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59" r:id="rId2"/>
    <p:sldId id="304" r:id="rId3"/>
    <p:sldId id="355" r:id="rId4"/>
    <p:sldId id="356" r:id="rId5"/>
    <p:sldId id="262" r:id="rId6"/>
    <p:sldId id="302" r:id="rId7"/>
    <p:sldId id="303" r:id="rId8"/>
    <p:sldId id="301" r:id="rId9"/>
    <p:sldId id="305" r:id="rId10"/>
    <p:sldId id="306" r:id="rId11"/>
    <p:sldId id="320" r:id="rId12"/>
    <p:sldId id="326" r:id="rId13"/>
  </p:sldIdLst>
  <p:sldSz cx="9144000" cy="5143500" type="screen16x9"/>
  <p:notesSz cx="6858000" cy="9144000"/>
  <p:custDataLst>
    <p:tags r:id="rId15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C4D9"/>
    <a:srgbClr val="01BBCF"/>
    <a:srgbClr val="01ACBE"/>
    <a:srgbClr val="6ED749"/>
    <a:srgbClr val="B5DF1B"/>
    <a:srgbClr val="E87071"/>
    <a:srgbClr val="FF9D0D"/>
    <a:srgbClr val="E45656"/>
    <a:srgbClr val="CE1C60"/>
    <a:srgbClr val="FFAA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1" autoAdjust="0"/>
    <p:restoredTop sz="92993" autoAdjust="0"/>
  </p:normalViewPr>
  <p:slideViewPr>
    <p:cSldViewPr snapToGrid="0">
      <p:cViewPr>
        <p:scale>
          <a:sx n="100" d="100"/>
          <a:sy n="100" d="100"/>
        </p:scale>
        <p:origin x="-294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137A3-A659-45B4-A19F-C1B005FCD7C6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56CAD-6EE7-44C3-9BDA-506B74854F69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49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5325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852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156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1562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007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008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639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639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6CAD-6EE7-44C3-9BDA-506B74854F69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639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208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98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21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82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243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4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16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2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2911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426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811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95655-7A59-4F16-9A55-9CC0386921BF}" type="datetimeFigureOut">
              <a:rPr lang="zh-CN" altLang="en-US" smtClean="0"/>
              <a:pPr/>
              <a:t>2024/5/9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DC294-D409-42D3-B6E8-774A87E6E798}" type="slidenum">
              <a:rPr lang="zh-CN" altLang="en-US" smtClean="0"/>
              <a:pPr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198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圆角矩形 1"/>
          <p:cNvSpPr/>
          <p:nvPr/>
        </p:nvSpPr>
        <p:spPr>
          <a:xfrm>
            <a:off x="93519" y="1735281"/>
            <a:ext cx="2712026" cy="397298"/>
          </a:xfrm>
          <a:prstGeom prst="roundRect">
            <a:avLst>
              <a:gd name="adj" fmla="val 4227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b="1" dirty="0">
              <a:solidFill>
                <a:srgbClr val="FFC00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sp>
        <p:nvSpPr>
          <p:cNvPr id="61" name="Flowchart: Decision 78"/>
          <p:cNvSpPr/>
          <p:nvPr/>
        </p:nvSpPr>
        <p:spPr>
          <a:xfrm>
            <a:off x="2859870" y="1935774"/>
            <a:ext cx="945365" cy="921041"/>
          </a:xfrm>
          <a:prstGeom prst="flowChartDecision">
            <a:avLst/>
          </a:prstGeom>
          <a:solidFill>
            <a:srgbClr val="01ACBE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Flowchart: Decision 79"/>
          <p:cNvSpPr/>
          <p:nvPr/>
        </p:nvSpPr>
        <p:spPr>
          <a:xfrm>
            <a:off x="2859870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Flowchart: Decision 78"/>
          <p:cNvSpPr/>
          <p:nvPr/>
        </p:nvSpPr>
        <p:spPr>
          <a:xfrm>
            <a:off x="3805235" y="1935774"/>
            <a:ext cx="945365" cy="921041"/>
          </a:xfrm>
          <a:prstGeom prst="flowChartDecision">
            <a:avLst/>
          </a:prstGeom>
          <a:solidFill>
            <a:srgbClr val="E87071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Flowchart: Decision 79"/>
          <p:cNvSpPr/>
          <p:nvPr/>
        </p:nvSpPr>
        <p:spPr>
          <a:xfrm>
            <a:off x="3805235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lowchart: Decision 78"/>
          <p:cNvSpPr/>
          <p:nvPr/>
        </p:nvSpPr>
        <p:spPr>
          <a:xfrm>
            <a:off x="4750600" y="1935774"/>
            <a:ext cx="945365" cy="921041"/>
          </a:xfrm>
          <a:prstGeom prst="flowChartDecision">
            <a:avLst/>
          </a:prstGeom>
          <a:solidFill>
            <a:srgbClr val="663A77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Flowchart: Decision 79"/>
          <p:cNvSpPr/>
          <p:nvPr/>
        </p:nvSpPr>
        <p:spPr>
          <a:xfrm>
            <a:off x="4750600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Flowchart: Decision 78"/>
          <p:cNvSpPr/>
          <p:nvPr/>
        </p:nvSpPr>
        <p:spPr>
          <a:xfrm>
            <a:off x="5695965" y="1935774"/>
            <a:ext cx="945365" cy="921041"/>
          </a:xfrm>
          <a:prstGeom prst="flowChartDecision">
            <a:avLst/>
          </a:prstGeom>
          <a:solidFill>
            <a:srgbClr val="FFB85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Flowchart: Decision 79"/>
          <p:cNvSpPr/>
          <p:nvPr/>
        </p:nvSpPr>
        <p:spPr>
          <a:xfrm>
            <a:off x="5695965" y="2146054"/>
            <a:ext cx="945365" cy="921041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圆角矩形 24"/>
          <p:cNvSpPr/>
          <p:nvPr/>
        </p:nvSpPr>
        <p:spPr>
          <a:xfrm>
            <a:off x="2268265" y="3293286"/>
            <a:ext cx="4872888" cy="748778"/>
          </a:xfrm>
          <a:prstGeom prst="roundRect">
            <a:avLst>
              <a:gd name="adj" fmla="val 4227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2661091" y="3223653"/>
            <a:ext cx="4092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altLang="zh-CN" sz="3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DTP Naskh S En" pitchFamily="2" charset="-78"/>
              </a:rPr>
              <a:t>التسويق الاستراتيجي</a:t>
            </a:r>
          </a:p>
          <a:p>
            <a:pPr algn="ctr" rtl="1"/>
            <a:r>
              <a:rPr lang="en-US" altLang="zh-CN" sz="1400" dirty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ea typeface="微软雅黑" pitchFamily="34" charset="-122"/>
                <a:cs typeface="Andalus" pitchFamily="18" charset="-78"/>
              </a:rPr>
              <a:t>Strategic marketing</a:t>
            </a:r>
            <a:endParaRPr lang="zh-CN" altLang="en-US" sz="1400" dirty="0">
              <a:solidFill>
                <a:schemeClr val="accent6">
                  <a:lumMod val="50000"/>
                </a:schemeClr>
              </a:solidFill>
              <a:latin typeface="Andalus" pitchFamily="18" charset="-78"/>
              <a:ea typeface="微软雅黑" pitchFamily="34" charset="-122"/>
              <a:cs typeface="Andalus" pitchFamily="18" charset="-7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62B74C5D-B2E2-4A56-A9A8-5351A9B802E1}"/>
              </a:ext>
            </a:extLst>
          </p:cNvPr>
          <p:cNvSpPr/>
          <p:nvPr/>
        </p:nvSpPr>
        <p:spPr>
          <a:xfrm>
            <a:off x="1954119" y="498764"/>
            <a:ext cx="52293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وزارة </a:t>
            </a:r>
            <a:r>
              <a:rPr kumimoji="0" lang="ar-DZ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التـــعـــلـــــيم العـــــالـــــي والبــحـــث العــــلــمـــي</a:t>
            </a:r>
            <a:endParaRPr kumimoji="0" lang="ar-DZ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المركز الجامعي عبد الحفيظ </a:t>
            </a:r>
            <a:r>
              <a:rPr kumimoji="0" lang="ar-DZ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بوالصوف</a:t>
            </a:r>
            <a:r>
              <a:rPr kumimoji="0" lang="ar-DZ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</a:t>
            </a:r>
            <a:r>
              <a:rPr kumimoji="0" lang="ar-DZ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بميلة</a:t>
            </a:r>
            <a:endParaRPr kumimoji="0" lang="ar-DZ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  <a:p>
            <a:pPr lvl="0" algn="ctr" defTabSz="914400" rtl="1">
              <a:defRPr/>
            </a:pPr>
            <a:r>
              <a:rPr lang="ar-DZ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تخصص التسويق</a:t>
            </a:r>
            <a:endParaRPr kumimoji="0" lang="ar-DZ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7" name="矩形 97"/>
          <p:cNvSpPr/>
          <p:nvPr/>
        </p:nvSpPr>
        <p:spPr>
          <a:xfrm>
            <a:off x="4998028" y="1434917"/>
            <a:ext cx="38352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altLang="zh-CN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محاضرة يوم </a:t>
            </a:r>
            <a:r>
              <a:rPr lang="ar-DZ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27</a:t>
            </a:r>
            <a:r>
              <a:rPr lang="ar-DZ" altLang="zh-CN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/ 02/ 2024 بعنوان </a:t>
            </a:r>
            <a:r>
              <a:rPr lang="fr-FR" altLang="zh-CN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zh-CN" altLang="en-US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8" name="矩形 97"/>
          <p:cNvSpPr/>
          <p:nvPr/>
        </p:nvSpPr>
        <p:spPr>
          <a:xfrm>
            <a:off x="124692" y="1753572"/>
            <a:ext cx="267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altLang="zh-CN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تقديم الدكتور </a:t>
            </a:r>
            <a:r>
              <a:rPr lang="fr-FR" altLang="zh-CN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ar-DZ" altLang="zh-CN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معاذ ميمون </a:t>
            </a:r>
          </a:p>
        </p:txBody>
      </p:sp>
      <p:grpSp>
        <p:nvGrpSpPr>
          <p:cNvPr id="43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6400800" y="3730336"/>
            <a:ext cx="2483427" cy="1278082"/>
            <a:chOff x="4115101" y="1714589"/>
            <a:chExt cx="7175500" cy="4437063"/>
          </a:xfrm>
        </p:grpSpPr>
        <p:sp>
          <p:nvSpPr>
            <p:cNvPr id="44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8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9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0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1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2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3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4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5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6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7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8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pic>
        <p:nvPicPr>
          <p:cNvPr id="1026" name="Picture 2" descr="D:\الدورات العلمية\دورة تكوينية كيف تسوّق مشروعك\المحاور\téléchargem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6561" y="145472"/>
            <a:ext cx="967725" cy="1174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706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501 -0.47407 C -0.47188 -0.46574 -0.46893 -0.45957 -0.46563 -0.45185 C -0.46094 -0.44167 -0.45938 -0.43333 -0.45313 -0.42593 C -0.45191 -0.41914 -0.44445 -0.40617 -0.44063 -0.4037 C -0.43455 -0.3929 -0.42605 -0.37963 -0.41771 -0.37593 C -0.41146 -0.36759 -0.40452 -0.36389 -0.39705 -0.36111 C -0.37917 -0.34537 -0.35261 -0.34167 -0.33334 -0.34074 C -0.27553 -0.33889 -0.21737 -0.33827 -0.15938 -0.33704 C -0.1448 -0.33333 -0.12987 -0.33056 -0.11563 -0.32407 C -0.11112 -0.31883 -0.10521 -0.31605 -0.1 -0.31296 C -0.0948 -0.3037 -0.08959 -0.29444 -0.08438 -0.28519 C -0.08091 -0.27901 -0.07969 -0.27099 -0.07605 -0.26481 C -0.07605 -0.26235 -0.07605 -0.25957 -0.075 -0.25741 C -0.07414 -0.25339 -0.07084 -0.2463 -0.07084 -0.24599 C -0.0698 -0.23889 -0.06997 -0.23827 -0.0677 -0.23148 C -0.06667 -0.22778 -0.06354 -0.22037 -0.06354 -0.22006 C -0.06215 -0.2108 -0.05938 -0.20093 -0.05624 -0.19259 C -0.05435 -0.18765 -0.05018 -0.17778 -0.05018 -0.17747 C -0.04636 -0.15895 -0.03941 -0.14136 -0.03542 -0.12222 C -0.0316 -0.10432 -0.02848 -0.08488 -0.025 -0.06667 C -0.02414 -0.06235 -0.02222 -0.05957 -0.02084 -0.05556 C -0.01789 -0.04506 -0.01406 -0.0358 -0.01041 -0.02593 C -0.00746 -0.01728 -0.00503 -0.00895 5E-6 -1.23457E-7 " pathEditMode="relative" rAng="0" ptsTypes="AAAAAAAAAAAAAAAAAAAAAAA">
                                      <p:cBhvr>
                                        <p:cTn id="16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50" y="2370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 -0.42778 C -0.14236 -0.41173 -0.13541 -0.39475 -0.12708 -0.37963 C -0.11684 -0.36111 -0.1052 -0.34815 -0.09375 -0.33333 C -0.08472 -0.3216 -0.07708 -0.30741 -0.06875 -0.29444 C -0.05798 -0.27839 -0.05416 -0.2537 -0.04479 -0.23704 C -0.04253 -0.22531 -0.03923 -0.2179 -0.03437 -0.20926 C -0.02899 -0.1858 -0.01684 -0.16852 -0.00937 -0.1463 C -0.00347 -0.12901 0.00348 -0.1108 0.01042 -0.09444 C 0.01302 -0.07623 0.01355 -0.07593 0.01146 -0.05 C 0.01094 -0.04414 0.0073 -0.03333 0.00625 -0.02778 C 0.00504 -0.0216 0.00452 -0.01543 0.00313 -0.00926 C 0.00087 0.00031 0.00105 -0.00679 -3.61111E-6 -1.23457E-7 " pathEditMode="relative" rAng="0" ptsTypes="AAAAAAAAAAAA">
                                      <p:cBhvr>
                                        <p:cTn id="23" dur="1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" y="2138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1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41 -0.79259 C 0.11475 -0.775 0.11701 -0.75617 0.12187 -0.73889 C 0.13038 -0.70864 0.13836 -0.67809 0.14479 -0.6463 C 0.14739 -0.63364 0.14809 -0.62191 0.15104 -0.60926 C 0.15642 -0.56204 0.14878 -0.61914 0.15833 -0.57438 C 0.1592 -0.57006 0.15868 -0.56574 0.15937 -0.56111 C 0.16007 -0.55586 0.16163 -0.55123 0.1625 -0.5463 C 0.16336 -0.54198 0.16388 -0.53765 0.16458 -0.53333 C 0.16718 -0.51512 0.16875 -0.4966 0.17291 -0.47963 C 0.17552 -0.45278 0.17187 -0.48642 0.17708 -0.45556 C 0.17899 -0.44444 0.17986 -0.43333 0.18229 -0.42222 C 0.18368 -0.40401 0.18437 -0.39414 0.1875 -0.37809 C 0.18958 -0.2963 0.19739 -0.18148 0.15208 -0.12778 C 0.14948 -0.12099 0.14704 -0.11728 0.1427 -0.11481 C 0.13958 -0.10926 0.1375 -0.10617 0.13333 -0.1037 C 0.1243 -0.09167 0.13437 -0.10339 0.12395 -0.0963 C 0.121 -0.09444 0.11857 -0.09074 0.11562 -0.08889 C 0.11458 -0.08827 0.11354 -0.08765 0.1125 -0.08704 C 0.10399 -0.07191 0.11493 -0.08951 0.1052 -0.07963 C 0.10399 -0.07839 0.10329 -0.07531 0.10208 -0.07407 C 0.10017 -0.07222 0.09583 -0.07037 0.09583 -0.07006 C 0.09062 -0.06358 0.08576 -0.06204 0.0802 -0.05556 C 0.06267 -0.03488 0.04218 -0.02377 0.02187 -0.01481 C 0.01493 -0.00648 0.00868 -0.00648 4.16667E-6 -1.23457E-7 " pathEditMode="relative" rAng="0" ptsTypes="AAAAAAAAAAAAAAAAAAAAAAAA">
                                      <p:cBhvr>
                                        <p:cTn id="30" dur="1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" y="3963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25 -0.61852 C 0.16841 -0.59784 0.1698 -0.57593 0.17292 -0.5537 C 0.17778 -0.51914 0.17466 -0.55617 0.17917 -0.51667 C 0.18612 -0.45648 0.17917 -0.4929 0.18855 -0.45 C 0.18994 -0.4216 0.19636 -0.3963 0.19896 -0.36852 C 0.20296 -0.32593 0.20539 -0.28241 0.2073 -0.23889 C 0.20869 -0.20525 0.20903 -0.20833 0.21042 -0.18364 C 0.21112 -0.1713 0.2125 -0.1466 0.2125 -0.1466 C 0.21164 -0.08457 0.21667 0.02315 0.20105 0.09259 C 0.19948 0.10988 0.19705 0.12809 0.19167 0.14259 C 0.18959 0.1571 0.18525 0.17315 0.17813 0.18148 C 0.1724 0.21142 0.154 0.21389 0.13959 0.22377 C 0.12327 0.22284 0.10487 0.23272 0.09063 0.21852 C 0.07969 0.20741 0.0941 0.21698 0.08438 0.21111 C 0.08178 0.20772 0.07848 0.20556 0.07605 0.20185 C 0.0691 0.19167 0.06806 0.17778 0.05938 0.16852 C 0.05434 0.1571 0.04948 0.14537 0.04375 0.13519 C 0.04132 0.12191 0.03577 0.11265 0.03125 0.10185 C 0.02882 0.09599 0.02726 0.0892 0.025 0.08333 C 0.02171 0.07438 0.01893 0.06204 0.01667 0.05185 C 0.0158 0.04815 0.0158 0.04414 0.01459 0.04074 C 0.01198 0.03364 0.01042 0.02593 0.00834 0.01852 C 0.0066 0.01204 0.0033 0.0071 -4.44444E-6 -1.23457E-7 " pathEditMode="relative" rAng="0" ptsTypes="AAAAAAAAAAAAAAAAAAAAAAA">
                                      <p:cBhvr>
                                        <p:cTn id="37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25" y="4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3611 L 5E-6 -7.40741E-7 " pathEditMode="relative" rAng="0" ptsTypes="AA">
                                      <p:cBhvr>
                                        <p:cTn id="43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61111E-6 0.03611 L -3.61111E-6 -7.40741E-7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0.03611 L 4.16667E-6 -7.40741E-7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4.44444E-6 0.03611 L -4.44444E-6 -7.40741E-7 " pathEditMode="relative" rAng="0" ptsTypes="AA">
                                      <p:cBhvr>
                                        <p:cTn id="58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1" grpId="0" animBg="1"/>
      <p:bldP spid="61" grpId="1" animBg="1"/>
      <p:bldP spid="63" grpId="0" animBg="1"/>
      <p:bldP spid="63" grpId="1" animBg="1"/>
      <p:bldP spid="63" grpId="2" animBg="1"/>
      <p:bldP spid="98" grpId="0" animBg="1"/>
      <p:bldP spid="98" grpId="1" animBg="1"/>
      <p:bldP spid="99" grpId="0" animBg="1"/>
      <p:bldP spid="99" grpId="1" animBg="1"/>
      <p:bldP spid="99" grpId="2" animBg="1"/>
      <p:bldP spid="100" grpId="0" animBg="1"/>
      <p:bldP spid="100" grpId="1" animBg="1"/>
      <p:bldP spid="101" grpId="0" animBg="1"/>
      <p:bldP spid="101" grpId="1" animBg="1"/>
      <p:bldP spid="101" grpId="2" animBg="1"/>
      <p:bldP spid="102" grpId="0" animBg="1"/>
      <p:bldP spid="102" grpId="1" animBg="1"/>
      <p:bldP spid="103" grpId="0" animBg="1"/>
      <p:bldP spid="103" grpId="1" animBg="1"/>
      <p:bldP spid="103" grpId="2" animBg="1"/>
      <p:bldP spid="25" grpId="0" animBg="1"/>
      <p:bldP spid="26" grpId="0"/>
      <p:bldP spid="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352550" y="339091"/>
            <a:ext cx="5011293" cy="494625"/>
          </a:xfrm>
          <a:prstGeom prst="roundRect">
            <a:avLst>
              <a:gd name="adj" fmla="val 422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ب-2</a:t>
            </a:r>
            <a:r>
              <a:rPr lang="fr-FR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:</a:t>
            </a:r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 تحليل تركيبة المنافسة </a:t>
            </a:r>
            <a:r>
              <a:rPr lang="ar-DZ" altLang="zh-CN" sz="1800" b="1" dirty="0" err="1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بالقطاع </a:t>
            </a:r>
            <a:r>
              <a:rPr lang="ar-DZ" altLang="zh-CN" sz="16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(المجموعات الاستراتيجية</a:t>
            </a:r>
            <a:r>
              <a:rPr lang="ar-DZ" altLang="zh-CN" sz="1600" b="1" dirty="0" err="1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)</a:t>
            </a:r>
            <a:endParaRPr lang="zh-CN" altLang="en-US" sz="1800" b="1" dirty="0">
              <a:solidFill>
                <a:srgbClr val="01ACBE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pic>
        <p:nvPicPr>
          <p:cNvPr id="69" name="Picture 4" descr="4. Evaluate Your Market Position – WV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113" y="901701"/>
            <a:ext cx="5673836" cy="4108450"/>
          </a:xfrm>
          <a:prstGeom prst="rect">
            <a:avLst/>
          </a:prstGeom>
          <a:noFill/>
        </p:spPr>
      </p:pic>
      <p:sp>
        <p:nvSpPr>
          <p:cNvPr id="6" name="圆角矩形 3"/>
          <p:cNvSpPr/>
          <p:nvPr/>
        </p:nvSpPr>
        <p:spPr>
          <a:xfrm>
            <a:off x="7691196" y="140381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7" name="文本框 149"/>
          <p:cNvSpPr txBox="1"/>
          <p:nvPr/>
        </p:nvSpPr>
        <p:spPr>
          <a:xfrm>
            <a:off x="7620000" y="285157"/>
            <a:ext cx="1469449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30000"/>
              </a:lnSpc>
            </a:pPr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ب- تحليل قطاع المؤسسة</a:t>
            </a:r>
          </a:p>
          <a:p>
            <a:pPr algn="ctr" rtl="1">
              <a:lnSpc>
                <a:spcPct val="130000"/>
              </a:lnSpc>
            </a:pPr>
            <a:r>
              <a:rPr lang="ar-DZ" altLang="zh-CN" sz="14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(تحليل الصناعة</a:t>
            </a:r>
            <a:r>
              <a:rPr lang="ar-DZ" altLang="zh-CN" sz="1400" b="1" dirty="0" err="1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)</a:t>
            </a:r>
            <a:endParaRPr lang="ar-DZ" altLang="zh-CN" sz="1400" b="1" dirty="0" smtClean="0">
              <a:solidFill>
                <a:schemeClr val="accent5">
                  <a:lumMod val="75000"/>
                </a:schemeClr>
              </a:solidFill>
              <a:latin typeface="Simplified Arabic" pitchFamily="18" charset="-78"/>
              <a:ea typeface="微软雅黑" panose="020B0503020204020204" pitchFamily="34" charset="-122"/>
              <a:cs typeface="Simplified Arabic" pitchFamily="18" charset="-78"/>
            </a:endParaRPr>
          </a:p>
        </p:txBody>
      </p:sp>
      <p:grpSp>
        <p:nvGrpSpPr>
          <p:cNvPr id="15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7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8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9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3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4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5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6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7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8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9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30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sp>
        <p:nvSpPr>
          <p:cNvPr id="31" name="文本框 113"/>
          <p:cNvSpPr txBox="1"/>
          <p:nvPr/>
        </p:nvSpPr>
        <p:spPr>
          <a:xfrm>
            <a:off x="2505075" y="908805"/>
            <a:ext cx="1450492" cy="294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20000"/>
              </a:lnSpc>
            </a:pPr>
            <a:r>
              <a:rPr lang="ar-DZ" altLang="zh-CN" sz="1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سعر مرتفع</a:t>
            </a:r>
            <a:endParaRPr lang="zh-CN" altLang="en-US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113"/>
          <p:cNvSpPr txBox="1"/>
          <p:nvPr/>
        </p:nvSpPr>
        <p:spPr>
          <a:xfrm>
            <a:off x="590550" y="2518530"/>
            <a:ext cx="1450492" cy="294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20000"/>
              </a:lnSpc>
            </a:pPr>
            <a:r>
              <a:rPr lang="ar-DZ" altLang="zh-CN" sz="1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جودة منخفضة</a:t>
            </a:r>
            <a:endParaRPr lang="zh-CN" altLang="en-US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文本框 113"/>
          <p:cNvSpPr txBox="1"/>
          <p:nvPr/>
        </p:nvSpPr>
        <p:spPr>
          <a:xfrm>
            <a:off x="5276850" y="2470905"/>
            <a:ext cx="1450492" cy="294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20000"/>
              </a:lnSpc>
            </a:pPr>
            <a:r>
              <a:rPr lang="ar-DZ" altLang="zh-CN" sz="1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جودة مرتفعة </a:t>
            </a:r>
            <a:endParaRPr lang="zh-CN" altLang="en-US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文本框 113"/>
          <p:cNvSpPr txBox="1"/>
          <p:nvPr/>
        </p:nvSpPr>
        <p:spPr>
          <a:xfrm>
            <a:off x="3571875" y="4724851"/>
            <a:ext cx="1450492" cy="294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20000"/>
              </a:lnSpc>
            </a:pPr>
            <a:r>
              <a:rPr lang="ar-DZ" altLang="zh-CN" sz="1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جودة منخفضة</a:t>
            </a:r>
            <a:endParaRPr lang="zh-CN" altLang="en-US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38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352550" y="339091"/>
            <a:ext cx="5011293" cy="494625"/>
          </a:xfrm>
          <a:prstGeom prst="roundRect">
            <a:avLst>
              <a:gd name="adj" fmla="val 422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تحليل سلسة القيمة </a:t>
            </a:r>
            <a:r>
              <a:rPr lang="fr-FR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Value </a:t>
            </a:r>
            <a:r>
              <a:rPr lang="fr-FR" altLang="zh-CN" sz="1800" b="1" dirty="0" err="1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chain</a:t>
            </a:r>
            <a:endParaRPr lang="zh-CN" altLang="en-US" sz="1800" b="1" dirty="0" err="1" smtClean="0">
              <a:solidFill>
                <a:srgbClr val="01ACBE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sp>
        <p:nvSpPr>
          <p:cNvPr id="6" name="圆角矩形 3"/>
          <p:cNvSpPr/>
          <p:nvPr/>
        </p:nvSpPr>
        <p:spPr>
          <a:xfrm>
            <a:off x="7691196" y="140381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7" name="文本框 149"/>
          <p:cNvSpPr txBox="1"/>
          <p:nvPr/>
        </p:nvSpPr>
        <p:spPr>
          <a:xfrm>
            <a:off x="7620000" y="285157"/>
            <a:ext cx="1469449" cy="71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30000"/>
              </a:lnSpc>
            </a:pPr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ب- تحليل البيئة الداخلية</a:t>
            </a:r>
            <a:endParaRPr lang="ar-DZ" altLang="zh-CN" sz="1400" b="1" dirty="0" smtClean="0">
              <a:solidFill>
                <a:schemeClr val="accent5">
                  <a:lumMod val="75000"/>
                </a:schemeClr>
              </a:solidFill>
              <a:latin typeface="Simplified Arabic" pitchFamily="18" charset="-78"/>
              <a:ea typeface="微软雅黑" panose="020B0503020204020204" pitchFamily="34" charset="-122"/>
              <a:cs typeface="Simplified Arabic" pitchFamily="18" charset="-78"/>
            </a:endParaRPr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7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8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9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3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4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5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6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7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8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9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30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pic>
        <p:nvPicPr>
          <p:cNvPr id="2050" name="Picture 2" descr="قد تكون صورة ‏تحتوي على النص '‏↑ ة الإمداد الدا الداخلي aana السة الإنتاج التسويق والتوزيع الإمداد الخارجي الخدمات إدارة المشتر يات القيمة التطوير التكنولوجي الموارد إدارة إدارالمواردالبشرية البشرية بُنية المنظمة الإدارة عدمو الإوانْم عدم وذن 义 أنشطة مساعدة تحليل سلسلة القيمة‏'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049" y="858837"/>
            <a:ext cx="6829425" cy="38431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38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7"/>
          <p:cNvGrpSpPr/>
          <p:nvPr/>
        </p:nvGrpSpPr>
        <p:grpSpPr>
          <a:xfrm>
            <a:off x="1895075" y="1733551"/>
            <a:ext cx="5582050" cy="987976"/>
            <a:chOff x="3129129" y="1121776"/>
            <a:chExt cx="5933741" cy="1171624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9" name="圆角矩形 18"/>
            <p:cNvSpPr/>
            <p:nvPr/>
          </p:nvSpPr>
          <p:spPr>
            <a:xfrm>
              <a:off x="3129129" y="1121776"/>
              <a:ext cx="5933741" cy="117162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srgbClr val="FFAA2D"/>
                </a:solidFill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3289330" y="1253414"/>
              <a:ext cx="5613340" cy="908350"/>
            </a:xfrm>
            <a:prstGeom prst="roundRect">
              <a:avLst>
                <a:gd name="adj" fmla="val 50000"/>
              </a:avLst>
            </a:prstGeom>
            <a:grpFill/>
            <a:ln w="19050"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317500" dist="114300" dir="13500000">
                <a:prstClr val="black">
                  <a:alpha val="2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srgbClr val="FFAA2D"/>
                </a:solidFill>
              </a:endParaRPr>
            </a:p>
          </p:txBody>
        </p:sp>
      </p:grpSp>
      <p:grpSp>
        <p:nvGrpSpPr>
          <p:cNvPr id="3" name="组合 20"/>
          <p:cNvGrpSpPr/>
          <p:nvPr/>
        </p:nvGrpSpPr>
        <p:grpSpPr>
          <a:xfrm>
            <a:off x="1778907" y="1660895"/>
            <a:ext cx="1273188" cy="1598125"/>
            <a:chOff x="3089776" y="933507"/>
            <a:chExt cx="1620541" cy="1839452"/>
          </a:xfrm>
        </p:grpSpPr>
        <p:grpSp>
          <p:nvGrpSpPr>
            <p:cNvPr id="4" name="组合 21"/>
            <p:cNvGrpSpPr/>
            <p:nvPr/>
          </p:nvGrpSpPr>
          <p:grpSpPr>
            <a:xfrm>
              <a:off x="3089776" y="933507"/>
              <a:ext cx="1620541" cy="1839452"/>
              <a:chOff x="3165146" y="1148080"/>
              <a:chExt cx="1541890" cy="1750177"/>
            </a:xfrm>
          </p:grpSpPr>
          <p:grpSp>
            <p:nvGrpSpPr>
              <p:cNvPr id="5" name="组合 25"/>
              <p:cNvGrpSpPr/>
              <p:nvPr/>
            </p:nvGrpSpPr>
            <p:grpSpPr>
              <a:xfrm>
                <a:off x="3420363" y="1295115"/>
                <a:ext cx="1286673" cy="1603142"/>
                <a:chOff x="7380501" y="2927402"/>
                <a:chExt cx="2311887" cy="2880512"/>
              </a:xfrm>
            </p:grpSpPr>
            <p:sp>
              <p:nvSpPr>
                <p:cNvPr id="28" name="椭圆 50"/>
                <p:cNvSpPr/>
                <p:nvPr/>
              </p:nvSpPr>
              <p:spPr>
                <a:xfrm rot="18900000">
                  <a:off x="7501948" y="2927402"/>
                  <a:ext cx="2190440" cy="2880512"/>
                </a:xfrm>
                <a:custGeom>
                  <a:avLst/>
                  <a:gdLst>
                    <a:gd name="connsiteX0" fmla="*/ 0 w 1674495"/>
                    <a:gd name="connsiteY0" fmla="*/ 1035368 h 2070735"/>
                    <a:gd name="connsiteX1" fmla="*/ 837248 w 1674495"/>
                    <a:gd name="connsiteY1" fmla="*/ 0 h 2070735"/>
                    <a:gd name="connsiteX2" fmla="*/ 1674496 w 1674495"/>
                    <a:gd name="connsiteY2" fmla="*/ 1035368 h 2070735"/>
                    <a:gd name="connsiteX3" fmla="*/ 837248 w 1674495"/>
                    <a:gd name="connsiteY3" fmla="*/ 2070736 h 2070735"/>
                    <a:gd name="connsiteX4" fmla="*/ 0 w 1674495"/>
                    <a:gd name="connsiteY4" fmla="*/ 1035368 h 2070735"/>
                    <a:gd name="connsiteX0" fmla="*/ 13249 w 1687745"/>
                    <a:gd name="connsiteY0" fmla="*/ 1035368 h 2070736"/>
                    <a:gd name="connsiteX1" fmla="*/ 850497 w 1687745"/>
                    <a:gd name="connsiteY1" fmla="*/ 0 h 2070736"/>
                    <a:gd name="connsiteX2" fmla="*/ 1687745 w 1687745"/>
                    <a:gd name="connsiteY2" fmla="*/ 1035368 h 2070736"/>
                    <a:gd name="connsiteX3" fmla="*/ 850497 w 1687745"/>
                    <a:gd name="connsiteY3" fmla="*/ 2070736 h 2070736"/>
                    <a:gd name="connsiteX4" fmla="*/ 13249 w 1687745"/>
                    <a:gd name="connsiteY4" fmla="*/ 1035368 h 2070736"/>
                    <a:gd name="connsiteX0" fmla="*/ 13249 w 1696474"/>
                    <a:gd name="connsiteY0" fmla="*/ 1035368 h 2070736"/>
                    <a:gd name="connsiteX1" fmla="*/ 850497 w 1696474"/>
                    <a:gd name="connsiteY1" fmla="*/ 0 h 2070736"/>
                    <a:gd name="connsiteX2" fmla="*/ 1687745 w 1696474"/>
                    <a:gd name="connsiteY2" fmla="*/ 1035368 h 2070736"/>
                    <a:gd name="connsiteX3" fmla="*/ 850497 w 1696474"/>
                    <a:gd name="connsiteY3" fmla="*/ 2070736 h 2070736"/>
                    <a:gd name="connsiteX4" fmla="*/ 13249 w 1696474"/>
                    <a:gd name="connsiteY4" fmla="*/ 1035368 h 2070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474" h="2070736">
                      <a:moveTo>
                        <a:pt x="13249" y="1035368"/>
                      </a:moveTo>
                      <a:cubicBezTo>
                        <a:pt x="112309" y="471170"/>
                        <a:pt x="388098" y="0"/>
                        <a:pt x="850497" y="0"/>
                      </a:cubicBezTo>
                      <a:cubicBezTo>
                        <a:pt x="1312896" y="0"/>
                        <a:pt x="1611545" y="478790"/>
                        <a:pt x="1687745" y="1035368"/>
                      </a:cubicBezTo>
                      <a:cubicBezTo>
                        <a:pt x="1765308" y="1601901"/>
                        <a:pt x="1312896" y="2070736"/>
                        <a:pt x="850497" y="2070736"/>
                      </a:cubicBezTo>
                      <a:cubicBezTo>
                        <a:pt x="388098" y="2070736"/>
                        <a:pt x="-85811" y="1599566"/>
                        <a:pt x="13249" y="1035368"/>
                      </a:cubicBezTo>
                      <a:close/>
                    </a:path>
                  </a:pathLst>
                </a:custGeom>
                <a:gradFill>
                  <a:gsLst>
                    <a:gs pos="17000">
                      <a:srgbClr val="000000">
                        <a:alpha val="46000"/>
                      </a:srgbClr>
                    </a:gs>
                    <a:gs pos="34000">
                      <a:srgbClr val="000000">
                        <a:alpha val="43000"/>
                      </a:srgbClr>
                    </a:gs>
                    <a:gs pos="65000">
                      <a:srgbClr val="000000">
                        <a:alpha val="10000"/>
                      </a:srgbClr>
                    </a:gs>
                    <a:gs pos="51000">
                      <a:schemeClr val="tx1">
                        <a:alpha val="20000"/>
                      </a:schemeClr>
                    </a:gs>
                    <a:gs pos="78000">
                      <a:schemeClr val="tx1">
                        <a:alpha val="5000"/>
                      </a:schemeClr>
                    </a:gs>
                    <a:gs pos="0">
                      <a:schemeClr val="tx1"/>
                    </a:gs>
                    <a:gs pos="100000">
                      <a:schemeClr val="tx1">
                        <a:alpha val="0"/>
                      </a:schemeClr>
                    </a:gs>
                  </a:gsLst>
                  <a:lin ang="5400000" scaled="0"/>
                </a:gradFill>
                <a:ln>
                  <a:noFill/>
                </a:ln>
                <a:effectLst>
                  <a:softEdge rad="3556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latin typeface="Arial" panose="020B0604020202020204" pitchFamily="34" charset="0"/>
                    <a:ea typeface="微软雅黑" panose="020B0503020204020204" pitchFamily="3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9" name="椭圆 28"/>
                <p:cNvSpPr/>
                <p:nvPr/>
              </p:nvSpPr>
              <p:spPr>
                <a:xfrm>
                  <a:off x="7567583" y="3243359"/>
                  <a:ext cx="1344545" cy="1344543"/>
                </a:xfrm>
                <a:prstGeom prst="ellipse">
                  <a:avLst/>
                </a:prstGeom>
                <a:gradFill>
                  <a:gsLst>
                    <a:gs pos="43000">
                      <a:srgbClr val="F7F7F7"/>
                    </a:gs>
                    <a:gs pos="0">
                      <a:schemeClr val="bg1">
                        <a:alpha val="99000"/>
                      </a:schemeClr>
                    </a:gs>
                    <a:gs pos="100000">
                      <a:srgbClr val="B8C0C0"/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39700" dist="88900" dir="2700000" algn="tl" rotWithShape="0">
                    <a:srgbClr val="494949">
                      <a:alpha val="3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latin typeface="Arial" panose="020B0604020202020204" pitchFamily="34" charset="0"/>
                    <a:ea typeface="微软雅黑" panose="020B0503020204020204" pitchFamily="3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" name="椭圆 29"/>
                <p:cNvSpPr/>
                <p:nvPr/>
              </p:nvSpPr>
              <p:spPr>
                <a:xfrm>
                  <a:off x="7380501" y="3019185"/>
                  <a:ext cx="1596494" cy="1596494"/>
                </a:xfrm>
                <a:prstGeom prst="ellipse">
                  <a:avLst/>
                </a:prstGeom>
                <a:gradFill>
                  <a:gsLst>
                    <a:gs pos="39000">
                      <a:schemeClr val="bg1"/>
                    </a:gs>
                    <a:gs pos="53000">
                      <a:srgbClr val="F7F7F7"/>
                    </a:gs>
                    <a:gs pos="11000">
                      <a:schemeClr val="bg1">
                        <a:alpha val="99000"/>
                      </a:schemeClr>
                    </a:gs>
                    <a:gs pos="100000">
                      <a:srgbClr val="B8C0C0"/>
                    </a:gs>
                  </a:gsLst>
                  <a:lin ang="2700000" scaled="1"/>
                </a:gradFill>
                <a:ln>
                  <a:noFill/>
                </a:ln>
                <a:effectLst>
                  <a:innerShdw blurRad="444500" dist="152400" dir="2700000">
                    <a:srgbClr val="5F6D6C">
                      <a:alpha val="36000"/>
                    </a:srgb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latin typeface="Arial" panose="020B0604020202020204" pitchFamily="34" charset="0"/>
                    <a:ea typeface="微软雅黑" panose="020B0503020204020204" pitchFamily="3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7" name="椭圆 26"/>
              <p:cNvSpPr/>
              <p:nvPr/>
            </p:nvSpPr>
            <p:spPr>
              <a:xfrm>
                <a:off x="3165146" y="1148080"/>
                <a:ext cx="1284822" cy="1284820"/>
              </a:xfrm>
              <a:prstGeom prst="ellipse">
                <a:avLst/>
              </a:prstGeom>
              <a:solidFill>
                <a:schemeClr val="bg1">
                  <a:alpha val="14000"/>
                </a:schemeClr>
              </a:solidFill>
              <a:ln w="15875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  <a:effectLst>
                <a:outerShdw blurRad="215900" dist="88900" dir="2700000" algn="tl" rotWithShape="0">
                  <a:prstClr val="black">
                    <a:alpha val="11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/>
              </a:p>
            </p:txBody>
          </p:sp>
        </p:grpSp>
        <p:grpSp>
          <p:nvGrpSpPr>
            <p:cNvPr id="6" name="组合 22"/>
            <p:cNvGrpSpPr/>
            <p:nvPr/>
          </p:nvGrpSpPr>
          <p:grpSpPr>
            <a:xfrm>
              <a:off x="3318519" y="1335078"/>
              <a:ext cx="1019760" cy="625094"/>
              <a:chOff x="1302369" y="2507061"/>
              <a:chExt cx="1357302" cy="831997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1302369" y="2507061"/>
                <a:ext cx="1357302" cy="70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2400" dirty="0" smtClean="0">
                    <a:solidFill>
                      <a:srgbClr val="002060"/>
                    </a:solidFill>
                    <a:latin typeface="Impact" panose="020B0806030902050204" pitchFamily="34" charset="0"/>
                  </a:rPr>
                  <a:t>مقولة</a:t>
                </a:r>
                <a:endParaRPr lang="zh-CN" altLang="en-US" sz="2400" dirty="0">
                  <a:solidFill>
                    <a:srgbClr val="002060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1462197" y="2949891"/>
                <a:ext cx="1030514" cy="389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zh-CN" altLang="en-US" sz="825" dirty="0">
                  <a:solidFill>
                    <a:srgbClr val="FFAA2D"/>
                  </a:solidFill>
                  <a:latin typeface="LiHei Pro" panose="020B0500000000000000" pitchFamily="34" charset="-122"/>
                  <a:ea typeface="LiHei Pro" panose="020B0500000000000000" pitchFamily="34" charset="-122"/>
                </a:endParaRPr>
              </a:p>
            </p:txBody>
          </p:sp>
        </p:grpSp>
      </p:grpSp>
      <p:sp>
        <p:nvSpPr>
          <p:cNvPr id="32" name="文本框 31"/>
          <p:cNvSpPr txBox="1"/>
          <p:nvPr/>
        </p:nvSpPr>
        <p:spPr>
          <a:xfrm>
            <a:off x="2710452" y="2072991"/>
            <a:ext cx="4250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فيليب </a:t>
            </a:r>
            <a:r>
              <a:rPr lang="ar-DZ" altLang="zh-CN" sz="1800" b="1" dirty="0" err="1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كوتلر</a:t>
            </a:r>
            <a:r>
              <a:rPr lang="ar-DZ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ar-DZ" altLang="zh-CN" sz="1800" b="1" dirty="0" err="1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ar-DZ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" التسويق هو سباق بدون خط </a:t>
            </a:r>
            <a:r>
              <a:rPr lang="ar-DZ" altLang="zh-CN" sz="1800" b="1" dirty="0" err="1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نهاية".</a:t>
            </a:r>
            <a:endParaRPr lang="zh-CN" altLang="en-US" sz="1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Google Shape;466;p37"/>
          <p:cNvGrpSpPr/>
          <p:nvPr/>
        </p:nvGrpSpPr>
        <p:grpSpPr>
          <a:xfrm>
            <a:off x="6824671" y="1929393"/>
            <a:ext cx="343171" cy="568825"/>
            <a:chOff x="6730350" y="2315900"/>
            <a:chExt cx="257700" cy="420100"/>
          </a:xfrm>
          <a:solidFill>
            <a:srgbClr val="FFFF00"/>
          </a:solidFill>
        </p:grpSpPr>
        <p:sp>
          <p:nvSpPr>
            <p:cNvPr id="33" name="Google Shape;467;p37"/>
            <p:cNvSpPr/>
            <p:nvPr/>
          </p:nvSpPr>
          <p:spPr>
            <a:xfrm>
              <a:off x="6807900" y="26712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68;p37"/>
            <p:cNvSpPr/>
            <p:nvPr/>
          </p:nvSpPr>
          <p:spPr>
            <a:xfrm>
              <a:off x="6807900" y="26364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69;p37"/>
            <p:cNvSpPr/>
            <p:nvPr/>
          </p:nvSpPr>
          <p:spPr>
            <a:xfrm>
              <a:off x="6807900" y="2706075"/>
              <a:ext cx="102600" cy="29925"/>
            </a:xfrm>
            <a:custGeom>
              <a:avLst/>
              <a:gdLst/>
              <a:ahLst/>
              <a:cxnLst/>
              <a:rect l="l" t="t" r="r" b="b"/>
              <a:pathLst>
                <a:path w="4104" h="1197" extrusionOk="0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70;p37"/>
            <p:cNvSpPr/>
            <p:nvPr/>
          </p:nvSpPr>
          <p:spPr>
            <a:xfrm>
              <a:off x="6811575" y="2463675"/>
              <a:ext cx="95275" cy="160600"/>
            </a:xfrm>
            <a:custGeom>
              <a:avLst/>
              <a:gdLst/>
              <a:ahLst/>
              <a:cxnLst/>
              <a:rect l="l" t="t" r="r" b="b"/>
              <a:pathLst>
                <a:path w="3811" h="6424" extrusionOk="0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71;p37"/>
            <p:cNvSpPr/>
            <p:nvPr/>
          </p:nvSpPr>
          <p:spPr>
            <a:xfrm>
              <a:off x="6730350" y="2315900"/>
              <a:ext cx="257700" cy="308375"/>
            </a:xfrm>
            <a:custGeom>
              <a:avLst/>
              <a:gdLst/>
              <a:ahLst/>
              <a:cxnLst/>
              <a:rect l="l" t="t" r="r" b="b"/>
              <a:pathLst>
                <a:path w="10308" h="12335" extrusionOk="0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7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49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0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1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2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3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4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5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6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7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8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59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60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7695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452255" y="339091"/>
            <a:ext cx="3911587" cy="494625"/>
          </a:xfrm>
          <a:prstGeom prst="roundRect">
            <a:avLst>
              <a:gd name="adj" fmla="val 4227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altLang="zh-CN" sz="1800" b="1" dirty="0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العملية التسويقية </a:t>
            </a:r>
            <a:r>
              <a:rPr lang="fr-FR" altLang="zh-CN" sz="1800" b="1" dirty="0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Marketing </a:t>
            </a:r>
            <a:r>
              <a:rPr lang="fr-FR" altLang="zh-CN" sz="1800" b="1" dirty="0" err="1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process</a:t>
            </a:r>
            <a:endParaRPr lang="zh-CN" altLang="en-US" sz="1800" b="1" dirty="0">
              <a:solidFill>
                <a:srgbClr val="7030A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053869" y="1563939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6704830" y="1563940"/>
            <a:ext cx="1317722" cy="1317245"/>
            <a:chOff x="8938609" y="2085735"/>
            <a:chExt cx="1756733" cy="1756733"/>
          </a:xfrm>
        </p:grpSpPr>
        <p:sp>
          <p:nvSpPr>
            <p:cNvPr id="11" name="圆角矩形 10"/>
            <p:cNvSpPr/>
            <p:nvPr/>
          </p:nvSpPr>
          <p:spPr>
            <a:xfrm>
              <a:off x="8938609" y="2085735"/>
              <a:ext cx="1756733" cy="1756733"/>
            </a:xfrm>
            <a:prstGeom prst="roundRect">
              <a:avLst>
                <a:gd name="adj" fmla="val 12557"/>
              </a:avLst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444500" dist="1778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9566203" y="2281261"/>
              <a:ext cx="320183" cy="320183"/>
              <a:chOff x="6858828" y="3790714"/>
              <a:chExt cx="731377" cy="731377"/>
            </a:xfrm>
          </p:grpSpPr>
          <p:sp>
            <p:nvSpPr>
              <p:cNvPr id="13" name="Freeform 578"/>
              <p:cNvSpPr>
                <a:spLocks/>
              </p:cNvSpPr>
              <p:nvPr/>
            </p:nvSpPr>
            <p:spPr bwMode="auto">
              <a:xfrm>
                <a:off x="7450277" y="4178041"/>
                <a:ext cx="97373" cy="194024"/>
              </a:xfrm>
              <a:custGeom>
                <a:avLst/>
                <a:gdLst>
                  <a:gd name="T0" fmla="*/ 0 w 57"/>
                  <a:gd name="T1" fmla="*/ 99 h 114"/>
                  <a:gd name="T2" fmla="*/ 22 w 57"/>
                  <a:gd name="T3" fmla="*/ 114 h 114"/>
                  <a:gd name="T4" fmla="*/ 57 w 57"/>
                  <a:gd name="T5" fmla="*/ 0 h 114"/>
                  <a:gd name="T6" fmla="*/ 31 w 57"/>
                  <a:gd name="T7" fmla="*/ 0 h 114"/>
                  <a:gd name="T8" fmla="*/ 0 w 57"/>
                  <a:gd name="T9" fmla="*/ 99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14">
                    <a:moveTo>
                      <a:pt x="0" y="99"/>
                    </a:moveTo>
                    <a:cubicBezTo>
                      <a:pt x="22" y="114"/>
                      <a:pt x="22" y="114"/>
                      <a:pt x="22" y="114"/>
                    </a:cubicBezTo>
                    <a:cubicBezTo>
                      <a:pt x="44" y="82"/>
                      <a:pt x="57" y="42"/>
                      <a:pt x="57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1" y="37"/>
                      <a:pt x="20" y="71"/>
                      <a:pt x="0" y="99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579"/>
              <p:cNvSpPr>
                <a:spLocks/>
              </p:cNvSpPr>
              <p:nvPr/>
            </p:nvSpPr>
            <p:spPr bwMode="auto">
              <a:xfrm>
                <a:off x="7228844" y="3790714"/>
                <a:ext cx="361361" cy="362804"/>
              </a:xfrm>
              <a:custGeom>
                <a:avLst/>
                <a:gdLst>
                  <a:gd name="T0" fmla="*/ 187 w 212"/>
                  <a:gd name="T1" fmla="*/ 213 h 213"/>
                  <a:gd name="T2" fmla="*/ 212 w 212"/>
                  <a:gd name="T3" fmla="*/ 213 h 213"/>
                  <a:gd name="T4" fmla="*/ 0 w 212"/>
                  <a:gd name="T5" fmla="*/ 0 h 213"/>
                  <a:gd name="T6" fmla="*/ 0 w 212"/>
                  <a:gd name="T7" fmla="*/ 25 h 213"/>
                  <a:gd name="T8" fmla="*/ 0 w 212"/>
                  <a:gd name="T9" fmla="*/ 52 h 213"/>
                  <a:gd name="T10" fmla="*/ 0 w 212"/>
                  <a:gd name="T11" fmla="*/ 213 h 213"/>
                  <a:gd name="T12" fmla="*/ 160 w 212"/>
                  <a:gd name="T13" fmla="*/ 213 h 213"/>
                  <a:gd name="T14" fmla="*/ 187 w 212"/>
                  <a:gd name="T15" fmla="*/ 21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2" h="213">
                    <a:moveTo>
                      <a:pt x="187" y="213"/>
                    </a:moveTo>
                    <a:cubicBezTo>
                      <a:pt x="212" y="213"/>
                      <a:pt x="212" y="213"/>
                      <a:pt x="212" y="213"/>
                    </a:cubicBezTo>
                    <a:cubicBezTo>
                      <a:pt x="187" y="7"/>
                      <a:pt x="0" y="0"/>
                      <a:pt x="0" y="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213"/>
                      <a:pt x="0" y="213"/>
                      <a:pt x="0" y="213"/>
                    </a:cubicBezTo>
                    <a:cubicBezTo>
                      <a:pt x="160" y="213"/>
                      <a:pt x="160" y="213"/>
                      <a:pt x="160" y="213"/>
                    </a:cubicBezTo>
                    <a:lnTo>
                      <a:pt x="187" y="213"/>
                    </a:lnTo>
                    <a:close/>
                  </a:path>
                </a:pathLst>
              </a:custGeom>
              <a:solidFill>
                <a:srgbClr val="663A77"/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580"/>
              <p:cNvSpPr>
                <a:spLocks/>
              </p:cNvSpPr>
              <p:nvPr/>
            </p:nvSpPr>
            <p:spPr bwMode="auto">
              <a:xfrm>
                <a:off x="6858828" y="3833269"/>
                <a:ext cx="605154" cy="688822"/>
              </a:xfrm>
              <a:custGeom>
                <a:avLst/>
                <a:gdLst>
                  <a:gd name="T0" fmla="*/ 202 w 355"/>
                  <a:gd name="T1" fmla="*/ 202 h 404"/>
                  <a:gd name="T2" fmla="*/ 202 w 355"/>
                  <a:gd name="T3" fmla="*/ 26 h 404"/>
                  <a:gd name="T4" fmla="*/ 202 w 355"/>
                  <a:gd name="T5" fmla="*/ 0 h 404"/>
                  <a:gd name="T6" fmla="*/ 0 w 355"/>
                  <a:gd name="T7" fmla="*/ 202 h 404"/>
                  <a:gd name="T8" fmla="*/ 202 w 355"/>
                  <a:gd name="T9" fmla="*/ 404 h 404"/>
                  <a:gd name="T10" fmla="*/ 355 w 355"/>
                  <a:gd name="T11" fmla="*/ 335 h 404"/>
                  <a:gd name="T12" fmla="*/ 335 w 355"/>
                  <a:gd name="T13" fmla="*/ 317 h 404"/>
                  <a:gd name="T14" fmla="*/ 202 w 355"/>
                  <a:gd name="T15" fmla="*/ 202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5" h="404">
                    <a:moveTo>
                      <a:pt x="202" y="202"/>
                    </a:moveTo>
                    <a:cubicBezTo>
                      <a:pt x="202" y="26"/>
                      <a:pt x="202" y="26"/>
                      <a:pt x="202" y="26"/>
                    </a:cubicBezTo>
                    <a:cubicBezTo>
                      <a:pt x="202" y="0"/>
                      <a:pt x="202" y="0"/>
                      <a:pt x="202" y="0"/>
                    </a:cubicBezTo>
                    <a:cubicBezTo>
                      <a:pt x="91" y="0"/>
                      <a:pt x="0" y="90"/>
                      <a:pt x="0" y="202"/>
                    </a:cubicBezTo>
                    <a:cubicBezTo>
                      <a:pt x="0" y="314"/>
                      <a:pt x="91" y="404"/>
                      <a:pt x="202" y="404"/>
                    </a:cubicBezTo>
                    <a:cubicBezTo>
                      <a:pt x="263" y="404"/>
                      <a:pt x="318" y="377"/>
                      <a:pt x="355" y="335"/>
                    </a:cubicBezTo>
                    <a:cubicBezTo>
                      <a:pt x="335" y="317"/>
                      <a:pt x="335" y="317"/>
                      <a:pt x="335" y="317"/>
                    </a:cubicBezTo>
                    <a:lnTo>
                      <a:pt x="202" y="202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6" name="组合 15"/>
          <p:cNvGrpSpPr/>
          <p:nvPr/>
        </p:nvGrpSpPr>
        <p:grpSpPr>
          <a:xfrm>
            <a:off x="4821176" y="1563940"/>
            <a:ext cx="1317722" cy="1317245"/>
            <a:chOff x="6427398" y="2085735"/>
            <a:chExt cx="1756733" cy="1756733"/>
          </a:xfrm>
        </p:grpSpPr>
        <p:sp>
          <p:nvSpPr>
            <p:cNvPr id="17" name="圆角矩形 16"/>
            <p:cNvSpPr/>
            <p:nvPr/>
          </p:nvSpPr>
          <p:spPr>
            <a:xfrm>
              <a:off x="6427398" y="2085735"/>
              <a:ext cx="1756733" cy="1756733"/>
            </a:xfrm>
            <a:prstGeom prst="roundRect">
              <a:avLst>
                <a:gd name="adj" fmla="val 12557"/>
              </a:avLst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444500" dist="1778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7080219" y="2236580"/>
              <a:ext cx="383708" cy="380875"/>
              <a:chOff x="8400062" y="4884922"/>
              <a:chExt cx="683773" cy="678724"/>
            </a:xfrm>
          </p:grpSpPr>
          <p:sp>
            <p:nvSpPr>
              <p:cNvPr id="19" name="Freeform 378"/>
              <p:cNvSpPr>
                <a:spLocks noEditPoints="1"/>
              </p:cNvSpPr>
              <p:nvPr/>
            </p:nvSpPr>
            <p:spPr bwMode="auto">
              <a:xfrm>
                <a:off x="8927317" y="5146025"/>
                <a:ext cx="156518" cy="156518"/>
              </a:xfrm>
              <a:custGeom>
                <a:avLst/>
                <a:gdLst>
                  <a:gd name="T0" fmla="*/ 46 w 92"/>
                  <a:gd name="T1" fmla="*/ 0 h 92"/>
                  <a:gd name="T2" fmla="*/ 0 w 92"/>
                  <a:gd name="T3" fmla="*/ 46 h 92"/>
                  <a:gd name="T4" fmla="*/ 46 w 92"/>
                  <a:gd name="T5" fmla="*/ 92 h 92"/>
                  <a:gd name="T6" fmla="*/ 92 w 92"/>
                  <a:gd name="T7" fmla="*/ 46 h 92"/>
                  <a:gd name="T8" fmla="*/ 46 w 92"/>
                  <a:gd name="T9" fmla="*/ 0 h 92"/>
                  <a:gd name="T10" fmla="*/ 46 w 92"/>
                  <a:gd name="T11" fmla="*/ 78 h 92"/>
                  <a:gd name="T12" fmla="*/ 14 w 92"/>
                  <a:gd name="T13" fmla="*/ 46 h 92"/>
                  <a:gd name="T14" fmla="*/ 46 w 92"/>
                  <a:gd name="T15" fmla="*/ 14 h 92"/>
                  <a:gd name="T16" fmla="*/ 78 w 92"/>
                  <a:gd name="T17" fmla="*/ 46 h 92"/>
                  <a:gd name="T18" fmla="*/ 46 w 92"/>
                  <a:gd name="T19" fmla="*/ 7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2">
                    <a:moveTo>
                      <a:pt x="46" y="0"/>
                    </a:moveTo>
                    <a:cubicBezTo>
                      <a:pt x="20" y="0"/>
                      <a:pt x="0" y="21"/>
                      <a:pt x="0" y="46"/>
                    </a:cubicBezTo>
                    <a:cubicBezTo>
                      <a:pt x="0" y="72"/>
                      <a:pt x="20" y="92"/>
                      <a:pt x="46" y="92"/>
                    </a:cubicBezTo>
                    <a:cubicBezTo>
                      <a:pt x="71" y="92"/>
                      <a:pt x="92" y="72"/>
                      <a:pt x="92" y="46"/>
                    </a:cubicBezTo>
                    <a:cubicBezTo>
                      <a:pt x="92" y="21"/>
                      <a:pt x="71" y="0"/>
                      <a:pt x="46" y="0"/>
                    </a:cubicBezTo>
                    <a:close/>
                    <a:moveTo>
                      <a:pt x="46" y="78"/>
                    </a:moveTo>
                    <a:cubicBezTo>
                      <a:pt x="28" y="78"/>
                      <a:pt x="14" y="64"/>
                      <a:pt x="14" y="46"/>
                    </a:cubicBezTo>
                    <a:cubicBezTo>
                      <a:pt x="14" y="28"/>
                      <a:pt x="28" y="14"/>
                      <a:pt x="46" y="14"/>
                    </a:cubicBezTo>
                    <a:cubicBezTo>
                      <a:pt x="64" y="14"/>
                      <a:pt x="78" y="28"/>
                      <a:pt x="78" y="46"/>
                    </a:cubicBezTo>
                    <a:cubicBezTo>
                      <a:pt x="78" y="64"/>
                      <a:pt x="64" y="78"/>
                      <a:pt x="46" y="78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379"/>
              <p:cNvSpPr>
                <a:spLocks/>
              </p:cNvSpPr>
              <p:nvPr/>
            </p:nvSpPr>
            <p:spPr bwMode="auto">
              <a:xfrm>
                <a:off x="8852304" y="5217432"/>
                <a:ext cx="66358" cy="8655"/>
              </a:xfrm>
              <a:custGeom>
                <a:avLst/>
                <a:gdLst>
                  <a:gd name="T0" fmla="*/ 37 w 39"/>
                  <a:gd name="T1" fmla="*/ 0 h 5"/>
                  <a:gd name="T2" fmla="*/ 2 w 39"/>
                  <a:gd name="T3" fmla="*/ 0 h 5"/>
                  <a:gd name="T4" fmla="*/ 1 w 39"/>
                  <a:gd name="T5" fmla="*/ 1 h 5"/>
                  <a:gd name="T6" fmla="*/ 0 w 39"/>
                  <a:gd name="T7" fmla="*/ 3 h 5"/>
                  <a:gd name="T8" fmla="*/ 2 w 39"/>
                  <a:gd name="T9" fmla="*/ 5 h 5"/>
                  <a:gd name="T10" fmla="*/ 37 w 39"/>
                  <a:gd name="T11" fmla="*/ 5 h 5"/>
                  <a:gd name="T12" fmla="*/ 39 w 39"/>
                  <a:gd name="T13" fmla="*/ 3 h 5"/>
                  <a:gd name="T14" fmla="*/ 37 w 39"/>
                  <a:gd name="T1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5">
                    <a:moveTo>
                      <a:pt x="37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4"/>
                      <a:pt x="1" y="5"/>
                      <a:pt x="2" y="5"/>
                    </a:cubicBezTo>
                    <a:cubicBezTo>
                      <a:pt x="37" y="5"/>
                      <a:pt x="37" y="5"/>
                      <a:pt x="37" y="5"/>
                    </a:cubicBezTo>
                    <a:cubicBezTo>
                      <a:pt x="38" y="5"/>
                      <a:pt x="39" y="4"/>
                      <a:pt x="39" y="3"/>
                    </a:cubicBezTo>
                    <a:cubicBezTo>
                      <a:pt x="39" y="1"/>
                      <a:pt x="38" y="0"/>
                      <a:pt x="37" y="0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380"/>
              <p:cNvSpPr>
                <a:spLocks/>
              </p:cNvSpPr>
              <p:nvPr/>
            </p:nvSpPr>
            <p:spPr bwMode="auto">
              <a:xfrm>
                <a:off x="8739784" y="5048652"/>
                <a:ext cx="7934" cy="67079"/>
              </a:xfrm>
              <a:custGeom>
                <a:avLst/>
                <a:gdLst>
                  <a:gd name="T0" fmla="*/ 0 w 5"/>
                  <a:gd name="T1" fmla="*/ 3 h 39"/>
                  <a:gd name="T2" fmla="*/ 0 w 5"/>
                  <a:gd name="T3" fmla="*/ 37 h 39"/>
                  <a:gd name="T4" fmla="*/ 0 w 5"/>
                  <a:gd name="T5" fmla="*/ 39 h 39"/>
                  <a:gd name="T6" fmla="*/ 2 w 5"/>
                  <a:gd name="T7" fmla="*/ 39 h 39"/>
                  <a:gd name="T8" fmla="*/ 5 w 5"/>
                  <a:gd name="T9" fmla="*/ 37 h 39"/>
                  <a:gd name="T10" fmla="*/ 5 w 5"/>
                  <a:gd name="T11" fmla="*/ 3 h 39"/>
                  <a:gd name="T12" fmla="*/ 2 w 5"/>
                  <a:gd name="T13" fmla="*/ 0 h 39"/>
                  <a:gd name="T14" fmla="*/ 0 w 5"/>
                  <a:gd name="T15" fmla="*/ 3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39">
                    <a:moveTo>
                      <a:pt x="0" y="3"/>
                    </a:moveTo>
                    <a:cubicBezTo>
                      <a:pt x="0" y="37"/>
                      <a:pt x="0" y="37"/>
                      <a:pt x="0" y="37"/>
                    </a:cubicBezTo>
                    <a:cubicBezTo>
                      <a:pt x="0" y="38"/>
                      <a:pt x="0" y="38"/>
                      <a:pt x="0" y="39"/>
                    </a:cubicBezTo>
                    <a:cubicBezTo>
                      <a:pt x="1" y="39"/>
                      <a:pt x="2" y="39"/>
                      <a:pt x="2" y="39"/>
                    </a:cubicBezTo>
                    <a:cubicBezTo>
                      <a:pt x="4" y="39"/>
                      <a:pt x="5" y="38"/>
                      <a:pt x="5" y="37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1"/>
                      <a:pt x="4" y="0"/>
                      <a:pt x="2" y="0"/>
                    </a:cubicBezTo>
                    <a:cubicBezTo>
                      <a:pt x="1" y="0"/>
                      <a:pt x="0" y="1"/>
                      <a:pt x="0" y="3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381"/>
              <p:cNvSpPr>
                <a:spLocks/>
              </p:cNvSpPr>
              <p:nvPr/>
            </p:nvSpPr>
            <p:spPr bwMode="auto">
              <a:xfrm>
                <a:off x="8736178" y="5335000"/>
                <a:ext cx="8655" cy="68522"/>
              </a:xfrm>
              <a:custGeom>
                <a:avLst/>
                <a:gdLst>
                  <a:gd name="T0" fmla="*/ 5 w 5"/>
                  <a:gd name="T1" fmla="*/ 37 h 40"/>
                  <a:gd name="T2" fmla="*/ 5 w 5"/>
                  <a:gd name="T3" fmla="*/ 3 h 40"/>
                  <a:gd name="T4" fmla="*/ 3 w 5"/>
                  <a:gd name="T5" fmla="*/ 0 h 40"/>
                  <a:gd name="T6" fmla="*/ 0 w 5"/>
                  <a:gd name="T7" fmla="*/ 3 h 40"/>
                  <a:gd name="T8" fmla="*/ 0 w 5"/>
                  <a:gd name="T9" fmla="*/ 37 h 40"/>
                  <a:gd name="T10" fmla="*/ 1 w 5"/>
                  <a:gd name="T11" fmla="*/ 39 h 40"/>
                  <a:gd name="T12" fmla="*/ 3 w 5"/>
                  <a:gd name="T13" fmla="*/ 40 h 40"/>
                  <a:gd name="T14" fmla="*/ 5 w 5"/>
                  <a:gd name="T15" fmla="*/ 37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40">
                    <a:moveTo>
                      <a:pt x="5" y="37"/>
                    </a:moveTo>
                    <a:cubicBezTo>
                      <a:pt x="5" y="3"/>
                      <a:pt x="5" y="3"/>
                      <a:pt x="5" y="3"/>
                    </a:cubicBezTo>
                    <a:cubicBezTo>
                      <a:pt x="5" y="1"/>
                      <a:pt x="4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38"/>
                      <a:pt x="0" y="38"/>
                      <a:pt x="1" y="39"/>
                    </a:cubicBezTo>
                    <a:cubicBezTo>
                      <a:pt x="1" y="39"/>
                      <a:pt x="2" y="40"/>
                      <a:pt x="3" y="40"/>
                    </a:cubicBezTo>
                    <a:cubicBezTo>
                      <a:pt x="4" y="40"/>
                      <a:pt x="5" y="38"/>
                      <a:pt x="5" y="37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382"/>
              <p:cNvSpPr>
                <a:spLocks noEditPoints="1"/>
              </p:cNvSpPr>
              <p:nvPr/>
            </p:nvSpPr>
            <p:spPr bwMode="auto">
              <a:xfrm>
                <a:off x="8664771" y="4884922"/>
                <a:ext cx="156518" cy="157239"/>
              </a:xfrm>
              <a:custGeom>
                <a:avLst/>
                <a:gdLst>
                  <a:gd name="T0" fmla="*/ 46 w 92"/>
                  <a:gd name="T1" fmla="*/ 92 h 92"/>
                  <a:gd name="T2" fmla="*/ 92 w 92"/>
                  <a:gd name="T3" fmla="*/ 46 h 92"/>
                  <a:gd name="T4" fmla="*/ 46 w 92"/>
                  <a:gd name="T5" fmla="*/ 0 h 92"/>
                  <a:gd name="T6" fmla="*/ 0 w 92"/>
                  <a:gd name="T7" fmla="*/ 46 h 92"/>
                  <a:gd name="T8" fmla="*/ 46 w 92"/>
                  <a:gd name="T9" fmla="*/ 92 h 92"/>
                  <a:gd name="T10" fmla="*/ 46 w 92"/>
                  <a:gd name="T11" fmla="*/ 14 h 92"/>
                  <a:gd name="T12" fmla="*/ 79 w 92"/>
                  <a:gd name="T13" fmla="*/ 46 h 92"/>
                  <a:gd name="T14" fmla="*/ 46 w 92"/>
                  <a:gd name="T15" fmla="*/ 78 h 92"/>
                  <a:gd name="T16" fmla="*/ 14 w 92"/>
                  <a:gd name="T17" fmla="*/ 46 h 92"/>
                  <a:gd name="T18" fmla="*/ 46 w 92"/>
                  <a:gd name="T19" fmla="*/ 1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2">
                    <a:moveTo>
                      <a:pt x="46" y="92"/>
                    </a:moveTo>
                    <a:cubicBezTo>
                      <a:pt x="72" y="92"/>
                      <a:pt x="92" y="71"/>
                      <a:pt x="92" y="46"/>
                    </a:cubicBezTo>
                    <a:cubicBezTo>
                      <a:pt x="92" y="21"/>
                      <a:pt x="72" y="0"/>
                      <a:pt x="46" y="0"/>
                    </a:cubicBezTo>
                    <a:cubicBezTo>
                      <a:pt x="21" y="0"/>
                      <a:pt x="0" y="21"/>
                      <a:pt x="0" y="46"/>
                    </a:cubicBezTo>
                    <a:cubicBezTo>
                      <a:pt x="0" y="71"/>
                      <a:pt x="21" y="92"/>
                      <a:pt x="46" y="92"/>
                    </a:cubicBezTo>
                    <a:close/>
                    <a:moveTo>
                      <a:pt x="46" y="14"/>
                    </a:moveTo>
                    <a:cubicBezTo>
                      <a:pt x="64" y="14"/>
                      <a:pt x="79" y="28"/>
                      <a:pt x="79" y="46"/>
                    </a:cubicBezTo>
                    <a:cubicBezTo>
                      <a:pt x="79" y="64"/>
                      <a:pt x="64" y="78"/>
                      <a:pt x="46" y="78"/>
                    </a:cubicBezTo>
                    <a:cubicBezTo>
                      <a:pt x="29" y="78"/>
                      <a:pt x="14" y="64"/>
                      <a:pt x="14" y="46"/>
                    </a:cubicBezTo>
                    <a:cubicBezTo>
                      <a:pt x="14" y="28"/>
                      <a:pt x="29" y="14"/>
                      <a:pt x="46" y="14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383"/>
              <p:cNvSpPr>
                <a:spLocks noEditPoints="1"/>
              </p:cNvSpPr>
              <p:nvPr/>
            </p:nvSpPr>
            <p:spPr bwMode="auto">
              <a:xfrm>
                <a:off x="8664771" y="5408571"/>
                <a:ext cx="156518" cy="155075"/>
              </a:xfrm>
              <a:custGeom>
                <a:avLst/>
                <a:gdLst>
                  <a:gd name="T0" fmla="*/ 46 w 92"/>
                  <a:gd name="T1" fmla="*/ 0 h 91"/>
                  <a:gd name="T2" fmla="*/ 0 w 92"/>
                  <a:gd name="T3" fmla="*/ 46 h 91"/>
                  <a:gd name="T4" fmla="*/ 46 w 92"/>
                  <a:gd name="T5" fmla="*/ 91 h 91"/>
                  <a:gd name="T6" fmla="*/ 92 w 92"/>
                  <a:gd name="T7" fmla="*/ 46 h 91"/>
                  <a:gd name="T8" fmla="*/ 46 w 92"/>
                  <a:gd name="T9" fmla="*/ 0 h 91"/>
                  <a:gd name="T10" fmla="*/ 46 w 92"/>
                  <a:gd name="T11" fmla="*/ 78 h 91"/>
                  <a:gd name="T12" fmla="*/ 14 w 92"/>
                  <a:gd name="T13" fmla="*/ 46 h 91"/>
                  <a:gd name="T14" fmla="*/ 46 w 92"/>
                  <a:gd name="T15" fmla="*/ 13 h 91"/>
                  <a:gd name="T16" fmla="*/ 79 w 92"/>
                  <a:gd name="T17" fmla="*/ 46 h 91"/>
                  <a:gd name="T18" fmla="*/ 46 w 92"/>
                  <a:gd name="T19" fmla="*/ 78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1">
                    <a:moveTo>
                      <a:pt x="46" y="0"/>
                    </a:moveTo>
                    <a:cubicBezTo>
                      <a:pt x="21" y="0"/>
                      <a:pt x="0" y="20"/>
                      <a:pt x="0" y="46"/>
                    </a:cubicBezTo>
                    <a:cubicBezTo>
                      <a:pt x="0" y="71"/>
                      <a:pt x="21" y="91"/>
                      <a:pt x="46" y="91"/>
                    </a:cubicBezTo>
                    <a:cubicBezTo>
                      <a:pt x="72" y="91"/>
                      <a:pt x="92" y="71"/>
                      <a:pt x="92" y="46"/>
                    </a:cubicBezTo>
                    <a:cubicBezTo>
                      <a:pt x="92" y="20"/>
                      <a:pt x="72" y="0"/>
                      <a:pt x="46" y="0"/>
                    </a:cubicBezTo>
                    <a:close/>
                    <a:moveTo>
                      <a:pt x="46" y="78"/>
                    </a:moveTo>
                    <a:cubicBezTo>
                      <a:pt x="29" y="78"/>
                      <a:pt x="14" y="63"/>
                      <a:pt x="14" y="46"/>
                    </a:cubicBezTo>
                    <a:cubicBezTo>
                      <a:pt x="14" y="28"/>
                      <a:pt x="29" y="13"/>
                      <a:pt x="46" y="13"/>
                    </a:cubicBezTo>
                    <a:cubicBezTo>
                      <a:pt x="64" y="13"/>
                      <a:pt x="79" y="28"/>
                      <a:pt x="79" y="46"/>
                    </a:cubicBezTo>
                    <a:cubicBezTo>
                      <a:pt x="79" y="63"/>
                      <a:pt x="64" y="78"/>
                      <a:pt x="46" y="78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384"/>
              <p:cNvSpPr>
                <a:spLocks noEditPoints="1"/>
              </p:cNvSpPr>
              <p:nvPr/>
            </p:nvSpPr>
            <p:spPr bwMode="auto">
              <a:xfrm>
                <a:off x="8633756" y="5120780"/>
                <a:ext cx="209893" cy="209171"/>
              </a:xfrm>
              <a:custGeom>
                <a:avLst/>
                <a:gdLst>
                  <a:gd name="T0" fmla="*/ 62 w 123"/>
                  <a:gd name="T1" fmla="*/ 0 h 123"/>
                  <a:gd name="T2" fmla="*/ 0 w 123"/>
                  <a:gd name="T3" fmla="*/ 61 h 123"/>
                  <a:gd name="T4" fmla="*/ 62 w 123"/>
                  <a:gd name="T5" fmla="*/ 123 h 123"/>
                  <a:gd name="T6" fmla="*/ 123 w 123"/>
                  <a:gd name="T7" fmla="*/ 61 h 123"/>
                  <a:gd name="T8" fmla="*/ 62 w 123"/>
                  <a:gd name="T9" fmla="*/ 0 h 123"/>
                  <a:gd name="T10" fmla="*/ 62 w 123"/>
                  <a:gd name="T11" fmla="*/ 105 h 123"/>
                  <a:gd name="T12" fmla="*/ 18 w 123"/>
                  <a:gd name="T13" fmla="*/ 61 h 123"/>
                  <a:gd name="T14" fmla="*/ 62 w 123"/>
                  <a:gd name="T15" fmla="*/ 18 h 123"/>
                  <a:gd name="T16" fmla="*/ 105 w 123"/>
                  <a:gd name="T17" fmla="*/ 61 h 123"/>
                  <a:gd name="T18" fmla="*/ 62 w 123"/>
                  <a:gd name="T19" fmla="*/ 105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123">
                    <a:moveTo>
                      <a:pt x="62" y="0"/>
                    </a:moveTo>
                    <a:cubicBezTo>
                      <a:pt x="28" y="0"/>
                      <a:pt x="0" y="27"/>
                      <a:pt x="0" y="61"/>
                    </a:cubicBezTo>
                    <a:cubicBezTo>
                      <a:pt x="0" y="95"/>
                      <a:pt x="28" y="123"/>
                      <a:pt x="62" y="123"/>
                    </a:cubicBezTo>
                    <a:cubicBezTo>
                      <a:pt x="96" y="123"/>
                      <a:pt x="123" y="95"/>
                      <a:pt x="123" y="61"/>
                    </a:cubicBezTo>
                    <a:cubicBezTo>
                      <a:pt x="123" y="27"/>
                      <a:pt x="96" y="0"/>
                      <a:pt x="62" y="0"/>
                    </a:cubicBezTo>
                    <a:close/>
                    <a:moveTo>
                      <a:pt x="62" y="105"/>
                    </a:moveTo>
                    <a:cubicBezTo>
                      <a:pt x="38" y="105"/>
                      <a:pt x="18" y="85"/>
                      <a:pt x="18" y="61"/>
                    </a:cubicBezTo>
                    <a:cubicBezTo>
                      <a:pt x="18" y="37"/>
                      <a:pt x="38" y="18"/>
                      <a:pt x="62" y="18"/>
                    </a:cubicBezTo>
                    <a:cubicBezTo>
                      <a:pt x="86" y="18"/>
                      <a:pt x="105" y="37"/>
                      <a:pt x="105" y="61"/>
                    </a:cubicBezTo>
                    <a:cubicBezTo>
                      <a:pt x="105" y="85"/>
                      <a:pt x="86" y="105"/>
                      <a:pt x="62" y="105"/>
                    </a:cubicBezTo>
                    <a:close/>
                  </a:path>
                </a:pathLst>
              </a:custGeom>
              <a:solidFill>
                <a:srgbClr val="FFB8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385"/>
              <p:cNvSpPr>
                <a:spLocks/>
              </p:cNvSpPr>
              <p:nvPr/>
            </p:nvSpPr>
            <p:spPr bwMode="auto">
              <a:xfrm>
                <a:off x="8562350" y="5221038"/>
                <a:ext cx="67800" cy="8655"/>
              </a:xfrm>
              <a:custGeom>
                <a:avLst/>
                <a:gdLst>
                  <a:gd name="T0" fmla="*/ 37 w 40"/>
                  <a:gd name="T1" fmla="*/ 0 h 5"/>
                  <a:gd name="T2" fmla="*/ 3 w 40"/>
                  <a:gd name="T3" fmla="*/ 0 h 5"/>
                  <a:gd name="T4" fmla="*/ 1 w 40"/>
                  <a:gd name="T5" fmla="*/ 0 h 5"/>
                  <a:gd name="T6" fmla="*/ 0 w 40"/>
                  <a:gd name="T7" fmla="*/ 2 h 5"/>
                  <a:gd name="T8" fmla="*/ 3 w 40"/>
                  <a:gd name="T9" fmla="*/ 5 h 5"/>
                  <a:gd name="T10" fmla="*/ 37 w 40"/>
                  <a:gd name="T11" fmla="*/ 5 h 5"/>
                  <a:gd name="T12" fmla="*/ 40 w 40"/>
                  <a:gd name="T13" fmla="*/ 2 h 5"/>
                  <a:gd name="T14" fmla="*/ 37 w 40"/>
                  <a:gd name="T1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5">
                    <a:moveTo>
                      <a:pt x="37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4"/>
                      <a:pt x="1" y="5"/>
                      <a:pt x="3" y="5"/>
                    </a:cubicBezTo>
                    <a:cubicBezTo>
                      <a:pt x="37" y="5"/>
                      <a:pt x="37" y="5"/>
                      <a:pt x="37" y="5"/>
                    </a:cubicBezTo>
                    <a:cubicBezTo>
                      <a:pt x="38" y="5"/>
                      <a:pt x="40" y="4"/>
                      <a:pt x="40" y="2"/>
                    </a:cubicBezTo>
                    <a:cubicBezTo>
                      <a:pt x="40" y="1"/>
                      <a:pt x="38" y="0"/>
                      <a:pt x="37" y="0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386"/>
              <p:cNvSpPr>
                <a:spLocks noEditPoints="1"/>
              </p:cNvSpPr>
              <p:nvPr/>
            </p:nvSpPr>
            <p:spPr bwMode="auto">
              <a:xfrm>
                <a:off x="8400062" y="5146025"/>
                <a:ext cx="157239" cy="156518"/>
              </a:xfrm>
              <a:custGeom>
                <a:avLst/>
                <a:gdLst>
                  <a:gd name="T0" fmla="*/ 46 w 92"/>
                  <a:gd name="T1" fmla="*/ 0 h 92"/>
                  <a:gd name="T2" fmla="*/ 0 w 92"/>
                  <a:gd name="T3" fmla="*/ 46 h 92"/>
                  <a:gd name="T4" fmla="*/ 46 w 92"/>
                  <a:gd name="T5" fmla="*/ 92 h 92"/>
                  <a:gd name="T6" fmla="*/ 92 w 92"/>
                  <a:gd name="T7" fmla="*/ 46 h 92"/>
                  <a:gd name="T8" fmla="*/ 46 w 92"/>
                  <a:gd name="T9" fmla="*/ 0 h 92"/>
                  <a:gd name="T10" fmla="*/ 46 w 92"/>
                  <a:gd name="T11" fmla="*/ 78 h 92"/>
                  <a:gd name="T12" fmla="*/ 14 w 92"/>
                  <a:gd name="T13" fmla="*/ 46 h 92"/>
                  <a:gd name="T14" fmla="*/ 46 w 92"/>
                  <a:gd name="T15" fmla="*/ 14 h 92"/>
                  <a:gd name="T16" fmla="*/ 78 w 92"/>
                  <a:gd name="T17" fmla="*/ 46 h 92"/>
                  <a:gd name="T18" fmla="*/ 46 w 92"/>
                  <a:gd name="T19" fmla="*/ 7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2">
                    <a:moveTo>
                      <a:pt x="46" y="0"/>
                    </a:moveTo>
                    <a:cubicBezTo>
                      <a:pt x="21" y="0"/>
                      <a:pt x="0" y="21"/>
                      <a:pt x="0" y="46"/>
                    </a:cubicBezTo>
                    <a:cubicBezTo>
                      <a:pt x="0" y="72"/>
                      <a:pt x="21" y="92"/>
                      <a:pt x="46" y="92"/>
                    </a:cubicBezTo>
                    <a:cubicBezTo>
                      <a:pt x="71" y="92"/>
                      <a:pt x="92" y="72"/>
                      <a:pt x="92" y="46"/>
                    </a:cubicBezTo>
                    <a:cubicBezTo>
                      <a:pt x="92" y="21"/>
                      <a:pt x="71" y="0"/>
                      <a:pt x="46" y="0"/>
                    </a:cubicBezTo>
                    <a:close/>
                    <a:moveTo>
                      <a:pt x="46" y="78"/>
                    </a:moveTo>
                    <a:cubicBezTo>
                      <a:pt x="28" y="78"/>
                      <a:pt x="14" y="64"/>
                      <a:pt x="14" y="46"/>
                    </a:cubicBezTo>
                    <a:cubicBezTo>
                      <a:pt x="14" y="28"/>
                      <a:pt x="28" y="14"/>
                      <a:pt x="46" y="14"/>
                    </a:cubicBezTo>
                    <a:cubicBezTo>
                      <a:pt x="64" y="14"/>
                      <a:pt x="78" y="28"/>
                      <a:pt x="78" y="46"/>
                    </a:cubicBezTo>
                    <a:cubicBezTo>
                      <a:pt x="78" y="64"/>
                      <a:pt x="64" y="78"/>
                      <a:pt x="46" y="78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9" name="圆角矩形 28"/>
          <p:cNvSpPr/>
          <p:nvPr/>
        </p:nvSpPr>
        <p:spPr>
          <a:xfrm>
            <a:off x="2937523" y="1563940"/>
            <a:ext cx="1317722" cy="1317245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1979375" y="1113926"/>
            <a:ext cx="762482" cy="762207"/>
            <a:chOff x="2135898" y="1485578"/>
            <a:chExt cx="1016511" cy="1016511"/>
          </a:xfrm>
        </p:grpSpPr>
        <p:sp>
          <p:nvSpPr>
            <p:cNvPr id="34" name="椭圆 33"/>
            <p:cNvSpPr/>
            <p:nvPr/>
          </p:nvSpPr>
          <p:spPr>
            <a:xfrm>
              <a:off x="2135898" y="1485578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2288503" y="1638183"/>
              <a:ext cx="711301" cy="711301"/>
            </a:xfrm>
            <a:prstGeom prst="ellipse">
              <a:avLst/>
            </a:prstGeom>
            <a:gradFill>
              <a:gsLst>
                <a:gs pos="0">
                  <a:srgbClr val="E45E5E"/>
                </a:gs>
                <a:gs pos="100000">
                  <a:srgbClr val="F0A6A6"/>
                </a:gs>
              </a:gsLst>
              <a:lin ang="2700000" scaled="1"/>
            </a:gradFill>
            <a:ln w="15875">
              <a:gradFill flip="none" rotWithShape="1">
                <a:gsLst>
                  <a:gs pos="0">
                    <a:srgbClr val="F2B0B0"/>
                  </a:gs>
                  <a:gs pos="100000">
                    <a:srgbClr val="E87475"/>
                  </a:gs>
                </a:gsLst>
                <a:lin ang="2700000" scaled="1"/>
                <a:tileRect/>
              </a:gra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6" name="文本框 17"/>
            <p:cNvSpPr txBox="1"/>
            <p:nvPr/>
          </p:nvSpPr>
          <p:spPr>
            <a:xfrm>
              <a:off x="2378445" y="1803865"/>
              <a:ext cx="506782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1400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728012" y="1113926"/>
            <a:ext cx="762482" cy="762207"/>
            <a:chOff x="3881858" y="5509627"/>
            <a:chExt cx="1016511" cy="1016511"/>
          </a:xfrm>
        </p:grpSpPr>
        <p:sp>
          <p:nvSpPr>
            <p:cNvPr id="38" name="椭圆 37"/>
            <p:cNvSpPr/>
            <p:nvPr/>
          </p:nvSpPr>
          <p:spPr>
            <a:xfrm>
              <a:off x="3881858" y="5509627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4034463" y="5662232"/>
              <a:ext cx="711301" cy="711301"/>
            </a:xfrm>
            <a:prstGeom prst="ellipse">
              <a:avLst/>
            </a:prstGeom>
            <a:gradFill>
              <a:gsLst>
                <a:gs pos="0">
                  <a:srgbClr val="FFAA2D"/>
                </a:gs>
                <a:gs pos="100000">
                  <a:srgbClr val="FFCC81"/>
                </a:gs>
              </a:gsLst>
              <a:lin ang="2700000" scaled="1"/>
            </a:gradFill>
            <a:ln w="15875">
              <a:gradFill flip="none" rotWithShape="1">
                <a:gsLst>
                  <a:gs pos="0">
                    <a:srgbClr val="FFCC81"/>
                  </a:gs>
                  <a:gs pos="100000">
                    <a:srgbClr val="FFAA2D"/>
                  </a:gs>
                </a:gsLst>
                <a:lin ang="2700000" scaled="1"/>
                <a:tileRect/>
              </a:gra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0" name="文本框 22"/>
            <p:cNvSpPr txBox="1"/>
            <p:nvPr/>
          </p:nvSpPr>
          <p:spPr>
            <a:xfrm>
              <a:off x="4121334" y="5822607"/>
              <a:ext cx="574342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1400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3853694" y="1113926"/>
            <a:ext cx="762482" cy="762207"/>
            <a:chOff x="6699927" y="981522"/>
            <a:chExt cx="1016511" cy="1016511"/>
          </a:xfrm>
        </p:grpSpPr>
        <p:sp>
          <p:nvSpPr>
            <p:cNvPr id="42" name="椭圆 41"/>
            <p:cNvSpPr/>
            <p:nvPr/>
          </p:nvSpPr>
          <p:spPr>
            <a:xfrm>
              <a:off x="6699927" y="981522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6852532" y="1145215"/>
              <a:ext cx="711301" cy="711301"/>
            </a:xfrm>
            <a:prstGeom prst="ellipse">
              <a:avLst/>
            </a:prstGeom>
            <a:gradFill>
              <a:gsLst>
                <a:gs pos="0">
                  <a:srgbClr val="019BAB"/>
                </a:gs>
                <a:gs pos="100000">
                  <a:srgbClr val="01E1F9"/>
                </a:gs>
              </a:gsLst>
              <a:lin ang="2700000" scaled="1"/>
            </a:gradFill>
            <a:ln w="15875">
              <a:gradFill flip="none" rotWithShape="1">
                <a:gsLst>
                  <a:gs pos="0">
                    <a:srgbClr val="00E2BC"/>
                  </a:gs>
                  <a:gs pos="100000">
                    <a:srgbClr val="019BAB"/>
                  </a:gs>
                </a:gsLst>
                <a:lin ang="2700000" scaled="1"/>
                <a:tileRect/>
              </a:gra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4" name="文本框 23"/>
            <p:cNvSpPr txBox="1"/>
            <p:nvPr/>
          </p:nvSpPr>
          <p:spPr>
            <a:xfrm>
              <a:off x="6923349" y="1295081"/>
              <a:ext cx="581319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03</a:t>
              </a:r>
              <a:endParaRPr lang="zh-CN" altLang="en-US" sz="1400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7602331" y="1113926"/>
            <a:ext cx="762482" cy="762207"/>
            <a:chOff x="5201861" y="3625236"/>
            <a:chExt cx="1016511" cy="1016511"/>
          </a:xfrm>
        </p:grpSpPr>
        <p:sp>
          <p:nvSpPr>
            <p:cNvPr id="46" name="椭圆 45"/>
            <p:cNvSpPr/>
            <p:nvPr/>
          </p:nvSpPr>
          <p:spPr>
            <a:xfrm>
              <a:off x="5201861" y="3625236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5354466" y="3777840"/>
              <a:ext cx="711301" cy="711301"/>
            </a:xfrm>
            <a:prstGeom prst="ellipse">
              <a:avLst/>
            </a:prstGeom>
            <a:gradFill>
              <a:gsLst>
                <a:gs pos="0">
                  <a:srgbClr val="613971"/>
                </a:gs>
                <a:gs pos="100000">
                  <a:srgbClr val="9961AF"/>
                </a:gs>
              </a:gsLst>
              <a:lin ang="2700000" scaled="1"/>
            </a:gradFill>
            <a:ln w="15875">
              <a:gradFill flip="none" rotWithShape="1">
                <a:gsLst>
                  <a:gs pos="0">
                    <a:srgbClr val="9961AF"/>
                  </a:gs>
                  <a:gs pos="100000">
                    <a:srgbClr val="613971"/>
                  </a:gs>
                </a:gsLst>
                <a:lin ang="2700000" scaled="1"/>
                <a:tileRect/>
              </a:gra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8" name="文本框 24"/>
            <p:cNvSpPr txBox="1"/>
            <p:nvPr/>
          </p:nvSpPr>
          <p:spPr>
            <a:xfrm>
              <a:off x="5469042" y="3943522"/>
              <a:ext cx="482148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1013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50" name="圆角矩形 49"/>
          <p:cNvSpPr/>
          <p:nvPr/>
        </p:nvSpPr>
        <p:spPr>
          <a:xfrm>
            <a:off x="4504382" y="2733732"/>
            <a:ext cx="633589" cy="633359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1016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56" name="圆角矩形 55"/>
          <p:cNvSpPr/>
          <p:nvPr/>
        </p:nvSpPr>
        <p:spPr>
          <a:xfrm>
            <a:off x="6388035" y="2733732"/>
            <a:ext cx="633589" cy="633359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1016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61" name="圆角矩形 60"/>
          <p:cNvSpPr/>
          <p:nvPr/>
        </p:nvSpPr>
        <p:spPr>
          <a:xfrm>
            <a:off x="2607195" y="2733732"/>
            <a:ext cx="633589" cy="633359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1016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737075" y="2733732"/>
            <a:ext cx="633589" cy="633359"/>
            <a:chOff x="3881858" y="1485578"/>
            <a:chExt cx="844675" cy="844675"/>
          </a:xfrm>
        </p:grpSpPr>
        <p:sp>
          <p:nvSpPr>
            <p:cNvPr id="66" name="圆角矩形 65"/>
            <p:cNvSpPr/>
            <p:nvPr/>
          </p:nvSpPr>
          <p:spPr>
            <a:xfrm>
              <a:off x="3881858" y="1485578"/>
              <a:ext cx="844675" cy="844675"/>
            </a:xfrm>
            <a:prstGeom prst="roundRect">
              <a:avLst>
                <a:gd name="adj" fmla="val 12557"/>
              </a:avLst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540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67" name="组合 66"/>
            <p:cNvGrpSpPr/>
            <p:nvPr/>
          </p:nvGrpSpPr>
          <p:grpSpPr>
            <a:xfrm>
              <a:off x="4092885" y="1696817"/>
              <a:ext cx="425052" cy="422197"/>
              <a:chOff x="6463926" y="2278309"/>
              <a:chExt cx="708057" cy="703302"/>
            </a:xfrm>
            <a:solidFill>
              <a:srgbClr val="E87071"/>
            </a:solidFill>
          </p:grpSpPr>
          <p:sp>
            <p:nvSpPr>
              <p:cNvPr id="68" name="Freeform 30"/>
              <p:cNvSpPr>
                <a:spLocks noEditPoints="1"/>
              </p:cNvSpPr>
              <p:nvPr/>
            </p:nvSpPr>
            <p:spPr bwMode="auto">
              <a:xfrm>
                <a:off x="6687023" y="2278309"/>
                <a:ext cx="261864" cy="305752"/>
              </a:xfrm>
              <a:custGeom>
                <a:avLst/>
                <a:gdLst>
                  <a:gd name="T0" fmla="*/ 150 w 303"/>
                  <a:gd name="T1" fmla="*/ 1 h 354"/>
                  <a:gd name="T2" fmla="*/ 81 w 303"/>
                  <a:gd name="T3" fmla="*/ 76 h 354"/>
                  <a:gd name="T4" fmla="*/ 153 w 303"/>
                  <a:gd name="T5" fmla="*/ 165 h 354"/>
                  <a:gd name="T6" fmla="*/ 222 w 303"/>
                  <a:gd name="T7" fmla="*/ 74 h 354"/>
                  <a:gd name="T8" fmla="*/ 150 w 303"/>
                  <a:gd name="T9" fmla="*/ 1 h 354"/>
                  <a:gd name="T10" fmla="*/ 151 w 303"/>
                  <a:gd name="T11" fmla="*/ 261 h 354"/>
                  <a:gd name="T12" fmla="*/ 198 w 303"/>
                  <a:gd name="T13" fmla="*/ 196 h 354"/>
                  <a:gd name="T14" fmla="*/ 210 w 303"/>
                  <a:gd name="T15" fmla="*/ 190 h 354"/>
                  <a:gd name="T16" fmla="*/ 260 w 303"/>
                  <a:gd name="T17" fmla="*/ 199 h 354"/>
                  <a:gd name="T18" fmla="*/ 290 w 303"/>
                  <a:gd name="T19" fmla="*/ 225 h 354"/>
                  <a:gd name="T20" fmla="*/ 303 w 303"/>
                  <a:gd name="T21" fmla="*/ 330 h 354"/>
                  <a:gd name="T22" fmla="*/ 297 w 303"/>
                  <a:gd name="T23" fmla="*/ 347 h 354"/>
                  <a:gd name="T24" fmla="*/ 280 w 303"/>
                  <a:gd name="T25" fmla="*/ 354 h 354"/>
                  <a:gd name="T26" fmla="*/ 23 w 303"/>
                  <a:gd name="T27" fmla="*/ 354 h 354"/>
                  <a:gd name="T28" fmla="*/ 6 w 303"/>
                  <a:gd name="T29" fmla="*/ 347 h 354"/>
                  <a:gd name="T30" fmla="*/ 0 w 303"/>
                  <a:gd name="T31" fmla="*/ 330 h 354"/>
                  <a:gd name="T32" fmla="*/ 13 w 303"/>
                  <a:gd name="T33" fmla="*/ 225 h 354"/>
                  <a:gd name="T34" fmla="*/ 43 w 303"/>
                  <a:gd name="T35" fmla="*/ 199 h 354"/>
                  <a:gd name="T36" fmla="*/ 93 w 303"/>
                  <a:gd name="T37" fmla="*/ 190 h 354"/>
                  <a:gd name="T38" fmla="*/ 105 w 303"/>
                  <a:gd name="T39" fmla="*/ 196 h 354"/>
                  <a:gd name="T40" fmla="*/ 151 w 303"/>
                  <a:gd name="T41" fmla="*/ 261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03" h="354">
                    <a:moveTo>
                      <a:pt x="150" y="1"/>
                    </a:moveTo>
                    <a:cubicBezTo>
                      <a:pt x="111" y="2"/>
                      <a:pt x="80" y="36"/>
                      <a:pt x="81" y="76"/>
                    </a:cubicBezTo>
                    <a:cubicBezTo>
                      <a:pt x="82" y="117"/>
                      <a:pt x="114" y="166"/>
                      <a:pt x="153" y="165"/>
                    </a:cubicBezTo>
                    <a:cubicBezTo>
                      <a:pt x="192" y="165"/>
                      <a:pt x="223" y="114"/>
                      <a:pt x="222" y="74"/>
                    </a:cubicBezTo>
                    <a:cubicBezTo>
                      <a:pt x="221" y="33"/>
                      <a:pt x="189" y="0"/>
                      <a:pt x="150" y="1"/>
                    </a:cubicBezTo>
                    <a:close/>
                    <a:moveTo>
                      <a:pt x="151" y="261"/>
                    </a:moveTo>
                    <a:cubicBezTo>
                      <a:pt x="198" y="196"/>
                      <a:pt x="198" y="196"/>
                      <a:pt x="198" y="196"/>
                    </a:cubicBezTo>
                    <a:cubicBezTo>
                      <a:pt x="201" y="192"/>
                      <a:pt x="206" y="190"/>
                      <a:pt x="210" y="190"/>
                    </a:cubicBezTo>
                    <a:cubicBezTo>
                      <a:pt x="260" y="199"/>
                      <a:pt x="260" y="199"/>
                      <a:pt x="260" y="199"/>
                    </a:cubicBezTo>
                    <a:cubicBezTo>
                      <a:pt x="278" y="202"/>
                      <a:pt x="288" y="217"/>
                      <a:pt x="290" y="225"/>
                    </a:cubicBezTo>
                    <a:cubicBezTo>
                      <a:pt x="297" y="274"/>
                      <a:pt x="301" y="304"/>
                      <a:pt x="303" y="330"/>
                    </a:cubicBezTo>
                    <a:cubicBezTo>
                      <a:pt x="303" y="336"/>
                      <a:pt x="301" y="342"/>
                      <a:pt x="297" y="347"/>
                    </a:cubicBezTo>
                    <a:cubicBezTo>
                      <a:pt x="292" y="351"/>
                      <a:pt x="287" y="354"/>
                      <a:pt x="280" y="354"/>
                    </a:cubicBezTo>
                    <a:cubicBezTo>
                      <a:pt x="23" y="354"/>
                      <a:pt x="23" y="354"/>
                      <a:pt x="23" y="354"/>
                    </a:cubicBezTo>
                    <a:cubicBezTo>
                      <a:pt x="16" y="354"/>
                      <a:pt x="11" y="351"/>
                      <a:pt x="6" y="347"/>
                    </a:cubicBezTo>
                    <a:cubicBezTo>
                      <a:pt x="2" y="342"/>
                      <a:pt x="0" y="336"/>
                      <a:pt x="0" y="330"/>
                    </a:cubicBezTo>
                    <a:cubicBezTo>
                      <a:pt x="2" y="304"/>
                      <a:pt x="6" y="274"/>
                      <a:pt x="13" y="225"/>
                    </a:cubicBezTo>
                    <a:cubicBezTo>
                      <a:pt x="15" y="217"/>
                      <a:pt x="25" y="202"/>
                      <a:pt x="43" y="199"/>
                    </a:cubicBezTo>
                    <a:cubicBezTo>
                      <a:pt x="93" y="190"/>
                      <a:pt x="93" y="190"/>
                      <a:pt x="93" y="190"/>
                    </a:cubicBezTo>
                    <a:cubicBezTo>
                      <a:pt x="97" y="190"/>
                      <a:pt x="102" y="192"/>
                      <a:pt x="105" y="196"/>
                    </a:cubicBezTo>
                    <a:cubicBezTo>
                      <a:pt x="151" y="261"/>
                      <a:pt x="151" y="261"/>
                      <a:pt x="151" y="261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Freeform 31"/>
              <p:cNvSpPr>
                <a:spLocks noEditPoints="1"/>
              </p:cNvSpPr>
              <p:nvPr/>
            </p:nvSpPr>
            <p:spPr bwMode="auto">
              <a:xfrm>
                <a:off x="6463926" y="2632337"/>
                <a:ext cx="268082" cy="349274"/>
              </a:xfrm>
              <a:custGeom>
                <a:avLst/>
                <a:gdLst>
                  <a:gd name="T0" fmla="*/ 153 w 310"/>
                  <a:gd name="T1" fmla="*/ 1 h 404"/>
                  <a:gd name="T2" fmla="*/ 84 w 310"/>
                  <a:gd name="T3" fmla="*/ 76 h 404"/>
                  <a:gd name="T4" fmla="*/ 156 w 310"/>
                  <a:gd name="T5" fmla="*/ 165 h 404"/>
                  <a:gd name="T6" fmla="*/ 225 w 310"/>
                  <a:gd name="T7" fmla="*/ 73 h 404"/>
                  <a:gd name="T8" fmla="*/ 153 w 310"/>
                  <a:gd name="T9" fmla="*/ 1 h 404"/>
                  <a:gd name="T10" fmla="*/ 155 w 310"/>
                  <a:gd name="T11" fmla="*/ 261 h 404"/>
                  <a:gd name="T12" fmla="*/ 201 w 310"/>
                  <a:gd name="T13" fmla="*/ 195 h 404"/>
                  <a:gd name="T14" fmla="*/ 213 w 310"/>
                  <a:gd name="T15" fmla="*/ 190 h 404"/>
                  <a:gd name="T16" fmla="*/ 263 w 310"/>
                  <a:gd name="T17" fmla="*/ 199 h 404"/>
                  <a:gd name="T18" fmla="*/ 293 w 310"/>
                  <a:gd name="T19" fmla="*/ 225 h 404"/>
                  <a:gd name="T20" fmla="*/ 304 w 310"/>
                  <a:gd name="T21" fmla="*/ 385 h 404"/>
                  <a:gd name="T22" fmla="*/ 282 w 310"/>
                  <a:gd name="T23" fmla="*/ 404 h 404"/>
                  <a:gd name="T24" fmla="*/ 27 w 310"/>
                  <a:gd name="T25" fmla="*/ 404 h 404"/>
                  <a:gd name="T26" fmla="*/ 5 w 310"/>
                  <a:gd name="T27" fmla="*/ 385 h 404"/>
                  <a:gd name="T28" fmla="*/ 16 w 310"/>
                  <a:gd name="T29" fmla="*/ 225 h 404"/>
                  <a:gd name="T30" fmla="*/ 46 w 310"/>
                  <a:gd name="T31" fmla="*/ 199 h 404"/>
                  <a:gd name="T32" fmla="*/ 96 w 310"/>
                  <a:gd name="T33" fmla="*/ 190 h 404"/>
                  <a:gd name="T34" fmla="*/ 108 w 310"/>
                  <a:gd name="T35" fmla="*/ 195 h 404"/>
                  <a:gd name="T36" fmla="*/ 155 w 310"/>
                  <a:gd name="T37" fmla="*/ 261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404">
                    <a:moveTo>
                      <a:pt x="153" y="1"/>
                    </a:moveTo>
                    <a:cubicBezTo>
                      <a:pt x="114" y="1"/>
                      <a:pt x="83" y="35"/>
                      <a:pt x="84" y="76"/>
                    </a:cubicBezTo>
                    <a:cubicBezTo>
                      <a:pt x="85" y="117"/>
                      <a:pt x="117" y="166"/>
                      <a:pt x="156" y="165"/>
                    </a:cubicBezTo>
                    <a:cubicBezTo>
                      <a:pt x="195" y="164"/>
                      <a:pt x="226" y="114"/>
                      <a:pt x="225" y="73"/>
                    </a:cubicBezTo>
                    <a:cubicBezTo>
                      <a:pt x="224" y="32"/>
                      <a:pt x="192" y="0"/>
                      <a:pt x="153" y="1"/>
                    </a:cubicBezTo>
                    <a:close/>
                    <a:moveTo>
                      <a:pt x="155" y="261"/>
                    </a:moveTo>
                    <a:cubicBezTo>
                      <a:pt x="201" y="195"/>
                      <a:pt x="201" y="195"/>
                      <a:pt x="201" y="195"/>
                    </a:cubicBezTo>
                    <a:cubicBezTo>
                      <a:pt x="204" y="191"/>
                      <a:pt x="209" y="189"/>
                      <a:pt x="213" y="190"/>
                    </a:cubicBezTo>
                    <a:cubicBezTo>
                      <a:pt x="263" y="199"/>
                      <a:pt x="263" y="199"/>
                      <a:pt x="263" y="199"/>
                    </a:cubicBezTo>
                    <a:cubicBezTo>
                      <a:pt x="281" y="202"/>
                      <a:pt x="291" y="216"/>
                      <a:pt x="293" y="225"/>
                    </a:cubicBezTo>
                    <a:cubicBezTo>
                      <a:pt x="304" y="309"/>
                      <a:pt x="310" y="336"/>
                      <a:pt x="304" y="385"/>
                    </a:cubicBezTo>
                    <a:cubicBezTo>
                      <a:pt x="303" y="396"/>
                      <a:pt x="294" y="404"/>
                      <a:pt x="282" y="404"/>
                    </a:cubicBezTo>
                    <a:cubicBezTo>
                      <a:pt x="27" y="404"/>
                      <a:pt x="27" y="404"/>
                      <a:pt x="27" y="404"/>
                    </a:cubicBezTo>
                    <a:cubicBezTo>
                      <a:pt x="15" y="404"/>
                      <a:pt x="6" y="396"/>
                      <a:pt x="5" y="385"/>
                    </a:cubicBezTo>
                    <a:cubicBezTo>
                      <a:pt x="0" y="336"/>
                      <a:pt x="5" y="309"/>
                      <a:pt x="16" y="225"/>
                    </a:cubicBezTo>
                    <a:cubicBezTo>
                      <a:pt x="18" y="216"/>
                      <a:pt x="28" y="202"/>
                      <a:pt x="46" y="199"/>
                    </a:cubicBezTo>
                    <a:cubicBezTo>
                      <a:pt x="96" y="190"/>
                      <a:pt x="96" y="190"/>
                      <a:pt x="96" y="190"/>
                    </a:cubicBezTo>
                    <a:cubicBezTo>
                      <a:pt x="100" y="189"/>
                      <a:pt x="105" y="191"/>
                      <a:pt x="108" y="195"/>
                    </a:cubicBezTo>
                    <a:cubicBezTo>
                      <a:pt x="155" y="261"/>
                      <a:pt x="155" y="261"/>
                      <a:pt x="155" y="261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Freeform 32"/>
              <p:cNvSpPr>
                <a:spLocks/>
              </p:cNvSpPr>
              <p:nvPr/>
            </p:nvSpPr>
            <p:spPr bwMode="auto">
              <a:xfrm>
                <a:off x="6727619" y="2616977"/>
                <a:ext cx="180672" cy="154705"/>
              </a:xfrm>
              <a:custGeom>
                <a:avLst/>
                <a:gdLst>
                  <a:gd name="T0" fmla="*/ 85 w 209"/>
                  <a:gd name="T1" fmla="*/ 19 h 179"/>
                  <a:gd name="T2" fmla="*/ 104 w 209"/>
                  <a:gd name="T3" fmla="*/ 0 h 179"/>
                  <a:gd name="T4" fmla="*/ 124 w 209"/>
                  <a:gd name="T5" fmla="*/ 19 h 179"/>
                  <a:gd name="T6" fmla="*/ 124 w 209"/>
                  <a:gd name="T7" fmla="*/ 98 h 179"/>
                  <a:gd name="T8" fmla="*/ 197 w 209"/>
                  <a:gd name="T9" fmla="*/ 141 h 179"/>
                  <a:gd name="T10" fmla="*/ 204 w 209"/>
                  <a:gd name="T11" fmla="*/ 167 h 179"/>
                  <a:gd name="T12" fmla="*/ 178 w 209"/>
                  <a:gd name="T13" fmla="*/ 174 h 179"/>
                  <a:gd name="T14" fmla="*/ 104 w 209"/>
                  <a:gd name="T15" fmla="*/ 131 h 179"/>
                  <a:gd name="T16" fmla="*/ 31 w 209"/>
                  <a:gd name="T17" fmla="*/ 174 h 179"/>
                  <a:gd name="T18" fmla="*/ 5 w 209"/>
                  <a:gd name="T19" fmla="*/ 167 h 179"/>
                  <a:gd name="T20" fmla="*/ 12 w 209"/>
                  <a:gd name="T21" fmla="*/ 141 h 179"/>
                  <a:gd name="T22" fmla="*/ 85 w 209"/>
                  <a:gd name="T23" fmla="*/ 98 h 179"/>
                  <a:gd name="T24" fmla="*/ 85 w 209"/>
                  <a:gd name="T25" fmla="*/ 1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9" h="179">
                    <a:moveTo>
                      <a:pt x="85" y="19"/>
                    </a:moveTo>
                    <a:cubicBezTo>
                      <a:pt x="85" y="8"/>
                      <a:pt x="94" y="0"/>
                      <a:pt x="104" y="0"/>
                    </a:cubicBezTo>
                    <a:cubicBezTo>
                      <a:pt x="115" y="0"/>
                      <a:pt x="124" y="8"/>
                      <a:pt x="124" y="19"/>
                    </a:cubicBezTo>
                    <a:cubicBezTo>
                      <a:pt x="124" y="98"/>
                      <a:pt x="124" y="98"/>
                      <a:pt x="124" y="98"/>
                    </a:cubicBezTo>
                    <a:cubicBezTo>
                      <a:pt x="197" y="141"/>
                      <a:pt x="197" y="141"/>
                      <a:pt x="197" y="141"/>
                    </a:cubicBezTo>
                    <a:cubicBezTo>
                      <a:pt x="206" y="146"/>
                      <a:pt x="209" y="158"/>
                      <a:pt x="204" y="167"/>
                    </a:cubicBezTo>
                    <a:cubicBezTo>
                      <a:pt x="198" y="176"/>
                      <a:pt x="187" y="179"/>
                      <a:pt x="178" y="174"/>
                    </a:cubicBezTo>
                    <a:cubicBezTo>
                      <a:pt x="104" y="131"/>
                      <a:pt x="104" y="131"/>
                      <a:pt x="104" y="131"/>
                    </a:cubicBezTo>
                    <a:cubicBezTo>
                      <a:pt x="31" y="174"/>
                      <a:pt x="31" y="174"/>
                      <a:pt x="31" y="174"/>
                    </a:cubicBezTo>
                    <a:cubicBezTo>
                      <a:pt x="22" y="179"/>
                      <a:pt x="11" y="176"/>
                      <a:pt x="5" y="167"/>
                    </a:cubicBezTo>
                    <a:cubicBezTo>
                      <a:pt x="0" y="158"/>
                      <a:pt x="3" y="146"/>
                      <a:pt x="12" y="141"/>
                    </a:cubicBezTo>
                    <a:cubicBezTo>
                      <a:pt x="85" y="98"/>
                      <a:pt x="85" y="98"/>
                      <a:pt x="85" y="98"/>
                    </a:cubicBezTo>
                    <a:cubicBezTo>
                      <a:pt x="85" y="19"/>
                      <a:pt x="85" y="19"/>
                      <a:pt x="85" y="19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Freeform 33"/>
              <p:cNvSpPr>
                <a:spLocks noEditPoints="1"/>
              </p:cNvSpPr>
              <p:nvPr/>
            </p:nvSpPr>
            <p:spPr bwMode="auto">
              <a:xfrm>
                <a:off x="6903901" y="2632337"/>
                <a:ext cx="268082" cy="349274"/>
              </a:xfrm>
              <a:custGeom>
                <a:avLst/>
                <a:gdLst>
                  <a:gd name="T0" fmla="*/ 154 w 310"/>
                  <a:gd name="T1" fmla="*/ 1 h 404"/>
                  <a:gd name="T2" fmla="*/ 85 w 310"/>
                  <a:gd name="T3" fmla="*/ 76 h 404"/>
                  <a:gd name="T4" fmla="*/ 157 w 310"/>
                  <a:gd name="T5" fmla="*/ 165 h 404"/>
                  <a:gd name="T6" fmla="*/ 226 w 310"/>
                  <a:gd name="T7" fmla="*/ 73 h 404"/>
                  <a:gd name="T8" fmla="*/ 154 w 310"/>
                  <a:gd name="T9" fmla="*/ 1 h 404"/>
                  <a:gd name="T10" fmla="*/ 155 w 310"/>
                  <a:gd name="T11" fmla="*/ 261 h 404"/>
                  <a:gd name="T12" fmla="*/ 202 w 310"/>
                  <a:gd name="T13" fmla="*/ 195 h 404"/>
                  <a:gd name="T14" fmla="*/ 214 w 310"/>
                  <a:gd name="T15" fmla="*/ 190 h 404"/>
                  <a:gd name="T16" fmla="*/ 264 w 310"/>
                  <a:gd name="T17" fmla="*/ 199 h 404"/>
                  <a:gd name="T18" fmla="*/ 294 w 310"/>
                  <a:gd name="T19" fmla="*/ 225 h 404"/>
                  <a:gd name="T20" fmla="*/ 305 w 310"/>
                  <a:gd name="T21" fmla="*/ 385 h 404"/>
                  <a:gd name="T22" fmla="*/ 283 w 310"/>
                  <a:gd name="T23" fmla="*/ 404 h 404"/>
                  <a:gd name="T24" fmla="*/ 28 w 310"/>
                  <a:gd name="T25" fmla="*/ 404 h 404"/>
                  <a:gd name="T26" fmla="*/ 6 w 310"/>
                  <a:gd name="T27" fmla="*/ 385 h 404"/>
                  <a:gd name="T28" fmla="*/ 17 w 310"/>
                  <a:gd name="T29" fmla="*/ 225 h 404"/>
                  <a:gd name="T30" fmla="*/ 47 w 310"/>
                  <a:gd name="T31" fmla="*/ 199 h 404"/>
                  <a:gd name="T32" fmla="*/ 97 w 310"/>
                  <a:gd name="T33" fmla="*/ 190 h 404"/>
                  <a:gd name="T34" fmla="*/ 109 w 310"/>
                  <a:gd name="T35" fmla="*/ 195 h 404"/>
                  <a:gd name="T36" fmla="*/ 155 w 310"/>
                  <a:gd name="T37" fmla="*/ 261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404">
                    <a:moveTo>
                      <a:pt x="154" y="1"/>
                    </a:moveTo>
                    <a:cubicBezTo>
                      <a:pt x="115" y="1"/>
                      <a:pt x="84" y="35"/>
                      <a:pt x="85" y="76"/>
                    </a:cubicBezTo>
                    <a:cubicBezTo>
                      <a:pt x="86" y="117"/>
                      <a:pt x="118" y="166"/>
                      <a:pt x="157" y="165"/>
                    </a:cubicBezTo>
                    <a:cubicBezTo>
                      <a:pt x="196" y="164"/>
                      <a:pt x="227" y="114"/>
                      <a:pt x="226" y="73"/>
                    </a:cubicBezTo>
                    <a:cubicBezTo>
                      <a:pt x="225" y="32"/>
                      <a:pt x="193" y="0"/>
                      <a:pt x="154" y="1"/>
                    </a:cubicBezTo>
                    <a:close/>
                    <a:moveTo>
                      <a:pt x="155" y="261"/>
                    </a:moveTo>
                    <a:cubicBezTo>
                      <a:pt x="202" y="195"/>
                      <a:pt x="202" y="195"/>
                      <a:pt x="202" y="195"/>
                    </a:cubicBezTo>
                    <a:cubicBezTo>
                      <a:pt x="205" y="191"/>
                      <a:pt x="209" y="189"/>
                      <a:pt x="214" y="190"/>
                    </a:cubicBezTo>
                    <a:cubicBezTo>
                      <a:pt x="264" y="199"/>
                      <a:pt x="264" y="199"/>
                      <a:pt x="264" y="199"/>
                    </a:cubicBezTo>
                    <a:cubicBezTo>
                      <a:pt x="282" y="202"/>
                      <a:pt x="292" y="216"/>
                      <a:pt x="294" y="225"/>
                    </a:cubicBezTo>
                    <a:cubicBezTo>
                      <a:pt x="305" y="309"/>
                      <a:pt x="310" y="336"/>
                      <a:pt x="305" y="385"/>
                    </a:cubicBezTo>
                    <a:cubicBezTo>
                      <a:pt x="304" y="396"/>
                      <a:pt x="295" y="404"/>
                      <a:pt x="283" y="404"/>
                    </a:cubicBezTo>
                    <a:cubicBezTo>
                      <a:pt x="28" y="404"/>
                      <a:pt x="28" y="404"/>
                      <a:pt x="28" y="404"/>
                    </a:cubicBezTo>
                    <a:cubicBezTo>
                      <a:pt x="16" y="404"/>
                      <a:pt x="7" y="396"/>
                      <a:pt x="6" y="385"/>
                    </a:cubicBezTo>
                    <a:cubicBezTo>
                      <a:pt x="0" y="336"/>
                      <a:pt x="6" y="309"/>
                      <a:pt x="17" y="225"/>
                    </a:cubicBezTo>
                    <a:cubicBezTo>
                      <a:pt x="19" y="216"/>
                      <a:pt x="29" y="202"/>
                      <a:pt x="47" y="199"/>
                    </a:cubicBezTo>
                    <a:cubicBezTo>
                      <a:pt x="97" y="190"/>
                      <a:pt x="97" y="190"/>
                      <a:pt x="97" y="190"/>
                    </a:cubicBezTo>
                    <a:cubicBezTo>
                      <a:pt x="101" y="189"/>
                      <a:pt x="106" y="191"/>
                      <a:pt x="109" y="195"/>
                    </a:cubicBezTo>
                    <a:cubicBezTo>
                      <a:pt x="155" y="261"/>
                      <a:pt x="155" y="261"/>
                      <a:pt x="155" y="261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72" name="组合 71"/>
          <p:cNvGrpSpPr/>
          <p:nvPr/>
        </p:nvGrpSpPr>
        <p:grpSpPr>
          <a:xfrm>
            <a:off x="1143000" y="2048572"/>
            <a:ext cx="1196157" cy="727734"/>
            <a:chOff x="1523801" y="2732060"/>
            <a:chExt cx="1594665" cy="970536"/>
          </a:xfrm>
        </p:grpSpPr>
        <p:sp>
          <p:nvSpPr>
            <p:cNvPr id="73" name="文本框 56"/>
            <p:cNvSpPr txBox="1"/>
            <p:nvPr/>
          </p:nvSpPr>
          <p:spPr>
            <a:xfrm>
              <a:off x="1523801" y="2732060"/>
              <a:ext cx="1594665" cy="697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rgbClr val="E87071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إدارة العلاقة مع الزبون</a:t>
              </a:r>
              <a:endParaRPr lang="zh-CN" altLang="en-US" sz="1400" b="1" dirty="0">
                <a:solidFill>
                  <a:srgbClr val="E87071"/>
                </a:solidFill>
                <a:latin typeface="时尚中黑简体" panose="01010104010101010101" pitchFamily="2" charset="-122"/>
                <a:ea typeface="时尚中黑简体" panose="01010104010101010101" pitchFamily="2" charset="-122"/>
              </a:endParaRPr>
            </a:p>
          </p:txBody>
        </p:sp>
        <p:sp>
          <p:nvSpPr>
            <p:cNvPr id="74" name="文本框 149"/>
            <p:cNvSpPr txBox="1"/>
            <p:nvPr/>
          </p:nvSpPr>
          <p:spPr>
            <a:xfrm>
              <a:off x="1572581" y="3379356"/>
              <a:ext cx="1437137" cy="323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fr-FR" altLang="zh-CN" sz="75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CRM</a:t>
              </a:r>
              <a:endParaRPr lang="zh-CN" altLang="en-US" sz="75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2888673" y="1986225"/>
            <a:ext cx="1423556" cy="873464"/>
            <a:chOff x="3851062" y="2648914"/>
            <a:chExt cx="1897828" cy="1164889"/>
          </a:xfrm>
        </p:grpSpPr>
        <p:sp>
          <p:nvSpPr>
            <p:cNvPr id="76" name="文本框 59"/>
            <p:cNvSpPr txBox="1"/>
            <p:nvPr/>
          </p:nvSpPr>
          <p:spPr>
            <a:xfrm>
              <a:off x="4036479" y="2648914"/>
              <a:ext cx="1518469" cy="625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rgbClr val="01ACBE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المزيج التسويقي</a:t>
              </a:r>
            </a:p>
            <a:p>
              <a:pPr algn="ctr"/>
              <a:r>
                <a:rPr lang="fr-FR" altLang="zh-CN" sz="1050" b="1" dirty="0" smtClean="0">
                  <a:solidFill>
                    <a:srgbClr val="01ACBE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Mix Marketing</a:t>
              </a:r>
              <a:endParaRPr lang="zh-CN" altLang="en-US" sz="1050" b="1" dirty="0" smtClean="0">
                <a:solidFill>
                  <a:srgbClr val="01ACBE"/>
                </a:solidFill>
                <a:latin typeface="Berlin Sans FB Demi" pitchFamily="34" charset="0"/>
                <a:ea typeface="时尚中黑简体" panose="01010104010101010101" pitchFamily="2" charset="-122"/>
              </a:endParaRPr>
            </a:p>
          </p:txBody>
        </p:sp>
        <p:sp>
          <p:nvSpPr>
            <p:cNvPr id="77" name="文本框 149"/>
            <p:cNvSpPr txBox="1"/>
            <p:nvPr/>
          </p:nvSpPr>
          <p:spPr>
            <a:xfrm>
              <a:off x="3851062" y="3233851"/>
              <a:ext cx="1897828" cy="579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rtl="1">
                <a:lnSpc>
                  <a:spcPct val="130000"/>
                </a:lnSpc>
              </a:pPr>
              <a:r>
                <a:rPr lang="ar-DZ" altLang="zh-CN" sz="9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المنتج، التسعير، التوزيع، الترويج </a:t>
              </a:r>
              <a:endParaRPr lang="fr-FR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30000"/>
                </a:lnSpc>
              </a:pPr>
              <a:r>
                <a:rPr lang="fr-FR" altLang="zh-CN" sz="9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4P'</a:t>
              </a:r>
              <a:r>
                <a:rPr lang="fr-FR" altLang="zh-CN" sz="7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4743450" y="1986223"/>
            <a:ext cx="1416627" cy="873459"/>
            <a:chOff x="6323769" y="2648919"/>
            <a:chExt cx="1888589" cy="1164881"/>
          </a:xfrm>
        </p:grpSpPr>
        <p:sp>
          <p:nvSpPr>
            <p:cNvPr id="79" name="文本框 68"/>
            <p:cNvSpPr txBox="1"/>
            <p:nvPr/>
          </p:nvSpPr>
          <p:spPr>
            <a:xfrm>
              <a:off x="6323769" y="2648919"/>
              <a:ext cx="1888589" cy="6156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rgbClr val="FFAA2D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التسويق الاستراتيجي </a:t>
              </a:r>
            </a:p>
            <a:p>
              <a:pPr algn="ctr"/>
              <a:r>
                <a:rPr lang="fr-FR" altLang="zh-CN" sz="1000" dirty="0" smtClean="0">
                  <a:solidFill>
                    <a:srgbClr val="FFAA2D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Marketing </a:t>
              </a:r>
              <a:r>
                <a:rPr lang="fr-FR" altLang="zh-CN" sz="1000" dirty="0" err="1" smtClean="0">
                  <a:solidFill>
                    <a:srgbClr val="FFAA2D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strategy</a:t>
              </a:r>
              <a:endParaRPr lang="zh-CN" altLang="en-US" sz="1000" dirty="0">
                <a:solidFill>
                  <a:srgbClr val="FFAA2D"/>
                </a:solidFill>
                <a:latin typeface="Berlin Sans FB Demi" pitchFamily="34" charset="0"/>
                <a:ea typeface="时尚中黑简体" panose="01010104010101010101" pitchFamily="2" charset="-122"/>
              </a:endParaRPr>
            </a:p>
          </p:txBody>
        </p:sp>
        <p:sp>
          <p:nvSpPr>
            <p:cNvPr id="80" name="文本框 149"/>
            <p:cNvSpPr txBox="1"/>
            <p:nvPr/>
          </p:nvSpPr>
          <p:spPr>
            <a:xfrm>
              <a:off x="6469225" y="3233849"/>
              <a:ext cx="1701523" cy="579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ar-DZ" altLang="zh-CN" sz="900" dirty="0" err="1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التجزئة </a:t>
              </a:r>
              <a:r>
                <a:rPr lang="ar-DZ" altLang="zh-CN" sz="9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، </a:t>
              </a:r>
              <a:r>
                <a:rPr lang="ar-DZ" altLang="zh-CN" sz="900" dirty="0" err="1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الاستهداف </a:t>
              </a:r>
              <a:r>
                <a:rPr lang="ar-DZ" altLang="zh-CN" sz="9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، </a:t>
              </a:r>
              <a:r>
                <a:rPr lang="ar-DZ" altLang="zh-CN" sz="900" dirty="0" err="1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التموقع</a:t>
              </a:r>
              <a:endParaRPr lang="fr-FR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30000"/>
                </a:lnSpc>
              </a:pPr>
              <a:r>
                <a:rPr lang="fr-FR" altLang="zh-CN" sz="9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STP</a:t>
              </a:r>
            </a:p>
          </p:txBody>
        </p:sp>
      </p:grpSp>
      <p:grpSp>
        <p:nvGrpSpPr>
          <p:cNvPr id="81" name="组合 80"/>
          <p:cNvGrpSpPr/>
          <p:nvPr/>
        </p:nvGrpSpPr>
        <p:grpSpPr>
          <a:xfrm>
            <a:off x="6785267" y="1986225"/>
            <a:ext cx="1149058" cy="855852"/>
            <a:chOff x="9045836" y="2648924"/>
            <a:chExt cx="1531877" cy="1141406"/>
          </a:xfrm>
        </p:grpSpPr>
        <p:sp>
          <p:nvSpPr>
            <p:cNvPr id="82" name="文本框 65"/>
            <p:cNvSpPr txBox="1"/>
            <p:nvPr/>
          </p:nvSpPr>
          <p:spPr>
            <a:xfrm>
              <a:off x="9045836" y="2648924"/>
              <a:ext cx="1531877" cy="615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rgbClr val="663A77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دراسة السوق </a:t>
              </a:r>
            </a:p>
            <a:p>
              <a:pPr algn="ctr"/>
              <a:r>
                <a:rPr lang="fr-FR" altLang="zh-CN" sz="1000" dirty="0" err="1" smtClean="0">
                  <a:solidFill>
                    <a:srgbClr val="663A77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Market</a:t>
              </a:r>
              <a:r>
                <a:rPr lang="fr-FR" altLang="zh-CN" sz="1000" dirty="0" smtClean="0">
                  <a:solidFill>
                    <a:srgbClr val="663A77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 </a:t>
              </a:r>
              <a:r>
                <a:rPr lang="fr-FR" altLang="zh-CN" sz="1000" dirty="0" err="1" smtClean="0">
                  <a:solidFill>
                    <a:srgbClr val="663A77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research</a:t>
              </a:r>
              <a:endParaRPr lang="zh-CN" altLang="en-US" sz="1000" dirty="0">
                <a:solidFill>
                  <a:srgbClr val="663A77"/>
                </a:solidFill>
                <a:latin typeface="Berlin Sans FB Demi" pitchFamily="34" charset="0"/>
                <a:ea typeface="时尚中黑简体" panose="01010104010101010101" pitchFamily="2" charset="-122"/>
              </a:endParaRPr>
            </a:p>
          </p:txBody>
        </p:sp>
        <p:sp>
          <p:nvSpPr>
            <p:cNvPr id="83" name="文本框 149"/>
            <p:cNvSpPr txBox="1"/>
            <p:nvPr/>
          </p:nvSpPr>
          <p:spPr>
            <a:xfrm>
              <a:off x="9098481" y="3159581"/>
              <a:ext cx="1437139" cy="630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>
                <a:lnSpc>
                  <a:spcPct val="130000"/>
                </a:lnSpc>
              </a:pPr>
              <a:r>
                <a:rPr lang="ar-DZ" altLang="zh-CN" sz="1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جمع وتحليل البيانات</a:t>
              </a:r>
              <a:endParaRPr lang="fr-FR" altLang="zh-CN" sz="1000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rtl="1">
                <a:lnSpc>
                  <a:spcPct val="130000"/>
                </a:lnSpc>
              </a:pPr>
              <a:r>
                <a:rPr lang="fr-FR" altLang="zh-CN" sz="1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Data</a:t>
              </a:r>
              <a:endPara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4" name="矩形 83"/>
          <p:cNvSpPr/>
          <p:nvPr/>
        </p:nvSpPr>
        <p:spPr>
          <a:xfrm>
            <a:off x="0" y="4343400"/>
            <a:ext cx="9144001" cy="649901"/>
          </a:xfrm>
          <a:prstGeom prst="rect">
            <a:avLst/>
          </a:prstGeom>
          <a:solidFill>
            <a:srgbClr val="E6E6E6"/>
          </a:solidFill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</a:ln>
          <a:effectLst>
            <a:innerShdw blurRad="139700">
              <a:prstClr val="black">
                <a:alpha val="6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endParaRPr lang="ar-DZ" sz="1400" b="1" dirty="0" smtClean="0">
              <a:solidFill>
                <a:srgbClr val="663A77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86" name="Google Shape;501;p37"/>
          <p:cNvGrpSpPr/>
          <p:nvPr/>
        </p:nvGrpSpPr>
        <p:grpSpPr>
          <a:xfrm>
            <a:off x="2732841" y="2925739"/>
            <a:ext cx="324416" cy="258908"/>
            <a:chOff x="1921475" y="3695200"/>
            <a:chExt cx="438400" cy="349875"/>
          </a:xfrm>
          <a:solidFill>
            <a:srgbClr val="E87071"/>
          </a:solidFill>
        </p:grpSpPr>
        <p:sp>
          <p:nvSpPr>
            <p:cNvPr id="87" name="Google Shape;502;p37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1AC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03;p37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1AC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04;p37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01AC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n>
                  <a:solidFill>
                    <a:srgbClr val="01ACBE"/>
                  </a:solidFill>
                </a:ln>
                <a:solidFill>
                  <a:srgbClr val="01ACBE"/>
                </a:solidFill>
              </a:endParaRPr>
            </a:p>
          </p:txBody>
        </p:sp>
      </p:grpSp>
      <p:grpSp>
        <p:nvGrpSpPr>
          <p:cNvPr id="90" name="Google Shape;433;p37"/>
          <p:cNvGrpSpPr/>
          <p:nvPr/>
        </p:nvGrpSpPr>
        <p:grpSpPr>
          <a:xfrm>
            <a:off x="4669469" y="2833875"/>
            <a:ext cx="317201" cy="337977"/>
            <a:chOff x="5970800" y="1619250"/>
            <a:chExt cx="428650" cy="456725"/>
          </a:xfrm>
          <a:solidFill>
            <a:schemeClr val="accent4"/>
          </a:solidFill>
        </p:grpSpPr>
        <p:sp>
          <p:nvSpPr>
            <p:cNvPr id="91" name="Google Shape;434;p37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35;p37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36;p37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37;p37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38;p37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" name="Google Shape;508;p37"/>
          <p:cNvGrpSpPr/>
          <p:nvPr/>
        </p:nvGrpSpPr>
        <p:grpSpPr>
          <a:xfrm>
            <a:off x="6564927" y="2883715"/>
            <a:ext cx="287379" cy="300033"/>
            <a:chOff x="3294650" y="3652450"/>
            <a:chExt cx="388350" cy="405450"/>
          </a:xfrm>
          <a:solidFill>
            <a:srgbClr val="663A77"/>
          </a:solidFill>
        </p:grpSpPr>
        <p:sp>
          <p:nvSpPr>
            <p:cNvPr id="97" name="Google Shape;509;p37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10;p37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11;p37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Freeform 64"/>
          <p:cNvSpPr>
            <a:spLocks/>
          </p:cNvSpPr>
          <p:nvPr/>
        </p:nvSpPr>
        <p:spPr bwMode="auto">
          <a:xfrm>
            <a:off x="1516564" y="1858457"/>
            <a:ext cx="348494" cy="131038"/>
          </a:xfrm>
          <a:custGeom>
            <a:avLst/>
            <a:gdLst>
              <a:gd name="T0" fmla="*/ 37 w 44"/>
              <a:gd name="T1" fmla="*/ 4 h 16"/>
              <a:gd name="T2" fmla="*/ 29 w 44"/>
              <a:gd name="T3" fmla="*/ 9 h 16"/>
              <a:gd name="T4" fmla="*/ 18 w 44"/>
              <a:gd name="T5" fmla="*/ 8 h 16"/>
              <a:gd name="T6" fmla="*/ 25 w 44"/>
              <a:gd name="T7" fmla="*/ 7 h 16"/>
              <a:gd name="T8" fmla="*/ 31 w 44"/>
              <a:gd name="T9" fmla="*/ 2 h 16"/>
              <a:gd name="T10" fmla="*/ 20 w 44"/>
              <a:gd name="T11" fmla="*/ 2 h 16"/>
              <a:gd name="T12" fmla="*/ 9 w 44"/>
              <a:gd name="T13" fmla="*/ 2 h 16"/>
              <a:gd name="T14" fmla="*/ 0 w 44"/>
              <a:gd name="T15" fmla="*/ 7 h 16"/>
              <a:gd name="T16" fmla="*/ 9 w 44"/>
              <a:gd name="T17" fmla="*/ 16 h 16"/>
              <a:gd name="T18" fmla="*/ 13 w 44"/>
              <a:gd name="T19" fmla="*/ 14 h 16"/>
              <a:gd name="T20" fmla="*/ 29 w 44"/>
              <a:gd name="T21" fmla="*/ 14 h 16"/>
              <a:gd name="T22" fmla="*/ 44 w 44"/>
              <a:gd name="T23" fmla="*/ 2 h 16"/>
              <a:gd name="T24" fmla="*/ 37 w 44"/>
              <a:gd name="T25" fmla="*/ 4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" h="16">
                <a:moveTo>
                  <a:pt x="37" y="4"/>
                </a:moveTo>
                <a:cubicBezTo>
                  <a:pt x="34" y="7"/>
                  <a:pt x="32" y="8"/>
                  <a:pt x="29" y="9"/>
                </a:cubicBezTo>
                <a:cubicBezTo>
                  <a:pt x="24" y="10"/>
                  <a:pt x="19" y="9"/>
                  <a:pt x="18" y="8"/>
                </a:cubicBezTo>
                <a:cubicBezTo>
                  <a:pt x="15" y="6"/>
                  <a:pt x="18" y="7"/>
                  <a:pt x="25" y="7"/>
                </a:cubicBezTo>
                <a:cubicBezTo>
                  <a:pt x="32" y="6"/>
                  <a:pt x="31" y="2"/>
                  <a:pt x="31" y="2"/>
                </a:cubicBezTo>
                <a:cubicBezTo>
                  <a:pt x="29" y="2"/>
                  <a:pt x="27" y="2"/>
                  <a:pt x="20" y="2"/>
                </a:cubicBezTo>
                <a:cubicBezTo>
                  <a:pt x="17" y="2"/>
                  <a:pt x="12" y="1"/>
                  <a:pt x="9" y="2"/>
                </a:cubicBezTo>
                <a:cubicBezTo>
                  <a:pt x="6" y="2"/>
                  <a:pt x="4" y="5"/>
                  <a:pt x="0" y="7"/>
                </a:cubicBezTo>
                <a:cubicBezTo>
                  <a:pt x="9" y="16"/>
                  <a:pt x="9" y="16"/>
                  <a:pt x="9" y="16"/>
                </a:cubicBezTo>
                <a:cubicBezTo>
                  <a:pt x="11" y="15"/>
                  <a:pt x="12" y="14"/>
                  <a:pt x="13" y="14"/>
                </a:cubicBezTo>
                <a:cubicBezTo>
                  <a:pt x="16" y="14"/>
                  <a:pt x="23" y="15"/>
                  <a:pt x="29" y="14"/>
                </a:cubicBezTo>
                <a:cubicBezTo>
                  <a:pt x="40" y="9"/>
                  <a:pt x="44" y="2"/>
                  <a:pt x="44" y="2"/>
                </a:cubicBezTo>
                <a:cubicBezTo>
                  <a:pt x="44" y="2"/>
                  <a:pt x="41" y="0"/>
                  <a:pt x="37" y="4"/>
                </a:cubicBezTo>
                <a:close/>
              </a:path>
            </a:pathLst>
          </a:custGeom>
          <a:solidFill>
            <a:srgbClr val="E870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 sz="1013">
              <a:solidFill>
                <a:prstClr val="black"/>
              </a:solidFill>
            </a:endParaRPr>
          </a:p>
        </p:txBody>
      </p:sp>
      <p:sp>
        <p:nvSpPr>
          <p:cNvPr id="101" name="Freeform 65"/>
          <p:cNvSpPr>
            <a:spLocks noEditPoints="1"/>
          </p:cNvSpPr>
          <p:nvPr/>
        </p:nvSpPr>
        <p:spPr bwMode="auto">
          <a:xfrm>
            <a:off x="1564522" y="1711439"/>
            <a:ext cx="300536" cy="131038"/>
          </a:xfrm>
          <a:custGeom>
            <a:avLst/>
            <a:gdLst>
              <a:gd name="T0" fmla="*/ 38 w 38"/>
              <a:gd name="T1" fmla="*/ 0 h 16"/>
              <a:gd name="T2" fmla="*/ 34 w 38"/>
              <a:gd name="T3" fmla="*/ 0 h 16"/>
              <a:gd name="T4" fmla="*/ 34 w 38"/>
              <a:gd name="T5" fmla="*/ 6 h 16"/>
              <a:gd name="T6" fmla="*/ 32 w 38"/>
              <a:gd name="T7" fmla="*/ 6 h 16"/>
              <a:gd name="T8" fmla="*/ 32 w 38"/>
              <a:gd name="T9" fmla="*/ 0 h 16"/>
              <a:gd name="T10" fmla="*/ 28 w 38"/>
              <a:gd name="T11" fmla="*/ 0 h 16"/>
              <a:gd name="T12" fmla="*/ 28 w 38"/>
              <a:gd name="T13" fmla="*/ 6 h 16"/>
              <a:gd name="T14" fmla="*/ 12 w 38"/>
              <a:gd name="T15" fmla="*/ 6 h 16"/>
              <a:gd name="T16" fmla="*/ 12 w 38"/>
              <a:gd name="T17" fmla="*/ 3 h 16"/>
              <a:gd name="T18" fmla="*/ 12 w 38"/>
              <a:gd name="T19" fmla="*/ 1 h 16"/>
              <a:gd name="T20" fmla="*/ 11 w 38"/>
              <a:gd name="T21" fmla="*/ 0 h 16"/>
              <a:gd name="T22" fmla="*/ 9 w 38"/>
              <a:gd name="T23" fmla="*/ 0 h 16"/>
              <a:gd name="T24" fmla="*/ 3 w 38"/>
              <a:gd name="T25" fmla="*/ 0 h 16"/>
              <a:gd name="T26" fmla="*/ 1 w 38"/>
              <a:gd name="T27" fmla="*/ 0 h 16"/>
              <a:gd name="T28" fmla="*/ 0 w 38"/>
              <a:gd name="T29" fmla="*/ 2 h 16"/>
              <a:gd name="T30" fmla="*/ 0 w 38"/>
              <a:gd name="T31" fmla="*/ 3 h 16"/>
              <a:gd name="T32" fmla="*/ 0 w 38"/>
              <a:gd name="T33" fmla="*/ 13 h 16"/>
              <a:gd name="T34" fmla="*/ 0 w 38"/>
              <a:gd name="T35" fmla="*/ 15 h 16"/>
              <a:gd name="T36" fmla="*/ 2 w 38"/>
              <a:gd name="T37" fmla="*/ 16 h 16"/>
              <a:gd name="T38" fmla="*/ 3 w 38"/>
              <a:gd name="T39" fmla="*/ 16 h 16"/>
              <a:gd name="T40" fmla="*/ 9 w 38"/>
              <a:gd name="T41" fmla="*/ 16 h 16"/>
              <a:gd name="T42" fmla="*/ 11 w 38"/>
              <a:gd name="T43" fmla="*/ 16 h 16"/>
              <a:gd name="T44" fmla="*/ 12 w 38"/>
              <a:gd name="T45" fmla="*/ 14 h 16"/>
              <a:gd name="T46" fmla="*/ 12 w 38"/>
              <a:gd name="T47" fmla="*/ 13 h 16"/>
              <a:gd name="T48" fmla="*/ 12 w 38"/>
              <a:gd name="T49" fmla="*/ 10 h 16"/>
              <a:gd name="T50" fmla="*/ 38 w 38"/>
              <a:gd name="T51" fmla="*/ 10 h 16"/>
              <a:gd name="T52" fmla="*/ 38 w 38"/>
              <a:gd name="T53" fmla="*/ 0 h 16"/>
              <a:gd name="T54" fmla="*/ 3 w 38"/>
              <a:gd name="T55" fmla="*/ 3 h 16"/>
              <a:gd name="T56" fmla="*/ 9 w 38"/>
              <a:gd name="T57" fmla="*/ 3 h 16"/>
              <a:gd name="T58" fmla="*/ 9 w 38"/>
              <a:gd name="T59" fmla="*/ 13 h 16"/>
              <a:gd name="T60" fmla="*/ 3 w 38"/>
              <a:gd name="T61" fmla="*/ 13 h 16"/>
              <a:gd name="T62" fmla="*/ 3 w 38"/>
              <a:gd name="T63" fmla="*/ 3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8" h="16">
                <a:moveTo>
                  <a:pt x="38" y="0"/>
                </a:moveTo>
                <a:cubicBezTo>
                  <a:pt x="34" y="0"/>
                  <a:pt x="34" y="0"/>
                  <a:pt x="34" y="0"/>
                </a:cubicBezTo>
                <a:cubicBezTo>
                  <a:pt x="34" y="6"/>
                  <a:pt x="34" y="6"/>
                  <a:pt x="34" y="6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0"/>
                  <a:pt x="32" y="0"/>
                  <a:pt x="32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6"/>
                  <a:pt x="28" y="6"/>
                  <a:pt x="28" y="6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3"/>
                  <a:pt x="12" y="3"/>
                  <a:pt x="12" y="3"/>
                </a:cubicBezTo>
                <a:cubicBezTo>
                  <a:pt x="12" y="2"/>
                  <a:pt x="12" y="2"/>
                  <a:pt x="12" y="1"/>
                </a:cubicBezTo>
                <a:cubicBezTo>
                  <a:pt x="12" y="1"/>
                  <a:pt x="11" y="0"/>
                  <a:pt x="11" y="0"/>
                </a:cubicBezTo>
                <a:cubicBezTo>
                  <a:pt x="10" y="0"/>
                  <a:pt x="10" y="0"/>
                  <a:pt x="9" y="0"/>
                </a:cubicBezTo>
                <a:cubicBezTo>
                  <a:pt x="3" y="0"/>
                  <a:pt x="3" y="0"/>
                  <a:pt x="3" y="0"/>
                </a:cubicBezTo>
                <a:cubicBezTo>
                  <a:pt x="2" y="0"/>
                  <a:pt x="2" y="0"/>
                  <a:pt x="1" y="0"/>
                </a:cubicBezTo>
                <a:cubicBezTo>
                  <a:pt x="1" y="1"/>
                  <a:pt x="0" y="1"/>
                  <a:pt x="0" y="2"/>
                </a:cubicBezTo>
                <a:cubicBezTo>
                  <a:pt x="0" y="2"/>
                  <a:pt x="0" y="2"/>
                  <a:pt x="0" y="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4"/>
                  <a:pt x="0" y="14"/>
                  <a:pt x="0" y="15"/>
                </a:cubicBezTo>
                <a:cubicBezTo>
                  <a:pt x="1" y="15"/>
                  <a:pt x="1" y="16"/>
                  <a:pt x="2" y="16"/>
                </a:cubicBezTo>
                <a:cubicBezTo>
                  <a:pt x="2" y="16"/>
                  <a:pt x="2" y="16"/>
                  <a:pt x="3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10" y="16"/>
                  <a:pt x="11" y="16"/>
                  <a:pt x="11" y="16"/>
                </a:cubicBezTo>
                <a:cubicBezTo>
                  <a:pt x="12" y="15"/>
                  <a:pt x="12" y="15"/>
                  <a:pt x="12" y="14"/>
                </a:cubicBezTo>
                <a:cubicBezTo>
                  <a:pt x="12" y="14"/>
                  <a:pt x="12" y="13"/>
                  <a:pt x="12" y="13"/>
                </a:cubicBezTo>
                <a:cubicBezTo>
                  <a:pt x="12" y="10"/>
                  <a:pt x="12" y="10"/>
                  <a:pt x="12" y="10"/>
                </a:cubicBezTo>
                <a:cubicBezTo>
                  <a:pt x="38" y="10"/>
                  <a:pt x="38" y="10"/>
                  <a:pt x="38" y="10"/>
                </a:cubicBezTo>
                <a:lnTo>
                  <a:pt x="38" y="0"/>
                </a:lnTo>
                <a:close/>
                <a:moveTo>
                  <a:pt x="3" y="3"/>
                </a:moveTo>
                <a:cubicBezTo>
                  <a:pt x="9" y="3"/>
                  <a:pt x="9" y="3"/>
                  <a:pt x="9" y="3"/>
                </a:cubicBezTo>
                <a:cubicBezTo>
                  <a:pt x="9" y="13"/>
                  <a:pt x="9" y="13"/>
                  <a:pt x="9" y="13"/>
                </a:cubicBezTo>
                <a:cubicBezTo>
                  <a:pt x="3" y="13"/>
                  <a:pt x="3" y="13"/>
                  <a:pt x="3" y="13"/>
                </a:cubicBezTo>
                <a:lnTo>
                  <a:pt x="3" y="3"/>
                </a:lnTo>
                <a:close/>
              </a:path>
            </a:pathLst>
          </a:custGeom>
          <a:solidFill>
            <a:srgbClr val="E870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 sz="1013">
              <a:solidFill>
                <a:prstClr val="black"/>
              </a:solidFill>
            </a:endParaRPr>
          </a:p>
        </p:txBody>
      </p:sp>
      <p:grpSp>
        <p:nvGrpSpPr>
          <p:cNvPr id="102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04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5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7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8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9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0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1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2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3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9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0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1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2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3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4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grpSp>
        <p:nvGrpSpPr>
          <p:cNvPr id="103" name="Google Shape;489;p40"/>
          <p:cNvGrpSpPr/>
          <p:nvPr/>
        </p:nvGrpSpPr>
        <p:grpSpPr>
          <a:xfrm>
            <a:off x="7030705" y="1063256"/>
            <a:ext cx="369549" cy="412047"/>
            <a:chOff x="3955900" y="2984500"/>
            <a:chExt cx="414000" cy="422525"/>
          </a:xfrm>
        </p:grpSpPr>
        <p:sp>
          <p:nvSpPr>
            <p:cNvPr id="106" name="Google Shape;490;p40"/>
            <p:cNvSpPr/>
            <p:nvPr/>
          </p:nvSpPr>
          <p:spPr>
            <a:xfrm>
              <a:off x="3955900" y="2984500"/>
              <a:ext cx="315700" cy="315675"/>
            </a:xfrm>
            <a:custGeom>
              <a:avLst/>
              <a:gdLst/>
              <a:ahLst/>
              <a:cxnLst/>
              <a:rect l="l" t="t" r="r" b="b"/>
              <a:pathLst>
                <a:path w="12628" h="12627" extrusionOk="0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491;p40"/>
            <p:cNvSpPr/>
            <p:nvPr/>
          </p:nvSpPr>
          <p:spPr>
            <a:xfrm>
              <a:off x="3992525" y="3021125"/>
              <a:ext cx="242425" cy="242425"/>
            </a:xfrm>
            <a:custGeom>
              <a:avLst/>
              <a:gdLst/>
              <a:ahLst/>
              <a:cxnLst/>
              <a:rect l="l" t="t" r="r" b="b"/>
              <a:pathLst>
                <a:path w="9697" h="9697" extrusionOk="0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492;p40"/>
            <p:cNvSpPr/>
            <p:nvPr/>
          </p:nvSpPr>
          <p:spPr>
            <a:xfrm>
              <a:off x="4215400" y="3253150"/>
              <a:ext cx="154500" cy="153875"/>
            </a:xfrm>
            <a:custGeom>
              <a:avLst/>
              <a:gdLst/>
              <a:ahLst/>
              <a:cxnLst/>
              <a:rect l="l" t="t" r="r" b="b"/>
              <a:pathLst>
                <a:path w="6180" h="6155" extrusionOk="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" name="Google Shape;503;p40"/>
          <p:cNvGrpSpPr/>
          <p:nvPr/>
        </p:nvGrpSpPr>
        <p:grpSpPr>
          <a:xfrm>
            <a:off x="3202178" y="1041990"/>
            <a:ext cx="519217" cy="383763"/>
            <a:chOff x="1921475" y="3695200"/>
            <a:chExt cx="438400" cy="349875"/>
          </a:xfrm>
        </p:grpSpPr>
        <p:sp>
          <p:nvSpPr>
            <p:cNvPr id="117" name="Google Shape;504;p40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05;p40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06;p40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" name="Google Shape;514;p40"/>
          <p:cNvGrpSpPr/>
          <p:nvPr/>
        </p:nvGrpSpPr>
        <p:grpSpPr>
          <a:xfrm>
            <a:off x="5174314" y="1095153"/>
            <a:ext cx="386510" cy="359957"/>
            <a:chOff x="3936375" y="3703750"/>
            <a:chExt cx="453050" cy="332175"/>
          </a:xfrm>
        </p:grpSpPr>
        <p:sp>
          <p:nvSpPr>
            <p:cNvPr id="127" name="Google Shape;515;p40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16;p40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17;p40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18;p40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19;p40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" name="Google Shape;464;p40"/>
          <p:cNvSpPr/>
          <p:nvPr/>
        </p:nvSpPr>
        <p:spPr>
          <a:xfrm>
            <a:off x="1448016" y="1031358"/>
            <a:ext cx="338254" cy="353732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A64D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3" name="Google Shape;578;p37"/>
          <p:cNvGrpSpPr/>
          <p:nvPr/>
        </p:nvGrpSpPr>
        <p:grpSpPr>
          <a:xfrm>
            <a:off x="3324883" y="1613070"/>
            <a:ext cx="432121" cy="376426"/>
            <a:chOff x="4562200" y="4968250"/>
            <a:chExt cx="549550" cy="499475"/>
          </a:xfrm>
          <a:solidFill>
            <a:srgbClr val="01C4D9"/>
          </a:solidFill>
        </p:grpSpPr>
        <p:sp>
          <p:nvSpPr>
            <p:cNvPr id="134" name="Google Shape;579;p37"/>
            <p:cNvSpPr/>
            <p:nvPr/>
          </p:nvSpPr>
          <p:spPr>
            <a:xfrm>
              <a:off x="4842450" y="5242400"/>
              <a:ext cx="213125" cy="225325"/>
            </a:xfrm>
            <a:custGeom>
              <a:avLst/>
              <a:gdLst/>
              <a:ahLst/>
              <a:cxnLst/>
              <a:rect l="l" t="t" r="r" b="b"/>
              <a:pathLst>
                <a:path w="8525" h="9013" extrusionOk="0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Google Shape;580;p37"/>
            <p:cNvSpPr/>
            <p:nvPr/>
          </p:nvSpPr>
          <p:spPr>
            <a:xfrm>
              <a:off x="4617775" y="5241800"/>
              <a:ext cx="212500" cy="225925"/>
            </a:xfrm>
            <a:custGeom>
              <a:avLst/>
              <a:gdLst/>
              <a:ahLst/>
              <a:cxnLst/>
              <a:rect l="l" t="t" r="r" b="b"/>
              <a:pathLst>
                <a:path w="8500" h="9037" extrusionOk="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Google Shape;581;p37"/>
            <p:cNvSpPr/>
            <p:nvPr/>
          </p:nvSpPr>
          <p:spPr>
            <a:xfrm>
              <a:off x="4631200" y="4968250"/>
              <a:ext cx="411550" cy="236325"/>
            </a:xfrm>
            <a:custGeom>
              <a:avLst/>
              <a:gdLst/>
              <a:ahLst/>
              <a:cxnLst/>
              <a:rect l="l" t="t" r="r" b="b"/>
              <a:pathLst>
                <a:path w="16462" h="9453" extrusionOk="0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Google Shape;582;p37"/>
            <p:cNvSpPr/>
            <p:nvPr/>
          </p:nvSpPr>
          <p:spPr>
            <a:xfrm>
              <a:off x="4562200" y="5094025"/>
              <a:ext cx="274800" cy="226550"/>
            </a:xfrm>
            <a:custGeom>
              <a:avLst/>
              <a:gdLst/>
              <a:ahLst/>
              <a:cxnLst/>
              <a:rect l="l" t="t" r="r" b="b"/>
              <a:pathLst>
                <a:path w="10992" h="9062" extrusionOk="0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Google Shape;583;p37"/>
            <p:cNvSpPr/>
            <p:nvPr/>
          </p:nvSpPr>
          <p:spPr>
            <a:xfrm>
              <a:off x="4836975" y="5094025"/>
              <a:ext cx="274775" cy="226550"/>
            </a:xfrm>
            <a:custGeom>
              <a:avLst/>
              <a:gdLst/>
              <a:ahLst/>
              <a:cxnLst/>
              <a:rect l="l" t="t" r="r" b="b"/>
              <a:pathLst>
                <a:path w="10991" h="9062" extrusionOk="0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6444964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15" dur="1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7" dur="200" fill="hold"/>
                                        <p:tgtEl>
                                          <p:spTgt spid="16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9" dur="100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" dur="200" fill="hold"/>
                                        <p:tgtEl>
                                          <p:spTgt spid="16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29" dur="100" fill="hold"/>
                                        <p:tgtEl>
                                          <p:spTgt spid="1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31" dur="200" fill="hold"/>
                                        <p:tgtEl>
                                          <p:spTgt spid="10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33" dur="100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5" dur="200" fill="hold"/>
                                        <p:tgtEl>
                                          <p:spTgt spid="10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300"/>
                            </p:stCondLst>
                            <p:childTnLst>
                              <p:par>
                                <p:cTn id="3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800"/>
                            </p:stCondLst>
                            <p:childTnLst>
                              <p:par>
                                <p:cTn id="4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300"/>
                            </p:stCondLst>
                            <p:childTnLst>
                              <p:par>
                                <p:cTn id="4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800"/>
                            </p:stCondLst>
                            <p:childTnLst>
                              <p:par>
                                <p:cTn id="5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300"/>
                            </p:stCondLst>
                            <p:childTnLst>
                              <p:par>
                                <p:cTn id="5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300"/>
                            </p:stCondLst>
                            <p:childTnLst>
                              <p:par>
                                <p:cTn id="6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8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Ellipse 125"/>
          <p:cNvSpPr/>
          <p:nvPr/>
        </p:nvSpPr>
        <p:spPr>
          <a:xfrm>
            <a:off x="5709684" y="786810"/>
            <a:ext cx="3200400" cy="299838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圆角矩形 1"/>
          <p:cNvSpPr/>
          <p:nvPr/>
        </p:nvSpPr>
        <p:spPr>
          <a:xfrm>
            <a:off x="2452255" y="339091"/>
            <a:ext cx="3911587" cy="494625"/>
          </a:xfrm>
          <a:prstGeom prst="roundRect">
            <a:avLst>
              <a:gd name="adj" fmla="val 4227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altLang="zh-CN" sz="1800" b="1" dirty="0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دراسة السوق </a:t>
            </a:r>
            <a:r>
              <a:rPr lang="fr-FR" altLang="zh-CN" sz="1800" b="1" dirty="0" err="1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Market</a:t>
            </a:r>
            <a:r>
              <a:rPr lang="fr-FR" altLang="zh-CN" sz="1800" b="1" dirty="0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 </a:t>
            </a:r>
            <a:r>
              <a:rPr lang="fr-FR" altLang="zh-CN" sz="1800" b="1" dirty="0" err="1" smtClean="0">
                <a:solidFill>
                  <a:srgbClr val="7030A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research</a:t>
            </a:r>
            <a:endParaRPr lang="zh-CN" altLang="en-US" sz="1800" b="1" dirty="0">
              <a:solidFill>
                <a:srgbClr val="7030A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053869" y="1563939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grpSp>
        <p:nvGrpSpPr>
          <p:cNvPr id="3" name="组合 9"/>
          <p:cNvGrpSpPr/>
          <p:nvPr/>
        </p:nvGrpSpPr>
        <p:grpSpPr>
          <a:xfrm>
            <a:off x="6704830" y="1563940"/>
            <a:ext cx="1317722" cy="1317245"/>
            <a:chOff x="8938609" y="2085735"/>
            <a:chExt cx="1756733" cy="1756733"/>
          </a:xfrm>
        </p:grpSpPr>
        <p:sp>
          <p:nvSpPr>
            <p:cNvPr id="11" name="圆角矩形 10"/>
            <p:cNvSpPr/>
            <p:nvPr/>
          </p:nvSpPr>
          <p:spPr>
            <a:xfrm>
              <a:off x="8938609" y="2085735"/>
              <a:ext cx="1756733" cy="1756733"/>
            </a:xfrm>
            <a:prstGeom prst="roundRect">
              <a:avLst>
                <a:gd name="adj" fmla="val 12557"/>
              </a:avLst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444500" dist="1778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5" name="组合 11"/>
            <p:cNvGrpSpPr/>
            <p:nvPr/>
          </p:nvGrpSpPr>
          <p:grpSpPr>
            <a:xfrm>
              <a:off x="9566203" y="2281261"/>
              <a:ext cx="320183" cy="320183"/>
              <a:chOff x="6858828" y="3790714"/>
              <a:chExt cx="731377" cy="731377"/>
            </a:xfrm>
          </p:grpSpPr>
          <p:sp>
            <p:nvSpPr>
              <p:cNvPr id="13" name="Freeform 578"/>
              <p:cNvSpPr>
                <a:spLocks/>
              </p:cNvSpPr>
              <p:nvPr/>
            </p:nvSpPr>
            <p:spPr bwMode="auto">
              <a:xfrm>
                <a:off x="7450277" y="4178041"/>
                <a:ext cx="97373" cy="194024"/>
              </a:xfrm>
              <a:custGeom>
                <a:avLst/>
                <a:gdLst>
                  <a:gd name="T0" fmla="*/ 0 w 57"/>
                  <a:gd name="T1" fmla="*/ 99 h 114"/>
                  <a:gd name="T2" fmla="*/ 22 w 57"/>
                  <a:gd name="T3" fmla="*/ 114 h 114"/>
                  <a:gd name="T4" fmla="*/ 57 w 57"/>
                  <a:gd name="T5" fmla="*/ 0 h 114"/>
                  <a:gd name="T6" fmla="*/ 31 w 57"/>
                  <a:gd name="T7" fmla="*/ 0 h 114"/>
                  <a:gd name="T8" fmla="*/ 0 w 57"/>
                  <a:gd name="T9" fmla="*/ 99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14">
                    <a:moveTo>
                      <a:pt x="0" y="99"/>
                    </a:moveTo>
                    <a:cubicBezTo>
                      <a:pt x="22" y="114"/>
                      <a:pt x="22" y="114"/>
                      <a:pt x="22" y="114"/>
                    </a:cubicBezTo>
                    <a:cubicBezTo>
                      <a:pt x="44" y="82"/>
                      <a:pt x="57" y="42"/>
                      <a:pt x="57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1" y="37"/>
                      <a:pt x="20" y="71"/>
                      <a:pt x="0" y="99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579"/>
              <p:cNvSpPr>
                <a:spLocks/>
              </p:cNvSpPr>
              <p:nvPr/>
            </p:nvSpPr>
            <p:spPr bwMode="auto">
              <a:xfrm>
                <a:off x="7228844" y="3790714"/>
                <a:ext cx="361361" cy="362804"/>
              </a:xfrm>
              <a:custGeom>
                <a:avLst/>
                <a:gdLst>
                  <a:gd name="T0" fmla="*/ 187 w 212"/>
                  <a:gd name="T1" fmla="*/ 213 h 213"/>
                  <a:gd name="T2" fmla="*/ 212 w 212"/>
                  <a:gd name="T3" fmla="*/ 213 h 213"/>
                  <a:gd name="T4" fmla="*/ 0 w 212"/>
                  <a:gd name="T5" fmla="*/ 0 h 213"/>
                  <a:gd name="T6" fmla="*/ 0 w 212"/>
                  <a:gd name="T7" fmla="*/ 25 h 213"/>
                  <a:gd name="T8" fmla="*/ 0 w 212"/>
                  <a:gd name="T9" fmla="*/ 52 h 213"/>
                  <a:gd name="T10" fmla="*/ 0 w 212"/>
                  <a:gd name="T11" fmla="*/ 213 h 213"/>
                  <a:gd name="T12" fmla="*/ 160 w 212"/>
                  <a:gd name="T13" fmla="*/ 213 h 213"/>
                  <a:gd name="T14" fmla="*/ 187 w 212"/>
                  <a:gd name="T15" fmla="*/ 21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2" h="213">
                    <a:moveTo>
                      <a:pt x="187" y="213"/>
                    </a:moveTo>
                    <a:cubicBezTo>
                      <a:pt x="212" y="213"/>
                      <a:pt x="212" y="213"/>
                      <a:pt x="212" y="213"/>
                    </a:cubicBezTo>
                    <a:cubicBezTo>
                      <a:pt x="187" y="7"/>
                      <a:pt x="0" y="0"/>
                      <a:pt x="0" y="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213"/>
                      <a:pt x="0" y="213"/>
                      <a:pt x="0" y="213"/>
                    </a:cubicBezTo>
                    <a:cubicBezTo>
                      <a:pt x="160" y="213"/>
                      <a:pt x="160" y="213"/>
                      <a:pt x="160" y="213"/>
                    </a:cubicBezTo>
                    <a:lnTo>
                      <a:pt x="187" y="213"/>
                    </a:lnTo>
                    <a:close/>
                  </a:path>
                </a:pathLst>
              </a:custGeom>
              <a:solidFill>
                <a:srgbClr val="663A77"/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580"/>
              <p:cNvSpPr>
                <a:spLocks/>
              </p:cNvSpPr>
              <p:nvPr/>
            </p:nvSpPr>
            <p:spPr bwMode="auto">
              <a:xfrm>
                <a:off x="6858828" y="3833269"/>
                <a:ext cx="605154" cy="688822"/>
              </a:xfrm>
              <a:custGeom>
                <a:avLst/>
                <a:gdLst>
                  <a:gd name="T0" fmla="*/ 202 w 355"/>
                  <a:gd name="T1" fmla="*/ 202 h 404"/>
                  <a:gd name="T2" fmla="*/ 202 w 355"/>
                  <a:gd name="T3" fmla="*/ 26 h 404"/>
                  <a:gd name="T4" fmla="*/ 202 w 355"/>
                  <a:gd name="T5" fmla="*/ 0 h 404"/>
                  <a:gd name="T6" fmla="*/ 0 w 355"/>
                  <a:gd name="T7" fmla="*/ 202 h 404"/>
                  <a:gd name="T8" fmla="*/ 202 w 355"/>
                  <a:gd name="T9" fmla="*/ 404 h 404"/>
                  <a:gd name="T10" fmla="*/ 355 w 355"/>
                  <a:gd name="T11" fmla="*/ 335 h 404"/>
                  <a:gd name="T12" fmla="*/ 335 w 355"/>
                  <a:gd name="T13" fmla="*/ 317 h 404"/>
                  <a:gd name="T14" fmla="*/ 202 w 355"/>
                  <a:gd name="T15" fmla="*/ 202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5" h="404">
                    <a:moveTo>
                      <a:pt x="202" y="202"/>
                    </a:moveTo>
                    <a:cubicBezTo>
                      <a:pt x="202" y="26"/>
                      <a:pt x="202" y="26"/>
                      <a:pt x="202" y="26"/>
                    </a:cubicBezTo>
                    <a:cubicBezTo>
                      <a:pt x="202" y="0"/>
                      <a:pt x="202" y="0"/>
                      <a:pt x="202" y="0"/>
                    </a:cubicBezTo>
                    <a:cubicBezTo>
                      <a:pt x="91" y="0"/>
                      <a:pt x="0" y="90"/>
                      <a:pt x="0" y="202"/>
                    </a:cubicBezTo>
                    <a:cubicBezTo>
                      <a:pt x="0" y="314"/>
                      <a:pt x="91" y="404"/>
                      <a:pt x="202" y="404"/>
                    </a:cubicBezTo>
                    <a:cubicBezTo>
                      <a:pt x="263" y="404"/>
                      <a:pt x="318" y="377"/>
                      <a:pt x="355" y="335"/>
                    </a:cubicBezTo>
                    <a:cubicBezTo>
                      <a:pt x="335" y="317"/>
                      <a:pt x="335" y="317"/>
                      <a:pt x="335" y="317"/>
                    </a:cubicBezTo>
                    <a:lnTo>
                      <a:pt x="202" y="202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6" name="组合 15"/>
          <p:cNvGrpSpPr/>
          <p:nvPr/>
        </p:nvGrpSpPr>
        <p:grpSpPr>
          <a:xfrm>
            <a:off x="4821176" y="1563940"/>
            <a:ext cx="1317722" cy="1317245"/>
            <a:chOff x="6427398" y="2085735"/>
            <a:chExt cx="1756733" cy="1756733"/>
          </a:xfrm>
        </p:grpSpPr>
        <p:sp>
          <p:nvSpPr>
            <p:cNvPr id="17" name="圆角矩形 16"/>
            <p:cNvSpPr/>
            <p:nvPr/>
          </p:nvSpPr>
          <p:spPr>
            <a:xfrm>
              <a:off x="6427398" y="2085735"/>
              <a:ext cx="1756733" cy="1756733"/>
            </a:xfrm>
            <a:prstGeom prst="roundRect">
              <a:avLst>
                <a:gd name="adj" fmla="val 12557"/>
              </a:avLst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444500" dist="1778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7" name="组合 17"/>
            <p:cNvGrpSpPr/>
            <p:nvPr/>
          </p:nvGrpSpPr>
          <p:grpSpPr>
            <a:xfrm>
              <a:off x="7080219" y="2236580"/>
              <a:ext cx="383708" cy="380875"/>
              <a:chOff x="8400062" y="4884922"/>
              <a:chExt cx="683773" cy="678724"/>
            </a:xfrm>
          </p:grpSpPr>
          <p:sp>
            <p:nvSpPr>
              <p:cNvPr id="19" name="Freeform 378"/>
              <p:cNvSpPr>
                <a:spLocks noEditPoints="1"/>
              </p:cNvSpPr>
              <p:nvPr/>
            </p:nvSpPr>
            <p:spPr bwMode="auto">
              <a:xfrm>
                <a:off x="8927317" y="5146025"/>
                <a:ext cx="156518" cy="156518"/>
              </a:xfrm>
              <a:custGeom>
                <a:avLst/>
                <a:gdLst>
                  <a:gd name="T0" fmla="*/ 46 w 92"/>
                  <a:gd name="T1" fmla="*/ 0 h 92"/>
                  <a:gd name="T2" fmla="*/ 0 w 92"/>
                  <a:gd name="T3" fmla="*/ 46 h 92"/>
                  <a:gd name="T4" fmla="*/ 46 w 92"/>
                  <a:gd name="T5" fmla="*/ 92 h 92"/>
                  <a:gd name="T6" fmla="*/ 92 w 92"/>
                  <a:gd name="T7" fmla="*/ 46 h 92"/>
                  <a:gd name="T8" fmla="*/ 46 w 92"/>
                  <a:gd name="T9" fmla="*/ 0 h 92"/>
                  <a:gd name="T10" fmla="*/ 46 w 92"/>
                  <a:gd name="T11" fmla="*/ 78 h 92"/>
                  <a:gd name="T12" fmla="*/ 14 w 92"/>
                  <a:gd name="T13" fmla="*/ 46 h 92"/>
                  <a:gd name="T14" fmla="*/ 46 w 92"/>
                  <a:gd name="T15" fmla="*/ 14 h 92"/>
                  <a:gd name="T16" fmla="*/ 78 w 92"/>
                  <a:gd name="T17" fmla="*/ 46 h 92"/>
                  <a:gd name="T18" fmla="*/ 46 w 92"/>
                  <a:gd name="T19" fmla="*/ 7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2">
                    <a:moveTo>
                      <a:pt x="46" y="0"/>
                    </a:moveTo>
                    <a:cubicBezTo>
                      <a:pt x="20" y="0"/>
                      <a:pt x="0" y="21"/>
                      <a:pt x="0" y="46"/>
                    </a:cubicBezTo>
                    <a:cubicBezTo>
                      <a:pt x="0" y="72"/>
                      <a:pt x="20" y="92"/>
                      <a:pt x="46" y="92"/>
                    </a:cubicBezTo>
                    <a:cubicBezTo>
                      <a:pt x="71" y="92"/>
                      <a:pt x="92" y="72"/>
                      <a:pt x="92" y="46"/>
                    </a:cubicBezTo>
                    <a:cubicBezTo>
                      <a:pt x="92" y="21"/>
                      <a:pt x="71" y="0"/>
                      <a:pt x="46" y="0"/>
                    </a:cubicBezTo>
                    <a:close/>
                    <a:moveTo>
                      <a:pt x="46" y="78"/>
                    </a:moveTo>
                    <a:cubicBezTo>
                      <a:pt x="28" y="78"/>
                      <a:pt x="14" y="64"/>
                      <a:pt x="14" y="46"/>
                    </a:cubicBezTo>
                    <a:cubicBezTo>
                      <a:pt x="14" y="28"/>
                      <a:pt x="28" y="14"/>
                      <a:pt x="46" y="14"/>
                    </a:cubicBezTo>
                    <a:cubicBezTo>
                      <a:pt x="64" y="14"/>
                      <a:pt x="78" y="28"/>
                      <a:pt x="78" y="46"/>
                    </a:cubicBezTo>
                    <a:cubicBezTo>
                      <a:pt x="78" y="64"/>
                      <a:pt x="64" y="78"/>
                      <a:pt x="46" y="78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379"/>
              <p:cNvSpPr>
                <a:spLocks/>
              </p:cNvSpPr>
              <p:nvPr/>
            </p:nvSpPr>
            <p:spPr bwMode="auto">
              <a:xfrm>
                <a:off x="8852304" y="5217432"/>
                <a:ext cx="66358" cy="8655"/>
              </a:xfrm>
              <a:custGeom>
                <a:avLst/>
                <a:gdLst>
                  <a:gd name="T0" fmla="*/ 37 w 39"/>
                  <a:gd name="T1" fmla="*/ 0 h 5"/>
                  <a:gd name="T2" fmla="*/ 2 w 39"/>
                  <a:gd name="T3" fmla="*/ 0 h 5"/>
                  <a:gd name="T4" fmla="*/ 1 w 39"/>
                  <a:gd name="T5" fmla="*/ 1 h 5"/>
                  <a:gd name="T6" fmla="*/ 0 w 39"/>
                  <a:gd name="T7" fmla="*/ 3 h 5"/>
                  <a:gd name="T8" fmla="*/ 2 w 39"/>
                  <a:gd name="T9" fmla="*/ 5 h 5"/>
                  <a:gd name="T10" fmla="*/ 37 w 39"/>
                  <a:gd name="T11" fmla="*/ 5 h 5"/>
                  <a:gd name="T12" fmla="*/ 39 w 39"/>
                  <a:gd name="T13" fmla="*/ 3 h 5"/>
                  <a:gd name="T14" fmla="*/ 37 w 39"/>
                  <a:gd name="T1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5">
                    <a:moveTo>
                      <a:pt x="37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4"/>
                      <a:pt x="1" y="5"/>
                      <a:pt x="2" y="5"/>
                    </a:cubicBezTo>
                    <a:cubicBezTo>
                      <a:pt x="37" y="5"/>
                      <a:pt x="37" y="5"/>
                      <a:pt x="37" y="5"/>
                    </a:cubicBezTo>
                    <a:cubicBezTo>
                      <a:pt x="38" y="5"/>
                      <a:pt x="39" y="4"/>
                      <a:pt x="39" y="3"/>
                    </a:cubicBezTo>
                    <a:cubicBezTo>
                      <a:pt x="39" y="1"/>
                      <a:pt x="38" y="0"/>
                      <a:pt x="37" y="0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380"/>
              <p:cNvSpPr>
                <a:spLocks/>
              </p:cNvSpPr>
              <p:nvPr/>
            </p:nvSpPr>
            <p:spPr bwMode="auto">
              <a:xfrm>
                <a:off x="8739784" y="5048652"/>
                <a:ext cx="7934" cy="67079"/>
              </a:xfrm>
              <a:custGeom>
                <a:avLst/>
                <a:gdLst>
                  <a:gd name="T0" fmla="*/ 0 w 5"/>
                  <a:gd name="T1" fmla="*/ 3 h 39"/>
                  <a:gd name="T2" fmla="*/ 0 w 5"/>
                  <a:gd name="T3" fmla="*/ 37 h 39"/>
                  <a:gd name="T4" fmla="*/ 0 w 5"/>
                  <a:gd name="T5" fmla="*/ 39 h 39"/>
                  <a:gd name="T6" fmla="*/ 2 w 5"/>
                  <a:gd name="T7" fmla="*/ 39 h 39"/>
                  <a:gd name="T8" fmla="*/ 5 w 5"/>
                  <a:gd name="T9" fmla="*/ 37 h 39"/>
                  <a:gd name="T10" fmla="*/ 5 w 5"/>
                  <a:gd name="T11" fmla="*/ 3 h 39"/>
                  <a:gd name="T12" fmla="*/ 2 w 5"/>
                  <a:gd name="T13" fmla="*/ 0 h 39"/>
                  <a:gd name="T14" fmla="*/ 0 w 5"/>
                  <a:gd name="T15" fmla="*/ 3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39">
                    <a:moveTo>
                      <a:pt x="0" y="3"/>
                    </a:moveTo>
                    <a:cubicBezTo>
                      <a:pt x="0" y="37"/>
                      <a:pt x="0" y="37"/>
                      <a:pt x="0" y="37"/>
                    </a:cubicBezTo>
                    <a:cubicBezTo>
                      <a:pt x="0" y="38"/>
                      <a:pt x="0" y="38"/>
                      <a:pt x="0" y="39"/>
                    </a:cubicBezTo>
                    <a:cubicBezTo>
                      <a:pt x="1" y="39"/>
                      <a:pt x="2" y="39"/>
                      <a:pt x="2" y="39"/>
                    </a:cubicBezTo>
                    <a:cubicBezTo>
                      <a:pt x="4" y="39"/>
                      <a:pt x="5" y="38"/>
                      <a:pt x="5" y="37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1"/>
                      <a:pt x="4" y="0"/>
                      <a:pt x="2" y="0"/>
                    </a:cubicBezTo>
                    <a:cubicBezTo>
                      <a:pt x="1" y="0"/>
                      <a:pt x="0" y="1"/>
                      <a:pt x="0" y="3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381"/>
              <p:cNvSpPr>
                <a:spLocks/>
              </p:cNvSpPr>
              <p:nvPr/>
            </p:nvSpPr>
            <p:spPr bwMode="auto">
              <a:xfrm>
                <a:off x="8736178" y="5335000"/>
                <a:ext cx="8655" cy="68522"/>
              </a:xfrm>
              <a:custGeom>
                <a:avLst/>
                <a:gdLst>
                  <a:gd name="T0" fmla="*/ 5 w 5"/>
                  <a:gd name="T1" fmla="*/ 37 h 40"/>
                  <a:gd name="T2" fmla="*/ 5 w 5"/>
                  <a:gd name="T3" fmla="*/ 3 h 40"/>
                  <a:gd name="T4" fmla="*/ 3 w 5"/>
                  <a:gd name="T5" fmla="*/ 0 h 40"/>
                  <a:gd name="T6" fmla="*/ 0 w 5"/>
                  <a:gd name="T7" fmla="*/ 3 h 40"/>
                  <a:gd name="T8" fmla="*/ 0 w 5"/>
                  <a:gd name="T9" fmla="*/ 37 h 40"/>
                  <a:gd name="T10" fmla="*/ 1 w 5"/>
                  <a:gd name="T11" fmla="*/ 39 h 40"/>
                  <a:gd name="T12" fmla="*/ 3 w 5"/>
                  <a:gd name="T13" fmla="*/ 40 h 40"/>
                  <a:gd name="T14" fmla="*/ 5 w 5"/>
                  <a:gd name="T15" fmla="*/ 37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40">
                    <a:moveTo>
                      <a:pt x="5" y="37"/>
                    </a:moveTo>
                    <a:cubicBezTo>
                      <a:pt x="5" y="3"/>
                      <a:pt x="5" y="3"/>
                      <a:pt x="5" y="3"/>
                    </a:cubicBezTo>
                    <a:cubicBezTo>
                      <a:pt x="5" y="1"/>
                      <a:pt x="4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38"/>
                      <a:pt x="0" y="38"/>
                      <a:pt x="1" y="39"/>
                    </a:cubicBezTo>
                    <a:cubicBezTo>
                      <a:pt x="1" y="39"/>
                      <a:pt x="2" y="40"/>
                      <a:pt x="3" y="40"/>
                    </a:cubicBezTo>
                    <a:cubicBezTo>
                      <a:pt x="4" y="40"/>
                      <a:pt x="5" y="38"/>
                      <a:pt x="5" y="37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382"/>
              <p:cNvSpPr>
                <a:spLocks noEditPoints="1"/>
              </p:cNvSpPr>
              <p:nvPr/>
            </p:nvSpPr>
            <p:spPr bwMode="auto">
              <a:xfrm>
                <a:off x="8664771" y="4884922"/>
                <a:ext cx="156518" cy="157239"/>
              </a:xfrm>
              <a:custGeom>
                <a:avLst/>
                <a:gdLst>
                  <a:gd name="T0" fmla="*/ 46 w 92"/>
                  <a:gd name="T1" fmla="*/ 92 h 92"/>
                  <a:gd name="T2" fmla="*/ 92 w 92"/>
                  <a:gd name="T3" fmla="*/ 46 h 92"/>
                  <a:gd name="T4" fmla="*/ 46 w 92"/>
                  <a:gd name="T5" fmla="*/ 0 h 92"/>
                  <a:gd name="T6" fmla="*/ 0 w 92"/>
                  <a:gd name="T7" fmla="*/ 46 h 92"/>
                  <a:gd name="T8" fmla="*/ 46 w 92"/>
                  <a:gd name="T9" fmla="*/ 92 h 92"/>
                  <a:gd name="T10" fmla="*/ 46 w 92"/>
                  <a:gd name="T11" fmla="*/ 14 h 92"/>
                  <a:gd name="T12" fmla="*/ 79 w 92"/>
                  <a:gd name="T13" fmla="*/ 46 h 92"/>
                  <a:gd name="T14" fmla="*/ 46 w 92"/>
                  <a:gd name="T15" fmla="*/ 78 h 92"/>
                  <a:gd name="T16" fmla="*/ 14 w 92"/>
                  <a:gd name="T17" fmla="*/ 46 h 92"/>
                  <a:gd name="T18" fmla="*/ 46 w 92"/>
                  <a:gd name="T19" fmla="*/ 1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2">
                    <a:moveTo>
                      <a:pt x="46" y="92"/>
                    </a:moveTo>
                    <a:cubicBezTo>
                      <a:pt x="72" y="92"/>
                      <a:pt x="92" y="71"/>
                      <a:pt x="92" y="46"/>
                    </a:cubicBezTo>
                    <a:cubicBezTo>
                      <a:pt x="92" y="21"/>
                      <a:pt x="72" y="0"/>
                      <a:pt x="46" y="0"/>
                    </a:cubicBezTo>
                    <a:cubicBezTo>
                      <a:pt x="21" y="0"/>
                      <a:pt x="0" y="21"/>
                      <a:pt x="0" y="46"/>
                    </a:cubicBezTo>
                    <a:cubicBezTo>
                      <a:pt x="0" y="71"/>
                      <a:pt x="21" y="92"/>
                      <a:pt x="46" y="92"/>
                    </a:cubicBezTo>
                    <a:close/>
                    <a:moveTo>
                      <a:pt x="46" y="14"/>
                    </a:moveTo>
                    <a:cubicBezTo>
                      <a:pt x="64" y="14"/>
                      <a:pt x="79" y="28"/>
                      <a:pt x="79" y="46"/>
                    </a:cubicBezTo>
                    <a:cubicBezTo>
                      <a:pt x="79" y="64"/>
                      <a:pt x="64" y="78"/>
                      <a:pt x="46" y="78"/>
                    </a:cubicBezTo>
                    <a:cubicBezTo>
                      <a:pt x="29" y="78"/>
                      <a:pt x="14" y="64"/>
                      <a:pt x="14" y="46"/>
                    </a:cubicBezTo>
                    <a:cubicBezTo>
                      <a:pt x="14" y="28"/>
                      <a:pt x="29" y="14"/>
                      <a:pt x="46" y="14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383"/>
              <p:cNvSpPr>
                <a:spLocks noEditPoints="1"/>
              </p:cNvSpPr>
              <p:nvPr/>
            </p:nvSpPr>
            <p:spPr bwMode="auto">
              <a:xfrm>
                <a:off x="8664771" y="5408571"/>
                <a:ext cx="156518" cy="155075"/>
              </a:xfrm>
              <a:custGeom>
                <a:avLst/>
                <a:gdLst>
                  <a:gd name="T0" fmla="*/ 46 w 92"/>
                  <a:gd name="T1" fmla="*/ 0 h 91"/>
                  <a:gd name="T2" fmla="*/ 0 w 92"/>
                  <a:gd name="T3" fmla="*/ 46 h 91"/>
                  <a:gd name="T4" fmla="*/ 46 w 92"/>
                  <a:gd name="T5" fmla="*/ 91 h 91"/>
                  <a:gd name="T6" fmla="*/ 92 w 92"/>
                  <a:gd name="T7" fmla="*/ 46 h 91"/>
                  <a:gd name="T8" fmla="*/ 46 w 92"/>
                  <a:gd name="T9" fmla="*/ 0 h 91"/>
                  <a:gd name="T10" fmla="*/ 46 w 92"/>
                  <a:gd name="T11" fmla="*/ 78 h 91"/>
                  <a:gd name="T12" fmla="*/ 14 w 92"/>
                  <a:gd name="T13" fmla="*/ 46 h 91"/>
                  <a:gd name="T14" fmla="*/ 46 w 92"/>
                  <a:gd name="T15" fmla="*/ 13 h 91"/>
                  <a:gd name="T16" fmla="*/ 79 w 92"/>
                  <a:gd name="T17" fmla="*/ 46 h 91"/>
                  <a:gd name="T18" fmla="*/ 46 w 92"/>
                  <a:gd name="T19" fmla="*/ 78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1">
                    <a:moveTo>
                      <a:pt x="46" y="0"/>
                    </a:moveTo>
                    <a:cubicBezTo>
                      <a:pt x="21" y="0"/>
                      <a:pt x="0" y="20"/>
                      <a:pt x="0" y="46"/>
                    </a:cubicBezTo>
                    <a:cubicBezTo>
                      <a:pt x="0" y="71"/>
                      <a:pt x="21" y="91"/>
                      <a:pt x="46" y="91"/>
                    </a:cubicBezTo>
                    <a:cubicBezTo>
                      <a:pt x="72" y="91"/>
                      <a:pt x="92" y="71"/>
                      <a:pt x="92" y="46"/>
                    </a:cubicBezTo>
                    <a:cubicBezTo>
                      <a:pt x="92" y="20"/>
                      <a:pt x="72" y="0"/>
                      <a:pt x="46" y="0"/>
                    </a:cubicBezTo>
                    <a:close/>
                    <a:moveTo>
                      <a:pt x="46" y="78"/>
                    </a:moveTo>
                    <a:cubicBezTo>
                      <a:pt x="29" y="78"/>
                      <a:pt x="14" y="63"/>
                      <a:pt x="14" y="46"/>
                    </a:cubicBezTo>
                    <a:cubicBezTo>
                      <a:pt x="14" y="28"/>
                      <a:pt x="29" y="13"/>
                      <a:pt x="46" y="13"/>
                    </a:cubicBezTo>
                    <a:cubicBezTo>
                      <a:pt x="64" y="13"/>
                      <a:pt x="79" y="28"/>
                      <a:pt x="79" y="46"/>
                    </a:cubicBezTo>
                    <a:cubicBezTo>
                      <a:pt x="79" y="63"/>
                      <a:pt x="64" y="78"/>
                      <a:pt x="46" y="78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384"/>
              <p:cNvSpPr>
                <a:spLocks noEditPoints="1"/>
              </p:cNvSpPr>
              <p:nvPr/>
            </p:nvSpPr>
            <p:spPr bwMode="auto">
              <a:xfrm>
                <a:off x="8633756" y="5120780"/>
                <a:ext cx="209893" cy="209171"/>
              </a:xfrm>
              <a:custGeom>
                <a:avLst/>
                <a:gdLst>
                  <a:gd name="T0" fmla="*/ 62 w 123"/>
                  <a:gd name="T1" fmla="*/ 0 h 123"/>
                  <a:gd name="T2" fmla="*/ 0 w 123"/>
                  <a:gd name="T3" fmla="*/ 61 h 123"/>
                  <a:gd name="T4" fmla="*/ 62 w 123"/>
                  <a:gd name="T5" fmla="*/ 123 h 123"/>
                  <a:gd name="T6" fmla="*/ 123 w 123"/>
                  <a:gd name="T7" fmla="*/ 61 h 123"/>
                  <a:gd name="T8" fmla="*/ 62 w 123"/>
                  <a:gd name="T9" fmla="*/ 0 h 123"/>
                  <a:gd name="T10" fmla="*/ 62 w 123"/>
                  <a:gd name="T11" fmla="*/ 105 h 123"/>
                  <a:gd name="T12" fmla="*/ 18 w 123"/>
                  <a:gd name="T13" fmla="*/ 61 h 123"/>
                  <a:gd name="T14" fmla="*/ 62 w 123"/>
                  <a:gd name="T15" fmla="*/ 18 h 123"/>
                  <a:gd name="T16" fmla="*/ 105 w 123"/>
                  <a:gd name="T17" fmla="*/ 61 h 123"/>
                  <a:gd name="T18" fmla="*/ 62 w 123"/>
                  <a:gd name="T19" fmla="*/ 105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123">
                    <a:moveTo>
                      <a:pt x="62" y="0"/>
                    </a:moveTo>
                    <a:cubicBezTo>
                      <a:pt x="28" y="0"/>
                      <a:pt x="0" y="27"/>
                      <a:pt x="0" y="61"/>
                    </a:cubicBezTo>
                    <a:cubicBezTo>
                      <a:pt x="0" y="95"/>
                      <a:pt x="28" y="123"/>
                      <a:pt x="62" y="123"/>
                    </a:cubicBezTo>
                    <a:cubicBezTo>
                      <a:pt x="96" y="123"/>
                      <a:pt x="123" y="95"/>
                      <a:pt x="123" y="61"/>
                    </a:cubicBezTo>
                    <a:cubicBezTo>
                      <a:pt x="123" y="27"/>
                      <a:pt x="96" y="0"/>
                      <a:pt x="62" y="0"/>
                    </a:cubicBezTo>
                    <a:close/>
                    <a:moveTo>
                      <a:pt x="62" y="105"/>
                    </a:moveTo>
                    <a:cubicBezTo>
                      <a:pt x="38" y="105"/>
                      <a:pt x="18" y="85"/>
                      <a:pt x="18" y="61"/>
                    </a:cubicBezTo>
                    <a:cubicBezTo>
                      <a:pt x="18" y="37"/>
                      <a:pt x="38" y="18"/>
                      <a:pt x="62" y="18"/>
                    </a:cubicBezTo>
                    <a:cubicBezTo>
                      <a:pt x="86" y="18"/>
                      <a:pt x="105" y="37"/>
                      <a:pt x="105" y="61"/>
                    </a:cubicBezTo>
                    <a:cubicBezTo>
                      <a:pt x="105" y="85"/>
                      <a:pt x="86" y="105"/>
                      <a:pt x="62" y="105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385"/>
              <p:cNvSpPr>
                <a:spLocks/>
              </p:cNvSpPr>
              <p:nvPr/>
            </p:nvSpPr>
            <p:spPr bwMode="auto">
              <a:xfrm>
                <a:off x="8562350" y="5221038"/>
                <a:ext cx="67800" cy="8655"/>
              </a:xfrm>
              <a:custGeom>
                <a:avLst/>
                <a:gdLst>
                  <a:gd name="T0" fmla="*/ 37 w 40"/>
                  <a:gd name="T1" fmla="*/ 0 h 5"/>
                  <a:gd name="T2" fmla="*/ 3 w 40"/>
                  <a:gd name="T3" fmla="*/ 0 h 5"/>
                  <a:gd name="T4" fmla="*/ 1 w 40"/>
                  <a:gd name="T5" fmla="*/ 0 h 5"/>
                  <a:gd name="T6" fmla="*/ 0 w 40"/>
                  <a:gd name="T7" fmla="*/ 2 h 5"/>
                  <a:gd name="T8" fmla="*/ 3 w 40"/>
                  <a:gd name="T9" fmla="*/ 5 h 5"/>
                  <a:gd name="T10" fmla="*/ 37 w 40"/>
                  <a:gd name="T11" fmla="*/ 5 h 5"/>
                  <a:gd name="T12" fmla="*/ 40 w 40"/>
                  <a:gd name="T13" fmla="*/ 2 h 5"/>
                  <a:gd name="T14" fmla="*/ 37 w 40"/>
                  <a:gd name="T1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5">
                    <a:moveTo>
                      <a:pt x="37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4"/>
                      <a:pt x="1" y="5"/>
                      <a:pt x="3" y="5"/>
                    </a:cubicBezTo>
                    <a:cubicBezTo>
                      <a:pt x="37" y="5"/>
                      <a:pt x="37" y="5"/>
                      <a:pt x="37" y="5"/>
                    </a:cubicBezTo>
                    <a:cubicBezTo>
                      <a:pt x="38" y="5"/>
                      <a:pt x="40" y="4"/>
                      <a:pt x="40" y="2"/>
                    </a:cubicBezTo>
                    <a:cubicBezTo>
                      <a:pt x="40" y="1"/>
                      <a:pt x="38" y="0"/>
                      <a:pt x="37" y="0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386"/>
              <p:cNvSpPr>
                <a:spLocks noEditPoints="1"/>
              </p:cNvSpPr>
              <p:nvPr/>
            </p:nvSpPr>
            <p:spPr bwMode="auto">
              <a:xfrm>
                <a:off x="8400062" y="5146025"/>
                <a:ext cx="157239" cy="156518"/>
              </a:xfrm>
              <a:custGeom>
                <a:avLst/>
                <a:gdLst>
                  <a:gd name="T0" fmla="*/ 46 w 92"/>
                  <a:gd name="T1" fmla="*/ 0 h 92"/>
                  <a:gd name="T2" fmla="*/ 0 w 92"/>
                  <a:gd name="T3" fmla="*/ 46 h 92"/>
                  <a:gd name="T4" fmla="*/ 46 w 92"/>
                  <a:gd name="T5" fmla="*/ 92 h 92"/>
                  <a:gd name="T6" fmla="*/ 92 w 92"/>
                  <a:gd name="T7" fmla="*/ 46 h 92"/>
                  <a:gd name="T8" fmla="*/ 46 w 92"/>
                  <a:gd name="T9" fmla="*/ 0 h 92"/>
                  <a:gd name="T10" fmla="*/ 46 w 92"/>
                  <a:gd name="T11" fmla="*/ 78 h 92"/>
                  <a:gd name="T12" fmla="*/ 14 w 92"/>
                  <a:gd name="T13" fmla="*/ 46 h 92"/>
                  <a:gd name="T14" fmla="*/ 46 w 92"/>
                  <a:gd name="T15" fmla="*/ 14 h 92"/>
                  <a:gd name="T16" fmla="*/ 78 w 92"/>
                  <a:gd name="T17" fmla="*/ 46 h 92"/>
                  <a:gd name="T18" fmla="*/ 46 w 92"/>
                  <a:gd name="T19" fmla="*/ 7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92">
                    <a:moveTo>
                      <a:pt x="46" y="0"/>
                    </a:moveTo>
                    <a:cubicBezTo>
                      <a:pt x="21" y="0"/>
                      <a:pt x="0" y="21"/>
                      <a:pt x="0" y="46"/>
                    </a:cubicBezTo>
                    <a:cubicBezTo>
                      <a:pt x="0" y="72"/>
                      <a:pt x="21" y="92"/>
                      <a:pt x="46" y="92"/>
                    </a:cubicBezTo>
                    <a:cubicBezTo>
                      <a:pt x="71" y="92"/>
                      <a:pt x="92" y="72"/>
                      <a:pt x="92" y="46"/>
                    </a:cubicBezTo>
                    <a:cubicBezTo>
                      <a:pt x="92" y="21"/>
                      <a:pt x="71" y="0"/>
                      <a:pt x="46" y="0"/>
                    </a:cubicBezTo>
                    <a:close/>
                    <a:moveTo>
                      <a:pt x="46" y="78"/>
                    </a:moveTo>
                    <a:cubicBezTo>
                      <a:pt x="28" y="78"/>
                      <a:pt x="14" y="64"/>
                      <a:pt x="14" y="46"/>
                    </a:cubicBezTo>
                    <a:cubicBezTo>
                      <a:pt x="14" y="28"/>
                      <a:pt x="28" y="14"/>
                      <a:pt x="46" y="14"/>
                    </a:cubicBezTo>
                    <a:cubicBezTo>
                      <a:pt x="64" y="14"/>
                      <a:pt x="78" y="28"/>
                      <a:pt x="78" y="46"/>
                    </a:cubicBezTo>
                    <a:cubicBezTo>
                      <a:pt x="78" y="64"/>
                      <a:pt x="64" y="78"/>
                      <a:pt x="46" y="78"/>
                    </a:cubicBez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9" name="圆角矩形 28"/>
          <p:cNvSpPr/>
          <p:nvPr/>
        </p:nvSpPr>
        <p:spPr>
          <a:xfrm>
            <a:off x="2937523" y="1563940"/>
            <a:ext cx="1317722" cy="1317245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grpSp>
        <p:nvGrpSpPr>
          <p:cNvPr id="10" name="组合 32"/>
          <p:cNvGrpSpPr/>
          <p:nvPr/>
        </p:nvGrpSpPr>
        <p:grpSpPr>
          <a:xfrm>
            <a:off x="1979375" y="1113926"/>
            <a:ext cx="762482" cy="762207"/>
            <a:chOff x="2135898" y="1485578"/>
            <a:chExt cx="1016511" cy="1016511"/>
          </a:xfrm>
        </p:grpSpPr>
        <p:sp>
          <p:nvSpPr>
            <p:cNvPr id="34" name="椭圆 33"/>
            <p:cNvSpPr/>
            <p:nvPr/>
          </p:nvSpPr>
          <p:spPr>
            <a:xfrm>
              <a:off x="2135898" y="1485578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2288503" y="1638183"/>
              <a:ext cx="711301" cy="71130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5875">
              <a:solidFill>
                <a:schemeClr val="bg1">
                  <a:lumMod val="65000"/>
                </a:schemeClr>
              </a:soli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6" name="文本框 17"/>
            <p:cNvSpPr txBox="1"/>
            <p:nvPr/>
          </p:nvSpPr>
          <p:spPr>
            <a:xfrm>
              <a:off x="2378445" y="1803865"/>
              <a:ext cx="506782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1400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12" name="组合 36"/>
          <p:cNvGrpSpPr/>
          <p:nvPr/>
        </p:nvGrpSpPr>
        <p:grpSpPr>
          <a:xfrm>
            <a:off x="5728012" y="1113926"/>
            <a:ext cx="762482" cy="762207"/>
            <a:chOff x="3881858" y="5509627"/>
            <a:chExt cx="1016511" cy="1016511"/>
          </a:xfrm>
        </p:grpSpPr>
        <p:sp>
          <p:nvSpPr>
            <p:cNvPr id="38" name="椭圆 37"/>
            <p:cNvSpPr/>
            <p:nvPr/>
          </p:nvSpPr>
          <p:spPr>
            <a:xfrm>
              <a:off x="3881858" y="5509627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4034463" y="5662232"/>
              <a:ext cx="711301" cy="71130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5875">
              <a:solidFill>
                <a:schemeClr val="bg1">
                  <a:lumMod val="65000"/>
                </a:schemeClr>
              </a:soli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0" name="文本框 22"/>
            <p:cNvSpPr txBox="1"/>
            <p:nvPr/>
          </p:nvSpPr>
          <p:spPr>
            <a:xfrm>
              <a:off x="4121334" y="5822607"/>
              <a:ext cx="574342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1400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16" name="组合 40"/>
          <p:cNvGrpSpPr/>
          <p:nvPr/>
        </p:nvGrpSpPr>
        <p:grpSpPr>
          <a:xfrm>
            <a:off x="3853694" y="1113926"/>
            <a:ext cx="762482" cy="762207"/>
            <a:chOff x="6699927" y="981522"/>
            <a:chExt cx="1016511" cy="1016511"/>
          </a:xfrm>
        </p:grpSpPr>
        <p:sp>
          <p:nvSpPr>
            <p:cNvPr id="42" name="椭圆 41"/>
            <p:cNvSpPr/>
            <p:nvPr/>
          </p:nvSpPr>
          <p:spPr>
            <a:xfrm>
              <a:off x="6699927" y="981522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6852532" y="1145215"/>
              <a:ext cx="711301" cy="71130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5875">
              <a:solidFill>
                <a:schemeClr val="bg1">
                  <a:lumMod val="65000"/>
                </a:schemeClr>
              </a:soli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4" name="文本框 23"/>
            <p:cNvSpPr txBox="1"/>
            <p:nvPr/>
          </p:nvSpPr>
          <p:spPr>
            <a:xfrm>
              <a:off x="6923349" y="1295081"/>
              <a:ext cx="581319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03</a:t>
              </a:r>
              <a:endParaRPr lang="zh-CN" altLang="en-US" sz="1400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18" name="组合 44"/>
          <p:cNvGrpSpPr/>
          <p:nvPr/>
        </p:nvGrpSpPr>
        <p:grpSpPr>
          <a:xfrm>
            <a:off x="7602331" y="1113926"/>
            <a:ext cx="762482" cy="762207"/>
            <a:chOff x="5201861" y="3625236"/>
            <a:chExt cx="1016511" cy="1016511"/>
          </a:xfrm>
        </p:grpSpPr>
        <p:sp>
          <p:nvSpPr>
            <p:cNvPr id="46" name="椭圆 45"/>
            <p:cNvSpPr/>
            <p:nvPr/>
          </p:nvSpPr>
          <p:spPr>
            <a:xfrm>
              <a:off x="5201861" y="3625236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5354466" y="3777840"/>
              <a:ext cx="711301" cy="711301"/>
            </a:xfrm>
            <a:prstGeom prst="ellipse">
              <a:avLst/>
            </a:prstGeom>
            <a:gradFill>
              <a:gsLst>
                <a:gs pos="0">
                  <a:srgbClr val="613971"/>
                </a:gs>
                <a:gs pos="100000">
                  <a:srgbClr val="9961AF"/>
                </a:gs>
              </a:gsLst>
              <a:lin ang="2700000" scaled="1"/>
            </a:gradFill>
            <a:ln w="15875">
              <a:gradFill flip="none" rotWithShape="1">
                <a:gsLst>
                  <a:gs pos="0">
                    <a:srgbClr val="9961AF"/>
                  </a:gs>
                  <a:gs pos="100000">
                    <a:srgbClr val="613971"/>
                  </a:gs>
                </a:gsLst>
                <a:lin ang="2700000" scaled="1"/>
                <a:tileRect/>
              </a:gra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48" name="文本框 24"/>
            <p:cNvSpPr txBox="1"/>
            <p:nvPr/>
          </p:nvSpPr>
          <p:spPr>
            <a:xfrm>
              <a:off x="5469042" y="3943522"/>
              <a:ext cx="482148" cy="41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dirty="0" smtClean="0">
                  <a:solidFill>
                    <a:prstClr val="white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1013" dirty="0">
                <a:solidFill>
                  <a:prstClr val="white"/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50" name="圆角矩形 49"/>
          <p:cNvSpPr/>
          <p:nvPr/>
        </p:nvSpPr>
        <p:spPr>
          <a:xfrm>
            <a:off x="4504382" y="2733732"/>
            <a:ext cx="633589" cy="633359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1016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56" name="圆角矩形 55"/>
          <p:cNvSpPr/>
          <p:nvPr/>
        </p:nvSpPr>
        <p:spPr>
          <a:xfrm>
            <a:off x="6388035" y="2733732"/>
            <a:ext cx="633589" cy="633359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1016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61" name="圆角矩形 60"/>
          <p:cNvSpPr/>
          <p:nvPr/>
        </p:nvSpPr>
        <p:spPr>
          <a:xfrm>
            <a:off x="2607195" y="2733732"/>
            <a:ext cx="633589" cy="633359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1016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grpSp>
        <p:nvGrpSpPr>
          <p:cNvPr id="28" name="组合 64"/>
          <p:cNvGrpSpPr/>
          <p:nvPr/>
        </p:nvGrpSpPr>
        <p:grpSpPr>
          <a:xfrm>
            <a:off x="737075" y="2733732"/>
            <a:ext cx="633589" cy="633359"/>
            <a:chOff x="3881858" y="1485578"/>
            <a:chExt cx="844675" cy="844675"/>
          </a:xfrm>
        </p:grpSpPr>
        <p:sp>
          <p:nvSpPr>
            <p:cNvPr id="66" name="圆角矩形 65"/>
            <p:cNvSpPr/>
            <p:nvPr/>
          </p:nvSpPr>
          <p:spPr>
            <a:xfrm>
              <a:off x="3881858" y="1485578"/>
              <a:ext cx="844675" cy="844675"/>
            </a:xfrm>
            <a:prstGeom prst="roundRect">
              <a:avLst>
                <a:gd name="adj" fmla="val 12557"/>
              </a:avLst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540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30" name="组合 66"/>
            <p:cNvGrpSpPr/>
            <p:nvPr/>
          </p:nvGrpSpPr>
          <p:grpSpPr>
            <a:xfrm>
              <a:off x="4092885" y="1696817"/>
              <a:ext cx="425052" cy="422197"/>
              <a:chOff x="6463926" y="2278309"/>
              <a:chExt cx="708057" cy="703302"/>
            </a:xfrm>
            <a:solidFill>
              <a:srgbClr val="E87071"/>
            </a:solidFill>
          </p:grpSpPr>
          <p:sp>
            <p:nvSpPr>
              <p:cNvPr id="68" name="Freeform 30"/>
              <p:cNvSpPr>
                <a:spLocks noEditPoints="1"/>
              </p:cNvSpPr>
              <p:nvPr/>
            </p:nvSpPr>
            <p:spPr bwMode="auto">
              <a:xfrm>
                <a:off x="6687023" y="2278309"/>
                <a:ext cx="261864" cy="305752"/>
              </a:xfrm>
              <a:custGeom>
                <a:avLst/>
                <a:gdLst>
                  <a:gd name="T0" fmla="*/ 150 w 303"/>
                  <a:gd name="T1" fmla="*/ 1 h 354"/>
                  <a:gd name="T2" fmla="*/ 81 w 303"/>
                  <a:gd name="T3" fmla="*/ 76 h 354"/>
                  <a:gd name="T4" fmla="*/ 153 w 303"/>
                  <a:gd name="T5" fmla="*/ 165 h 354"/>
                  <a:gd name="T6" fmla="*/ 222 w 303"/>
                  <a:gd name="T7" fmla="*/ 74 h 354"/>
                  <a:gd name="T8" fmla="*/ 150 w 303"/>
                  <a:gd name="T9" fmla="*/ 1 h 354"/>
                  <a:gd name="T10" fmla="*/ 151 w 303"/>
                  <a:gd name="T11" fmla="*/ 261 h 354"/>
                  <a:gd name="T12" fmla="*/ 198 w 303"/>
                  <a:gd name="T13" fmla="*/ 196 h 354"/>
                  <a:gd name="T14" fmla="*/ 210 w 303"/>
                  <a:gd name="T15" fmla="*/ 190 h 354"/>
                  <a:gd name="T16" fmla="*/ 260 w 303"/>
                  <a:gd name="T17" fmla="*/ 199 h 354"/>
                  <a:gd name="T18" fmla="*/ 290 w 303"/>
                  <a:gd name="T19" fmla="*/ 225 h 354"/>
                  <a:gd name="T20" fmla="*/ 303 w 303"/>
                  <a:gd name="T21" fmla="*/ 330 h 354"/>
                  <a:gd name="T22" fmla="*/ 297 w 303"/>
                  <a:gd name="T23" fmla="*/ 347 h 354"/>
                  <a:gd name="T24" fmla="*/ 280 w 303"/>
                  <a:gd name="T25" fmla="*/ 354 h 354"/>
                  <a:gd name="T26" fmla="*/ 23 w 303"/>
                  <a:gd name="T27" fmla="*/ 354 h 354"/>
                  <a:gd name="T28" fmla="*/ 6 w 303"/>
                  <a:gd name="T29" fmla="*/ 347 h 354"/>
                  <a:gd name="T30" fmla="*/ 0 w 303"/>
                  <a:gd name="T31" fmla="*/ 330 h 354"/>
                  <a:gd name="T32" fmla="*/ 13 w 303"/>
                  <a:gd name="T33" fmla="*/ 225 h 354"/>
                  <a:gd name="T34" fmla="*/ 43 w 303"/>
                  <a:gd name="T35" fmla="*/ 199 h 354"/>
                  <a:gd name="T36" fmla="*/ 93 w 303"/>
                  <a:gd name="T37" fmla="*/ 190 h 354"/>
                  <a:gd name="T38" fmla="*/ 105 w 303"/>
                  <a:gd name="T39" fmla="*/ 196 h 354"/>
                  <a:gd name="T40" fmla="*/ 151 w 303"/>
                  <a:gd name="T41" fmla="*/ 261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03" h="354">
                    <a:moveTo>
                      <a:pt x="150" y="1"/>
                    </a:moveTo>
                    <a:cubicBezTo>
                      <a:pt x="111" y="2"/>
                      <a:pt x="80" y="36"/>
                      <a:pt x="81" y="76"/>
                    </a:cubicBezTo>
                    <a:cubicBezTo>
                      <a:pt x="82" y="117"/>
                      <a:pt x="114" y="166"/>
                      <a:pt x="153" y="165"/>
                    </a:cubicBezTo>
                    <a:cubicBezTo>
                      <a:pt x="192" y="165"/>
                      <a:pt x="223" y="114"/>
                      <a:pt x="222" y="74"/>
                    </a:cubicBezTo>
                    <a:cubicBezTo>
                      <a:pt x="221" y="33"/>
                      <a:pt x="189" y="0"/>
                      <a:pt x="150" y="1"/>
                    </a:cubicBezTo>
                    <a:close/>
                    <a:moveTo>
                      <a:pt x="151" y="261"/>
                    </a:moveTo>
                    <a:cubicBezTo>
                      <a:pt x="198" y="196"/>
                      <a:pt x="198" y="196"/>
                      <a:pt x="198" y="196"/>
                    </a:cubicBezTo>
                    <a:cubicBezTo>
                      <a:pt x="201" y="192"/>
                      <a:pt x="206" y="190"/>
                      <a:pt x="210" y="190"/>
                    </a:cubicBezTo>
                    <a:cubicBezTo>
                      <a:pt x="260" y="199"/>
                      <a:pt x="260" y="199"/>
                      <a:pt x="260" y="199"/>
                    </a:cubicBezTo>
                    <a:cubicBezTo>
                      <a:pt x="278" y="202"/>
                      <a:pt x="288" y="217"/>
                      <a:pt x="290" y="225"/>
                    </a:cubicBezTo>
                    <a:cubicBezTo>
                      <a:pt x="297" y="274"/>
                      <a:pt x="301" y="304"/>
                      <a:pt x="303" y="330"/>
                    </a:cubicBezTo>
                    <a:cubicBezTo>
                      <a:pt x="303" y="336"/>
                      <a:pt x="301" y="342"/>
                      <a:pt x="297" y="347"/>
                    </a:cubicBezTo>
                    <a:cubicBezTo>
                      <a:pt x="292" y="351"/>
                      <a:pt x="287" y="354"/>
                      <a:pt x="280" y="354"/>
                    </a:cubicBezTo>
                    <a:cubicBezTo>
                      <a:pt x="23" y="354"/>
                      <a:pt x="23" y="354"/>
                      <a:pt x="23" y="354"/>
                    </a:cubicBezTo>
                    <a:cubicBezTo>
                      <a:pt x="16" y="354"/>
                      <a:pt x="11" y="351"/>
                      <a:pt x="6" y="347"/>
                    </a:cubicBezTo>
                    <a:cubicBezTo>
                      <a:pt x="2" y="342"/>
                      <a:pt x="0" y="336"/>
                      <a:pt x="0" y="330"/>
                    </a:cubicBezTo>
                    <a:cubicBezTo>
                      <a:pt x="2" y="304"/>
                      <a:pt x="6" y="274"/>
                      <a:pt x="13" y="225"/>
                    </a:cubicBezTo>
                    <a:cubicBezTo>
                      <a:pt x="15" y="217"/>
                      <a:pt x="25" y="202"/>
                      <a:pt x="43" y="199"/>
                    </a:cubicBezTo>
                    <a:cubicBezTo>
                      <a:pt x="93" y="190"/>
                      <a:pt x="93" y="190"/>
                      <a:pt x="93" y="190"/>
                    </a:cubicBezTo>
                    <a:cubicBezTo>
                      <a:pt x="97" y="190"/>
                      <a:pt x="102" y="192"/>
                      <a:pt x="105" y="196"/>
                    </a:cubicBezTo>
                    <a:cubicBezTo>
                      <a:pt x="151" y="261"/>
                      <a:pt x="151" y="261"/>
                      <a:pt x="151" y="2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Freeform 31"/>
              <p:cNvSpPr>
                <a:spLocks noEditPoints="1"/>
              </p:cNvSpPr>
              <p:nvPr/>
            </p:nvSpPr>
            <p:spPr bwMode="auto">
              <a:xfrm>
                <a:off x="6463926" y="2632337"/>
                <a:ext cx="268082" cy="349274"/>
              </a:xfrm>
              <a:custGeom>
                <a:avLst/>
                <a:gdLst>
                  <a:gd name="T0" fmla="*/ 153 w 310"/>
                  <a:gd name="T1" fmla="*/ 1 h 404"/>
                  <a:gd name="T2" fmla="*/ 84 w 310"/>
                  <a:gd name="T3" fmla="*/ 76 h 404"/>
                  <a:gd name="T4" fmla="*/ 156 w 310"/>
                  <a:gd name="T5" fmla="*/ 165 h 404"/>
                  <a:gd name="T6" fmla="*/ 225 w 310"/>
                  <a:gd name="T7" fmla="*/ 73 h 404"/>
                  <a:gd name="T8" fmla="*/ 153 w 310"/>
                  <a:gd name="T9" fmla="*/ 1 h 404"/>
                  <a:gd name="T10" fmla="*/ 155 w 310"/>
                  <a:gd name="T11" fmla="*/ 261 h 404"/>
                  <a:gd name="T12" fmla="*/ 201 w 310"/>
                  <a:gd name="T13" fmla="*/ 195 h 404"/>
                  <a:gd name="T14" fmla="*/ 213 w 310"/>
                  <a:gd name="T15" fmla="*/ 190 h 404"/>
                  <a:gd name="T16" fmla="*/ 263 w 310"/>
                  <a:gd name="T17" fmla="*/ 199 h 404"/>
                  <a:gd name="T18" fmla="*/ 293 w 310"/>
                  <a:gd name="T19" fmla="*/ 225 h 404"/>
                  <a:gd name="T20" fmla="*/ 304 w 310"/>
                  <a:gd name="T21" fmla="*/ 385 h 404"/>
                  <a:gd name="T22" fmla="*/ 282 w 310"/>
                  <a:gd name="T23" fmla="*/ 404 h 404"/>
                  <a:gd name="T24" fmla="*/ 27 w 310"/>
                  <a:gd name="T25" fmla="*/ 404 h 404"/>
                  <a:gd name="T26" fmla="*/ 5 w 310"/>
                  <a:gd name="T27" fmla="*/ 385 h 404"/>
                  <a:gd name="T28" fmla="*/ 16 w 310"/>
                  <a:gd name="T29" fmla="*/ 225 h 404"/>
                  <a:gd name="T30" fmla="*/ 46 w 310"/>
                  <a:gd name="T31" fmla="*/ 199 h 404"/>
                  <a:gd name="T32" fmla="*/ 96 w 310"/>
                  <a:gd name="T33" fmla="*/ 190 h 404"/>
                  <a:gd name="T34" fmla="*/ 108 w 310"/>
                  <a:gd name="T35" fmla="*/ 195 h 404"/>
                  <a:gd name="T36" fmla="*/ 155 w 310"/>
                  <a:gd name="T37" fmla="*/ 261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404">
                    <a:moveTo>
                      <a:pt x="153" y="1"/>
                    </a:moveTo>
                    <a:cubicBezTo>
                      <a:pt x="114" y="1"/>
                      <a:pt x="83" y="35"/>
                      <a:pt x="84" y="76"/>
                    </a:cubicBezTo>
                    <a:cubicBezTo>
                      <a:pt x="85" y="117"/>
                      <a:pt x="117" y="166"/>
                      <a:pt x="156" y="165"/>
                    </a:cubicBezTo>
                    <a:cubicBezTo>
                      <a:pt x="195" y="164"/>
                      <a:pt x="226" y="114"/>
                      <a:pt x="225" y="73"/>
                    </a:cubicBezTo>
                    <a:cubicBezTo>
                      <a:pt x="224" y="32"/>
                      <a:pt x="192" y="0"/>
                      <a:pt x="153" y="1"/>
                    </a:cubicBezTo>
                    <a:close/>
                    <a:moveTo>
                      <a:pt x="155" y="261"/>
                    </a:moveTo>
                    <a:cubicBezTo>
                      <a:pt x="201" y="195"/>
                      <a:pt x="201" y="195"/>
                      <a:pt x="201" y="195"/>
                    </a:cubicBezTo>
                    <a:cubicBezTo>
                      <a:pt x="204" y="191"/>
                      <a:pt x="209" y="189"/>
                      <a:pt x="213" y="190"/>
                    </a:cubicBezTo>
                    <a:cubicBezTo>
                      <a:pt x="263" y="199"/>
                      <a:pt x="263" y="199"/>
                      <a:pt x="263" y="199"/>
                    </a:cubicBezTo>
                    <a:cubicBezTo>
                      <a:pt x="281" y="202"/>
                      <a:pt x="291" y="216"/>
                      <a:pt x="293" y="225"/>
                    </a:cubicBezTo>
                    <a:cubicBezTo>
                      <a:pt x="304" y="309"/>
                      <a:pt x="310" y="336"/>
                      <a:pt x="304" y="385"/>
                    </a:cubicBezTo>
                    <a:cubicBezTo>
                      <a:pt x="303" y="396"/>
                      <a:pt x="294" y="404"/>
                      <a:pt x="282" y="404"/>
                    </a:cubicBezTo>
                    <a:cubicBezTo>
                      <a:pt x="27" y="404"/>
                      <a:pt x="27" y="404"/>
                      <a:pt x="27" y="404"/>
                    </a:cubicBezTo>
                    <a:cubicBezTo>
                      <a:pt x="15" y="404"/>
                      <a:pt x="6" y="396"/>
                      <a:pt x="5" y="385"/>
                    </a:cubicBezTo>
                    <a:cubicBezTo>
                      <a:pt x="0" y="336"/>
                      <a:pt x="5" y="309"/>
                      <a:pt x="16" y="225"/>
                    </a:cubicBezTo>
                    <a:cubicBezTo>
                      <a:pt x="18" y="216"/>
                      <a:pt x="28" y="202"/>
                      <a:pt x="46" y="199"/>
                    </a:cubicBezTo>
                    <a:cubicBezTo>
                      <a:pt x="96" y="190"/>
                      <a:pt x="96" y="190"/>
                      <a:pt x="96" y="190"/>
                    </a:cubicBezTo>
                    <a:cubicBezTo>
                      <a:pt x="100" y="189"/>
                      <a:pt x="105" y="191"/>
                      <a:pt x="108" y="195"/>
                    </a:cubicBezTo>
                    <a:cubicBezTo>
                      <a:pt x="155" y="261"/>
                      <a:pt x="155" y="261"/>
                      <a:pt x="155" y="2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Freeform 32"/>
              <p:cNvSpPr>
                <a:spLocks/>
              </p:cNvSpPr>
              <p:nvPr/>
            </p:nvSpPr>
            <p:spPr bwMode="auto">
              <a:xfrm>
                <a:off x="6727619" y="2616977"/>
                <a:ext cx="180672" cy="154705"/>
              </a:xfrm>
              <a:custGeom>
                <a:avLst/>
                <a:gdLst>
                  <a:gd name="T0" fmla="*/ 85 w 209"/>
                  <a:gd name="T1" fmla="*/ 19 h 179"/>
                  <a:gd name="T2" fmla="*/ 104 w 209"/>
                  <a:gd name="T3" fmla="*/ 0 h 179"/>
                  <a:gd name="T4" fmla="*/ 124 w 209"/>
                  <a:gd name="T5" fmla="*/ 19 h 179"/>
                  <a:gd name="T6" fmla="*/ 124 w 209"/>
                  <a:gd name="T7" fmla="*/ 98 h 179"/>
                  <a:gd name="T8" fmla="*/ 197 w 209"/>
                  <a:gd name="T9" fmla="*/ 141 h 179"/>
                  <a:gd name="T10" fmla="*/ 204 w 209"/>
                  <a:gd name="T11" fmla="*/ 167 h 179"/>
                  <a:gd name="T12" fmla="*/ 178 w 209"/>
                  <a:gd name="T13" fmla="*/ 174 h 179"/>
                  <a:gd name="T14" fmla="*/ 104 w 209"/>
                  <a:gd name="T15" fmla="*/ 131 h 179"/>
                  <a:gd name="T16" fmla="*/ 31 w 209"/>
                  <a:gd name="T17" fmla="*/ 174 h 179"/>
                  <a:gd name="T18" fmla="*/ 5 w 209"/>
                  <a:gd name="T19" fmla="*/ 167 h 179"/>
                  <a:gd name="T20" fmla="*/ 12 w 209"/>
                  <a:gd name="T21" fmla="*/ 141 h 179"/>
                  <a:gd name="T22" fmla="*/ 85 w 209"/>
                  <a:gd name="T23" fmla="*/ 98 h 179"/>
                  <a:gd name="T24" fmla="*/ 85 w 209"/>
                  <a:gd name="T25" fmla="*/ 1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9" h="179">
                    <a:moveTo>
                      <a:pt x="85" y="19"/>
                    </a:moveTo>
                    <a:cubicBezTo>
                      <a:pt x="85" y="8"/>
                      <a:pt x="94" y="0"/>
                      <a:pt x="104" y="0"/>
                    </a:cubicBezTo>
                    <a:cubicBezTo>
                      <a:pt x="115" y="0"/>
                      <a:pt x="124" y="8"/>
                      <a:pt x="124" y="19"/>
                    </a:cubicBezTo>
                    <a:cubicBezTo>
                      <a:pt x="124" y="98"/>
                      <a:pt x="124" y="98"/>
                      <a:pt x="124" y="98"/>
                    </a:cubicBezTo>
                    <a:cubicBezTo>
                      <a:pt x="197" y="141"/>
                      <a:pt x="197" y="141"/>
                      <a:pt x="197" y="141"/>
                    </a:cubicBezTo>
                    <a:cubicBezTo>
                      <a:pt x="206" y="146"/>
                      <a:pt x="209" y="158"/>
                      <a:pt x="204" y="167"/>
                    </a:cubicBezTo>
                    <a:cubicBezTo>
                      <a:pt x="198" y="176"/>
                      <a:pt x="187" y="179"/>
                      <a:pt x="178" y="174"/>
                    </a:cubicBezTo>
                    <a:cubicBezTo>
                      <a:pt x="104" y="131"/>
                      <a:pt x="104" y="131"/>
                      <a:pt x="104" y="131"/>
                    </a:cubicBezTo>
                    <a:cubicBezTo>
                      <a:pt x="31" y="174"/>
                      <a:pt x="31" y="174"/>
                      <a:pt x="31" y="174"/>
                    </a:cubicBezTo>
                    <a:cubicBezTo>
                      <a:pt x="22" y="179"/>
                      <a:pt x="11" y="176"/>
                      <a:pt x="5" y="167"/>
                    </a:cubicBezTo>
                    <a:cubicBezTo>
                      <a:pt x="0" y="158"/>
                      <a:pt x="3" y="146"/>
                      <a:pt x="12" y="141"/>
                    </a:cubicBezTo>
                    <a:cubicBezTo>
                      <a:pt x="85" y="98"/>
                      <a:pt x="85" y="98"/>
                      <a:pt x="85" y="98"/>
                    </a:cubicBezTo>
                    <a:cubicBezTo>
                      <a:pt x="85" y="19"/>
                      <a:pt x="85" y="19"/>
                      <a:pt x="85" y="19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Freeform 33"/>
              <p:cNvSpPr>
                <a:spLocks noEditPoints="1"/>
              </p:cNvSpPr>
              <p:nvPr/>
            </p:nvSpPr>
            <p:spPr bwMode="auto">
              <a:xfrm>
                <a:off x="6903901" y="2632337"/>
                <a:ext cx="268082" cy="349274"/>
              </a:xfrm>
              <a:custGeom>
                <a:avLst/>
                <a:gdLst>
                  <a:gd name="T0" fmla="*/ 154 w 310"/>
                  <a:gd name="T1" fmla="*/ 1 h 404"/>
                  <a:gd name="T2" fmla="*/ 85 w 310"/>
                  <a:gd name="T3" fmla="*/ 76 h 404"/>
                  <a:gd name="T4" fmla="*/ 157 w 310"/>
                  <a:gd name="T5" fmla="*/ 165 h 404"/>
                  <a:gd name="T6" fmla="*/ 226 w 310"/>
                  <a:gd name="T7" fmla="*/ 73 h 404"/>
                  <a:gd name="T8" fmla="*/ 154 w 310"/>
                  <a:gd name="T9" fmla="*/ 1 h 404"/>
                  <a:gd name="T10" fmla="*/ 155 w 310"/>
                  <a:gd name="T11" fmla="*/ 261 h 404"/>
                  <a:gd name="T12" fmla="*/ 202 w 310"/>
                  <a:gd name="T13" fmla="*/ 195 h 404"/>
                  <a:gd name="T14" fmla="*/ 214 w 310"/>
                  <a:gd name="T15" fmla="*/ 190 h 404"/>
                  <a:gd name="T16" fmla="*/ 264 w 310"/>
                  <a:gd name="T17" fmla="*/ 199 h 404"/>
                  <a:gd name="T18" fmla="*/ 294 w 310"/>
                  <a:gd name="T19" fmla="*/ 225 h 404"/>
                  <a:gd name="T20" fmla="*/ 305 w 310"/>
                  <a:gd name="T21" fmla="*/ 385 h 404"/>
                  <a:gd name="T22" fmla="*/ 283 w 310"/>
                  <a:gd name="T23" fmla="*/ 404 h 404"/>
                  <a:gd name="T24" fmla="*/ 28 w 310"/>
                  <a:gd name="T25" fmla="*/ 404 h 404"/>
                  <a:gd name="T26" fmla="*/ 6 w 310"/>
                  <a:gd name="T27" fmla="*/ 385 h 404"/>
                  <a:gd name="T28" fmla="*/ 17 w 310"/>
                  <a:gd name="T29" fmla="*/ 225 h 404"/>
                  <a:gd name="T30" fmla="*/ 47 w 310"/>
                  <a:gd name="T31" fmla="*/ 199 h 404"/>
                  <a:gd name="T32" fmla="*/ 97 w 310"/>
                  <a:gd name="T33" fmla="*/ 190 h 404"/>
                  <a:gd name="T34" fmla="*/ 109 w 310"/>
                  <a:gd name="T35" fmla="*/ 195 h 404"/>
                  <a:gd name="T36" fmla="*/ 155 w 310"/>
                  <a:gd name="T37" fmla="*/ 261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404">
                    <a:moveTo>
                      <a:pt x="154" y="1"/>
                    </a:moveTo>
                    <a:cubicBezTo>
                      <a:pt x="115" y="1"/>
                      <a:pt x="84" y="35"/>
                      <a:pt x="85" y="76"/>
                    </a:cubicBezTo>
                    <a:cubicBezTo>
                      <a:pt x="86" y="117"/>
                      <a:pt x="118" y="166"/>
                      <a:pt x="157" y="165"/>
                    </a:cubicBezTo>
                    <a:cubicBezTo>
                      <a:pt x="196" y="164"/>
                      <a:pt x="227" y="114"/>
                      <a:pt x="226" y="73"/>
                    </a:cubicBezTo>
                    <a:cubicBezTo>
                      <a:pt x="225" y="32"/>
                      <a:pt x="193" y="0"/>
                      <a:pt x="154" y="1"/>
                    </a:cubicBezTo>
                    <a:close/>
                    <a:moveTo>
                      <a:pt x="155" y="261"/>
                    </a:moveTo>
                    <a:cubicBezTo>
                      <a:pt x="202" y="195"/>
                      <a:pt x="202" y="195"/>
                      <a:pt x="202" y="195"/>
                    </a:cubicBezTo>
                    <a:cubicBezTo>
                      <a:pt x="205" y="191"/>
                      <a:pt x="209" y="189"/>
                      <a:pt x="214" y="190"/>
                    </a:cubicBezTo>
                    <a:cubicBezTo>
                      <a:pt x="264" y="199"/>
                      <a:pt x="264" y="199"/>
                      <a:pt x="264" y="199"/>
                    </a:cubicBezTo>
                    <a:cubicBezTo>
                      <a:pt x="282" y="202"/>
                      <a:pt x="292" y="216"/>
                      <a:pt x="294" y="225"/>
                    </a:cubicBezTo>
                    <a:cubicBezTo>
                      <a:pt x="305" y="309"/>
                      <a:pt x="310" y="336"/>
                      <a:pt x="305" y="385"/>
                    </a:cubicBezTo>
                    <a:cubicBezTo>
                      <a:pt x="304" y="396"/>
                      <a:pt x="295" y="404"/>
                      <a:pt x="283" y="404"/>
                    </a:cubicBezTo>
                    <a:cubicBezTo>
                      <a:pt x="28" y="404"/>
                      <a:pt x="28" y="404"/>
                      <a:pt x="28" y="404"/>
                    </a:cubicBezTo>
                    <a:cubicBezTo>
                      <a:pt x="16" y="404"/>
                      <a:pt x="7" y="396"/>
                      <a:pt x="6" y="385"/>
                    </a:cubicBezTo>
                    <a:cubicBezTo>
                      <a:pt x="0" y="336"/>
                      <a:pt x="6" y="309"/>
                      <a:pt x="17" y="225"/>
                    </a:cubicBezTo>
                    <a:cubicBezTo>
                      <a:pt x="19" y="216"/>
                      <a:pt x="29" y="202"/>
                      <a:pt x="47" y="199"/>
                    </a:cubicBezTo>
                    <a:cubicBezTo>
                      <a:pt x="97" y="190"/>
                      <a:pt x="97" y="190"/>
                      <a:pt x="97" y="190"/>
                    </a:cubicBezTo>
                    <a:cubicBezTo>
                      <a:pt x="101" y="189"/>
                      <a:pt x="106" y="191"/>
                      <a:pt x="109" y="195"/>
                    </a:cubicBezTo>
                    <a:cubicBezTo>
                      <a:pt x="155" y="261"/>
                      <a:pt x="155" y="261"/>
                      <a:pt x="155" y="2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33" name="组合 71"/>
          <p:cNvGrpSpPr/>
          <p:nvPr/>
        </p:nvGrpSpPr>
        <p:grpSpPr>
          <a:xfrm>
            <a:off x="1143000" y="2048573"/>
            <a:ext cx="1196157" cy="713115"/>
            <a:chOff x="1523801" y="2732060"/>
            <a:chExt cx="1594665" cy="951039"/>
          </a:xfrm>
        </p:grpSpPr>
        <p:sp>
          <p:nvSpPr>
            <p:cNvPr id="73" name="文本框 56"/>
            <p:cNvSpPr txBox="1"/>
            <p:nvPr/>
          </p:nvSpPr>
          <p:spPr>
            <a:xfrm>
              <a:off x="1523801" y="2732060"/>
              <a:ext cx="1594665" cy="697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chemeClr val="bg1">
                      <a:lumMod val="65000"/>
                    </a:schemeClr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إدارة العلاقة مع الزبون</a:t>
              </a:r>
              <a:endParaRPr lang="zh-CN" altLang="en-US" sz="1400" b="1" dirty="0">
                <a:solidFill>
                  <a:schemeClr val="bg1">
                    <a:lumMod val="65000"/>
                  </a:schemeClr>
                </a:solidFill>
                <a:latin typeface="时尚中黑简体" panose="01010104010101010101" pitchFamily="2" charset="-122"/>
                <a:ea typeface="时尚中黑简体" panose="01010104010101010101" pitchFamily="2" charset="-122"/>
              </a:endParaRPr>
            </a:p>
          </p:txBody>
        </p:sp>
        <p:sp>
          <p:nvSpPr>
            <p:cNvPr id="74" name="文本框 149"/>
            <p:cNvSpPr txBox="1"/>
            <p:nvPr/>
          </p:nvSpPr>
          <p:spPr>
            <a:xfrm>
              <a:off x="1572581" y="3379356"/>
              <a:ext cx="1437137" cy="303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fr-FR" altLang="zh-CN" sz="75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CRM</a:t>
              </a:r>
              <a:endParaRPr lang="zh-CN" altLang="en-US" sz="75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7" name="组合 74"/>
          <p:cNvGrpSpPr/>
          <p:nvPr/>
        </p:nvGrpSpPr>
        <p:grpSpPr>
          <a:xfrm>
            <a:off x="2888673" y="1986225"/>
            <a:ext cx="1423556" cy="873464"/>
            <a:chOff x="3851062" y="2648914"/>
            <a:chExt cx="1897828" cy="1164889"/>
          </a:xfrm>
        </p:grpSpPr>
        <p:sp>
          <p:nvSpPr>
            <p:cNvPr id="76" name="文本框 59"/>
            <p:cNvSpPr txBox="1"/>
            <p:nvPr/>
          </p:nvSpPr>
          <p:spPr>
            <a:xfrm>
              <a:off x="4036479" y="2648914"/>
              <a:ext cx="1518469" cy="625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chemeClr val="bg1">
                      <a:lumMod val="65000"/>
                    </a:schemeClr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المزيج التسويقي</a:t>
              </a:r>
            </a:p>
            <a:p>
              <a:pPr algn="ctr"/>
              <a:r>
                <a:rPr lang="fr-FR" altLang="zh-CN" sz="1050" b="1" dirty="0" smtClean="0">
                  <a:solidFill>
                    <a:schemeClr val="bg1">
                      <a:lumMod val="65000"/>
                    </a:schemeClr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Mix Marketing</a:t>
              </a:r>
              <a:endParaRPr lang="zh-CN" altLang="en-US" sz="1050" b="1" dirty="0" smtClean="0">
                <a:solidFill>
                  <a:schemeClr val="bg1">
                    <a:lumMod val="65000"/>
                  </a:schemeClr>
                </a:solidFill>
                <a:latin typeface="Berlin Sans FB Demi" pitchFamily="34" charset="0"/>
                <a:ea typeface="时尚中黑简体" panose="01010104010101010101" pitchFamily="2" charset="-122"/>
              </a:endParaRPr>
            </a:p>
          </p:txBody>
        </p:sp>
        <p:sp>
          <p:nvSpPr>
            <p:cNvPr id="77" name="文本框 149"/>
            <p:cNvSpPr txBox="1"/>
            <p:nvPr/>
          </p:nvSpPr>
          <p:spPr>
            <a:xfrm>
              <a:off x="3851062" y="3233851"/>
              <a:ext cx="1897828" cy="579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rtl="1">
                <a:lnSpc>
                  <a:spcPct val="130000"/>
                </a:lnSpc>
              </a:pPr>
              <a:r>
                <a:rPr lang="ar-DZ" altLang="zh-CN" sz="90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المنتج، التسعير، التوزيع، الترويج </a:t>
              </a:r>
              <a:endParaRPr lang="fr-FR" altLang="zh-CN" sz="9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30000"/>
                </a:lnSpc>
              </a:pPr>
              <a:r>
                <a:rPr lang="fr-FR" altLang="zh-CN" sz="90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4P'</a:t>
              </a:r>
              <a:r>
                <a:rPr lang="fr-FR" altLang="zh-CN" sz="70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zh-CN" altLang="en-US" sz="9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77"/>
          <p:cNvGrpSpPr/>
          <p:nvPr/>
        </p:nvGrpSpPr>
        <p:grpSpPr>
          <a:xfrm>
            <a:off x="4743450" y="1986223"/>
            <a:ext cx="1416627" cy="873459"/>
            <a:chOff x="6323769" y="2648919"/>
            <a:chExt cx="1888589" cy="1164881"/>
          </a:xfrm>
        </p:grpSpPr>
        <p:sp>
          <p:nvSpPr>
            <p:cNvPr id="79" name="文本框 68"/>
            <p:cNvSpPr txBox="1"/>
            <p:nvPr/>
          </p:nvSpPr>
          <p:spPr>
            <a:xfrm>
              <a:off x="6323769" y="2648919"/>
              <a:ext cx="1888589" cy="6156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chemeClr val="bg1">
                      <a:lumMod val="65000"/>
                    </a:schemeClr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التسويق الاستراتيجي </a:t>
              </a:r>
            </a:p>
            <a:p>
              <a:pPr algn="ctr"/>
              <a:r>
                <a:rPr lang="fr-FR" altLang="zh-CN" sz="1000" dirty="0" smtClean="0">
                  <a:solidFill>
                    <a:schemeClr val="bg1">
                      <a:lumMod val="65000"/>
                    </a:schemeClr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Marketing </a:t>
              </a:r>
              <a:r>
                <a:rPr lang="fr-FR" altLang="zh-CN" sz="1000" dirty="0" err="1" smtClean="0">
                  <a:solidFill>
                    <a:schemeClr val="bg1">
                      <a:lumMod val="65000"/>
                    </a:schemeClr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strategy</a:t>
              </a:r>
              <a:endParaRPr lang="zh-CN" altLang="en-US" sz="1000" dirty="0">
                <a:solidFill>
                  <a:schemeClr val="bg1">
                    <a:lumMod val="65000"/>
                  </a:schemeClr>
                </a:solidFill>
                <a:latin typeface="Berlin Sans FB Demi" pitchFamily="34" charset="0"/>
                <a:ea typeface="时尚中黑简体" panose="01010104010101010101" pitchFamily="2" charset="-122"/>
              </a:endParaRPr>
            </a:p>
          </p:txBody>
        </p:sp>
        <p:sp>
          <p:nvSpPr>
            <p:cNvPr id="80" name="文本框 149"/>
            <p:cNvSpPr txBox="1"/>
            <p:nvPr/>
          </p:nvSpPr>
          <p:spPr>
            <a:xfrm>
              <a:off x="6469225" y="3233849"/>
              <a:ext cx="1701523" cy="579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ar-DZ" altLang="zh-CN" sz="900" dirty="0" err="1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التجزئة </a:t>
              </a:r>
              <a:r>
                <a:rPr lang="ar-DZ" altLang="zh-CN" sz="90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، </a:t>
              </a:r>
              <a:r>
                <a:rPr lang="ar-DZ" altLang="zh-CN" sz="900" dirty="0" err="1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الاستهداف </a:t>
              </a:r>
              <a:r>
                <a:rPr lang="ar-DZ" altLang="zh-CN" sz="90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، </a:t>
              </a:r>
              <a:r>
                <a:rPr lang="ar-DZ" altLang="zh-CN" sz="900" dirty="0" err="1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التموقع</a:t>
              </a:r>
              <a:endParaRPr lang="fr-FR" altLang="zh-CN" sz="9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30000"/>
                </a:lnSpc>
              </a:pPr>
              <a:r>
                <a:rPr lang="fr-FR" altLang="zh-CN" sz="900" dirty="0" smtClean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STP</a:t>
              </a:r>
            </a:p>
          </p:txBody>
        </p:sp>
      </p:grpSp>
      <p:grpSp>
        <p:nvGrpSpPr>
          <p:cNvPr id="45" name="组合 80"/>
          <p:cNvGrpSpPr/>
          <p:nvPr/>
        </p:nvGrpSpPr>
        <p:grpSpPr>
          <a:xfrm>
            <a:off x="6785267" y="1986225"/>
            <a:ext cx="1149058" cy="855852"/>
            <a:chOff x="9045836" y="2648924"/>
            <a:chExt cx="1531877" cy="1141406"/>
          </a:xfrm>
        </p:grpSpPr>
        <p:sp>
          <p:nvSpPr>
            <p:cNvPr id="82" name="文本框 65"/>
            <p:cNvSpPr txBox="1"/>
            <p:nvPr/>
          </p:nvSpPr>
          <p:spPr>
            <a:xfrm>
              <a:off x="9045836" y="2648924"/>
              <a:ext cx="1531877" cy="615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altLang="zh-CN" sz="1400" b="1" dirty="0" smtClean="0">
                  <a:solidFill>
                    <a:srgbClr val="663A77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rPr>
                <a:t>دراسة السوق </a:t>
              </a:r>
            </a:p>
            <a:p>
              <a:pPr algn="ctr"/>
              <a:r>
                <a:rPr lang="fr-FR" altLang="zh-CN" sz="1000" dirty="0" err="1" smtClean="0">
                  <a:solidFill>
                    <a:srgbClr val="663A77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Market</a:t>
              </a:r>
              <a:r>
                <a:rPr lang="fr-FR" altLang="zh-CN" sz="1000" dirty="0" smtClean="0">
                  <a:solidFill>
                    <a:srgbClr val="663A77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 </a:t>
              </a:r>
              <a:r>
                <a:rPr lang="fr-FR" altLang="zh-CN" sz="1000" dirty="0" err="1" smtClean="0">
                  <a:solidFill>
                    <a:srgbClr val="663A77"/>
                  </a:solidFill>
                  <a:latin typeface="Berlin Sans FB Demi" pitchFamily="34" charset="0"/>
                  <a:ea typeface="时尚中黑简体" panose="01010104010101010101" pitchFamily="2" charset="-122"/>
                </a:rPr>
                <a:t>research</a:t>
              </a:r>
              <a:endParaRPr lang="zh-CN" altLang="en-US" sz="1000" dirty="0">
                <a:solidFill>
                  <a:srgbClr val="663A77"/>
                </a:solidFill>
                <a:latin typeface="Berlin Sans FB Demi" pitchFamily="34" charset="0"/>
                <a:ea typeface="时尚中黑简体" panose="01010104010101010101" pitchFamily="2" charset="-122"/>
              </a:endParaRPr>
            </a:p>
          </p:txBody>
        </p:sp>
        <p:sp>
          <p:nvSpPr>
            <p:cNvPr id="83" name="文本框 149"/>
            <p:cNvSpPr txBox="1"/>
            <p:nvPr/>
          </p:nvSpPr>
          <p:spPr>
            <a:xfrm>
              <a:off x="9098481" y="3159581"/>
              <a:ext cx="1437139" cy="630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>
                <a:lnSpc>
                  <a:spcPct val="130000"/>
                </a:lnSpc>
              </a:pPr>
              <a:r>
                <a:rPr lang="ar-DZ" altLang="zh-CN" sz="1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جمع وتحليل البيانات</a:t>
              </a:r>
              <a:endParaRPr lang="fr-FR" altLang="zh-CN" sz="1000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rtl="1">
                <a:lnSpc>
                  <a:spcPct val="130000"/>
                </a:lnSpc>
              </a:pPr>
              <a:r>
                <a:rPr lang="fr-FR" altLang="zh-CN" sz="1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Data</a:t>
              </a:r>
              <a:endPara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4" name="矩形 83"/>
          <p:cNvSpPr/>
          <p:nvPr/>
        </p:nvSpPr>
        <p:spPr>
          <a:xfrm>
            <a:off x="267561" y="4343400"/>
            <a:ext cx="8642523" cy="6499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</a:ln>
          <a:effectLst>
            <a:innerShdw blurRad="139700">
              <a:prstClr val="black">
                <a:alpha val="6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endParaRPr lang="ar-DZ" sz="1400" b="1" dirty="0" smtClean="0">
              <a:solidFill>
                <a:srgbClr val="663A77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49" name="Google Shape;501;p37"/>
          <p:cNvGrpSpPr/>
          <p:nvPr/>
        </p:nvGrpSpPr>
        <p:grpSpPr>
          <a:xfrm>
            <a:off x="2732841" y="2925739"/>
            <a:ext cx="324416" cy="258908"/>
            <a:chOff x="1921475" y="3695200"/>
            <a:chExt cx="438400" cy="349875"/>
          </a:xfrm>
          <a:solidFill>
            <a:schemeClr val="bg1">
              <a:lumMod val="65000"/>
            </a:schemeClr>
          </a:solidFill>
        </p:grpSpPr>
        <p:sp>
          <p:nvSpPr>
            <p:cNvPr id="87" name="Google Shape;502;p37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03;p37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04;p37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n>
                  <a:solidFill>
                    <a:srgbClr val="01ACBE"/>
                  </a:solidFill>
                </a:ln>
                <a:solidFill>
                  <a:srgbClr val="01ACBE"/>
                </a:solidFill>
              </a:endParaRPr>
            </a:p>
          </p:txBody>
        </p:sp>
      </p:grpSp>
      <p:grpSp>
        <p:nvGrpSpPr>
          <p:cNvPr id="51" name="Google Shape;433;p37"/>
          <p:cNvGrpSpPr/>
          <p:nvPr/>
        </p:nvGrpSpPr>
        <p:grpSpPr>
          <a:xfrm>
            <a:off x="4669469" y="2833875"/>
            <a:ext cx="317201" cy="337977"/>
            <a:chOff x="5970800" y="1619250"/>
            <a:chExt cx="428650" cy="456725"/>
          </a:xfrm>
          <a:solidFill>
            <a:schemeClr val="bg1">
              <a:lumMod val="65000"/>
            </a:schemeClr>
          </a:solidFill>
        </p:grpSpPr>
        <p:sp>
          <p:nvSpPr>
            <p:cNvPr id="91" name="Google Shape;434;p37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35;p37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36;p37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37;p37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38;p37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08;p37"/>
          <p:cNvGrpSpPr/>
          <p:nvPr/>
        </p:nvGrpSpPr>
        <p:grpSpPr>
          <a:xfrm>
            <a:off x="6564927" y="2883715"/>
            <a:ext cx="287379" cy="300033"/>
            <a:chOff x="3294650" y="3652450"/>
            <a:chExt cx="388350" cy="405450"/>
          </a:xfrm>
          <a:solidFill>
            <a:srgbClr val="663A77"/>
          </a:solidFill>
        </p:grpSpPr>
        <p:sp>
          <p:nvSpPr>
            <p:cNvPr id="97" name="Google Shape;509;p37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10;p37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11;p37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Freeform 64"/>
          <p:cNvSpPr>
            <a:spLocks/>
          </p:cNvSpPr>
          <p:nvPr/>
        </p:nvSpPr>
        <p:spPr bwMode="auto">
          <a:xfrm>
            <a:off x="1516564" y="1858457"/>
            <a:ext cx="348494" cy="131038"/>
          </a:xfrm>
          <a:custGeom>
            <a:avLst/>
            <a:gdLst>
              <a:gd name="T0" fmla="*/ 37 w 44"/>
              <a:gd name="T1" fmla="*/ 4 h 16"/>
              <a:gd name="T2" fmla="*/ 29 w 44"/>
              <a:gd name="T3" fmla="*/ 9 h 16"/>
              <a:gd name="T4" fmla="*/ 18 w 44"/>
              <a:gd name="T5" fmla="*/ 8 h 16"/>
              <a:gd name="T6" fmla="*/ 25 w 44"/>
              <a:gd name="T7" fmla="*/ 7 h 16"/>
              <a:gd name="T8" fmla="*/ 31 w 44"/>
              <a:gd name="T9" fmla="*/ 2 h 16"/>
              <a:gd name="T10" fmla="*/ 20 w 44"/>
              <a:gd name="T11" fmla="*/ 2 h 16"/>
              <a:gd name="T12" fmla="*/ 9 w 44"/>
              <a:gd name="T13" fmla="*/ 2 h 16"/>
              <a:gd name="T14" fmla="*/ 0 w 44"/>
              <a:gd name="T15" fmla="*/ 7 h 16"/>
              <a:gd name="T16" fmla="*/ 9 w 44"/>
              <a:gd name="T17" fmla="*/ 16 h 16"/>
              <a:gd name="T18" fmla="*/ 13 w 44"/>
              <a:gd name="T19" fmla="*/ 14 h 16"/>
              <a:gd name="T20" fmla="*/ 29 w 44"/>
              <a:gd name="T21" fmla="*/ 14 h 16"/>
              <a:gd name="T22" fmla="*/ 44 w 44"/>
              <a:gd name="T23" fmla="*/ 2 h 16"/>
              <a:gd name="T24" fmla="*/ 37 w 44"/>
              <a:gd name="T25" fmla="*/ 4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" h="16">
                <a:moveTo>
                  <a:pt x="37" y="4"/>
                </a:moveTo>
                <a:cubicBezTo>
                  <a:pt x="34" y="7"/>
                  <a:pt x="32" y="8"/>
                  <a:pt x="29" y="9"/>
                </a:cubicBezTo>
                <a:cubicBezTo>
                  <a:pt x="24" y="10"/>
                  <a:pt x="19" y="9"/>
                  <a:pt x="18" y="8"/>
                </a:cubicBezTo>
                <a:cubicBezTo>
                  <a:pt x="15" y="6"/>
                  <a:pt x="18" y="7"/>
                  <a:pt x="25" y="7"/>
                </a:cubicBezTo>
                <a:cubicBezTo>
                  <a:pt x="32" y="6"/>
                  <a:pt x="31" y="2"/>
                  <a:pt x="31" y="2"/>
                </a:cubicBezTo>
                <a:cubicBezTo>
                  <a:pt x="29" y="2"/>
                  <a:pt x="27" y="2"/>
                  <a:pt x="20" y="2"/>
                </a:cubicBezTo>
                <a:cubicBezTo>
                  <a:pt x="17" y="2"/>
                  <a:pt x="12" y="1"/>
                  <a:pt x="9" y="2"/>
                </a:cubicBezTo>
                <a:cubicBezTo>
                  <a:pt x="6" y="2"/>
                  <a:pt x="4" y="5"/>
                  <a:pt x="0" y="7"/>
                </a:cubicBezTo>
                <a:cubicBezTo>
                  <a:pt x="9" y="16"/>
                  <a:pt x="9" y="16"/>
                  <a:pt x="9" y="16"/>
                </a:cubicBezTo>
                <a:cubicBezTo>
                  <a:pt x="11" y="15"/>
                  <a:pt x="12" y="14"/>
                  <a:pt x="13" y="14"/>
                </a:cubicBezTo>
                <a:cubicBezTo>
                  <a:pt x="16" y="14"/>
                  <a:pt x="23" y="15"/>
                  <a:pt x="29" y="14"/>
                </a:cubicBezTo>
                <a:cubicBezTo>
                  <a:pt x="40" y="9"/>
                  <a:pt x="44" y="2"/>
                  <a:pt x="44" y="2"/>
                </a:cubicBezTo>
                <a:cubicBezTo>
                  <a:pt x="44" y="2"/>
                  <a:pt x="41" y="0"/>
                  <a:pt x="37" y="4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 sz="1013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1" name="Freeform 65"/>
          <p:cNvSpPr>
            <a:spLocks noEditPoints="1"/>
          </p:cNvSpPr>
          <p:nvPr/>
        </p:nvSpPr>
        <p:spPr bwMode="auto">
          <a:xfrm>
            <a:off x="1564522" y="1711439"/>
            <a:ext cx="300536" cy="131038"/>
          </a:xfrm>
          <a:custGeom>
            <a:avLst/>
            <a:gdLst>
              <a:gd name="T0" fmla="*/ 38 w 38"/>
              <a:gd name="T1" fmla="*/ 0 h 16"/>
              <a:gd name="T2" fmla="*/ 34 w 38"/>
              <a:gd name="T3" fmla="*/ 0 h 16"/>
              <a:gd name="T4" fmla="*/ 34 w 38"/>
              <a:gd name="T5" fmla="*/ 6 h 16"/>
              <a:gd name="T6" fmla="*/ 32 w 38"/>
              <a:gd name="T7" fmla="*/ 6 h 16"/>
              <a:gd name="T8" fmla="*/ 32 w 38"/>
              <a:gd name="T9" fmla="*/ 0 h 16"/>
              <a:gd name="T10" fmla="*/ 28 w 38"/>
              <a:gd name="T11" fmla="*/ 0 h 16"/>
              <a:gd name="T12" fmla="*/ 28 w 38"/>
              <a:gd name="T13" fmla="*/ 6 h 16"/>
              <a:gd name="T14" fmla="*/ 12 w 38"/>
              <a:gd name="T15" fmla="*/ 6 h 16"/>
              <a:gd name="T16" fmla="*/ 12 w 38"/>
              <a:gd name="T17" fmla="*/ 3 h 16"/>
              <a:gd name="T18" fmla="*/ 12 w 38"/>
              <a:gd name="T19" fmla="*/ 1 h 16"/>
              <a:gd name="T20" fmla="*/ 11 w 38"/>
              <a:gd name="T21" fmla="*/ 0 h 16"/>
              <a:gd name="T22" fmla="*/ 9 w 38"/>
              <a:gd name="T23" fmla="*/ 0 h 16"/>
              <a:gd name="T24" fmla="*/ 3 w 38"/>
              <a:gd name="T25" fmla="*/ 0 h 16"/>
              <a:gd name="T26" fmla="*/ 1 w 38"/>
              <a:gd name="T27" fmla="*/ 0 h 16"/>
              <a:gd name="T28" fmla="*/ 0 w 38"/>
              <a:gd name="T29" fmla="*/ 2 h 16"/>
              <a:gd name="T30" fmla="*/ 0 w 38"/>
              <a:gd name="T31" fmla="*/ 3 h 16"/>
              <a:gd name="T32" fmla="*/ 0 w 38"/>
              <a:gd name="T33" fmla="*/ 13 h 16"/>
              <a:gd name="T34" fmla="*/ 0 w 38"/>
              <a:gd name="T35" fmla="*/ 15 h 16"/>
              <a:gd name="T36" fmla="*/ 2 w 38"/>
              <a:gd name="T37" fmla="*/ 16 h 16"/>
              <a:gd name="T38" fmla="*/ 3 w 38"/>
              <a:gd name="T39" fmla="*/ 16 h 16"/>
              <a:gd name="T40" fmla="*/ 9 w 38"/>
              <a:gd name="T41" fmla="*/ 16 h 16"/>
              <a:gd name="T42" fmla="*/ 11 w 38"/>
              <a:gd name="T43" fmla="*/ 16 h 16"/>
              <a:gd name="T44" fmla="*/ 12 w 38"/>
              <a:gd name="T45" fmla="*/ 14 h 16"/>
              <a:gd name="T46" fmla="*/ 12 w 38"/>
              <a:gd name="T47" fmla="*/ 13 h 16"/>
              <a:gd name="T48" fmla="*/ 12 w 38"/>
              <a:gd name="T49" fmla="*/ 10 h 16"/>
              <a:gd name="T50" fmla="*/ 38 w 38"/>
              <a:gd name="T51" fmla="*/ 10 h 16"/>
              <a:gd name="T52" fmla="*/ 38 w 38"/>
              <a:gd name="T53" fmla="*/ 0 h 16"/>
              <a:gd name="T54" fmla="*/ 3 w 38"/>
              <a:gd name="T55" fmla="*/ 3 h 16"/>
              <a:gd name="T56" fmla="*/ 9 w 38"/>
              <a:gd name="T57" fmla="*/ 3 h 16"/>
              <a:gd name="T58" fmla="*/ 9 w 38"/>
              <a:gd name="T59" fmla="*/ 13 h 16"/>
              <a:gd name="T60" fmla="*/ 3 w 38"/>
              <a:gd name="T61" fmla="*/ 13 h 16"/>
              <a:gd name="T62" fmla="*/ 3 w 38"/>
              <a:gd name="T63" fmla="*/ 3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8" h="16">
                <a:moveTo>
                  <a:pt x="38" y="0"/>
                </a:moveTo>
                <a:cubicBezTo>
                  <a:pt x="34" y="0"/>
                  <a:pt x="34" y="0"/>
                  <a:pt x="34" y="0"/>
                </a:cubicBezTo>
                <a:cubicBezTo>
                  <a:pt x="34" y="6"/>
                  <a:pt x="34" y="6"/>
                  <a:pt x="34" y="6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0"/>
                  <a:pt x="32" y="0"/>
                  <a:pt x="32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6"/>
                  <a:pt x="28" y="6"/>
                  <a:pt x="28" y="6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3"/>
                  <a:pt x="12" y="3"/>
                  <a:pt x="12" y="3"/>
                </a:cubicBezTo>
                <a:cubicBezTo>
                  <a:pt x="12" y="2"/>
                  <a:pt x="12" y="2"/>
                  <a:pt x="12" y="1"/>
                </a:cubicBezTo>
                <a:cubicBezTo>
                  <a:pt x="12" y="1"/>
                  <a:pt x="11" y="0"/>
                  <a:pt x="11" y="0"/>
                </a:cubicBezTo>
                <a:cubicBezTo>
                  <a:pt x="10" y="0"/>
                  <a:pt x="10" y="0"/>
                  <a:pt x="9" y="0"/>
                </a:cubicBezTo>
                <a:cubicBezTo>
                  <a:pt x="3" y="0"/>
                  <a:pt x="3" y="0"/>
                  <a:pt x="3" y="0"/>
                </a:cubicBezTo>
                <a:cubicBezTo>
                  <a:pt x="2" y="0"/>
                  <a:pt x="2" y="0"/>
                  <a:pt x="1" y="0"/>
                </a:cubicBezTo>
                <a:cubicBezTo>
                  <a:pt x="1" y="1"/>
                  <a:pt x="0" y="1"/>
                  <a:pt x="0" y="2"/>
                </a:cubicBezTo>
                <a:cubicBezTo>
                  <a:pt x="0" y="2"/>
                  <a:pt x="0" y="2"/>
                  <a:pt x="0" y="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4"/>
                  <a:pt x="0" y="14"/>
                  <a:pt x="0" y="15"/>
                </a:cubicBezTo>
                <a:cubicBezTo>
                  <a:pt x="1" y="15"/>
                  <a:pt x="1" y="16"/>
                  <a:pt x="2" y="16"/>
                </a:cubicBezTo>
                <a:cubicBezTo>
                  <a:pt x="2" y="16"/>
                  <a:pt x="2" y="16"/>
                  <a:pt x="3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10" y="16"/>
                  <a:pt x="11" y="16"/>
                  <a:pt x="11" y="16"/>
                </a:cubicBezTo>
                <a:cubicBezTo>
                  <a:pt x="12" y="15"/>
                  <a:pt x="12" y="15"/>
                  <a:pt x="12" y="14"/>
                </a:cubicBezTo>
                <a:cubicBezTo>
                  <a:pt x="12" y="14"/>
                  <a:pt x="12" y="13"/>
                  <a:pt x="12" y="13"/>
                </a:cubicBezTo>
                <a:cubicBezTo>
                  <a:pt x="12" y="10"/>
                  <a:pt x="12" y="10"/>
                  <a:pt x="12" y="10"/>
                </a:cubicBezTo>
                <a:cubicBezTo>
                  <a:pt x="38" y="10"/>
                  <a:pt x="38" y="10"/>
                  <a:pt x="38" y="10"/>
                </a:cubicBezTo>
                <a:lnTo>
                  <a:pt x="38" y="0"/>
                </a:lnTo>
                <a:close/>
                <a:moveTo>
                  <a:pt x="3" y="3"/>
                </a:moveTo>
                <a:cubicBezTo>
                  <a:pt x="9" y="3"/>
                  <a:pt x="9" y="3"/>
                  <a:pt x="9" y="3"/>
                </a:cubicBezTo>
                <a:cubicBezTo>
                  <a:pt x="9" y="13"/>
                  <a:pt x="9" y="13"/>
                  <a:pt x="9" y="13"/>
                </a:cubicBezTo>
                <a:cubicBezTo>
                  <a:pt x="3" y="13"/>
                  <a:pt x="3" y="13"/>
                  <a:pt x="3" y="13"/>
                </a:cubicBezTo>
                <a:lnTo>
                  <a:pt x="3" y="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 sz="1013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53" name="Group 1">
            <a:extLst>
              <a:ext uri="{FF2B5EF4-FFF2-40B4-BE49-F238E27FC236}">
                <a16:creationId xmlns="" xmlns:a16="http://schemas.microsoft.com/office/drawing/2014/main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04" name="Freeform 30">
              <a:extLst>
                <a:ext uri="{FF2B5EF4-FFF2-40B4-BE49-F238E27FC236}">
                  <a16:creationId xmlns="" xmlns:a16="http://schemas.microsoft.com/office/drawing/2014/main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5" name="Freeform 35">
              <a:extLst>
                <a:ext uri="{FF2B5EF4-FFF2-40B4-BE49-F238E27FC236}">
                  <a16:creationId xmlns="" xmlns:a16="http://schemas.microsoft.com/office/drawing/2014/main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7" name="Freeform 44">
              <a:extLst>
                <a:ext uri="{FF2B5EF4-FFF2-40B4-BE49-F238E27FC236}">
                  <a16:creationId xmlns="" xmlns:a16="http://schemas.microsoft.com/office/drawing/2014/main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8" name="Freeform 34">
              <a:extLst>
                <a:ext uri="{FF2B5EF4-FFF2-40B4-BE49-F238E27FC236}">
                  <a16:creationId xmlns="" xmlns:a16="http://schemas.microsoft.com/office/drawing/2014/main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9" name="Freeform 31">
              <a:extLst>
                <a:ext uri="{FF2B5EF4-FFF2-40B4-BE49-F238E27FC236}">
                  <a16:creationId xmlns="" xmlns:a16="http://schemas.microsoft.com/office/drawing/2014/main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0" name="Freeform 32">
              <a:extLst>
                <a:ext uri="{FF2B5EF4-FFF2-40B4-BE49-F238E27FC236}">
                  <a16:creationId xmlns="" xmlns:a16="http://schemas.microsoft.com/office/drawing/2014/main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1" name="Freeform 33">
              <a:extLst>
                <a:ext uri="{FF2B5EF4-FFF2-40B4-BE49-F238E27FC236}">
                  <a16:creationId xmlns="" xmlns:a16="http://schemas.microsoft.com/office/drawing/2014/main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2" name="Freeform 36">
              <a:extLst>
                <a:ext uri="{FF2B5EF4-FFF2-40B4-BE49-F238E27FC236}">
                  <a16:creationId xmlns="" xmlns:a16="http://schemas.microsoft.com/office/drawing/2014/main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3" name="Freeform 37">
              <a:extLst>
                <a:ext uri="{FF2B5EF4-FFF2-40B4-BE49-F238E27FC236}">
                  <a16:creationId xmlns="" xmlns:a16="http://schemas.microsoft.com/office/drawing/2014/main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9" name="Freeform 38">
              <a:extLst>
                <a:ext uri="{FF2B5EF4-FFF2-40B4-BE49-F238E27FC236}">
                  <a16:creationId xmlns="" xmlns:a16="http://schemas.microsoft.com/office/drawing/2014/main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0" name="Freeform 39">
              <a:extLst>
                <a:ext uri="{FF2B5EF4-FFF2-40B4-BE49-F238E27FC236}">
                  <a16:creationId xmlns="" xmlns:a16="http://schemas.microsoft.com/office/drawing/2014/main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1" name="Freeform 40">
              <a:extLst>
                <a:ext uri="{FF2B5EF4-FFF2-40B4-BE49-F238E27FC236}">
                  <a16:creationId xmlns="" xmlns:a16="http://schemas.microsoft.com/office/drawing/2014/main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2" name="Freeform 41">
              <a:extLst>
                <a:ext uri="{FF2B5EF4-FFF2-40B4-BE49-F238E27FC236}">
                  <a16:creationId xmlns="" xmlns:a16="http://schemas.microsoft.com/office/drawing/2014/main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3" name="Freeform 42">
              <a:extLst>
                <a:ext uri="{FF2B5EF4-FFF2-40B4-BE49-F238E27FC236}">
                  <a16:creationId xmlns="" xmlns:a16="http://schemas.microsoft.com/office/drawing/2014/main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4" name="Freeform 43">
              <a:extLst>
                <a:ext uri="{FF2B5EF4-FFF2-40B4-BE49-F238E27FC236}">
                  <a16:creationId xmlns="" xmlns:a16="http://schemas.microsoft.com/office/drawing/2014/main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grpSp>
        <p:nvGrpSpPr>
          <p:cNvPr id="54" name="Google Shape;489;p40"/>
          <p:cNvGrpSpPr/>
          <p:nvPr/>
        </p:nvGrpSpPr>
        <p:grpSpPr>
          <a:xfrm>
            <a:off x="7030705" y="1063256"/>
            <a:ext cx="369549" cy="412047"/>
            <a:chOff x="3955900" y="2984500"/>
            <a:chExt cx="414000" cy="422525"/>
          </a:xfrm>
        </p:grpSpPr>
        <p:sp>
          <p:nvSpPr>
            <p:cNvPr id="106" name="Google Shape;490;p40"/>
            <p:cNvSpPr/>
            <p:nvPr/>
          </p:nvSpPr>
          <p:spPr>
            <a:xfrm>
              <a:off x="3955900" y="2984500"/>
              <a:ext cx="315700" cy="315675"/>
            </a:xfrm>
            <a:custGeom>
              <a:avLst/>
              <a:gdLst/>
              <a:ahLst/>
              <a:cxnLst/>
              <a:rect l="l" t="t" r="r" b="b"/>
              <a:pathLst>
                <a:path w="12628" h="12627" extrusionOk="0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491;p40"/>
            <p:cNvSpPr/>
            <p:nvPr/>
          </p:nvSpPr>
          <p:spPr>
            <a:xfrm>
              <a:off x="3992525" y="3021125"/>
              <a:ext cx="242425" cy="242425"/>
            </a:xfrm>
            <a:custGeom>
              <a:avLst/>
              <a:gdLst/>
              <a:ahLst/>
              <a:cxnLst/>
              <a:rect l="l" t="t" r="r" b="b"/>
              <a:pathLst>
                <a:path w="9697" h="9697" extrusionOk="0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492;p40"/>
            <p:cNvSpPr/>
            <p:nvPr/>
          </p:nvSpPr>
          <p:spPr>
            <a:xfrm>
              <a:off x="4215400" y="3253150"/>
              <a:ext cx="154500" cy="153875"/>
            </a:xfrm>
            <a:custGeom>
              <a:avLst/>
              <a:gdLst/>
              <a:ahLst/>
              <a:cxnLst/>
              <a:rect l="l" t="t" r="r" b="b"/>
              <a:pathLst>
                <a:path w="6180" h="6155" extrusionOk="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03;p40"/>
          <p:cNvGrpSpPr/>
          <p:nvPr/>
        </p:nvGrpSpPr>
        <p:grpSpPr>
          <a:xfrm>
            <a:off x="3202178" y="1041990"/>
            <a:ext cx="519217" cy="383763"/>
            <a:chOff x="1921475" y="3695200"/>
            <a:chExt cx="438400" cy="349875"/>
          </a:xfrm>
          <a:solidFill>
            <a:schemeClr val="bg1">
              <a:lumMod val="65000"/>
            </a:schemeClr>
          </a:solidFill>
        </p:grpSpPr>
        <p:sp>
          <p:nvSpPr>
            <p:cNvPr id="117" name="Google Shape;504;p40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05;p40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06;p40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514;p40"/>
          <p:cNvGrpSpPr/>
          <p:nvPr/>
        </p:nvGrpSpPr>
        <p:grpSpPr>
          <a:xfrm>
            <a:off x="5174314" y="1095153"/>
            <a:ext cx="386510" cy="359957"/>
            <a:chOff x="3936375" y="3703750"/>
            <a:chExt cx="453050" cy="332175"/>
          </a:xfrm>
          <a:solidFill>
            <a:schemeClr val="bg1">
              <a:lumMod val="65000"/>
            </a:schemeClr>
          </a:solidFill>
        </p:grpSpPr>
        <p:sp>
          <p:nvSpPr>
            <p:cNvPr id="127" name="Google Shape;515;p40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16;p40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17;p40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18;p40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19;p40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" name="Google Shape;464;p40"/>
          <p:cNvSpPr/>
          <p:nvPr/>
        </p:nvSpPr>
        <p:spPr>
          <a:xfrm>
            <a:off x="1448016" y="1031358"/>
            <a:ext cx="338254" cy="353732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矩形 35"/>
          <p:cNvSpPr>
            <a:spLocks noChangeArrowheads="1"/>
          </p:cNvSpPr>
          <p:nvPr/>
        </p:nvSpPr>
        <p:spPr bwMode="auto">
          <a:xfrm>
            <a:off x="979077" y="4445358"/>
            <a:ext cx="6908343" cy="3790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30000"/>
              </a:lnSpc>
              <a:spcBef>
                <a:spcPct val="0"/>
              </a:spcBef>
              <a:buNone/>
            </a:pPr>
            <a:r>
              <a:rPr lang="ar-DZ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فيليب </a:t>
            </a:r>
            <a:r>
              <a:rPr lang="ar-DZ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كوتلر</a:t>
            </a:r>
            <a:r>
              <a:rPr lang="ar-DZ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 </a:t>
            </a:r>
            <a:r>
              <a:rPr lang="fr-FR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:</a:t>
            </a:r>
            <a:r>
              <a:rPr lang="ar-DZ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 «</a:t>
            </a:r>
            <a:r>
              <a:rPr lang="ar-DZ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التسويق أصبح معركة تعتمد على البيانات أكثر من </a:t>
            </a:r>
            <a:r>
              <a:rPr lang="ar-DZ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الإعتماد</a:t>
            </a:r>
            <a:r>
              <a:rPr lang="ar-DZ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 على قوة فريق المبيعات</a:t>
            </a:r>
            <a:r>
              <a:rPr lang="ar-DZ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».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微软雅黑" pitchFamily="34" charset="-122"/>
              <a:cs typeface="Arial" pitchFamily="34" charset="0"/>
              <a:sym typeface="微软雅黑" pitchFamily="34" charset="-122"/>
            </a:endParaRPr>
          </a:p>
        </p:txBody>
      </p:sp>
      <p:grpSp>
        <p:nvGrpSpPr>
          <p:cNvPr id="133" name="Google Shape;578;p37"/>
          <p:cNvGrpSpPr/>
          <p:nvPr/>
        </p:nvGrpSpPr>
        <p:grpSpPr>
          <a:xfrm>
            <a:off x="3324883" y="1613070"/>
            <a:ext cx="432121" cy="376426"/>
            <a:chOff x="4562200" y="4968250"/>
            <a:chExt cx="549550" cy="499475"/>
          </a:xfrm>
          <a:solidFill>
            <a:schemeClr val="bg1">
              <a:lumMod val="65000"/>
            </a:schemeClr>
          </a:solidFill>
        </p:grpSpPr>
        <p:sp>
          <p:nvSpPr>
            <p:cNvPr id="134" name="Google Shape;579;p37"/>
            <p:cNvSpPr/>
            <p:nvPr/>
          </p:nvSpPr>
          <p:spPr>
            <a:xfrm>
              <a:off x="4842450" y="5242400"/>
              <a:ext cx="213125" cy="225325"/>
            </a:xfrm>
            <a:custGeom>
              <a:avLst/>
              <a:gdLst/>
              <a:ahLst/>
              <a:cxnLst/>
              <a:rect l="l" t="t" r="r" b="b"/>
              <a:pathLst>
                <a:path w="8525" h="9013" extrusionOk="0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Google Shape;580;p37"/>
            <p:cNvSpPr/>
            <p:nvPr/>
          </p:nvSpPr>
          <p:spPr>
            <a:xfrm>
              <a:off x="4617775" y="5241800"/>
              <a:ext cx="212500" cy="225925"/>
            </a:xfrm>
            <a:custGeom>
              <a:avLst/>
              <a:gdLst/>
              <a:ahLst/>
              <a:cxnLst/>
              <a:rect l="l" t="t" r="r" b="b"/>
              <a:pathLst>
                <a:path w="8500" h="9037" extrusionOk="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Google Shape;581;p37"/>
            <p:cNvSpPr/>
            <p:nvPr/>
          </p:nvSpPr>
          <p:spPr>
            <a:xfrm>
              <a:off x="4631200" y="4968250"/>
              <a:ext cx="411550" cy="236325"/>
            </a:xfrm>
            <a:custGeom>
              <a:avLst/>
              <a:gdLst/>
              <a:ahLst/>
              <a:cxnLst/>
              <a:rect l="l" t="t" r="r" b="b"/>
              <a:pathLst>
                <a:path w="16462" h="9453" extrusionOk="0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Google Shape;582;p37"/>
            <p:cNvSpPr/>
            <p:nvPr/>
          </p:nvSpPr>
          <p:spPr>
            <a:xfrm>
              <a:off x="4562200" y="5094025"/>
              <a:ext cx="274800" cy="226550"/>
            </a:xfrm>
            <a:custGeom>
              <a:avLst/>
              <a:gdLst/>
              <a:ahLst/>
              <a:cxnLst/>
              <a:rect l="l" t="t" r="r" b="b"/>
              <a:pathLst>
                <a:path w="10992" h="9062" extrusionOk="0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Google Shape;583;p37"/>
            <p:cNvSpPr/>
            <p:nvPr/>
          </p:nvSpPr>
          <p:spPr>
            <a:xfrm>
              <a:off x="4836975" y="5094025"/>
              <a:ext cx="274775" cy="226550"/>
            </a:xfrm>
            <a:custGeom>
              <a:avLst/>
              <a:gdLst/>
              <a:ahLst/>
              <a:cxnLst/>
              <a:rect l="l" t="t" r="r" b="b"/>
              <a:pathLst>
                <a:path w="10991" h="9062" extrusionOk="0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7344359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15" dur="100" fill="hold"/>
                                        <p:tgtEl>
                                          <p:spTgt spid="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7" dur="200" fill="hold"/>
                                        <p:tgtEl>
                                          <p:spTgt spid="6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9" dur="100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" dur="200" fill="hold"/>
                                        <p:tgtEl>
                                          <p:spTgt spid="6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29" dur="100" fill="hold"/>
                                        <p:tgtEl>
                                          <p:spTgt spid="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31" dur="200" fill="hold"/>
                                        <p:tgtEl>
                                          <p:spTgt spid="3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33" dur="100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5" dur="200" fill="hold"/>
                                        <p:tgtEl>
                                          <p:spTgt spid="3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300"/>
                            </p:stCondLst>
                            <p:childTnLst>
                              <p:par>
                                <p:cTn id="3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800"/>
                            </p:stCondLst>
                            <p:childTnLst>
                              <p:par>
                                <p:cTn id="4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300"/>
                            </p:stCondLst>
                            <p:childTnLst>
                              <p:par>
                                <p:cTn id="4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800"/>
                            </p:stCondLst>
                            <p:childTnLst>
                              <p:par>
                                <p:cTn id="5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300"/>
                            </p:stCondLst>
                            <p:childTnLst>
                              <p:par>
                                <p:cTn id="5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300"/>
                            </p:stCondLst>
                            <p:childTnLst>
                              <p:par>
                                <p:cTn id="6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8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5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4" grpId="0" animBg="1"/>
      <p:bldP spid="1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420813"/>
            <a:ext cx="5905500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矩形 35"/>
          <p:cNvSpPr>
            <a:spLocks noChangeArrowheads="1"/>
          </p:cNvSpPr>
          <p:nvPr/>
        </p:nvSpPr>
        <p:spPr bwMode="auto">
          <a:xfrm>
            <a:off x="549566" y="603241"/>
            <a:ext cx="8166530" cy="6991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30000"/>
              </a:lnSpc>
              <a:spcBef>
                <a:spcPct val="0"/>
              </a:spcBef>
            </a:pPr>
            <a:r>
              <a:rPr lang="ar-DZ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تأثير بحوث</a:t>
            </a:r>
            <a:r>
              <a:rPr lang="ar-D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 </a:t>
            </a:r>
            <a:r>
              <a:rPr lang="ar-DZ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التسويق في </a:t>
            </a:r>
            <a:r>
              <a:rPr lang="ar-D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ربحية ونمو الشركات</a:t>
            </a:r>
            <a:r>
              <a:rPr lang="ar-DZ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:</a:t>
            </a:r>
          </a:p>
          <a:p>
            <a:pPr algn="ctr" rtl="1">
              <a:lnSpc>
                <a:spcPct val="130000"/>
              </a:lnSpc>
              <a:spcBef>
                <a:spcPct val="0"/>
              </a:spcBef>
            </a:pP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34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769764" y="339091"/>
            <a:ext cx="3583687" cy="494625"/>
          </a:xfrm>
          <a:prstGeom prst="roundRect">
            <a:avLst>
              <a:gd name="adj" fmla="val 422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altLang="zh-CN" sz="1800" b="1" dirty="0" smtClean="0">
                <a:solidFill>
                  <a:srgbClr val="0070C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1- ماذا نقصد </a:t>
            </a:r>
            <a:r>
              <a:rPr lang="ar-DZ" altLang="zh-CN" sz="1800" b="1" dirty="0" err="1" smtClean="0">
                <a:solidFill>
                  <a:srgbClr val="0070C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بالسوق ؟</a:t>
            </a:r>
            <a:endParaRPr lang="zh-CN" altLang="en-US" sz="1800" b="1" dirty="0">
              <a:solidFill>
                <a:srgbClr val="0070C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sp>
        <p:nvSpPr>
          <p:cNvPr id="36" name="矩形 35"/>
          <p:cNvSpPr>
            <a:spLocks noChangeArrowheads="1"/>
          </p:cNvSpPr>
          <p:nvPr/>
        </p:nvSpPr>
        <p:spPr bwMode="auto">
          <a:xfrm>
            <a:off x="216191" y="4445358"/>
            <a:ext cx="8166530" cy="372410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30000"/>
              </a:lnSpc>
              <a:spcBef>
                <a:spcPct val="0"/>
              </a:spcBef>
              <a:buNone/>
            </a:pPr>
            <a:r>
              <a:rPr lang="ar-DZ" altLang="zh-CN" sz="1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ملاحظة </a:t>
            </a:r>
            <a:r>
              <a:rPr lang="fr-FR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:</a:t>
            </a:r>
            <a:r>
              <a:rPr lang="ar-DZ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 في الدراسات التسويقية يبقى معيار المستهلك هو الأكثر استخداما للتعبير عن السوق.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微软雅黑" pitchFamily="34" charset="-122"/>
              <a:cs typeface="Arial" pitchFamily="34" charset="0"/>
              <a:sym typeface="微软雅黑" pitchFamily="34" charset="-122"/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4385462" y="1122714"/>
            <a:ext cx="593961" cy="593961"/>
            <a:chOff x="4589983" y="2663795"/>
            <a:chExt cx="877102" cy="877102"/>
          </a:xfrm>
        </p:grpSpPr>
        <p:grpSp>
          <p:nvGrpSpPr>
            <p:cNvPr id="39" name="组合 38"/>
            <p:cNvGrpSpPr/>
            <p:nvPr/>
          </p:nvGrpSpPr>
          <p:grpSpPr>
            <a:xfrm>
              <a:off x="4589983" y="2663795"/>
              <a:ext cx="877102" cy="87710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1" name="同心圆 5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 dirty="0">
                  <a:solidFill>
                    <a:schemeClr val="tx1"/>
                  </a:solidFill>
                  <a:ea typeface="微软雅黑" pitchFamily="34" charset="-122"/>
                </a:endParaRPr>
              </a:p>
            </p:txBody>
          </p:sp>
          <p:sp>
            <p:nvSpPr>
              <p:cNvPr id="52" name="椭圆 51"/>
              <p:cNvSpPr/>
              <p:nvPr/>
            </p:nvSpPr>
            <p:spPr>
              <a:xfrm>
                <a:off x="523939" y="892239"/>
                <a:ext cx="3562222" cy="3562222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 dirty="0">
                  <a:ea typeface="微软雅黑" pitchFamily="34" charset="-122"/>
                </a:endParaRPr>
              </a:p>
            </p:txBody>
          </p:sp>
        </p:grpSp>
        <p:grpSp>
          <p:nvGrpSpPr>
            <p:cNvPr id="40" name="组合 39"/>
            <p:cNvGrpSpPr/>
            <p:nvPr/>
          </p:nvGrpSpPr>
          <p:grpSpPr>
            <a:xfrm>
              <a:off x="4690436" y="2865050"/>
              <a:ext cx="567894" cy="535099"/>
              <a:chOff x="4832350" y="1028700"/>
              <a:chExt cx="522288" cy="492126"/>
            </a:xfrm>
            <a:solidFill>
              <a:srgbClr val="0070C0"/>
            </a:solidFill>
          </p:grpSpPr>
          <p:sp>
            <p:nvSpPr>
              <p:cNvPr id="41" name="Freeform 15"/>
              <p:cNvSpPr>
                <a:spLocks/>
              </p:cNvSpPr>
              <p:nvPr/>
            </p:nvSpPr>
            <p:spPr bwMode="auto">
              <a:xfrm>
                <a:off x="4916488" y="1176338"/>
                <a:ext cx="306388" cy="266700"/>
              </a:xfrm>
              <a:custGeom>
                <a:avLst/>
                <a:gdLst>
                  <a:gd name="T0" fmla="*/ 14 w 81"/>
                  <a:gd name="T1" fmla="*/ 0 h 71"/>
                  <a:gd name="T2" fmla="*/ 7 w 81"/>
                  <a:gd name="T3" fmla="*/ 2 h 71"/>
                  <a:gd name="T4" fmla="*/ 28 w 81"/>
                  <a:gd name="T5" fmla="*/ 48 h 71"/>
                  <a:gd name="T6" fmla="*/ 68 w 81"/>
                  <a:gd name="T7" fmla="*/ 71 h 71"/>
                  <a:gd name="T8" fmla="*/ 74 w 81"/>
                  <a:gd name="T9" fmla="*/ 69 h 71"/>
                  <a:gd name="T10" fmla="*/ 56 w 81"/>
                  <a:gd name="T11" fmla="*/ 25 h 71"/>
                  <a:gd name="T12" fmla="*/ 53 w 81"/>
                  <a:gd name="T13" fmla="*/ 29 h 71"/>
                  <a:gd name="T14" fmla="*/ 56 w 81"/>
                  <a:gd name="T15" fmla="*/ 33 h 71"/>
                  <a:gd name="T16" fmla="*/ 57 w 81"/>
                  <a:gd name="T17" fmla="*/ 34 h 71"/>
                  <a:gd name="T18" fmla="*/ 57 w 81"/>
                  <a:gd name="T19" fmla="*/ 34 h 71"/>
                  <a:gd name="T20" fmla="*/ 65 w 81"/>
                  <a:gd name="T21" fmla="*/ 60 h 71"/>
                  <a:gd name="T22" fmla="*/ 60 w 81"/>
                  <a:gd name="T23" fmla="*/ 62 h 71"/>
                  <a:gd name="T24" fmla="*/ 32 w 81"/>
                  <a:gd name="T25" fmla="*/ 45 h 71"/>
                  <a:gd name="T26" fmla="*/ 16 w 81"/>
                  <a:gd name="T27" fmla="*/ 11 h 71"/>
                  <a:gd name="T28" fmla="*/ 21 w 81"/>
                  <a:gd name="T29" fmla="*/ 9 h 71"/>
                  <a:gd name="T30" fmla="*/ 43 w 81"/>
                  <a:gd name="T31" fmla="*/ 20 h 71"/>
                  <a:gd name="T32" fmla="*/ 43 w 81"/>
                  <a:gd name="T33" fmla="*/ 19 h 71"/>
                  <a:gd name="T34" fmla="*/ 43 w 81"/>
                  <a:gd name="T35" fmla="*/ 20 h 71"/>
                  <a:gd name="T36" fmla="*/ 48 w 81"/>
                  <a:gd name="T37" fmla="*/ 24 h 71"/>
                  <a:gd name="T38" fmla="*/ 51 w 81"/>
                  <a:gd name="T39" fmla="*/ 20 h 71"/>
                  <a:gd name="T40" fmla="*/ 14 w 81"/>
                  <a:gd name="T41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1" h="71">
                    <a:moveTo>
                      <a:pt x="14" y="0"/>
                    </a:moveTo>
                    <a:cubicBezTo>
                      <a:pt x="11" y="0"/>
                      <a:pt x="9" y="0"/>
                      <a:pt x="7" y="2"/>
                    </a:cubicBezTo>
                    <a:cubicBezTo>
                      <a:pt x="0" y="9"/>
                      <a:pt x="10" y="30"/>
                      <a:pt x="28" y="48"/>
                    </a:cubicBezTo>
                    <a:cubicBezTo>
                      <a:pt x="42" y="63"/>
                      <a:pt x="58" y="71"/>
                      <a:pt x="68" y="71"/>
                    </a:cubicBezTo>
                    <a:cubicBezTo>
                      <a:pt x="70" y="71"/>
                      <a:pt x="73" y="71"/>
                      <a:pt x="74" y="69"/>
                    </a:cubicBezTo>
                    <a:cubicBezTo>
                      <a:pt x="81" y="62"/>
                      <a:pt x="73" y="43"/>
                      <a:pt x="56" y="25"/>
                    </a:cubicBezTo>
                    <a:cubicBezTo>
                      <a:pt x="53" y="29"/>
                      <a:pt x="53" y="29"/>
                      <a:pt x="53" y="29"/>
                    </a:cubicBezTo>
                    <a:cubicBezTo>
                      <a:pt x="54" y="30"/>
                      <a:pt x="55" y="32"/>
                      <a:pt x="56" y="33"/>
                    </a:cubicBezTo>
                    <a:cubicBezTo>
                      <a:pt x="57" y="34"/>
                      <a:pt x="57" y="34"/>
                      <a:pt x="57" y="34"/>
                    </a:cubicBezTo>
                    <a:cubicBezTo>
                      <a:pt x="57" y="34"/>
                      <a:pt x="57" y="34"/>
                      <a:pt x="57" y="34"/>
                    </a:cubicBezTo>
                    <a:cubicBezTo>
                      <a:pt x="66" y="45"/>
                      <a:pt x="70" y="56"/>
                      <a:pt x="65" y="60"/>
                    </a:cubicBezTo>
                    <a:cubicBezTo>
                      <a:pt x="64" y="61"/>
                      <a:pt x="62" y="62"/>
                      <a:pt x="60" y="62"/>
                    </a:cubicBezTo>
                    <a:cubicBezTo>
                      <a:pt x="53" y="62"/>
                      <a:pt x="42" y="55"/>
                      <a:pt x="32" y="45"/>
                    </a:cubicBezTo>
                    <a:cubicBezTo>
                      <a:pt x="18" y="31"/>
                      <a:pt x="11" y="16"/>
                      <a:pt x="16" y="11"/>
                    </a:cubicBezTo>
                    <a:cubicBezTo>
                      <a:pt x="18" y="10"/>
                      <a:pt x="19" y="9"/>
                      <a:pt x="21" y="9"/>
                    </a:cubicBezTo>
                    <a:cubicBezTo>
                      <a:pt x="27" y="9"/>
                      <a:pt x="35" y="13"/>
                      <a:pt x="43" y="20"/>
                    </a:cubicBezTo>
                    <a:cubicBezTo>
                      <a:pt x="43" y="19"/>
                      <a:pt x="43" y="19"/>
                      <a:pt x="43" y="19"/>
                    </a:cubicBezTo>
                    <a:cubicBezTo>
                      <a:pt x="43" y="20"/>
                      <a:pt x="43" y="20"/>
                      <a:pt x="43" y="20"/>
                    </a:cubicBezTo>
                    <a:cubicBezTo>
                      <a:pt x="45" y="21"/>
                      <a:pt x="46" y="23"/>
                      <a:pt x="48" y="24"/>
                    </a:cubicBezTo>
                    <a:cubicBezTo>
                      <a:pt x="51" y="20"/>
                      <a:pt x="51" y="20"/>
                      <a:pt x="51" y="20"/>
                    </a:cubicBezTo>
                    <a:cubicBezTo>
                      <a:pt x="37" y="8"/>
                      <a:pt x="23" y="0"/>
                      <a:pt x="14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2" name="Freeform 16"/>
              <p:cNvSpPr>
                <a:spLocks/>
              </p:cNvSpPr>
              <p:nvPr/>
            </p:nvSpPr>
            <p:spPr bwMode="auto">
              <a:xfrm>
                <a:off x="4832350" y="1141413"/>
                <a:ext cx="404813" cy="379413"/>
              </a:xfrm>
              <a:custGeom>
                <a:avLst/>
                <a:gdLst>
                  <a:gd name="T0" fmla="*/ 12 w 107"/>
                  <a:gd name="T1" fmla="*/ 0 h 101"/>
                  <a:gd name="T2" fmla="*/ 10 w 107"/>
                  <a:gd name="T3" fmla="*/ 1 h 101"/>
                  <a:gd name="T4" fmla="*/ 40 w 107"/>
                  <a:gd name="T5" fmla="*/ 68 h 101"/>
                  <a:gd name="T6" fmla="*/ 96 w 107"/>
                  <a:gd name="T7" fmla="*/ 101 h 101"/>
                  <a:gd name="T8" fmla="*/ 106 w 107"/>
                  <a:gd name="T9" fmla="*/ 97 h 101"/>
                  <a:gd name="T10" fmla="*/ 107 w 107"/>
                  <a:gd name="T11" fmla="*/ 96 h 101"/>
                  <a:gd name="T12" fmla="*/ 99 w 107"/>
                  <a:gd name="T13" fmla="*/ 98 h 101"/>
                  <a:gd name="T14" fmla="*/ 43 w 107"/>
                  <a:gd name="T15" fmla="*/ 65 h 101"/>
                  <a:gd name="T16" fmla="*/ 12 w 107"/>
                  <a:gd name="T17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101">
                    <a:moveTo>
                      <a:pt x="12" y="0"/>
                    </a:moveTo>
                    <a:cubicBezTo>
                      <a:pt x="11" y="1"/>
                      <a:pt x="11" y="1"/>
                      <a:pt x="10" y="1"/>
                    </a:cubicBezTo>
                    <a:cubicBezTo>
                      <a:pt x="0" y="11"/>
                      <a:pt x="13" y="41"/>
                      <a:pt x="40" y="68"/>
                    </a:cubicBezTo>
                    <a:cubicBezTo>
                      <a:pt x="60" y="88"/>
                      <a:pt x="83" y="101"/>
                      <a:pt x="96" y="101"/>
                    </a:cubicBezTo>
                    <a:cubicBezTo>
                      <a:pt x="100" y="101"/>
                      <a:pt x="104" y="100"/>
                      <a:pt x="106" y="97"/>
                    </a:cubicBezTo>
                    <a:cubicBezTo>
                      <a:pt x="106" y="97"/>
                      <a:pt x="107" y="96"/>
                      <a:pt x="107" y="96"/>
                    </a:cubicBezTo>
                    <a:cubicBezTo>
                      <a:pt x="105" y="97"/>
                      <a:pt x="102" y="98"/>
                      <a:pt x="99" y="98"/>
                    </a:cubicBezTo>
                    <a:cubicBezTo>
                      <a:pt x="86" y="98"/>
                      <a:pt x="63" y="85"/>
                      <a:pt x="43" y="65"/>
                    </a:cubicBezTo>
                    <a:cubicBezTo>
                      <a:pt x="18" y="39"/>
                      <a:pt x="4" y="11"/>
                      <a:pt x="12" y="0"/>
                    </a:cubicBezTo>
                  </a:path>
                </a:pathLst>
              </a:custGeom>
              <a:solidFill>
                <a:srgbClr val="E870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3" name="Freeform 17"/>
              <p:cNvSpPr>
                <a:spLocks/>
              </p:cNvSpPr>
              <p:nvPr/>
            </p:nvSpPr>
            <p:spPr bwMode="auto">
              <a:xfrm>
                <a:off x="4848225" y="1119188"/>
                <a:ext cx="438150" cy="384175"/>
              </a:xfrm>
              <a:custGeom>
                <a:avLst/>
                <a:gdLst>
                  <a:gd name="T0" fmla="*/ 20 w 116"/>
                  <a:gd name="T1" fmla="*/ 0 h 102"/>
                  <a:gd name="T2" fmla="*/ 10 w 116"/>
                  <a:gd name="T3" fmla="*/ 3 h 102"/>
                  <a:gd name="T4" fmla="*/ 40 w 116"/>
                  <a:gd name="T5" fmla="*/ 69 h 102"/>
                  <a:gd name="T6" fmla="*/ 97 w 116"/>
                  <a:gd name="T7" fmla="*/ 102 h 102"/>
                  <a:gd name="T8" fmla="*/ 106 w 116"/>
                  <a:gd name="T9" fmla="*/ 99 h 102"/>
                  <a:gd name="T10" fmla="*/ 79 w 116"/>
                  <a:gd name="T11" fmla="*/ 35 h 102"/>
                  <a:gd name="T12" fmla="*/ 75 w 116"/>
                  <a:gd name="T13" fmla="*/ 39 h 102"/>
                  <a:gd name="T14" fmla="*/ 97 w 116"/>
                  <a:gd name="T15" fmla="*/ 89 h 102"/>
                  <a:gd name="T16" fmla="*/ 89 w 116"/>
                  <a:gd name="T17" fmla="*/ 92 h 102"/>
                  <a:gd name="T18" fmla="*/ 44 w 116"/>
                  <a:gd name="T19" fmla="*/ 66 h 102"/>
                  <a:gd name="T20" fmla="*/ 20 w 116"/>
                  <a:gd name="T21" fmla="*/ 13 h 102"/>
                  <a:gd name="T22" fmla="*/ 28 w 116"/>
                  <a:gd name="T23" fmla="*/ 10 h 102"/>
                  <a:gd name="T24" fmla="*/ 70 w 116"/>
                  <a:gd name="T25" fmla="*/ 34 h 102"/>
                  <a:gd name="T26" fmla="*/ 74 w 116"/>
                  <a:gd name="T27" fmla="*/ 30 h 102"/>
                  <a:gd name="T28" fmla="*/ 20 w 116"/>
                  <a:gd name="T29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6" h="102">
                    <a:moveTo>
                      <a:pt x="20" y="0"/>
                    </a:moveTo>
                    <a:cubicBezTo>
                      <a:pt x="16" y="0"/>
                      <a:pt x="13" y="1"/>
                      <a:pt x="10" y="3"/>
                    </a:cubicBezTo>
                    <a:cubicBezTo>
                      <a:pt x="0" y="13"/>
                      <a:pt x="14" y="43"/>
                      <a:pt x="40" y="69"/>
                    </a:cubicBezTo>
                    <a:cubicBezTo>
                      <a:pt x="61" y="90"/>
                      <a:pt x="83" y="102"/>
                      <a:pt x="97" y="102"/>
                    </a:cubicBezTo>
                    <a:cubicBezTo>
                      <a:pt x="101" y="102"/>
                      <a:pt x="104" y="101"/>
                      <a:pt x="106" y="99"/>
                    </a:cubicBezTo>
                    <a:cubicBezTo>
                      <a:pt x="116" y="89"/>
                      <a:pt x="104" y="61"/>
                      <a:pt x="79" y="35"/>
                    </a:cubicBezTo>
                    <a:cubicBezTo>
                      <a:pt x="75" y="39"/>
                      <a:pt x="75" y="39"/>
                      <a:pt x="75" y="39"/>
                    </a:cubicBezTo>
                    <a:cubicBezTo>
                      <a:pt x="95" y="59"/>
                      <a:pt x="104" y="82"/>
                      <a:pt x="97" y="89"/>
                    </a:cubicBezTo>
                    <a:cubicBezTo>
                      <a:pt x="95" y="91"/>
                      <a:pt x="92" y="92"/>
                      <a:pt x="89" y="92"/>
                    </a:cubicBezTo>
                    <a:cubicBezTo>
                      <a:pt x="78" y="92"/>
                      <a:pt x="60" y="82"/>
                      <a:pt x="44" y="66"/>
                    </a:cubicBezTo>
                    <a:cubicBezTo>
                      <a:pt x="23" y="44"/>
                      <a:pt x="12" y="21"/>
                      <a:pt x="20" y="13"/>
                    </a:cubicBezTo>
                    <a:cubicBezTo>
                      <a:pt x="22" y="11"/>
                      <a:pt x="24" y="10"/>
                      <a:pt x="28" y="10"/>
                    </a:cubicBezTo>
                    <a:cubicBezTo>
                      <a:pt x="38" y="10"/>
                      <a:pt x="55" y="19"/>
                      <a:pt x="70" y="34"/>
                    </a:cubicBezTo>
                    <a:cubicBezTo>
                      <a:pt x="74" y="30"/>
                      <a:pt x="74" y="30"/>
                      <a:pt x="74" y="30"/>
                    </a:cubicBezTo>
                    <a:cubicBezTo>
                      <a:pt x="54" y="11"/>
                      <a:pt x="33" y="0"/>
                      <a:pt x="20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4" name="Freeform 18"/>
              <p:cNvSpPr>
                <a:spLocks/>
              </p:cNvSpPr>
              <p:nvPr/>
            </p:nvSpPr>
            <p:spPr bwMode="auto">
              <a:xfrm>
                <a:off x="5260975" y="1028700"/>
                <a:ext cx="52388" cy="71438"/>
              </a:xfrm>
              <a:custGeom>
                <a:avLst/>
                <a:gdLst>
                  <a:gd name="T0" fmla="*/ 31 w 33"/>
                  <a:gd name="T1" fmla="*/ 0 h 45"/>
                  <a:gd name="T2" fmla="*/ 0 w 33"/>
                  <a:gd name="T3" fmla="*/ 29 h 45"/>
                  <a:gd name="T4" fmla="*/ 2 w 33"/>
                  <a:gd name="T5" fmla="*/ 45 h 45"/>
                  <a:gd name="T6" fmla="*/ 33 w 33"/>
                  <a:gd name="T7" fmla="*/ 14 h 45"/>
                  <a:gd name="T8" fmla="*/ 31 w 33"/>
                  <a:gd name="T9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45">
                    <a:moveTo>
                      <a:pt x="31" y="0"/>
                    </a:moveTo>
                    <a:lnTo>
                      <a:pt x="0" y="29"/>
                    </a:lnTo>
                    <a:lnTo>
                      <a:pt x="2" y="45"/>
                    </a:lnTo>
                    <a:lnTo>
                      <a:pt x="33" y="14"/>
                    </a:ln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5" name="Freeform 19"/>
              <p:cNvSpPr>
                <a:spLocks/>
              </p:cNvSpPr>
              <p:nvPr/>
            </p:nvSpPr>
            <p:spPr bwMode="auto">
              <a:xfrm>
                <a:off x="5260975" y="1028700"/>
                <a:ext cx="52388" cy="71438"/>
              </a:xfrm>
              <a:custGeom>
                <a:avLst/>
                <a:gdLst>
                  <a:gd name="T0" fmla="*/ 31 w 33"/>
                  <a:gd name="T1" fmla="*/ 0 h 45"/>
                  <a:gd name="T2" fmla="*/ 0 w 33"/>
                  <a:gd name="T3" fmla="*/ 29 h 45"/>
                  <a:gd name="T4" fmla="*/ 2 w 33"/>
                  <a:gd name="T5" fmla="*/ 45 h 45"/>
                  <a:gd name="T6" fmla="*/ 33 w 33"/>
                  <a:gd name="T7" fmla="*/ 14 h 45"/>
                  <a:gd name="T8" fmla="*/ 31 w 33"/>
                  <a:gd name="T9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45">
                    <a:moveTo>
                      <a:pt x="31" y="0"/>
                    </a:moveTo>
                    <a:lnTo>
                      <a:pt x="0" y="29"/>
                    </a:lnTo>
                    <a:lnTo>
                      <a:pt x="2" y="45"/>
                    </a:lnTo>
                    <a:lnTo>
                      <a:pt x="33" y="14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E870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6" name="Freeform 20"/>
              <p:cNvSpPr>
                <a:spLocks/>
              </p:cNvSpPr>
              <p:nvPr/>
            </p:nvSpPr>
            <p:spPr bwMode="auto">
              <a:xfrm>
                <a:off x="5283200" y="1066800"/>
                <a:ext cx="71438" cy="52388"/>
              </a:xfrm>
              <a:custGeom>
                <a:avLst/>
                <a:gdLst>
                  <a:gd name="T0" fmla="*/ 31 w 45"/>
                  <a:gd name="T1" fmla="*/ 0 h 33"/>
                  <a:gd name="T2" fmla="*/ 0 w 45"/>
                  <a:gd name="T3" fmla="*/ 31 h 33"/>
                  <a:gd name="T4" fmla="*/ 14 w 45"/>
                  <a:gd name="T5" fmla="*/ 33 h 33"/>
                  <a:gd name="T6" fmla="*/ 45 w 45"/>
                  <a:gd name="T7" fmla="*/ 2 h 33"/>
                  <a:gd name="T8" fmla="*/ 31 w 45"/>
                  <a:gd name="T9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3">
                    <a:moveTo>
                      <a:pt x="31" y="0"/>
                    </a:moveTo>
                    <a:lnTo>
                      <a:pt x="0" y="31"/>
                    </a:lnTo>
                    <a:lnTo>
                      <a:pt x="14" y="33"/>
                    </a:lnTo>
                    <a:lnTo>
                      <a:pt x="45" y="2"/>
                    </a:ln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7" name="Freeform 21"/>
              <p:cNvSpPr>
                <a:spLocks/>
              </p:cNvSpPr>
              <p:nvPr/>
            </p:nvSpPr>
            <p:spPr bwMode="auto">
              <a:xfrm>
                <a:off x="5283200" y="1066800"/>
                <a:ext cx="71438" cy="52388"/>
              </a:xfrm>
              <a:custGeom>
                <a:avLst/>
                <a:gdLst>
                  <a:gd name="T0" fmla="*/ 31 w 45"/>
                  <a:gd name="T1" fmla="*/ 0 h 33"/>
                  <a:gd name="T2" fmla="*/ 0 w 45"/>
                  <a:gd name="T3" fmla="*/ 31 h 33"/>
                  <a:gd name="T4" fmla="*/ 14 w 45"/>
                  <a:gd name="T5" fmla="*/ 33 h 33"/>
                  <a:gd name="T6" fmla="*/ 45 w 45"/>
                  <a:gd name="T7" fmla="*/ 2 h 33"/>
                  <a:gd name="T8" fmla="*/ 31 w 45"/>
                  <a:gd name="T9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3">
                    <a:moveTo>
                      <a:pt x="31" y="0"/>
                    </a:moveTo>
                    <a:lnTo>
                      <a:pt x="0" y="31"/>
                    </a:lnTo>
                    <a:lnTo>
                      <a:pt x="14" y="33"/>
                    </a:lnTo>
                    <a:lnTo>
                      <a:pt x="45" y="2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8" name="Freeform 22"/>
              <p:cNvSpPr>
                <a:spLocks/>
              </p:cNvSpPr>
              <p:nvPr/>
            </p:nvSpPr>
            <p:spPr bwMode="auto">
              <a:xfrm>
                <a:off x="4987925" y="1235075"/>
                <a:ext cx="166688" cy="147638"/>
              </a:xfrm>
              <a:custGeom>
                <a:avLst/>
                <a:gdLst>
                  <a:gd name="T0" fmla="*/ 8 w 44"/>
                  <a:gd name="T1" fmla="*/ 0 h 39"/>
                  <a:gd name="T2" fmla="*/ 4 w 44"/>
                  <a:gd name="T3" fmla="*/ 1 h 39"/>
                  <a:gd name="T4" fmla="*/ 15 w 44"/>
                  <a:gd name="T5" fmla="*/ 26 h 39"/>
                  <a:gd name="T6" fmla="*/ 37 w 44"/>
                  <a:gd name="T7" fmla="*/ 39 h 39"/>
                  <a:gd name="T8" fmla="*/ 41 w 44"/>
                  <a:gd name="T9" fmla="*/ 37 h 39"/>
                  <a:gd name="T10" fmla="*/ 35 w 44"/>
                  <a:gd name="T11" fmla="*/ 19 h 39"/>
                  <a:gd name="T12" fmla="*/ 25 w 44"/>
                  <a:gd name="T13" fmla="*/ 22 h 39"/>
                  <a:gd name="T14" fmla="*/ 20 w 44"/>
                  <a:gd name="T15" fmla="*/ 17 h 39"/>
                  <a:gd name="T16" fmla="*/ 23 w 44"/>
                  <a:gd name="T17" fmla="*/ 7 h 39"/>
                  <a:gd name="T18" fmla="*/ 8 w 44"/>
                  <a:gd name="T19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4" h="39">
                    <a:moveTo>
                      <a:pt x="8" y="0"/>
                    </a:moveTo>
                    <a:cubicBezTo>
                      <a:pt x="6" y="0"/>
                      <a:pt x="5" y="0"/>
                      <a:pt x="4" y="1"/>
                    </a:cubicBezTo>
                    <a:cubicBezTo>
                      <a:pt x="0" y="5"/>
                      <a:pt x="5" y="16"/>
                      <a:pt x="15" y="26"/>
                    </a:cubicBezTo>
                    <a:cubicBezTo>
                      <a:pt x="23" y="34"/>
                      <a:pt x="32" y="39"/>
                      <a:pt x="37" y="39"/>
                    </a:cubicBezTo>
                    <a:cubicBezTo>
                      <a:pt x="38" y="39"/>
                      <a:pt x="40" y="38"/>
                      <a:pt x="41" y="37"/>
                    </a:cubicBezTo>
                    <a:cubicBezTo>
                      <a:pt x="44" y="34"/>
                      <a:pt x="41" y="27"/>
                      <a:pt x="35" y="19"/>
                    </a:cubicBezTo>
                    <a:cubicBezTo>
                      <a:pt x="25" y="22"/>
                      <a:pt x="25" y="22"/>
                      <a:pt x="25" y="22"/>
                    </a:cubicBezTo>
                    <a:cubicBezTo>
                      <a:pt x="20" y="17"/>
                      <a:pt x="20" y="17"/>
                      <a:pt x="20" y="17"/>
                    </a:cubicBezTo>
                    <a:cubicBezTo>
                      <a:pt x="23" y="7"/>
                      <a:pt x="23" y="7"/>
                      <a:pt x="23" y="7"/>
                    </a:cubicBezTo>
                    <a:cubicBezTo>
                      <a:pt x="17" y="2"/>
                      <a:pt x="11" y="0"/>
                      <a:pt x="8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49" name="Freeform 23"/>
              <p:cNvSpPr>
                <a:spLocks/>
              </p:cNvSpPr>
              <p:nvPr/>
            </p:nvSpPr>
            <p:spPr bwMode="auto">
              <a:xfrm>
                <a:off x="5067300" y="1055688"/>
                <a:ext cx="261938" cy="255588"/>
              </a:xfrm>
              <a:custGeom>
                <a:avLst/>
                <a:gdLst>
                  <a:gd name="T0" fmla="*/ 158 w 165"/>
                  <a:gd name="T1" fmla="*/ 0 h 161"/>
                  <a:gd name="T2" fmla="*/ 14 w 165"/>
                  <a:gd name="T3" fmla="*/ 140 h 161"/>
                  <a:gd name="T4" fmla="*/ 7 w 165"/>
                  <a:gd name="T5" fmla="*/ 128 h 161"/>
                  <a:gd name="T6" fmla="*/ 0 w 165"/>
                  <a:gd name="T7" fmla="*/ 151 h 161"/>
                  <a:gd name="T8" fmla="*/ 10 w 165"/>
                  <a:gd name="T9" fmla="*/ 161 h 161"/>
                  <a:gd name="T10" fmla="*/ 34 w 165"/>
                  <a:gd name="T11" fmla="*/ 154 h 161"/>
                  <a:gd name="T12" fmla="*/ 22 w 165"/>
                  <a:gd name="T13" fmla="*/ 147 h 161"/>
                  <a:gd name="T14" fmla="*/ 165 w 165"/>
                  <a:gd name="T15" fmla="*/ 7 h 161"/>
                  <a:gd name="T16" fmla="*/ 158 w 165"/>
                  <a:gd name="T17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5" h="161">
                    <a:moveTo>
                      <a:pt x="158" y="0"/>
                    </a:moveTo>
                    <a:lnTo>
                      <a:pt x="14" y="140"/>
                    </a:lnTo>
                    <a:lnTo>
                      <a:pt x="7" y="128"/>
                    </a:lnTo>
                    <a:lnTo>
                      <a:pt x="0" y="151"/>
                    </a:lnTo>
                    <a:lnTo>
                      <a:pt x="10" y="161"/>
                    </a:lnTo>
                    <a:lnTo>
                      <a:pt x="34" y="154"/>
                    </a:lnTo>
                    <a:lnTo>
                      <a:pt x="22" y="147"/>
                    </a:lnTo>
                    <a:lnTo>
                      <a:pt x="165" y="7"/>
                    </a:lnTo>
                    <a:lnTo>
                      <a:pt x="158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50" name="Freeform 24"/>
              <p:cNvSpPr>
                <a:spLocks/>
              </p:cNvSpPr>
              <p:nvPr/>
            </p:nvSpPr>
            <p:spPr bwMode="auto">
              <a:xfrm>
                <a:off x="5067300" y="1055688"/>
                <a:ext cx="261938" cy="255588"/>
              </a:xfrm>
              <a:custGeom>
                <a:avLst/>
                <a:gdLst>
                  <a:gd name="T0" fmla="*/ 158 w 165"/>
                  <a:gd name="T1" fmla="*/ 0 h 161"/>
                  <a:gd name="T2" fmla="*/ 14 w 165"/>
                  <a:gd name="T3" fmla="*/ 140 h 161"/>
                  <a:gd name="T4" fmla="*/ 7 w 165"/>
                  <a:gd name="T5" fmla="*/ 128 h 161"/>
                  <a:gd name="T6" fmla="*/ 0 w 165"/>
                  <a:gd name="T7" fmla="*/ 151 h 161"/>
                  <a:gd name="T8" fmla="*/ 10 w 165"/>
                  <a:gd name="T9" fmla="*/ 161 h 161"/>
                  <a:gd name="T10" fmla="*/ 34 w 165"/>
                  <a:gd name="T11" fmla="*/ 154 h 161"/>
                  <a:gd name="T12" fmla="*/ 22 w 165"/>
                  <a:gd name="T13" fmla="*/ 147 h 161"/>
                  <a:gd name="T14" fmla="*/ 165 w 165"/>
                  <a:gd name="T15" fmla="*/ 7 h 161"/>
                  <a:gd name="T16" fmla="*/ 158 w 165"/>
                  <a:gd name="T17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5" h="161">
                    <a:moveTo>
                      <a:pt x="158" y="0"/>
                    </a:moveTo>
                    <a:lnTo>
                      <a:pt x="14" y="140"/>
                    </a:lnTo>
                    <a:lnTo>
                      <a:pt x="7" y="128"/>
                    </a:lnTo>
                    <a:lnTo>
                      <a:pt x="0" y="151"/>
                    </a:lnTo>
                    <a:lnTo>
                      <a:pt x="10" y="161"/>
                    </a:lnTo>
                    <a:lnTo>
                      <a:pt x="34" y="154"/>
                    </a:lnTo>
                    <a:lnTo>
                      <a:pt x="22" y="147"/>
                    </a:lnTo>
                    <a:lnTo>
                      <a:pt x="165" y="7"/>
                    </a:lnTo>
                    <a:lnTo>
                      <a:pt x="158" y="0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</p:grpSp>
      </p:grpSp>
      <p:grpSp>
        <p:nvGrpSpPr>
          <p:cNvPr id="53" name="组合 52"/>
          <p:cNvGrpSpPr/>
          <p:nvPr/>
        </p:nvGrpSpPr>
        <p:grpSpPr>
          <a:xfrm>
            <a:off x="4385462" y="2177969"/>
            <a:ext cx="593961" cy="593961"/>
            <a:chOff x="4692046" y="3749516"/>
            <a:chExt cx="877102" cy="877102"/>
          </a:xfrm>
        </p:grpSpPr>
        <p:grpSp>
          <p:nvGrpSpPr>
            <p:cNvPr id="54" name="组合 53"/>
            <p:cNvGrpSpPr/>
            <p:nvPr/>
          </p:nvGrpSpPr>
          <p:grpSpPr>
            <a:xfrm>
              <a:off x="4692046" y="3749516"/>
              <a:ext cx="877102" cy="87710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74" name="同心圆 7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 dirty="0">
                  <a:solidFill>
                    <a:schemeClr val="tx1"/>
                  </a:solidFill>
                  <a:ea typeface="微软雅黑" pitchFamily="34" charset="-122"/>
                </a:endParaRPr>
              </a:p>
            </p:txBody>
          </p:sp>
          <p:sp>
            <p:nvSpPr>
              <p:cNvPr id="75" name="椭圆 74"/>
              <p:cNvSpPr/>
              <p:nvPr/>
            </p:nvSpPr>
            <p:spPr>
              <a:xfrm>
                <a:off x="523939" y="892239"/>
                <a:ext cx="3562222" cy="3562222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 dirty="0">
                  <a:ea typeface="微软雅黑" pitchFamily="34" charset="-122"/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4853377" y="3997905"/>
              <a:ext cx="554441" cy="377594"/>
              <a:chOff x="4156075" y="2292350"/>
              <a:chExt cx="552450" cy="376238"/>
            </a:xfrm>
            <a:solidFill>
              <a:srgbClr val="0070C0"/>
            </a:solidFill>
          </p:grpSpPr>
          <p:sp>
            <p:nvSpPr>
              <p:cNvPr id="56" name="Freeform 27"/>
              <p:cNvSpPr>
                <a:spLocks/>
              </p:cNvSpPr>
              <p:nvPr/>
            </p:nvSpPr>
            <p:spPr bwMode="auto">
              <a:xfrm>
                <a:off x="4352925" y="2292350"/>
                <a:ext cx="158750" cy="161925"/>
              </a:xfrm>
              <a:custGeom>
                <a:avLst/>
                <a:gdLst>
                  <a:gd name="T0" fmla="*/ 21 w 42"/>
                  <a:gd name="T1" fmla="*/ 0 h 43"/>
                  <a:gd name="T2" fmla="*/ 0 w 42"/>
                  <a:gd name="T3" fmla="*/ 22 h 43"/>
                  <a:gd name="T4" fmla="*/ 21 w 42"/>
                  <a:gd name="T5" fmla="*/ 43 h 43"/>
                  <a:gd name="T6" fmla="*/ 21 w 42"/>
                  <a:gd name="T7" fmla="*/ 43 h 43"/>
                  <a:gd name="T8" fmla="*/ 42 w 42"/>
                  <a:gd name="T9" fmla="*/ 22 h 43"/>
                  <a:gd name="T10" fmla="*/ 21 w 42"/>
                  <a:gd name="T11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3">
                    <a:moveTo>
                      <a:pt x="21" y="0"/>
                    </a:moveTo>
                    <a:cubicBezTo>
                      <a:pt x="9" y="0"/>
                      <a:pt x="0" y="10"/>
                      <a:pt x="0" y="22"/>
                    </a:cubicBezTo>
                    <a:cubicBezTo>
                      <a:pt x="0" y="33"/>
                      <a:pt x="9" y="43"/>
                      <a:pt x="21" y="43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33" y="43"/>
                      <a:pt x="42" y="33"/>
                      <a:pt x="42" y="22"/>
                    </a:cubicBezTo>
                    <a:cubicBezTo>
                      <a:pt x="42" y="10"/>
                      <a:pt x="33" y="0"/>
                      <a:pt x="21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57" name="Freeform 28"/>
              <p:cNvSpPr>
                <a:spLocks/>
              </p:cNvSpPr>
              <p:nvPr/>
            </p:nvSpPr>
            <p:spPr bwMode="auto">
              <a:xfrm>
                <a:off x="4284663" y="2462213"/>
                <a:ext cx="295275" cy="206375"/>
              </a:xfrm>
              <a:custGeom>
                <a:avLst/>
                <a:gdLst>
                  <a:gd name="T0" fmla="*/ 55 w 78"/>
                  <a:gd name="T1" fmla="*/ 0 h 55"/>
                  <a:gd name="T2" fmla="*/ 39 w 78"/>
                  <a:gd name="T3" fmla="*/ 45 h 55"/>
                  <a:gd name="T4" fmla="*/ 23 w 78"/>
                  <a:gd name="T5" fmla="*/ 0 h 55"/>
                  <a:gd name="T6" fmla="*/ 0 w 78"/>
                  <a:gd name="T7" fmla="*/ 33 h 55"/>
                  <a:gd name="T8" fmla="*/ 0 w 78"/>
                  <a:gd name="T9" fmla="*/ 34 h 55"/>
                  <a:gd name="T10" fmla="*/ 0 w 78"/>
                  <a:gd name="T11" fmla="*/ 35 h 55"/>
                  <a:gd name="T12" fmla="*/ 39 w 78"/>
                  <a:gd name="T13" fmla="*/ 55 h 55"/>
                  <a:gd name="T14" fmla="*/ 78 w 78"/>
                  <a:gd name="T15" fmla="*/ 35 h 55"/>
                  <a:gd name="T16" fmla="*/ 78 w 78"/>
                  <a:gd name="T17" fmla="*/ 34 h 55"/>
                  <a:gd name="T18" fmla="*/ 78 w 78"/>
                  <a:gd name="T19" fmla="*/ 33 h 55"/>
                  <a:gd name="T20" fmla="*/ 55 w 78"/>
                  <a:gd name="T21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55">
                    <a:moveTo>
                      <a:pt x="55" y="0"/>
                    </a:moveTo>
                    <a:cubicBezTo>
                      <a:pt x="39" y="45"/>
                      <a:pt x="39" y="45"/>
                      <a:pt x="39" y="45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6"/>
                      <a:pt x="1" y="19"/>
                      <a:pt x="0" y="33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1" y="44"/>
                      <a:pt x="18" y="55"/>
                      <a:pt x="39" y="55"/>
                    </a:cubicBezTo>
                    <a:cubicBezTo>
                      <a:pt x="60" y="55"/>
                      <a:pt x="77" y="44"/>
                      <a:pt x="78" y="35"/>
                    </a:cubicBezTo>
                    <a:cubicBezTo>
                      <a:pt x="78" y="34"/>
                      <a:pt x="78" y="34"/>
                      <a:pt x="78" y="34"/>
                    </a:cubicBezTo>
                    <a:cubicBezTo>
                      <a:pt x="78" y="33"/>
                      <a:pt x="78" y="33"/>
                      <a:pt x="78" y="33"/>
                    </a:cubicBezTo>
                    <a:cubicBezTo>
                      <a:pt x="77" y="19"/>
                      <a:pt x="68" y="6"/>
                      <a:pt x="55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58" name="Freeform 29"/>
              <p:cNvSpPr>
                <a:spLocks/>
              </p:cNvSpPr>
              <p:nvPr/>
            </p:nvSpPr>
            <p:spPr bwMode="auto">
              <a:xfrm>
                <a:off x="4416425" y="2457450"/>
                <a:ext cx="30163" cy="30163"/>
              </a:xfrm>
              <a:custGeom>
                <a:avLst/>
                <a:gdLst>
                  <a:gd name="T0" fmla="*/ 10 w 19"/>
                  <a:gd name="T1" fmla="*/ 0 h 19"/>
                  <a:gd name="T2" fmla="*/ 0 w 19"/>
                  <a:gd name="T3" fmla="*/ 10 h 19"/>
                  <a:gd name="T4" fmla="*/ 10 w 19"/>
                  <a:gd name="T5" fmla="*/ 19 h 19"/>
                  <a:gd name="T6" fmla="*/ 19 w 19"/>
                  <a:gd name="T7" fmla="*/ 10 h 19"/>
                  <a:gd name="T8" fmla="*/ 10 w 19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9">
                    <a:moveTo>
                      <a:pt x="10" y="0"/>
                    </a:moveTo>
                    <a:lnTo>
                      <a:pt x="0" y="10"/>
                    </a:lnTo>
                    <a:lnTo>
                      <a:pt x="10" y="19"/>
                    </a:lnTo>
                    <a:lnTo>
                      <a:pt x="19" y="10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59" name="Freeform 30"/>
              <p:cNvSpPr>
                <a:spLocks/>
              </p:cNvSpPr>
              <p:nvPr/>
            </p:nvSpPr>
            <p:spPr bwMode="auto">
              <a:xfrm>
                <a:off x="4416425" y="2457450"/>
                <a:ext cx="30163" cy="30163"/>
              </a:xfrm>
              <a:custGeom>
                <a:avLst/>
                <a:gdLst>
                  <a:gd name="T0" fmla="*/ 10 w 19"/>
                  <a:gd name="T1" fmla="*/ 0 h 19"/>
                  <a:gd name="T2" fmla="*/ 0 w 19"/>
                  <a:gd name="T3" fmla="*/ 10 h 19"/>
                  <a:gd name="T4" fmla="*/ 10 w 19"/>
                  <a:gd name="T5" fmla="*/ 19 h 19"/>
                  <a:gd name="T6" fmla="*/ 19 w 19"/>
                  <a:gd name="T7" fmla="*/ 10 h 19"/>
                  <a:gd name="T8" fmla="*/ 10 w 19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9">
                    <a:moveTo>
                      <a:pt x="10" y="0"/>
                    </a:moveTo>
                    <a:lnTo>
                      <a:pt x="0" y="10"/>
                    </a:lnTo>
                    <a:lnTo>
                      <a:pt x="10" y="19"/>
                    </a:lnTo>
                    <a:lnTo>
                      <a:pt x="19" y="10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0" name="Freeform 31"/>
              <p:cNvSpPr>
                <a:spLocks/>
              </p:cNvSpPr>
              <p:nvPr/>
            </p:nvSpPr>
            <p:spPr bwMode="auto">
              <a:xfrm>
                <a:off x="4408488" y="2487613"/>
                <a:ext cx="46038" cy="109538"/>
              </a:xfrm>
              <a:custGeom>
                <a:avLst/>
                <a:gdLst>
                  <a:gd name="T0" fmla="*/ 15 w 29"/>
                  <a:gd name="T1" fmla="*/ 0 h 69"/>
                  <a:gd name="T2" fmla="*/ 7 w 29"/>
                  <a:gd name="T3" fmla="*/ 5 h 69"/>
                  <a:gd name="T4" fmla="*/ 0 w 29"/>
                  <a:gd name="T5" fmla="*/ 36 h 69"/>
                  <a:gd name="T6" fmla="*/ 15 w 29"/>
                  <a:gd name="T7" fmla="*/ 69 h 69"/>
                  <a:gd name="T8" fmla="*/ 29 w 29"/>
                  <a:gd name="T9" fmla="*/ 36 h 69"/>
                  <a:gd name="T10" fmla="*/ 22 w 29"/>
                  <a:gd name="T11" fmla="*/ 5 h 69"/>
                  <a:gd name="T12" fmla="*/ 15 w 29"/>
                  <a:gd name="T13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69">
                    <a:moveTo>
                      <a:pt x="15" y="0"/>
                    </a:moveTo>
                    <a:lnTo>
                      <a:pt x="7" y="5"/>
                    </a:lnTo>
                    <a:lnTo>
                      <a:pt x="0" y="36"/>
                    </a:lnTo>
                    <a:lnTo>
                      <a:pt x="15" y="69"/>
                    </a:lnTo>
                    <a:lnTo>
                      <a:pt x="29" y="36"/>
                    </a:lnTo>
                    <a:lnTo>
                      <a:pt x="22" y="5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1" name="Freeform 32"/>
              <p:cNvSpPr>
                <a:spLocks/>
              </p:cNvSpPr>
              <p:nvPr/>
            </p:nvSpPr>
            <p:spPr bwMode="auto">
              <a:xfrm>
                <a:off x="4408488" y="2487613"/>
                <a:ext cx="46038" cy="109538"/>
              </a:xfrm>
              <a:custGeom>
                <a:avLst/>
                <a:gdLst>
                  <a:gd name="T0" fmla="*/ 15 w 29"/>
                  <a:gd name="T1" fmla="*/ 0 h 69"/>
                  <a:gd name="T2" fmla="*/ 7 w 29"/>
                  <a:gd name="T3" fmla="*/ 5 h 69"/>
                  <a:gd name="T4" fmla="*/ 0 w 29"/>
                  <a:gd name="T5" fmla="*/ 36 h 69"/>
                  <a:gd name="T6" fmla="*/ 15 w 29"/>
                  <a:gd name="T7" fmla="*/ 69 h 69"/>
                  <a:gd name="T8" fmla="*/ 29 w 29"/>
                  <a:gd name="T9" fmla="*/ 36 h 69"/>
                  <a:gd name="T10" fmla="*/ 22 w 29"/>
                  <a:gd name="T11" fmla="*/ 5 h 69"/>
                  <a:gd name="T12" fmla="*/ 15 w 29"/>
                  <a:gd name="T13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69">
                    <a:moveTo>
                      <a:pt x="15" y="0"/>
                    </a:moveTo>
                    <a:lnTo>
                      <a:pt x="7" y="5"/>
                    </a:lnTo>
                    <a:lnTo>
                      <a:pt x="0" y="36"/>
                    </a:lnTo>
                    <a:lnTo>
                      <a:pt x="15" y="69"/>
                    </a:lnTo>
                    <a:lnTo>
                      <a:pt x="29" y="36"/>
                    </a:lnTo>
                    <a:lnTo>
                      <a:pt x="22" y="5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2" name="Oval 33"/>
              <p:cNvSpPr>
                <a:spLocks noChangeArrowheads="1"/>
              </p:cNvSpPr>
              <p:nvPr/>
            </p:nvSpPr>
            <p:spPr bwMode="auto">
              <a:xfrm>
                <a:off x="4205288" y="2333625"/>
                <a:ext cx="115888" cy="12065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3" name="Freeform 34"/>
              <p:cNvSpPr>
                <a:spLocks/>
              </p:cNvSpPr>
              <p:nvPr/>
            </p:nvSpPr>
            <p:spPr bwMode="auto">
              <a:xfrm>
                <a:off x="4254500" y="2454275"/>
                <a:ext cx="17463" cy="22225"/>
              </a:xfrm>
              <a:custGeom>
                <a:avLst/>
                <a:gdLst>
                  <a:gd name="T0" fmla="*/ 4 w 11"/>
                  <a:gd name="T1" fmla="*/ 0 h 14"/>
                  <a:gd name="T2" fmla="*/ 0 w 11"/>
                  <a:gd name="T3" fmla="*/ 7 h 14"/>
                  <a:gd name="T4" fmla="*/ 4 w 11"/>
                  <a:gd name="T5" fmla="*/ 14 h 14"/>
                  <a:gd name="T6" fmla="*/ 11 w 11"/>
                  <a:gd name="T7" fmla="*/ 7 h 14"/>
                  <a:gd name="T8" fmla="*/ 4 w 11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4" y="0"/>
                    </a:moveTo>
                    <a:lnTo>
                      <a:pt x="0" y="7"/>
                    </a:lnTo>
                    <a:lnTo>
                      <a:pt x="4" y="14"/>
                    </a:lnTo>
                    <a:lnTo>
                      <a:pt x="11" y="7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4" name="Freeform 35"/>
              <p:cNvSpPr>
                <a:spLocks/>
              </p:cNvSpPr>
              <p:nvPr/>
            </p:nvSpPr>
            <p:spPr bwMode="auto">
              <a:xfrm>
                <a:off x="4254500" y="2454275"/>
                <a:ext cx="17463" cy="22225"/>
              </a:xfrm>
              <a:custGeom>
                <a:avLst/>
                <a:gdLst>
                  <a:gd name="T0" fmla="*/ 4 w 11"/>
                  <a:gd name="T1" fmla="*/ 0 h 14"/>
                  <a:gd name="T2" fmla="*/ 0 w 11"/>
                  <a:gd name="T3" fmla="*/ 7 h 14"/>
                  <a:gd name="T4" fmla="*/ 4 w 11"/>
                  <a:gd name="T5" fmla="*/ 14 h 14"/>
                  <a:gd name="T6" fmla="*/ 11 w 11"/>
                  <a:gd name="T7" fmla="*/ 7 h 14"/>
                  <a:gd name="T8" fmla="*/ 4 w 11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4" y="0"/>
                    </a:moveTo>
                    <a:lnTo>
                      <a:pt x="0" y="7"/>
                    </a:lnTo>
                    <a:lnTo>
                      <a:pt x="4" y="14"/>
                    </a:lnTo>
                    <a:lnTo>
                      <a:pt x="11" y="7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5" name="Freeform 36"/>
              <p:cNvSpPr>
                <a:spLocks/>
              </p:cNvSpPr>
              <p:nvPr/>
            </p:nvSpPr>
            <p:spPr bwMode="auto">
              <a:xfrm>
                <a:off x="4246563" y="2476500"/>
                <a:ext cx="33338" cy="79375"/>
              </a:xfrm>
              <a:custGeom>
                <a:avLst/>
                <a:gdLst>
                  <a:gd name="T0" fmla="*/ 9 w 21"/>
                  <a:gd name="T1" fmla="*/ 0 h 50"/>
                  <a:gd name="T2" fmla="*/ 9 w 21"/>
                  <a:gd name="T3" fmla="*/ 0 h 50"/>
                  <a:gd name="T4" fmla="*/ 5 w 21"/>
                  <a:gd name="T5" fmla="*/ 5 h 50"/>
                  <a:gd name="T6" fmla="*/ 0 w 21"/>
                  <a:gd name="T7" fmla="*/ 26 h 50"/>
                  <a:gd name="T8" fmla="*/ 9 w 21"/>
                  <a:gd name="T9" fmla="*/ 50 h 50"/>
                  <a:gd name="T10" fmla="*/ 21 w 21"/>
                  <a:gd name="T11" fmla="*/ 26 h 50"/>
                  <a:gd name="T12" fmla="*/ 14 w 21"/>
                  <a:gd name="T13" fmla="*/ 5 h 50"/>
                  <a:gd name="T14" fmla="*/ 9 w 21"/>
                  <a:gd name="T15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0">
                    <a:moveTo>
                      <a:pt x="9" y="0"/>
                    </a:moveTo>
                    <a:lnTo>
                      <a:pt x="9" y="0"/>
                    </a:lnTo>
                    <a:lnTo>
                      <a:pt x="5" y="5"/>
                    </a:lnTo>
                    <a:lnTo>
                      <a:pt x="0" y="26"/>
                    </a:lnTo>
                    <a:lnTo>
                      <a:pt x="9" y="50"/>
                    </a:lnTo>
                    <a:lnTo>
                      <a:pt x="21" y="26"/>
                    </a:lnTo>
                    <a:lnTo>
                      <a:pt x="14" y="5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6" name="Freeform 37"/>
              <p:cNvSpPr>
                <a:spLocks/>
              </p:cNvSpPr>
              <p:nvPr/>
            </p:nvSpPr>
            <p:spPr bwMode="auto">
              <a:xfrm>
                <a:off x="4246563" y="2476500"/>
                <a:ext cx="33338" cy="79375"/>
              </a:xfrm>
              <a:custGeom>
                <a:avLst/>
                <a:gdLst>
                  <a:gd name="T0" fmla="*/ 9 w 21"/>
                  <a:gd name="T1" fmla="*/ 0 h 50"/>
                  <a:gd name="T2" fmla="*/ 9 w 21"/>
                  <a:gd name="T3" fmla="*/ 0 h 50"/>
                  <a:gd name="T4" fmla="*/ 5 w 21"/>
                  <a:gd name="T5" fmla="*/ 5 h 50"/>
                  <a:gd name="T6" fmla="*/ 0 w 21"/>
                  <a:gd name="T7" fmla="*/ 26 h 50"/>
                  <a:gd name="T8" fmla="*/ 9 w 21"/>
                  <a:gd name="T9" fmla="*/ 50 h 50"/>
                  <a:gd name="T10" fmla="*/ 21 w 21"/>
                  <a:gd name="T11" fmla="*/ 26 h 50"/>
                  <a:gd name="T12" fmla="*/ 14 w 21"/>
                  <a:gd name="T13" fmla="*/ 5 h 50"/>
                  <a:gd name="T14" fmla="*/ 9 w 21"/>
                  <a:gd name="T15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0">
                    <a:moveTo>
                      <a:pt x="9" y="0"/>
                    </a:moveTo>
                    <a:lnTo>
                      <a:pt x="9" y="0"/>
                    </a:lnTo>
                    <a:lnTo>
                      <a:pt x="5" y="5"/>
                    </a:lnTo>
                    <a:lnTo>
                      <a:pt x="0" y="26"/>
                    </a:lnTo>
                    <a:lnTo>
                      <a:pt x="9" y="50"/>
                    </a:lnTo>
                    <a:lnTo>
                      <a:pt x="21" y="26"/>
                    </a:lnTo>
                    <a:lnTo>
                      <a:pt x="14" y="5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FFAA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7" name="Oval 38"/>
              <p:cNvSpPr>
                <a:spLocks noChangeArrowheads="1"/>
              </p:cNvSpPr>
              <p:nvPr/>
            </p:nvSpPr>
            <p:spPr bwMode="auto">
              <a:xfrm>
                <a:off x="4541838" y="2333625"/>
                <a:ext cx="117475" cy="12065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8" name="Freeform 39"/>
              <p:cNvSpPr>
                <a:spLocks/>
              </p:cNvSpPr>
              <p:nvPr/>
            </p:nvSpPr>
            <p:spPr bwMode="auto">
              <a:xfrm>
                <a:off x="4530725" y="2457450"/>
                <a:ext cx="177800" cy="150813"/>
              </a:xfrm>
              <a:custGeom>
                <a:avLst/>
                <a:gdLst>
                  <a:gd name="T0" fmla="*/ 30 w 47"/>
                  <a:gd name="T1" fmla="*/ 0 h 40"/>
                  <a:gd name="T2" fmla="*/ 19 w 47"/>
                  <a:gd name="T3" fmla="*/ 33 h 40"/>
                  <a:gd name="T4" fmla="*/ 7 w 47"/>
                  <a:gd name="T5" fmla="*/ 0 h 40"/>
                  <a:gd name="T6" fmla="*/ 0 w 47"/>
                  <a:gd name="T7" fmla="*/ 5 h 40"/>
                  <a:gd name="T8" fmla="*/ 15 w 47"/>
                  <a:gd name="T9" fmla="*/ 34 h 40"/>
                  <a:gd name="T10" fmla="*/ 15 w 47"/>
                  <a:gd name="T11" fmla="*/ 35 h 40"/>
                  <a:gd name="T12" fmla="*/ 15 w 47"/>
                  <a:gd name="T13" fmla="*/ 36 h 40"/>
                  <a:gd name="T14" fmla="*/ 15 w 47"/>
                  <a:gd name="T15" fmla="*/ 36 h 40"/>
                  <a:gd name="T16" fmla="*/ 14 w 47"/>
                  <a:gd name="T17" fmla="*/ 40 h 40"/>
                  <a:gd name="T18" fmla="*/ 19 w 47"/>
                  <a:gd name="T19" fmla="*/ 40 h 40"/>
                  <a:gd name="T20" fmla="*/ 47 w 47"/>
                  <a:gd name="T21" fmla="*/ 25 h 40"/>
                  <a:gd name="T22" fmla="*/ 47 w 47"/>
                  <a:gd name="T23" fmla="*/ 25 h 40"/>
                  <a:gd name="T24" fmla="*/ 47 w 47"/>
                  <a:gd name="T25" fmla="*/ 25 h 40"/>
                  <a:gd name="T26" fmla="*/ 30 w 47"/>
                  <a:gd name="T27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7" h="40">
                    <a:moveTo>
                      <a:pt x="30" y="0"/>
                    </a:moveTo>
                    <a:cubicBezTo>
                      <a:pt x="19" y="33"/>
                      <a:pt x="19" y="33"/>
                      <a:pt x="19" y="33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4" y="1"/>
                      <a:pt x="2" y="3"/>
                      <a:pt x="0" y="5"/>
                    </a:cubicBezTo>
                    <a:cubicBezTo>
                      <a:pt x="8" y="12"/>
                      <a:pt x="14" y="23"/>
                      <a:pt x="15" y="34"/>
                    </a:cubicBezTo>
                    <a:cubicBezTo>
                      <a:pt x="15" y="35"/>
                      <a:pt x="15" y="35"/>
                      <a:pt x="15" y="35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5" y="37"/>
                      <a:pt x="14" y="38"/>
                      <a:pt x="14" y="40"/>
                    </a:cubicBezTo>
                    <a:cubicBezTo>
                      <a:pt x="15" y="40"/>
                      <a:pt x="17" y="40"/>
                      <a:pt x="19" y="40"/>
                    </a:cubicBezTo>
                    <a:cubicBezTo>
                      <a:pt x="34" y="40"/>
                      <a:pt x="46" y="32"/>
                      <a:pt x="47" y="25"/>
                    </a:cubicBezTo>
                    <a:cubicBezTo>
                      <a:pt x="47" y="25"/>
                      <a:pt x="47" y="25"/>
                      <a:pt x="47" y="25"/>
                    </a:cubicBezTo>
                    <a:cubicBezTo>
                      <a:pt x="47" y="25"/>
                      <a:pt x="47" y="25"/>
                      <a:pt x="47" y="25"/>
                    </a:cubicBezTo>
                    <a:cubicBezTo>
                      <a:pt x="46" y="14"/>
                      <a:pt x="40" y="5"/>
                      <a:pt x="30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69" name="Freeform 40"/>
              <p:cNvSpPr>
                <a:spLocks/>
              </p:cNvSpPr>
              <p:nvPr/>
            </p:nvSpPr>
            <p:spPr bwMode="auto">
              <a:xfrm>
                <a:off x="4591050" y="2454275"/>
                <a:ext cx="19050" cy="22225"/>
              </a:xfrm>
              <a:custGeom>
                <a:avLst/>
                <a:gdLst>
                  <a:gd name="T0" fmla="*/ 7 w 12"/>
                  <a:gd name="T1" fmla="*/ 0 h 14"/>
                  <a:gd name="T2" fmla="*/ 0 w 12"/>
                  <a:gd name="T3" fmla="*/ 7 h 14"/>
                  <a:gd name="T4" fmla="*/ 7 w 12"/>
                  <a:gd name="T5" fmla="*/ 14 h 14"/>
                  <a:gd name="T6" fmla="*/ 12 w 12"/>
                  <a:gd name="T7" fmla="*/ 7 h 14"/>
                  <a:gd name="T8" fmla="*/ 7 w 12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4">
                    <a:moveTo>
                      <a:pt x="7" y="0"/>
                    </a:moveTo>
                    <a:lnTo>
                      <a:pt x="0" y="7"/>
                    </a:lnTo>
                    <a:lnTo>
                      <a:pt x="7" y="14"/>
                    </a:lnTo>
                    <a:lnTo>
                      <a:pt x="12" y="7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70" name="Freeform 41"/>
              <p:cNvSpPr>
                <a:spLocks/>
              </p:cNvSpPr>
              <p:nvPr/>
            </p:nvSpPr>
            <p:spPr bwMode="auto">
              <a:xfrm>
                <a:off x="4591050" y="2454275"/>
                <a:ext cx="19050" cy="22225"/>
              </a:xfrm>
              <a:custGeom>
                <a:avLst/>
                <a:gdLst>
                  <a:gd name="T0" fmla="*/ 7 w 12"/>
                  <a:gd name="T1" fmla="*/ 0 h 14"/>
                  <a:gd name="T2" fmla="*/ 0 w 12"/>
                  <a:gd name="T3" fmla="*/ 7 h 14"/>
                  <a:gd name="T4" fmla="*/ 7 w 12"/>
                  <a:gd name="T5" fmla="*/ 14 h 14"/>
                  <a:gd name="T6" fmla="*/ 12 w 12"/>
                  <a:gd name="T7" fmla="*/ 7 h 14"/>
                  <a:gd name="T8" fmla="*/ 7 w 12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4">
                    <a:moveTo>
                      <a:pt x="7" y="0"/>
                    </a:moveTo>
                    <a:lnTo>
                      <a:pt x="0" y="7"/>
                    </a:lnTo>
                    <a:lnTo>
                      <a:pt x="7" y="14"/>
                    </a:lnTo>
                    <a:lnTo>
                      <a:pt x="12" y="7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71" name="Freeform 42"/>
              <p:cNvSpPr>
                <a:spLocks/>
              </p:cNvSpPr>
              <p:nvPr/>
            </p:nvSpPr>
            <p:spPr bwMode="auto">
              <a:xfrm>
                <a:off x="4583113" y="2476500"/>
                <a:ext cx="33338" cy="79375"/>
              </a:xfrm>
              <a:custGeom>
                <a:avLst/>
                <a:gdLst>
                  <a:gd name="T0" fmla="*/ 12 w 21"/>
                  <a:gd name="T1" fmla="*/ 0 h 50"/>
                  <a:gd name="T2" fmla="*/ 12 w 21"/>
                  <a:gd name="T3" fmla="*/ 0 h 50"/>
                  <a:gd name="T4" fmla="*/ 7 w 21"/>
                  <a:gd name="T5" fmla="*/ 5 h 50"/>
                  <a:gd name="T6" fmla="*/ 0 w 21"/>
                  <a:gd name="T7" fmla="*/ 26 h 50"/>
                  <a:gd name="T8" fmla="*/ 12 w 21"/>
                  <a:gd name="T9" fmla="*/ 50 h 50"/>
                  <a:gd name="T10" fmla="*/ 21 w 21"/>
                  <a:gd name="T11" fmla="*/ 26 h 50"/>
                  <a:gd name="T12" fmla="*/ 17 w 21"/>
                  <a:gd name="T13" fmla="*/ 5 h 50"/>
                  <a:gd name="T14" fmla="*/ 12 w 21"/>
                  <a:gd name="T15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0">
                    <a:moveTo>
                      <a:pt x="12" y="0"/>
                    </a:moveTo>
                    <a:lnTo>
                      <a:pt x="12" y="0"/>
                    </a:lnTo>
                    <a:lnTo>
                      <a:pt x="7" y="5"/>
                    </a:lnTo>
                    <a:lnTo>
                      <a:pt x="0" y="26"/>
                    </a:lnTo>
                    <a:lnTo>
                      <a:pt x="12" y="50"/>
                    </a:lnTo>
                    <a:lnTo>
                      <a:pt x="21" y="26"/>
                    </a:lnTo>
                    <a:lnTo>
                      <a:pt x="17" y="5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72" name="Freeform 43"/>
              <p:cNvSpPr>
                <a:spLocks/>
              </p:cNvSpPr>
              <p:nvPr/>
            </p:nvSpPr>
            <p:spPr bwMode="auto">
              <a:xfrm>
                <a:off x="4583113" y="2476500"/>
                <a:ext cx="33338" cy="79375"/>
              </a:xfrm>
              <a:custGeom>
                <a:avLst/>
                <a:gdLst>
                  <a:gd name="T0" fmla="*/ 12 w 21"/>
                  <a:gd name="T1" fmla="*/ 0 h 50"/>
                  <a:gd name="T2" fmla="*/ 12 w 21"/>
                  <a:gd name="T3" fmla="*/ 0 h 50"/>
                  <a:gd name="T4" fmla="*/ 7 w 21"/>
                  <a:gd name="T5" fmla="*/ 5 h 50"/>
                  <a:gd name="T6" fmla="*/ 0 w 21"/>
                  <a:gd name="T7" fmla="*/ 26 h 50"/>
                  <a:gd name="T8" fmla="*/ 12 w 21"/>
                  <a:gd name="T9" fmla="*/ 50 h 50"/>
                  <a:gd name="T10" fmla="*/ 21 w 21"/>
                  <a:gd name="T11" fmla="*/ 26 h 50"/>
                  <a:gd name="T12" fmla="*/ 17 w 21"/>
                  <a:gd name="T13" fmla="*/ 5 h 50"/>
                  <a:gd name="T14" fmla="*/ 12 w 21"/>
                  <a:gd name="T15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0">
                    <a:moveTo>
                      <a:pt x="12" y="0"/>
                    </a:moveTo>
                    <a:lnTo>
                      <a:pt x="12" y="0"/>
                    </a:lnTo>
                    <a:lnTo>
                      <a:pt x="7" y="5"/>
                    </a:lnTo>
                    <a:lnTo>
                      <a:pt x="0" y="26"/>
                    </a:lnTo>
                    <a:lnTo>
                      <a:pt x="12" y="50"/>
                    </a:lnTo>
                    <a:lnTo>
                      <a:pt x="21" y="26"/>
                    </a:lnTo>
                    <a:lnTo>
                      <a:pt x="17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73" name="Freeform 44"/>
              <p:cNvSpPr>
                <a:spLocks/>
              </p:cNvSpPr>
              <p:nvPr/>
            </p:nvSpPr>
            <p:spPr bwMode="auto">
              <a:xfrm>
                <a:off x="4156075" y="2457450"/>
                <a:ext cx="177800" cy="150813"/>
              </a:xfrm>
              <a:custGeom>
                <a:avLst/>
                <a:gdLst>
                  <a:gd name="T0" fmla="*/ 40 w 47"/>
                  <a:gd name="T1" fmla="*/ 0 h 40"/>
                  <a:gd name="T2" fmla="*/ 28 w 47"/>
                  <a:gd name="T3" fmla="*/ 33 h 40"/>
                  <a:gd name="T4" fmla="*/ 17 w 47"/>
                  <a:gd name="T5" fmla="*/ 0 h 40"/>
                  <a:gd name="T6" fmla="*/ 0 w 47"/>
                  <a:gd name="T7" fmla="*/ 25 h 40"/>
                  <a:gd name="T8" fmla="*/ 0 w 47"/>
                  <a:gd name="T9" fmla="*/ 25 h 40"/>
                  <a:gd name="T10" fmla="*/ 0 w 47"/>
                  <a:gd name="T11" fmla="*/ 25 h 40"/>
                  <a:gd name="T12" fmla="*/ 28 w 47"/>
                  <a:gd name="T13" fmla="*/ 40 h 40"/>
                  <a:gd name="T14" fmla="*/ 33 w 47"/>
                  <a:gd name="T15" fmla="*/ 40 h 40"/>
                  <a:gd name="T16" fmla="*/ 32 w 47"/>
                  <a:gd name="T17" fmla="*/ 36 h 40"/>
                  <a:gd name="T18" fmla="*/ 32 w 47"/>
                  <a:gd name="T19" fmla="*/ 36 h 40"/>
                  <a:gd name="T20" fmla="*/ 32 w 47"/>
                  <a:gd name="T21" fmla="*/ 35 h 40"/>
                  <a:gd name="T22" fmla="*/ 32 w 47"/>
                  <a:gd name="T23" fmla="*/ 34 h 40"/>
                  <a:gd name="T24" fmla="*/ 39 w 47"/>
                  <a:gd name="T25" fmla="*/ 13 h 40"/>
                  <a:gd name="T26" fmla="*/ 47 w 47"/>
                  <a:gd name="T27" fmla="*/ 5 h 40"/>
                  <a:gd name="T28" fmla="*/ 40 w 47"/>
                  <a:gd name="T2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7" h="40">
                    <a:moveTo>
                      <a:pt x="40" y="0"/>
                    </a:moveTo>
                    <a:cubicBezTo>
                      <a:pt x="28" y="33"/>
                      <a:pt x="28" y="33"/>
                      <a:pt x="28" y="33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7" y="5"/>
                      <a:pt x="1" y="14"/>
                      <a:pt x="0" y="25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32"/>
                      <a:pt x="13" y="40"/>
                      <a:pt x="28" y="40"/>
                    </a:cubicBezTo>
                    <a:cubicBezTo>
                      <a:pt x="30" y="40"/>
                      <a:pt x="32" y="40"/>
                      <a:pt x="33" y="40"/>
                    </a:cubicBezTo>
                    <a:cubicBezTo>
                      <a:pt x="33" y="38"/>
                      <a:pt x="32" y="37"/>
                      <a:pt x="32" y="36"/>
                    </a:cubicBezTo>
                    <a:cubicBezTo>
                      <a:pt x="32" y="36"/>
                      <a:pt x="32" y="36"/>
                      <a:pt x="32" y="36"/>
                    </a:cubicBezTo>
                    <a:cubicBezTo>
                      <a:pt x="32" y="35"/>
                      <a:pt x="32" y="35"/>
                      <a:pt x="32" y="35"/>
                    </a:cubicBezTo>
                    <a:cubicBezTo>
                      <a:pt x="32" y="35"/>
                      <a:pt x="32" y="35"/>
                      <a:pt x="32" y="34"/>
                    </a:cubicBezTo>
                    <a:cubicBezTo>
                      <a:pt x="33" y="27"/>
                      <a:pt x="35" y="20"/>
                      <a:pt x="39" y="13"/>
                    </a:cubicBezTo>
                    <a:cubicBezTo>
                      <a:pt x="42" y="10"/>
                      <a:pt x="44" y="7"/>
                      <a:pt x="47" y="5"/>
                    </a:cubicBezTo>
                    <a:cubicBezTo>
                      <a:pt x="45" y="3"/>
                      <a:pt x="43" y="1"/>
                      <a:pt x="40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</p:grpSp>
      </p:grpSp>
      <p:grpSp>
        <p:nvGrpSpPr>
          <p:cNvPr id="76" name="组合 75"/>
          <p:cNvGrpSpPr/>
          <p:nvPr/>
        </p:nvGrpSpPr>
        <p:grpSpPr>
          <a:xfrm>
            <a:off x="4385462" y="3233223"/>
            <a:ext cx="593961" cy="593961"/>
            <a:chOff x="5276799" y="5817699"/>
            <a:chExt cx="877102" cy="877102"/>
          </a:xfrm>
        </p:grpSpPr>
        <p:grpSp>
          <p:nvGrpSpPr>
            <p:cNvPr id="77" name="组合 76"/>
            <p:cNvGrpSpPr/>
            <p:nvPr/>
          </p:nvGrpSpPr>
          <p:grpSpPr>
            <a:xfrm>
              <a:off x="5276799" y="5817699"/>
              <a:ext cx="877102" cy="87710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9" name="同心圆 8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 dirty="0">
                  <a:solidFill>
                    <a:schemeClr val="tx1"/>
                  </a:solidFill>
                  <a:ea typeface="微软雅黑" pitchFamily="34" charset="-122"/>
                </a:endParaRPr>
              </a:p>
            </p:txBody>
          </p:sp>
          <p:sp>
            <p:nvSpPr>
              <p:cNvPr id="90" name="椭圆 89"/>
              <p:cNvSpPr/>
              <p:nvPr/>
            </p:nvSpPr>
            <p:spPr>
              <a:xfrm>
                <a:off x="523939" y="892239"/>
                <a:ext cx="3562222" cy="3562222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 dirty="0">
                  <a:ea typeface="微软雅黑" pitchFamily="34" charset="-122"/>
                </a:endParaRPr>
              </a:p>
            </p:txBody>
          </p:sp>
        </p:grpSp>
        <p:grpSp>
          <p:nvGrpSpPr>
            <p:cNvPr id="78" name="组合 77"/>
            <p:cNvGrpSpPr/>
            <p:nvPr/>
          </p:nvGrpSpPr>
          <p:grpSpPr>
            <a:xfrm>
              <a:off x="5491718" y="5999083"/>
              <a:ext cx="447265" cy="447265"/>
              <a:chOff x="4219575" y="4668838"/>
              <a:chExt cx="442913" cy="442913"/>
            </a:xfrm>
            <a:solidFill>
              <a:srgbClr val="0070C0"/>
            </a:solidFill>
          </p:grpSpPr>
          <p:sp>
            <p:nvSpPr>
              <p:cNvPr id="79" name="Freeform 5"/>
              <p:cNvSpPr>
                <a:spLocks/>
              </p:cNvSpPr>
              <p:nvPr/>
            </p:nvSpPr>
            <p:spPr bwMode="auto">
              <a:xfrm>
                <a:off x="4222750" y="4668838"/>
                <a:ext cx="368300" cy="255588"/>
              </a:xfrm>
              <a:custGeom>
                <a:avLst/>
                <a:gdLst>
                  <a:gd name="T0" fmla="*/ 95 w 97"/>
                  <a:gd name="T1" fmla="*/ 0 h 68"/>
                  <a:gd name="T2" fmla="*/ 68 w 97"/>
                  <a:gd name="T3" fmla="*/ 10 h 68"/>
                  <a:gd name="T4" fmla="*/ 79 w 97"/>
                  <a:gd name="T5" fmla="*/ 16 h 68"/>
                  <a:gd name="T6" fmla="*/ 33 w 97"/>
                  <a:gd name="T7" fmla="*/ 50 h 68"/>
                  <a:gd name="T8" fmla="*/ 5 w 97"/>
                  <a:gd name="T9" fmla="*/ 55 h 68"/>
                  <a:gd name="T10" fmla="*/ 0 w 97"/>
                  <a:gd name="T11" fmla="*/ 55 h 68"/>
                  <a:gd name="T12" fmla="*/ 0 w 97"/>
                  <a:gd name="T13" fmla="*/ 61 h 68"/>
                  <a:gd name="T14" fmla="*/ 0 w 97"/>
                  <a:gd name="T15" fmla="*/ 68 h 68"/>
                  <a:gd name="T16" fmla="*/ 5 w 97"/>
                  <a:gd name="T17" fmla="*/ 68 h 68"/>
                  <a:gd name="T18" fmla="*/ 36 w 97"/>
                  <a:gd name="T19" fmla="*/ 62 h 68"/>
                  <a:gd name="T20" fmla="*/ 68 w 97"/>
                  <a:gd name="T21" fmla="*/ 45 h 68"/>
                  <a:gd name="T22" fmla="*/ 90 w 97"/>
                  <a:gd name="T23" fmla="*/ 22 h 68"/>
                  <a:gd name="T24" fmla="*/ 97 w 97"/>
                  <a:gd name="T25" fmla="*/ 27 h 68"/>
                  <a:gd name="T26" fmla="*/ 95 w 97"/>
                  <a:gd name="T27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7" h="68">
                    <a:moveTo>
                      <a:pt x="95" y="0"/>
                    </a:moveTo>
                    <a:cubicBezTo>
                      <a:pt x="68" y="10"/>
                      <a:pt x="68" y="10"/>
                      <a:pt x="68" y="10"/>
                    </a:cubicBezTo>
                    <a:cubicBezTo>
                      <a:pt x="79" y="16"/>
                      <a:pt x="79" y="16"/>
                      <a:pt x="79" y="16"/>
                    </a:cubicBezTo>
                    <a:cubicBezTo>
                      <a:pt x="68" y="32"/>
                      <a:pt x="52" y="44"/>
                      <a:pt x="33" y="50"/>
                    </a:cubicBezTo>
                    <a:cubicBezTo>
                      <a:pt x="21" y="55"/>
                      <a:pt x="10" y="55"/>
                      <a:pt x="5" y="55"/>
                    </a:cubicBezTo>
                    <a:cubicBezTo>
                      <a:pt x="2" y="55"/>
                      <a:pt x="0" y="55"/>
                      <a:pt x="0" y="55"/>
                    </a:cubicBezTo>
                    <a:cubicBezTo>
                      <a:pt x="0" y="61"/>
                      <a:pt x="0" y="61"/>
                      <a:pt x="0" y="61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1" y="68"/>
                      <a:pt x="2" y="68"/>
                      <a:pt x="5" y="68"/>
                    </a:cubicBezTo>
                    <a:cubicBezTo>
                      <a:pt x="11" y="68"/>
                      <a:pt x="23" y="67"/>
                      <a:pt x="36" y="62"/>
                    </a:cubicBezTo>
                    <a:cubicBezTo>
                      <a:pt x="48" y="58"/>
                      <a:pt x="59" y="53"/>
                      <a:pt x="68" y="45"/>
                    </a:cubicBezTo>
                    <a:cubicBezTo>
                      <a:pt x="76" y="39"/>
                      <a:pt x="83" y="31"/>
                      <a:pt x="90" y="22"/>
                    </a:cubicBezTo>
                    <a:cubicBezTo>
                      <a:pt x="97" y="27"/>
                      <a:pt x="97" y="27"/>
                      <a:pt x="97" y="27"/>
                    </a:cubicBezTo>
                    <a:cubicBezTo>
                      <a:pt x="95" y="0"/>
                      <a:pt x="95" y="0"/>
                      <a:pt x="95" y="0"/>
                    </a:cubicBezTo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0" name="Rectangle 6"/>
              <p:cNvSpPr>
                <a:spLocks noChangeArrowheads="1"/>
              </p:cNvSpPr>
              <p:nvPr/>
            </p:nvSpPr>
            <p:spPr bwMode="auto">
              <a:xfrm>
                <a:off x="4219575" y="4962525"/>
                <a:ext cx="87313" cy="936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1" name="Rectangle 7"/>
              <p:cNvSpPr>
                <a:spLocks noChangeArrowheads="1"/>
              </p:cNvSpPr>
              <p:nvPr/>
            </p:nvSpPr>
            <p:spPr bwMode="auto">
              <a:xfrm>
                <a:off x="4219575" y="4962525"/>
                <a:ext cx="87313" cy="93663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2" name="Rectangle 8"/>
              <p:cNvSpPr>
                <a:spLocks noChangeArrowheads="1"/>
              </p:cNvSpPr>
              <p:nvPr/>
            </p:nvSpPr>
            <p:spPr bwMode="auto">
              <a:xfrm>
                <a:off x="4321175" y="4932363"/>
                <a:ext cx="84138" cy="1238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3" name="Rectangle 9"/>
              <p:cNvSpPr>
                <a:spLocks noChangeArrowheads="1"/>
              </p:cNvSpPr>
              <p:nvPr/>
            </p:nvSpPr>
            <p:spPr bwMode="auto">
              <a:xfrm>
                <a:off x="4321175" y="4932363"/>
                <a:ext cx="84138" cy="123825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4" name="Rectangle 10"/>
              <p:cNvSpPr>
                <a:spLocks noChangeArrowheads="1"/>
              </p:cNvSpPr>
              <p:nvPr/>
            </p:nvSpPr>
            <p:spPr bwMode="auto">
              <a:xfrm>
                <a:off x="4419600" y="4891088"/>
                <a:ext cx="87313" cy="1651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5" name="Rectangle 11"/>
              <p:cNvSpPr>
                <a:spLocks noChangeArrowheads="1"/>
              </p:cNvSpPr>
              <p:nvPr/>
            </p:nvSpPr>
            <p:spPr bwMode="auto">
              <a:xfrm>
                <a:off x="4419600" y="4891088"/>
                <a:ext cx="87313" cy="1651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6" name="Rectangle 12"/>
              <p:cNvSpPr>
                <a:spLocks noChangeArrowheads="1"/>
              </p:cNvSpPr>
              <p:nvPr/>
            </p:nvSpPr>
            <p:spPr bwMode="auto">
              <a:xfrm>
                <a:off x="4522788" y="4826000"/>
                <a:ext cx="82550" cy="2301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7" name="Rectangle 13"/>
              <p:cNvSpPr>
                <a:spLocks noChangeArrowheads="1"/>
              </p:cNvSpPr>
              <p:nvPr/>
            </p:nvSpPr>
            <p:spPr bwMode="auto">
              <a:xfrm>
                <a:off x="4522788" y="4826000"/>
                <a:ext cx="82550" cy="230188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  <p:sp>
            <p:nvSpPr>
              <p:cNvPr id="88" name="Freeform 14"/>
              <p:cNvSpPr>
                <a:spLocks/>
              </p:cNvSpPr>
              <p:nvPr/>
            </p:nvSpPr>
            <p:spPr bwMode="auto">
              <a:xfrm>
                <a:off x="4219575" y="4668838"/>
                <a:ext cx="442913" cy="442913"/>
              </a:xfrm>
              <a:custGeom>
                <a:avLst/>
                <a:gdLst>
                  <a:gd name="T0" fmla="*/ 112 w 117"/>
                  <a:gd name="T1" fmla="*/ 0 h 118"/>
                  <a:gd name="T2" fmla="*/ 112 w 117"/>
                  <a:gd name="T3" fmla="*/ 0 h 118"/>
                  <a:gd name="T4" fmla="*/ 112 w 117"/>
                  <a:gd name="T5" fmla="*/ 0 h 118"/>
                  <a:gd name="T6" fmla="*/ 109 w 117"/>
                  <a:gd name="T7" fmla="*/ 1 h 118"/>
                  <a:gd name="T8" fmla="*/ 107 w 117"/>
                  <a:gd name="T9" fmla="*/ 5 h 118"/>
                  <a:gd name="T10" fmla="*/ 111 w 117"/>
                  <a:gd name="T11" fmla="*/ 9 h 118"/>
                  <a:gd name="T12" fmla="*/ 111 w 117"/>
                  <a:gd name="T13" fmla="*/ 112 h 118"/>
                  <a:gd name="T14" fmla="*/ 10 w 117"/>
                  <a:gd name="T15" fmla="*/ 112 h 118"/>
                  <a:gd name="T16" fmla="*/ 5 w 117"/>
                  <a:gd name="T17" fmla="*/ 108 h 118"/>
                  <a:gd name="T18" fmla="*/ 0 w 117"/>
                  <a:gd name="T19" fmla="*/ 113 h 118"/>
                  <a:gd name="T20" fmla="*/ 0 w 117"/>
                  <a:gd name="T21" fmla="*/ 113 h 118"/>
                  <a:gd name="T22" fmla="*/ 5 w 117"/>
                  <a:gd name="T23" fmla="*/ 118 h 118"/>
                  <a:gd name="T24" fmla="*/ 10 w 117"/>
                  <a:gd name="T25" fmla="*/ 114 h 118"/>
                  <a:gd name="T26" fmla="*/ 113 w 117"/>
                  <a:gd name="T27" fmla="*/ 114 h 118"/>
                  <a:gd name="T28" fmla="*/ 113 w 117"/>
                  <a:gd name="T29" fmla="*/ 9 h 118"/>
                  <a:gd name="T30" fmla="*/ 117 w 117"/>
                  <a:gd name="T31" fmla="*/ 5 h 118"/>
                  <a:gd name="T32" fmla="*/ 112 w 117"/>
                  <a:gd name="T3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7" h="118">
                    <a:moveTo>
                      <a:pt x="112" y="0"/>
                    </a:moveTo>
                    <a:cubicBezTo>
                      <a:pt x="112" y="0"/>
                      <a:pt x="112" y="0"/>
                      <a:pt x="112" y="0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111" y="0"/>
                      <a:pt x="110" y="0"/>
                      <a:pt x="109" y="1"/>
                    </a:cubicBezTo>
                    <a:cubicBezTo>
                      <a:pt x="108" y="2"/>
                      <a:pt x="107" y="3"/>
                      <a:pt x="107" y="5"/>
                    </a:cubicBezTo>
                    <a:cubicBezTo>
                      <a:pt x="107" y="7"/>
                      <a:pt x="109" y="9"/>
                      <a:pt x="111" y="9"/>
                    </a:cubicBezTo>
                    <a:cubicBezTo>
                      <a:pt x="111" y="112"/>
                      <a:pt x="111" y="112"/>
                      <a:pt x="111" y="112"/>
                    </a:cubicBezTo>
                    <a:cubicBezTo>
                      <a:pt x="10" y="112"/>
                      <a:pt x="10" y="112"/>
                      <a:pt x="10" y="112"/>
                    </a:cubicBezTo>
                    <a:cubicBezTo>
                      <a:pt x="9" y="110"/>
                      <a:pt x="7" y="108"/>
                      <a:pt x="5" y="108"/>
                    </a:cubicBezTo>
                    <a:cubicBezTo>
                      <a:pt x="3" y="108"/>
                      <a:pt x="0" y="110"/>
                      <a:pt x="0" y="113"/>
                    </a:cubicBezTo>
                    <a:cubicBezTo>
                      <a:pt x="0" y="113"/>
                      <a:pt x="0" y="113"/>
                      <a:pt x="0" y="113"/>
                    </a:cubicBezTo>
                    <a:cubicBezTo>
                      <a:pt x="1" y="116"/>
                      <a:pt x="3" y="118"/>
                      <a:pt x="5" y="118"/>
                    </a:cubicBezTo>
                    <a:cubicBezTo>
                      <a:pt x="7" y="118"/>
                      <a:pt x="9" y="116"/>
                      <a:pt x="10" y="114"/>
                    </a:cubicBezTo>
                    <a:cubicBezTo>
                      <a:pt x="113" y="114"/>
                      <a:pt x="113" y="114"/>
                      <a:pt x="113" y="114"/>
                    </a:cubicBezTo>
                    <a:cubicBezTo>
                      <a:pt x="113" y="9"/>
                      <a:pt x="113" y="9"/>
                      <a:pt x="113" y="9"/>
                    </a:cubicBezTo>
                    <a:cubicBezTo>
                      <a:pt x="115" y="9"/>
                      <a:pt x="117" y="7"/>
                      <a:pt x="117" y="5"/>
                    </a:cubicBezTo>
                    <a:cubicBezTo>
                      <a:pt x="117" y="2"/>
                      <a:pt x="115" y="0"/>
                      <a:pt x="112" y="0"/>
                    </a:cubicBezTo>
                  </a:path>
                </a:pathLst>
              </a:custGeom>
              <a:solidFill>
                <a:srgbClr val="01AC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/>
              </a:p>
            </p:txBody>
          </p:sp>
        </p:grpSp>
      </p:grpSp>
      <p:grpSp>
        <p:nvGrpSpPr>
          <p:cNvPr id="91" name="组合 90"/>
          <p:cNvGrpSpPr/>
          <p:nvPr/>
        </p:nvGrpSpPr>
        <p:grpSpPr>
          <a:xfrm>
            <a:off x="5345454" y="1283608"/>
            <a:ext cx="3084171" cy="640364"/>
            <a:chOff x="7127272" y="2681303"/>
            <a:chExt cx="4112228" cy="853819"/>
          </a:xfrm>
        </p:grpSpPr>
        <p:sp>
          <p:nvSpPr>
            <p:cNvPr id="92" name="矩形 91"/>
            <p:cNvSpPr/>
            <p:nvPr/>
          </p:nvSpPr>
          <p:spPr>
            <a:xfrm>
              <a:off x="7127272" y="2681303"/>
              <a:ext cx="4112228" cy="85381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gradFill flip="none" rotWithShape="1">
                <a:gsLst>
                  <a:gs pos="0">
                    <a:schemeClr val="bg1">
                      <a:lumMod val="71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190500" dist="63500" dir="13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93" name="矩形 47"/>
            <p:cNvSpPr>
              <a:spLocks noChangeArrowheads="1"/>
            </p:cNvSpPr>
            <p:nvPr/>
          </p:nvSpPr>
          <p:spPr bwMode="auto">
            <a:xfrm>
              <a:off x="7318928" y="2795742"/>
              <a:ext cx="3713339" cy="627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51430" tIns="25715" rIns="51430" bIns="25715">
              <a:spAutoFit/>
            </a:bodyPr>
            <a:lstStyle/>
            <a:p>
              <a:pPr algn="r" rtl="1">
                <a:lnSpc>
                  <a:spcPct val="130000"/>
                </a:lnSpc>
                <a:spcBef>
                  <a:spcPct val="0"/>
                </a:spcBef>
              </a:pPr>
              <a:r>
                <a:rPr lang="ar-DZ" altLang="zh-CN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”هو مكان التقاء العرض وال</a:t>
              </a:r>
              <a:r>
                <a:rPr lang="ar-DZ" altLang="zh-CN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طلب من أجل اتمام العملية </a:t>
              </a:r>
              <a:r>
                <a:rPr lang="ar-DZ" altLang="zh-CN" sz="11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التبادلية“.</a:t>
              </a:r>
              <a:endParaRPr lang="en-US" altLang="zh-CN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endParaRPr>
            </a:p>
          </p:txBody>
        </p:sp>
      </p:grpSp>
      <p:sp>
        <p:nvSpPr>
          <p:cNvPr id="94" name="矩形 3"/>
          <p:cNvSpPr>
            <a:spLocks noChangeArrowheads="1"/>
          </p:cNvSpPr>
          <p:nvPr/>
        </p:nvSpPr>
        <p:spPr bwMode="auto">
          <a:xfrm>
            <a:off x="6400801" y="974744"/>
            <a:ext cx="2030868" cy="28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0" tIns="25715" rIns="51430" bIns="25715">
            <a:spAutoFit/>
          </a:bodyPr>
          <a:lstStyle/>
          <a:p>
            <a:pPr algn="r" rtl="1">
              <a:spcBef>
                <a:spcPct val="0"/>
              </a:spcBef>
              <a:buFont typeface="Arial" charset="0"/>
              <a:buNone/>
            </a:pPr>
            <a:r>
              <a:rPr lang="ar-DZ" altLang="zh-CN" sz="1500" b="1" dirty="0" smtClean="0">
                <a:solidFill>
                  <a:srgbClr val="E8707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المقاربة الاقتصادية البسيطة </a:t>
            </a:r>
            <a:r>
              <a:rPr lang="fr-FR" altLang="zh-CN" sz="1500" b="1" dirty="0" smtClean="0">
                <a:solidFill>
                  <a:srgbClr val="E8707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:</a:t>
            </a:r>
            <a:endParaRPr lang="zh-CN" altLang="en-US" sz="1500" b="1" dirty="0">
              <a:solidFill>
                <a:srgbClr val="E87071"/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95" name="组合 94"/>
          <p:cNvGrpSpPr/>
          <p:nvPr/>
        </p:nvGrpSpPr>
        <p:grpSpPr>
          <a:xfrm>
            <a:off x="5345454" y="2319623"/>
            <a:ext cx="3084171" cy="640364"/>
            <a:chOff x="7127272" y="4062656"/>
            <a:chExt cx="4112228" cy="853819"/>
          </a:xfrm>
        </p:grpSpPr>
        <p:sp>
          <p:nvSpPr>
            <p:cNvPr id="96" name="矩形 95"/>
            <p:cNvSpPr/>
            <p:nvPr/>
          </p:nvSpPr>
          <p:spPr>
            <a:xfrm>
              <a:off x="7127272" y="4062656"/>
              <a:ext cx="4112228" cy="85381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gradFill flip="none" rotWithShape="1">
                <a:gsLst>
                  <a:gs pos="0">
                    <a:schemeClr val="bg1">
                      <a:lumMod val="71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190500" dist="63500" dir="13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97" name="矩形 47"/>
            <p:cNvSpPr>
              <a:spLocks noChangeArrowheads="1"/>
            </p:cNvSpPr>
            <p:nvPr/>
          </p:nvSpPr>
          <p:spPr bwMode="auto">
            <a:xfrm>
              <a:off x="7373191" y="4175680"/>
              <a:ext cx="3700639" cy="627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51430" tIns="25715" rIns="51430" bIns="25715">
              <a:spAutoFit/>
            </a:bodyPr>
            <a:lstStyle/>
            <a:p>
              <a:pPr algn="r" rtl="1">
                <a:lnSpc>
                  <a:spcPct val="130000"/>
                </a:lnSpc>
                <a:spcBef>
                  <a:spcPct val="0"/>
                </a:spcBef>
              </a:pPr>
              <a:r>
                <a:rPr lang="ar-DZ" altLang="zh-CN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”مجموعة من الزبائن لديهم الحاجة او الرغبة في التبادل، مع امتلاكهم للقدرة </a:t>
              </a:r>
              <a:r>
                <a:rPr lang="ar-DZ" altLang="zh-CN" sz="11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الشرائية“.</a:t>
              </a:r>
              <a:endParaRPr lang="en-US" altLang="zh-CN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endParaRPr>
            </a:p>
          </p:txBody>
        </p:sp>
      </p:grpSp>
      <p:sp>
        <p:nvSpPr>
          <p:cNvPr id="98" name="矩形 3"/>
          <p:cNvSpPr>
            <a:spLocks noChangeArrowheads="1"/>
          </p:cNvSpPr>
          <p:nvPr/>
        </p:nvSpPr>
        <p:spPr bwMode="auto">
          <a:xfrm>
            <a:off x="6499379" y="1981122"/>
            <a:ext cx="1896022" cy="28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30" tIns="25715" rIns="51430" bIns="25715">
            <a:spAutoFit/>
          </a:bodyPr>
          <a:lstStyle/>
          <a:p>
            <a:pPr algn="r" rtl="1">
              <a:spcBef>
                <a:spcPct val="0"/>
              </a:spcBef>
              <a:buFont typeface="Arial" charset="0"/>
              <a:buNone/>
            </a:pPr>
            <a:r>
              <a:rPr lang="ar-DZ" altLang="zh-CN" sz="15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المقاربة الاقتصادية الحديثة </a:t>
            </a:r>
            <a:r>
              <a:rPr lang="fr-FR" altLang="zh-CN" sz="15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:</a:t>
            </a:r>
            <a:endParaRPr lang="zh-CN" altLang="en-US" sz="15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99" name="组合 98"/>
          <p:cNvGrpSpPr/>
          <p:nvPr/>
        </p:nvGrpSpPr>
        <p:grpSpPr>
          <a:xfrm>
            <a:off x="5345454" y="3355637"/>
            <a:ext cx="3084171" cy="640364"/>
            <a:chOff x="7127272" y="5444009"/>
            <a:chExt cx="4112228" cy="853819"/>
          </a:xfrm>
        </p:grpSpPr>
        <p:sp>
          <p:nvSpPr>
            <p:cNvPr id="100" name="矩形 99"/>
            <p:cNvSpPr/>
            <p:nvPr/>
          </p:nvSpPr>
          <p:spPr>
            <a:xfrm>
              <a:off x="7127272" y="5444009"/>
              <a:ext cx="4112228" cy="85381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gradFill flip="none" rotWithShape="1">
                <a:gsLst>
                  <a:gs pos="0">
                    <a:schemeClr val="bg1">
                      <a:lumMod val="71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190500" dist="63500" dir="13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101" name="矩形 47"/>
            <p:cNvSpPr>
              <a:spLocks noChangeArrowheads="1"/>
            </p:cNvSpPr>
            <p:nvPr/>
          </p:nvSpPr>
          <p:spPr bwMode="auto">
            <a:xfrm>
              <a:off x="7374345" y="5555618"/>
              <a:ext cx="3713339" cy="627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51430" tIns="25715" rIns="51430" bIns="25715">
              <a:spAutoFit/>
            </a:bodyPr>
            <a:lstStyle/>
            <a:p>
              <a:pPr algn="r" rtl="1">
                <a:lnSpc>
                  <a:spcPct val="130000"/>
                </a:lnSpc>
                <a:spcBef>
                  <a:spcPct val="0"/>
                </a:spcBef>
              </a:pPr>
              <a:r>
                <a:rPr lang="ar-DZ" altLang="zh-CN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”هم الزبائن والمنافسون والموردون والموزعون والوسطاء والهيئات الحكومية والجمعيات المدنية </a:t>
              </a:r>
              <a:r>
                <a:rPr lang="ar-DZ" altLang="zh-CN" sz="11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والقوانين ..</a:t>
              </a:r>
              <a:r>
                <a:rPr lang="ar-DZ" altLang="zh-CN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ar-DZ" altLang="zh-CN" sz="11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الخ“.</a:t>
              </a:r>
              <a:endParaRPr lang="en-US" altLang="zh-CN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endParaRPr>
            </a:p>
          </p:txBody>
        </p:sp>
      </p:grpSp>
      <p:sp>
        <p:nvSpPr>
          <p:cNvPr id="102" name="矩形 3"/>
          <p:cNvSpPr>
            <a:spLocks noChangeArrowheads="1"/>
          </p:cNvSpPr>
          <p:nvPr/>
        </p:nvSpPr>
        <p:spPr bwMode="auto">
          <a:xfrm>
            <a:off x="7026944" y="3016075"/>
            <a:ext cx="1355810" cy="28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30" tIns="25715" rIns="51430" bIns="25715">
            <a:spAutoFit/>
          </a:bodyPr>
          <a:lstStyle/>
          <a:p>
            <a:pPr algn="r" rtl="1">
              <a:spcBef>
                <a:spcPct val="0"/>
              </a:spcBef>
              <a:buFont typeface="Arial" charset="0"/>
              <a:buNone/>
            </a:pPr>
            <a:r>
              <a:rPr lang="ar-DZ" altLang="zh-CN" sz="1500" b="1" dirty="0" smtClean="0">
                <a:solidFill>
                  <a:srgbClr val="01ACBE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المقاربة التسويقية </a:t>
            </a:r>
            <a:r>
              <a:rPr lang="fr-FR" altLang="zh-CN" sz="1500" b="1" dirty="0" smtClean="0">
                <a:solidFill>
                  <a:srgbClr val="01ACBE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:</a:t>
            </a:r>
            <a:endParaRPr lang="zh-CN" altLang="en-US" sz="1500" b="1" dirty="0">
              <a:solidFill>
                <a:srgbClr val="01ACBE"/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cxnSp>
        <p:nvCxnSpPr>
          <p:cNvPr id="103" name="直接连接符 102"/>
          <p:cNvCxnSpPr/>
          <p:nvPr/>
        </p:nvCxnSpPr>
        <p:spPr>
          <a:xfrm>
            <a:off x="5124450" y="1041419"/>
            <a:ext cx="0" cy="866741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连接符 103"/>
          <p:cNvCxnSpPr/>
          <p:nvPr/>
        </p:nvCxnSpPr>
        <p:spPr>
          <a:xfrm>
            <a:off x="5124450" y="2072341"/>
            <a:ext cx="0" cy="866741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接连接符 104"/>
          <p:cNvCxnSpPr/>
          <p:nvPr/>
        </p:nvCxnSpPr>
        <p:spPr>
          <a:xfrm>
            <a:off x="5133975" y="3110335"/>
            <a:ext cx="0" cy="866741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250" name="Picture 2" descr="8 Best Street Markets in Seoul - Where to Go Shopping like a Local in  Seoul? – Go Guid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669" y="1085851"/>
            <a:ext cx="3839165" cy="275791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grpSp>
        <p:nvGrpSpPr>
          <p:cNvPr id="113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14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5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6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7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8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19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0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1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2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3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4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5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6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7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28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259487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19" dur="100" fill="hold"/>
                                        <p:tgtEl>
                                          <p:spTgt spid="3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21" dur="200" fill="hold"/>
                                        <p:tgtEl>
                                          <p:spTgt spid="38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23" dur="100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5" dur="200" fill="hold"/>
                                        <p:tgtEl>
                                          <p:spTgt spid="38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00"/>
                            </p:stCondLst>
                            <p:childTnLst>
                              <p:par>
                                <p:cTn id="2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600"/>
                            </p:stCondLst>
                            <p:childTnLst>
                              <p:par>
                                <p:cTn id="31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6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46" dur="100" fill="hold"/>
                                        <p:tgtEl>
                                          <p:spTgt spid="5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48" dur="200" fill="hold"/>
                                        <p:tgtEl>
                                          <p:spTgt spid="53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50" dur="100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52" dur="200" fill="hold"/>
                                        <p:tgtEl>
                                          <p:spTgt spid="53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300"/>
                            </p:stCondLst>
                            <p:childTnLst>
                              <p:par>
                                <p:cTn id="5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800"/>
                            </p:stCondLst>
                            <p:childTnLst>
                              <p:par>
                                <p:cTn id="58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800"/>
                            </p:stCondLst>
                            <p:childTnLst>
                              <p:par>
                                <p:cTn id="6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73" dur="100" fill="hold"/>
                                        <p:tgtEl>
                                          <p:spTgt spid="7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75" dur="200" fill="hold"/>
                                        <p:tgtEl>
                                          <p:spTgt spid="76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77" dur="100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79" dur="200" fill="hold"/>
                                        <p:tgtEl>
                                          <p:spTgt spid="76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6" grpId="0" animBg="1"/>
      <p:bldP spid="94" grpId="0"/>
      <p:bldP spid="98" grpId="0"/>
      <p:bldP spid="1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3011353" y="183227"/>
            <a:ext cx="3583687" cy="494625"/>
          </a:xfrm>
          <a:prstGeom prst="roundRect">
            <a:avLst>
              <a:gd name="adj" fmla="val 422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altLang="zh-CN" sz="1800" b="1" dirty="0" smtClean="0">
                <a:solidFill>
                  <a:srgbClr val="0070C0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2- دراسة السوق</a:t>
            </a:r>
            <a:endParaRPr lang="zh-CN" altLang="en-US" sz="1800" b="1" dirty="0">
              <a:solidFill>
                <a:srgbClr val="0070C0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grpSp>
        <p:nvGrpSpPr>
          <p:cNvPr id="6" name="组合 266"/>
          <p:cNvGrpSpPr/>
          <p:nvPr/>
        </p:nvGrpSpPr>
        <p:grpSpPr>
          <a:xfrm>
            <a:off x="2644669" y="2762946"/>
            <a:ext cx="1903302" cy="2380554"/>
            <a:chOff x="3885937" y="2969147"/>
            <a:chExt cx="2754422" cy="3446339"/>
          </a:xfrm>
        </p:grpSpPr>
        <p:grpSp>
          <p:nvGrpSpPr>
            <p:cNvPr id="7" name="组合 267"/>
            <p:cNvGrpSpPr/>
            <p:nvPr/>
          </p:nvGrpSpPr>
          <p:grpSpPr>
            <a:xfrm>
              <a:off x="3885937" y="2969147"/>
              <a:ext cx="2754422" cy="3446339"/>
              <a:chOff x="3295850" y="1895995"/>
              <a:chExt cx="3725149" cy="4660916"/>
            </a:xfrm>
          </p:grpSpPr>
          <p:sp>
            <p:nvSpPr>
              <p:cNvPr id="272" name="圆角矩形 271"/>
              <p:cNvSpPr/>
              <p:nvPr/>
            </p:nvSpPr>
            <p:spPr>
              <a:xfrm rot="2760000">
                <a:off x="3086007" y="2621919"/>
                <a:ext cx="4660916" cy="3209068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7000">
                    <a:srgbClr val="6C6C6C">
                      <a:alpha val="50000"/>
                    </a:srgbClr>
                  </a:gs>
                  <a:gs pos="0">
                    <a:schemeClr val="tx1">
                      <a:alpha val="61000"/>
                    </a:schemeClr>
                  </a:gs>
                  <a:gs pos="100000">
                    <a:srgbClr val="D8D8D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254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>
                  <a:solidFill>
                    <a:prstClr val="white"/>
                  </a:solidFill>
                </a:endParaRPr>
              </a:p>
            </p:txBody>
          </p:sp>
          <p:sp>
            <p:nvSpPr>
              <p:cNvPr id="273" name="Freeform 5"/>
              <p:cNvSpPr>
                <a:spLocks/>
              </p:cNvSpPr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74" name="圆角矩形 273"/>
              <p:cNvSpPr/>
              <p:nvPr/>
            </p:nvSpPr>
            <p:spPr>
              <a:xfrm rot="2760000">
                <a:off x="3384391" y="2878566"/>
                <a:ext cx="3953506" cy="2592561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7000">
                    <a:srgbClr val="6C6C6C">
                      <a:alpha val="50000"/>
                    </a:srgbClr>
                  </a:gs>
                  <a:gs pos="0">
                    <a:schemeClr val="tx1">
                      <a:alpha val="61000"/>
                    </a:schemeClr>
                  </a:gs>
                  <a:gs pos="100000">
                    <a:srgbClr val="D8D8D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254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>
                  <a:solidFill>
                    <a:prstClr val="white"/>
                  </a:solidFill>
                </a:endParaRPr>
              </a:p>
            </p:txBody>
          </p:sp>
          <p:sp>
            <p:nvSpPr>
              <p:cNvPr id="275" name="Freeform 5"/>
              <p:cNvSpPr>
                <a:spLocks/>
              </p:cNvSpPr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组合 268"/>
            <p:cNvGrpSpPr/>
            <p:nvPr/>
          </p:nvGrpSpPr>
          <p:grpSpPr>
            <a:xfrm>
              <a:off x="4352303" y="3614887"/>
              <a:ext cx="1045498" cy="1015820"/>
              <a:chOff x="2734379" y="4342226"/>
              <a:chExt cx="1045498" cy="1015820"/>
            </a:xfrm>
          </p:grpSpPr>
          <p:sp>
            <p:nvSpPr>
              <p:cNvPr id="270" name="文本框 32"/>
              <p:cNvSpPr txBox="1"/>
              <p:nvPr/>
            </p:nvSpPr>
            <p:spPr>
              <a:xfrm>
                <a:off x="2734379" y="4342226"/>
                <a:ext cx="1031437" cy="935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3600" b="1" dirty="0" smtClean="0">
                    <a:solidFill>
                      <a:srgbClr val="01ACBE"/>
                    </a:solidFill>
                    <a:latin typeface="Impact" panose="020B0806030902050204" pitchFamily="34" charset="0"/>
                  </a:rPr>
                  <a:t>03</a:t>
                </a:r>
                <a:endParaRPr lang="zh-CN" altLang="en-US" sz="3600" b="1" dirty="0">
                  <a:solidFill>
                    <a:srgbClr val="01ACBE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271" name="文本框 33"/>
              <p:cNvSpPr txBox="1"/>
              <p:nvPr/>
            </p:nvSpPr>
            <p:spPr>
              <a:xfrm>
                <a:off x="2738818" y="4957033"/>
                <a:ext cx="1041059" cy="401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1200" b="1" dirty="0" smtClean="0">
                    <a:solidFill>
                      <a:srgbClr val="01ACBE"/>
                    </a:solidFill>
                    <a:latin typeface="Algerian" pitchFamily="82" charset="0"/>
                    <a:ea typeface="时尚中黑简体" panose="01010104010101010101" pitchFamily="2" charset="-122"/>
                  </a:rPr>
                  <a:t>خ</a:t>
                </a:r>
                <a:r>
                  <a:rPr lang="ar-DZ" altLang="zh-CN" sz="1200" b="1" dirty="0" smtClean="0">
                    <a:solidFill>
                      <a:srgbClr val="01ACBE"/>
                    </a:solidFill>
                    <a:latin typeface="Algerian" pitchFamily="82" charset="0"/>
                    <a:ea typeface="微软雅黑" pitchFamily="34" charset="-122"/>
                  </a:rPr>
                  <a:t>طوة</a:t>
                </a:r>
                <a:endParaRPr lang="zh-CN" altLang="en-US" sz="1013" dirty="0">
                  <a:solidFill>
                    <a:srgbClr val="01ACBE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endParaRPr>
              </a:p>
            </p:txBody>
          </p:sp>
        </p:grpSp>
      </p:grpSp>
      <p:grpSp>
        <p:nvGrpSpPr>
          <p:cNvPr id="9" name="组合 275"/>
          <p:cNvGrpSpPr/>
          <p:nvPr/>
        </p:nvGrpSpPr>
        <p:grpSpPr>
          <a:xfrm>
            <a:off x="3847290" y="2064651"/>
            <a:ext cx="1903302" cy="2380554"/>
            <a:chOff x="5489223" y="2037871"/>
            <a:chExt cx="2754422" cy="3446339"/>
          </a:xfrm>
        </p:grpSpPr>
        <p:grpSp>
          <p:nvGrpSpPr>
            <p:cNvPr id="10" name="组合 276"/>
            <p:cNvGrpSpPr/>
            <p:nvPr/>
          </p:nvGrpSpPr>
          <p:grpSpPr>
            <a:xfrm>
              <a:off x="5489223" y="2037871"/>
              <a:ext cx="2754422" cy="3446339"/>
              <a:chOff x="3295850" y="1895995"/>
              <a:chExt cx="3725149" cy="4660916"/>
            </a:xfrm>
          </p:grpSpPr>
          <p:sp>
            <p:nvSpPr>
              <p:cNvPr id="281" name="圆角矩形 280"/>
              <p:cNvSpPr/>
              <p:nvPr/>
            </p:nvSpPr>
            <p:spPr>
              <a:xfrm rot="2760000">
                <a:off x="3086007" y="2621919"/>
                <a:ext cx="4660916" cy="3209068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7000">
                    <a:srgbClr val="6C6C6C">
                      <a:alpha val="50000"/>
                    </a:srgbClr>
                  </a:gs>
                  <a:gs pos="0">
                    <a:schemeClr val="tx1">
                      <a:alpha val="61000"/>
                    </a:schemeClr>
                  </a:gs>
                  <a:gs pos="100000">
                    <a:srgbClr val="D8D8D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254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>
                  <a:solidFill>
                    <a:prstClr val="white"/>
                  </a:solidFill>
                </a:endParaRPr>
              </a:p>
            </p:txBody>
          </p:sp>
          <p:sp>
            <p:nvSpPr>
              <p:cNvPr id="282" name="Freeform 5"/>
              <p:cNvSpPr>
                <a:spLocks/>
              </p:cNvSpPr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83" name="圆角矩形 282"/>
              <p:cNvSpPr/>
              <p:nvPr/>
            </p:nvSpPr>
            <p:spPr>
              <a:xfrm rot="2760000">
                <a:off x="3371510" y="2878566"/>
                <a:ext cx="3953505" cy="2592561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7000">
                    <a:srgbClr val="6C6C6C">
                      <a:alpha val="50000"/>
                    </a:srgbClr>
                  </a:gs>
                  <a:gs pos="0">
                    <a:schemeClr val="tx1">
                      <a:alpha val="61000"/>
                    </a:schemeClr>
                  </a:gs>
                  <a:gs pos="100000">
                    <a:srgbClr val="D8D8D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254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>
                  <a:solidFill>
                    <a:prstClr val="white"/>
                  </a:solidFill>
                </a:endParaRPr>
              </a:p>
            </p:txBody>
          </p:sp>
          <p:sp>
            <p:nvSpPr>
              <p:cNvPr id="284" name="Freeform 5"/>
              <p:cNvSpPr>
                <a:spLocks/>
              </p:cNvSpPr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" name="组合 277"/>
            <p:cNvGrpSpPr/>
            <p:nvPr/>
          </p:nvGrpSpPr>
          <p:grpSpPr>
            <a:xfrm>
              <a:off x="5937544" y="2683610"/>
              <a:ext cx="1045498" cy="1015820"/>
              <a:chOff x="2734379" y="4342226"/>
              <a:chExt cx="1045498" cy="1015820"/>
            </a:xfrm>
          </p:grpSpPr>
          <p:sp>
            <p:nvSpPr>
              <p:cNvPr id="279" name="文本框 35"/>
              <p:cNvSpPr txBox="1"/>
              <p:nvPr/>
            </p:nvSpPr>
            <p:spPr>
              <a:xfrm>
                <a:off x="2734379" y="4342226"/>
                <a:ext cx="1031437" cy="935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3600" b="1" dirty="0" smtClean="0">
                    <a:solidFill>
                      <a:srgbClr val="E87071"/>
                    </a:solidFill>
                    <a:latin typeface="Impact" panose="020B0806030902050204" pitchFamily="34" charset="0"/>
                  </a:rPr>
                  <a:t>02</a:t>
                </a:r>
                <a:endParaRPr lang="zh-CN" altLang="en-US" sz="3600" b="1" dirty="0">
                  <a:solidFill>
                    <a:srgbClr val="E87071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280" name="文本框 36"/>
              <p:cNvSpPr txBox="1"/>
              <p:nvPr/>
            </p:nvSpPr>
            <p:spPr>
              <a:xfrm>
                <a:off x="2738818" y="4957033"/>
                <a:ext cx="1041059" cy="401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1200" b="1" dirty="0" smtClean="0">
                    <a:solidFill>
                      <a:srgbClr val="E87071"/>
                    </a:solidFill>
                    <a:latin typeface="Algerian" pitchFamily="82" charset="0"/>
                    <a:ea typeface="时尚中黑简体" panose="01010104010101010101" pitchFamily="2" charset="-122"/>
                  </a:rPr>
                  <a:t>خ</a:t>
                </a:r>
                <a:r>
                  <a:rPr lang="ar-DZ" altLang="zh-CN" sz="1200" b="1" dirty="0" smtClean="0">
                    <a:solidFill>
                      <a:srgbClr val="E87071"/>
                    </a:solidFill>
                    <a:latin typeface="Algerian" pitchFamily="82" charset="0"/>
                    <a:ea typeface="微软雅黑" pitchFamily="34" charset="-122"/>
                  </a:rPr>
                  <a:t>طوة</a:t>
                </a:r>
                <a:endParaRPr lang="zh-CN" altLang="en-US" sz="1013" dirty="0">
                  <a:solidFill>
                    <a:srgbClr val="E87071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endParaRPr>
              </a:p>
            </p:txBody>
          </p:sp>
        </p:grpSp>
      </p:grpSp>
      <p:grpSp>
        <p:nvGrpSpPr>
          <p:cNvPr id="12" name="组合 284"/>
          <p:cNvGrpSpPr/>
          <p:nvPr/>
        </p:nvGrpSpPr>
        <p:grpSpPr>
          <a:xfrm>
            <a:off x="5051551" y="1370015"/>
            <a:ext cx="1903302" cy="2380554"/>
            <a:chOff x="7094696" y="1111476"/>
            <a:chExt cx="2754422" cy="3446339"/>
          </a:xfrm>
        </p:grpSpPr>
        <p:grpSp>
          <p:nvGrpSpPr>
            <p:cNvPr id="13" name="组合 285"/>
            <p:cNvGrpSpPr/>
            <p:nvPr/>
          </p:nvGrpSpPr>
          <p:grpSpPr>
            <a:xfrm>
              <a:off x="7094696" y="1111476"/>
              <a:ext cx="2754422" cy="3446339"/>
              <a:chOff x="3295850" y="1895995"/>
              <a:chExt cx="3725149" cy="4660916"/>
            </a:xfrm>
          </p:grpSpPr>
          <p:sp>
            <p:nvSpPr>
              <p:cNvPr id="290" name="圆角矩形 289"/>
              <p:cNvSpPr/>
              <p:nvPr/>
            </p:nvSpPr>
            <p:spPr>
              <a:xfrm rot="2760000">
                <a:off x="3086007" y="2621919"/>
                <a:ext cx="4660916" cy="3209068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7000">
                    <a:srgbClr val="6C6C6C">
                      <a:alpha val="50000"/>
                    </a:srgbClr>
                  </a:gs>
                  <a:gs pos="0">
                    <a:schemeClr val="tx1">
                      <a:alpha val="61000"/>
                    </a:schemeClr>
                  </a:gs>
                  <a:gs pos="100000">
                    <a:srgbClr val="D8D8D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254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>
                  <a:solidFill>
                    <a:prstClr val="white"/>
                  </a:solidFill>
                </a:endParaRPr>
              </a:p>
            </p:txBody>
          </p:sp>
          <p:sp>
            <p:nvSpPr>
              <p:cNvPr id="291" name="Freeform 5"/>
              <p:cNvSpPr>
                <a:spLocks/>
              </p:cNvSpPr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292" name="圆角矩形 291"/>
              <p:cNvSpPr/>
              <p:nvPr/>
            </p:nvSpPr>
            <p:spPr>
              <a:xfrm rot="2760000">
                <a:off x="3371510" y="2878566"/>
                <a:ext cx="3953505" cy="2592561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7000">
                    <a:srgbClr val="6C6C6C">
                      <a:alpha val="50000"/>
                    </a:srgbClr>
                  </a:gs>
                  <a:gs pos="0">
                    <a:schemeClr val="tx1">
                      <a:alpha val="61000"/>
                    </a:schemeClr>
                  </a:gs>
                  <a:gs pos="100000">
                    <a:srgbClr val="D8D8D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254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13">
                  <a:solidFill>
                    <a:prstClr val="white"/>
                  </a:solidFill>
                </a:endParaRPr>
              </a:p>
            </p:txBody>
          </p:sp>
          <p:sp>
            <p:nvSpPr>
              <p:cNvPr id="293" name="Freeform 5"/>
              <p:cNvSpPr>
                <a:spLocks/>
              </p:cNvSpPr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" name="组合 286"/>
            <p:cNvGrpSpPr/>
            <p:nvPr/>
          </p:nvGrpSpPr>
          <p:grpSpPr>
            <a:xfrm>
              <a:off x="7551706" y="1753046"/>
              <a:ext cx="1045498" cy="1015820"/>
              <a:chOff x="2734379" y="4342226"/>
              <a:chExt cx="1045498" cy="1015820"/>
            </a:xfrm>
          </p:grpSpPr>
          <p:sp>
            <p:nvSpPr>
              <p:cNvPr id="288" name="文本框 38"/>
              <p:cNvSpPr txBox="1"/>
              <p:nvPr/>
            </p:nvSpPr>
            <p:spPr>
              <a:xfrm>
                <a:off x="2734379" y="4342226"/>
                <a:ext cx="1031437" cy="935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3600" b="1" dirty="0" smtClean="0">
                    <a:solidFill>
                      <a:srgbClr val="653C76"/>
                    </a:solidFill>
                    <a:latin typeface="Impact" panose="020B0806030902050204" pitchFamily="34" charset="0"/>
                  </a:rPr>
                  <a:t>01</a:t>
                </a:r>
                <a:endParaRPr lang="zh-CN" altLang="en-US" sz="3600" b="1" dirty="0">
                  <a:solidFill>
                    <a:srgbClr val="653C76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289" name="文本框 39"/>
              <p:cNvSpPr txBox="1"/>
              <p:nvPr/>
            </p:nvSpPr>
            <p:spPr>
              <a:xfrm>
                <a:off x="2738818" y="4957033"/>
                <a:ext cx="1041059" cy="401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DZ" altLang="zh-CN" sz="1200" b="1" dirty="0" smtClean="0">
                    <a:solidFill>
                      <a:srgbClr val="663A77"/>
                    </a:solidFill>
                    <a:latin typeface="Algerian" pitchFamily="82" charset="0"/>
                    <a:ea typeface="时尚中黑简体" panose="01010104010101010101" pitchFamily="2" charset="-122"/>
                  </a:rPr>
                  <a:t>خ</a:t>
                </a:r>
                <a:r>
                  <a:rPr lang="ar-DZ" altLang="zh-CN" sz="1200" b="1" dirty="0" smtClean="0">
                    <a:solidFill>
                      <a:srgbClr val="663A77"/>
                    </a:solidFill>
                    <a:latin typeface="Algerian" pitchFamily="82" charset="0"/>
                    <a:ea typeface="微软雅黑" pitchFamily="34" charset="-122"/>
                  </a:rPr>
                  <a:t>طوة</a:t>
                </a:r>
                <a:endParaRPr lang="zh-CN" altLang="en-US" sz="1200" b="1" dirty="0">
                  <a:solidFill>
                    <a:srgbClr val="663A77"/>
                  </a:solidFill>
                  <a:latin typeface="Algerian" pitchFamily="82" charset="0"/>
                  <a:ea typeface="时尚中黑简体" panose="01010104010101010101" pitchFamily="2" charset="-122"/>
                </a:endParaRPr>
              </a:p>
            </p:txBody>
          </p:sp>
        </p:grpSp>
      </p:grpSp>
      <p:grpSp>
        <p:nvGrpSpPr>
          <p:cNvPr id="15" name="组合 293"/>
          <p:cNvGrpSpPr/>
          <p:nvPr/>
        </p:nvGrpSpPr>
        <p:grpSpPr>
          <a:xfrm flipV="1">
            <a:off x="5734050" y="866774"/>
            <a:ext cx="1343026" cy="561974"/>
            <a:chOff x="5193288" y="4593021"/>
            <a:chExt cx="2491703" cy="732476"/>
          </a:xfrm>
        </p:grpSpPr>
        <p:sp>
          <p:nvSpPr>
            <p:cNvPr id="295" name="椭圆 294"/>
            <p:cNvSpPr/>
            <p:nvPr/>
          </p:nvSpPr>
          <p:spPr>
            <a:xfrm>
              <a:off x="5193288" y="4593021"/>
              <a:ext cx="242325" cy="14897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296" name="任意多边形 295"/>
            <p:cNvSpPr/>
            <p:nvPr/>
          </p:nvSpPr>
          <p:spPr>
            <a:xfrm>
              <a:off x="5335429" y="4686869"/>
              <a:ext cx="2349562" cy="638628"/>
            </a:xfrm>
            <a:custGeom>
              <a:avLst/>
              <a:gdLst>
                <a:gd name="connsiteX0" fmla="*/ 0 w 2815771"/>
                <a:gd name="connsiteY0" fmla="*/ 0 h 638628"/>
                <a:gd name="connsiteX1" fmla="*/ 725714 w 2815771"/>
                <a:gd name="connsiteY1" fmla="*/ 638628 h 638628"/>
                <a:gd name="connsiteX2" fmla="*/ 2815771 w 2815771"/>
                <a:gd name="connsiteY2" fmla="*/ 638628 h 63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15771" h="638628">
                  <a:moveTo>
                    <a:pt x="0" y="0"/>
                  </a:moveTo>
                  <a:lnTo>
                    <a:pt x="725714" y="638628"/>
                  </a:lnTo>
                  <a:lnTo>
                    <a:pt x="2815771" y="638628"/>
                  </a:lnTo>
                </a:path>
              </a:pathLst>
            </a:custGeom>
            <a:noFill/>
            <a:ln w="190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</p:grpSp>
      <p:grpSp>
        <p:nvGrpSpPr>
          <p:cNvPr id="16" name="组合 296"/>
          <p:cNvGrpSpPr/>
          <p:nvPr/>
        </p:nvGrpSpPr>
        <p:grpSpPr>
          <a:xfrm flipH="1" flipV="1">
            <a:off x="2124075" y="1924045"/>
            <a:ext cx="1085850" cy="923927"/>
            <a:chOff x="5159492" y="4616601"/>
            <a:chExt cx="2525499" cy="708896"/>
          </a:xfrm>
        </p:grpSpPr>
        <p:sp>
          <p:nvSpPr>
            <p:cNvPr id="298" name="椭圆 297"/>
            <p:cNvSpPr/>
            <p:nvPr/>
          </p:nvSpPr>
          <p:spPr>
            <a:xfrm>
              <a:off x="5159492" y="4616601"/>
              <a:ext cx="332303" cy="9504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299" name="任意多边形 298"/>
            <p:cNvSpPr/>
            <p:nvPr/>
          </p:nvSpPr>
          <p:spPr>
            <a:xfrm>
              <a:off x="5335429" y="4686869"/>
              <a:ext cx="2349562" cy="638628"/>
            </a:xfrm>
            <a:custGeom>
              <a:avLst/>
              <a:gdLst>
                <a:gd name="connsiteX0" fmla="*/ 0 w 2815771"/>
                <a:gd name="connsiteY0" fmla="*/ 0 h 638628"/>
                <a:gd name="connsiteX1" fmla="*/ 725714 w 2815771"/>
                <a:gd name="connsiteY1" fmla="*/ 638628 h 638628"/>
                <a:gd name="connsiteX2" fmla="*/ 2815771 w 2815771"/>
                <a:gd name="connsiteY2" fmla="*/ 638628 h 63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15771" h="638628">
                  <a:moveTo>
                    <a:pt x="0" y="0"/>
                  </a:moveTo>
                  <a:lnTo>
                    <a:pt x="725714" y="638628"/>
                  </a:lnTo>
                  <a:lnTo>
                    <a:pt x="2815771" y="638628"/>
                  </a:lnTo>
                </a:path>
              </a:pathLst>
            </a:custGeom>
            <a:noFill/>
            <a:ln w="190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组合 299"/>
          <p:cNvGrpSpPr/>
          <p:nvPr/>
        </p:nvGrpSpPr>
        <p:grpSpPr>
          <a:xfrm>
            <a:off x="5156443" y="3286126"/>
            <a:ext cx="1704182" cy="553419"/>
            <a:chOff x="5218733" y="4524310"/>
            <a:chExt cx="2466258" cy="801187"/>
          </a:xfrm>
        </p:grpSpPr>
        <p:sp>
          <p:nvSpPr>
            <p:cNvPr id="301" name="椭圆 300"/>
            <p:cNvSpPr/>
            <p:nvPr/>
          </p:nvSpPr>
          <p:spPr>
            <a:xfrm>
              <a:off x="5218733" y="4524310"/>
              <a:ext cx="146682" cy="18733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302" name="任意多边形 301"/>
            <p:cNvSpPr/>
            <p:nvPr/>
          </p:nvSpPr>
          <p:spPr>
            <a:xfrm>
              <a:off x="5335429" y="4686869"/>
              <a:ext cx="2349562" cy="638628"/>
            </a:xfrm>
            <a:custGeom>
              <a:avLst/>
              <a:gdLst>
                <a:gd name="connsiteX0" fmla="*/ 0 w 2815771"/>
                <a:gd name="connsiteY0" fmla="*/ 0 h 638628"/>
                <a:gd name="connsiteX1" fmla="*/ 725714 w 2815771"/>
                <a:gd name="connsiteY1" fmla="*/ 638628 h 638628"/>
                <a:gd name="connsiteX2" fmla="*/ 2815771 w 2815771"/>
                <a:gd name="connsiteY2" fmla="*/ 638628 h 63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15771" h="638628">
                  <a:moveTo>
                    <a:pt x="0" y="0"/>
                  </a:moveTo>
                  <a:lnTo>
                    <a:pt x="725714" y="638628"/>
                  </a:lnTo>
                  <a:lnTo>
                    <a:pt x="2815771" y="638628"/>
                  </a:lnTo>
                </a:path>
              </a:pathLst>
            </a:custGeom>
            <a:noFill/>
            <a:ln w="190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组合 305"/>
          <p:cNvGrpSpPr/>
          <p:nvPr/>
        </p:nvGrpSpPr>
        <p:grpSpPr>
          <a:xfrm>
            <a:off x="527338" y="1396776"/>
            <a:ext cx="1418144" cy="646331"/>
            <a:chOff x="1995973" y="2721754"/>
            <a:chExt cx="2052309" cy="935696"/>
          </a:xfrm>
        </p:grpSpPr>
        <p:grpSp>
          <p:nvGrpSpPr>
            <p:cNvPr id="20" name="Group 32"/>
            <p:cNvGrpSpPr>
              <a:grpSpLocks noChangeAspect="1"/>
            </p:cNvGrpSpPr>
            <p:nvPr/>
          </p:nvGrpSpPr>
          <p:grpSpPr bwMode="auto">
            <a:xfrm>
              <a:off x="1995973" y="2783034"/>
              <a:ext cx="354115" cy="230585"/>
              <a:chOff x="3798" y="2129"/>
              <a:chExt cx="86" cy="56"/>
            </a:xfrm>
            <a:solidFill>
              <a:schemeClr val="accent5"/>
            </a:solidFill>
            <a:effectLst/>
          </p:grpSpPr>
          <p:sp>
            <p:nvSpPr>
              <p:cNvPr id="309" name="Freeform 33"/>
              <p:cNvSpPr>
                <a:spLocks/>
              </p:cNvSpPr>
              <p:nvPr/>
            </p:nvSpPr>
            <p:spPr bwMode="auto">
              <a:xfrm>
                <a:off x="3798" y="2129"/>
                <a:ext cx="86" cy="51"/>
              </a:xfrm>
              <a:custGeom>
                <a:avLst/>
                <a:gdLst>
                  <a:gd name="T0" fmla="*/ 32 w 33"/>
                  <a:gd name="T1" fmla="*/ 3 h 19"/>
                  <a:gd name="T2" fmla="*/ 32 w 33"/>
                  <a:gd name="T3" fmla="*/ 3 h 19"/>
                  <a:gd name="T4" fmla="*/ 32 w 33"/>
                  <a:gd name="T5" fmla="*/ 1 h 19"/>
                  <a:gd name="T6" fmla="*/ 32 w 33"/>
                  <a:gd name="T7" fmla="*/ 1 h 19"/>
                  <a:gd name="T8" fmla="*/ 32 w 33"/>
                  <a:gd name="T9" fmla="*/ 0 h 19"/>
                  <a:gd name="T10" fmla="*/ 32 w 33"/>
                  <a:gd name="T11" fmla="*/ 0 h 19"/>
                  <a:gd name="T12" fmla="*/ 30 w 33"/>
                  <a:gd name="T13" fmla="*/ 1 h 19"/>
                  <a:gd name="T14" fmla="*/ 29 w 33"/>
                  <a:gd name="T15" fmla="*/ 1 h 19"/>
                  <a:gd name="T16" fmla="*/ 29 w 33"/>
                  <a:gd name="T17" fmla="*/ 2 h 19"/>
                  <a:gd name="T18" fmla="*/ 29 w 33"/>
                  <a:gd name="T19" fmla="*/ 2 h 19"/>
                  <a:gd name="T20" fmla="*/ 30 w 33"/>
                  <a:gd name="T21" fmla="*/ 2 h 19"/>
                  <a:gd name="T22" fmla="*/ 20 w 33"/>
                  <a:gd name="T23" fmla="*/ 11 h 19"/>
                  <a:gd name="T24" fmla="*/ 15 w 33"/>
                  <a:gd name="T25" fmla="*/ 5 h 19"/>
                  <a:gd name="T26" fmla="*/ 0 w 33"/>
                  <a:gd name="T27" fmla="*/ 19 h 19"/>
                  <a:gd name="T28" fmla="*/ 0 w 33"/>
                  <a:gd name="T29" fmla="*/ 19 h 19"/>
                  <a:gd name="T30" fmla="*/ 14 w 33"/>
                  <a:gd name="T31" fmla="*/ 6 h 19"/>
                  <a:gd name="T32" fmla="*/ 20 w 33"/>
                  <a:gd name="T33" fmla="*/ 12 h 19"/>
                  <a:gd name="T34" fmla="*/ 30 w 33"/>
                  <a:gd name="T35" fmla="*/ 3 h 19"/>
                  <a:gd name="T36" fmla="*/ 31 w 33"/>
                  <a:gd name="T37" fmla="*/ 3 h 19"/>
                  <a:gd name="T38" fmla="*/ 31 w 33"/>
                  <a:gd name="T39" fmla="*/ 4 h 19"/>
                  <a:gd name="T40" fmla="*/ 32 w 33"/>
                  <a:gd name="T41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3" h="19">
                    <a:moveTo>
                      <a:pt x="32" y="3"/>
                    </a:moveTo>
                    <a:cubicBezTo>
                      <a:pt x="32" y="3"/>
                      <a:pt x="32" y="3"/>
                      <a:pt x="32" y="3"/>
                    </a:cubicBezTo>
                    <a:cubicBezTo>
                      <a:pt x="32" y="3"/>
                      <a:pt x="32" y="2"/>
                      <a:pt x="32" y="1"/>
                    </a:cubicBezTo>
                    <a:cubicBezTo>
                      <a:pt x="32" y="1"/>
                      <a:pt x="32" y="1"/>
                      <a:pt x="32" y="1"/>
                    </a:cubicBezTo>
                    <a:cubicBezTo>
                      <a:pt x="33" y="0"/>
                      <a:pt x="32" y="0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1" y="0"/>
                      <a:pt x="30" y="1"/>
                      <a:pt x="30" y="1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9" y="1"/>
                      <a:pt x="29" y="1"/>
                      <a:pt x="29" y="2"/>
                    </a:cubicBezTo>
                    <a:cubicBezTo>
                      <a:pt x="29" y="2"/>
                      <a:pt x="29" y="2"/>
                      <a:pt x="29" y="2"/>
                    </a:cubicBezTo>
                    <a:cubicBezTo>
                      <a:pt x="29" y="2"/>
                      <a:pt x="29" y="2"/>
                      <a:pt x="30" y="2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20" y="12"/>
                      <a:pt x="20" y="12"/>
                      <a:pt x="20" y="12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0" y="3"/>
                      <a:pt x="30" y="3"/>
                      <a:pt x="31" y="3"/>
                    </a:cubicBezTo>
                    <a:cubicBezTo>
                      <a:pt x="31" y="4"/>
                      <a:pt x="31" y="4"/>
                      <a:pt x="31" y="4"/>
                    </a:cubicBezTo>
                    <a:cubicBezTo>
                      <a:pt x="31" y="4"/>
                      <a:pt x="32" y="4"/>
                      <a:pt x="3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0" name="Freeform 34"/>
              <p:cNvSpPr>
                <a:spLocks/>
              </p:cNvSpPr>
              <p:nvPr/>
            </p:nvSpPr>
            <p:spPr bwMode="auto">
              <a:xfrm>
                <a:off x="3866" y="2140"/>
                <a:ext cx="8" cy="45"/>
              </a:xfrm>
              <a:custGeom>
                <a:avLst/>
                <a:gdLst>
                  <a:gd name="T0" fmla="*/ 0 w 8"/>
                  <a:gd name="T1" fmla="*/ 11 h 45"/>
                  <a:gd name="T2" fmla="*/ 0 w 8"/>
                  <a:gd name="T3" fmla="*/ 45 h 45"/>
                  <a:gd name="T4" fmla="*/ 8 w 8"/>
                  <a:gd name="T5" fmla="*/ 45 h 45"/>
                  <a:gd name="T6" fmla="*/ 8 w 8"/>
                  <a:gd name="T7" fmla="*/ 0 h 45"/>
                  <a:gd name="T8" fmla="*/ 0 w 8"/>
                  <a:gd name="T9" fmla="*/ 1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5">
                    <a:moveTo>
                      <a:pt x="0" y="11"/>
                    </a:moveTo>
                    <a:lnTo>
                      <a:pt x="0" y="45"/>
                    </a:lnTo>
                    <a:lnTo>
                      <a:pt x="8" y="45"/>
                    </a:lnTo>
                    <a:lnTo>
                      <a:pt x="8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1" name="Freeform 35"/>
              <p:cNvSpPr>
                <a:spLocks/>
              </p:cNvSpPr>
              <p:nvPr/>
            </p:nvSpPr>
            <p:spPr bwMode="auto">
              <a:xfrm>
                <a:off x="3853" y="2153"/>
                <a:ext cx="8" cy="32"/>
              </a:xfrm>
              <a:custGeom>
                <a:avLst/>
                <a:gdLst>
                  <a:gd name="T0" fmla="*/ 0 w 8"/>
                  <a:gd name="T1" fmla="*/ 8 h 32"/>
                  <a:gd name="T2" fmla="*/ 0 w 8"/>
                  <a:gd name="T3" fmla="*/ 32 h 32"/>
                  <a:gd name="T4" fmla="*/ 8 w 8"/>
                  <a:gd name="T5" fmla="*/ 32 h 32"/>
                  <a:gd name="T6" fmla="*/ 8 w 8"/>
                  <a:gd name="T7" fmla="*/ 0 h 32"/>
                  <a:gd name="T8" fmla="*/ 0 w 8"/>
                  <a:gd name="T9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32">
                    <a:moveTo>
                      <a:pt x="0" y="8"/>
                    </a:moveTo>
                    <a:lnTo>
                      <a:pt x="0" y="32"/>
                    </a:lnTo>
                    <a:lnTo>
                      <a:pt x="8" y="32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2" name="Freeform 36"/>
              <p:cNvSpPr>
                <a:spLocks/>
              </p:cNvSpPr>
              <p:nvPr/>
            </p:nvSpPr>
            <p:spPr bwMode="auto">
              <a:xfrm>
                <a:off x="3840" y="2153"/>
                <a:ext cx="8" cy="32"/>
              </a:xfrm>
              <a:custGeom>
                <a:avLst/>
                <a:gdLst>
                  <a:gd name="T0" fmla="*/ 0 w 8"/>
                  <a:gd name="T1" fmla="*/ 0 h 32"/>
                  <a:gd name="T2" fmla="*/ 0 w 8"/>
                  <a:gd name="T3" fmla="*/ 32 h 32"/>
                  <a:gd name="T4" fmla="*/ 8 w 8"/>
                  <a:gd name="T5" fmla="*/ 32 h 32"/>
                  <a:gd name="T6" fmla="*/ 8 w 8"/>
                  <a:gd name="T7" fmla="*/ 8 h 32"/>
                  <a:gd name="T8" fmla="*/ 0 w 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32">
                    <a:moveTo>
                      <a:pt x="0" y="0"/>
                    </a:moveTo>
                    <a:lnTo>
                      <a:pt x="0" y="32"/>
                    </a:lnTo>
                    <a:lnTo>
                      <a:pt x="8" y="32"/>
                    </a:lnTo>
                    <a:lnTo>
                      <a:pt x="8" y="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3" name="Freeform 37"/>
              <p:cNvSpPr>
                <a:spLocks/>
              </p:cNvSpPr>
              <p:nvPr/>
            </p:nvSpPr>
            <p:spPr bwMode="auto">
              <a:xfrm>
                <a:off x="3827" y="2148"/>
                <a:ext cx="8" cy="37"/>
              </a:xfrm>
              <a:custGeom>
                <a:avLst/>
                <a:gdLst>
                  <a:gd name="T0" fmla="*/ 8 w 8"/>
                  <a:gd name="T1" fmla="*/ 0 h 37"/>
                  <a:gd name="T2" fmla="*/ 0 w 8"/>
                  <a:gd name="T3" fmla="*/ 8 h 37"/>
                  <a:gd name="T4" fmla="*/ 0 w 8"/>
                  <a:gd name="T5" fmla="*/ 37 h 37"/>
                  <a:gd name="T6" fmla="*/ 8 w 8"/>
                  <a:gd name="T7" fmla="*/ 37 h 37"/>
                  <a:gd name="T8" fmla="*/ 8 w 8"/>
                  <a:gd name="T9" fmla="*/ 0 h 37"/>
                  <a:gd name="T10" fmla="*/ 8 w 8"/>
                  <a:gd name="T11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37">
                    <a:moveTo>
                      <a:pt x="8" y="0"/>
                    </a:moveTo>
                    <a:lnTo>
                      <a:pt x="0" y="8"/>
                    </a:lnTo>
                    <a:lnTo>
                      <a:pt x="0" y="37"/>
                    </a:lnTo>
                    <a:lnTo>
                      <a:pt x="8" y="37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4" name="Freeform 38"/>
              <p:cNvSpPr>
                <a:spLocks/>
              </p:cNvSpPr>
              <p:nvPr/>
            </p:nvSpPr>
            <p:spPr bwMode="auto">
              <a:xfrm>
                <a:off x="3814" y="2161"/>
                <a:ext cx="8" cy="24"/>
              </a:xfrm>
              <a:custGeom>
                <a:avLst/>
                <a:gdLst>
                  <a:gd name="T0" fmla="*/ 0 w 8"/>
                  <a:gd name="T1" fmla="*/ 8 h 24"/>
                  <a:gd name="T2" fmla="*/ 0 w 8"/>
                  <a:gd name="T3" fmla="*/ 24 h 24"/>
                  <a:gd name="T4" fmla="*/ 8 w 8"/>
                  <a:gd name="T5" fmla="*/ 24 h 24"/>
                  <a:gd name="T6" fmla="*/ 8 w 8"/>
                  <a:gd name="T7" fmla="*/ 0 h 24"/>
                  <a:gd name="T8" fmla="*/ 0 w 8"/>
                  <a:gd name="T9" fmla="*/ 8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24">
                    <a:moveTo>
                      <a:pt x="0" y="8"/>
                    </a:moveTo>
                    <a:lnTo>
                      <a:pt x="0" y="24"/>
                    </a:lnTo>
                    <a:lnTo>
                      <a:pt x="8" y="24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5" name="Freeform 39"/>
              <p:cNvSpPr>
                <a:spLocks/>
              </p:cNvSpPr>
              <p:nvPr/>
            </p:nvSpPr>
            <p:spPr bwMode="auto">
              <a:xfrm>
                <a:off x="3801" y="2172"/>
                <a:ext cx="8" cy="13"/>
              </a:xfrm>
              <a:custGeom>
                <a:avLst/>
                <a:gdLst>
                  <a:gd name="T0" fmla="*/ 0 w 8"/>
                  <a:gd name="T1" fmla="*/ 8 h 13"/>
                  <a:gd name="T2" fmla="*/ 0 w 8"/>
                  <a:gd name="T3" fmla="*/ 13 h 13"/>
                  <a:gd name="T4" fmla="*/ 8 w 8"/>
                  <a:gd name="T5" fmla="*/ 13 h 13"/>
                  <a:gd name="T6" fmla="*/ 8 w 8"/>
                  <a:gd name="T7" fmla="*/ 0 h 13"/>
                  <a:gd name="T8" fmla="*/ 0 w 8"/>
                  <a:gd name="T9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13">
                    <a:moveTo>
                      <a:pt x="0" y="8"/>
                    </a:moveTo>
                    <a:lnTo>
                      <a:pt x="0" y="13"/>
                    </a:lnTo>
                    <a:lnTo>
                      <a:pt x="8" y="13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6" name="Freeform 40"/>
              <p:cNvSpPr>
                <a:spLocks/>
              </p:cNvSpPr>
              <p:nvPr/>
            </p:nvSpPr>
            <p:spPr bwMode="auto">
              <a:xfrm>
                <a:off x="3798" y="2129"/>
                <a:ext cx="86" cy="51"/>
              </a:xfrm>
              <a:custGeom>
                <a:avLst/>
                <a:gdLst>
                  <a:gd name="T0" fmla="*/ 32 w 33"/>
                  <a:gd name="T1" fmla="*/ 3 h 19"/>
                  <a:gd name="T2" fmla="*/ 32 w 33"/>
                  <a:gd name="T3" fmla="*/ 3 h 19"/>
                  <a:gd name="T4" fmla="*/ 32 w 33"/>
                  <a:gd name="T5" fmla="*/ 1 h 19"/>
                  <a:gd name="T6" fmla="*/ 32 w 33"/>
                  <a:gd name="T7" fmla="*/ 1 h 19"/>
                  <a:gd name="T8" fmla="*/ 32 w 33"/>
                  <a:gd name="T9" fmla="*/ 0 h 19"/>
                  <a:gd name="T10" fmla="*/ 32 w 33"/>
                  <a:gd name="T11" fmla="*/ 0 h 19"/>
                  <a:gd name="T12" fmla="*/ 30 w 33"/>
                  <a:gd name="T13" fmla="*/ 1 h 19"/>
                  <a:gd name="T14" fmla="*/ 29 w 33"/>
                  <a:gd name="T15" fmla="*/ 1 h 19"/>
                  <a:gd name="T16" fmla="*/ 29 w 33"/>
                  <a:gd name="T17" fmla="*/ 2 h 19"/>
                  <a:gd name="T18" fmla="*/ 29 w 33"/>
                  <a:gd name="T19" fmla="*/ 2 h 19"/>
                  <a:gd name="T20" fmla="*/ 30 w 33"/>
                  <a:gd name="T21" fmla="*/ 2 h 19"/>
                  <a:gd name="T22" fmla="*/ 20 w 33"/>
                  <a:gd name="T23" fmla="*/ 11 h 19"/>
                  <a:gd name="T24" fmla="*/ 15 w 33"/>
                  <a:gd name="T25" fmla="*/ 5 h 19"/>
                  <a:gd name="T26" fmla="*/ 0 w 33"/>
                  <a:gd name="T27" fmla="*/ 19 h 19"/>
                  <a:gd name="T28" fmla="*/ 0 w 33"/>
                  <a:gd name="T29" fmla="*/ 19 h 19"/>
                  <a:gd name="T30" fmla="*/ 14 w 33"/>
                  <a:gd name="T31" fmla="*/ 6 h 19"/>
                  <a:gd name="T32" fmla="*/ 20 w 33"/>
                  <a:gd name="T33" fmla="*/ 12 h 19"/>
                  <a:gd name="T34" fmla="*/ 30 w 33"/>
                  <a:gd name="T35" fmla="*/ 3 h 19"/>
                  <a:gd name="T36" fmla="*/ 31 w 33"/>
                  <a:gd name="T37" fmla="*/ 3 h 19"/>
                  <a:gd name="T38" fmla="*/ 31 w 33"/>
                  <a:gd name="T39" fmla="*/ 4 h 19"/>
                  <a:gd name="T40" fmla="*/ 32 w 33"/>
                  <a:gd name="T41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3" h="19">
                    <a:moveTo>
                      <a:pt x="32" y="3"/>
                    </a:moveTo>
                    <a:cubicBezTo>
                      <a:pt x="32" y="3"/>
                      <a:pt x="32" y="3"/>
                      <a:pt x="32" y="3"/>
                    </a:cubicBezTo>
                    <a:cubicBezTo>
                      <a:pt x="32" y="3"/>
                      <a:pt x="32" y="2"/>
                      <a:pt x="32" y="1"/>
                    </a:cubicBezTo>
                    <a:cubicBezTo>
                      <a:pt x="32" y="1"/>
                      <a:pt x="32" y="1"/>
                      <a:pt x="32" y="1"/>
                    </a:cubicBezTo>
                    <a:cubicBezTo>
                      <a:pt x="33" y="0"/>
                      <a:pt x="32" y="0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1" y="0"/>
                      <a:pt x="30" y="1"/>
                      <a:pt x="30" y="1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9" y="1"/>
                      <a:pt x="29" y="1"/>
                      <a:pt x="29" y="2"/>
                    </a:cubicBezTo>
                    <a:cubicBezTo>
                      <a:pt x="29" y="2"/>
                      <a:pt x="29" y="2"/>
                      <a:pt x="29" y="2"/>
                    </a:cubicBezTo>
                    <a:cubicBezTo>
                      <a:pt x="29" y="2"/>
                      <a:pt x="29" y="2"/>
                      <a:pt x="30" y="2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20" y="12"/>
                      <a:pt x="20" y="12"/>
                      <a:pt x="20" y="12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0" y="3"/>
                      <a:pt x="30" y="3"/>
                      <a:pt x="31" y="3"/>
                    </a:cubicBezTo>
                    <a:cubicBezTo>
                      <a:pt x="31" y="4"/>
                      <a:pt x="31" y="4"/>
                      <a:pt x="31" y="4"/>
                    </a:cubicBezTo>
                    <a:cubicBezTo>
                      <a:pt x="31" y="4"/>
                      <a:pt x="32" y="4"/>
                      <a:pt x="3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7" name="Freeform 41"/>
              <p:cNvSpPr>
                <a:spLocks/>
              </p:cNvSpPr>
              <p:nvPr/>
            </p:nvSpPr>
            <p:spPr bwMode="auto">
              <a:xfrm>
                <a:off x="3866" y="2140"/>
                <a:ext cx="8" cy="45"/>
              </a:xfrm>
              <a:custGeom>
                <a:avLst/>
                <a:gdLst>
                  <a:gd name="T0" fmla="*/ 0 w 8"/>
                  <a:gd name="T1" fmla="*/ 11 h 45"/>
                  <a:gd name="T2" fmla="*/ 0 w 8"/>
                  <a:gd name="T3" fmla="*/ 45 h 45"/>
                  <a:gd name="T4" fmla="*/ 8 w 8"/>
                  <a:gd name="T5" fmla="*/ 45 h 45"/>
                  <a:gd name="T6" fmla="*/ 8 w 8"/>
                  <a:gd name="T7" fmla="*/ 0 h 45"/>
                  <a:gd name="T8" fmla="*/ 0 w 8"/>
                  <a:gd name="T9" fmla="*/ 1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5">
                    <a:moveTo>
                      <a:pt x="0" y="11"/>
                    </a:moveTo>
                    <a:lnTo>
                      <a:pt x="0" y="45"/>
                    </a:lnTo>
                    <a:lnTo>
                      <a:pt x="8" y="45"/>
                    </a:lnTo>
                    <a:lnTo>
                      <a:pt x="8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8" name="Freeform 42"/>
              <p:cNvSpPr>
                <a:spLocks/>
              </p:cNvSpPr>
              <p:nvPr/>
            </p:nvSpPr>
            <p:spPr bwMode="auto">
              <a:xfrm>
                <a:off x="3853" y="2153"/>
                <a:ext cx="8" cy="32"/>
              </a:xfrm>
              <a:custGeom>
                <a:avLst/>
                <a:gdLst>
                  <a:gd name="T0" fmla="*/ 0 w 8"/>
                  <a:gd name="T1" fmla="*/ 8 h 32"/>
                  <a:gd name="T2" fmla="*/ 0 w 8"/>
                  <a:gd name="T3" fmla="*/ 32 h 32"/>
                  <a:gd name="T4" fmla="*/ 8 w 8"/>
                  <a:gd name="T5" fmla="*/ 32 h 32"/>
                  <a:gd name="T6" fmla="*/ 8 w 8"/>
                  <a:gd name="T7" fmla="*/ 0 h 32"/>
                  <a:gd name="T8" fmla="*/ 0 w 8"/>
                  <a:gd name="T9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32">
                    <a:moveTo>
                      <a:pt x="0" y="8"/>
                    </a:moveTo>
                    <a:lnTo>
                      <a:pt x="0" y="32"/>
                    </a:lnTo>
                    <a:lnTo>
                      <a:pt x="8" y="32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19" name="Freeform 43"/>
              <p:cNvSpPr>
                <a:spLocks/>
              </p:cNvSpPr>
              <p:nvPr/>
            </p:nvSpPr>
            <p:spPr bwMode="auto">
              <a:xfrm>
                <a:off x="3840" y="2153"/>
                <a:ext cx="8" cy="32"/>
              </a:xfrm>
              <a:custGeom>
                <a:avLst/>
                <a:gdLst>
                  <a:gd name="T0" fmla="*/ 0 w 8"/>
                  <a:gd name="T1" fmla="*/ 0 h 32"/>
                  <a:gd name="T2" fmla="*/ 0 w 8"/>
                  <a:gd name="T3" fmla="*/ 32 h 32"/>
                  <a:gd name="T4" fmla="*/ 8 w 8"/>
                  <a:gd name="T5" fmla="*/ 32 h 32"/>
                  <a:gd name="T6" fmla="*/ 8 w 8"/>
                  <a:gd name="T7" fmla="*/ 8 h 32"/>
                  <a:gd name="T8" fmla="*/ 0 w 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32">
                    <a:moveTo>
                      <a:pt x="0" y="0"/>
                    </a:moveTo>
                    <a:lnTo>
                      <a:pt x="0" y="32"/>
                    </a:lnTo>
                    <a:lnTo>
                      <a:pt x="8" y="32"/>
                    </a:lnTo>
                    <a:lnTo>
                      <a:pt x="8" y="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20" name="Freeform 44"/>
              <p:cNvSpPr>
                <a:spLocks/>
              </p:cNvSpPr>
              <p:nvPr/>
            </p:nvSpPr>
            <p:spPr bwMode="auto">
              <a:xfrm>
                <a:off x="3827" y="2148"/>
                <a:ext cx="8" cy="37"/>
              </a:xfrm>
              <a:custGeom>
                <a:avLst/>
                <a:gdLst>
                  <a:gd name="T0" fmla="*/ 8 w 8"/>
                  <a:gd name="T1" fmla="*/ 0 h 37"/>
                  <a:gd name="T2" fmla="*/ 0 w 8"/>
                  <a:gd name="T3" fmla="*/ 8 h 37"/>
                  <a:gd name="T4" fmla="*/ 0 w 8"/>
                  <a:gd name="T5" fmla="*/ 37 h 37"/>
                  <a:gd name="T6" fmla="*/ 8 w 8"/>
                  <a:gd name="T7" fmla="*/ 37 h 37"/>
                  <a:gd name="T8" fmla="*/ 8 w 8"/>
                  <a:gd name="T9" fmla="*/ 0 h 37"/>
                  <a:gd name="T10" fmla="*/ 8 w 8"/>
                  <a:gd name="T11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37">
                    <a:moveTo>
                      <a:pt x="8" y="0"/>
                    </a:moveTo>
                    <a:lnTo>
                      <a:pt x="0" y="8"/>
                    </a:lnTo>
                    <a:lnTo>
                      <a:pt x="0" y="37"/>
                    </a:lnTo>
                    <a:lnTo>
                      <a:pt x="8" y="37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21" name="Freeform 45"/>
              <p:cNvSpPr>
                <a:spLocks/>
              </p:cNvSpPr>
              <p:nvPr/>
            </p:nvSpPr>
            <p:spPr bwMode="auto">
              <a:xfrm>
                <a:off x="3814" y="2161"/>
                <a:ext cx="8" cy="24"/>
              </a:xfrm>
              <a:custGeom>
                <a:avLst/>
                <a:gdLst>
                  <a:gd name="T0" fmla="*/ 0 w 8"/>
                  <a:gd name="T1" fmla="*/ 8 h 24"/>
                  <a:gd name="T2" fmla="*/ 0 w 8"/>
                  <a:gd name="T3" fmla="*/ 24 h 24"/>
                  <a:gd name="T4" fmla="*/ 8 w 8"/>
                  <a:gd name="T5" fmla="*/ 24 h 24"/>
                  <a:gd name="T6" fmla="*/ 8 w 8"/>
                  <a:gd name="T7" fmla="*/ 0 h 24"/>
                  <a:gd name="T8" fmla="*/ 0 w 8"/>
                  <a:gd name="T9" fmla="*/ 8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24">
                    <a:moveTo>
                      <a:pt x="0" y="8"/>
                    </a:moveTo>
                    <a:lnTo>
                      <a:pt x="0" y="24"/>
                    </a:lnTo>
                    <a:lnTo>
                      <a:pt x="8" y="24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22" name="Freeform 46"/>
              <p:cNvSpPr>
                <a:spLocks/>
              </p:cNvSpPr>
              <p:nvPr/>
            </p:nvSpPr>
            <p:spPr bwMode="auto">
              <a:xfrm>
                <a:off x="3801" y="2172"/>
                <a:ext cx="8" cy="13"/>
              </a:xfrm>
              <a:custGeom>
                <a:avLst/>
                <a:gdLst>
                  <a:gd name="T0" fmla="*/ 0 w 8"/>
                  <a:gd name="T1" fmla="*/ 8 h 13"/>
                  <a:gd name="T2" fmla="*/ 0 w 8"/>
                  <a:gd name="T3" fmla="*/ 13 h 13"/>
                  <a:gd name="T4" fmla="*/ 8 w 8"/>
                  <a:gd name="T5" fmla="*/ 13 h 13"/>
                  <a:gd name="T6" fmla="*/ 8 w 8"/>
                  <a:gd name="T7" fmla="*/ 0 h 13"/>
                  <a:gd name="T8" fmla="*/ 0 w 8"/>
                  <a:gd name="T9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13">
                    <a:moveTo>
                      <a:pt x="0" y="8"/>
                    </a:moveTo>
                    <a:lnTo>
                      <a:pt x="0" y="13"/>
                    </a:lnTo>
                    <a:lnTo>
                      <a:pt x="8" y="13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08" name="文本框 96"/>
            <p:cNvSpPr txBox="1"/>
            <p:nvPr/>
          </p:nvSpPr>
          <p:spPr>
            <a:xfrm>
              <a:off x="2264415" y="2721754"/>
              <a:ext cx="1783867" cy="9356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1800">
                  <a:solidFill>
                    <a:srgbClr val="01ACBE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defRPr>
              </a:lvl1pPr>
            </a:lstStyle>
            <a:p>
              <a:pPr algn="ctr"/>
              <a:r>
                <a:rPr lang="ar-DZ" altLang="zh-CN" b="1" dirty="0" smtClean="0"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دراسة البيئة الداخلية</a:t>
              </a:r>
              <a:endParaRPr lang="zh-CN" altLang="en-US" b="1" dirty="0"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endParaRPr>
            </a:p>
          </p:txBody>
        </p:sp>
      </p:grpSp>
      <p:grpSp>
        <p:nvGrpSpPr>
          <p:cNvPr id="21" name="组合 322"/>
          <p:cNvGrpSpPr/>
          <p:nvPr/>
        </p:nvGrpSpPr>
        <p:grpSpPr>
          <a:xfrm>
            <a:off x="7087466" y="436368"/>
            <a:ext cx="1768207" cy="1070381"/>
            <a:chOff x="4885432" y="871987"/>
            <a:chExt cx="2558912" cy="1549593"/>
          </a:xfrm>
        </p:grpSpPr>
        <p:grpSp>
          <p:nvGrpSpPr>
            <p:cNvPr id="22" name="Group 13"/>
            <p:cNvGrpSpPr>
              <a:grpSpLocks noChangeAspect="1"/>
            </p:cNvGrpSpPr>
            <p:nvPr/>
          </p:nvGrpSpPr>
          <p:grpSpPr bwMode="auto">
            <a:xfrm>
              <a:off x="5236593" y="871987"/>
              <a:ext cx="308818" cy="242938"/>
              <a:chOff x="3996" y="2321"/>
              <a:chExt cx="75" cy="59"/>
            </a:xfrm>
            <a:solidFill>
              <a:srgbClr val="663A77"/>
            </a:solidFill>
            <a:effectLst/>
          </p:grpSpPr>
          <p:sp>
            <p:nvSpPr>
              <p:cNvPr id="326" name="Freeform 14"/>
              <p:cNvSpPr>
                <a:spLocks noEditPoints="1"/>
              </p:cNvSpPr>
              <p:nvPr/>
            </p:nvSpPr>
            <p:spPr bwMode="auto">
              <a:xfrm>
                <a:off x="4014" y="2329"/>
                <a:ext cx="39" cy="22"/>
              </a:xfrm>
              <a:custGeom>
                <a:avLst/>
                <a:gdLst>
                  <a:gd name="T0" fmla="*/ 6 w 15"/>
                  <a:gd name="T1" fmla="*/ 8 h 8"/>
                  <a:gd name="T2" fmla="*/ 6 w 15"/>
                  <a:gd name="T3" fmla="*/ 7 h 8"/>
                  <a:gd name="T4" fmla="*/ 7 w 15"/>
                  <a:gd name="T5" fmla="*/ 7 h 8"/>
                  <a:gd name="T6" fmla="*/ 8 w 15"/>
                  <a:gd name="T7" fmla="*/ 7 h 8"/>
                  <a:gd name="T8" fmla="*/ 8 w 15"/>
                  <a:gd name="T9" fmla="*/ 7 h 8"/>
                  <a:gd name="T10" fmla="*/ 8 w 15"/>
                  <a:gd name="T11" fmla="*/ 8 h 8"/>
                  <a:gd name="T12" fmla="*/ 15 w 15"/>
                  <a:gd name="T13" fmla="*/ 5 h 8"/>
                  <a:gd name="T14" fmla="*/ 12 w 15"/>
                  <a:gd name="T15" fmla="*/ 3 h 8"/>
                  <a:gd name="T16" fmla="*/ 10 w 15"/>
                  <a:gd name="T17" fmla="*/ 3 h 8"/>
                  <a:gd name="T18" fmla="*/ 7 w 15"/>
                  <a:gd name="T19" fmla="*/ 0 h 8"/>
                  <a:gd name="T20" fmla="*/ 4 w 15"/>
                  <a:gd name="T21" fmla="*/ 3 h 8"/>
                  <a:gd name="T22" fmla="*/ 2 w 15"/>
                  <a:gd name="T23" fmla="*/ 3 h 8"/>
                  <a:gd name="T24" fmla="*/ 0 w 15"/>
                  <a:gd name="T25" fmla="*/ 5 h 8"/>
                  <a:gd name="T26" fmla="*/ 6 w 15"/>
                  <a:gd name="T27" fmla="*/ 8 h 8"/>
                  <a:gd name="T28" fmla="*/ 7 w 15"/>
                  <a:gd name="T29" fmla="*/ 1 h 8"/>
                  <a:gd name="T30" fmla="*/ 10 w 15"/>
                  <a:gd name="T31" fmla="*/ 3 h 8"/>
                  <a:gd name="T32" fmla="*/ 5 w 15"/>
                  <a:gd name="T33" fmla="*/ 3 h 8"/>
                  <a:gd name="T34" fmla="*/ 7 w 15"/>
                  <a:gd name="T35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" h="8">
                    <a:moveTo>
                      <a:pt x="6" y="8"/>
                    </a:move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7" y="7"/>
                      <a:pt x="7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5" y="4"/>
                      <a:pt x="14" y="3"/>
                      <a:pt x="12" y="3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10" y="1"/>
                      <a:pt x="9" y="0"/>
                      <a:pt x="7" y="0"/>
                    </a:cubicBezTo>
                    <a:cubicBezTo>
                      <a:pt x="6" y="0"/>
                      <a:pt x="4" y="1"/>
                      <a:pt x="4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4"/>
                      <a:pt x="0" y="5"/>
                    </a:cubicBezTo>
                    <a:lnTo>
                      <a:pt x="6" y="8"/>
                    </a:lnTo>
                    <a:close/>
                    <a:moveTo>
                      <a:pt x="7" y="1"/>
                    </a:moveTo>
                    <a:cubicBezTo>
                      <a:pt x="8" y="1"/>
                      <a:pt x="10" y="2"/>
                      <a:pt x="10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2"/>
                      <a:pt x="6" y="1"/>
                      <a:pt x="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27" name="Freeform 15"/>
              <p:cNvSpPr>
                <a:spLocks/>
              </p:cNvSpPr>
              <p:nvPr/>
            </p:nvSpPr>
            <p:spPr bwMode="auto">
              <a:xfrm>
                <a:off x="4032" y="2348"/>
                <a:ext cx="3" cy="3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1 h 1"/>
                  <a:gd name="T10" fmla="*/ 1 w 1"/>
                  <a:gd name="T11" fmla="*/ 1 h 1"/>
                  <a:gd name="T12" fmla="*/ 1 w 1"/>
                  <a:gd name="T13" fmla="*/ 0 h 1"/>
                  <a:gd name="T14" fmla="*/ 0 w 1"/>
                  <a:gd name="T1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28" name="Freeform 16"/>
              <p:cNvSpPr>
                <a:spLocks/>
              </p:cNvSpPr>
              <p:nvPr/>
            </p:nvSpPr>
            <p:spPr bwMode="auto">
              <a:xfrm>
                <a:off x="4014" y="2343"/>
                <a:ext cx="39" cy="18"/>
              </a:xfrm>
              <a:custGeom>
                <a:avLst/>
                <a:gdLst>
                  <a:gd name="T0" fmla="*/ 8 w 15"/>
                  <a:gd name="T1" fmla="*/ 3 h 7"/>
                  <a:gd name="T2" fmla="*/ 8 w 15"/>
                  <a:gd name="T3" fmla="*/ 3 h 7"/>
                  <a:gd name="T4" fmla="*/ 7 w 15"/>
                  <a:gd name="T5" fmla="*/ 3 h 7"/>
                  <a:gd name="T6" fmla="*/ 6 w 15"/>
                  <a:gd name="T7" fmla="*/ 3 h 7"/>
                  <a:gd name="T8" fmla="*/ 6 w 15"/>
                  <a:gd name="T9" fmla="*/ 3 h 7"/>
                  <a:gd name="T10" fmla="*/ 0 w 15"/>
                  <a:gd name="T11" fmla="*/ 0 h 7"/>
                  <a:gd name="T12" fmla="*/ 0 w 15"/>
                  <a:gd name="T13" fmla="*/ 5 h 7"/>
                  <a:gd name="T14" fmla="*/ 2 w 15"/>
                  <a:gd name="T15" fmla="*/ 7 h 7"/>
                  <a:gd name="T16" fmla="*/ 12 w 15"/>
                  <a:gd name="T17" fmla="*/ 7 h 7"/>
                  <a:gd name="T18" fmla="*/ 15 w 15"/>
                  <a:gd name="T19" fmla="*/ 5 h 7"/>
                  <a:gd name="T20" fmla="*/ 15 w 15"/>
                  <a:gd name="T21" fmla="*/ 0 h 7"/>
                  <a:gd name="T22" fmla="*/ 8 w 15"/>
                  <a:gd name="T2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5" h="7">
                    <a:moveTo>
                      <a:pt x="8" y="3"/>
                    </a:moveTo>
                    <a:cubicBezTo>
                      <a:pt x="8" y="3"/>
                      <a:pt x="8" y="3"/>
                      <a:pt x="8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6"/>
                      <a:pt x="1" y="7"/>
                      <a:pt x="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4" y="7"/>
                      <a:pt x="15" y="6"/>
                      <a:pt x="15" y="5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8" y="3"/>
                      <a:pt x="8" y="3"/>
                      <a:pt x="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29" name="Freeform 17"/>
              <p:cNvSpPr>
                <a:spLocks noEditPoints="1"/>
              </p:cNvSpPr>
              <p:nvPr/>
            </p:nvSpPr>
            <p:spPr bwMode="auto">
              <a:xfrm>
                <a:off x="3996" y="2321"/>
                <a:ext cx="75" cy="59"/>
              </a:xfrm>
              <a:custGeom>
                <a:avLst/>
                <a:gdLst>
                  <a:gd name="T0" fmla="*/ 26 w 29"/>
                  <a:gd name="T1" fmla="*/ 0 h 22"/>
                  <a:gd name="T2" fmla="*/ 3 w 29"/>
                  <a:gd name="T3" fmla="*/ 0 h 22"/>
                  <a:gd name="T4" fmla="*/ 0 w 29"/>
                  <a:gd name="T5" fmla="*/ 3 h 22"/>
                  <a:gd name="T6" fmla="*/ 0 w 29"/>
                  <a:gd name="T7" fmla="*/ 16 h 22"/>
                  <a:gd name="T8" fmla="*/ 3 w 29"/>
                  <a:gd name="T9" fmla="*/ 19 h 22"/>
                  <a:gd name="T10" fmla="*/ 10 w 29"/>
                  <a:gd name="T11" fmla="*/ 19 h 22"/>
                  <a:gd name="T12" fmla="*/ 8 w 29"/>
                  <a:gd name="T13" fmla="*/ 20 h 22"/>
                  <a:gd name="T14" fmla="*/ 5 w 29"/>
                  <a:gd name="T15" fmla="*/ 20 h 22"/>
                  <a:gd name="T16" fmla="*/ 3 w 29"/>
                  <a:gd name="T17" fmla="*/ 21 h 22"/>
                  <a:gd name="T18" fmla="*/ 5 w 29"/>
                  <a:gd name="T19" fmla="*/ 22 h 22"/>
                  <a:gd name="T20" fmla="*/ 24 w 29"/>
                  <a:gd name="T21" fmla="*/ 22 h 22"/>
                  <a:gd name="T22" fmla="*/ 26 w 29"/>
                  <a:gd name="T23" fmla="*/ 21 h 22"/>
                  <a:gd name="T24" fmla="*/ 24 w 29"/>
                  <a:gd name="T25" fmla="*/ 20 h 22"/>
                  <a:gd name="T26" fmla="*/ 20 w 29"/>
                  <a:gd name="T27" fmla="*/ 20 h 22"/>
                  <a:gd name="T28" fmla="*/ 19 w 29"/>
                  <a:gd name="T29" fmla="*/ 19 h 22"/>
                  <a:gd name="T30" fmla="*/ 26 w 29"/>
                  <a:gd name="T31" fmla="*/ 19 h 22"/>
                  <a:gd name="T32" fmla="*/ 29 w 29"/>
                  <a:gd name="T33" fmla="*/ 16 h 22"/>
                  <a:gd name="T34" fmla="*/ 29 w 29"/>
                  <a:gd name="T35" fmla="*/ 3 h 22"/>
                  <a:gd name="T36" fmla="*/ 26 w 29"/>
                  <a:gd name="T37" fmla="*/ 0 h 22"/>
                  <a:gd name="T38" fmla="*/ 27 w 29"/>
                  <a:gd name="T39" fmla="*/ 16 h 22"/>
                  <a:gd name="T40" fmla="*/ 26 w 29"/>
                  <a:gd name="T41" fmla="*/ 17 h 22"/>
                  <a:gd name="T42" fmla="*/ 3 w 29"/>
                  <a:gd name="T43" fmla="*/ 17 h 22"/>
                  <a:gd name="T44" fmla="*/ 1 w 29"/>
                  <a:gd name="T45" fmla="*/ 16 h 22"/>
                  <a:gd name="T46" fmla="*/ 1 w 29"/>
                  <a:gd name="T47" fmla="*/ 3 h 22"/>
                  <a:gd name="T48" fmla="*/ 3 w 29"/>
                  <a:gd name="T49" fmla="*/ 2 h 22"/>
                  <a:gd name="T50" fmla="*/ 26 w 29"/>
                  <a:gd name="T51" fmla="*/ 2 h 22"/>
                  <a:gd name="T52" fmla="*/ 27 w 29"/>
                  <a:gd name="T53" fmla="*/ 3 h 22"/>
                  <a:gd name="T54" fmla="*/ 27 w 29"/>
                  <a:gd name="T55" fmla="*/ 16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9" h="22">
                    <a:moveTo>
                      <a:pt x="26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1" y="19"/>
                      <a:pt x="3" y="19"/>
                    </a:cubicBezTo>
                    <a:cubicBezTo>
                      <a:pt x="10" y="19"/>
                      <a:pt x="10" y="19"/>
                      <a:pt x="10" y="19"/>
                    </a:cubicBezTo>
                    <a:cubicBezTo>
                      <a:pt x="9" y="19"/>
                      <a:pt x="9" y="19"/>
                      <a:pt x="8" y="20"/>
                    </a:cubicBezTo>
                    <a:cubicBezTo>
                      <a:pt x="5" y="20"/>
                      <a:pt x="5" y="20"/>
                      <a:pt x="5" y="20"/>
                    </a:cubicBezTo>
                    <a:cubicBezTo>
                      <a:pt x="4" y="20"/>
                      <a:pt x="3" y="20"/>
                      <a:pt x="3" y="21"/>
                    </a:cubicBezTo>
                    <a:cubicBezTo>
                      <a:pt x="3" y="21"/>
                      <a:pt x="4" y="22"/>
                      <a:pt x="5" y="22"/>
                    </a:cubicBezTo>
                    <a:cubicBezTo>
                      <a:pt x="24" y="22"/>
                      <a:pt x="24" y="22"/>
                      <a:pt x="24" y="22"/>
                    </a:cubicBezTo>
                    <a:cubicBezTo>
                      <a:pt x="25" y="22"/>
                      <a:pt x="26" y="21"/>
                      <a:pt x="26" y="21"/>
                    </a:cubicBezTo>
                    <a:cubicBezTo>
                      <a:pt x="26" y="20"/>
                      <a:pt x="25" y="20"/>
                      <a:pt x="24" y="20"/>
                    </a:cubicBezTo>
                    <a:cubicBezTo>
                      <a:pt x="20" y="20"/>
                      <a:pt x="20" y="20"/>
                      <a:pt x="20" y="20"/>
                    </a:cubicBezTo>
                    <a:cubicBezTo>
                      <a:pt x="20" y="19"/>
                      <a:pt x="20" y="19"/>
                      <a:pt x="19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8" y="19"/>
                      <a:pt x="29" y="18"/>
                      <a:pt x="29" y="16"/>
                    </a:cubicBezTo>
                    <a:cubicBezTo>
                      <a:pt x="29" y="3"/>
                      <a:pt x="29" y="3"/>
                      <a:pt x="29" y="3"/>
                    </a:cubicBezTo>
                    <a:cubicBezTo>
                      <a:pt x="29" y="1"/>
                      <a:pt x="28" y="0"/>
                      <a:pt x="26" y="0"/>
                    </a:cubicBezTo>
                    <a:close/>
                    <a:moveTo>
                      <a:pt x="27" y="16"/>
                    </a:moveTo>
                    <a:cubicBezTo>
                      <a:pt x="27" y="17"/>
                      <a:pt x="27" y="17"/>
                      <a:pt x="26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2" y="17"/>
                      <a:pt x="1" y="17"/>
                      <a:pt x="1" y="1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2" y="2"/>
                      <a:pt x="3" y="2"/>
                    </a:cubicBezTo>
                    <a:cubicBezTo>
                      <a:pt x="26" y="2"/>
                      <a:pt x="26" y="2"/>
                      <a:pt x="26" y="2"/>
                    </a:cubicBezTo>
                    <a:cubicBezTo>
                      <a:pt x="27" y="2"/>
                      <a:pt x="27" y="2"/>
                      <a:pt x="27" y="3"/>
                    </a:cubicBezTo>
                    <a:lnTo>
                      <a:pt x="27" y="1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25" name="文本框 100"/>
            <p:cNvSpPr txBox="1"/>
            <p:nvPr/>
          </p:nvSpPr>
          <p:spPr>
            <a:xfrm>
              <a:off x="4885432" y="1084873"/>
              <a:ext cx="2558912" cy="133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DZ" altLang="zh-CN" sz="1800" b="1" dirty="0" smtClean="0">
                  <a:solidFill>
                    <a:srgbClr val="663A77"/>
                  </a:solidFill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دراسة البيئة الخارجية</a:t>
              </a:r>
              <a:r>
                <a:rPr lang="zh-CN" altLang="fr-FR" sz="1800" b="1" dirty="0" smtClean="0">
                  <a:solidFill>
                    <a:srgbClr val="663A77"/>
                  </a:solidFill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 </a:t>
              </a:r>
              <a:r>
                <a:rPr lang="ar-DZ" altLang="zh-CN" sz="1800" b="1" dirty="0" smtClean="0">
                  <a:solidFill>
                    <a:srgbClr val="663A77"/>
                  </a:solidFill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الكليّة للسوق </a:t>
              </a:r>
            </a:p>
            <a:p>
              <a:pPr algn="ctr" rtl="1"/>
              <a:r>
                <a:rPr lang="fr-FR" altLang="zh-CN" sz="1800" b="1" dirty="0" smtClean="0">
                  <a:solidFill>
                    <a:srgbClr val="663A77"/>
                  </a:solidFill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 </a:t>
              </a:r>
              <a:r>
                <a:rPr lang="ar-DZ" altLang="zh-CN" sz="1800" b="1" dirty="0" smtClean="0">
                  <a:solidFill>
                    <a:srgbClr val="663A77"/>
                  </a:solidFill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(الغير مباشرة)</a:t>
              </a:r>
              <a:endParaRPr lang="fr-FR" altLang="zh-CN" sz="1800" b="1" dirty="0" smtClean="0">
                <a:solidFill>
                  <a:srgbClr val="663A77"/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endParaRPr>
            </a:p>
          </p:txBody>
        </p:sp>
      </p:grpSp>
      <p:grpSp>
        <p:nvGrpSpPr>
          <p:cNvPr id="25" name="组合 336"/>
          <p:cNvGrpSpPr/>
          <p:nvPr/>
        </p:nvGrpSpPr>
        <p:grpSpPr>
          <a:xfrm>
            <a:off x="6495184" y="3173612"/>
            <a:ext cx="2298123" cy="646331"/>
            <a:chOff x="7693142" y="3538203"/>
            <a:chExt cx="2207732" cy="635544"/>
          </a:xfrm>
        </p:grpSpPr>
        <p:grpSp>
          <p:nvGrpSpPr>
            <p:cNvPr id="26" name="Group 27"/>
            <p:cNvGrpSpPr>
              <a:grpSpLocks noChangeAspect="1"/>
            </p:cNvGrpSpPr>
            <p:nvPr/>
          </p:nvGrpSpPr>
          <p:grpSpPr bwMode="auto">
            <a:xfrm>
              <a:off x="7693142" y="3556202"/>
              <a:ext cx="276289" cy="303467"/>
              <a:chOff x="3811" y="2125"/>
              <a:chExt cx="61" cy="67"/>
            </a:xfrm>
            <a:solidFill>
              <a:srgbClr val="FF8989"/>
            </a:solidFill>
            <a:effectLst/>
          </p:grpSpPr>
          <p:sp>
            <p:nvSpPr>
              <p:cNvPr id="340" name="Freeform 28"/>
              <p:cNvSpPr>
                <a:spLocks noEditPoints="1"/>
              </p:cNvSpPr>
              <p:nvPr/>
            </p:nvSpPr>
            <p:spPr bwMode="auto">
              <a:xfrm>
                <a:off x="3811" y="2125"/>
                <a:ext cx="61" cy="67"/>
              </a:xfrm>
              <a:custGeom>
                <a:avLst/>
                <a:gdLst>
                  <a:gd name="T0" fmla="*/ 20 w 23"/>
                  <a:gd name="T1" fmla="*/ 14 h 25"/>
                  <a:gd name="T2" fmla="*/ 18 w 23"/>
                  <a:gd name="T3" fmla="*/ 20 h 25"/>
                  <a:gd name="T4" fmla="*/ 17 w 23"/>
                  <a:gd name="T5" fmla="*/ 16 h 25"/>
                  <a:gd name="T6" fmla="*/ 15 w 23"/>
                  <a:gd name="T7" fmla="*/ 15 h 25"/>
                  <a:gd name="T8" fmla="*/ 15 w 23"/>
                  <a:gd name="T9" fmla="*/ 15 h 25"/>
                  <a:gd name="T10" fmla="*/ 14 w 23"/>
                  <a:gd name="T11" fmla="*/ 15 h 25"/>
                  <a:gd name="T12" fmla="*/ 13 w 23"/>
                  <a:gd name="T13" fmla="*/ 17 h 25"/>
                  <a:gd name="T14" fmla="*/ 12 w 23"/>
                  <a:gd name="T15" fmla="*/ 18 h 25"/>
                  <a:gd name="T16" fmla="*/ 12 w 23"/>
                  <a:gd name="T17" fmla="*/ 15 h 25"/>
                  <a:gd name="T18" fmla="*/ 12 w 23"/>
                  <a:gd name="T19" fmla="*/ 15 h 25"/>
                  <a:gd name="T20" fmla="*/ 12 w 23"/>
                  <a:gd name="T21" fmla="*/ 15 h 25"/>
                  <a:gd name="T22" fmla="*/ 11 w 23"/>
                  <a:gd name="T23" fmla="*/ 15 h 25"/>
                  <a:gd name="T24" fmla="*/ 11 w 23"/>
                  <a:gd name="T25" fmla="*/ 15 h 25"/>
                  <a:gd name="T26" fmla="*/ 11 w 23"/>
                  <a:gd name="T27" fmla="*/ 18 h 25"/>
                  <a:gd name="T28" fmla="*/ 11 w 23"/>
                  <a:gd name="T29" fmla="*/ 17 h 25"/>
                  <a:gd name="T30" fmla="*/ 10 w 23"/>
                  <a:gd name="T31" fmla="*/ 15 h 25"/>
                  <a:gd name="T32" fmla="*/ 8 w 23"/>
                  <a:gd name="T33" fmla="*/ 15 h 25"/>
                  <a:gd name="T34" fmla="*/ 8 w 23"/>
                  <a:gd name="T35" fmla="*/ 15 h 25"/>
                  <a:gd name="T36" fmla="*/ 6 w 23"/>
                  <a:gd name="T37" fmla="*/ 16 h 25"/>
                  <a:gd name="T38" fmla="*/ 5 w 23"/>
                  <a:gd name="T39" fmla="*/ 20 h 25"/>
                  <a:gd name="T40" fmla="*/ 3 w 23"/>
                  <a:gd name="T41" fmla="*/ 14 h 25"/>
                  <a:gd name="T42" fmla="*/ 12 w 23"/>
                  <a:gd name="T43" fmla="*/ 5 h 25"/>
                  <a:gd name="T44" fmla="*/ 12 w 23"/>
                  <a:gd name="T45" fmla="*/ 6 h 25"/>
                  <a:gd name="T46" fmla="*/ 13 w 23"/>
                  <a:gd name="T47" fmla="*/ 7 h 25"/>
                  <a:gd name="T48" fmla="*/ 14 w 23"/>
                  <a:gd name="T49" fmla="*/ 6 h 25"/>
                  <a:gd name="T50" fmla="*/ 16 w 23"/>
                  <a:gd name="T51" fmla="*/ 5 h 25"/>
                  <a:gd name="T52" fmla="*/ 17 w 23"/>
                  <a:gd name="T53" fmla="*/ 4 h 25"/>
                  <a:gd name="T54" fmla="*/ 17 w 23"/>
                  <a:gd name="T55" fmla="*/ 3 h 25"/>
                  <a:gd name="T56" fmla="*/ 16 w 23"/>
                  <a:gd name="T57" fmla="*/ 2 h 25"/>
                  <a:gd name="T58" fmla="*/ 14 w 23"/>
                  <a:gd name="T59" fmla="*/ 1 h 25"/>
                  <a:gd name="T60" fmla="*/ 13 w 23"/>
                  <a:gd name="T61" fmla="*/ 0 h 25"/>
                  <a:gd name="T62" fmla="*/ 12 w 23"/>
                  <a:gd name="T63" fmla="*/ 1 h 25"/>
                  <a:gd name="T64" fmla="*/ 12 w 23"/>
                  <a:gd name="T65" fmla="*/ 2 h 25"/>
                  <a:gd name="T66" fmla="*/ 0 w 23"/>
                  <a:gd name="T67" fmla="*/ 14 h 25"/>
                  <a:gd name="T68" fmla="*/ 12 w 23"/>
                  <a:gd name="T69" fmla="*/ 25 h 25"/>
                  <a:gd name="T70" fmla="*/ 23 w 23"/>
                  <a:gd name="T71" fmla="*/ 14 h 25"/>
                  <a:gd name="T72" fmla="*/ 20 w 23"/>
                  <a:gd name="T73" fmla="*/ 14 h 25"/>
                  <a:gd name="T74" fmla="*/ 15 w 23"/>
                  <a:gd name="T75" fmla="*/ 18 h 25"/>
                  <a:gd name="T76" fmla="*/ 15 w 23"/>
                  <a:gd name="T77" fmla="*/ 18 h 25"/>
                  <a:gd name="T78" fmla="*/ 15 w 23"/>
                  <a:gd name="T79" fmla="*/ 22 h 25"/>
                  <a:gd name="T80" fmla="*/ 15 w 23"/>
                  <a:gd name="T81" fmla="*/ 22 h 25"/>
                  <a:gd name="T82" fmla="*/ 15 w 23"/>
                  <a:gd name="T83" fmla="*/ 18 h 25"/>
                  <a:gd name="T84" fmla="*/ 15 w 23"/>
                  <a:gd name="T85" fmla="*/ 18 h 25"/>
                  <a:gd name="T86" fmla="*/ 8 w 23"/>
                  <a:gd name="T87" fmla="*/ 18 h 25"/>
                  <a:gd name="T88" fmla="*/ 8 w 23"/>
                  <a:gd name="T89" fmla="*/ 22 h 25"/>
                  <a:gd name="T90" fmla="*/ 7 w 23"/>
                  <a:gd name="T91" fmla="*/ 21 h 25"/>
                  <a:gd name="T92" fmla="*/ 8 w 23"/>
                  <a:gd name="T93" fmla="*/ 18 h 25"/>
                  <a:gd name="T94" fmla="*/ 8 w 23"/>
                  <a:gd name="T95" fmla="*/ 18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3" h="25">
                    <a:moveTo>
                      <a:pt x="20" y="14"/>
                    </a:moveTo>
                    <a:cubicBezTo>
                      <a:pt x="20" y="16"/>
                      <a:pt x="19" y="19"/>
                      <a:pt x="18" y="20"/>
                    </a:cubicBezTo>
                    <a:cubicBezTo>
                      <a:pt x="17" y="18"/>
                      <a:pt x="17" y="17"/>
                      <a:pt x="17" y="16"/>
                    </a:cubicBezTo>
                    <a:cubicBezTo>
                      <a:pt x="17" y="15"/>
                      <a:pt x="16" y="15"/>
                      <a:pt x="15" y="15"/>
                    </a:cubicBezTo>
                    <a:cubicBezTo>
                      <a:pt x="15" y="15"/>
                      <a:pt x="15" y="15"/>
                      <a:pt x="15" y="15"/>
                    </a:cubicBezTo>
                    <a:cubicBezTo>
                      <a:pt x="14" y="15"/>
                      <a:pt x="14" y="15"/>
                      <a:pt x="14" y="15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7" y="15"/>
                      <a:pt x="6" y="15"/>
                      <a:pt x="6" y="16"/>
                    </a:cubicBezTo>
                    <a:cubicBezTo>
                      <a:pt x="6" y="17"/>
                      <a:pt x="5" y="18"/>
                      <a:pt x="5" y="20"/>
                    </a:cubicBezTo>
                    <a:cubicBezTo>
                      <a:pt x="4" y="18"/>
                      <a:pt x="3" y="16"/>
                      <a:pt x="3" y="14"/>
                    </a:cubicBezTo>
                    <a:cubicBezTo>
                      <a:pt x="3" y="9"/>
                      <a:pt x="7" y="5"/>
                      <a:pt x="12" y="5"/>
                    </a:cubicBezTo>
                    <a:cubicBezTo>
                      <a:pt x="12" y="6"/>
                      <a:pt x="12" y="6"/>
                      <a:pt x="12" y="6"/>
                    </a:cubicBezTo>
                    <a:cubicBezTo>
                      <a:pt x="12" y="7"/>
                      <a:pt x="12" y="7"/>
                      <a:pt x="13" y="7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15" y="6"/>
                      <a:pt x="16" y="5"/>
                      <a:pt x="16" y="5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8" y="4"/>
                      <a:pt x="18" y="3"/>
                      <a:pt x="17" y="3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2"/>
                      <a:pt x="15" y="1"/>
                      <a:pt x="14" y="1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5" y="2"/>
                      <a:pt x="0" y="7"/>
                      <a:pt x="0" y="14"/>
                    </a:cubicBezTo>
                    <a:cubicBezTo>
                      <a:pt x="0" y="20"/>
                      <a:pt x="5" y="25"/>
                      <a:pt x="12" y="25"/>
                    </a:cubicBezTo>
                    <a:cubicBezTo>
                      <a:pt x="18" y="25"/>
                      <a:pt x="23" y="20"/>
                      <a:pt x="23" y="14"/>
                    </a:cubicBezTo>
                    <a:lnTo>
                      <a:pt x="20" y="14"/>
                    </a:lnTo>
                    <a:close/>
                    <a:moveTo>
                      <a:pt x="15" y="18"/>
                    </a:move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18"/>
                      <a:pt x="15" y="18"/>
                      <a:pt x="15" y="18"/>
                    </a:cubicBezTo>
                    <a:close/>
                    <a:moveTo>
                      <a:pt x="8" y="18"/>
                    </a:moveTo>
                    <a:cubicBezTo>
                      <a:pt x="8" y="22"/>
                      <a:pt x="8" y="22"/>
                      <a:pt x="8" y="22"/>
                    </a:cubicBezTo>
                    <a:cubicBezTo>
                      <a:pt x="8" y="21"/>
                      <a:pt x="8" y="21"/>
                      <a:pt x="7" y="21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341" name="Oval 29"/>
              <p:cNvSpPr>
                <a:spLocks noChangeArrowheads="1"/>
              </p:cNvSpPr>
              <p:nvPr/>
            </p:nvSpPr>
            <p:spPr bwMode="auto">
              <a:xfrm>
                <a:off x="3835" y="2149"/>
                <a:ext cx="13" cy="14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39" name="文本框 104"/>
            <p:cNvSpPr txBox="1"/>
            <p:nvPr/>
          </p:nvSpPr>
          <p:spPr>
            <a:xfrm>
              <a:off x="7872821" y="3538203"/>
              <a:ext cx="2028053" cy="635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1800">
                  <a:solidFill>
                    <a:srgbClr val="E87071"/>
                  </a:solidFill>
                  <a:latin typeface="时尚中黑简体" panose="01010104010101010101" pitchFamily="2" charset="-122"/>
                  <a:ea typeface="时尚中黑简体" panose="01010104010101010101" pitchFamily="2" charset="-122"/>
                </a:defRPr>
              </a:lvl1pPr>
            </a:lstStyle>
            <a:p>
              <a:pPr algn="ctr" rtl="1"/>
              <a:r>
                <a:rPr lang="ar-DZ" altLang="zh-CN" b="1" dirty="0" smtClean="0"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دراسة البيئة الخارجية </a:t>
              </a:r>
              <a:r>
                <a:rPr lang="ar-DZ" altLang="zh-CN" b="1" dirty="0" err="1" smtClean="0"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المباشرة </a:t>
              </a:r>
              <a:r>
                <a:rPr lang="ar-DZ" altLang="zh-CN" b="1" dirty="0" smtClean="0"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(تحليل الصناعة</a:t>
              </a:r>
              <a:r>
                <a:rPr lang="ar-DZ" altLang="zh-CN" b="1" dirty="0" err="1" smtClean="0">
                  <a:latin typeface="Simplified Arabic" pitchFamily="18" charset="-78"/>
                  <a:ea typeface="微软雅黑" panose="020B0503020204020204" pitchFamily="34" charset="-122"/>
                  <a:cs typeface="Simplified Arabic" pitchFamily="18" charset="-78"/>
                </a:rPr>
                <a:t>)</a:t>
              </a:r>
              <a:endParaRPr lang="ar-DZ" altLang="zh-CN" b="1" dirty="0" smtClean="0"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endParaRPr>
            </a:p>
          </p:txBody>
        </p:sp>
      </p:grpSp>
      <p:sp>
        <p:nvSpPr>
          <p:cNvPr id="342" name="文本框 113"/>
          <p:cNvSpPr txBox="1"/>
          <p:nvPr/>
        </p:nvSpPr>
        <p:spPr>
          <a:xfrm>
            <a:off x="555695" y="2065846"/>
            <a:ext cx="1415979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ar-DZ" altLang="zh-CN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سلسلة القيمة</a:t>
            </a:r>
          </a:p>
          <a:p>
            <a:pPr algn="ctr">
              <a:lnSpc>
                <a:spcPct val="120000"/>
              </a:lnSpc>
            </a:pPr>
            <a:r>
              <a:rPr lang="fr-FR" altLang="zh-CN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The value </a:t>
            </a:r>
            <a:r>
              <a:rPr lang="fr-FR" altLang="zh-CN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chain</a:t>
            </a:r>
            <a:endParaRPr lang="fr-FR" altLang="zh-CN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343" name="文本框 113"/>
          <p:cNvSpPr txBox="1"/>
          <p:nvPr/>
        </p:nvSpPr>
        <p:spPr>
          <a:xfrm>
            <a:off x="7078047" y="1401005"/>
            <a:ext cx="1474536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20000"/>
              </a:lnSpc>
            </a:pPr>
            <a:r>
              <a:rPr lang="ar-DZ" altLang="zh-CN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نموذج  </a:t>
            </a:r>
            <a:r>
              <a:rPr lang="fr-FR" altLang="zh-CN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PESTEL</a:t>
            </a:r>
            <a:endParaRPr lang="zh-CN" altLang="en-US" sz="12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344" name="文本框 113"/>
          <p:cNvSpPr txBox="1"/>
          <p:nvPr/>
        </p:nvSpPr>
        <p:spPr>
          <a:xfrm>
            <a:off x="7087466" y="3836283"/>
            <a:ext cx="1560367" cy="587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20000"/>
              </a:lnSpc>
            </a:pPr>
            <a:r>
              <a:rPr lang="ar-DZ" altLang="zh-CN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نموذج </a:t>
            </a:r>
            <a:r>
              <a:rPr lang="ar-DZ" altLang="zh-CN" sz="1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بورتر</a:t>
            </a:r>
            <a:r>
              <a:rPr lang="ar-DZ" altLang="zh-CN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</a:t>
            </a:r>
            <a:r>
              <a:rPr lang="fr-FR" altLang="zh-CN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Porter</a:t>
            </a:r>
            <a:r>
              <a:rPr lang="ar-DZ" altLang="zh-CN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لتحليل الصناعة</a:t>
            </a:r>
            <a:endParaRPr lang="zh-CN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78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79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0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1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2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3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4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5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6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7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8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9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0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1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2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3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76219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accel="4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accel="4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accel="4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5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42" grpId="0"/>
      <p:bldP spid="343" grpId="0"/>
      <p:bldP spid="3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7691196" y="140381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5" name="文本框 149"/>
          <p:cNvSpPr txBox="1"/>
          <p:nvPr/>
        </p:nvSpPr>
        <p:spPr>
          <a:xfrm>
            <a:off x="7720447" y="324121"/>
            <a:ext cx="1236518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altLang="zh-CN" sz="1600" b="1" dirty="0" err="1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3-</a:t>
            </a:r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 </a:t>
            </a:r>
          </a:p>
          <a:p>
            <a:pPr algn="ctr" rtl="1"/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تحليل البيئة</a:t>
            </a:r>
          </a:p>
          <a:p>
            <a:pPr algn="r" rtl="1">
              <a:lnSpc>
                <a:spcPct val="130000"/>
              </a:lnSpc>
            </a:pPr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  (السوق)</a:t>
            </a:r>
            <a:endParaRPr lang="zh-CN" altLang="en-US" sz="1600" b="1" dirty="0">
              <a:solidFill>
                <a:schemeClr val="accent5">
                  <a:lumMod val="75000"/>
                </a:schemeClr>
              </a:solidFill>
              <a:latin typeface="Simplified Arabic" pitchFamily="18" charset="-78"/>
              <a:ea typeface="微软雅黑" panose="020B0503020204020204" pitchFamily="34" charset="-122"/>
              <a:cs typeface="Simplified Arabic" pitchFamily="18" charset="-78"/>
            </a:endParaRPr>
          </a:p>
        </p:txBody>
      </p:sp>
      <p:grpSp>
        <p:nvGrpSpPr>
          <p:cNvPr id="13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6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7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8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9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0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1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2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3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4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5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6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7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8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grpSp>
        <p:nvGrpSpPr>
          <p:cNvPr id="29" name="Group 20"/>
          <p:cNvGrpSpPr>
            <a:grpSpLocks/>
          </p:cNvGrpSpPr>
          <p:nvPr/>
        </p:nvGrpSpPr>
        <p:grpSpPr bwMode="auto">
          <a:xfrm>
            <a:off x="1771650" y="140381"/>
            <a:ext cx="4620471" cy="4377867"/>
            <a:chOff x="1051" y="668"/>
            <a:chExt cx="3598" cy="3328"/>
          </a:xfrm>
        </p:grpSpPr>
        <p:grpSp>
          <p:nvGrpSpPr>
            <p:cNvPr id="30" name="Group 4"/>
            <p:cNvGrpSpPr>
              <a:grpSpLocks/>
            </p:cNvGrpSpPr>
            <p:nvPr/>
          </p:nvGrpSpPr>
          <p:grpSpPr bwMode="auto">
            <a:xfrm>
              <a:off x="1051" y="865"/>
              <a:ext cx="3598" cy="3131"/>
              <a:chOff x="1122" y="558"/>
              <a:chExt cx="3517" cy="3517"/>
            </a:xfrm>
          </p:grpSpPr>
          <p:sp>
            <p:nvSpPr>
              <p:cNvPr id="44" name="Oval 5"/>
              <p:cNvSpPr>
                <a:spLocks noChangeArrowheads="1"/>
              </p:cNvSpPr>
              <p:nvPr/>
            </p:nvSpPr>
            <p:spPr bwMode="auto">
              <a:xfrm>
                <a:off x="1122" y="558"/>
                <a:ext cx="3517" cy="3517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  <p:sp>
            <p:nvSpPr>
              <p:cNvPr id="45" name="Oval 6"/>
              <p:cNvSpPr>
                <a:spLocks noChangeArrowheads="1"/>
              </p:cNvSpPr>
              <p:nvPr/>
            </p:nvSpPr>
            <p:spPr bwMode="auto">
              <a:xfrm>
                <a:off x="1909" y="1372"/>
                <a:ext cx="1943" cy="1943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none" anchor="ctr"/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  <p:sp>
            <p:nvSpPr>
              <p:cNvPr id="46" name="Oval 7"/>
              <p:cNvSpPr>
                <a:spLocks noChangeArrowheads="1"/>
              </p:cNvSpPr>
              <p:nvPr/>
            </p:nvSpPr>
            <p:spPr bwMode="auto">
              <a:xfrm>
                <a:off x="2528" y="1991"/>
                <a:ext cx="704" cy="704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wrap="none" anchor="ctr"/>
              <a:lstStyle>
                <a:defPPr>
                  <a:defRPr lang="en-GB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613" y="2308"/>
              <a:ext cx="476" cy="22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762000" eaLnBrk="0" hangingPunct="0"/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المنظمة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2533" y="1701"/>
              <a:ext cx="714" cy="2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762000" eaLnBrk="0" hangingPunct="0"/>
              <a:r>
                <a:rPr lang="ar-SA" sz="1800" b="1" u="sng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البيئة </a:t>
              </a:r>
              <a:r>
                <a:rPr lang="ar-SA" sz="1800" b="1" u="sng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الجزئية</a:t>
              </a:r>
              <a:endParaRPr lang="en-US" sz="1800" b="1" u="sng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450" y="1173"/>
              <a:ext cx="864" cy="28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762000" eaLnBrk="0" hangingPunct="0"/>
              <a:r>
                <a:rPr lang="ar-SA" sz="1600" b="1" u="sng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البيئة الكلية </a:t>
              </a:r>
              <a:endParaRPr lang="en-US" sz="1600" b="1" u="sng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3700" y="1652"/>
              <a:ext cx="702" cy="4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السياسية </a:t>
              </a:r>
            </a:p>
            <a:p>
              <a:pPr defTabSz="762000" eaLnBrk="0" hangingPunct="0"/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التشريعية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655" y="3005"/>
              <a:ext cx="792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التكنولوجية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2252" y="3586"/>
              <a:ext cx="595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الاجتماعية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336" y="1737"/>
              <a:ext cx="770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الاقتصادية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1976" y="2031"/>
              <a:ext cx="50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الموردين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3164" y="2020"/>
              <a:ext cx="610" cy="25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DZ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المستهلكين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985" y="2644"/>
              <a:ext cx="616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الوسطاء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3017" y="2786"/>
              <a:ext cx="742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المنافسون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3017" y="668"/>
              <a:ext cx="143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GB" sz="1600" b="1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1193" y="2720"/>
              <a:ext cx="555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defTabSz="762000" eaLnBrk="0" hangingPunct="0"/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الثقافية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4" name="Picture 6" descr="PESTEL analysis = Definition and Examples in USA [2022 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21" y="0"/>
            <a:ext cx="7608063" cy="5143500"/>
          </a:xfrm>
          <a:prstGeom prst="rect">
            <a:avLst/>
          </a:prstGeom>
          <a:noFill/>
        </p:spPr>
      </p:pic>
      <p:sp>
        <p:nvSpPr>
          <p:cNvPr id="8" name="圆角矩形 3"/>
          <p:cNvSpPr/>
          <p:nvPr/>
        </p:nvSpPr>
        <p:spPr>
          <a:xfrm>
            <a:off x="7691196" y="140381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14" name="文本框 149"/>
          <p:cNvSpPr txBox="1"/>
          <p:nvPr/>
        </p:nvSpPr>
        <p:spPr>
          <a:xfrm>
            <a:off x="7710056" y="408982"/>
            <a:ext cx="1236518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30000"/>
              </a:lnSpc>
            </a:pPr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أ- تحليل البيئة الخارجية الكلية </a:t>
            </a:r>
            <a:endParaRPr lang="zh-CN" altLang="en-US" sz="1600" b="1" dirty="0">
              <a:solidFill>
                <a:schemeClr val="accent5">
                  <a:lumMod val="75000"/>
                </a:schemeClr>
              </a:solidFill>
              <a:latin typeface="Simplified Arabic" pitchFamily="18" charset="-78"/>
              <a:ea typeface="微软雅黑" panose="020B0503020204020204" pitchFamily="34" charset="-122"/>
              <a:cs typeface="Simplified Arabic" pitchFamily="18" charset="-78"/>
            </a:endParaRPr>
          </a:p>
        </p:txBody>
      </p:sp>
      <p:grpSp>
        <p:nvGrpSpPr>
          <p:cNvPr id="13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15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9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0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1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3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4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5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6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7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8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29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914525" y="339091"/>
            <a:ext cx="4430268" cy="494625"/>
          </a:xfrm>
          <a:prstGeom prst="roundRect">
            <a:avLst>
              <a:gd name="adj" fmla="val 422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ب-1</a:t>
            </a:r>
            <a:r>
              <a:rPr lang="fr-FR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:</a:t>
            </a:r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 تحليل </a:t>
            </a:r>
            <a:r>
              <a:rPr lang="ar-DZ" altLang="zh-CN" sz="1800" b="1" dirty="0" err="1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بورتر</a:t>
            </a:r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 للقوى الخمس ( </a:t>
            </a:r>
            <a:r>
              <a:rPr lang="fr-FR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5Fs</a:t>
            </a:r>
            <a:r>
              <a:rPr lang="ar-DZ" altLang="zh-CN" sz="1800" b="1" dirty="0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 </a:t>
            </a:r>
            <a:r>
              <a:rPr lang="ar-DZ" altLang="zh-CN" sz="1800" b="1" dirty="0" err="1" smtClean="0">
                <a:solidFill>
                  <a:srgbClr val="01ACBE"/>
                </a:solidFill>
                <a:latin typeface="造字工房悦黑体验版细体" pitchFamily="50" charset="-122"/>
                <a:ea typeface="造字工房悦黑体验版细体" pitchFamily="50" charset="-122"/>
              </a:rPr>
              <a:t>)</a:t>
            </a:r>
            <a:endParaRPr lang="zh-CN" altLang="en-US" sz="1800" b="1" dirty="0">
              <a:solidFill>
                <a:srgbClr val="01ACBE"/>
              </a:solidFill>
              <a:latin typeface="造字工房悦黑体验版细体" pitchFamily="50" charset="-122"/>
              <a:ea typeface="造字工房悦黑体验版细体" pitchFamily="50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136251" y="1977955"/>
            <a:ext cx="1764482" cy="1742343"/>
            <a:chOff x="4943191" y="2548311"/>
            <a:chExt cx="2352336" cy="232366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4" name="任意多边形 3"/>
            <p:cNvSpPr/>
            <p:nvPr/>
          </p:nvSpPr>
          <p:spPr>
            <a:xfrm>
              <a:off x="4943191" y="2548311"/>
              <a:ext cx="2352336" cy="2323662"/>
            </a:xfrm>
            <a:custGeom>
              <a:avLst/>
              <a:gdLst>
                <a:gd name="connsiteX0" fmla="*/ 2374973 w 4757647"/>
                <a:gd name="connsiteY0" fmla="*/ 0 h 4743226"/>
                <a:gd name="connsiteX1" fmla="*/ 4173714 w 4757647"/>
                <a:gd name="connsiteY1" fmla="*/ 822061 h 4743226"/>
                <a:gd name="connsiteX2" fmla="*/ 4277739 w 4757647"/>
                <a:gd name="connsiteY2" fmla="*/ 952822 h 4743226"/>
                <a:gd name="connsiteX3" fmla="*/ 4282358 w 4757647"/>
                <a:gd name="connsiteY3" fmla="*/ 951360 h 4743226"/>
                <a:gd name="connsiteX4" fmla="*/ 4300850 w 4757647"/>
                <a:gd name="connsiteY4" fmla="*/ 974606 h 4743226"/>
                <a:gd name="connsiteX5" fmla="*/ 4708119 w 4757647"/>
                <a:gd name="connsiteY5" fmla="*/ 1895475 h 4743226"/>
                <a:gd name="connsiteX6" fmla="*/ 4717082 w 4757647"/>
                <a:gd name="connsiteY6" fmla="*/ 1954202 h 4743226"/>
                <a:gd name="connsiteX7" fmla="*/ 4719203 w 4757647"/>
                <a:gd name="connsiteY7" fmla="*/ 1952935 h 4743226"/>
                <a:gd name="connsiteX8" fmla="*/ 4745365 w 4757647"/>
                <a:gd name="connsiteY8" fmla="*/ 2124356 h 4743226"/>
                <a:gd name="connsiteX9" fmla="*/ 4757647 w 4757647"/>
                <a:gd name="connsiteY9" fmla="*/ 2367577 h 4743226"/>
                <a:gd name="connsiteX10" fmla="*/ 4650700 w 4757647"/>
                <a:gd name="connsiteY10" fmla="*/ 3074967 h 4743226"/>
                <a:gd name="connsiteX11" fmla="*/ 4604608 w 4757647"/>
                <a:gd name="connsiteY11" fmla="*/ 3200901 h 4743226"/>
                <a:gd name="connsiteX12" fmla="*/ 4609798 w 4757647"/>
                <a:gd name="connsiteY12" fmla="*/ 3198442 h 4743226"/>
                <a:gd name="connsiteX13" fmla="*/ 4576160 w 4757647"/>
                <a:gd name="connsiteY13" fmla="*/ 3290347 h 4743226"/>
                <a:gd name="connsiteX14" fmla="*/ 2384276 w 4757647"/>
                <a:gd name="connsiteY14" fmla="*/ 4743226 h 4743226"/>
                <a:gd name="connsiteX15" fmla="*/ 192392 w 4757647"/>
                <a:gd name="connsiteY15" fmla="*/ 3290347 h 4743226"/>
                <a:gd name="connsiteX16" fmla="*/ 161303 w 4757647"/>
                <a:gd name="connsiteY16" fmla="*/ 3205408 h 4743226"/>
                <a:gd name="connsiteX17" fmla="*/ 153302 w 4757647"/>
                <a:gd name="connsiteY17" fmla="*/ 3201618 h 4743226"/>
                <a:gd name="connsiteX18" fmla="*/ 106947 w 4757647"/>
                <a:gd name="connsiteY18" fmla="*/ 3074967 h 4743226"/>
                <a:gd name="connsiteX19" fmla="*/ 0 w 4757647"/>
                <a:gd name="connsiteY19" fmla="*/ 2367577 h 4743226"/>
                <a:gd name="connsiteX20" fmla="*/ 12281 w 4757647"/>
                <a:gd name="connsiteY20" fmla="*/ 2124356 h 4743226"/>
                <a:gd name="connsiteX21" fmla="*/ 37193 w 4757647"/>
                <a:gd name="connsiteY21" fmla="*/ 1961128 h 4743226"/>
                <a:gd name="connsiteX22" fmla="*/ 37116 w 4757647"/>
                <a:gd name="connsiteY22" fmla="*/ 1961090 h 4743226"/>
                <a:gd name="connsiteX23" fmla="*/ 47129 w 4757647"/>
                <a:gd name="connsiteY23" fmla="*/ 1895475 h 4743226"/>
                <a:gd name="connsiteX24" fmla="*/ 454400 w 4757647"/>
                <a:gd name="connsiteY24" fmla="*/ 974606 h 4743226"/>
                <a:gd name="connsiteX25" fmla="*/ 472892 w 4757647"/>
                <a:gd name="connsiteY25" fmla="*/ 951360 h 4743226"/>
                <a:gd name="connsiteX26" fmla="*/ 473274 w 4757647"/>
                <a:gd name="connsiteY26" fmla="*/ 951481 h 4743226"/>
                <a:gd name="connsiteX27" fmla="*/ 576232 w 4757647"/>
                <a:gd name="connsiteY27" fmla="*/ 822061 h 4743226"/>
                <a:gd name="connsiteX28" fmla="*/ 2374973 w 4757647"/>
                <a:gd name="connsiteY28" fmla="*/ 0 h 4743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757647" h="4743226">
                  <a:moveTo>
                    <a:pt x="2374973" y="0"/>
                  </a:moveTo>
                  <a:cubicBezTo>
                    <a:pt x="3093451" y="0"/>
                    <a:pt x="3737534" y="318523"/>
                    <a:pt x="4173714" y="822061"/>
                  </a:cubicBezTo>
                  <a:lnTo>
                    <a:pt x="4277739" y="952822"/>
                  </a:lnTo>
                  <a:lnTo>
                    <a:pt x="4282358" y="951360"/>
                  </a:lnTo>
                  <a:lnTo>
                    <a:pt x="4300850" y="974606"/>
                  </a:lnTo>
                  <a:cubicBezTo>
                    <a:pt x="4497482" y="1244209"/>
                    <a:pt x="4638802" y="1556728"/>
                    <a:pt x="4708119" y="1895475"/>
                  </a:cubicBezTo>
                  <a:lnTo>
                    <a:pt x="4717082" y="1954202"/>
                  </a:lnTo>
                  <a:lnTo>
                    <a:pt x="4719203" y="1952935"/>
                  </a:lnTo>
                  <a:lnTo>
                    <a:pt x="4745365" y="2124356"/>
                  </a:lnTo>
                  <a:cubicBezTo>
                    <a:pt x="4753487" y="2204325"/>
                    <a:pt x="4757647" y="2285465"/>
                    <a:pt x="4757647" y="2367577"/>
                  </a:cubicBezTo>
                  <a:cubicBezTo>
                    <a:pt x="4757647" y="2613912"/>
                    <a:pt x="4720205" y="2851503"/>
                    <a:pt x="4650700" y="3074967"/>
                  </a:cubicBezTo>
                  <a:lnTo>
                    <a:pt x="4604608" y="3200901"/>
                  </a:lnTo>
                  <a:lnTo>
                    <a:pt x="4609798" y="3198442"/>
                  </a:lnTo>
                  <a:lnTo>
                    <a:pt x="4576160" y="3290347"/>
                  </a:lnTo>
                  <a:cubicBezTo>
                    <a:pt x="4215035" y="4144143"/>
                    <a:pt x="3369617" y="4743226"/>
                    <a:pt x="2384276" y="4743226"/>
                  </a:cubicBezTo>
                  <a:cubicBezTo>
                    <a:pt x="1398935" y="4743226"/>
                    <a:pt x="553518" y="4144143"/>
                    <a:pt x="192392" y="3290347"/>
                  </a:cubicBezTo>
                  <a:lnTo>
                    <a:pt x="161303" y="3205408"/>
                  </a:lnTo>
                  <a:lnTo>
                    <a:pt x="153302" y="3201618"/>
                  </a:lnTo>
                  <a:lnTo>
                    <a:pt x="106947" y="3074967"/>
                  </a:lnTo>
                  <a:cubicBezTo>
                    <a:pt x="37443" y="2851503"/>
                    <a:pt x="0" y="2613912"/>
                    <a:pt x="0" y="2367577"/>
                  </a:cubicBezTo>
                  <a:cubicBezTo>
                    <a:pt x="0" y="2285465"/>
                    <a:pt x="4160" y="2204325"/>
                    <a:pt x="12281" y="2124356"/>
                  </a:cubicBezTo>
                  <a:lnTo>
                    <a:pt x="37193" y="1961128"/>
                  </a:lnTo>
                  <a:lnTo>
                    <a:pt x="37116" y="1961090"/>
                  </a:lnTo>
                  <a:lnTo>
                    <a:pt x="47129" y="1895475"/>
                  </a:lnTo>
                  <a:cubicBezTo>
                    <a:pt x="116447" y="1556728"/>
                    <a:pt x="257767" y="1244209"/>
                    <a:pt x="454400" y="974606"/>
                  </a:cubicBezTo>
                  <a:lnTo>
                    <a:pt x="472892" y="951360"/>
                  </a:lnTo>
                  <a:lnTo>
                    <a:pt x="473274" y="951481"/>
                  </a:lnTo>
                  <a:lnTo>
                    <a:pt x="576232" y="822061"/>
                  </a:lnTo>
                  <a:cubicBezTo>
                    <a:pt x="1012412" y="318523"/>
                    <a:pt x="1656495" y="0"/>
                    <a:pt x="23749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grpSp>
          <p:nvGrpSpPr>
            <p:cNvPr id="5" name="Group 35"/>
            <p:cNvGrpSpPr>
              <a:grpSpLocks noChangeAspect="1"/>
            </p:cNvGrpSpPr>
            <p:nvPr/>
          </p:nvGrpSpPr>
          <p:grpSpPr bwMode="auto">
            <a:xfrm>
              <a:off x="5065569" y="2571531"/>
              <a:ext cx="2173536" cy="2107672"/>
              <a:chOff x="3477" y="1809"/>
              <a:chExt cx="726" cy="704"/>
            </a:xfrm>
            <a:grpFill/>
          </p:grpSpPr>
          <p:sp>
            <p:nvSpPr>
              <p:cNvPr id="6" name="Freeform 36"/>
              <p:cNvSpPr>
                <a:spLocks/>
              </p:cNvSpPr>
              <p:nvPr/>
            </p:nvSpPr>
            <p:spPr bwMode="auto">
              <a:xfrm>
                <a:off x="3928" y="1833"/>
                <a:ext cx="15" cy="12"/>
              </a:xfrm>
              <a:custGeom>
                <a:avLst/>
                <a:gdLst>
                  <a:gd name="T0" fmla="*/ 5 w 6"/>
                  <a:gd name="T1" fmla="*/ 0 h 5"/>
                  <a:gd name="T2" fmla="*/ 0 w 6"/>
                  <a:gd name="T3" fmla="*/ 0 h 5"/>
                  <a:gd name="T4" fmla="*/ 0 w 6"/>
                  <a:gd name="T5" fmla="*/ 3 h 5"/>
                  <a:gd name="T6" fmla="*/ 0 w 6"/>
                  <a:gd name="T7" fmla="*/ 4 h 5"/>
                  <a:gd name="T8" fmla="*/ 0 w 6"/>
                  <a:gd name="T9" fmla="*/ 5 h 5"/>
                  <a:gd name="T10" fmla="*/ 1 w 6"/>
                  <a:gd name="T11" fmla="*/ 5 h 5"/>
                  <a:gd name="T12" fmla="*/ 5 w 6"/>
                  <a:gd name="T13" fmla="*/ 5 h 5"/>
                  <a:gd name="T14" fmla="*/ 6 w 6"/>
                  <a:gd name="T15" fmla="*/ 5 h 5"/>
                  <a:gd name="T16" fmla="*/ 6 w 6"/>
                  <a:gd name="T17" fmla="*/ 5 h 5"/>
                  <a:gd name="T18" fmla="*/ 6 w 6"/>
                  <a:gd name="T19" fmla="*/ 5 h 5"/>
                  <a:gd name="T20" fmla="*/ 6 w 6"/>
                  <a:gd name="T21" fmla="*/ 4 h 5"/>
                  <a:gd name="T22" fmla="*/ 6 w 6"/>
                  <a:gd name="T23" fmla="*/ 3 h 5"/>
                  <a:gd name="T24" fmla="*/ 6 w 6"/>
                  <a:gd name="T25" fmla="*/ 3 h 5"/>
                  <a:gd name="T26" fmla="*/ 5 w 6"/>
                  <a:gd name="T27" fmla="*/ 2 h 5"/>
                  <a:gd name="T28" fmla="*/ 5 w 6"/>
                  <a:gd name="T29" fmla="*/ 2 h 5"/>
                  <a:gd name="T30" fmla="*/ 5 w 6"/>
                  <a:gd name="T31" fmla="*/ 1 h 5"/>
                  <a:gd name="T32" fmla="*/ 5 w 6"/>
                  <a:gd name="T33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" h="5">
                    <a:moveTo>
                      <a:pt x="5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5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5" y="0"/>
                      <a:pt x="5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7" name="Freeform 37"/>
              <p:cNvSpPr>
                <a:spLocks/>
              </p:cNvSpPr>
              <p:nvPr/>
            </p:nvSpPr>
            <p:spPr bwMode="auto">
              <a:xfrm>
                <a:off x="3928" y="1840"/>
                <a:ext cx="34" cy="33"/>
              </a:xfrm>
              <a:custGeom>
                <a:avLst/>
                <a:gdLst>
                  <a:gd name="T0" fmla="*/ 7 w 14"/>
                  <a:gd name="T1" fmla="*/ 0 h 14"/>
                  <a:gd name="T2" fmla="*/ 6 w 14"/>
                  <a:gd name="T3" fmla="*/ 0 h 14"/>
                  <a:gd name="T4" fmla="*/ 6 w 14"/>
                  <a:gd name="T5" fmla="*/ 1 h 14"/>
                  <a:gd name="T6" fmla="*/ 6 w 14"/>
                  <a:gd name="T7" fmla="*/ 2 h 14"/>
                  <a:gd name="T8" fmla="*/ 6 w 14"/>
                  <a:gd name="T9" fmla="*/ 2 h 14"/>
                  <a:gd name="T10" fmla="*/ 6 w 14"/>
                  <a:gd name="T11" fmla="*/ 2 h 14"/>
                  <a:gd name="T12" fmla="*/ 5 w 14"/>
                  <a:gd name="T13" fmla="*/ 3 h 14"/>
                  <a:gd name="T14" fmla="*/ 5 w 14"/>
                  <a:gd name="T15" fmla="*/ 3 h 14"/>
                  <a:gd name="T16" fmla="*/ 4 w 14"/>
                  <a:gd name="T17" fmla="*/ 3 h 14"/>
                  <a:gd name="T18" fmla="*/ 4 w 14"/>
                  <a:gd name="T19" fmla="*/ 3 h 14"/>
                  <a:gd name="T20" fmla="*/ 3 w 14"/>
                  <a:gd name="T21" fmla="*/ 3 h 14"/>
                  <a:gd name="T22" fmla="*/ 3 w 14"/>
                  <a:gd name="T23" fmla="*/ 4 h 14"/>
                  <a:gd name="T24" fmla="*/ 3 w 14"/>
                  <a:gd name="T25" fmla="*/ 4 h 14"/>
                  <a:gd name="T26" fmla="*/ 3 w 14"/>
                  <a:gd name="T27" fmla="*/ 4 h 14"/>
                  <a:gd name="T28" fmla="*/ 3 w 14"/>
                  <a:gd name="T29" fmla="*/ 4 h 14"/>
                  <a:gd name="T30" fmla="*/ 2 w 14"/>
                  <a:gd name="T31" fmla="*/ 4 h 14"/>
                  <a:gd name="T32" fmla="*/ 1 w 14"/>
                  <a:gd name="T33" fmla="*/ 4 h 14"/>
                  <a:gd name="T34" fmla="*/ 0 w 14"/>
                  <a:gd name="T35" fmla="*/ 5 h 14"/>
                  <a:gd name="T36" fmla="*/ 0 w 14"/>
                  <a:gd name="T37" fmla="*/ 6 h 14"/>
                  <a:gd name="T38" fmla="*/ 0 w 14"/>
                  <a:gd name="T39" fmla="*/ 6 h 14"/>
                  <a:gd name="T40" fmla="*/ 0 w 14"/>
                  <a:gd name="T41" fmla="*/ 9 h 14"/>
                  <a:gd name="T42" fmla="*/ 1 w 14"/>
                  <a:gd name="T43" fmla="*/ 9 h 14"/>
                  <a:gd name="T44" fmla="*/ 1 w 14"/>
                  <a:gd name="T45" fmla="*/ 9 h 14"/>
                  <a:gd name="T46" fmla="*/ 1 w 14"/>
                  <a:gd name="T47" fmla="*/ 9 h 14"/>
                  <a:gd name="T48" fmla="*/ 1 w 14"/>
                  <a:gd name="T49" fmla="*/ 9 h 14"/>
                  <a:gd name="T50" fmla="*/ 1 w 14"/>
                  <a:gd name="T51" fmla="*/ 11 h 14"/>
                  <a:gd name="T52" fmla="*/ 2 w 14"/>
                  <a:gd name="T53" fmla="*/ 11 h 14"/>
                  <a:gd name="T54" fmla="*/ 3 w 14"/>
                  <a:gd name="T55" fmla="*/ 11 h 14"/>
                  <a:gd name="T56" fmla="*/ 3 w 14"/>
                  <a:gd name="T57" fmla="*/ 11 h 14"/>
                  <a:gd name="T58" fmla="*/ 3 w 14"/>
                  <a:gd name="T59" fmla="*/ 11 h 14"/>
                  <a:gd name="T60" fmla="*/ 3 w 14"/>
                  <a:gd name="T61" fmla="*/ 13 h 14"/>
                  <a:gd name="T62" fmla="*/ 5 w 14"/>
                  <a:gd name="T63" fmla="*/ 13 h 14"/>
                  <a:gd name="T64" fmla="*/ 6 w 14"/>
                  <a:gd name="T65" fmla="*/ 14 h 14"/>
                  <a:gd name="T66" fmla="*/ 7 w 14"/>
                  <a:gd name="T67" fmla="*/ 14 h 14"/>
                  <a:gd name="T68" fmla="*/ 9 w 14"/>
                  <a:gd name="T69" fmla="*/ 13 h 14"/>
                  <a:gd name="T70" fmla="*/ 10 w 14"/>
                  <a:gd name="T71" fmla="*/ 13 h 14"/>
                  <a:gd name="T72" fmla="*/ 10 w 14"/>
                  <a:gd name="T73" fmla="*/ 12 h 14"/>
                  <a:gd name="T74" fmla="*/ 11 w 14"/>
                  <a:gd name="T75" fmla="*/ 12 h 14"/>
                  <a:gd name="T76" fmla="*/ 12 w 14"/>
                  <a:gd name="T77" fmla="*/ 12 h 14"/>
                  <a:gd name="T78" fmla="*/ 13 w 14"/>
                  <a:gd name="T79" fmla="*/ 8 h 14"/>
                  <a:gd name="T80" fmla="*/ 13 w 14"/>
                  <a:gd name="T81" fmla="*/ 7 h 14"/>
                  <a:gd name="T82" fmla="*/ 12 w 14"/>
                  <a:gd name="T83" fmla="*/ 5 h 14"/>
                  <a:gd name="T84" fmla="*/ 12 w 14"/>
                  <a:gd name="T85" fmla="*/ 5 h 14"/>
                  <a:gd name="T86" fmla="*/ 12 w 14"/>
                  <a:gd name="T87" fmla="*/ 5 h 14"/>
                  <a:gd name="T88" fmla="*/ 13 w 14"/>
                  <a:gd name="T89" fmla="*/ 4 h 14"/>
                  <a:gd name="T90" fmla="*/ 13 w 14"/>
                  <a:gd name="T91" fmla="*/ 2 h 14"/>
                  <a:gd name="T92" fmla="*/ 13 w 14"/>
                  <a:gd name="T93" fmla="*/ 2 h 14"/>
                  <a:gd name="T94" fmla="*/ 12 w 14"/>
                  <a:gd name="T95" fmla="*/ 2 h 14"/>
                  <a:gd name="T96" fmla="*/ 12 w 14"/>
                  <a:gd name="T97" fmla="*/ 1 h 14"/>
                  <a:gd name="T98" fmla="*/ 11 w 14"/>
                  <a:gd name="T99" fmla="*/ 1 h 14"/>
                  <a:gd name="T100" fmla="*/ 8 w 14"/>
                  <a:gd name="T101" fmla="*/ 0 h 14"/>
                  <a:gd name="T102" fmla="*/ 8 w 14"/>
                  <a:gd name="T103" fmla="*/ 0 h 14"/>
                  <a:gd name="T104" fmla="*/ 7 w 14"/>
                  <a:gd name="T105" fmla="*/ 0 h 14"/>
                  <a:gd name="T106" fmla="*/ 7 w 14"/>
                  <a:gd name="T107" fmla="*/ 0 h 14"/>
                  <a:gd name="T108" fmla="*/ 7 w 14"/>
                  <a:gd name="T10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" h="14">
                    <a:moveTo>
                      <a:pt x="7" y="0"/>
                    </a:moveTo>
                    <a:cubicBezTo>
                      <a:pt x="7" y="0"/>
                      <a:pt x="6" y="0"/>
                      <a:pt x="6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4"/>
                      <a:pt x="0" y="5"/>
                    </a:cubicBezTo>
                    <a:cubicBezTo>
                      <a:pt x="0" y="5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2"/>
                      <a:pt x="3" y="12"/>
                      <a:pt x="3" y="13"/>
                    </a:cubicBezTo>
                    <a:cubicBezTo>
                      <a:pt x="4" y="13"/>
                      <a:pt x="5" y="13"/>
                      <a:pt x="5" y="13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8" y="14"/>
                      <a:pt x="9" y="13"/>
                      <a:pt x="9" y="13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3" y="11"/>
                      <a:pt x="14" y="9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2" y="6"/>
                      <a:pt x="12" y="6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3" y="5"/>
                      <a:pt x="13" y="5"/>
                      <a:pt x="13" y="4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0" y="0"/>
                      <a:pt x="9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8" name="Freeform 38"/>
              <p:cNvSpPr>
                <a:spLocks/>
              </p:cNvSpPr>
              <p:nvPr/>
            </p:nvSpPr>
            <p:spPr bwMode="auto">
              <a:xfrm>
                <a:off x="3959" y="1847"/>
                <a:ext cx="22" cy="19"/>
              </a:xfrm>
              <a:custGeom>
                <a:avLst/>
                <a:gdLst>
                  <a:gd name="T0" fmla="*/ 4 w 9"/>
                  <a:gd name="T1" fmla="*/ 0 h 8"/>
                  <a:gd name="T2" fmla="*/ 0 w 9"/>
                  <a:gd name="T3" fmla="*/ 1 h 8"/>
                  <a:gd name="T4" fmla="*/ 0 w 9"/>
                  <a:gd name="T5" fmla="*/ 2 h 8"/>
                  <a:gd name="T6" fmla="*/ 1 w 9"/>
                  <a:gd name="T7" fmla="*/ 3 h 8"/>
                  <a:gd name="T8" fmla="*/ 2 w 9"/>
                  <a:gd name="T9" fmla="*/ 4 h 8"/>
                  <a:gd name="T10" fmla="*/ 3 w 9"/>
                  <a:gd name="T11" fmla="*/ 5 h 8"/>
                  <a:gd name="T12" fmla="*/ 3 w 9"/>
                  <a:gd name="T13" fmla="*/ 6 h 8"/>
                  <a:gd name="T14" fmla="*/ 4 w 9"/>
                  <a:gd name="T15" fmla="*/ 6 h 8"/>
                  <a:gd name="T16" fmla="*/ 4 w 9"/>
                  <a:gd name="T17" fmla="*/ 6 h 8"/>
                  <a:gd name="T18" fmla="*/ 4 w 9"/>
                  <a:gd name="T19" fmla="*/ 7 h 8"/>
                  <a:gd name="T20" fmla="*/ 4 w 9"/>
                  <a:gd name="T21" fmla="*/ 7 h 8"/>
                  <a:gd name="T22" fmla="*/ 6 w 9"/>
                  <a:gd name="T23" fmla="*/ 7 h 8"/>
                  <a:gd name="T24" fmla="*/ 6 w 9"/>
                  <a:gd name="T25" fmla="*/ 8 h 8"/>
                  <a:gd name="T26" fmla="*/ 9 w 9"/>
                  <a:gd name="T27" fmla="*/ 6 h 8"/>
                  <a:gd name="T28" fmla="*/ 9 w 9"/>
                  <a:gd name="T29" fmla="*/ 3 h 8"/>
                  <a:gd name="T30" fmla="*/ 9 w 9"/>
                  <a:gd name="T31" fmla="*/ 2 h 8"/>
                  <a:gd name="T32" fmla="*/ 9 w 9"/>
                  <a:gd name="T33" fmla="*/ 1 h 8"/>
                  <a:gd name="T34" fmla="*/ 8 w 9"/>
                  <a:gd name="T35" fmla="*/ 1 h 8"/>
                  <a:gd name="T36" fmla="*/ 7 w 9"/>
                  <a:gd name="T37" fmla="*/ 1 h 8"/>
                  <a:gd name="T38" fmla="*/ 7 w 9"/>
                  <a:gd name="T39" fmla="*/ 1 h 8"/>
                  <a:gd name="T40" fmla="*/ 7 w 9"/>
                  <a:gd name="T41" fmla="*/ 1 h 8"/>
                  <a:gd name="T42" fmla="*/ 8 w 9"/>
                  <a:gd name="T43" fmla="*/ 0 h 8"/>
                  <a:gd name="T44" fmla="*/ 7 w 9"/>
                  <a:gd name="T45" fmla="*/ 0 h 8"/>
                  <a:gd name="T46" fmla="*/ 5 w 9"/>
                  <a:gd name="T47" fmla="*/ 0 h 8"/>
                  <a:gd name="T48" fmla="*/ 4 w 9"/>
                  <a:gd name="T4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" h="8">
                    <a:moveTo>
                      <a:pt x="4" y="0"/>
                    </a:moveTo>
                    <a:cubicBezTo>
                      <a:pt x="3" y="0"/>
                      <a:pt x="1" y="0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3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7" y="8"/>
                      <a:pt x="8" y="7"/>
                      <a:pt x="9" y="6"/>
                    </a:cubicBezTo>
                    <a:cubicBezTo>
                      <a:pt x="9" y="5"/>
                      <a:pt x="9" y="4"/>
                      <a:pt x="9" y="3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4" y="0"/>
                      <a:pt x="4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9" name="Freeform 39"/>
              <p:cNvSpPr>
                <a:spLocks/>
              </p:cNvSpPr>
              <p:nvPr/>
            </p:nvSpPr>
            <p:spPr bwMode="auto">
              <a:xfrm>
                <a:off x="3959" y="1864"/>
                <a:ext cx="22" cy="14"/>
              </a:xfrm>
              <a:custGeom>
                <a:avLst/>
                <a:gdLst>
                  <a:gd name="T0" fmla="*/ 6 w 9"/>
                  <a:gd name="T1" fmla="*/ 0 h 6"/>
                  <a:gd name="T2" fmla="*/ 4 w 9"/>
                  <a:gd name="T3" fmla="*/ 0 h 6"/>
                  <a:gd name="T4" fmla="*/ 1 w 9"/>
                  <a:gd name="T5" fmla="*/ 0 h 6"/>
                  <a:gd name="T6" fmla="*/ 0 w 9"/>
                  <a:gd name="T7" fmla="*/ 1 h 6"/>
                  <a:gd name="T8" fmla="*/ 0 w 9"/>
                  <a:gd name="T9" fmla="*/ 2 h 6"/>
                  <a:gd name="T10" fmla="*/ 0 w 9"/>
                  <a:gd name="T11" fmla="*/ 2 h 6"/>
                  <a:gd name="T12" fmla="*/ 0 w 9"/>
                  <a:gd name="T13" fmla="*/ 5 h 6"/>
                  <a:gd name="T14" fmla="*/ 3 w 9"/>
                  <a:gd name="T15" fmla="*/ 5 h 6"/>
                  <a:gd name="T16" fmla="*/ 3 w 9"/>
                  <a:gd name="T17" fmla="*/ 6 h 6"/>
                  <a:gd name="T18" fmla="*/ 8 w 9"/>
                  <a:gd name="T19" fmla="*/ 6 h 6"/>
                  <a:gd name="T20" fmla="*/ 8 w 9"/>
                  <a:gd name="T21" fmla="*/ 6 h 6"/>
                  <a:gd name="T22" fmla="*/ 9 w 9"/>
                  <a:gd name="T23" fmla="*/ 6 h 6"/>
                  <a:gd name="T24" fmla="*/ 9 w 9"/>
                  <a:gd name="T25" fmla="*/ 5 h 6"/>
                  <a:gd name="T26" fmla="*/ 9 w 9"/>
                  <a:gd name="T27" fmla="*/ 5 h 6"/>
                  <a:gd name="T28" fmla="*/ 9 w 9"/>
                  <a:gd name="T29" fmla="*/ 3 h 6"/>
                  <a:gd name="T30" fmla="*/ 7 w 9"/>
                  <a:gd name="T31" fmla="*/ 2 h 6"/>
                  <a:gd name="T32" fmla="*/ 7 w 9"/>
                  <a:gd name="T33" fmla="*/ 2 h 6"/>
                  <a:gd name="T34" fmla="*/ 7 w 9"/>
                  <a:gd name="T35" fmla="*/ 2 h 6"/>
                  <a:gd name="T36" fmla="*/ 6 w 9"/>
                  <a:gd name="T37" fmla="*/ 2 h 6"/>
                  <a:gd name="T38" fmla="*/ 6 w 9"/>
                  <a:gd name="T39" fmla="*/ 1 h 6"/>
                  <a:gd name="T40" fmla="*/ 6 w 9"/>
                  <a:gd name="T41" fmla="*/ 1 h 6"/>
                  <a:gd name="T42" fmla="*/ 6 w 9"/>
                  <a:gd name="T4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" h="6">
                    <a:moveTo>
                      <a:pt x="6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9" y="6"/>
                      <a:pt x="9" y="6"/>
                    </a:cubicBezTo>
                    <a:cubicBezTo>
                      <a:pt x="9" y="6"/>
                      <a:pt x="9" y="5"/>
                      <a:pt x="9" y="5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9" y="4"/>
                      <a:pt x="9" y="4"/>
                      <a:pt x="9" y="3"/>
                    </a:cubicBezTo>
                    <a:cubicBezTo>
                      <a:pt x="9" y="2"/>
                      <a:pt x="8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0" name="Freeform 40"/>
              <p:cNvSpPr>
                <a:spLocks/>
              </p:cNvSpPr>
              <p:nvPr/>
            </p:nvSpPr>
            <p:spPr bwMode="auto">
              <a:xfrm>
                <a:off x="3764" y="1809"/>
                <a:ext cx="81" cy="57"/>
              </a:xfrm>
              <a:custGeom>
                <a:avLst/>
                <a:gdLst>
                  <a:gd name="T0" fmla="*/ 14 w 34"/>
                  <a:gd name="T1" fmla="*/ 1 h 24"/>
                  <a:gd name="T2" fmla="*/ 2 w 34"/>
                  <a:gd name="T3" fmla="*/ 2 h 24"/>
                  <a:gd name="T4" fmla="*/ 2 w 34"/>
                  <a:gd name="T5" fmla="*/ 5 h 24"/>
                  <a:gd name="T6" fmla="*/ 4 w 34"/>
                  <a:gd name="T7" fmla="*/ 6 h 24"/>
                  <a:gd name="T8" fmla="*/ 4 w 34"/>
                  <a:gd name="T9" fmla="*/ 9 h 24"/>
                  <a:gd name="T10" fmla="*/ 4 w 34"/>
                  <a:gd name="T11" fmla="*/ 12 h 24"/>
                  <a:gd name="T12" fmla="*/ 3 w 34"/>
                  <a:gd name="T13" fmla="*/ 13 h 24"/>
                  <a:gd name="T14" fmla="*/ 0 w 34"/>
                  <a:gd name="T15" fmla="*/ 15 h 24"/>
                  <a:gd name="T16" fmla="*/ 0 w 34"/>
                  <a:gd name="T17" fmla="*/ 18 h 24"/>
                  <a:gd name="T18" fmla="*/ 2 w 34"/>
                  <a:gd name="T19" fmla="*/ 20 h 24"/>
                  <a:gd name="T20" fmla="*/ 5 w 34"/>
                  <a:gd name="T21" fmla="*/ 24 h 24"/>
                  <a:gd name="T22" fmla="*/ 11 w 34"/>
                  <a:gd name="T23" fmla="*/ 24 h 24"/>
                  <a:gd name="T24" fmla="*/ 13 w 34"/>
                  <a:gd name="T25" fmla="*/ 22 h 24"/>
                  <a:gd name="T26" fmla="*/ 14 w 34"/>
                  <a:gd name="T27" fmla="*/ 19 h 24"/>
                  <a:gd name="T28" fmla="*/ 15 w 34"/>
                  <a:gd name="T29" fmla="*/ 18 h 24"/>
                  <a:gd name="T30" fmla="*/ 16 w 34"/>
                  <a:gd name="T31" fmla="*/ 18 h 24"/>
                  <a:gd name="T32" fmla="*/ 17 w 34"/>
                  <a:gd name="T33" fmla="*/ 18 h 24"/>
                  <a:gd name="T34" fmla="*/ 21 w 34"/>
                  <a:gd name="T35" fmla="*/ 17 h 24"/>
                  <a:gd name="T36" fmla="*/ 21 w 34"/>
                  <a:gd name="T37" fmla="*/ 16 h 24"/>
                  <a:gd name="T38" fmla="*/ 22 w 34"/>
                  <a:gd name="T39" fmla="*/ 16 h 24"/>
                  <a:gd name="T40" fmla="*/ 25 w 34"/>
                  <a:gd name="T41" fmla="*/ 14 h 24"/>
                  <a:gd name="T42" fmla="*/ 28 w 34"/>
                  <a:gd name="T43" fmla="*/ 14 h 24"/>
                  <a:gd name="T44" fmla="*/ 29 w 34"/>
                  <a:gd name="T45" fmla="*/ 12 h 24"/>
                  <a:gd name="T46" fmla="*/ 29 w 34"/>
                  <a:gd name="T47" fmla="*/ 12 h 24"/>
                  <a:gd name="T48" fmla="*/ 31 w 34"/>
                  <a:gd name="T49" fmla="*/ 11 h 24"/>
                  <a:gd name="T50" fmla="*/ 31 w 34"/>
                  <a:gd name="T51" fmla="*/ 9 h 24"/>
                  <a:gd name="T52" fmla="*/ 31 w 34"/>
                  <a:gd name="T53" fmla="*/ 7 h 24"/>
                  <a:gd name="T54" fmla="*/ 33 w 34"/>
                  <a:gd name="T55" fmla="*/ 5 h 24"/>
                  <a:gd name="T56" fmla="*/ 34 w 34"/>
                  <a:gd name="T57" fmla="*/ 3 h 24"/>
                  <a:gd name="T58" fmla="*/ 34 w 34"/>
                  <a:gd name="T59" fmla="*/ 2 h 24"/>
                  <a:gd name="T60" fmla="*/ 32 w 34"/>
                  <a:gd name="T61" fmla="*/ 0 h 24"/>
                  <a:gd name="T62" fmla="*/ 27 w 34"/>
                  <a:gd name="T63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4" h="24">
                    <a:moveTo>
                      <a:pt x="27" y="0"/>
                    </a:moveTo>
                    <a:cubicBezTo>
                      <a:pt x="23" y="0"/>
                      <a:pt x="18" y="0"/>
                      <a:pt x="14" y="1"/>
                    </a:cubicBezTo>
                    <a:cubicBezTo>
                      <a:pt x="10" y="1"/>
                      <a:pt x="6" y="2"/>
                      <a:pt x="3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2" y="5"/>
                      <a:pt x="2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4" y="6"/>
                    </a:cubicBezTo>
                    <a:cubicBezTo>
                      <a:pt x="4" y="6"/>
                      <a:pt x="4" y="7"/>
                      <a:pt x="4" y="8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5" y="10"/>
                      <a:pt x="5" y="11"/>
                      <a:pt x="4" y="12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4" y="12"/>
                      <a:pt x="3" y="12"/>
                      <a:pt x="3" y="12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2" y="14"/>
                      <a:pt x="2" y="14"/>
                      <a:pt x="1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18"/>
                      <a:pt x="0" y="19"/>
                      <a:pt x="1" y="19"/>
                    </a:cubicBezTo>
                    <a:cubicBezTo>
                      <a:pt x="2" y="20"/>
                      <a:pt x="2" y="20"/>
                      <a:pt x="2" y="20"/>
                    </a:cubicBezTo>
                    <a:cubicBezTo>
                      <a:pt x="3" y="21"/>
                      <a:pt x="4" y="22"/>
                      <a:pt x="5" y="23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3" y="24"/>
                      <a:pt x="13" y="23"/>
                      <a:pt x="13" y="22"/>
                    </a:cubicBezTo>
                    <a:cubicBezTo>
                      <a:pt x="13" y="22"/>
                      <a:pt x="14" y="21"/>
                      <a:pt x="14" y="21"/>
                    </a:cubicBezTo>
                    <a:cubicBezTo>
                      <a:pt x="14" y="20"/>
                      <a:pt x="14" y="20"/>
                      <a:pt x="14" y="19"/>
                    </a:cubicBezTo>
                    <a:cubicBezTo>
                      <a:pt x="14" y="19"/>
                      <a:pt x="14" y="19"/>
                      <a:pt x="14" y="19"/>
                    </a:cubicBezTo>
                    <a:cubicBezTo>
                      <a:pt x="15" y="19"/>
                      <a:pt x="15" y="19"/>
                      <a:pt x="15" y="18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18"/>
                      <a:pt x="15" y="18"/>
                      <a:pt x="16" y="18"/>
                    </a:cubicBezTo>
                    <a:cubicBezTo>
                      <a:pt x="16" y="18"/>
                      <a:pt x="16" y="18"/>
                      <a:pt x="16" y="18"/>
                    </a:cubicBezTo>
                    <a:cubicBezTo>
                      <a:pt x="17" y="18"/>
                      <a:pt x="17" y="18"/>
                      <a:pt x="17" y="18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20" y="18"/>
                      <a:pt x="21" y="18"/>
                      <a:pt x="21" y="17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6"/>
                      <a:pt x="23" y="16"/>
                      <a:pt x="24" y="15"/>
                    </a:cubicBezTo>
                    <a:cubicBezTo>
                      <a:pt x="24" y="15"/>
                      <a:pt x="25" y="14"/>
                      <a:pt x="25" y="14"/>
                    </a:cubicBezTo>
                    <a:cubicBezTo>
                      <a:pt x="25" y="14"/>
                      <a:pt x="26" y="14"/>
                      <a:pt x="26" y="1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9" y="14"/>
                      <a:pt x="29" y="13"/>
                      <a:pt x="29" y="12"/>
                    </a:cubicBezTo>
                    <a:cubicBezTo>
                      <a:pt x="29" y="12"/>
                      <a:pt x="29" y="12"/>
                      <a:pt x="29" y="12"/>
                    </a:cubicBezTo>
                    <a:cubicBezTo>
                      <a:pt x="29" y="12"/>
                      <a:pt x="29" y="12"/>
                      <a:pt x="29" y="12"/>
                    </a:cubicBezTo>
                    <a:cubicBezTo>
                      <a:pt x="30" y="12"/>
                      <a:pt x="30" y="12"/>
                      <a:pt x="30" y="12"/>
                    </a:cubicBezTo>
                    <a:cubicBezTo>
                      <a:pt x="30" y="12"/>
                      <a:pt x="31" y="12"/>
                      <a:pt x="31" y="11"/>
                    </a:cubicBezTo>
                    <a:cubicBezTo>
                      <a:pt x="32" y="11"/>
                      <a:pt x="32" y="10"/>
                      <a:pt x="31" y="10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1" y="8"/>
                      <a:pt x="31" y="7"/>
                      <a:pt x="31" y="7"/>
                    </a:cubicBezTo>
                    <a:cubicBezTo>
                      <a:pt x="31" y="6"/>
                      <a:pt x="31" y="6"/>
                      <a:pt x="32" y="5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34" y="5"/>
                      <a:pt x="34" y="3"/>
                      <a:pt x="34" y="3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34" y="1"/>
                      <a:pt x="34" y="1"/>
                      <a:pt x="33" y="1"/>
                    </a:cubicBezTo>
                    <a:cubicBezTo>
                      <a:pt x="33" y="0"/>
                      <a:pt x="33" y="0"/>
                      <a:pt x="32" y="0"/>
                    </a:cubicBezTo>
                    <a:cubicBezTo>
                      <a:pt x="32" y="0"/>
                      <a:pt x="31" y="0"/>
                      <a:pt x="31" y="0"/>
                    </a:cubicBezTo>
                    <a:cubicBezTo>
                      <a:pt x="29" y="0"/>
                      <a:pt x="28" y="0"/>
                      <a:pt x="27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Freeform 41"/>
              <p:cNvSpPr>
                <a:spLocks noEditPoints="1"/>
              </p:cNvSpPr>
              <p:nvPr/>
            </p:nvSpPr>
            <p:spPr bwMode="auto">
              <a:xfrm>
                <a:off x="3902" y="1838"/>
                <a:ext cx="301" cy="585"/>
              </a:xfrm>
              <a:custGeom>
                <a:avLst/>
                <a:gdLst>
                  <a:gd name="T0" fmla="*/ 51 w 126"/>
                  <a:gd name="T1" fmla="*/ 38 h 245"/>
                  <a:gd name="T2" fmla="*/ 34 w 126"/>
                  <a:gd name="T3" fmla="*/ 3 h 245"/>
                  <a:gd name="T4" fmla="*/ 35 w 126"/>
                  <a:gd name="T5" fmla="*/ 9 h 245"/>
                  <a:gd name="T6" fmla="*/ 34 w 126"/>
                  <a:gd name="T7" fmla="*/ 18 h 245"/>
                  <a:gd name="T8" fmla="*/ 22 w 126"/>
                  <a:gd name="T9" fmla="*/ 26 h 245"/>
                  <a:gd name="T10" fmla="*/ 39 w 126"/>
                  <a:gd name="T11" fmla="*/ 42 h 245"/>
                  <a:gd name="T12" fmla="*/ 48 w 126"/>
                  <a:gd name="T13" fmla="*/ 45 h 245"/>
                  <a:gd name="T14" fmla="*/ 59 w 126"/>
                  <a:gd name="T15" fmla="*/ 54 h 245"/>
                  <a:gd name="T16" fmla="*/ 58 w 126"/>
                  <a:gd name="T17" fmla="*/ 43 h 245"/>
                  <a:gd name="T18" fmla="*/ 65 w 126"/>
                  <a:gd name="T19" fmla="*/ 49 h 245"/>
                  <a:gd name="T20" fmla="*/ 67 w 126"/>
                  <a:gd name="T21" fmla="*/ 34 h 245"/>
                  <a:gd name="T22" fmla="*/ 74 w 126"/>
                  <a:gd name="T23" fmla="*/ 44 h 245"/>
                  <a:gd name="T24" fmla="*/ 78 w 126"/>
                  <a:gd name="T25" fmla="*/ 55 h 245"/>
                  <a:gd name="T26" fmla="*/ 85 w 126"/>
                  <a:gd name="T27" fmla="*/ 56 h 245"/>
                  <a:gd name="T28" fmla="*/ 90 w 126"/>
                  <a:gd name="T29" fmla="*/ 63 h 245"/>
                  <a:gd name="T30" fmla="*/ 80 w 126"/>
                  <a:gd name="T31" fmla="*/ 65 h 245"/>
                  <a:gd name="T32" fmla="*/ 71 w 126"/>
                  <a:gd name="T33" fmla="*/ 66 h 245"/>
                  <a:gd name="T34" fmla="*/ 64 w 126"/>
                  <a:gd name="T35" fmla="*/ 63 h 245"/>
                  <a:gd name="T36" fmla="*/ 56 w 126"/>
                  <a:gd name="T37" fmla="*/ 58 h 245"/>
                  <a:gd name="T38" fmla="*/ 48 w 126"/>
                  <a:gd name="T39" fmla="*/ 53 h 245"/>
                  <a:gd name="T40" fmla="*/ 32 w 126"/>
                  <a:gd name="T41" fmla="*/ 54 h 245"/>
                  <a:gd name="T42" fmla="*/ 24 w 126"/>
                  <a:gd name="T43" fmla="*/ 58 h 245"/>
                  <a:gd name="T44" fmla="*/ 14 w 126"/>
                  <a:gd name="T45" fmla="*/ 72 h 245"/>
                  <a:gd name="T46" fmla="*/ 6 w 126"/>
                  <a:gd name="T47" fmla="*/ 80 h 245"/>
                  <a:gd name="T48" fmla="*/ 1 w 126"/>
                  <a:gd name="T49" fmla="*/ 96 h 245"/>
                  <a:gd name="T50" fmla="*/ 1 w 126"/>
                  <a:gd name="T51" fmla="*/ 109 h 245"/>
                  <a:gd name="T52" fmla="*/ 9 w 126"/>
                  <a:gd name="T53" fmla="*/ 120 h 245"/>
                  <a:gd name="T54" fmla="*/ 21 w 126"/>
                  <a:gd name="T55" fmla="*/ 132 h 245"/>
                  <a:gd name="T56" fmla="*/ 33 w 126"/>
                  <a:gd name="T57" fmla="*/ 138 h 245"/>
                  <a:gd name="T58" fmla="*/ 43 w 126"/>
                  <a:gd name="T59" fmla="*/ 139 h 245"/>
                  <a:gd name="T60" fmla="*/ 57 w 126"/>
                  <a:gd name="T61" fmla="*/ 135 h 245"/>
                  <a:gd name="T62" fmla="*/ 67 w 126"/>
                  <a:gd name="T63" fmla="*/ 140 h 245"/>
                  <a:gd name="T64" fmla="*/ 68 w 126"/>
                  <a:gd name="T65" fmla="*/ 153 h 245"/>
                  <a:gd name="T66" fmla="*/ 76 w 126"/>
                  <a:gd name="T67" fmla="*/ 168 h 245"/>
                  <a:gd name="T68" fmla="*/ 77 w 126"/>
                  <a:gd name="T69" fmla="*/ 181 h 245"/>
                  <a:gd name="T70" fmla="*/ 71 w 126"/>
                  <a:gd name="T71" fmla="*/ 194 h 245"/>
                  <a:gd name="T72" fmla="*/ 71 w 126"/>
                  <a:gd name="T73" fmla="*/ 214 h 245"/>
                  <a:gd name="T74" fmla="*/ 72 w 126"/>
                  <a:gd name="T75" fmla="*/ 234 h 245"/>
                  <a:gd name="T76" fmla="*/ 81 w 126"/>
                  <a:gd name="T77" fmla="*/ 242 h 245"/>
                  <a:gd name="T78" fmla="*/ 97 w 126"/>
                  <a:gd name="T79" fmla="*/ 232 h 245"/>
                  <a:gd name="T80" fmla="*/ 100 w 126"/>
                  <a:gd name="T81" fmla="*/ 221 h 245"/>
                  <a:gd name="T82" fmla="*/ 108 w 126"/>
                  <a:gd name="T83" fmla="*/ 206 h 245"/>
                  <a:gd name="T84" fmla="*/ 119 w 126"/>
                  <a:gd name="T85" fmla="*/ 181 h 245"/>
                  <a:gd name="T86" fmla="*/ 122 w 126"/>
                  <a:gd name="T87" fmla="*/ 158 h 245"/>
                  <a:gd name="T88" fmla="*/ 124 w 126"/>
                  <a:gd name="T89" fmla="*/ 142 h 245"/>
                  <a:gd name="T90" fmla="*/ 122 w 126"/>
                  <a:gd name="T91" fmla="*/ 116 h 245"/>
                  <a:gd name="T92" fmla="*/ 116 w 126"/>
                  <a:gd name="T93" fmla="*/ 107 h 245"/>
                  <a:gd name="T94" fmla="*/ 106 w 126"/>
                  <a:gd name="T95" fmla="*/ 90 h 245"/>
                  <a:gd name="T96" fmla="*/ 99 w 126"/>
                  <a:gd name="T97" fmla="*/ 76 h 245"/>
                  <a:gd name="T98" fmla="*/ 103 w 126"/>
                  <a:gd name="T99" fmla="*/ 82 h 245"/>
                  <a:gd name="T100" fmla="*/ 111 w 126"/>
                  <a:gd name="T101" fmla="*/ 95 h 245"/>
                  <a:gd name="T102" fmla="*/ 116 w 126"/>
                  <a:gd name="T103" fmla="*/ 105 h 245"/>
                  <a:gd name="T104" fmla="*/ 118 w 126"/>
                  <a:gd name="T105" fmla="*/ 84 h 245"/>
                  <a:gd name="T106" fmla="*/ 115 w 126"/>
                  <a:gd name="T107" fmla="*/ 77 h 245"/>
                  <a:gd name="T108" fmla="*/ 110 w 126"/>
                  <a:gd name="T109" fmla="*/ 69 h 245"/>
                  <a:gd name="T110" fmla="*/ 106 w 126"/>
                  <a:gd name="T111" fmla="*/ 62 h 245"/>
                  <a:gd name="T112" fmla="*/ 99 w 126"/>
                  <a:gd name="T113" fmla="*/ 52 h 245"/>
                  <a:gd name="T114" fmla="*/ 80 w 126"/>
                  <a:gd name="T115" fmla="*/ 31 h 245"/>
                  <a:gd name="T116" fmla="*/ 62 w 126"/>
                  <a:gd name="T117" fmla="*/ 17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6" h="245">
                    <a:moveTo>
                      <a:pt x="49" y="38"/>
                    </a:moveTo>
                    <a:cubicBezTo>
                      <a:pt x="49" y="38"/>
                      <a:pt x="49" y="38"/>
                      <a:pt x="49" y="38"/>
                    </a:cubicBezTo>
                    <a:cubicBezTo>
                      <a:pt x="49" y="37"/>
                      <a:pt x="49" y="37"/>
                      <a:pt x="49" y="37"/>
                    </a:cubicBezTo>
                    <a:cubicBezTo>
                      <a:pt x="48" y="37"/>
                      <a:pt x="48" y="37"/>
                      <a:pt x="48" y="37"/>
                    </a:cubicBezTo>
                    <a:cubicBezTo>
                      <a:pt x="47" y="37"/>
                      <a:pt x="46" y="36"/>
                      <a:pt x="46" y="35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7" y="34"/>
                      <a:pt x="47" y="35"/>
                      <a:pt x="47" y="35"/>
                    </a:cubicBezTo>
                    <a:cubicBezTo>
                      <a:pt x="47" y="35"/>
                      <a:pt x="47" y="35"/>
                      <a:pt x="47" y="35"/>
                    </a:cubicBezTo>
                    <a:cubicBezTo>
                      <a:pt x="47" y="36"/>
                      <a:pt x="47" y="36"/>
                      <a:pt x="47" y="36"/>
                    </a:cubicBezTo>
                    <a:cubicBezTo>
                      <a:pt x="48" y="36"/>
                      <a:pt x="48" y="36"/>
                      <a:pt x="48" y="36"/>
                    </a:cubicBezTo>
                    <a:cubicBezTo>
                      <a:pt x="48" y="36"/>
                      <a:pt x="48" y="36"/>
                      <a:pt x="49" y="37"/>
                    </a:cubicBezTo>
                    <a:cubicBezTo>
                      <a:pt x="50" y="37"/>
                      <a:pt x="50" y="37"/>
                      <a:pt x="50" y="37"/>
                    </a:cubicBezTo>
                    <a:cubicBezTo>
                      <a:pt x="50" y="37"/>
                      <a:pt x="50" y="37"/>
                      <a:pt x="51" y="38"/>
                    </a:cubicBezTo>
                    <a:cubicBezTo>
                      <a:pt x="51" y="38"/>
                      <a:pt x="52" y="38"/>
                      <a:pt x="52" y="38"/>
                    </a:cubicBezTo>
                    <a:cubicBezTo>
                      <a:pt x="52" y="39"/>
                      <a:pt x="52" y="39"/>
                      <a:pt x="52" y="39"/>
                    </a:cubicBezTo>
                    <a:cubicBezTo>
                      <a:pt x="53" y="39"/>
                      <a:pt x="53" y="39"/>
                      <a:pt x="53" y="39"/>
                    </a:cubicBezTo>
                    <a:cubicBezTo>
                      <a:pt x="53" y="40"/>
                      <a:pt x="53" y="40"/>
                      <a:pt x="53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38"/>
                      <a:pt x="52" y="38"/>
                      <a:pt x="52" y="38"/>
                    </a:cubicBezTo>
                    <a:cubicBezTo>
                      <a:pt x="51" y="38"/>
                      <a:pt x="51" y="38"/>
                      <a:pt x="51" y="38"/>
                    </a:cubicBezTo>
                    <a:cubicBezTo>
                      <a:pt x="50" y="38"/>
                      <a:pt x="50" y="38"/>
                      <a:pt x="50" y="38"/>
                    </a:cubicBezTo>
                    <a:cubicBezTo>
                      <a:pt x="50" y="38"/>
                      <a:pt x="50" y="38"/>
                      <a:pt x="50" y="38"/>
                    </a:cubicBezTo>
                    <a:cubicBezTo>
                      <a:pt x="49" y="38"/>
                      <a:pt x="49" y="38"/>
                      <a:pt x="49" y="38"/>
                    </a:cubicBezTo>
                    <a:cubicBezTo>
                      <a:pt x="49" y="38"/>
                      <a:pt x="49" y="38"/>
                      <a:pt x="49" y="38"/>
                    </a:cubicBezTo>
                    <a:moveTo>
                      <a:pt x="34" y="0"/>
                    </a:moveTo>
                    <a:cubicBezTo>
                      <a:pt x="34" y="3"/>
                      <a:pt x="34" y="3"/>
                      <a:pt x="34" y="3"/>
                    </a:cubicBezTo>
                    <a:cubicBezTo>
                      <a:pt x="34" y="4"/>
                      <a:pt x="34" y="4"/>
                      <a:pt x="35" y="4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6"/>
                      <a:pt x="36" y="7"/>
                    </a:cubicBezTo>
                    <a:cubicBezTo>
                      <a:pt x="36" y="7"/>
                      <a:pt x="36" y="7"/>
                      <a:pt x="36" y="7"/>
                    </a:cubicBezTo>
                    <a:cubicBezTo>
                      <a:pt x="37" y="7"/>
                      <a:pt x="37" y="7"/>
                      <a:pt x="37" y="7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5" y="13"/>
                      <a:pt x="35" y="14"/>
                      <a:pt x="36" y="14"/>
                    </a:cubicBezTo>
                    <a:cubicBezTo>
                      <a:pt x="37" y="15"/>
                      <a:pt x="37" y="15"/>
                      <a:pt x="38" y="15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6"/>
                      <a:pt x="38" y="17"/>
                      <a:pt x="39" y="17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39" y="19"/>
                      <a:pt x="39" y="19"/>
                      <a:pt x="39" y="19"/>
                    </a:cubicBezTo>
                    <a:cubicBezTo>
                      <a:pt x="38" y="18"/>
                      <a:pt x="38" y="18"/>
                      <a:pt x="38" y="18"/>
                    </a:cubicBezTo>
                    <a:cubicBezTo>
                      <a:pt x="35" y="18"/>
                      <a:pt x="35" y="18"/>
                      <a:pt x="35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3" y="18"/>
                      <a:pt x="33" y="19"/>
                      <a:pt x="32" y="19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1" y="20"/>
                      <a:pt x="31" y="20"/>
                      <a:pt x="31" y="20"/>
                    </a:cubicBezTo>
                    <a:cubicBezTo>
                      <a:pt x="29" y="20"/>
                      <a:pt x="29" y="20"/>
                      <a:pt x="29" y="20"/>
                    </a:cubicBezTo>
                    <a:cubicBezTo>
                      <a:pt x="28" y="20"/>
                      <a:pt x="28" y="20"/>
                      <a:pt x="28" y="21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6" y="21"/>
                      <a:pt x="25" y="21"/>
                      <a:pt x="24" y="22"/>
                    </a:cubicBezTo>
                    <a:cubicBezTo>
                      <a:pt x="24" y="23"/>
                      <a:pt x="23" y="23"/>
                      <a:pt x="23" y="24"/>
                    </a:cubicBezTo>
                    <a:cubicBezTo>
                      <a:pt x="22" y="25"/>
                      <a:pt x="22" y="25"/>
                      <a:pt x="22" y="25"/>
                    </a:cubicBezTo>
                    <a:cubicBezTo>
                      <a:pt x="22" y="25"/>
                      <a:pt x="22" y="26"/>
                      <a:pt x="22" y="26"/>
                    </a:cubicBezTo>
                    <a:cubicBezTo>
                      <a:pt x="21" y="26"/>
                      <a:pt x="21" y="27"/>
                      <a:pt x="20" y="27"/>
                    </a:cubicBezTo>
                    <a:cubicBezTo>
                      <a:pt x="19" y="27"/>
                      <a:pt x="19" y="27"/>
                      <a:pt x="19" y="27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1" y="31"/>
                      <a:pt x="23" y="33"/>
                      <a:pt x="25" y="34"/>
                    </a:cubicBezTo>
                    <a:cubicBezTo>
                      <a:pt x="25" y="35"/>
                      <a:pt x="26" y="36"/>
                      <a:pt x="27" y="36"/>
                    </a:cubicBezTo>
                    <a:cubicBezTo>
                      <a:pt x="29" y="39"/>
                      <a:pt x="31" y="42"/>
                      <a:pt x="31" y="45"/>
                    </a:cubicBezTo>
                    <a:cubicBezTo>
                      <a:pt x="31" y="46"/>
                      <a:pt x="31" y="46"/>
                      <a:pt x="31" y="46"/>
                    </a:cubicBezTo>
                    <a:cubicBezTo>
                      <a:pt x="32" y="46"/>
                      <a:pt x="32" y="46"/>
                      <a:pt x="32" y="46"/>
                    </a:cubicBezTo>
                    <a:cubicBezTo>
                      <a:pt x="34" y="46"/>
                      <a:pt x="34" y="44"/>
                      <a:pt x="34" y="43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38" y="42"/>
                      <a:pt x="38" y="42"/>
                      <a:pt x="38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40" y="42"/>
                      <a:pt x="40" y="41"/>
                    </a:cubicBezTo>
                    <a:cubicBezTo>
                      <a:pt x="40" y="41"/>
                      <a:pt x="41" y="40"/>
                      <a:pt x="41" y="40"/>
                    </a:cubicBezTo>
                    <a:cubicBezTo>
                      <a:pt x="41" y="40"/>
                      <a:pt x="41" y="40"/>
                      <a:pt x="41" y="40"/>
                    </a:cubicBezTo>
                    <a:cubicBezTo>
                      <a:pt x="42" y="40"/>
                      <a:pt x="42" y="40"/>
                      <a:pt x="42" y="41"/>
                    </a:cubicBezTo>
                    <a:cubicBezTo>
                      <a:pt x="43" y="41"/>
                      <a:pt x="43" y="41"/>
                      <a:pt x="43" y="41"/>
                    </a:cubicBezTo>
                    <a:cubicBezTo>
                      <a:pt x="43" y="41"/>
                      <a:pt x="43" y="42"/>
                      <a:pt x="44" y="42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5" y="42"/>
                      <a:pt x="45" y="42"/>
                      <a:pt x="46" y="42"/>
                    </a:cubicBezTo>
                    <a:cubicBezTo>
                      <a:pt x="46" y="42"/>
                      <a:pt x="46" y="43"/>
                      <a:pt x="46" y="43"/>
                    </a:cubicBezTo>
                    <a:cubicBezTo>
                      <a:pt x="47" y="44"/>
                      <a:pt x="47" y="44"/>
                      <a:pt x="47" y="44"/>
                    </a:cubicBezTo>
                    <a:cubicBezTo>
                      <a:pt x="47" y="44"/>
                      <a:pt x="47" y="45"/>
                      <a:pt x="48" y="45"/>
                    </a:cubicBezTo>
                    <a:cubicBezTo>
                      <a:pt x="48" y="45"/>
                      <a:pt x="48" y="45"/>
                      <a:pt x="48" y="45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49" y="46"/>
                      <a:pt x="49" y="46"/>
                      <a:pt x="49" y="46"/>
                    </a:cubicBezTo>
                    <a:cubicBezTo>
                      <a:pt x="51" y="46"/>
                      <a:pt x="51" y="46"/>
                      <a:pt x="51" y="46"/>
                    </a:cubicBezTo>
                    <a:cubicBezTo>
                      <a:pt x="52" y="46"/>
                      <a:pt x="52" y="46"/>
                      <a:pt x="53" y="47"/>
                    </a:cubicBezTo>
                    <a:cubicBezTo>
                      <a:pt x="54" y="47"/>
                      <a:pt x="54" y="48"/>
                      <a:pt x="54" y="48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5"/>
                      <a:pt x="55" y="55"/>
                      <a:pt x="55" y="55"/>
                    </a:cubicBezTo>
                    <a:cubicBezTo>
                      <a:pt x="59" y="55"/>
                      <a:pt x="59" y="55"/>
                      <a:pt x="59" y="55"/>
                    </a:cubicBezTo>
                    <a:cubicBezTo>
                      <a:pt x="59" y="54"/>
                      <a:pt x="59" y="54"/>
                      <a:pt x="59" y="54"/>
                    </a:cubicBezTo>
                    <a:cubicBezTo>
                      <a:pt x="59" y="53"/>
                      <a:pt x="59" y="53"/>
                      <a:pt x="59" y="53"/>
                    </a:cubicBezTo>
                    <a:cubicBezTo>
                      <a:pt x="59" y="53"/>
                      <a:pt x="59" y="53"/>
                      <a:pt x="59" y="53"/>
                    </a:cubicBezTo>
                    <a:cubicBezTo>
                      <a:pt x="60" y="52"/>
                      <a:pt x="60" y="52"/>
                      <a:pt x="60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60" y="45"/>
                      <a:pt x="60" y="45"/>
                      <a:pt x="60" y="45"/>
                    </a:cubicBezTo>
                    <a:cubicBezTo>
                      <a:pt x="60" y="44"/>
                      <a:pt x="59" y="44"/>
                      <a:pt x="59" y="44"/>
                    </a:cubicBezTo>
                    <a:cubicBezTo>
                      <a:pt x="59" y="44"/>
                      <a:pt x="59" y="44"/>
                      <a:pt x="59" y="44"/>
                    </a:cubicBezTo>
                    <a:cubicBezTo>
                      <a:pt x="58" y="43"/>
                      <a:pt x="57" y="43"/>
                      <a:pt x="56" y="42"/>
                    </a:cubicBezTo>
                    <a:cubicBezTo>
                      <a:pt x="57" y="42"/>
                      <a:pt x="57" y="42"/>
                      <a:pt x="57" y="42"/>
                    </a:cubicBezTo>
                    <a:cubicBezTo>
                      <a:pt x="57" y="42"/>
                      <a:pt x="57" y="42"/>
                      <a:pt x="57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3"/>
                      <a:pt x="58" y="43"/>
                      <a:pt x="58" y="43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0" y="43"/>
                      <a:pt x="60" y="43"/>
                      <a:pt x="60" y="43"/>
                    </a:cubicBezTo>
                    <a:cubicBezTo>
                      <a:pt x="60" y="43"/>
                      <a:pt x="60" y="43"/>
                      <a:pt x="60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4"/>
                      <a:pt x="61" y="44"/>
                      <a:pt x="61" y="44"/>
                    </a:cubicBezTo>
                    <a:cubicBezTo>
                      <a:pt x="61" y="45"/>
                      <a:pt x="62" y="46"/>
                      <a:pt x="62" y="46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4" y="48"/>
                      <a:pt x="64" y="48"/>
                      <a:pt x="64" y="48"/>
                    </a:cubicBezTo>
                    <a:cubicBezTo>
                      <a:pt x="65" y="48"/>
                      <a:pt x="65" y="48"/>
                      <a:pt x="65" y="49"/>
                    </a:cubicBezTo>
                    <a:cubicBezTo>
                      <a:pt x="65" y="49"/>
                      <a:pt x="65" y="49"/>
                      <a:pt x="65" y="49"/>
                    </a:cubicBezTo>
                    <a:cubicBezTo>
                      <a:pt x="65" y="49"/>
                      <a:pt x="65" y="49"/>
                      <a:pt x="65" y="49"/>
                    </a:cubicBezTo>
                    <a:cubicBezTo>
                      <a:pt x="66" y="50"/>
                      <a:pt x="66" y="50"/>
                      <a:pt x="67" y="50"/>
                    </a:cubicBezTo>
                    <a:cubicBezTo>
                      <a:pt x="67" y="50"/>
                      <a:pt x="67" y="50"/>
                      <a:pt x="67" y="50"/>
                    </a:cubicBezTo>
                    <a:cubicBezTo>
                      <a:pt x="67" y="50"/>
                      <a:pt x="68" y="50"/>
                      <a:pt x="69" y="49"/>
                    </a:cubicBezTo>
                    <a:cubicBezTo>
                      <a:pt x="69" y="49"/>
                      <a:pt x="69" y="49"/>
                      <a:pt x="69" y="48"/>
                    </a:cubicBezTo>
                    <a:cubicBezTo>
                      <a:pt x="69" y="48"/>
                      <a:pt x="69" y="48"/>
                      <a:pt x="69" y="48"/>
                    </a:cubicBezTo>
                    <a:cubicBezTo>
                      <a:pt x="70" y="47"/>
                      <a:pt x="70" y="46"/>
                      <a:pt x="70" y="44"/>
                    </a:cubicBezTo>
                    <a:cubicBezTo>
                      <a:pt x="70" y="42"/>
                      <a:pt x="69" y="40"/>
                      <a:pt x="67" y="38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67" y="37"/>
                      <a:pt x="66" y="37"/>
                      <a:pt x="66" y="36"/>
                    </a:cubicBezTo>
                    <a:cubicBezTo>
                      <a:pt x="66" y="36"/>
                      <a:pt x="66" y="36"/>
                      <a:pt x="66" y="36"/>
                    </a:cubicBezTo>
                    <a:cubicBezTo>
                      <a:pt x="66" y="36"/>
                      <a:pt x="66" y="35"/>
                      <a:pt x="66" y="35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8" y="34"/>
                      <a:pt x="69" y="35"/>
                      <a:pt x="70" y="35"/>
                    </a:cubicBezTo>
                    <a:cubicBezTo>
                      <a:pt x="71" y="36"/>
                      <a:pt x="71" y="36"/>
                      <a:pt x="72" y="36"/>
                    </a:cubicBezTo>
                    <a:cubicBezTo>
                      <a:pt x="73" y="37"/>
                      <a:pt x="73" y="37"/>
                      <a:pt x="73" y="37"/>
                    </a:cubicBezTo>
                    <a:cubicBezTo>
                      <a:pt x="73" y="37"/>
                      <a:pt x="74" y="37"/>
                      <a:pt x="74" y="37"/>
                    </a:cubicBezTo>
                    <a:cubicBezTo>
                      <a:pt x="74" y="37"/>
                      <a:pt x="74" y="37"/>
                      <a:pt x="74" y="37"/>
                    </a:cubicBezTo>
                    <a:cubicBezTo>
                      <a:pt x="74" y="38"/>
                      <a:pt x="74" y="39"/>
                      <a:pt x="75" y="39"/>
                    </a:cubicBezTo>
                    <a:cubicBezTo>
                      <a:pt x="76" y="39"/>
                      <a:pt x="76" y="39"/>
                      <a:pt x="76" y="39"/>
                    </a:cubicBezTo>
                    <a:cubicBezTo>
                      <a:pt x="76" y="40"/>
                      <a:pt x="77" y="40"/>
                      <a:pt x="78" y="41"/>
                    </a:cubicBezTo>
                    <a:cubicBezTo>
                      <a:pt x="78" y="42"/>
                      <a:pt x="78" y="42"/>
                      <a:pt x="78" y="42"/>
                    </a:cubicBezTo>
                    <a:cubicBezTo>
                      <a:pt x="78" y="42"/>
                      <a:pt x="78" y="42"/>
                      <a:pt x="79" y="43"/>
                    </a:cubicBezTo>
                    <a:cubicBezTo>
                      <a:pt x="76" y="43"/>
                      <a:pt x="76" y="43"/>
                      <a:pt x="76" y="43"/>
                    </a:cubicBezTo>
                    <a:cubicBezTo>
                      <a:pt x="75" y="43"/>
                      <a:pt x="74" y="43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3" y="45"/>
                      <a:pt x="73" y="45"/>
                      <a:pt x="73" y="45"/>
                    </a:cubicBezTo>
                    <a:cubicBezTo>
                      <a:pt x="73" y="46"/>
                      <a:pt x="73" y="48"/>
                      <a:pt x="74" y="49"/>
                    </a:cubicBezTo>
                    <a:cubicBezTo>
                      <a:pt x="74" y="49"/>
                      <a:pt x="74" y="49"/>
                      <a:pt x="74" y="49"/>
                    </a:cubicBezTo>
                    <a:cubicBezTo>
                      <a:pt x="74" y="50"/>
                      <a:pt x="74" y="50"/>
                      <a:pt x="75" y="50"/>
                    </a:cubicBezTo>
                    <a:cubicBezTo>
                      <a:pt x="76" y="50"/>
                      <a:pt x="76" y="50"/>
                      <a:pt x="76" y="50"/>
                    </a:cubicBezTo>
                    <a:cubicBezTo>
                      <a:pt x="76" y="51"/>
                      <a:pt x="76" y="51"/>
                      <a:pt x="76" y="51"/>
                    </a:cubicBezTo>
                    <a:cubicBezTo>
                      <a:pt x="76" y="51"/>
                      <a:pt x="76" y="53"/>
                      <a:pt x="77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5"/>
                      <a:pt x="78" y="55"/>
                      <a:pt x="78" y="55"/>
                    </a:cubicBezTo>
                    <a:cubicBezTo>
                      <a:pt x="79" y="55"/>
                      <a:pt x="79" y="55"/>
                      <a:pt x="79" y="55"/>
                    </a:cubicBezTo>
                    <a:cubicBezTo>
                      <a:pt x="80" y="55"/>
                      <a:pt x="80" y="55"/>
                      <a:pt x="81" y="55"/>
                    </a:cubicBezTo>
                    <a:cubicBezTo>
                      <a:pt x="81" y="56"/>
                      <a:pt x="82" y="56"/>
                      <a:pt x="83" y="56"/>
                    </a:cubicBezTo>
                    <a:cubicBezTo>
                      <a:pt x="84" y="56"/>
                      <a:pt x="84" y="56"/>
                      <a:pt x="84" y="56"/>
                    </a:cubicBezTo>
                    <a:cubicBezTo>
                      <a:pt x="85" y="56"/>
                      <a:pt x="85" y="56"/>
                      <a:pt x="85" y="56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6" y="55"/>
                      <a:pt x="86" y="55"/>
                    </a:cubicBezTo>
                    <a:cubicBezTo>
                      <a:pt x="86" y="55"/>
                      <a:pt x="86" y="55"/>
                      <a:pt x="86" y="55"/>
                    </a:cubicBezTo>
                    <a:cubicBezTo>
                      <a:pt x="85" y="56"/>
                      <a:pt x="85" y="56"/>
                      <a:pt x="85" y="56"/>
                    </a:cubicBezTo>
                    <a:cubicBezTo>
                      <a:pt x="86" y="56"/>
                      <a:pt x="86" y="56"/>
                      <a:pt x="86" y="56"/>
                    </a:cubicBezTo>
                    <a:cubicBezTo>
                      <a:pt x="87" y="56"/>
                      <a:pt x="87" y="56"/>
                      <a:pt x="87" y="56"/>
                    </a:cubicBezTo>
                    <a:cubicBezTo>
                      <a:pt x="87" y="56"/>
                      <a:pt x="87" y="56"/>
                      <a:pt x="87" y="56"/>
                    </a:cubicBezTo>
                    <a:cubicBezTo>
                      <a:pt x="87" y="57"/>
                      <a:pt x="87" y="57"/>
                      <a:pt x="87" y="57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9"/>
                      <a:pt x="87" y="60"/>
                      <a:pt x="88" y="60"/>
                    </a:cubicBezTo>
                    <a:cubicBezTo>
                      <a:pt x="88" y="60"/>
                      <a:pt x="88" y="60"/>
                      <a:pt x="88" y="60"/>
                    </a:cubicBezTo>
                    <a:cubicBezTo>
                      <a:pt x="88" y="60"/>
                      <a:pt x="88" y="60"/>
                      <a:pt x="88" y="60"/>
                    </a:cubicBezTo>
                    <a:cubicBezTo>
                      <a:pt x="88" y="62"/>
                      <a:pt x="88" y="62"/>
                      <a:pt x="88" y="62"/>
                    </a:cubicBezTo>
                    <a:cubicBezTo>
                      <a:pt x="88" y="62"/>
                      <a:pt x="88" y="62"/>
                      <a:pt x="88" y="62"/>
                    </a:cubicBezTo>
                    <a:cubicBezTo>
                      <a:pt x="88" y="63"/>
                      <a:pt x="88" y="63"/>
                      <a:pt x="88" y="63"/>
                    </a:cubicBezTo>
                    <a:cubicBezTo>
                      <a:pt x="89" y="63"/>
                      <a:pt x="89" y="63"/>
                      <a:pt x="89" y="63"/>
                    </a:cubicBezTo>
                    <a:cubicBezTo>
                      <a:pt x="90" y="63"/>
                      <a:pt x="90" y="63"/>
                      <a:pt x="90" y="63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6"/>
                      <a:pt x="89" y="66"/>
                      <a:pt x="89" y="66"/>
                    </a:cubicBezTo>
                    <a:cubicBezTo>
                      <a:pt x="88" y="66"/>
                      <a:pt x="88" y="66"/>
                      <a:pt x="88" y="66"/>
                    </a:cubicBezTo>
                    <a:cubicBezTo>
                      <a:pt x="87" y="65"/>
                      <a:pt x="87" y="65"/>
                      <a:pt x="87" y="65"/>
                    </a:cubicBezTo>
                    <a:cubicBezTo>
                      <a:pt x="87" y="67"/>
                      <a:pt x="87" y="67"/>
                      <a:pt x="87" y="67"/>
                    </a:cubicBezTo>
                    <a:cubicBezTo>
                      <a:pt x="87" y="67"/>
                      <a:pt x="86" y="67"/>
                      <a:pt x="86" y="67"/>
                    </a:cubicBezTo>
                    <a:cubicBezTo>
                      <a:pt x="85" y="67"/>
                      <a:pt x="85" y="67"/>
                      <a:pt x="85" y="67"/>
                    </a:cubicBezTo>
                    <a:cubicBezTo>
                      <a:pt x="85" y="66"/>
                      <a:pt x="85" y="66"/>
                      <a:pt x="85" y="66"/>
                    </a:cubicBezTo>
                    <a:cubicBezTo>
                      <a:pt x="84" y="66"/>
                      <a:pt x="83" y="66"/>
                      <a:pt x="83" y="66"/>
                    </a:cubicBezTo>
                    <a:cubicBezTo>
                      <a:pt x="82" y="66"/>
                      <a:pt x="82" y="66"/>
                      <a:pt x="82" y="66"/>
                    </a:cubicBezTo>
                    <a:cubicBezTo>
                      <a:pt x="81" y="66"/>
                      <a:pt x="81" y="66"/>
                      <a:pt x="81" y="66"/>
                    </a:cubicBezTo>
                    <a:cubicBezTo>
                      <a:pt x="80" y="66"/>
                      <a:pt x="80" y="66"/>
                      <a:pt x="80" y="66"/>
                    </a:cubicBezTo>
                    <a:cubicBezTo>
                      <a:pt x="80" y="65"/>
                      <a:pt x="80" y="65"/>
                      <a:pt x="80" y="65"/>
                    </a:cubicBezTo>
                    <a:cubicBezTo>
                      <a:pt x="80" y="64"/>
                      <a:pt x="80" y="64"/>
                      <a:pt x="80" y="64"/>
                    </a:cubicBezTo>
                    <a:cubicBezTo>
                      <a:pt x="79" y="64"/>
                      <a:pt x="79" y="64"/>
                      <a:pt x="79" y="64"/>
                    </a:cubicBezTo>
                    <a:cubicBezTo>
                      <a:pt x="79" y="64"/>
                      <a:pt x="79" y="64"/>
                      <a:pt x="78" y="64"/>
                    </a:cubicBezTo>
                    <a:cubicBezTo>
                      <a:pt x="78" y="63"/>
                      <a:pt x="77" y="63"/>
                      <a:pt x="77" y="63"/>
                    </a:cubicBezTo>
                    <a:cubicBezTo>
                      <a:pt x="76" y="63"/>
                      <a:pt x="76" y="63"/>
                      <a:pt x="76" y="63"/>
                    </a:cubicBezTo>
                    <a:cubicBezTo>
                      <a:pt x="76" y="64"/>
                      <a:pt x="76" y="64"/>
                      <a:pt x="76" y="64"/>
                    </a:cubicBezTo>
                    <a:cubicBezTo>
                      <a:pt x="76" y="65"/>
                      <a:pt x="76" y="66"/>
                      <a:pt x="75" y="67"/>
                    </a:cubicBezTo>
                    <a:cubicBezTo>
                      <a:pt x="75" y="67"/>
                      <a:pt x="75" y="67"/>
                      <a:pt x="74" y="67"/>
                    </a:cubicBezTo>
                    <a:cubicBezTo>
                      <a:pt x="74" y="67"/>
                      <a:pt x="74" y="67"/>
                      <a:pt x="74" y="67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2" y="67"/>
                      <a:pt x="72" y="67"/>
                      <a:pt x="72" y="67"/>
                    </a:cubicBezTo>
                    <a:cubicBezTo>
                      <a:pt x="72" y="66"/>
                      <a:pt x="72" y="66"/>
                      <a:pt x="72" y="66"/>
                    </a:cubicBezTo>
                    <a:cubicBezTo>
                      <a:pt x="71" y="66"/>
                      <a:pt x="71" y="66"/>
                      <a:pt x="71" y="66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5"/>
                      <a:pt x="69" y="65"/>
                      <a:pt x="69" y="65"/>
                    </a:cubicBezTo>
                    <a:cubicBezTo>
                      <a:pt x="69" y="64"/>
                      <a:pt x="69" y="64"/>
                      <a:pt x="69" y="64"/>
                    </a:cubicBezTo>
                    <a:cubicBezTo>
                      <a:pt x="68" y="64"/>
                      <a:pt x="68" y="64"/>
                      <a:pt x="68" y="64"/>
                    </a:cubicBezTo>
                    <a:cubicBezTo>
                      <a:pt x="68" y="64"/>
                      <a:pt x="67" y="64"/>
                      <a:pt x="67" y="64"/>
                    </a:cubicBezTo>
                    <a:cubicBezTo>
                      <a:pt x="67" y="64"/>
                      <a:pt x="67" y="64"/>
                      <a:pt x="67" y="64"/>
                    </a:cubicBezTo>
                    <a:cubicBezTo>
                      <a:pt x="67" y="64"/>
                      <a:pt x="67" y="64"/>
                      <a:pt x="67" y="64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66" y="63"/>
                      <a:pt x="66" y="63"/>
                      <a:pt x="66" y="63"/>
                    </a:cubicBezTo>
                    <a:cubicBezTo>
                      <a:pt x="66" y="63"/>
                      <a:pt x="66" y="63"/>
                      <a:pt x="66" y="63"/>
                    </a:cubicBezTo>
                    <a:cubicBezTo>
                      <a:pt x="65" y="63"/>
                      <a:pt x="65" y="63"/>
                      <a:pt x="64" y="63"/>
                    </a:cubicBezTo>
                    <a:cubicBezTo>
                      <a:pt x="63" y="63"/>
                      <a:pt x="63" y="63"/>
                      <a:pt x="63" y="63"/>
                    </a:cubicBezTo>
                    <a:cubicBezTo>
                      <a:pt x="63" y="63"/>
                      <a:pt x="63" y="63"/>
                      <a:pt x="63" y="63"/>
                    </a:cubicBezTo>
                    <a:cubicBezTo>
                      <a:pt x="63" y="62"/>
                      <a:pt x="63" y="62"/>
                      <a:pt x="63" y="62"/>
                    </a:cubicBezTo>
                    <a:cubicBezTo>
                      <a:pt x="63" y="61"/>
                      <a:pt x="63" y="61"/>
                      <a:pt x="63" y="61"/>
                    </a:cubicBezTo>
                    <a:cubicBezTo>
                      <a:pt x="62" y="61"/>
                      <a:pt x="62" y="61"/>
                      <a:pt x="62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1" y="61"/>
                      <a:pt x="60" y="61"/>
                      <a:pt x="60" y="61"/>
                    </a:cubicBezTo>
                    <a:cubicBezTo>
                      <a:pt x="59" y="61"/>
                      <a:pt x="59" y="61"/>
                      <a:pt x="58" y="61"/>
                    </a:cubicBezTo>
                    <a:cubicBezTo>
                      <a:pt x="58" y="61"/>
                      <a:pt x="58" y="61"/>
                      <a:pt x="58" y="61"/>
                    </a:cubicBezTo>
                    <a:cubicBezTo>
                      <a:pt x="57" y="61"/>
                      <a:pt x="57" y="61"/>
                      <a:pt x="57" y="61"/>
                    </a:cubicBezTo>
                    <a:cubicBezTo>
                      <a:pt x="57" y="61"/>
                      <a:pt x="57" y="60"/>
                      <a:pt x="57" y="60"/>
                    </a:cubicBezTo>
                    <a:cubicBezTo>
                      <a:pt x="58" y="59"/>
                      <a:pt x="58" y="59"/>
                      <a:pt x="58" y="59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6"/>
                      <a:pt x="56" y="56"/>
                      <a:pt x="56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4" y="56"/>
                      <a:pt x="54" y="56"/>
                      <a:pt x="54" y="56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5" y="55"/>
                      <a:pt x="55" y="54"/>
                      <a:pt x="54" y="54"/>
                    </a:cubicBezTo>
                    <a:cubicBezTo>
                      <a:pt x="54" y="53"/>
                      <a:pt x="53" y="53"/>
                      <a:pt x="52" y="53"/>
                    </a:cubicBezTo>
                    <a:cubicBezTo>
                      <a:pt x="52" y="53"/>
                      <a:pt x="52" y="53"/>
                      <a:pt x="52" y="53"/>
                    </a:cubicBezTo>
                    <a:cubicBezTo>
                      <a:pt x="52" y="52"/>
                      <a:pt x="52" y="52"/>
                      <a:pt x="52" y="52"/>
                    </a:cubicBezTo>
                    <a:cubicBezTo>
                      <a:pt x="52" y="51"/>
                      <a:pt x="52" y="51"/>
                      <a:pt x="52" y="51"/>
                    </a:cubicBezTo>
                    <a:cubicBezTo>
                      <a:pt x="51" y="51"/>
                      <a:pt x="51" y="51"/>
                      <a:pt x="51" y="51"/>
                    </a:cubicBezTo>
                    <a:cubicBezTo>
                      <a:pt x="49" y="51"/>
                      <a:pt x="48" y="52"/>
                      <a:pt x="48" y="53"/>
                    </a:cubicBezTo>
                    <a:cubicBezTo>
                      <a:pt x="47" y="54"/>
                      <a:pt x="47" y="54"/>
                      <a:pt x="46" y="54"/>
                    </a:cubicBezTo>
                    <a:cubicBezTo>
                      <a:pt x="46" y="54"/>
                      <a:pt x="46" y="54"/>
                      <a:pt x="46" y="54"/>
                    </a:cubicBezTo>
                    <a:cubicBezTo>
                      <a:pt x="46" y="54"/>
                      <a:pt x="45" y="54"/>
                      <a:pt x="44" y="54"/>
                    </a:cubicBezTo>
                    <a:cubicBezTo>
                      <a:pt x="44" y="53"/>
                      <a:pt x="43" y="53"/>
                      <a:pt x="43" y="53"/>
                    </a:cubicBezTo>
                    <a:cubicBezTo>
                      <a:pt x="41" y="53"/>
                      <a:pt x="40" y="53"/>
                      <a:pt x="39" y="53"/>
                    </a:cubicBezTo>
                    <a:cubicBezTo>
                      <a:pt x="39" y="53"/>
                      <a:pt x="38" y="53"/>
                      <a:pt x="38" y="53"/>
                    </a:cubicBezTo>
                    <a:cubicBezTo>
                      <a:pt x="37" y="53"/>
                      <a:pt x="37" y="53"/>
                      <a:pt x="36" y="53"/>
                    </a:cubicBezTo>
                    <a:cubicBezTo>
                      <a:pt x="35" y="53"/>
                      <a:pt x="35" y="53"/>
                      <a:pt x="35" y="53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2" y="54"/>
                      <a:pt x="32" y="54"/>
                      <a:pt x="32" y="54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2" y="56"/>
                      <a:pt x="32" y="56"/>
                      <a:pt x="31" y="56"/>
                    </a:cubicBezTo>
                    <a:cubicBezTo>
                      <a:pt x="31" y="56"/>
                      <a:pt x="30" y="56"/>
                      <a:pt x="30" y="56"/>
                    </a:cubicBezTo>
                    <a:cubicBezTo>
                      <a:pt x="29" y="56"/>
                      <a:pt x="29" y="56"/>
                      <a:pt x="29" y="56"/>
                    </a:cubicBezTo>
                    <a:cubicBezTo>
                      <a:pt x="29" y="55"/>
                      <a:pt x="28" y="55"/>
                      <a:pt x="27" y="55"/>
                    </a:cubicBezTo>
                    <a:cubicBezTo>
                      <a:pt x="27" y="55"/>
                      <a:pt x="27" y="55"/>
                      <a:pt x="26" y="56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6" y="57"/>
                      <a:pt x="26" y="57"/>
                      <a:pt x="26" y="57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6" y="56"/>
                      <a:pt x="25" y="56"/>
                      <a:pt x="24" y="57"/>
                    </a:cubicBezTo>
                    <a:cubicBezTo>
                      <a:pt x="24" y="57"/>
                      <a:pt x="24" y="57"/>
                      <a:pt x="24" y="58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3" y="60"/>
                      <a:pt x="22" y="60"/>
                      <a:pt x="21" y="60"/>
                    </a:cubicBezTo>
                    <a:cubicBezTo>
                      <a:pt x="20" y="60"/>
                      <a:pt x="20" y="60"/>
                      <a:pt x="20" y="61"/>
                    </a:cubicBezTo>
                    <a:cubicBezTo>
                      <a:pt x="20" y="61"/>
                      <a:pt x="20" y="61"/>
                      <a:pt x="20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8" y="61"/>
                      <a:pt x="18" y="61"/>
                      <a:pt x="18" y="61"/>
                    </a:cubicBezTo>
                    <a:cubicBezTo>
                      <a:pt x="17" y="62"/>
                      <a:pt x="17" y="64"/>
                      <a:pt x="17" y="65"/>
                    </a:cubicBezTo>
                    <a:cubicBezTo>
                      <a:pt x="17" y="65"/>
                      <a:pt x="17" y="65"/>
                      <a:pt x="17" y="65"/>
                    </a:cubicBezTo>
                    <a:cubicBezTo>
                      <a:pt x="17" y="66"/>
                      <a:pt x="16" y="67"/>
                      <a:pt x="16" y="67"/>
                    </a:cubicBezTo>
                    <a:cubicBezTo>
                      <a:pt x="15" y="67"/>
                      <a:pt x="15" y="67"/>
                      <a:pt x="15" y="67"/>
                    </a:cubicBezTo>
                    <a:cubicBezTo>
                      <a:pt x="15" y="68"/>
                      <a:pt x="15" y="68"/>
                      <a:pt x="15" y="68"/>
                    </a:cubicBezTo>
                    <a:cubicBezTo>
                      <a:pt x="16" y="70"/>
                      <a:pt x="16" y="71"/>
                      <a:pt x="15" y="71"/>
                    </a:cubicBezTo>
                    <a:cubicBezTo>
                      <a:pt x="15" y="72"/>
                      <a:pt x="14" y="72"/>
                      <a:pt x="14" y="72"/>
                    </a:cubicBezTo>
                    <a:cubicBezTo>
                      <a:pt x="13" y="72"/>
                      <a:pt x="13" y="72"/>
                      <a:pt x="13" y="72"/>
                    </a:cubicBezTo>
                    <a:cubicBezTo>
                      <a:pt x="13" y="72"/>
                      <a:pt x="13" y="72"/>
                      <a:pt x="13" y="72"/>
                    </a:cubicBezTo>
                    <a:cubicBezTo>
                      <a:pt x="12" y="71"/>
                      <a:pt x="12" y="71"/>
                      <a:pt x="12" y="71"/>
                    </a:cubicBezTo>
                    <a:cubicBezTo>
                      <a:pt x="11" y="71"/>
                      <a:pt x="11" y="72"/>
                      <a:pt x="11" y="72"/>
                    </a:cubicBezTo>
                    <a:cubicBezTo>
                      <a:pt x="11" y="73"/>
                      <a:pt x="11" y="73"/>
                      <a:pt x="11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9" y="73"/>
                      <a:pt x="9" y="73"/>
                      <a:pt x="9" y="73"/>
                    </a:cubicBezTo>
                    <a:cubicBezTo>
                      <a:pt x="9" y="73"/>
                      <a:pt x="8" y="73"/>
                      <a:pt x="8" y="73"/>
                    </a:cubicBezTo>
                    <a:cubicBezTo>
                      <a:pt x="8" y="74"/>
                      <a:pt x="8" y="74"/>
                      <a:pt x="8" y="74"/>
                    </a:cubicBezTo>
                    <a:cubicBezTo>
                      <a:pt x="7" y="75"/>
                      <a:pt x="7" y="77"/>
                      <a:pt x="7" y="78"/>
                    </a:cubicBezTo>
                    <a:cubicBezTo>
                      <a:pt x="7" y="79"/>
                      <a:pt x="7" y="79"/>
                      <a:pt x="7" y="79"/>
                    </a:cubicBezTo>
                    <a:cubicBezTo>
                      <a:pt x="6" y="79"/>
                      <a:pt x="6" y="80"/>
                      <a:pt x="6" y="80"/>
                    </a:cubicBezTo>
                    <a:cubicBezTo>
                      <a:pt x="6" y="80"/>
                      <a:pt x="6" y="80"/>
                      <a:pt x="6" y="80"/>
                    </a:cubicBezTo>
                    <a:cubicBezTo>
                      <a:pt x="5" y="80"/>
                      <a:pt x="5" y="80"/>
                      <a:pt x="5" y="80"/>
                    </a:cubicBezTo>
                    <a:cubicBezTo>
                      <a:pt x="5" y="83"/>
                      <a:pt x="5" y="83"/>
                      <a:pt x="5" y="83"/>
                    </a:cubicBezTo>
                    <a:cubicBezTo>
                      <a:pt x="5" y="84"/>
                      <a:pt x="5" y="85"/>
                      <a:pt x="4" y="85"/>
                    </a:cubicBezTo>
                    <a:cubicBezTo>
                      <a:pt x="3" y="86"/>
                      <a:pt x="3" y="86"/>
                      <a:pt x="3" y="86"/>
                    </a:cubicBezTo>
                    <a:cubicBezTo>
                      <a:pt x="2" y="86"/>
                      <a:pt x="2" y="86"/>
                      <a:pt x="2" y="86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2" y="87"/>
                      <a:pt x="2" y="88"/>
                      <a:pt x="2" y="88"/>
                    </a:cubicBezTo>
                    <a:cubicBezTo>
                      <a:pt x="2" y="89"/>
                      <a:pt x="2" y="89"/>
                      <a:pt x="1" y="90"/>
                    </a:cubicBezTo>
                    <a:cubicBezTo>
                      <a:pt x="1" y="90"/>
                      <a:pt x="1" y="90"/>
                      <a:pt x="0" y="90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4"/>
                      <a:pt x="0" y="95"/>
                      <a:pt x="0" y="96"/>
                    </a:cubicBezTo>
                    <a:cubicBezTo>
                      <a:pt x="1" y="96"/>
                      <a:pt x="1" y="96"/>
                      <a:pt x="1" y="96"/>
                    </a:cubicBezTo>
                    <a:cubicBezTo>
                      <a:pt x="1" y="97"/>
                      <a:pt x="1" y="97"/>
                      <a:pt x="1" y="97"/>
                    </a:cubicBezTo>
                    <a:cubicBezTo>
                      <a:pt x="1" y="97"/>
                      <a:pt x="1" y="98"/>
                      <a:pt x="2" y="98"/>
                    </a:cubicBezTo>
                    <a:cubicBezTo>
                      <a:pt x="2" y="98"/>
                      <a:pt x="2" y="98"/>
                      <a:pt x="2" y="98"/>
                    </a:cubicBezTo>
                    <a:cubicBezTo>
                      <a:pt x="2" y="98"/>
                      <a:pt x="2" y="98"/>
                      <a:pt x="2" y="98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2" y="100"/>
                      <a:pt x="3" y="100"/>
                      <a:pt x="4" y="101"/>
                    </a:cubicBezTo>
                    <a:cubicBezTo>
                      <a:pt x="4" y="101"/>
                      <a:pt x="4" y="101"/>
                      <a:pt x="4" y="101"/>
                    </a:cubicBezTo>
                    <a:cubicBezTo>
                      <a:pt x="4" y="101"/>
                      <a:pt x="4" y="101"/>
                      <a:pt x="4" y="101"/>
                    </a:cubicBezTo>
                    <a:cubicBezTo>
                      <a:pt x="4" y="101"/>
                      <a:pt x="4" y="102"/>
                      <a:pt x="4" y="102"/>
                    </a:cubicBezTo>
                    <a:cubicBezTo>
                      <a:pt x="4" y="103"/>
                      <a:pt x="4" y="103"/>
                      <a:pt x="4" y="103"/>
                    </a:cubicBezTo>
                    <a:cubicBezTo>
                      <a:pt x="4" y="104"/>
                      <a:pt x="4" y="105"/>
                      <a:pt x="3" y="106"/>
                    </a:cubicBezTo>
                    <a:cubicBezTo>
                      <a:pt x="3" y="106"/>
                      <a:pt x="3" y="107"/>
                      <a:pt x="2" y="107"/>
                    </a:cubicBezTo>
                    <a:cubicBezTo>
                      <a:pt x="2" y="108"/>
                      <a:pt x="1" y="108"/>
                      <a:pt x="1" y="109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2"/>
                      <a:pt x="2" y="112"/>
                      <a:pt x="2" y="112"/>
                    </a:cubicBezTo>
                    <a:cubicBezTo>
                      <a:pt x="2" y="112"/>
                      <a:pt x="2" y="112"/>
                      <a:pt x="2" y="112"/>
                    </a:cubicBezTo>
                    <a:cubicBezTo>
                      <a:pt x="2" y="112"/>
                      <a:pt x="2" y="113"/>
                      <a:pt x="3" y="113"/>
                    </a:cubicBezTo>
                    <a:cubicBezTo>
                      <a:pt x="4" y="114"/>
                      <a:pt x="4" y="114"/>
                      <a:pt x="4" y="114"/>
                    </a:cubicBezTo>
                    <a:cubicBezTo>
                      <a:pt x="4" y="114"/>
                      <a:pt x="4" y="115"/>
                      <a:pt x="5" y="116"/>
                    </a:cubicBezTo>
                    <a:cubicBezTo>
                      <a:pt x="5" y="116"/>
                      <a:pt x="5" y="116"/>
                      <a:pt x="5" y="116"/>
                    </a:cubicBezTo>
                    <a:cubicBezTo>
                      <a:pt x="5" y="117"/>
                      <a:pt x="5" y="117"/>
                      <a:pt x="6" y="118"/>
                    </a:cubicBezTo>
                    <a:cubicBezTo>
                      <a:pt x="6" y="118"/>
                      <a:pt x="7" y="118"/>
                      <a:pt x="7" y="118"/>
                    </a:cubicBezTo>
                    <a:cubicBezTo>
                      <a:pt x="7" y="119"/>
                      <a:pt x="7" y="119"/>
                      <a:pt x="7" y="119"/>
                    </a:cubicBezTo>
                    <a:cubicBezTo>
                      <a:pt x="8" y="119"/>
                      <a:pt x="9" y="120"/>
                      <a:pt x="9" y="120"/>
                    </a:cubicBezTo>
                    <a:cubicBezTo>
                      <a:pt x="11" y="121"/>
                      <a:pt x="11" y="123"/>
                      <a:pt x="11" y="125"/>
                    </a:cubicBezTo>
                    <a:cubicBezTo>
                      <a:pt x="11" y="125"/>
                      <a:pt x="11" y="125"/>
                      <a:pt x="11" y="125"/>
                    </a:cubicBezTo>
                    <a:cubicBezTo>
                      <a:pt x="11" y="126"/>
                      <a:pt x="11" y="129"/>
                      <a:pt x="13" y="129"/>
                    </a:cubicBezTo>
                    <a:cubicBezTo>
                      <a:pt x="13" y="129"/>
                      <a:pt x="13" y="129"/>
                      <a:pt x="13" y="129"/>
                    </a:cubicBezTo>
                    <a:cubicBezTo>
                      <a:pt x="14" y="129"/>
                      <a:pt x="14" y="129"/>
                      <a:pt x="14" y="129"/>
                    </a:cubicBezTo>
                    <a:cubicBezTo>
                      <a:pt x="14" y="129"/>
                      <a:pt x="14" y="129"/>
                      <a:pt x="14" y="129"/>
                    </a:cubicBezTo>
                    <a:cubicBezTo>
                      <a:pt x="14" y="131"/>
                      <a:pt x="14" y="131"/>
                      <a:pt x="14" y="131"/>
                    </a:cubicBezTo>
                    <a:cubicBezTo>
                      <a:pt x="15" y="131"/>
                      <a:pt x="15" y="131"/>
                      <a:pt x="15" y="131"/>
                    </a:cubicBezTo>
                    <a:cubicBezTo>
                      <a:pt x="16" y="131"/>
                      <a:pt x="16" y="131"/>
                      <a:pt x="16" y="131"/>
                    </a:cubicBezTo>
                    <a:cubicBezTo>
                      <a:pt x="18" y="131"/>
                      <a:pt x="18" y="131"/>
                      <a:pt x="18" y="131"/>
                    </a:cubicBezTo>
                    <a:cubicBezTo>
                      <a:pt x="18" y="131"/>
                      <a:pt x="18" y="132"/>
                      <a:pt x="20" y="132"/>
                    </a:cubicBezTo>
                    <a:cubicBezTo>
                      <a:pt x="20" y="132"/>
                      <a:pt x="20" y="132"/>
                      <a:pt x="20" y="132"/>
                    </a:cubicBezTo>
                    <a:cubicBezTo>
                      <a:pt x="20" y="132"/>
                      <a:pt x="20" y="132"/>
                      <a:pt x="20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3"/>
                      <a:pt x="21" y="134"/>
                      <a:pt x="22" y="134"/>
                    </a:cubicBezTo>
                    <a:cubicBezTo>
                      <a:pt x="22" y="134"/>
                      <a:pt x="22" y="134"/>
                      <a:pt x="22" y="134"/>
                    </a:cubicBezTo>
                    <a:cubicBezTo>
                      <a:pt x="22" y="135"/>
                      <a:pt x="23" y="136"/>
                      <a:pt x="24" y="136"/>
                    </a:cubicBezTo>
                    <a:cubicBezTo>
                      <a:pt x="25" y="136"/>
                      <a:pt x="26" y="137"/>
                      <a:pt x="26" y="137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27" y="139"/>
                      <a:pt x="28" y="139"/>
                      <a:pt x="28" y="139"/>
                    </a:cubicBezTo>
                    <a:cubicBezTo>
                      <a:pt x="30" y="139"/>
                      <a:pt x="30" y="139"/>
                      <a:pt x="30" y="139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1" y="138"/>
                      <a:pt x="31" y="138"/>
                      <a:pt x="32" y="138"/>
                    </a:cubicBezTo>
                    <a:cubicBezTo>
                      <a:pt x="33" y="138"/>
                      <a:pt x="33" y="138"/>
                      <a:pt x="33" y="138"/>
                    </a:cubicBezTo>
                    <a:cubicBezTo>
                      <a:pt x="33" y="137"/>
                      <a:pt x="33" y="137"/>
                      <a:pt x="33" y="137"/>
                    </a:cubicBezTo>
                    <a:cubicBezTo>
                      <a:pt x="33" y="137"/>
                      <a:pt x="33" y="137"/>
                      <a:pt x="33" y="137"/>
                    </a:cubicBezTo>
                    <a:cubicBezTo>
                      <a:pt x="33" y="137"/>
                      <a:pt x="34" y="136"/>
                      <a:pt x="34" y="136"/>
                    </a:cubicBezTo>
                    <a:cubicBezTo>
                      <a:pt x="34" y="136"/>
                      <a:pt x="35" y="137"/>
                      <a:pt x="35" y="137"/>
                    </a:cubicBezTo>
                    <a:cubicBezTo>
                      <a:pt x="35" y="137"/>
                      <a:pt x="35" y="137"/>
                      <a:pt x="35" y="137"/>
                    </a:cubicBezTo>
                    <a:cubicBezTo>
                      <a:pt x="35" y="137"/>
                      <a:pt x="36" y="138"/>
                      <a:pt x="37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9" y="138"/>
                      <a:pt x="39" y="138"/>
                      <a:pt x="39" y="139"/>
                    </a:cubicBezTo>
                    <a:cubicBezTo>
                      <a:pt x="40" y="139"/>
                      <a:pt x="41" y="139"/>
                      <a:pt x="42" y="139"/>
                    </a:cubicBezTo>
                    <a:cubicBezTo>
                      <a:pt x="42" y="139"/>
                      <a:pt x="42" y="139"/>
                      <a:pt x="42" y="139"/>
                    </a:cubicBezTo>
                    <a:cubicBezTo>
                      <a:pt x="43" y="139"/>
                      <a:pt x="43" y="139"/>
                      <a:pt x="43" y="139"/>
                    </a:cubicBezTo>
                    <a:cubicBezTo>
                      <a:pt x="43" y="139"/>
                      <a:pt x="43" y="139"/>
                      <a:pt x="43" y="139"/>
                    </a:cubicBezTo>
                    <a:cubicBezTo>
                      <a:pt x="44" y="139"/>
                      <a:pt x="44" y="139"/>
                      <a:pt x="44" y="139"/>
                    </a:cubicBezTo>
                    <a:cubicBezTo>
                      <a:pt x="46" y="139"/>
                      <a:pt x="46" y="139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7" y="138"/>
                      <a:pt x="47" y="138"/>
                      <a:pt x="47" y="138"/>
                    </a:cubicBezTo>
                    <a:cubicBezTo>
                      <a:pt x="47" y="137"/>
                      <a:pt x="47" y="137"/>
                      <a:pt x="47" y="137"/>
                    </a:cubicBezTo>
                    <a:cubicBezTo>
                      <a:pt x="47" y="136"/>
                      <a:pt x="47" y="136"/>
                      <a:pt x="48" y="135"/>
                    </a:cubicBezTo>
                    <a:cubicBezTo>
                      <a:pt x="48" y="134"/>
                      <a:pt x="48" y="134"/>
                      <a:pt x="49" y="134"/>
                    </a:cubicBezTo>
                    <a:cubicBezTo>
                      <a:pt x="49" y="134"/>
                      <a:pt x="49" y="133"/>
                      <a:pt x="50" y="133"/>
                    </a:cubicBezTo>
                    <a:cubicBezTo>
                      <a:pt x="50" y="133"/>
                      <a:pt x="50" y="133"/>
                      <a:pt x="50" y="133"/>
                    </a:cubicBezTo>
                    <a:cubicBezTo>
                      <a:pt x="51" y="133"/>
                      <a:pt x="51" y="133"/>
                      <a:pt x="51" y="133"/>
                    </a:cubicBezTo>
                    <a:cubicBezTo>
                      <a:pt x="54" y="133"/>
                      <a:pt x="54" y="133"/>
                      <a:pt x="54" y="133"/>
                    </a:cubicBezTo>
                    <a:cubicBezTo>
                      <a:pt x="55" y="133"/>
                      <a:pt x="56" y="134"/>
                      <a:pt x="57" y="135"/>
                    </a:cubicBezTo>
                    <a:cubicBezTo>
                      <a:pt x="57" y="136"/>
                      <a:pt x="57" y="136"/>
                      <a:pt x="58" y="136"/>
                    </a:cubicBezTo>
                    <a:cubicBezTo>
                      <a:pt x="59" y="136"/>
                      <a:pt x="59" y="136"/>
                      <a:pt x="59" y="136"/>
                    </a:cubicBezTo>
                    <a:cubicBezTo>
                      <a:pt x="60" y="136"/>
                      <a:pt x="60" y="136"/>
                      <a:pt x="60" y="136"/>
                    </a:cubicBezTo>
                    <a:cubicBezTo>
                      <a:pt x="60" y="136"/>
                      <a:pt x="60" y="136"/>
                      <a:pt x="60" y="136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8"/>
                      <a:pt x="60" y="138"/>
                      <a:pt x="60" y="138"/>
                    </a:cubicBezTo>
                    <a:cubicBezTo>
                      <a:pt x="61" y="138"/>
                      <a:pt x="61" y="138"/>
                      <a:pt x="61" y="138"/>
                    </a:cubicBezTo>
                    <a:cubicBezTo>
                      <a:pt x="61" y="138"/>
                      <a:pt x="61" y="138"/>
                      <a:pt x="61" y="138"/>
                    </a:cubicBezTo>
                    <a:cubicBezTo>
                      <a:pt x="62" y="138"/>
                      <a:pt x="62" y="138"/>
                      <a:pt x="63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4" y="139"/>
                      <a:pt x="64" y="139"/>
                      <a:pt x="64" y="139"/>
                    </a:cubicBezTo>
                    <a:cubicBezTo>
                      <a:pt x="65" y="139"/>
                      <a:pt x="65" y="139"/>
                      <a:pt x="65" y="139"/>
                    </a:cubicBezTo>
                    <a:cubicBezTo>
                      <a:pt x="66" y="139"/>
                      <a:pt x="66" y="139"/>
                      <a:pt x="67" y="140"/>
                    </a:cubicBezTo>
                    <a:cubicBezTo>
                      <a:pt x="67" y="140"/>
                      <a:pt x="68" y="140"/>
                      <a:pt x="68" y="141"/>
                    </a:cubicBezTo>
                    <a:cubicBezTo>
                      <a:pt x="69" y="141"/>
                      <a:pt x="70" y="143"/>
                      <a:pt x="70" y="144"/>
                    </a:cubicBezTo>
                    <a:cubicBezTo>
                      <a:pt x="70" y="145"/>
                      <a:pt x="70" y="145"/>
                      <a:pt x="69" y="146"/>
                    </a:cubicBezTo>
                    <a:cubicBezTo>
                      <a:pt x="69" y="147"/>
                      <a:pt x="69" y="147"/>
                      <a:pt x="69" y="147"/>
                    </a:cubicBezTo>
                    <a:cubicBezTo>
                      <a:pt x="69" y="147"/>
                      <a:pt x="69" y="148"/>
                      <a:pt x="68" y="148"/>
                    </a:cubicBezTo>
                    <a:cubicBezTo>
                      <a:pt x="68" y="149"/>
                      <a:pt x="68" y="149"/>
                      <a:pt x="68" y="149"/>
                    </a:cubicBezTo>
                    <a:cubicBezTo>
                      <a:pt x="68" y="149"/>
                      <a:pt x="68" y="149"/>
                      <a:pt x="68" y="149"/>
                    </a:cubicBezTo>
                    <a:cubicBezTo>
                      <a:pt x="67" y="149"/>
                      <a:pt x="67" y="149"/>
                      <a:pt x="67" y="149"/>
                    </a:cubicBezTo>
                    <a:cubicBezTo>
                      <a:pt x="67" y="151"/>
                      <a:pt x="67" y="151"/>
                      <a:pt x="67" y="151"/>
                    </a:cubicBezTo>
                    <a:cubicBezTo>
                      <a:pt x="67" y="152"/>
                      <a:pt x="67" y="152"/>
                      <a:pt x="67" y="152"/>
                    </a:cubicBezTo>
                    <a:cubicBezTo>
                      <a:pt x="68" y="152"/>
                      <a:pt x="68" y="152"/>
                      <a:pt x="68" y="152"/>
                    </a:cubicBezTo>
                    <a:cubicBezTo>
                      <a:pt x="68" y="152"/>
                      <a:pt x="68" y="152"/>
                      <a:pt x="68" y="152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4"/>
                      <a:pt x="68" y="154"/>
                      <a:pt x="68" y="154"/>
                    </a:cubicBezTo>
                    <a:cubicBezTo>
                      <a:pt x="68" y="154"/>
                      <a:pt x="69" y="155"/>
                      <a:pt x="70" y="155"/>
                    </a:cubicBezTo>
                    <a:cubicBezTo>
                      <a:pt x="70" y="155"/>
                      <a:pt x="70" y="155"/>
                      <a:pt x="70" y="155"/>
                    </a:cubicBezTo>
                    <a:cubicBezTo>
                      <a:pt x="70" y="156"/>
                      <a:pt x="71" y="156"/>
                      <a:pt x="71" y="157"/>
                    </a:cubicBezTo>
                    <a:cubicBezTo>
                      <a:pt x="71" y="157"/>
                      <a:pt x="71" y="157"/>
                      <a:pt x="72" y="158"/>
                    </a:cubicBezTo>
                    <a:cubicBezTo>
                      <a:pt x="72" y="159"/>
                      <a:pt x="72" y="159"/>
                      <a:pt x="73" y="160"/>
                    </a:cubicBezTo>
                    <a:cubicBezTo>
                      <a:pt x="73" y="161"/>
                      <a:pt x="73" y="161"/>
                      <a:pt x="73" y="161"/>
                    </a:cubicBezTo>
                    <a:cubicBezTo>
                      <a:pt x="73" y="161"/>
                      <a:pt x="73" y="162"/>
                      <a:pt x="73" y="162"/>
                    </a:cubicBezTo>
                    <a:cubicBezTo>
                      <a:pt x="73" y="163"/>
                      <a:pt x="73" y="163"/>
                      <a:pt x="74" y="164"/>
                    </a:cubicBezTo>
                    <a:cubicBezTo>
                      <a:pt x="75" y="164"/>
                      <a:pt x="75" y="164"/>
                      <a:pt x="75" y="164"/>
                    </a:cubicBezTo>
                    <a:cubicBezTo>
                      <a:pt x="75" y="165"/>
                      <a:pt x="75" y="165"/>
                      <a:pt x="76" y="165"/>
                    </a:cubicBezTo>
                    <a:cubicBezTo>
                      <a:pt x="76" y="165"/>
                      <a:pt x="76" y="166"/>
                      <a:pt x="76" y="166"/>
                    </a:cubicBezTo>
                    <a:cubicBezTo>
                      <a:pt x="76" y="166"/>
                      <a:pt x="76" y="166"/>
                      <a:pt x="76" y="166"/>
                    </a:cubicBezTo>
                    <a:cubicBezTo>
                      <a:pt x="76" y="167"/>
                      <a:pt x="76" y="167"/>
                      <a:pt x="76" y="168"/>
                    </a:cubicBezTo>
                    <a:cubicBezTo>
                      <a:pt x="76" y="169"/>
                      <a:pt x="76" y="169"/>
                      <a:pt x="76" y="169"/>
                    </a:cubicBezTo>
                    <a:cubicBezTo>
                      <a:pt x="76" y="169"/>
                      <a:pt x="76" y="169"/>
                      <a:pt x="76" y="169"/>
                    </a:cubicBezTo>
                    <a:cubicBezTo>
                      <a:pt x="77" y="169"/>
                      <a:pt x="77" y="169"/>
                      <a:pt x="77" y="169"/>
                    </a:cubicBezTo>
                    <a:cubicBezTo>
                      <a:pt x="77" y="169"/>
                      <a:pt x="77" y="169"/>
                      <a:pt x="77" y="169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7" y="173"/>
                      <a:pt x="77" y="173"/>
                      <a:pt x="77" y="173"/>
                    </a:cubicBezTo>
                    <a:cubicBezTo>
                      <a:pt x="77" y="174"/>
                      <a:pt x="77" y="174"/>
                      <a:pt x="77" y="174"/>
                    </a:cubicBezTo>
                    <a:cubicBezTo>
                      <a:pt x="77" y="174"/>
                      <a:pt x="77" y="176"/>
                      <a:pt x="77" y="176"/>
                    </a:cubicBezTo>
                    <a:cubicBezTo>
                      <a:pt x="77" y="176"/>
                      <a:pt x="77" y="176"/>
                      <a:pt x="77" y="176"/>
                    </a:cubicBezTo>
                    <a:cubicBezTo>
                      <a:pt x="76" y="176"/>
                      <a:pt x="76" y="176"/>
                      <a:pt x="76" y="176"/>
                    </a:cubicBezTo>
                    <a:cubicBezTo>
                      <a:pt x="76" y="181"/>
                      <a:pt x="76" y="181"/>
                      <a:pt x="76" y="181"/>
                    </a:cubicBezTo>
                    <a:cubicBezTo>
                      <a:pt x="76" y="181"/>
                      <a:pt x="76" y="181"/>
                      <a:pt x="76" y="181"/>
                    </a:cubicBezTo>
                    <a:cubicBezTo>
                      <a:pt x="77" y="181"/>
                      <a:pt x="77" y="181"/>
                      <a:pt x="77" y="181"/>
                    </a:cubicBezTo>
                    <a:cubicBezTo>
                      <a:pt x="78" y="182"/>
                      <a:pt x="78" y="182"/>
                      <a:pt x="78" y="182"/>
                    </a:cubicBezTo>
                    <a:cubicBezTo>
                      <a:pt x="77" y="182"/>
                      <a:pt x="77" y="182"/>
                      <a:pt x="77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7" y="183"/>
                      <a:pt x="76" y="184"/>
                      <a:pt x="76" y="184"/>
                    </a:cubicBezTo>
                    <a:cubicBezTo>
                      <a:pt x="75" y="185"/>
                      <a:pt x="75" y="185"/>
                      <a:pt x="75" y="185"/>
                    </a:cubicBezTo>
                    <a:cubicBezTo>
                      <a:pt x="74" y="186"/>
                      <a:pt x="74" y="186"/>
                      <a:pt x="74" y="187"/>
                    </a:cubicBezTo>
                    <a:cubicBezTo>
                      <a:pt x="74" y="188"/>
                      <a:pt x="74" y="188"/>
                      <a:pt x="74" y="188"/>
                    </a:cubicBezTo>
                    <a:cubicBezTo>
                      <a:pt x="74" y="188"/>
                      <a:pt x="74" y="188"/>
                      <a:pt x="74" y="188"/>
                    </a:cubicBezTo>
                    <a:cubicBezTo>
                      <a:pt x="73" y="187"/>
                      <a:pt x="73" y="187"/>
                      <a:pt x="73" y="187"/>
                    </a:cubicBezTo>
                    <a:cubicBezTo>
                      <a:pt x="73" y="193"/>
                      <a:pt x="73" y="193"/>
                      <a:pt x="73" y="193"/>
                    </a:cubicBezTo>
                    <a:cubicBezTo>
                      <a:pt x="73" y="193"/>
                      <a:pt x="73" y="193"/>
                      <a:pt x="73" y="193"/>
                    </a:cubicBezTo>
                    <a:cubicBezTo>
                      <a:pt x="72" y="193"/>
                      <a:pt x="72" y="193"/>
                      <a:pt x="72" y="193"/>
                    </a:cubicBezTo>
                    <a:cubicBezTo>
                      <a:pt x="71" y="193"/>
                      <a:pt x="71" y="193"/>
                      <a:pt x="71" y="193"/>
                    </a:cubicBezTo>
                    <a:cubicBezTo>
                      <a:pt x="71" y="194"/>
                      <a:pt x="71" y="194"/>
                      <a:pt x="71" y="194"/>
                    </a:cubicBezTo>
                    <a:cubicBezTo>
                      <a:pt x="71" y="195"/>
                      <a:pt x="71" y="195"/>
                      <a:pt x="71" y="195"/>
                    </a:cubicBezTo>
                    <a:cubicBezTo>
                      <a:pt x="70" y="196"/>
                      <a:pt x="70" y="196"/>
                      <a:pt x="70" y="196"/>
                    </a:cubicBezTo>
                    <a:cubicBezTo>
                      <a:pt x="70" y="197"/>
                      <a:pt x="70" y="197"/>
                      <a:pt x="70" y="197"/>
                    </a:cubicBezTo>
                    <a:cubicBezTo>
                      <a:pt x="70" y="198"/>
                      <a:pt x="70" y="198"/>
                      <a:pt x="70" y="198"/>
                    </a:cubicBezTo>
                    <a:cubicBezTo>
                      <a:pt x="69" y="198"/>
                      <a:pt x="69" y="198"/>
                      <a:pt x="69" y="198"/>
                    </a:cubicBezTo>
                    <a:cubicBezTo>
                      <a:pt x="68" y="197"/>
                      <a:pt x="68" y="197"/>
                      <a:pt x="68" y="197"/>
                    </a:cubicBezTo>
                    <a:cubicBezTo>
                      <a:pt x="68" y="211"/>
                      <a:pt x="68" y="211"/>
                      <a:pt x="68" y="211"/>
                    </a:cubicBezTo>
                    <a:cubicBezTo>
                      <a:pt x="69" y="211"/>
                      <a:pt x="69" y="211"/>
                      <a:pt x="69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70" y="213"/>
                      <a:pt x="70" y="213"/>
                      <a:pt x="70" y="213"/>
                    </a:cubicBezTo>
                    <a:cubicBezTo>
                      <a:pt x="70" y="213"/>
                      <a:pt x="70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5"/>
                      <a:pt x="71" y="215"/>
                      <a:pt x="71" y="215"/>
                    </a:cubicBezTo>
                    <a:cubicBezTo>
                      <a:pt x="71" y="217"/>
                      <a:pt x="71" y="217"/>
                      <a:pt x="71" y="218"/>
                    </a:cubicBezTo>
                    <a:cubicBezTo>
                      <a:pt x="71" y="218"/>
                      <a:pt x="71" y="218"/>
                      <a:pt x="71" y="218"/>
                    </a:cubicBezTo>
                    <a:cubicBezTo>
                      <a:pt x="70" y="217"/>
                      <a:pt x="70" y="217"/>
                      <a:pt x="70" y="217"/>
                    </a:cubicBezTo>
                    <a:cubicBezTo>
                      <a:pt x="70" y="231"/>
                      <a:pt x="70" y="231"/>
                      <a:pt x="70" y="231"/>
                    </a:cubicBezTo>
                    <a:cubicBezTo>
                      <a:pt x="70" y="231"/>
                      <a:pt x="70" y="231"/>
                      <a:pt x="70" y="231"/>
                    </a:cubicBezTo>
                    <a:cubicBezTo>
                      <a:pt x="71" y="232"/>
                      <a:pt x="71" y="232"/>
                      <a:pt x="71" y="232"/>
                    </a:cubicBezTo>
                    <a:cubicBezTo>
                      <a:pt x="72" y="232"/>
                      <a:pt x="72" y="233"/>
                      <a:pt x="72" y="234"/>
                    </a:cubicBezTo>
                    <a:cubicBezTo>
                      <a:pt x="73" y="235"/>
                      <a:pt x="73" y="236"/>
                      <a:pt x="72" y="236"/>
                    </a:cubicBezTo>
                    <a:cubicBezTo>
                      <a:pt x="72" y="237"/>
                      <a:pt x="72" y="237"/>
                      <a:pt x="71" y="238"/>
                    </a:cubicBezTo>
                    <a:cubicBezTo>
                      <a:pt x="71" y="238"/>
                      <a:pt x="70" y="238"/>
                      <a:pt x="70" y="238"/>
                    </a:cubicBezTo>
                    <a:cubicBezTo>
                      <a:pt x="69" y="239"/>
                      <a:pt x="69" y="239"/>
                      <a:pt x="69" y="239"/>
                    </a:cubicBezTo>
                    <a:cubicBezTo>
                      <a:pt x="68" y="239"/>
                      <a:pt x="68" y="239"/>
                      <a:pt x="67" y="239"/>
                    </a:cubicBezTo>
                    <a:cubicBezTo>
                      <a:pt x="67" y="240"/>
                      <a:pt x="67" y="241"/>
                      <a:pt x="67" y="242"/>
                    </a:cubicBezTo>
                    <a:cubicBezTo>
                      <a:pt x="67" y="243"/>
                      <a:pt x="67" y="243"/>
                      <a:pt x="67" y="243"/>
                    </a:cubicBezTo>
                    <a:cubicBezTo>
                      <a:pt x="67" y="243"/>
                      <a:pt x="67" y="244"/>
                      <a:pt x="68" y="245"/>
                    </a:cubicBezTo>
                    <a:cubicBezTo>
                      <a:pt x="68" y="245"/>
                      <a:pt x="69" y="245"/>
                      <a:pt x="69" y="245"/>
                    </a:cubicBezTo>
                    <a:cubicBezTo>
                      <a:pt x="70" y="245"/>
                      <a:pt x="70" y="245"/>
                      <a:pt x="71" y="245"/>
                    </a:cubicBezTo>
                    <a:cubicBezTo>
                      <a:pt x="71" y="244"/>
                      <a:pt x="71" y="244"/>
                      <a:pt x="71" y="244"/>
                    </a:cubicBezTo>
                    <a:cubicBezTo>
                      <a:pt x="72" y="244"/>
                      <a:pt x="74" y="244"/>
                      <a:pt x="75" y="244"/>
                    </a:cubicBezTo>
                    <a:cubicBezTo>
                      <a:pt x="76" y="244"/>
                      <a:pt x="76" y="244"/>
                      <a:pt x="76" y="244"/>
                    </a:cubicBezTo>
                    <a:cubicBezTo>
                      <a:pt x="78" y="244"/>
                      <a:pt x="80" y="243"/>
                      <a:pt x="81" y="242"/>
                    </a:cubicBezTo>
                    <a:cubicBezTo>
                      <a:pt x="83" y="242"/>
                      <a:pt x="83" y="242"/>
                      <a:pt x="83" y="242"/>
                    </a:cubicBezTo>
                    <a:cubicBezTo>
                      <a:pt x="83" y="242"/>
                      <a:pt x="83" y="242"/>
                      <a:pt x="83" y="242"/>
                    </a:cubicBezTo>
                    <a:cubicBezTo>
                      <a:pt x="83" y="243"/>
                      <a:pt x="83" y="243"/>
                      <a:pt x="83" y="243"/>
                    </a:cubicBezTo>
                    <a:cubicBezTo>
                      <a:pt x="84" y="243"/>
                      <a:pt x="84" y="242"/>
                      <a:pt x="85" y="242"/>
                    </a:cubicBezTo>
                    <a:cubicBezTo>
                      <a:pt x="85" y="241"/>
                      <a:pt x="85" y="241"/>
                      <a:pt x="85" y="241"/>
                    </a:cubicBezTo>
                    <a:cubicBezTo>
                      <a:pt x="85" y="240"/>
                      <a:pt x="86" y="240"/>
                      <a:pt x="87" y="240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36"/>
                      <a:pt x="88" y="234"/>
                      <a:pt x="90" y="233"/>
                    </a:cubicBezTo>
                    <a:cubicBezTo>
                      <a:pt x="90" y="233"/>
                      <a:pt x="91" y="232"/>
                      <a:pt x="93" y="232"/>
                    </a:cubicBezTo>
                    <a:cubicBezTo>
                      <a:pt x="93" y="232"/>
                      <a:pt x="93" y="232"/>
                      <a:pt x="93" y="232"/>
                    </a:cubicBezTo>
                    <a:cubicBezTo>
                      <a:pt x="94" y="232"/>
                      <a:pt x="94" y="232"/>
                      <a:pt x="95" y="232"/>
                    </a:cubicBezTo>
                    <a:cubicBezTo>
                      <a:pt x="95" y="232"/>
                      <a:pt x="95" y="232"/>
                      <a:pt x="96" y="232"/>
                    </a:cubicBezTo>
                    <a:cubicBezTo>
                      <a:pt x="96" y="232"/>
                      <a:pt x="97" y="232"/>
                      <a:pt x="97" y="232"/>
                    </a:cubicBezTo>
                    <a:cubicBezTo>
                      <a:pt x="99" y="232"/>
                      <a:pt x="99" y="231"/>
                      <a:pt x="99" y="231"/>
                    </a:cubicBezTo>
                    <a:cubicBezTo>
                      <a:pt x="99" y="230"/>
                      <a:pt x="99" y="229"/>
                      <a:pt x="99" y="229"/>
                    </a:cubicBezTo>
                    <a:cubicBezTo>
                      <a:pt x="99" y="228"/>
                      <a:pt x="99" y="228"/>
                      <a:pt x="99" y="228"/>
                    </a:cubicBezTo>
                    <a:cubicBezTo>
                      <a:pt x="99" y="226"/>
                      <a:pt x="99" y="226"/>
                      <a:pt x="99" y="226"/>
                    </a:cubicBezTo>
                    <a:cubicBezTo>
                      <a:pt x="99" y="225"/>
                      <a:pt x="99" y="225"/>
                      <a:pt x="98" y="225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7" y="224"/>
                      <a:pt x="98" y="223"/>
                      <a:pt x="98" y="223"/>
                    </a:cubicBezTo>
                    <a:cubicBezTo>
                      <a:pt x="98" y="222"/>
                      <a:pt x="98" y="222"/>
                      <a:pt x="98" y="222"/>
                    </a:cubicBezTo>
                    <a:cubicBezTo>
                      <a:pt x="99" y="222"/>
                      <a:pt x="99" y="222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100" y="221"/>
                      <a:pt x="100" y="221"/>
                      <a:pt x="100" y="221"/>
                    </a:cubicBezTo>
                    <a:cubicBezTo>
                      <a:pt x="100" y="220"/>
                      <a:pt x="100" y="220"/>
                      <a:pt x="100" y="220"/>
                    </a:cubicBezTo>
                    <a:cubicBezTo>
                      <a:pt x="100" y="219"/>
                      <a:pt x="100" y="219"/>
                      <a:pt x="100" y="219"/>
                    </a:cubicBezTo>
                    <a:cubicBezTo>
                      <a:pt x="101" y="219"/>
                      <a:pt x="101" y="219"/>
                      <a:pt x="101" y="219"/>
                    </a:cubicBezTo>
                    <a:cubicBezTo>
                      <a:pt x="101" y="219"/>
                      <a:pt x="101" y="219"/>
                      <a:pt x="101" y="219"/>
                    </a:cubicBezTo>
                    <a:cubicBezTo>
                      <a:pt x="101" y="219"/>
                      <a:pt x="102" y="219"/>
                      <a:pt x="102" y="219"/>
                    </a:cubicBezTo>
                    <a:cubicBezTo>
                      <a:pt x="103" y="219"/>
                      <a:pt x="104" y="218"/>
                      <a:pt x="105" y="216"/>
                    </a:cubicBezTo>
                    <a:cubicBezTo>
                      <a:pt x="105" y="215"/>
                      <a:pt x="105" y="213"/>
                      <a:pt x="105" y="212"/>
                    </a:cubicBezTo>
                    <a:cubicBezTo>
                      <a:pt x="105" y="211"/>
                      <a:pt x="105" y="211"/>
                      <a:pt x="105" y="211"/>
                    </a:cubicBezTo>
                    <a:cubicBezTo>
                      <a:pt x="105" y="211"/>
                      <a:pt x="105" y="210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6" y="210"/>
                      <a:pt x="106" y="210"/>
                      <a:pt x="106" y="210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7"/>
                      <a:pt x="106" y="207"/>
                    </a:cubicBezTo>
                    <a:cubicBezTo>
                      <a:pt x="107" y="206"/>
                      <a:pt x="107" y="206"/>
                      <a:pt x="108" y="206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9" y="205"/>
                      <a:pt x="109" y="205"/>
                      <a:pt x="110" y="204"/>
                    </a:cubicBezTo>
                    <a:cubicBezTo>
                      <a:pt x="110" y="204"/>
                      <a:pt x="110" y="203"/>
                      <a:pt x="110" y="202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1" y="199"/>
                      <a:pt x="111" y="199"/>
                      <a:pt x="112" y="198"/>
                    </a:cubicBezTo>
                    <a:cubicBezTo>
                      <a:pt x="113" y="197"/>
                      <a:pt x="114" y="196"/>
                      <a:pt x="116" y="195"/>
                    </a:cubicBezTo>
                    <a:cubicBezTo>
                      <a:pt x="116" y="194"/>
                      <a:pt x="116" y="194"/>
                      <a:pt x="117" y="194"/>
                    </a:cubicBezTo>
                    <a:cubicBezTo>
                      <a:pt x="117" y="193"/>
                      <a:pt x="118" y="193"/>
                      <a:pt x="118" y="192"/>
                    </a:cubicBezTo>
                    <a:cubicBezTo>
                      <a:pt x="118" y="191"/>
                      <a:pt x="118" y="191"/>
                      <a:pt x="118" y="190"/>
                    </a:cubicBezTo>
                    <a:cubicBezTo>
                      <a:pt x="118" y="189"/>
                      <a:pt x="118" y="189"/>
                      <a:pt x="118" y="188"/>
                    </a:cubicBezTo>
                    <a:cubicBezTo>
                      <a:pt x="117" y="187"/>
                      <a:pt x="117" y="186"/>
                      <a:pt x="118" y="185"/>
                    </a:cubicBezTo>
                    <a:cubicBezTo>
                      <a:pt x="118" y="184"/>
                      <a:pt x="118" y="182"/>
                      <a:pt x="118" y="181"/>
                    </a:cubicBezTo>
                    <a:cubicBezTo>
                      <a:pt x="119" y="181"/>
                      <a:pt x="119" y="181"/>
                      <a:pt x="119" y="181"/>
                    </a:cubicBezTo>
                    <a:cubicBezTo>
                      <a:pt x="119" y="180"/>
                      <a:pt x="119" y="180"/>
                      <a:pt x="119" y="180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20" y="180"/>
                      <a:pt x="120" y="180"/>
                      <a:pt x="120" y="180"/>
                    </a:cubicBezTo>
                    <a:cubicBezTo>
                      <a:pt x="120" y="179"/>
                      <a:pt x="120" y="179"/>
                      <a:pt x="120" y="179"/>
                    </a:cubicBezTo>
                    <a:cubicBezTo>
                      <a:pt x="121" y="176"/>
                      <a:pt x="121" y="173"/>
                      <a:pt x="120" y="171"/>
                    </a:cubicBezTo>
                    <a:cubicBezTo>
                      <a:pt x="120" y="169"/>
                      <a:pt x="120" y="168"/>
                      <a:pt x="120" y="166"/>
                    </a:cubicBezTo>
                    <a:cubicBezTo>
                      <a:pt x="120" y="164"/>
                      <a:pt x="120" y="162"/>
                      <a:pt x="121" y="161"/>
                    </a:cubicBezTo>
                    <a:cubicBezTo>
                      <a:pt x="121" y="160"/>
                      <a:pt x="121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6"/>
                      <a:pt x="123" y="156"/>
                      <a:pt x="123" y="156"/>
                    </a:cubicBezTo>
                    <a:cubicBezTo>
                      <a:pt x="123" y="156"/>
                      <a:pt x="123" y="155"/>
                      <a:pt x="123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0"/>
                      <a:pt x="125" y="150"/>
                      <a:pt x="125" y="150"/>
                    </a:cubicBezTo>
                    <a:cubicBezTo>
                      <a:pt x="125" y="149"/>
                      <a:pt x="124" y="149"/>
                      <a:pt x="124" y="149"/>
                    </a:cubicBezTo>
                    <a:cubicBezTo>
                      <a:pt x="124" y="149"/>
                      <a:pt x="124" y="149"/>
                      <a:pt x="124" y="149"/>
                    </a:cubicBezTo>
                    <a:cubicBezTo>
                      <a:pt x="123" y="148"/>
                      <a:pt x="123" y="148"/>
                      <a:pt x="123" y="147"/>
                    </a:cubicBezTo>
                    <a:cubicBezTo>
                      <a:pt x="123" y="146"/>
                      <a:pt x="123" y="146"/>
                      <a:pt x="123" y="146"/>
                    </a:cubicBezTo>
                    <a:cubicBezTo>
                      <a:pt x="123" y="145"/>
                      <a:pt x="123" y="145"/>
                      <a:pt x="123" y="145"/>
                    </a:cubicBezTo>
                    <a:cubicBezTo>
                      <a:pt x="123" y="144"/>
                      <a:pt x="123" y="143"/>
                      <a:pt x="124" y="142"/>
                    </a:cubicBezTo>
                    <a:cubicBezTo>
                      <a:pt x="124" y="142"/>
                      <a:pt x="124" y="142"/>
                      <a:pt x="124" y="142"/>
                    </a:cubicBezTo>
                    <a:cubicBezTo>
                      <a:pt x="124" y="142"/>
                      <a:pt x="125" y="142"/>
                      <a:pt x="125" y="141"/>
                    </a:cubicBezTo>
                    <a:cubicBezTo>
                      <a:pt x="125" y="140"/>
                      <a:pt x="125" y="140"/>
                      <a:pt x="125" y="140"/>
                    </a:cubicBezTo>
                    <a:cubicBezTo>
                      <a:pt x="125" y="139"/>
                      <a:pt x="125" y="139"/>
                      <a:pt x="125" y="138"/>
                    </a:cubicBezTo>
                    <a:cubicBezTo>
                      <a:pt x="125" y="138"/>
                      <a:pt x="125" y="137"/>
                      <a:pt x="125" y="137"/>
                    </a:cubicBezTo>
                    <a:cubicBezTo>
                      <a:pt x="125" y="136"/>
                      <a:pt x="125" y="136"/>
                      <a:pt x="125" y="135"/>
                    </a:cubicBezTo>
                    <a:cubicBezTo>
                      <a:pt x="125" y="135"/>
                      <a:pt x="125" y="135"/>
                      <a:pt x="125" y="135"/>
                    </a:cubicBezTo>
                    <a:cubicBezTo>
                      <a:pt x="126" y="135"/>
                      <a:pt x="126" y="135"/>
                      <a:pt x="126" y="135"/>
                    </a:cubicBezTo>
                    <a:cubicBezTo>
                      <a:pt x="126" y="128"/>
                      <a:pt x="126" y="128"/>
                      <a:pt x="126" y="128"/>
                    </a:cubicBezTo>
                    <a:cubicBezTo>
                      <a:pt x="126" y="127"/>
                      <a:pt x="126" y="127"/>
                      <a:pt x="126" y="127"/>
                    </a:cubicBezTo>
                    <a:cubicBezTo>
                      <a:pt x="126" y="126"/>
                      <a:pt x="126" y="125"/>
                      <a:pt x="126" y="124"/>
                    </a:cubicBezTo>
                    <a:cubicBezTo>
                      <a:pt x="125" y="123"/>
                      <a:pt x="124" y="122"/>
                      <a:pt x="122" y="121"/>
                    </a:cubicBezTo>
                    <a:cubicBezTo>
                      <a:pt x="122" y="121"/>
                      <a:pt x="122" y="120"/>
                      <a:pt x="122" y="120"/>
                    </a:cubicBezTo>
                    <a:cubicBezTo>
                      <a:pt x="122" y="116"/>
                      <a:pt x="122" y="116"/>
                      <a:pt x="122" y="116"/>
                    </a:cubicBezTo>
                    <a:cubicBezTo>
                      <a:pt x="120" y="116"/>
                      <a:pt x="120" y="116"/>
                      <a:pt x="120" y="116"/>
                    </a:cubicBezTo>
                    <a:cubicBezTo>
                      <a:pt x="120" y="116"/>
                      <a:pt x="120" y="116"/>
                      <a:pt x="120" y="116"/>
                    </a:cubicBezTo>
                    <a:cubicBezTo>
                      <a:pt x="120" y="115"/>
                      <a:pt x="120" y="115"/>
                      <a:pt x="120" y="115"/>
                    </a:cubicBezTo>
                    <a:cubicBezTo>
                      <a:pt x="120" y="115"/>
                      <a:pt x="120" y="115"/>
                      <a:pt x="120" y="115"/>
                    </a:cubicBezTo>
                    <a:cubicBezTo>
                      <a:pt x="120" y="114"/>
                      <a:pt x="120" y="114"/>
                      <a:pt x="120" y="113"/>
                    </a:cubicBezTo>
                    <a:cubicBezTo>
                      <a:pt x="119" y="113"/>
                      <a:pt x="119" y="113"/>
                      <a:pt x="119" y="113"/>
                    </a:cubicBezTo>
                    <a:cubicBezTo>
                      <a:pt x="119" y="112"/>
                      <a:pt x="119" y="112"/>
                      <a:pt x="118" y="112"/>
                    </a:cubicBezTo>
                    <a:cubicBezTo>
                      <a:pt x="118" y="111"/>
                      <a:pt x="118" y="111"/>
                      <a:pt x="118" y="111"/>
                    </a:cubicBezTo>
                    <a:cubicBezTo>
                      <a:pt x="118" y="111"/>
                      <a:pt x="118" y="111"/>
                      <a:pt x="118" y="111"/>
                    </a:cubicBezTo>
                    <a:cubicBezTo>
                      <a:pt x="118" y="110"/>
                      <a:pt x="118" y="109"/>
                      <a:pt x="117" y="109"/>
                    </a:cubicBezTo>
                    <a:cubicBezTo>
                      <a:pt x="116" y="109"/>
                      <a:pt x="116" y="109"/>
                      <a:pt x="116" y="109"/>
                    </a:cubicBezTo>
                    <a:cubicBezTo>
                      <a:pt x="116" y="109"/>
                      <a:pt x="116" y="109"/>
                      <a:pt x="116" y="109"/>
                    </a:cubicBezTo>
                    <a:cubicBezTo>
                      <a:pt x="116" y="108"/>
                      <a:pt x="116" y="108"/>
                      <a:pt x="116" y="108"/>
                    </a:cubicBezTo>
                    <a:cubicBezTo>
                      <a:pt x="116" y="107"/>
                      <a:pt x="116" y="107"/>
                      <a:pt x="116" y="107"/>
                    </a:cubicBezTo>
                    <a:cubicBezTo>
                      <a:pt x="115" y="106"/>
                      <a:pt x="115" y="106"/>
                      <a:pt x="115" y="106"/>
                    </a:cubicBezTo>
                    <a:cubicBezTo>
                      <a:pt x="114" y="105"/>
                      <a:pt x="114" y="105"/>
                      <a:pt x="114" y="105"/>
                    </a:cubicBezTo>
                    <a:cubicBezTo>
                      <a:pt x="113" y="104"/>
                      <a:pt x="113" y="104"/>
                      <a:pt x="113" y="104"/>
                    </a:cubicBezTo>
                    <a:cubicBezTo>
                      <a:pt x="112" y="102"/>
                      <a:pt x="111" y="101"/>
                      <a:pt x="112" y="98"/>
                    </a:cubicBezTo>
                    <a:cubicBezTo>
                      <a:pt x="112" y="97"/>
                      <a:pt x="112" y="97"/>
                      <a:pt x="112" y="97"/>
                    </a:cubicBezTo>
                    <a:cubicBezTo>
                      <a:pt x="111" y="97"/>
                      <a:pt x="111" y="97"/>
                      <a:pt x="111" y="97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110" y="96"/>
                      <a:pt x="110" y="95"/>
                      <a:pt x="109" y="94"/>
                    </a:cubicBezTo>
                    <a:cubicBezTo>
                      <a:pt x="109" y="94"/>
                      <a:pt x="109" y="94"/>
                      <a:pt x="109" y="94"/>
                    </a:cubicBezTo>
                    <a:cubicBezTo>
                      <a:pt x="108" y="93"/>
                      <a:pt x="108" y="93"/>
                      <a:pt x="108" y="92"/>
                    </a:cubicBezTo>
                    <a:cubicBezTo>
                      <a:pt x="107" y="92"/>
                      <a:pt x="107" y="91"/>
                      <a:pt x="106" y="91"/>
                    </a:cubicBezTo>
                    <a:cubicBezTo>
                      <a:pt x="106" y="91"/>
                      <a:pt x="106" y="91"/>
                      <a:pt x="106" y="91"/>
                    </a:cubicBezTo>
                    <a:cubicBezTo>
                      <a:pt x="106" y="91"/>
                      <a:pt x="106" y="90"/>
                      <a:pt x="106" y="90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106" y="89"/>
                      <a:pt x="106" y="89"/>
                      <a:pt x="106" y="89"/>
                    </a:cubicBezTo>
                    <a:cubicBezTo>
                      <a:pt x="105" y="89"/>
                      <a:pt x="105" y="89"/>
                      <a:pt x="105" y="89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4" y="88"/>
                      <a:pt x="104" y="88"/>
                      <a:pt x="104" y="88"/>
                    </a:cubicBezTo>
                    <a:cubicBezTo>
                      <a:pt x="104" y="87"/>
                      <a:pt x="104" y="87"/>
                      <a:pt x="103" y="86"/>
                    </a:cubicBezTo>
                    <a:cubicBezTo>
                      <a:pt x="102" y="84"/>
                      <a:pt x="101" y="83"/>
                      <a:pt x="100" y="81"/>
                    </a:cubicBezTo>
                    <a:cubicBezTo>
                      <a:pt x="99" y="80"/>
                      <a:pt x="99" y="80"/>
                      <a:pt x="99" y="80"/>
                    </a:cubicBezTo>
                    <a:cubicBezTo>
                      <a:pt x="98" y="78"/>
                      <a:pt x="97" y="76"/>
                      <a:pt x="95" y="75"/>
                    </a:cubicBezTo>
                    <a:cubicBezTo>
                      <a:pt x="97" y="75"/>
                      <a:pt x="97" y="75"/>
                      <a:pt x="97" y="75"/>
                    </a:cubicBezTo>
                    <a:cubicBezTo>
                      <a:pt x="97" y="74"/>
                      <a:pt x="97" y="74"/>
                      <a:pt x="97" y="74"/>
                    </a:cubicBezTo>
                    <a:cubicBezTo>
                      <a:pt x="98" y="74"/>
                      <a:pt x="98" y="75"/>
                      <a:pt x="98" y="75"/>
                    </a:cubicBezTo>
                    <a:cubicBezTo>
                      <a:pt x="99" y="76"/>
                      <a:pt x="99" y="76"/>
                      <a:pt x="99" y="76"/>
                    </a:cubicBezTo>
                    <a:cubicBezTo>
                      <a:pt x="99" y="76"/>
                      <a:pt x="99" y="76"/>
                      <a:pt x="99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7"/>
                      <a:pt x="100" y="77"/>
                      <a:pt x="100" y="77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9"/>
                      <a:pt x="101" y="79"/>
                    </a:cubicBezTo>
                    <a:cubicBezTo>
                      <a:pt x="101" y="82"/>
                      <a:pt x="101" y="82"/>
                      <a:pt x="101" y="82"/>
                    </a:cubicBezTo>
                    <a:cubicBezTo>
                      <a:pt x="102" y="82"/>
                      <a:pt x="102" y="82"/>
                      <a:pt x="102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3"/>
                      <a:pt x="103" y="83"/>
                      <a:pt x="103" y="83"/>
                    </a:cubicBezTo>
                    <a:cubicBezTo>
                      <a:pt x="103" y="85"/>
                      <a:pt x="104" y="85"/>
                      <a:pt x="105" y="85"/>
                    </a:cubicBezTo>
                    <a:cubicBezTo>
                      <a:pt x="105" y="85"/>
                      <a:pt x="105" y="85"/>
                      <a:pt x="105" y="85"/>
                    </a:cubicBezTo>
                    <a:cubicBezTo>
                      <a:pt x="106" y="85"/>
                      <a:pt x="106" y="86"/>
                      <a:pt x="107" y="86"/>
                    </a:cubicBezTo>
                    <a:cubicBezTo>
                      <a:pt x="107" y="87"/>
                      <a:pt x="107" y="87"/>
                      <a:pt x="107" y="88"/>
                    </a:cubicBezTo>
                    <a:cubicBezTo>
                      <a:pt x="107" y="88"/>
                      <a:pt x="107" y="89"/>
                      <a:pt x="108" y="89"/>
                    </a:cubicBezTo>
                    <a:cubicBezTo>
                      <a:pt x="108" y="89"/>
                      <a:pt x="108" y="89"/>
                      <a:pt x="108" y="89"/>
                    </a:cubicBezTo>
                    <a:cubicBezTo>
                      <a:pt x="108" y="90"/>
                      <a:pt x="108" y="90"/>
                      <a:pt x="108" y="90"/>
                    </a:cubicBezTo>
                    <a:cubicBezTo>
                      <a:pt x="108" y="90"/>
                      <a:pt x="108" y="92"/>
                      <a:pt x="110" y="92"/>
                    </a:cubicBezTo>
                    <a:cubicBezTo>
                      <a:pt x="110" y="92"/>
                      <a:pt x="110" y="92"/>
                      <a:pt x="110" y="92"/>
                    </a:cubicBezTo>
                    <a:cubicBezTo>
                      <a:pt x="110" y="92"/>
                      <a:pt x="110" y="92"/>
                      <a:pt x="110" y="92"/>
                    </a:cubicBezTo>
                    <a:cubicBezTo>
                      <a:pt x="110" y="93"/>
                      <a:pt x="110" y="93"/>
                      <a:pt x="110" y="93"/>
                    </a:cubicBezTo>
                    <a:cubicBezTo>
                      <a:pt x="110" y="93"/>
                      <a:pt x="110" y="93"/>
                      <a:pt x="110" y="93"/>
                    </a:cubicBezTo>
                    <a:cubicBezTo>
                      <a:pt x="110" y="94"/>
                      <a:pt x="110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6"/>
                      <a:pt x="111" y="96"/>
                      <a:pt x="111" y="96"/>
                    </a:cubicBezTo>
                    <a:cubicBezTo>
                      <a:pt x="112" y="97"/>
                      <a:pt x="112" y="97"/>
                      <a:pt x="112" y="98"/>
                    </a:cubicBezTo>
                    <a:cubicBezTo>
                      <a:pt x="113" y="98"/>
                      <a:pt x="113" y="98"/>
                      <a:pt x="113" y="98"/>
                    </a:cubicBezTo>
                    <a:cubicBezTo>
                      <a:pt x="113" y="99"/>
                      <a:pt x="114" y="99"/>
                      <a:pt x="114" y="99"/>
                    </a:cubicBez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00"/>
                      <a:pt x="114" y="100"/>
                      <a:pt x="114" y="100"/>
                    </a:cubicBezTo>
                    <a:cubicBezTo>
                      <a:pt x="114" y="101"/>
                      <a:pt x="114" y="102"/>
                      <a:pt x="115" y="102"/>
                    </a:cubicBezTo>
                    <a:cubicBezTo>
                      <a:pt x="116" y="102"/>
                      <a:pt x="116" y="102"/>
                      <a:pt x="116" y="102"/>
                    </a:cubicBezTo>
                    <a:cubicBezTo>
                      <a:pt x="116" y="102"/>
                      <a:pt x="116" y="102"/>
                      <a:pt x="116" y="102"/>
                    </a:cubicBezTo>
                    <a:cubicBezTo>
                      <a:pt x="116" y="103"/>
                      <a:pt x="116" y="103"/>
                      <a:pt x="116" y="103"/>
                    </a:cubicBezTo>
                    <a:cubicBezTo>
                      <a:pt x="116" y="105"/>
                      <a:pt x="116" y="105"/>
                      <a:pt x="116" y="105"/>
                    </a:cubicBezTo>
                    <a:cubicBezTo>
                      <a:pt x="116" y="106"/>
                      <a:pt x="116" y="106"/>
                      <a:pt x="117" y="106"/>
                    </a:cubicBezTo>
                    <a:cubicBezTo>
                      <a:pt x="117" y="106"/>
                      <a:pt x="117" y="106"/>
                      <a:pt x="117" y="106"/>
                    </a:cubicBezTo>
                    <a:cubicBezTo>
                      <a:pt x="117" y="107"/>
                      <a:pt x="117" y="108"/>
                      <a:pt x="118" y="108"/>
                    </a:cubicBezTo>
                    <a:cubicBezTo>
                      <a:pt x="118" y="109"/>
                      <a:pt x="119" y="110"/>
                      <a:pt x="120" y="110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09"/>
                      <a:pt x="122" y="109"/>
                      <a:pt x="122" y="109"/>
                    </a:cubicBezTo>
                    <a:cubicBezTo>
                      <a:pt x="121" y="106"/>
                      <a:pt x="120" y="102"/>
                      <a:pt x="119" y="97"/>
                    </a:cubicBezTo>
                    <a:cubicBezTo>
                      <a:pt x="118" y="95"/>
                      <a:pt x="118" y="93"/>
                      <a:pt x="118" y="91"/>
                    </a:cubicBezTo>
                    <a:cubicBezTo>
                      <a:pt x="118" y="90"/>
                      <a:pt x="118" y="90"/>
                      <a:pt x="118" y="89"/>
                    </a:cubicBezTo>
                    <a:cubicBezTo>
                      <a:pt x="119" y="88"/>
                      <a:pt x="119" y="88"/>
                      <a:pt x="119" y="88"/>
                    </a:cubicBezTo>
                    <a:cubicBezTo>
                      <a:pt x="119" y="87"/>
                      <a:pt x="119" y="87"/>
                      <a:pt x="119" y="86"/>
                    </a:cubicBezTo>
                    <a:cubicBezTo>
                      <a:pt x="119" y="86"/>
                      <a:pt x="119" y="86"/>
                      <a:pt x="119" y="86"/>
                    </a:cubicBezTo>
                    <a:cubicBezTo>
                      <a:pt x="119" y="86"/>
                      <a:pt x="119" y="85"/>
                      <a:pt x="119" y="85"/>
                    </a:cubicBezTo>
                    <a:cubicBezTo>
                      <a:pt x="119" y="85"/>
                      <a:pt x="118" y="84"/>
                      <a:pt x="118" y="84"/>
                    </a:cubicBezTo>
                    <a:cubicBezTo>
                      <a:pt x="118" y="84"/>
                      <a:pt x="118" y="84"/>
                      <a:pt x="118" y="84"/>
                    </a:cubicBezTo>
                    <a:cubicBezTo>
                      <a:pt x="118" y="84"/>
                      <a:pt x="118" y="84"/>
                      <a:pt x="118" y="84"/>
                    </a:cubicBezTo>
                    <a:cubicBezTo>
                      <a:pt x="117" y="84"/>
                      <a:pt x="118" y="84"/>
                      <a:pt x="118" y="83"/>
                    </a:cubicBezTo>
                    <a:cubicBezTo>
                      <a:pt x="118" y="82"/>
                      <a:pt x="118" y="82"/>
                      <a:pt x="118" y="82"/>
                    </a:cubicBezTo>
                    <a:cubicBezTo>
                      <a:pt x="117" y="81"/>
                      <a:pt x="117" y="81"/>
                      <a:pt x="117" y="81"/>
                    </a:cubicBezTo>
                    <a:cubicBezTo>
                      <a:pt x="117" y="81"/>
                      <a:pt x="117" y="81"/>
                      <a:pt x="117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79"/>
                      <a:pt x="116" y="79"/>
                      <a:pt x="116" y="79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78"/>
                      <a:pt x="115" y="78"/>
                      <a:pt x="115" y="78"/>
                    </a:cubicBezTo>
                    <a:cubicBezTo>
                      <a:pt x="115" y="77"/>
                      <a:pt x="115" y="77"/>
                      <a:pt x="115" y="77"/>
                    </a:cubicBezTo>
                    <a:cubicBezTo>
                      <a:pt x="115" y="77"/>
                      <a:pt x="115" y="77"/>
                      <a:pt x="115" y="77"/>
                    </a:cubicBezTo>
                    <a:cubicBezTo>
                      <a:pt x="115" y="76"/>
                      <a:pt x="115" y="76"/>
                      <a:pt x="115" y="76"/>
                    </a:cubicBezTo>
                    <a:cubicBezTo>
                      <a:pt x="114" y="76"/>
                      <a:pt x="114" y="76"/>
                      <a:pt x="114" y="76"/>
                    </a:cubicBezTo>
                    <a:cubicBezTo>
                      <a:pt x="113" y="76"/>
                      <a:pt x="113" y="76"/>
                      <a:pt x="113" y="76"/>
                    </a:cubicBezTo>
                    <a:cubicBezTo>
                      <a:pt x="113" y="76"/>
                      <a:pt x="113" y="76"/>
                      <a:pt x="113" y="76"/>
                    </a:cubicBezTo>
                    <a:cubicBezTo>
                      <a:pt x="113" y="75"/>
                      <a:pt x="113" y="75"/>
                      <a:pt x="113" y="75"/>
                    </a:cubicBezTo>
                    <a:cubicBezTo>
                      <a:pt x="113" y="75"/>
                      <a:pt x="113" y="75"/>
                      <a:pt x="113" y="75"/>
                    </a:cubicBezTo>
                    <a:cubicBezTo>
                      <a:pt x="113" y="74"/>
                      <a:pt x="113" y="74"/>
                      <a:pt x="113" y="74"/>
                    </a:cubicBezTo>
                    <a:cubicBezTo>
                      <a:pt x="113" y="73"/>
                      <a:pt x="113" y="73"/>
                      <a:pt x="112" y="73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2" y="72"/>
                      <a:pt x="112" y="72"/>
                      <a:pt x="112" y="72"/>
                    </a:cubicBezTo>
                    <a:cubicBezTo>
                      <a:pt x="112" y="72"/>
                      <a:pt x="112" y="72"/>
                      <a:pt x="112" y="71"/>
                    </a:cubicBezTo>
                    <a:cubicBezTo>
                      <a:pt x="111" y="71"/>
                      <a:pt x="111" y="70"/>
                      <a:pt x="111" y="70"/>
                    </a:cubicBezTo>
                    <a:cubicBezTo>
                      <a:pt x="110" y="69"/>
                      <a:pt x="110" y="69"/>
                      <a:pt x="110" y="69"/>
                    </a:cubicBezTo>
                    <a:cubicBezTo>
                      <a:pt x="110" y="69"/>
                      <a:pt x="110" y="69"/>
                      <a:pt x="110" y="69"/>
                    </a:cubicBezTo>
                    <a:cubicBezTo>
                      <a:pt x="109" y="69"/>
                      <a:pt x="109" y="69"/>
                      <a:pt x="109" y="69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6"/>
                      <a:pt x="109" y="66"/>
                      <a:pt x="109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07" y="65"/>
                      <a:pt x="107" y="64"/>
                      <a:pt x="107" y="64"/>
                    </a:cubicBezTo>
                    <a:cubicBezTo>
                      <a:pt x="107" y="63"/>
                      <a:pt x="107" y="63"/>
                      <a:pt x="107" y="63"/>
                    </a:cubicBezTo>
                    <a:cubicBezTo>
                      <a:pt x="106" y="63"/>
                      <a:pt x="106" y="63"/>
                      <a:pt x="106" y="63"/>
                    </a:cubicBezTo>
                    <a:cubicBezTo>
                      <a:pt x="106" y="62"/>
                      <a:pt x="106" y="62"/>
                      <a:pt x="106" y="62"/>
                    </a:cubicBezTo>
                    <a:cubicBezTo>
                      <a:pt x="106" y="62"/>
                      <a:pt x="106" y="61"/>
                      <a:pt x="105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5" y="60"/>
                      <a:pt x="105" y="60"/>
                      <a:pt x="105" y="60"/>
                    </a:cubicBezTo>
                    <a:cubicBezTo>
                      <a:pt x="104" y="59"/>
                      <a:pt x="104" y="59"/>
                      <a:pt x="104" y="59"/>
                    </a:cubicBezTo>
                    <a:cubicBezTo>
                      <a:pt x="103" y="58"/>
                      <a:pt x="103" y="58"/>
                      <a:pt x="103" y="58"/>
                    </a:cubicBezTo>
                    <a:cubicBezTo>
                      <a:pt x="103" y="57"/>
                      <a:pt x="102" y="57"/>
                      <a:pt x="102" y="57"/>
                    </a:cubicBezTo>
                    <a:cubicBezTo>
                      <a:pt x="102" y="57"/>
                      <a:pt x="102" y="57"/>
                      <a:pt x="102" y="57"/>
                    </a:cubicBezTo>
                    <a:cubicBezTo>
                      <a:pt x="101" y="56"/>
                      <a:pt x="101" y="56"/>
                      <a:pt x="101" y="56"/>
                    </a:cubicBezTo>
                    <a:cubicBezTo>
                      <a:pt x="100" y="56"/>
                      <a:pt x="100" y="55"/>
                      <a:pt x="100" y="55"/>
                    </a:cubicBezTo>
                    <a:cubicBezTo>
                      <a:pt x="100" y="54"/>
                      <a:pt x="100" y="54"/>
                      <a:pt x="100" y="53"/>
                    </a:cubicBezTo>
                    <a:cubicBezTo>
                      <a:pt x="99" y="53"/>
                      <a:pt x="99" y="53"/>
                      <a:pt x="99" y="53"/>
                    </a:cubicBezTo>
                    <a:cubicBezTo>
                      <a:pt x="99" y="52"/>
                      <a:pt x="99" y="52"/>
                      <a:pt x="99" y="52"/>
                    </a:cubicBezTo>
                    <a:cubicBezTo>
                      <a:pt x="99" y="52"/>
                      <a:pt x="99" y="52"/>
                      <a:pt x="99" y="52"/>
                    </a:cubicBezTo>
                    <a:cubicBezTo>
                      <a:pt x="99" y="52"/>
                      <a:pt x="99" y="51"/>
                      <a:pt x="98" y="51"/>
                    </a:cubicBezTo>
                    <a:cubicBezTo>
                      <a:pt x="97" y="51"/>
                      <a:pt x="97" y="51"/>
                      <a:pt x="97" y="51"/>
                    </a:cubicBezTo>
                    <a:cubicBezTo>
                      <a:pt x="96" y="50"/>
                      <a:pt x="96" y="50"/>
                      <a:pt x="95" y="49"/>
                    </a:cubicBezTo>
                    <a:cubicBezTo>
                      <a:pt x="95" y="49"/>
                      <a:pt x="95" y="48"/>
                      <a:pt x="95" y="48"/>
                    </a:cubicBezTo>
                    <a:cubicBezTo>
                      <a:pt x="95" y="47"/>
                      <a:pt x="94" y="47"/>
                      <a:pt x="94" y="46"/>
                    </a:cubicBezTo>
                    <a:cubicBezTo>
                      <a:pt x="94" y="45"/>
                      <a:pt x="93" y="45"/>
                      <a:pt x="92" y="44"/>
                    </a:cubicBezTo>
                    <a:cubicBezTo>
                      <a:pt x="91" y="44"/>
                      <a:pt x="91" y="43"/>
                      <a:pt x="91" y="43"/>
                    </a:cubicBezTo>
                    <a:cubicBezTo>
                      <a:pt x="90" y="43"/>
                      <a:pt x="90" y="43"/>
                      <a:pt x="90" y="43"/>
                    </a:cubicBezTo>
                    <a:cubicBezTo>
                      <a:pt x="90" y="42"/>
                      <a:pt x="90" y="42"/>
                      <a:pt x="90" y="41"/>
                    </a:cubicBezTo>
                    <a:cubicBezTo>
                      <a:pt x="89" y="41"/>
                      <a:pt x="89" y="41"/>
                      <a:pt x="88" y="40"/>
                    </a:cubicBezTo>
                    <a:cubicBezTo>
                      <a:pt x="87" y="39"/>
                      <a:pt x="86" y="38"/>
                      <a:pt x="85" y="38"/>
                    </a:cubicBezTo>
                    <a:cubicBezTo>
                      <a:pt x="83" y="36"/>
                      <a:pt x="82" y="34"/>
                      <a:pt x="80" y="32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78" y="31"/>
                      <a:pt x="77" y="30"/>
                      <a:pt x="76" y="29"/>
                    </a:cubicBezTo>
                    <a:cubicBezTo>
                      <a:pt x="76" y="28"/>
                      <a:pt x="76" y="28"/>
                      <a:pt x="76" y="28"/>
                    </a:cubicBezTo>
                    <a:cubicBezTo>
                      <a:pt x="75" y="27"/>
                      <a:pt x="75" y="26"/>
                      <a:pt x="73" y="26"/>
                    </a:cubicBezTo>
                    <a:cubicBezTo>
                      <a:pt x="73" y="26"/>
                      <a:pt x="73" y="26"/>
                      <a:pt x="72" y="25"/>
                    </a:cubicBezTo>
                    <a:cubicBezTo>
                      <a:pt x="72" y="25"/>
                      <a:pt x="71" y="25"/>
                      <a:pt x="71" y="25"/>
                    </a:cubicBezTo>
                    <a:cubicBezTo>
                      <a:pt x="70" y="24"/>
                      <a:pt x="69" y="23"/>
                      <a:pt x="69" y="22"/>
                    </a:cubicBezTo>
                    <a:cubicBezTo>
                      <a:pt x="69" y="22"/>
                      <a:pt x="69" y="22"/>
                      <a:pt x="69" y="22"/>
                    </a:cubicBezTo>
                    <a:cubicBezTo>
                      <a:pt x="69" y="21"/>
                      <a:pt x="69" y="21"/>
                      <a:pt x="69" y="21"/>
                    </a:cubicBezTo>
                    <a:cubicBezTo>
                      <a:pt x="67" y="21"/>
                      <a:pt x="67" y="21"/>
                      <a:pt x="67" y="21"/>
                    </a:cubicBezTo>
                    <a:cubicBezTo>
                      <a:pt x="66" y="21"/>
                      <a:pt x="66" y="21"/>
                      <a:pt x="65" y="21"/>
                    </a:cubicBezTo>
                    <a:cubicBezTo>
                      <a:pt x="65" y="20"/>
                      <a:pt x="64" y="19"/>
                      <a:pt x="64" y="19"/>
                    </a:cubicBezTo>
                    <a:cubicBezTo>
                      <a:pt x="63" y="18"/>
                      <a:pt x="63" y="18"/>
                      <a:pt x="63" y="17"/>
                    </a:cubicBezTo>
                    <a:cubicBezTo>
                      <a:pt x="63" y="17"/>
                      <a:pt x="63" y="17"/>
                      <a:pt x="63" y="17"/>
                    </a:cubicBezTo>
                    <a:cubicBezTo>
                      <a:pt x="62" y="17"/>
                      <a:pt x="62" y="17"/>
                      <a:pt x="62" y="17"/>
                    </a:cubicBezTo>
                    <a:cubicBezTo>
                      <a:pt x="61" y="17"/>
                      <a:pt x="61" y="17"/>
                      <a:pt x="60" y="17"/>
                    </a:cubicBezTo>
                    <a:cubicBezTo>
                      <a:pt x="60" y="16"/>
                      <a:pt x="59" y="16"/>
                      <a:pt x="59" y="15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59" y="14"/>
                      <a:pt x="58" y="14"/>
                      <a:pt x="57" y="14"/>
                    </a:cubicBezTo>
                    <a:cubicBezTo>
                      <a:pt x="57" y="14"/>
                      <a:pt x="57" y="14"/>
                      <a:pt x="57" y="14"/>
                    </a:cubicBezTo>
                    <a:cubicBezTo>
                      <a:pt x="56" y="14"/>
                      <a:pt x="56" y="13"/>
                      <a:pt x="56" y="13"/>
                    </a:cubicBezTo>
                    <a:cubicBezTo>
                      <a:pt x="54" y="11"/>
                      <a:pt x="52" y="10"/>
                      <a:pt x="49" y="8"/>
                    </a:cubicBezTo>
                    <a:cubicBezTo>
                      <a:pt x="47" y="7"/>
                      <a:pt x="44" y="6"/>
                      <a:pt x="42" y="4"/>
                    </a:cubicBezTo>
                    <a:cubicBezTo>
                      <a:pt x="40" y="3"/>
                      <a:pt x="38" y="2"/>
                      <a:pt x="36" y="1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Freeform 42"/>
              <p:cNvSpPr>
                <a:spLocks noEditPoints="1"/>
              </p:cNvSpPr>
              <p:nvPr/>
            </p:nvSpPr>
            <p:spPr bwMode="auto">
              <a:xfrm>
                <a:off x="3477" y="1838"/>
                <a:ext cx="322" cy="675"/>
              </a:xfrm>
              <a:custGeom>
                <a:avLst/>
                <a:gdLst>
                  <a:gd name="T0" fmla="*/ 3 w 135"/>
                  <a:gd name="T1" fmla="*/ 78 h 283"/>
                  <a:gd name="T2" fmla="*/ 0 w 135"/>
                  <a:gd name="T3" fmla="*/ 85 h 283"/>
                  <a:gd name="T4" fmla="*/ 9 w 135"/>
                  <a:gd name="T5" fmla="*/ 113 h 283"/>
                  <a:gd name="T6" fmla="*/ 14 w 135"/>
                  <a:gd name="T7" fmla="*/ 116 h 283"/>
                  <a:gd name="T8" fmla="*/ 18 w 135"/>
                  <a:gd name="T9" fmla="*/ 128 h 283"/>
                  <a:gd name="T10" fmla="*/ 25 w 135"/>
                  <a:gd name="T11" fmla="*/ 137 h 283"/>
                  <a:gd name="T12" fmla="*/ 22 w 135"/>
                  <a:gd name="T13" fmla="*/ 150 h 283"/>
                  <a:gd name="T14" fmla="*/ 20 w 135"/>
                  <a:gd name="T15" fmla="*/ 166 h 283"/>
                  <a:gd name="T16" fmla="*/ 29 w 135"/>
                  <a:gd name="T17" fmla="*/ 180 h 283"/>
                  <a:gd name="T18" fmla="*/ 32 w 135"/>
                  <a:gd name="T19" fmla="*/ 192 h 283"/>
                  <a:gd name="T20" fmla="*/ 42 w 135"/>
                  <a:gd name="T21" fmla="*/ 204 h 283"/>
                  <a:gd name="T22" fmla="*/ 48 w 135"/>
                  <a:gd name="T23" fmla="*/ 208 h 283"/>
                  <a:gd name="T24" fmla="*/ 51 w 135"/>
                  <a:gd name="T25" fmla="*/ 218 h 283"/>
                  <a:gd name="T26" fmla="*/ 54 w 135"/>
                  <a:gd name="T27" fmla="*/ 238 h 283"/>
                  <a:gd name="T28" fmla="*/ 57 w 135"/>
                  <a:gd name="T29" fmla="*/ 253 h 283"/>
                  <a:gd name="T30" fmla="*/ 66 w 135"/>
                  <a:gd name="T31" fmla="*/ 265 h 283"/>
                  <a:gd name="T32" fmla="*/ 74 w 135"/>
                  <a:gd name="T33" fmla="*/ 278 h 283"/>
                  <a:gd name="T34" fmla="*/ 80 w 135"/>
                  <a:gd name="T35" fmla="*/ 283 h 283"/>
                  <a:gd name="T36" fmla="*/ 84 w 135"/>
                  <a:gd name="T37" fmla="*/ 275 h 283"/>
                  <a:gd name="T38" fmla="*/ 79 w 135"/>
                  <a:gd name="T39" fmla="*/ 262 h 283"/>
                  <a:gd name="T40" fmla="*/ 85 w 135"/>
                  <a:gd name="T41" fmla="*/ 255 h 283"/>
                  <a:gd name="T42" fmla="*/ 90 w 135"/>
                  <a:gd name="T43" fmla="*/ 244 h 283"/>
                  <a:gd name="T44" fmla="*/ 98 w 135"/>
                  <a:gd name="T45" fmla="*/ 224 h 283"/>
                  <a:gd name="T46" fmla="*/ 111 w 135"/>
                  <a:gd name="T47" fmla="*/ 217 h 283"/>
                  <a:gd name="T48" fmla="*/ 119 w 135"/>
                  <a:gd name="T49" fmla="*/ 210 h 283"/>
                  <a:gd name="T50" fmla="*/ 124 w 135"/>
                  <a:gd name="T51" fmla="*/ 188 h 283"/>
                  <a:gd name="T52" fmla="*/ 134 w 135"/>
                  <a:gd name="T53" fmla="*/ 178 h 283"/>
                  <a:gd name="T54" fmla="*/ 133 w 135"/>
                  <a:gd name="T55" fmla="*/ 166 h 283"/>
                  <a:gd name="T56" fmla="*/ 120 w 135"/>
                  <a:gd name="T57" fmla="*/ 159 h 283"/>
                  <a:gd name="T58" fmla="*/ 104 w 135"/>
                  <a:gd name="T59" fmla="*/ 156 h 283"/>
                  <a:gd name="T60" fmla="*/ 91 w 135"/>
                  <a:gd name="T61" fmla="*/ 153 h 283"/>
                  <a:gd name="T62" fmla="*/ 95 w 135"/>
                  <a:gd name="T63" fmla="*/ 146 h 283"/>
                  <a:gd name="T64" fmla="*/ 85 w 135"/>
                  <a:gd name="T65" fmla="*/ 136 h 283"/>
                  <a:gd name="T66" fmla="*/ 70 w 135"/>
                  <a:gd name="T67" fmla="*/ 129 h 283"/>
                  <a:gd name="T68" fmla="*/ 60 w 135"/>
                  <a:gd name="T69" fmla="*/ 123 h 283"/>
                  <a:gd name="T70" fmla="*/ 44 w 135"/>
                  <a:gd name="T71" fmla="*/ 117 h 283"/>
                  <a:gd name="T72" fmla="*/ 32 w 135"/>
                  <a:gd name="T73" fmla="*/ 120 h 283"/>
                  <a:gd name="T74" fmla="*/ 29 w 135"/>
                  <a:gd name="T75" fmla="*/ 125 h 283"/>
                  <a:gd name="T76" fmla="*/ 20 w 135"/>
                  <a:gd name="T77" fmla="*/ 120 h 283"/>
                  <a:gd name="T78" fmla="*/ 19 w 135"/>
                  <a:gd name="T79" fmla="*/ 106 h 283"/>
                  <a:gd name="T80" fmla="*/ 18 w 135"/>
                  <a:gd name="T81" fmla="*/ 99 h 283"/>
                  <a:gd name="T82" fmla="*/ 14 w 135"/>
                  <a:gd name="T83" fmla="*/ 94 h 283"/>
                  <a:gd name="T84" fmla="*/ 7 w 135"/>
                  <a:gd name="T85" fmla="*/ 96 h 283"/>
                  <a:gd name="T86" fmla="*/ 10 w 135"/>
                  <a:gd name="T87" fmla="*/ 89 h 283"/>
                  <a:gd name="T88" fmla="*/ 15 w 135"/>
                  <a:gd name="T89" fmla="*/ 79 h 283"/>
                  <a:gd name="T90" fmla="*/ 27 w 135"/>
                  <a:gd name="T91" fmla="*/ 71 h 283"/>
                  <a:gd name="T92" fmla="*/ 32 w 135"/>
                  <a:gd name="T93" fmla="*/ 82 h 283"/>
                  <a:gd name="T94" fmla="*/ 39 w 135"/>
                  <a:gd name="T95" fmla="*/ 69 h 283"/>
                  <a:gd name="T96" fmla="*/ 43 w 135"/>
                  <a:gd name="T97" fmla="*/ 63 h 283"/>
                  <a:gd name="T98" fmla="*/ 56 w 135"/>
                  <a:gd name="T99" fmla="*/ 55 h 283"/>
                  <a:gd name="T100" fmla="*/ 68 w 135"/>
                  <a:gd name="T101" fmla="*/ 45 h 283"/>
                  <a:gd name="T102" fmla="*/ 74 w 135"/>
                  <a:gd name="T103" fmla="*/ 37 h 283"/>
                  <a:gd name="T104" fmla="*/ 83 w 135"/>
                  <a:gd name="T105" fmla="*/ 31 h 283"/>
                  <a:gd name="T106" fmla="*/ 80 w 135"/>
                  <a:gd name="T107" fmla="*/ 29 h 283"/>
                  <a:gd name="T108" fmla="*/ 96 w 135"/>
                  <a:gd name="T109" fmla="*/ 24 h 283"/>
                  <a:gd name="T110" fmla="*/ 102 w 135"/>
                  <a:gd name="T111" fmla="*/ 11 h 283"/>
                  <a:gd name="T112" fmla="*/ 96 w 135"/>
                  <a:gd name="T113" fmla="*/ 8 h 283"/>
                  <a:gd name="T114" fmla="*/ 80 w 135"/>
                  <a:gd name="T115" fmla="*/ 18 h 283"/>
                  <a:gd name="T116" fmla="*/ 72 w 135"/>
                  <a:gd name="T117" fmla="*/ 18 h 283"/>
                  <a:gd name="T118" fmla="*/ 76 w 135"/>
                  <a:gd name="T119" fmla="*/ 9 h 283"/>
                  <a:gd name="T120" fmla="*/ 86 w 135"/>
                  <a:gd name="T121" fmla="*/ 6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5" h="283">
                    <a:moveTo>
                      <a:pt x="71" y="39"/>
                    </a:moveTo>
                    <a:cubicBezTo>
                      <a:pt x="71" y="39"/>
                      <a:pt x="71" y="39"/>
                      <a:pt x="71" y="39"/>
                    </a:cubicBezTo>
                    <a:cubicBezTo>
                      <a:pt x="71" y="39"/>
                      <a:pt x="71" y="39"/>
                      <a:pt x="71" y="39"/>
                    </a:cubicBezTo>
                    <a:moveTo>
                      <a:pt x="96" y="12"/>
                    </a:moveTo>
                    <a:cubicBezTo>
                      <a:pt x="96" y="12"/>
                      <a:pt x="96" y="12"/>
                      <a:pt x="96" y="12"/>
                    </a:cubicBezTo>
                    <a:moveTo>
                      <a:pt x="86" y="0"/>
                    </a:moveTo>
                    <a:cubicBezTo>
                      <a:pt x="84" y="0"/>
                      <a:pt x="84" y="0"/>
                      <a:pt x="84" y="0"/>
                    </a:cubicBezTo>
                    <a:cubicBezTo>
                      <a:pt x="83" y="0"/>
                      <a:pt x="82" y="0"/>
                      <a:pt x="81" y="0"/>
                    </a:cubicBezTo>
                    <a:cubicBezTo>
                      <a:pt x="72" y="5"/>
                      <a:pt x="63" y="10"/>
                      <a:pt x="56" y="16"/>
                    </a:cubicBezTo>
                    <a:cubicBezTo>
                      <a:pt x="39" y="28"/>
                      <a:pt x="25" y="41"/>
                      <a:pt x="14" y="57"/>
                    </a:cubicBezTo>
                    <a:cubicBezTo>
                      <a:pt x="9" y="63"/>
                      <a:pt x="5" y="69"/>
                      <a:pt x="1" y="7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2" y="78"/>
                      <a:pt x="2" y="78"/>
                      <a:pt x="2" y="78"/>
                    </a:cubicBezTo>
                    <a:cubicBezTo>
                      <a:pt x="3" y="78"/>
                      <a:pt x="3" y="78"/>
                      <a:pt x="3" y="78"/>
                    </a:cubicBezTo>
                    <a:cubicBezTo>
                      <a:pt x="3" y="78"/>
                      <a:pt x="3" y="78"/>
                      <a:pt x="3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3" y="79"/>
                      <a:pt x="3" y="79"/>
                      <a:pt x="3" y="80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3"/>
                      <a:pt x="2" y="83"/>
                      <a:pt x="2" y="83"/>
                    </a:cubicBezTo>
                    <a:cubicBezTo>
                      <a:pt x="2" y="83"/>
                      <a:pt x="2" y="83"/>
                      <a:pt x="2" y="83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1" y="84"/>
                      <a:pt x="1" y="84"/>
                      <a:pt x="1" y="84"/>
                    </a:cubicBezTo>
                    <a:cubicBezTo>
                      <a:pt x="1" y="84"/>
                      <a:pt x="1" y="84"/>
                      <a:pt x="1" y="84"/>
                    </a:cubicBezTo>
                    <a:cubicBezTo>
                      <a:pt x="1" y="85"/>
                      <a:pt x="1" y="86"/>
                      <a:pt x="1" y="86"/>
                    </a:cubicBezTo>
                    <a:cubicBezTo>
                      <a:pt x="1" y="86"/>
                      <a:pt x="1" y="86"/>
                      <a:pt x="1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105"/>
                      <a:pt x="0" y="105"/>
                      <a:pt x="0" y="105"/>
                    </a:cubicBezTo>
                    <a:cubicBezTo>
                      <a:pt x="0" y="105"/>
                      <a:pt x="0" y="106"/>
                      <a:pt x="1" y="106"/>
                    </a:cubicBezTo>
                    <a:cubicBezTo>
                      <a:pt x="1" y="106"/>
                      <a:pt x="1" y="106"/>
                      <a:pt x="1" y="106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3" y="108"/>
                      <a:pt x="4" y="108"/>
                      <a:pt x="4" y="108"/>
                    </a:cubicBezTo>
                    <a:cubicBezTo>
                      <a:pt x="5" y="108"/>
                      <a:pt x="5" y="108"/>
                      <a:pt x="5" y="108"/>
                    </a:cubicBezTo>
                    <a:cubicBezTo>
                      <a:pt x="5" y="108"/>
                      <a:pt x="5" y="108"/>
                      <a:pt x="5" y="108"/>
                    </a:cubicBezTo>
                    <a:cubicBezTo>
                      <a:pt x="6" y="109"/>
                      <a:pt x="6" y="109"/>
                      <a:pt x="6" y="109"/>
                    </a:cubicBezTo>
                    <a:cubicBezTo>
                      <a:pt x="5" y="109"/>
                      <a:pt x="5" y="109"/>
                      <a:pt x="5" y="109"/>
                    </a:cubicBezTo>
                    <a:cubicBezTo>
                      <a:pt x="5" y="110"/>
                      <a:pt x="6" y="110"/>
                      <a:pt x="6" y="111"/>
                    </a:cubicBezTo>
                    <a:cubicBezTo>
                      <a:pt x="7" y="111"/>
                      <a:pt x="7" y="111"/>
                      <a:pt x="7" y="111"/>
                    </a:cubicBezTo>
                    <a:cubicBezTo>
                      <a:pt x="7" y="111"/>
                      <a:pt x="8" y="112"/>
                      <a:pt x="8" y="113"/>
                    </a:cubicBezTo>
                    <a:cubicBezTo>
                      <a:pt x="9" y="113"/>
                      <a:pt x="9" y="113"/>
                      <a:pt x="9" y="113"/>
                    </a:cubicBezTo>
                    <a:cubicBezTo>
                      <a:pt x="9" y="113"/>
                      <a:pt x="9" y="113"/>
                      <a:pt x="9" y="113"/>
                    </a:cubicBezTo>
                    <a:cubicBezTo>
                      <a:pt x="10" y="113"/>
                      <a:pt x="10" y="113"/>
                      <a:pt x="10" y="113"/>
                    </a:cubicBezTo>
                    <a:cubicBezTo>
                      <a:pt x="10" y="113"/>
                      <a:pt x="10" y="113"/>
                      <a:pt x="10" y="113"/>
                    </a:cubicBezTo>
                    <a:cubicBezTo>
                      <a:pt x="11" y="113"/>
                      <a:pt x="11" y="114"/>
                      <a:pt x="11" y="114"/>
                    </a:cubicBezTo>
                    <a:cubicBezTo>
                      <a:pt x="11" y="114"/>
                      <a:pt x="11" y="114"/>
                      <a:pt x="11" y="114"/>
                    </a:cubicBezTo>
                    <a:cubicBezTo>
                      <a:pt x="11" y="114"/>
                      <a:pt x="11" y="114"/>
                      <a:pt x="11" y="114"/>
                    </a:cubicBezTo>
                    <a:cubicBezTo>
                      <a:pt x="11" y="115"/>
                      <a:pt x="11" y="115"/>
                      <a:pt x="11" y="115"/>
                    </a:cubicBezTo>
                    <a:cubicBezTo>
                      <a:pt x="12" y="115"/>
                      <a:pt x="12" y="115"/>
                      <a:pt x="12" y="115"/>
                    </a:cubicBezTo>
                    <a:cubicBezTo>
                      <a:pt x="12" y="115"/>
                      <a:pt x="13" y="115"/>
                      <a:pt x="13" y="115"/>
                    </a:cubicBezTo>
                    <a:cubicBezTo>
                      <a:pt x="13" y="115"/>
                      <a:pt x="13" y="115"/>
                      <a:pt x="13" y="115"/>
                    </a:cubicBezTo>
                    <a:cubicBezTo>
                      <a:pt x="13" y="115"/>
                      <a:pt x="13" y="115"/>
                      <a:pt x="13" y="115"/>
                    </a:cubicBezTo>
                    <a:cubicBezTo>
                      <a:pt x="12" y="116"/>
                      <a:pt x="12" y="116"/>
                      <a:pt x="12" y="116"/>
                    </a:cubicBezTo>
                    <a:cubicBezTo>
                      <a:pt x="13" y="116"/>
                      <a:pt x="13" y="116"/>
                      <a:pt x="13" y="116"/>
                    </a:cubicBezTo>
                    <a:cubicBezTo>
                      <a:pt x="14" y="116"/>
                      <a:pt x="14" y="116"/>
                      <a:pt x="14" y="116"/>
                    </a:cubicBezTo>
                    <a:cubicBezTo>
                      <a:pt x="14" y="117"/>
                      <a:pt x="14" y="117"/>
                      <a:pt x="14" y="117"/>
                    </a:cubicBezTo>
                    <a:cubicBezTo>
                      <a:pt x="14" y="117"/>
                      <a:pt x="14" y="118"/>
                      <a:pt x="15" y="119"/>
                    </a:cubicBezTo>
                    <a:cubicBezTo>
                      <a:pt x="15" y="119"/>
                      <a:pt x="15" y="119"/>
                      <a:pt x="15" y="119"/>
                    </a:cubicBezTo>
                    <a:cubicBezTo>
                      <a:pt x="15" y="120"/>
                      <a:pt x="15" y="120"/>
                      <a:pt x="15" y="120"/>
                    </a:cubicBezTo>
                    <a:cubicBezTo>
                      <a:pt x="16" y="120"/>
                      <a:pt x="16" y="120"/>
                      <a:pt x="16" y="120"/>
                    </a:cubicBezTo>
                    <a:cubicBezTo>
                      <a:pt x="16" y="121"/>
                      <a:pt x="16" y="121"/>
                      <a:pt x="16" y="121"/>
                    </a:cubicBezTo>
                    <a:cubicBezTo>
                      <a:pt x="17" y="121"/>
                      <a:pt x="17" y="121"/>
                      <a:pt x="17" y="121"/>
                    </a:cubicBezTo>
                    <a:cubicBezTo>
                      <a:pt x="17" y="122"/>
                      <a:pt x="17" y="123"/>
                      <a:pt x="17" y="124"/>
                    </a:cubicBezTo>
                    <a:cubicBezTo>
                      <a:pt x="17" y="124"/>
                      <a:pt x="17" y="124"/>
                      <a:pt x="17" y="125"/>
                    </a:cubicBezTo>
                    <a:cubicBezTo>
                      <a:pt x="17" y="125"/>
                      <a:pt x="17" y="125"/>
                      <a:pt x="17" y="125"/>
                    </a:cubicBezTo>
                    <a:cubicBezTo>
                      <a:pt x="17" y="126"/>
                      <a:pt x="17" y="126"/>
                      <a:pt x="17" y="126"/>
                    </a:cubicBezTo>
                    <a:cubicBezTo>
                      <a:pt x="17" y="126"/>
                      <a:pt x="17" y="126"/>
                      <a:pt x="17" y="126"/>
                    </a:cubicBezTo>
                    <a:cubicBezTo>
                      <a:pt x="17" y="127"/>
                      <a:pt x="17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9"/>
                      <a:pt x="18" y="129"/>
                      <a:pt x="18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4" y="129"/>
                      <a:pt x="24" y="129"/>
                      <a:pt x="24" y="129"/>
                    </a:cubicBezTo>
                    <a:cubicBezTo>
                      <a:pt x="24" y="131"/>
                      <a:pt x="24" y="131"/>
                      <a:pt x="24" y="131"/>
                    </a:cubicBezTo>
                    <a:cubicBezTo>
                      <a:pt x="24" y="132"/>
                      <a:pt x="25" y="132"/>
                      <a:pt x="25" y="132"/>
                    </a:cubicBezTo>
                    <a:cubicBezTo>
                      <a:pt x="25" y="132"/>
                      <a:pt x="25" y="132"/>
                      <a:pt x="25" y="132"/>
                    </a:cubicBezTo>
                    <a:cubicBezTo>
                      <a:pt x="26" y="133"/>
                      <a:pt x="26" y="134"/>
                      <a:pt x="26" y="135"/>
                    </a:cubicBezTo>
                    <a:cubicBezTo>
                      <a:pt x="25" y="135"/>
                      <a:pt x="25" y="135"/>
                      <a:pt x="25" y="135"/>
                    </a:cubicBezTo>
                    <a:cubicBezTo>
                      <a:pt x="25" y="137"/>
                      <a:pt x="25" y="137"/>
                      <a:pt x="25" y="137"/>
                    </a:cubicBezTo>
                    <a:cubicBezTo>
                      <a:pt x="27" y="136"/>
                      <a:pt x="27" y="136"/>
                      <a:pt x="27" y="136"/>
                    </a:cubicBezTo>
                    <a:cubicBezTo>
                      <a:pt x="27" y="136"/>
                      <a:pt x="27" y="137"/>
                      <a:pt x="27" y="138"/>
                    </a:cubicBezTo>
                    <a:cubicBezTo>
                      <a:pt x="27" y="139"/>
                      <a:pt x="27" y="140"/>
                      <a:pt x="27" y="140"/>
                    </a:cubicBezTo>
                    <a:cubicBezTo>
                      <a:pt x="25" y="140"/>
                      <a:pt x="25" y="140"/>
                      <a:pt x="25" y="140"/>
                    </a:cubicBezTo>
                    <a:cubicBezTo>
                      <a:pt x="26" y="145"/>
                      <a:pt x="26" y="145"/>
                      <a:pt x="26" y="145"/>
                    </a:cubicBezTo>
                    <a:cubicBezTo>
                      <a:pt x="25" y="146"/>
                      <a:pt x="25" y="146"/>
                      <a:pt x="25" y="146"/>
                    </a:cubicBezTo>
                    <a:cubicBezTo>
                      <a:pt x="25" y="146"/>
                      <a:pt x="25" y="146"/>
                      <a:pt x="25" y="146"/>
                    </a:cubicBezTo>
                    <a:cubicBezTo>
                      <a:pt x="24" y="146"/>
                      <a:pt x="24" y="146"/>
                      <a:pt x="24" y="146"/>
                    </a:cubicBezTo>
                    <a:cubicBezTo>
                      <a:pt x="24" y="147"/>
                      <a:pt x="24" y="147"/>
                      <a:pt x="24" y="147"/>
                    </a:cubicBezTo>
                    <a:cubicBezTo>
                      <a:pt x="24" y="147"/>
                      <a:pt x="24" y="147"/>
                      <a:pt x="24" y="148"/>
                    </a:cubicBezTo>
                    <a:cubicBezTo>
                      <a:pt x="23" y="148"/>
                      <a:pt x="23" y="149"/>
                      <a:pt x="23" y="149"/>
                    </a:cubicBezTo>
                    <a:cubicBezTo>
                      <a:pt x="23" y="150"/>
                      <a:pt x="23" y="150"/>
                      <a:pt x="23" y="150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1" y="150"/>
                      <a:pt x="21" y="150"/>
                      <a:pt x="21" y="150"/>
                    </a:cubicBezTo>
                    <a:cubicBezTo>
                      <a:pt x="21" y="153"/>
                      <a:pt x="21" y="153"/>
                      <a:pt x="21" y="153"/>
                    </a:cubicBezTo>
                    <a:cubicBezTo>
                      <a:pt x="21" y="154"/>
                      <a:pt x="21" y="154"/>
                      <a:pt x="21" y="154"/>
                    </a:cubicBezTo>
                    <a:cubicBezTo>
                      <a:pt x="21" y="155"/>
                      <a:pt x="21" y="156"/>
                      <a:pt x="22" y="156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1" y="158"/>
                      <a:pt x="21" y="158"/>
                      <a:pt x="21" y="159"/>
                    </a:cubicBezTo>
                    <a:cubicBezTo>
                      <a:pt x="21" y="159"/>
                      <a:pt x="21" y="159"/>
                      <a:pt x="21" y="159"/>
                    </a:cubicBezTo>
                    <a:cubicBezTo>
                      <a:pt x="21" y="160"/>
                      <a:pt x="21" y="160"/>
                      <a:pt x="21" y="160"/>
                    </a:cubicBezTo>
                    <a:cubicBezTo>
                      <a:pt x="21" y="160"/>
                      <a:pt x="21" y="160"/>
                      <a:pt x="21" y="160"/>
                    </a:cubicBezTo>
                    <a:cubicBezTo>
                      <a:pt x="20" y="160"/>
                      <a:pt x="20" y="160"/>
                      <a:pt x="20" y="160"/>
                    </a:cubicBezTo>
                    <a:cubicBezTo>
                      <a:pt x="20" y="165"/>
                      <a:pt x="20" y="165"/>
                      <a:pt x="20" y="165"/>
                    </a:cubicBezTo>
                    <a:cubicBezTo>
                      <a:pt x="20" y="166"/>
                      <a:pt x="20" y="166"/>
                      <a:pt x="20" y="166"/>
                    </a:cubicBezTo>
                    <a:cubicBezTo>
                      <a:pt x="20" y="166"/>
                      <a:pt x="20" y="168"/>
                      <a:pt x="21" y="168"/>
                    </a:cubicBezTo>
                    <a:cubicBezTo>
                      <a:pt x="21" y="168"/>
                      <a:pt x="21" y="168"/>
                      <a:pt x="22" y="169"/>
                    </a:cubicBezTo>
                    <a:cubicBezTo>
                      <a:pt x="23" y="169"/>
                      <a:pt x="24" y="171"/>
                      <a:pt x="24" y="172"/>
                    </a:cubicBezTo>
                    <a:cubicBezTo>
                      <a:pt x="24" y="172"/>
                      <a:pt x="25" y="173"/>
                      <a:pt x="25" y="173"/>
                    </a:cubicBezTo>
                    <a:cubicBezTo>
                      <a:pt x="25" y="174"/>
                      <a:pt x="25" y="174"/>
                      <a:pt x="26" y="175"/>
                    </a:cubicBezTo>
                    <a:cubicBezTo>
                      <a:pt x="26" y="175"/>
                      <a:pt x="26" y="176"/>
                      <a:pt x="27" y="176"/>
                    </a:cubicBezTo>
                    <a:cubicBezTo>
                      <a:pt x="27" y="177"/>
                      <a:pt x="27" y="177"/>
                      <a:pt x="27" y="177"/>
                    </a:cubicBezTo>
                    <a:cubicBezTo>
                      <a:pt x="27" y="178"/>
                      <a:pt x="27" y="178"/>
                      <a:pt x="28" y="178"/>
                    </a:cubicBezTo>
                    <a:cubicBezTo>
                      <a:pt x="28" y="178"/>
                      <a:pt x="28" y="178"/>
                      <a:pt x="28" y="178"/>
                    </a:cubicBezTo>
                    <a:cubicBezTo>
                      <a:pt x="28" y="178"/>
                      <a:pt x="28" y="178"/>
                      <a:pt x="28" y="178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80"/>
                      <a:pt x="28" y="180"/>
                      <a:pt x="29" y="180"/>
                    </a:cubicBezTo>
                    <a:cubicBezTo>
                      <a:pt x="29" y="181"/>
                      <a:pt x="29" y="181"/>
                      <a:pt x="29" y="181"/>
                    </a:cubicBezTo>
                    <a:cubicBezTo>
                      <a:pt x="30" y="181"/>
                      <a:pt x="30" y="181"/>
                      <a:pt x="30" y="181"/>
                    </a:cubicBezTo>
                    <a:cubicBezTo>
                      <a:pt x="30" y="182"/>
                      <a:pt x="30" y="182"/>
                      <a:pt x="30" y="182"/>
                    </a:cubicBezTo>
                    <a:cubicBezTo>
                      <a:pt x="30" y="183"/>
                      <a:pt x="30" y="183"/>
                      <a:pt x="30" y="183"/>
                    </a:cubicBezTo>
                    <a:cubicBezTo>
                      <a:pt x="30" y="184"/>
                      <a:pt x="30" y="184"/>
                      <a:pt x="30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2" y="184"/>
                      <a:pt x="31" y="186"/>
                      <a:pt x="31" y="187"/>
                    </a:cubicBezTo>
                    <a:cubicBezTo>
                      <a:pt x="31" y="188"/>
                      <a:pt x="31" y="189"/>
                      <a:pt x="31" y="189"/>
                    </a:cubicBezTo>
                    <a:cubicBezTo>
                      <a:pt x="31" y="190"/>
                      <a:pt x="31" y="190"/>
                      <a:pt x="31" y="190"/>
                    </a:cubicBezTo>
                    <a:cubicBezTo>
                      <a:pt x="31" y="190"/>
                      <a:pt x="31" y="190"/>
                      <a:pt x="31" y="190"/>
                    </a:cubicBezTo>
                    <a:cubicBezTo>
                      <a:pt x="31" y="192"/>
                      <a:pt x="31" y="192"/>
                      <a:pt x="31" y="192"/>
                    </a:cubicBezTo>
                    <a:cubicBezTo>
                      <a:pt x="32" y="192"/>
                      <a:pt x="32" y="192"/>
                      <a:pt x="32" y="192"/>
                    </a:cubicBezTo>
                    <a:cubicBezTo>
                      <a:pt x="33" y="192"/>
                      <a:pt x="33" y="192"/>
                      <a:pt x="33" y="192"/>
                    </a:cubicBezTo>
                    <a:cubicBezTo>
                      <a:pt x="33" y="193"/>
                      <a:pt x="33" y="193"/>
                      <a:pt x="34" y="194"/>
                    </a:cubicBezTo>
                    <a:cubicBezTo>
                      <a:pt x="34" y="194"/>
                      <a:pt x="34" y="195"/>
                      <a:pt x="34" y="195"/>
                    </a:cubicBezTo>
                    <a:cubicBezTo>
                      <a:pt x="34" y="195"/>
                      <a:pt x="34" y="195"/>
                      <a:pt x="34" y="195"/>
                    </a:cubicBezTo>
                    <a:cubicBezTo>
                      <a:pt x="34" y="196"/>
                      <a:pt x="34" y="196"/>
                      <a:pt x="35" y="197"/>
                    </a:cubicBezTo>
                    <a:cubicBezTo>
                      <a:pt x="35" y="197"/>
                      <a:pt x="35" y="197"/>
                      <a:pt x="35" y="197"/>
                    </a:cubicBezTo>
                    <a:cubicBezTo>
                      <a:pt x="36" y="197"/>
                      <a:pt x="36" y="198"/>
                      <a:pt x="36" y="198"/>
                    </a:cubicBezTo>
                    <a:cubicBezTo>
                      <a:pt x="35" y="199"/>
                      <a:pt x="35" y="199"/>
                      <a:pt x="35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2"/>
                      <a:pt x="41" y="202"/>
                      <a:pt x="41" y="202"/>
                    </a:cubicBezTo>
                    <a:cubicBezTo>
                      <a:pt x="41" y="203"/>
                      <a:pt x="42" y="204"/>
                      <a:pt x="42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4" y="204"/>
                      <a:pt x="44" y="204"/>
                      <a:pt x="44" y="204"/>
                    </a:cubicBezTo>
                    <a:cubicBezTo>
                      <a:pt x="44" y="204"/>
                      <a:pt x="44" y="204"/>
                      <a:pt x="44" y="204"/>
                    </a:cubicBezTo>
                    <a:cubicBezTo>
                      <a:pt x="45" y="204"/>
                      <a:pt x="45" y="204"/>
                      <a:pt x="46" y="204"/>
                    </a:cubicBezTo>
                    <a:cubicBezTo>
                      <a:pt x="46" y="205"/>
                      <a:pt x="46" y="205"/>
                      <a:pt x="47" y="205"/>
                    </a:cubicBezTo>
                    <a:cubicBezTo>
                      <a:pt x="47" y="205"/>
                      <a:pt x="47" y="205"/>
                      <a:pt x="47" y="205"/>
                    </a:cubicBezTo>
                    <a:cubicBezTo>
                      <a:pt x="47" y="205"/>
                      <a:pt x="47" y="205"/>
                      <a:pt x="47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9" y="206"/>
                      <a:pt x="49" y="206"/>
                      <a:pt x="49" y="206"/>
                    </a:cubicBezTo>
                    <a:cubicBezTo>
                      <a:pt x="49" y="207"/>
                      <a:pt x="49" y="207"/>
                      <a:pt x="48" y="208"/>
                    </a:cubicBezTo>
                    <a:cubicBezTo>
                      <a:pt x="48" y="209"/>
                      <a:pt x="48" y="210"/>
                      <a:pt x="48" y="210"/>
                    </a:cubicBezTo>
                    <a:cubicBezTo>
                      <a:pt x="48" y="211"/>
                      <a:pt x="48" y="211"/>
                      <a:pt x="48" y="212"/>
                    </a:cubicBezTo>
                    <a:cubicBezTo>
                      <a:pt x="48" y="212"/>
                      <a:pt x="48" y="212"/>
                      <a:pt x="48" y="212"/>
                    </a:cubicBezTo>
                    <a:cubicBezTo>
                      <a:pt x="48" y="212"/>
                      <a:pt x="48" y="214"/>
                      <a:pt x="49" y="214"/>
                    </a:cubicBezTo>
                    <a:cubicBezTo>
                      <a:pt x="50" y="214"/>
                      <a:pt x="50" y="214"/>
                      <a:pt x="50" y="214"/>
                    </a:cubicBezTo>
                    <a:cubicBezTo>
                      <a:pt x="50" y="214"/>
                      <a:pt x="50" y="214"/>
                      <a:pt x="50" y="214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6"/>
                      <a:pt x="50" y="216"/>
                    </a:cubicBezTo>
                    <a:cubicBezTo>
                      <a:pt x="50" y="216"/>
                      <a:pt x="50" y="217"/>
                      <a:pt x="51" y="217"/>
                    </a:cubicBezTo>
                    <a:cubicBezTo>
                      <a:pt x="51" y="217"/>
                      <a:pt x="51" y="217"/>
                      <a:pt x="51" y="217"/>
                    </a:cubicBezTo>
                    <a:cubicBezTo>
                      <a:pt x="51" y="217"/>
                      <a:pt x="51" y="217"/>
                      <a:pt x="51" y="217"/>
                    </a:cubicBezTo>
                    <a:cubicBezTo>
                      <a:pt x="51" y="217"/>
                      <a:pt x="51" y="217"/>
                      <a:pt x="51" y="218"/>
                    </a:cubicBezTo>
                    <a:cubicBezTo>
                      <a:pt x="51" y="219"/>
                      <a:pt x="51" y="219"/>
                      <a:pt x="51" y="219"/>
                    </a:cubicBezTo>
                    <a:cubicBezTo>
                      <a:pt x="51" y="219"/>
                      <a:pt x="51" y="219"/>
                      <a:pt x="51" y="219"/>
                    </a:cubicBezTo>
                    <a:cubicBezTo>
                      <a:pt x="52" y="220"/>
                      <a:pt x="52" y="220"/>
                      <a:pt x="52" y="220"/>
                    </a:cubicBezTo>
                    <a:cubicBezTo>
                      <a:pt x="53" y="220"/>
                      <a:pt x="53" y="220"/>
                      <a:pt x="53" y="220"/>
                    </a:cubicBezTo>
                    <a:cubicBezTo>
                      <a:pt x="53" y="220"/>
                      <a:pt x="53" y="221"/>
                      <a:pt x="53" y="221"/>
                    </a:cubicBezTo>
                    <a:cubicBezTo>
                      <a:pt x="53" y="222"/>
                      <a:pt x="53" y="222"/>
                      <a:pt x="53" y="223"/>
                    </a:cubicBezTo>
                    <a:cubicBezTo>
                      <a:pt x="53" y="223"/>
                      <a:pt x="53" y="224"/>
                      <a:pt x="53" y="225"/>
                    </a:cubicBezTo>
                    <a:cubicBezTo>
                      <a:pt x="53" y="236"/>
                      <a:pt x="53" y="236"/>
                      <a:pt x="53" y="236"/>
                    </a:cubicBezTo>
                    <a:cubicBezTo>
                      <a:pt x="53" y="237"/>
                      <a:pt x="53" y="237"/>
                      <a:pt x="53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8"/>
                      <a:pt x="54" y="238"/>
                      <a:pt x="54" y="238"/>
                    </a:cubicBezTo>
                    <a:cubicBezTo>
                      <a:pt x="54" y="239"/>
                      <a:pt x="54" y="239"/>
                      <a:pt x="55" y="240"/>
                    </a:cubicBezTo>
                    <a:cubicBezTo>
                      <a:pt x="55" y="240"/>
                      <a:pt x="55" y="240"/>
                      <a:pt x="55" y="240"/>
                    </a:cubicBezTo>
                    <a:cubicBezTo>
                      <a:pt x="56" y="240"/>
                      <a:pt x="56" y="241"/>
                      <a:pt x="56" y="241"/>
                    </a:cubicBezTo>
                    <a:cubicBezTo>
                      <a:pt x="56" y="242"/>
                      <a:pt x="56" y="243"/>
                      <a:pt x="56" y="244"/>
                    </a:cubicBezTo>
                    <a:cubicBezTo>
                      <a:pt x="56" y="245"/>
                      <a:pt x="56" y="245"/>
                      <a:pt x="56" y="246"/>
                    </a:cubicBezTo>
                    <a:cubicBezTo>
                      <a:pt x="56" y="247"/>
                      <a:pt x="56" y="247"/>
                      <a:pt x="56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9"/>
                    </a:cubicBezTo>
                    <a:cubicBezTo>
                      <a:pt x="57" y="249"/>
                      <a:pt x="57" y="249"/>
                      <a:pt x="57" y="250"/>
                    </a:cubicBezTo>
                    <a:cubicBezTo>
                      <a:pt x="57" y="250"/>
                      <a:pt x="57" y="251"/>
                      <a:pt x="57" y="251"/>
                    </a:cubicBezTo>
                    <a:cubicBezTo>
                      <a:pt x="57" y="251"/>
                      <a:pt x="57" y="252"/>
                      <a:pt x="57" y="252"/>
                    </a:cubicBezTo>
                    <a:cubicBezTo>
                      <a:pt x="57" y="253"/>
                      <a:pt x="57" y="253"/>
                      <a:pt x="57" y="253"/>
                    </a:cubicBezTo>
                    <a:cubicBezTo>
                      <a:pt x="57" y="255"/>
                      <a:pt x="58" y="257"/>
                      <a:pt x="59" y="258"/>
                    </a:cubicBezTo>
                    <a:cubicBezTo>
                      <a:pt x="59" y="258"/>
                      <a:pt x="59" y="258"/>
                      <a:pt x="59" y="258"/>
                    </a:cubicBezTo>
                    <a:cubicBezTo>
                      <a:pt x="61" y="259"/>
                      <a:pt x="61" y="259"/>
                      <a:pt x="61" y="260"/>
                    </a:cubicBezTo>
                    <a:cubicBezTo>
                      <a:pt x="61" y="261"/>
                      <a:pt x="61" y="261"/>
                      <a:pt x="61" y="261"/>
                    </a:cubicBezTo>
                    <a:cubicBezTo>
                      <a:pt x="62" y="261"/>
                      <a:pt x="62" y="261"/>
                      <a:pt x="62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2"/>
                      <a:pt x="63" y="262"/>
                      <a:pt x="63" y="262"/>
                    </a:cubicBezTo>
                    <a:cubicBezTo>
                      <a:pt x="63" y="262"/>
                      <a:pt x="63" y="262"/>
                      <a:pt x="63" y="262"/>
                    </a:cubicBezTo>
                    <a:cubicBezTo>
                      <a:pt x="63" y="263"/>
                      <a:pt x="63" y="263"/>
                      <a:pt x="64" y="263"/>
                    </a:cubicBezTo>
                    <a:cubicBezTo>
                      <a:pt x="64" y="264"/>
                      <a:pt x="64" y="264"/>
                      <a:pt x="64" y="264"/>
                    </a:cubicBezTo>
                    <a:cubicBezTo>
                      <a:pt x="64" y="265"/>
                      <a:pt x="65" y="265"/>
                      <a:pt x="65" y="265"/>
                    </a:cubicBezTo>
                    <a:cubicBezTo>
                      <a:pt x="66" y="265"/>
                      <a:pt x="66" y="265"/>
                      <a:pt x="66" y="265"/>
                    </a:cubicBezTo>
                    <a:cubicBezTo>
                      <a:pt x="66" y="265"/>
                      <a:pt x="66" y="265"/>
                      <a:pt x="66" y="265"/>
                    </a:cubicBezTo>
                    <a:cubicBezTo>
                      <a:pt x="66" y="267"/>
                      <a:pt x="66" y="268"/>
                      <a:pt x="67" y="269"/>
                    </a:cubicBezTo>
                    <a:cubicBezTo>
                      <a:pt x="67" y="269"/>
                      <a:pt x="68" y="269"/>
                      <a:pt x="68" y="270"/>
                    </a:cubicBezTo>
                    <a:cubicBezTo>
                      <a:pt x="69" y="270"/>
                      <a:pt x="70" y="271"/>
                      <a:pt x="70" y="272"/>
                    </a:cubicBezTo>
                    <a:cubicBezTo>
                      <a:pt x="70" y="273"/>
                      <a:pt x="70" y="273"/>
                      <a:pt x="70" y="273"/>
                    </a:cubicBezTo>
                    <a:cubicBezTo>
                      <a:pt x="70" y="273"/>
                      <a:pt x="70" y="273"/>
                      <a:pt x="70" y="273"/>
                    </a:cubicBezTo>
                    <a:cubicBezTo>
                      <a:pt x="70" y="273"/>
                      <a:pt x="70" y="273"/>
                      <a:pt x="70" y="274"/>
                    </a:cubicBezTo>
                    <a:cubicBezTo>
                      <a:pt x="70" y="274"/>
                      <a:pt x="70" y="274"/>
                      <a:pt x="70" y="274"/>
                    </a:cubicBezTo>
                    <a:cubicBezTo>
                      <a:pt x="70" y="274"/>
                      <a:pt x="70" y="274"/>
                      <a:pt x="70" y="274"/>
                    </a:cubicBezTo>
                    <a:cubicBezTo>
                      <a:pt x="70" y="274"/>
                      <a:pt x="70" y="275"/>
                      <a:pt x="71" y="275"/>
                    </a:cubicBezTo>
                    <a:cubicBezTo>
                      <a:pt x="72" y="276"/>
                      <a:pt x="72" y="276"/>
                      <a:pt x="72" y="276"/>
                    </a:cubicBezTo>
                    <a:cubicBezTo>
                      <a:pt x="72" y="276"/>
                      <a:pt x="72" y="277"/>
                      <a:pt x="73" y="277"/>
                    </a:cubicBezTo>
                    <a:cubicBezTo>
                      <a:pt x="73" y="277"/>
                      <a:pt x="73" y="277"/>
                      <a:pt x="73" y="277"/>
                    </a:cubicBezTo>
                    <a:cubicBezTo>
                      <a:pt x="73" y="278"/>
                      <a:pt x="73" y="278"/>
                      <a:pt x="74" y="278"/>
                    </a:cubicBezTo>
                    <a:cubicBezTo>
                      <a:pt x="74" y="279"/>
                      <a:pt x="74" y="279"/>
                      <a:pt x="74" y="279"/>
                    </a:cubicBezTo>
                    <a:cubicBezTo>
                      <a:pt x="75" y="280"/>
                      <a:pt x="76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1"/>
                      <a:pt x="77" y="281"/>
                      <a:pt x="77" y="281"/>
                    </a:cubicBezTo>
                    <a:cubicBezTo>
                      <a:pt x="78" y="281"/>
                      <a:pt x="78" y="281"/>
                      <a:pt x="78" y="281"/>
                    </a:cubicBezTo>
                    <a:cubicBezTo>
                      <a:pt x="79" y="281"/>
                      <a:pt x="79" y="281"/>
                      <a:pt x="79" y="281"/>
                    </a:cubicBezTo>
                    <a:cubicBezTo>
                      <a:pt x="79" y="281"/>
                      <a:pt x="79" y="281"/>
                      <a:pt x="79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3"/>
                      <a:pt x="80" y="283"/>
                      <a:pt x="80" y="283"/>
                    </a:cubicBezTo>
                    <a:cubicBezTo>
                      <a:pt x="81" y="283"/>
                      <a:pt x="81" y="283"/>
                      <a:pt x="81" y="283"/>
                    </a:cubicBezTo>
                    <a:cubicBezTo>
                      <a:pt x="81" y="283"/>
                      <a:pt x="81" y="283"/>
                      <a:pt x="81" y="283"/>
                    </a:cubicBezTo>
                    <a:cubicBezTo>
                      <a:pt x="81" y="283"/>
                      <a:pt x="82" y="283"/>
                      <a:pt x="82" y="283"/>
                    </a:cubicBezTo>
                    <a:cubicBezTo>
                      <a:pt x="83" y="283"/>
                      <a:pt x="84" y="283"/>
                      <a:pt x="84" y="282"/>
                    </a:cubicBezTo>
                    <a:cubicBezTo>
                      <a:pt x="85" y="282"/>
                      <a:pt x="85" y="281"/>
                      <a:pt x="85" y="281"/>
                    </a:cubicBezTo>
                    <a:cubicBezTo>
                      <a:pt x="84" y="280"/>
                      <a:pt x="84" y="280"/>
                      <a:pt x="84" y="279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4" y="278"/>
                      <a:pt x="84" y="278"/>
                      <a:pt x="84" y="278"/>
                    </a:cubicBezTo>
                    <a:cubicBezTo>
                      <a:pt x="85" y="278"/>
                      <a:pt x="85" y="278"/>
                      <a:pt x="85" y="278"/>
                    </a:cubicBezTo>
                    <a:cubicBezTo>
                      <a:pt x="85" y="278"/>
                      <a:pt x="85" y="278"/>
                      <a:pt x="85" y="278"/>
                    </a:cubicBezTo>
                    <a:cubicBezTo>
                      <a:pt x="85" y="277"/>
                      <a:pt x="85" y="277"/>
                      <a:pt x="85" y="276"/>
                    </a:cubicBezTo>
                    <a:cubicBezTo>
                      <a:pt x="85" y="276"/>
                      <a:pt x="85" y="275"/>
                      <a:pt x="84" y="275"/>
                    </a:cubicBezTo>
                    <a:cubicBezTo>
                      <a:pt x="84" y="274"/>
                      <a:pt x="83" y="274"/>
                      <a:pt x="82" y="274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1"/>
                      <a:pt x="82" y="271"/>
                      <a:pt x="82" y="271"/>
                    </a:cubicBezTo>
                    <a:cubicBezTo>
                      <a:pt x="82" y="271"/>
                      <a:pt x="82" y="271"/>
                      <a:pt x="82" y="271"/>
                    </a:cubicBezTo>
                    <a:cubicBezTo>
                      <a:pt x="82" y="271"/>
                      <a:pt x="82" y="270"/>
                      <a:pt x="82" y="270"/>
                    </a:cubicBezTo>
                    <a:cubicBezTo>
                      <a:pt x="82" y="270"/>
                      <a:pt x="81" y="269"/>
                      <a:pt x="81" y="269"/>
                    </a:cubicBezTo>
                    <a:cubicBezTo>
                      <a:pt x="80" y="269"/>
                      <a:pt x="80" y="269"/>
                      <a:pt x="80" y="269"/>
                    </a:cubicBezTo>
                    <a:cubicBezTo>
                      <a:pt x="80" y="268"/>
                      <a:pt x="80" y="267"/>
                      <a:pt x="80" y="266"/>
                    </a:cubicBezTo>
                    <a:cubicBezTo>
                      <a:pt x="80" y="266"/>
                      <a:pt x="80" y="265"/>
                      <a:pt x="80" y="265"/>
                    </a:cubicBezTo>
                    <a:cubicBezTo>
                      <a:pt x="80" y="264"/>
                      <a:pt x="80" y="263"/>
                      <a:pt x="80" y="263"/>
                    </a:cubicBezTo>
                    <a:cubicBezTo>
                      <a:pt x="79" y="262"/>
                      <a:pt x="79" y="262"/>
                      <a:pt x="79" y="262"/>
                    </a:cubicBezTo>
                    <a:cubicBezTo>
                      <a:pt x="79" y="262"/>
                      <a:pt x="79" y="262"/>
                      <a:pt x="79" y="262"/>
                    </a:cubicBezTo>
                    <a:cubicBezTo>
                      <a:pt x="79" y="261"/>
                      <a:pt x="79" y="261"/>
                      <a:pt x="79" y="261"/>
                    </a:cubicBezTo>
                    <a:cubicBezTo>
                      <a:pt x="78" y="261"/>
                      <a:pt x="78" y="261"/>
                      <a:pt x="78" y="261"/>
                    </a:cubicBezTo>
                    <a:cubicBezTo>
                      <a:pt x="78" y="261"/>
                      <a:pt x="78" y="261"/>
                      <a:pt x="78" y="261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9" y="260"/>
                      <a:pt x="79" y="260"/>
                      <a:pt x="79" y="260"/>
                    </a:cubicBezTo>
                    <a:cubicBezTo>
                      <a:pt x="80" y="259"/>
                      <a:pt x="80" y="258"/>
                      <a:pt x="81" y="257"/>
                    </a:cubicBezTo>
                    <a:cubicBezTo>
                      <a:pt x="81" y="256"/>
                      <a:pt x="81" y="256"/>
                      <a:pt x="81" y="256"/>
                    </a:cubicBezTo>
                    <a:cubicBezTo>
                      <a:pt x="81" y="256"/>
                      <a:pt x="81" y="255"/>
                      <a:pt x="81" y="255"/>
                    </a:cubicBezTo>
                    <a:cubicBezTo>
                      <a:pt x="82" y="255"/>
                      <a:pt x="82" y="255"/>
                      <a:pt x="82" y="255"/>
                    </a:cubicBezTo>
                    <a:cubicBezTo>
                      <a:pt x="82" y="255"/>
                      <a:pt x="83" y="255"/>
                      <a:pt x="83" y="255"/>
                    </a:cubicBezTo>
                    <a:cubicBezTo>
                      <a:pt x="85" y="256"/>
                      <a:pt x="85" y="256"/>
                      <a:pt x="85" y="256"/>
                    </a:cubicBezTo>
                    <a:cubicBezTo>
                      <a:pt x="85" y="255"/>
                      <a:pt x="85" y="255"/>
                      <a:pt x="85" y="255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6" y="254"/>
                      <a:pt x="86" y="254"/>
                      <a:pt x="86" y="254"/>
                    </a:cubicBezTo>
                    <a:cubicBezTo>
                      <a:pt x="87" y="254"/>
                      <a:pt x="88" y="253"/>
                      <a:pt x="89" y="252"/>
                    </a:cubicBezTo>
                    <a:cubicBezTo>
                      <a:pt x="90" y="251"/>
                      <a:pt x="89" y="250"/>
                      <a:pt x="88" y="249"/>
                    </a:cubicBezTo>
                    <a:cubicBezTo>
                      <a:pt x="88" y="248"/>
                      <a:pt x="88" y="248"/>
                      <a:pt x="88" y="247"/>
                    </a:cubicBezTo>
                    <a:cubicBezTo>
                      <a:pt x="88" y="246"/>
                      <a:pt x="88" y="246"/>
                      <a:pt x="88" y="246"/>
                    </a:cubicBezTo>
                    <a:cubicBezTo>
                      <a:pt x="87" y="246"/>
                      <a:pt x="87" y="246"/>
                      <a:pt x="87" y="246"/>
                    </a:cubicBezTo>
                    <a:cubicBezTo>
                      <a:pt x="86" y="246"/>
                      <a:pt x="86" y="246"/>
                      <a:pt x="86" y="246"/>
                    </a:cubicBezTo>
                    <a:cubicBezTo>
                      <a:pt x="85" y="246"/>
                      <a:pt x="85" y="246"/>
                      <a:pt x="85" y="246"/>
                    </a:cubicBezTo>
                    <a:cubicBezTo>
                      <a:pt x="85" y="245"/>
                      <a:pt x="85" y="245"/>
                      <a:pt x="85" y="245"/>
                    </a:cubicBezTo>
                    <a:cubicBezTo>
                      <a:pt x="90" y="245"/>
                      <a:pt x="90" y="245"/>
                      <a:pt x="90" y="245"/>
                    </a:cubicBezTo>
                    <a:cubicBezTo>
                      <a:pt x="90" y="244"/>
                      <a:pt x="90" y="244"/>
                      <a:pt x="90" y="244"/>
                    </a:cubicBezTo>
                    <a:cubicBezTo>
                      <a:pt x="91" y="244"/>
                      <a:pt x="91" y="244"/>
                      <a:pt x="91" y="244"/>
                    </a:cubicBezTo>
                    <a:cubicBezTo>
                      <a:pt x="91" y="244"/>
                      <a:pt x="91" y="244"/>
                      <a:pt x="91" y="244"/>
                    </a:cubicBezTo>
                    <a:cubicBezTo>
                      <a:pt x="92" y="244"/>
                      <a:pt x="92" y="244"/>
                      <a:pt x="92" y="244"/>
                    </a:cubicBezTo>
                    <a:cubicBezTo>
                      <a:pt x="92" y="243"/>
                      <a:pt x="92" y="243"/>
                      <a:pt x="92" y="243"/>
                    </a:cubicBezTo>
                    <a:cubicBezTo>
                      <a:pt x="92" y="242"/>
                      <a:pt x="92" y="242"/>
                      <a:pt x="92" y="242"/>
                    </a:cubicBezTo>
                    <a:cubicBezTo>
                      <a:pt x="92" y="241"/>
                      <a:pt x="92" y="240"/>
                      <a:pt x="92" y="240"/>
                    </a:cubicBezTo>
                    <a:cubicBezTo>
                      <a:pt x="92" y="240"/>
                      <a:pt x="92" y="240"/>
                      <a:pt x="92" y="240"/>
                    </a:cubicBezTo>
                    <a:cubicBezTo>
                      <a:pt x="92" y="240"/>
                      <a:pt x="92" y="240"/>
                      <a:pt x="92" y="240"/>
                    </a:cubicBezTo>
                    <a:cubicBezTo>
                      <a:pt x="92" y="240"/>
                      <a:pt x="93" y="240"/>
                      <a:pt x="93" y="239"/>
                    </a:cubicBezTo>
                    <a:cubicBezTo>
                      <a:pt x="94" y="239"/>
                      <a:pt x="94" y="239"/>
                      <a:pt x="94" y="239"/>
                    </a:cubicBezTo>
                    <a:cubicBezTo>
                      <a:pt x="95" y="238"/>
                      <a:pt x="96" y="237"/>
                      <a:pt x="97" y="236"/>
                    </a:cubicBezTo>
                    <a:cubicBezTo>
                      <a:pt x="98" y="235"/>
                      <a:pt x="98" y="234"/>
                      <a:pt x="98" y="233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9" y="224"/>
                      <a:pt x="99" y="224"/>
                      <a:pt x="99" y="224"/>
                    </a:cubicBezTo>
                    <a:cubicBezTo>
                      <a:pt x="99" y="223"/>
                      <a:pt x="99" y="223"/>
                      <a:pt x="99" y="223"/>
                    </a:cubicBezTo>
                    <a:cubicBezTo>
                      <a:pt x="99" y="223"/>
                      <a:pt x="99" y="222"/>
                      <a:pt x="100" y="222"/>
                    </a:cubicBezTo>
                    <a:cubicBezTo>
                      <a:pt x="100" y="221"/>
                      <a:pt x="100" y="221"/>
                      <a:pt x="101" y="220"/>
                    </a:cubicBezTo>
                    <a:cubicBezTo>
                      <a:pt x="101" y="220"/>
                      <a:pt x="101" y="220"/>
                      <a:pt x="101" y="220"/>
                    </a:cubicBezTo>
                    <a:cubicBezTo>
                      <a:pt x="101" y="219"/>
                      <a:pt x="101" y="219"/>
                      <a:pt x="103" y="218"/>
                    </a:cubicBezTo>
                    <a:cubicBezTo>
                      <a:pt x="103" y="218"/>
                      <a:pt x="104" y="218"/>
                      <a:pt x="105" y="218"/>
                    </a:cubicBezTo>
                    <a:cubicBezTo>
                      <a:pt x="105" y="218"/>
                      <a:pt x="106" y="218"/>
                      <a:pt x="106" y="218"/>
                    </a:cubicBezTo>
                    <a:cubicBezTo>
                      <a:pt x="107" y="218"/>
                      <a:pt x="107" y="218"/>
                      <a:pt x="108" y="218"/>
                    </a:cubicBezTo>
                    <a:cubicBezTo>
                      <a:pt x="109" y="218"/>
                      <a:pt x="109" y="218"/>
                      <a:pt x="109" y="218"/>
                    </a:cubicBezTo>
                    <a:cubicBezTo>
                      <a:pt x="110" y="218"/>
                      <a:pt x="111" y="218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2" y="217"/>
                      <a:pt x="112" y="217"/>
                      <a:pt x="112" y="217"/>
                    </a:cubicBezTo>
                    <a:cubicBezTo>
                      <a:pt x="112" y="216"/>
                      <a:pt x="112" y="216"/>
                      <a:pt x="112" y="216"/>
                    </a:cubicBezTo>
                    <a:cubicBezTo>
                      <a:pt x="112" y="215"/>
                      <a:pt x="112" y="215"/>
                      <a:pt x="112" y="215"/>
                    </a:cubicBezTo>
                    <a:cubicBezTo>
                      <a:pt x="112" y="215"/>
                      <a:pt x="112" y="214"/>
                      <a:pt x="112" y="214"/>
                    </a:cubicBezTo>
                    <a:cubicBezTo>
                      <a:pt x="113" y="214"/>
                      <a:pt x="113" y="214"/>
                      <a:pt x="113" y="214"/>
                    </a:cubicBezTo>
                    <a:cubicBezTo>
                      <a:pt x="113" y="214"/>
                      <a:pt x="113" y="214"/>
                      <a:pt x="114" y="213"/>
                    </a:cubicBezTo>
                    <a:cubicBezTo>
                      <a:pt x="114" y="213"/>
                      <a:pt x="115" y="213"/>
                      <a:pt x="115" y="213"/>
                    </a:cubicBezTo>
                    <a:cubicBezTo>
                      <a:pt x="115" y="212"/>
                      <a:pt x="115" y="212"/>
                      <a:pt x="115" y="212"/>
                    </a:cubicBezTo>
                    <a:cubicBezTo>
                      <a:pt x="116" y="212"/>
                      <a:pt x="116" y="212"/>
                      <a:pt x="116" y="212"/>
                    </a:cubicBezTo>
                    <a:cubicBezTo>
                      <a:pt x="116" y="212"/>
                      <a:pt x="116" y="212"/>
                      <a:pt x="116" y="212"/>
                    </a:cubicBezTo>
                    <a:cubicBezTo>
                      <a:pt x="117" y="212"/>
                      <a:pt x="118" y="212"/>
                      <a:pt x="118" y="211"/>
                    </a:cubicBezTo>
                    <a:cubicBezTo>
                      <a:pt x="118" y="211"/>
                      <a:pt x="119" y="210"/>
                      <a:pt x="119" y="210"/>
                    </a:cubicBezTo>
                    <a:cubicBezTo>
                      <a:pt x="119" y="209"/>
                      <a:pt x="119" y="208"/>
                      <a:pt x="120" y="207"/>
                    </a:cubicBezTo>
                    <a:cubicBezTo>
                      <a:pt x="120" y="207"/>
                      <a:pt x="121" y="207"/>
                      <a:pt x="121" y="207"/>
                    </a:cubicBezTo>
                    <a:cubicBezTo>
                      <a:pt x="123" y="206"/>
                      <a:pt x="124" y="205"/>
                      <a:pt x="124" y="204"/>
                    </a:cubicBezTo>
                    <a:cubicBezTo>
                      <a:pt x="123" y="203"/>
                      <a:pt x="123" y="201"/>
                      <a:pt x="123" y="199"/>
                    </a:cubicBezTo>
                    <a:cubicBezTo>
                      <a:pt x="123" y="199"/>
                      <a:pt x="123" y="198"/>
                      <a:pt x="123" y="197"/>
                    </a:cubicBezTo>
                    <a:cubicBezTo>
                      <a:pt x="123" y="191"/>
                      <a:pt x="123" y="191"/>
                      <a:pt x="123" y="191"/>
                    </a:cubicBezTo>
                    <a:cubicBezTo>
                      <a:pt x="123" y="190"/>
                      <a:pt x="123" y="190"/>
                      <a:pt x="123" y="190"/>
                    </a:cubicBezTo>
                    <a:cubicBezTo>
                      <a:pt x="123" y="190"/>
                      <a:pt x="123" y="190"/>
                      <a:pt x="123" y="190"/>
                    </a:cubicBezTo>
                    <a:cubicBezTo>
                      <a:pt x="122" y="190"/>
                      <a:pt x="122" y="190"/>
                      <a:pt x="122" y="190"/>
                    </a:cubicBezTo>
                    <a:cubicBezTo>
                      <a:pt x="122" y="189"/>
                      <a:pt x="122" y="189"/>
                      <a:pt x="122" y="189"/>
                    </a:cubicBezTo>
                    <a:cubicBezTo>
                      <a:pt x="122" y="188"/>
                      <a:pt x="122" y="188"/>
                      <a:pt x="122" y="188"/>
                    </a:cubicBezTo>
                    <a:cubicBezTo>
                      <a:pt x="122" y="188"/>
                      <a:pt x="122" y="188"/>
                      <a:pt x="122" y="188"/>
                    </a:cubicBezTo>
                    <a:cubicBezTo>
                      <a:pt x="124" y="188"/>
                      <a:pt x="124" y="188"/>
                      <a:pt x="124" y="188"/>
                    </a:cubicBezTo>
                    <a:cubicBezTo>
                      <a:pt x="124" y="188"/>
                      <a:pt x="124" y="188"/>
                      <a:pt x="124" y="188"/>
                    </a:cubicBezTo>
                    <a:cubicBezTo>
                      <a:pt x="125" y="188"/>
                      <a:pt x="125" y="188"/>
                      <a:pt x="125" y="188"/>
                    </a:cubicBezTo>
                    <a:cubicBezTo>
                      <a:pt x="126" y="188"/>
                      <a:pt x="126" y="187"/>
                      <a:pt x="126" y="187"/>
                    </a:cubicBezTo>
                    <a:cubicBezTo>
                      <a:pt x="127" y="186"/>
                      <a:pt x="127" y="186"/>
                      <a:pt x="127" y="186"/>
                    </a:cubicBezTo>
                    <a:cubicBezTo>
                      <a:pt x="127" y="186"/>
                      <a:pt x="127" y="186"/>
                      <a:pt x="127" y="186"/>
                    </a:cubicBezTo>
                    <a:cubicBezTo>
                      <a:pt x="127" y="185"/>
                      <a:pt x="127" y="185"/>
                      <a:pt x="127" y="185"/>
                    </a:cubicBezTo>
                    <a:cubicBezTo>
                      <a:pt x="128" y="185"/>
                      <a:pt x="128" y="185"/>
                      <a:pt x="128" y="185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9" y="184"/>
                      <a:pt x="129" y="183"/>
                    </a:cubicBezTo>
                    <a:cubicBezTo>
                      <a:pt x="129" y="183"/>
                      <a:pt x="130" y="182"/>
                      <a:pt x="130" y="182"/>
                    </a:cubicBezTo>
                    <a:cubicBezTo>
                      <a:pt x="131" y="180"/>
                      <a:pt x="132" y="179"/>
                      <a:pt x="133" y="179"/>
                    </a:cubicBezTo>
                    <a:cubicBezTo>
                      <a:pt x="134" y="178"/>
                      <a:pt x="134" y="178"/>
                      <a:pt x="134" y="178"/>
                    </a:cubicBezTo>
                    <a:cubicBezTo>
                      <a:pt x="135" y="177"/>
                      <a:pt x="135" y="176"/>
                      <a:pt x="135" y="176"/>
                    </a:cubicBezTo>
                    <a:cubicBezTo>
                      <a:pt x="135" y="176"/>
                      <a:pt x="135" y="176"/>
                      <a:pt x="135" y="176"/>
                    </a:cubicBezTo>
                    <a:cubicBezTo>
                      <a:pt x="135" y="175"/>
                      <a:pt x="135" y="175"/>
                      <a:pt x="135" y="175"/>
                    </a:cubicBezTo>
                    <a:cubicBezTo>
                      <a:pt x="134" y="175"/>
                      <a:pt x="134" y="175"/>
                      <a:pt x="134" y="175"/>
                    </a:cubicBezTo>
                    <a:cubicBezTo>
                      <a:pt x="133" y="175"/>
                      <a:pt x="133" y="175"/>
                      <a:pt x="133" y="175"/>
                    </a:cubicBezTo>
                    <a:cubicBezTo>
                      <a:pt x="133" y="174"/>
                      <a:pt x="133" y="174"/>
                      <a:pt x="134" y="172"/>
                    </a:cubicBezTo>
                    <a:cubicBezTo>
                      <a:pt x="134" y="172"/>
                      <a:pt x="134" y="172"/>
                      <a:pt x="134" y="172"/>
                    </a:cubicBezTo>
                    <a:cubicBezTo>
                      <a:pt x="134" y="172"/>
                      <a:pt x="134" y="172"/>
                      <a:pt x="134" y="172"/>
                    </a:cubicBezTo>
                    <a:cubicBezTo>
                      <a:pt x="135" y="172"/>
                      <a:pt x="135" y="172"/>
                      <a:pt x="135" y="172"/>
                    </a:cubicBezTo>
                    <a:cubicBezTo>
                      <a:pt x="135" y="166"/>
                      <a:pt x="135" y="166"/>
                      <a:pt x="135" y="166"/>
                    </a:cubicBezTo>
                    <a:cubicBezTo>
                      <a:pt x="134" y="166"/>
                      <a:pt x="134" y="166"/>
                      <a:pt x="134" y="166"/>
                    </a:cubicBezTo>
                    <a:cubicBezTo>
                      <a:pt x="134" y="166"/>
                      <a:pt x="134" y="166"/>
                      <a:pt x="133" y="166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4" y="165"/>
                      <a:pt x="134" y="165"/>
                      <a:pt x="134" y="165"/>
                    </a:cubicBezTo>
                    <a:cubicBezTo>
                      <a:pt x="133" y="165"/>
                      <a:pt x="133" y="165"/>
                      <a:pt x="133" y="165"/>
                    </a:cubicBezTo>
                    <a:cubicBezTo>
                      <a:pt x="132" y="165"/>
                      <a:pt x="132" y="165"/>
                      <a:pt x="131" y="165"/>
                    </a:cubicBezTo>
                    <a:cubicBezTo>
                      <a:pt x="131" y="165"/>
                      <a:pt x="131" y="165"/>
                      <a:pt x="130" y="165"/>
                    </a:cubicBezTo>
                    <a:cubicBezTo>
                      <a:pt x="128" y="165"/>
                      <a:pt x="128" y="164"/>
                      <a:pt x="127" y="164"/>
                    </a:cubicBezTo>
                    <a:cubicBezTo>
                      <a:pt x="126" y="163"/>
                      <a:pt x="126" y="163"/>
                      <a:pt x="126" y="163"/>
                    </a:cubicBezTo>
                    <a:cubicBezTo>
                      <a:pt x="126" y="163"/>
                      <a:pt x="126" y="163"/>
                      <a:pt x="126" y="163"/>
                    </a:cubicBezTo>
                    <a:cubicBezTo>
                      <a:pt x="126" y="162"/>
                      <a:pt x="125" y="162"/>
                      <a:pt x="125" y="162"/>
                    </a:cubicBezTo>
                    <a:cubicBezTo>
                      <a:pt x="124" y="162"/>
                      <a:pt x="124" y="162"/>
                      <a:pt x="124" y="162"/>
                    </a:cubicBezTo>
                    <a:cubicBezTo>
                      <a:pt x="123" y="161"/>
                      <a:pt x="123" y="161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59"/>
                      <a:pt x="121" y="159"/>
                      <a:pt x="121" y="159"/>
                    </a:cubicBezTo>
                    <a:cubicBezTo>
                      <a:pt x="121" y="159"/>
                      <a:pt x="121" y="159"/>
                      <a:pt x="121" y="159"/>
                    </a:cubicBezTo>
                    <a:cubicBezTo>
                      <a:pt x="120" y="159"/>
                      <a:pt x="120" y="159"/>
                      <a:pt x="120" y="159"/>
                    </a:cubicBezTo>
                    <a:cubicBezTo>
                      <a:pt x="119" y="159"/>
                      <a:pt x="119" y="159"/>
                      <a:pt x="119" y="159"/>
                    </a:cubicBezTo>
                    <a:cubicBezTo>
                      <a:pt x="119" y="159"/>
                      <a:pt x="119" y="159"/>
                      <a:pt x="119" y="159"/>
                    </a:cubicBezTo>
                    <a:cubicBezTo>
                      <a:pt x="118" y="159"/>
                      <a:pt x="118" y="159"/>
                      <a:pt x="118" y="159"/>
                    </a:cubicBezTo>
                    <a:cubicBezTo>
                      <a:pt x="117" y="159"/>
                      <a:pt x="117" y="159"/>
                      <a:pt x="117" y="159"/>
                    </a:cubicBezTo>
                    <a:cubicBezTo>
                      <a:pt x="117" y="159"/>
                      <a:pt x="116" y="159"/>
                      <a:pt x="116" y="159"/>
                    </a:cubicBezTo>
                    <a:cubicBezTo>
                      <a:pt x="115" y="159"/>
                      <a:pt x="115" y="158"/>
                      <a:pt x="115" y="158"/>
                    </a:cubicBezTo>
                    <a:cubicBezTo>
                      <a:pt x="115" y="157"/>
                      <a:pt x="114" y="157"/>
                      <a:pt x="112" y="157"/>
                    </a:cubicBezTo>
                    <a:cubicBezTo>
                      <a:pt x="112" y="157"/>
                      <a:pt x="111" y="157"/>
                      <a:pt x="110" y="157"/>
                    </a:cubicBezTo>
                    <a:cubicBezTo>
                      <a:pt x="110" y="157"/>
                      <a:pt x="110" y="157"/>
                      <a:pt x="110" y="157"/>
                    </a:cubicBezTo>
                    <a:cubicBezTo>
                      <a:pt x="108" y="157"/>
                      <a:pt x="108" y="157"/>
                      <a:pt x="108" y="157"/>
                    </a:cubicBezTo>
                    <a:cubicBezTo>
                      <a:pt x="108" y="158"/>
                      <a:pt x="108" y="158"/>
                      <a:pt x="108" y="158"/>
                    </a:cubicBezTo>
                    <a:cubicBezTo>
                      <a:pt x="108" y="157"/>
                      <a:pt x="108" y="156"/>
                      <a:pt x="107" y="156"/>
                    </a:cubicBezTo>
                    <a:cubicBezTo>
                      <a:pt x="106" y="156"/>
                      <a:pt x="106" y="156"/>
                      <a:pt x="105" y="156"/>
                    </a:cubicBezTo>
                    <a:cubicBezTo>
                      <a:pt x="105" y="156"/>
                      <a:pt x="104" y="156"/>
                      <a:pt x="104" y="156"/>
                    </a:cubicBezTo>
                    <a:cubicBezTo>
                      <a:pt x="103" y="156"/>
                      <a:pt x="103" y="156"/>
                      <a:pt x="103" y="156"/>
                    </a:cubicBezTo>
                    <a:cubicBezTo>
                      <a:pt x="103" y="155"/>
                      <a:pt x="103" y="155"/>
                      <a:pt x="103" y="155"/>
                    </a:cubicBezTo>
                    <a:cubicBezTo>
                      <a:pt x="103" y="155"/>
                      <a:pt x="103" y="155"/>
                      <a:pt x="102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102" y="154"/>
                      <a:pt x="102" y="154"/>
                      <a:pt x="102" y="154"/>
                    </a:cubicBezTo>
                    <a:cubicBezTo>
                      <a:pt x="102" y="154"/>
                      <a:pt x="101" y="153"/>
                      <a:pt x="101" y="153"/>
                    </a:cubicBezTo>
                    <a:cubicBezTo>
                      <a:pt x="100" y="153"/>
                      <a:pt x="100" y="153"/>
                      <a:pt x="100" y="153"/>
                    </a:cubicBezTo>
                    <a:cubicBezTo>
                      <a:pt x="100" y="153"/>
                      <a:pt x="100" y="153"/>
                      <a:pt x="100" y="153"/>
                    </a:cubicBezTo>
                    <a:cubicBezTo>
                      <a:pt x="96" y="153"/>
                      <a:pt x="96" y="153"/>
                      <a:pt x="96" y="153"/>
                    </a:cubicBezTo>
                    <a:cubicBezTo>
                      <a:pt x="94" y="153"/>
                      <a:pt x="94" y="153"/>
                      <a:pt x="94" y="153"/>
                    </a:cubicBezTo>
                    <a:cubicBezTo>
                      <a:pt x="93" y="153"/>
                      <a:pt x="93" y="153"/>
                      <a:pt x="92" y="153"/>
                    </a:cubicBezTo>
                    <a:cubicBezTo>
                      <a:pt x="92" y="153"/>
                      <a:pt x="92" y="153"/>
                      <a:pt x="92" y="153"/>
                    </a:cubicBezTo>
                    <a:cubicBezTo>
                      <a:pt x="91" y="153"/>
                      <a:pt x="91" y="153"/>
                      <a:pt x="91" y="153"/>
                    </a:cubicBezTo>
                    <a:cubicBezTo>
                      <a:pt x="90" y="153"/>
                      <a:pt x="90" y="153"/>
                      <a:pt x="90" y="153"/>
                    </a:cubicBezTo>
                    <a:cubicBezTo>
                      <a:pt x="89" y="153"/>
                      <a:pt x="89" y="153"/>
                      <a:pt x="89" y="153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90" y="152"/>
                      <a:pt x="90" y="152"/>
                      <a:pt x="90" y="152"/>
                    </a:cubicBezTo>
                    <a:cubicBezTo>
                      <a:pt x="90" y="152"/>
                      <a:pt x="91" y="152"/>
                      <a:pt x="92" y="151"/>
                    </a:cubicBezTo>
                    <a:cubicBezTo>
                      <a:pt x="92" y="151"/>
                      <a:pt x="92" y="151"/>
                      <a:pt x="92" y="151"/>
                    </a:cubicBezTo>
                    <a:cubicBezTo>
                      <a:pt x="95" y="151"/>
                      <a:pt x="95" y="151"/>
                      <a:pt x="95" y="151"/>
                    </a:cubicBezTo>
                    <a:cubicBezTo>
                      <a:pt x="95" y="151"/>
                      <a:pt x="95" y="151"/>
                      <a:pt x="95" y="151"/>
                    </a:cubicBezTo>
                    <a:cubicBezTo>
                      <a:pt x="96" y="150"/>
                      <a:pt x="96" y="150"/>
                      <a:pt x="96" y="150"/>
                    </a:cubicBezTo>
                    <a:cubicBezTo>
                      <a:pt x="96" y="150"/>
                      <a:pt x="96" y="150"/>
                      <a:pt x="96" y="149"/>
                    </a:cubicBezTo>
                    <a:cubicBezTo>
                      <a:pt x="96" y="149"/>
                      <a:pt x="96" y="149"/>
                      <a:pt x="96" y="149"/>
                    </a:cubicBezTo>
                    <a:cubicBezTo>
                      <a:pt x="96" y="148"/>
                      <a:pt x="96" y="147"/>
                      <a:pt x="95" y="146"/>
                    </a:cubicBezTo>
                    <a:cubicBezTo>
                      <a:pt x="94" y="145"/>
                      <a:pt x="93" y="144"/>
                      <a:pt x="92" y="144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0" y="143"/>
                      <a:pt x="90" y="143"/>
                      <a:pt x="90" y="143"/>
                    </a:cubicBezTo>
                    <a:cubicBezTo>
                      <a:pt x="90" y="142"/>
                      <a:pt x="90" y="142"/>
                      <a:pt x="90" y="142"/>
                    </a:cubicBezTo>
                    <a:cubicBezTo>
                      <a:pt x="89" y="141"/>
                      <a:pt x="88" y="141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39"/>
                      <a:pt x="88" y="139"/>
                      <a:pt x="88" y="139"/>
                    </a:cubicBezTo>
                    <a:cubicBezTo>
                      <a:pt x="87" y="139"/>
                      <a:pt x="87" y="139"/>
                      <a:pt x="87" y="138"/>
                    </a:cubicBezTo>
                    <a:cubicBezTo>
                      <a:pt x="86" y="137"/>
                      <a:pt x="86" y="137"/>
                      <a:pt x="85" y="136"/>
                    </a:cubicBezTo>
                    <a:cubicBezTo>
                      <a:pt x="84" y="136"/>
                      <a:pt x="84" y="136"/>
                      <a:pt x="84" y="136"/>
                    </a:cubicBezTo>
                    <a:cubicBezTo>
                      <a:pt x="84" y="135"/>
                      <a:pt x="83" y="135"/>
                      <a:pt x="83" y="135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2" y="134"/>
                      <a:pt x="81" y="133"/>
                      <a:pt x="81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78" y="133"/>
                      <a:pt x="78" y="133"/>
                      <a:pt x="78" y="133"/>
                    </a:cubicBezTo>
                    <a:cubicBezTo>
                      <a:pt x="78" y="131"/>
                      <a:pt x="78" y="131"/>
                      <a:pt x="78" y="131"/>
                    </a:cubicBezTo>
                    <a:cubicBezTo>
                      <a:pt x="77" y="132"/>
                      <a:pt x="77" y="132"/>
                      <a:pt x="77" y="132"/>
                    </a:cubicBezTo>
                    <a:cubicBezTo>
                      <a:pt x="76" y="132"/>
                      <a:pt x="75" y="132"/>
                      <a:pt x="75" y="132"/>
                    </a:cubicBezTo>
                    <a:cubicBezTo>
                      <a:pt x="74" y="132"/>
                      <a:pt x="74" y="132"/>
                      <a:pt x="73" y="131"/>
                    </a:cubicBezTo>
                    <a:cubicBezTo>
                      <a:pt x="72" y="131"/>
                      <a:pt x="72" y="131"/>
                      <a:pt x="72" y="131"/>
                    </a:cubicBezTo>
                    <a:cubicBezTo>
                      <a:pt x="72" y="130"/>
                      <a:pt x="72" y="130"/>
                      <a:pt x="72" y="130"/>
                    </a:cubicBezTo>
                    <a:cubicBezTo>
                      <a:pt x="72" y="130"/>
                      <a:pt x="72" y="129"/>
                      <a:pt x="71" y="129"/>
                    </a:cubicBezTo>
                    <a:cubicBezTo>
                      <a:pt x="70" y="129"/>
                      <a:pt x="70" y="129"/>
                      <a:pt x="70" y="129"/>
                    </a:cubicBezTo>
                    <a:cubicBezTo>
                      <a:pt x="70" y="128"/>
                      <a:pt x="70" y="128"/>
                      <a:pt x="70" y="128"/>
                    </a:cubicBezTo>
                    <a:cubicBezTo>
                      <a:pt x="70" y="128"/>
                      <a:pt x="70" y="128"/>
                      <a:pt x="70" y="127"/>
                    </a:cubicBezTo>
                    <a:cubicBezTo>
                      <a:pt x="69" y="126"/>
                      <a:pt x="68" y="126"/>
                      <a:pt x="68" y="126"/>
                    </a:cubicBezTo>
                    <a:cubicBezTo>
                      <a:pt x="67" y="126"/>
                      <a:pt x="66" y="126"/>
                      <a:pt x="66" y="126"/>
                    </a:cubicBezTo>
                    <a:cubicBezTo>
                      <a:pt x="65" y="126"/>
                      <a:pt x="65" y="126"/>
                      <a:pt x="65" y="126"/>
                    </a:cubicBezTo>
                    <a:cubicBezTo>
                      <a:pt x="64" y="126"/>
                      <a:pt x="64" y="126"/>
                      <a:pt x="63" y="126"/>
                    </a:cubicBezTo>
                    <a:cubicBezTo>
                      <a:pt x="64" y="125"/>
                      <a:pt x="64" y="125"/>
                      <a:pt x="64" y="125"/>
                    </a:cubicBezTo>
                    <a:cubicBezTo>
                      <a:pt x="66" y="123"/>
                      <a:pt x="66" y="123"/>
                      <a:pt x="66" y="123"/>
                    </a:cubicBezTo>
                    <a:cubicBezTo>
                      <a:pt x="64" y="123"/>
                      <a:pt x="64" y="123"/>
                      <a:pt x="64" y="123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3" y="122"/>
                      <a:pt x="63" y="122"/>
                      <a:pt x="63" y="122"/>
                    </a:cubicBezTo>
                    <a:cubicBezTo>
                      <a:pt x="61" y="122"/>
                      <a:pt x="61" y="122"/>
                      <a:pt x="61" y="122"/>
                    </a:cubicBezTo>
                    <a:cubicBezTo>
                      <a:pt x="60" y="122"/>
                      <a:pt x="60" y="122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59" y="123"/>
                      <a:pt x="59" y="123"/>
                      <a:pt x="59" y="123"/>
                    </a:cubicBezTo>
                    <a:cubicBezTo>
                      <a:pt x="58" y="123"/>
                      <a:pt x="57" y="122"/>
                      <a:pt x="57" y="121"/>
                    </a:cubicBezTo>
                    <a:cubicBezTo>
                      <a:pt x="58" y="120"/>
                      <a:pt x="58" y="120"/>
                      <a:pt x="58" y="120"/>
                    </a:cubicBezTo>
                    <a:cubicBezTo>
                      <a:pt x="56" y="120"/>
                      <a:pt x="56" y="120"/>
                      <a:pt x="56" y="120"/>
                    </a:cubicBezTo>
                    <a:cubicBezTo>
                      <a:pt x="55" y="120"/>
                      <a:pt x="55" y="121"/>
                      <a:pt x="54" y="121"/>
                    </a:cubicBezTo>
                    <a:cubicBezTo>
                      <a:pt x="53" y="121"/>
                      <a:pt x="52" y="120"/>
                      <a:pt x="52" y="120"/>
                    </a:cubicBezTo>
                    <a:cubicBezTo>
                      <a:pt x="51" y="120"/>
                      <a:pt x="50" y="119"/>
                      <a:pt x="50" y="119"/>
                    </a:cubicBezTo>
                    <a:cubicBezTo>
                      <a:pt x="49" y="119"/>
                      <a:pt x="49" y="118"/>
                      <a:pt x="48" y="118"/>
                    </a:cubicBezTo>
                    <a:cubicBezTo>
                      <a:pt x="47" y="118"/>
                      <a:pt x="46" y="117"/>
                      <a:pt x="46" y="117"/>
                    </a:cubicBezTo>
                    <a:cubicBezTo>
                      <a:pt x="45" y="117"/>
                      <a:pt x="45" y="117"/>
                      <a:pt x="45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3" y="117"/>
                      <a:pt x="43" y="118"/>
                      <a:pt x="43" y="118"/>
                    </a:cubicBezTo>
                    <a:cubicBezTo>
                      <a:pt x="43" y="118"/>
                      <a:pt x="43" y="118"/>
                      <a:pt x="43" y="118"/>
                    </a:cubicBezTo>
                    <a:cubicBezTo>
                      <a:pt x="42" y="117"/>
                      <a:pt x="40" y="117"/>
                      <a:pt x="39" y="117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18"/>
                      <a:pt x="38" y="118"/>
                      <a:pt x="38" y="118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7" y="119"/>
                      <a:pt x="37" y="119"/>
                      <a:pt x="37" y="119"/>
                    </a:cubicBezTo>
                    <a:cubicBezTo>
                      <a:pt x="37" y="119"/>
                      <a:pt x="36" y="119"/>
                      <a:pt x="35" y="120"/>
                    </a:cubicBezTo>
                    <a:cubicBezTo>
                      <a:pt x="35" y="120"/>
                      <a:pt x="35" y="120"/>
                      <a:pt x="34" y="120"/>
                    </a:cubicBezTo>
                    <a:cubicBezTo>
                      <a:pt x="33" y="120"/>
                      <a:pt x="33" y="120"/>
                      <a:pt x="33" y="120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31" y="120"/>
                      <a:pt x="31" y="120"/>
                      <a:pt x="31" y="120"/>
                    </a:cubicBezTo>
                    <a:cubicBezTo>
                      <a:pt x="31" y="121"/>
                      <a:pt x="31" y="121"/>
                      <a:pt x="31" y="121"/>
                    </a:cubicBezTo>
                    <a:cubicBezTo>
                      <a:pt x="31" y="122"/>
                      <a:pt x="32" y="122"/>
                      <a:pt x="32" y="123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3" y="125"/>
                      <a:pt x="33" y="125"/>
                      <a:pt x="33" y="125"/>
                    </a:cubicBezTo>
                    <a:cubicBezTo>
                      <a:pt x="33" y="125"/>
                      <a:pt x="33" y="125"/>
                      <a:pt x="33" y="125"/>
                    </a:cubicBezTo>
                    <a:cubicBezTo>
                      <a:pt x="33" y="125"/>
                      <a:pt x="33" y="126"/>
                      <a:pt x="32" y="126"/>
                    </a:cubicBezTo>
                    <a:cubicBezTo>
                      <a:pt x="32" y="126"/>
                      <a:pt x="32" y="126"/>
                      <a:pt x="32" y="126"/>
                    </a:cubicBezTo>
                    <a:cubicBezTo>
                      <a:pt x="31" y="126"/>
                      <a:pt x="31" y="126"/>
                      <a:pt x="31" y="126"/>
                    </a:cubicBezTo>
                    <a:cubicBezTo>
                      <a:pt x="30" y="126"/>
                      <a:pt x="30" y="126"/>
                      <a:pt x="30" y="126"/>
                    </a:cubicBezTo>
                    <a:cubicBezTo>
                      <a:pt x="30" y="126"/>
                      <a:pt x="30" y="126"/>
                      <a:pt x="30" y="126"/>
                    </a:cubicBezTo>
                    <a:cubicBezTo>
                      <a:pt x="30" y="125"/>
                      <a:pt x="30" y="125"/>
                      <a:pt x="30" y="125"/>
                    </a:cubicBezTo>
                    <a:cubicBezTo>
                      <a:pt x="30" y="125"/>
                      <a:pt x="30" y="125"/>
                      <a:pt x="29" y="125"/>
                    </a:cubicBezTo>
                    <a:cubicBezTo>
                      <a:pt x="29" y="124"/>
                      <a:pt x="29" y="124"/>
                      <a:pt x="29" y="124"/>
                    </a:cubicBezTo>
                    <a:cubicBezTo>
                      <a:pt x="29" y="124"/>
                      <a:pt x="29" y="124"/>
                      <a:pt x="29" y="124"/>
                    </a:cubicBezTo>
                    <a:cubicBezTo>
                      <a:pt x="29" y="123"/>
                      <a:pt x="29" y="123"/>
                      <a:pt x="29" y="123"/>
                    </a:cubicBezTo>
                    <a:cubicBezTo>
                      <a:pt x="28" y="122"/>
                      <a:pt x="27" y="122"/>
                      <a:pt x="27" y="122"/>
                    </a:cubicBezTo>
                    <a:cubicBezTo>
                      <a:pt x="26" y="122"/>
                      <a:pt x="26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4" y="123"/>
                      <a:pt x="23" y="123"/>
                      <a:pt x="23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2"/>
                      <a:pt x="21" y="122"/>
                      <a:pt x="20" y="122"/>
                    </a:cubicBezTo>
                    <a:cubicBezTo>
                      <a:pt x="20" y="121"/>
                      <a:pt x="20" y="121"/>
                      <a:pt x="20" y="121"/>
                    </a:cubicBezTo>
                    <a:cubicBezTo>
                      <a:pt x="20" y="121"/>
                      <a:pt x="20" y="120"/>
                      <a:pt x="20" y="120"/>
                    </a:cubicBezTo>
                    <a:cubicBezTo>
                      <a:pt x="19" y="120"/>
                      <a:pt x="19" y="120"/>
                      <a:pt x="19" y="120"/>
                    </a:cubicBezTo>
                    <a:cubicBezTo>
                      <a:pt x="19" y="119"/>
                      <a:pt x="19" y="119"/>
                      <a:pt x="19" y="118"/>
                    </a:cubicBezTo>
                    <a:cubicBezTo>
                      <a:pt x="19" y="118"/>
                      <a:pt x="19" y="118"/>
                      <a:pt x="19" y="117"/>
                    </a:cubicBezTo>
                    <a:cubicBezTo>
                      <a:pt x="19" y="117"/>
                      <a:pt x="19" y="117"/>
                      <a:pt x="19" y="117"/>
                    </a:cubicBezTo>
                    <a:cubicBezTo>
                      <a:pt x="19" y="117"/>
                      <a:pt x="20" y="117"/>
                      <a:pt x="20" y="117"/>
                    </a:cubicBezTo>
                    <a:cubicBezTo>
                      <a:pt x="21" y="117"/>
                      <a:pt x="22" y="116"/>
                      <a:pt x="23" y="115"/>
                    </a:cubicBezTo>
                    <a:cubicBezTo>
                      <a:pt x="24" y="114"/>
                      <a:pt x="23" y="113"/>
                      <a:pt x="23" y="112"/>
                    </a:cubicBezTo>
                    <a:cubicBezTo>
                      <a:pt x="23" y="112"/>
                      <a:pt x="23" y="112"/>
                      <a:pt x="23" y="112"/>
                    </a:cubicBezTo>
                    <a:cubicBezTo>
                      <a:pt x="22" y="112"/>
                      <a:pt x="22" y="112"/>
                      <a:pt x="22" y="112"/>
                    </a:cubicBezTo>
                    <a:cubicBezTo>
                      <a:pt x="22" y="112"/>
                      <a:pt x="22" y="111"/>
                      <a:pt x="22" y="111"/>
                    </a:cubicBezTo>
                    <a:cubicBezTo>
                      <a:pt x="22" y="110"/>
                      <a:pt x="22" y="109"/>
                      <a:pt x="22" y="109"/>
                    </a:cubicBezTo>
                    <a:cubicBezTo>
                      <a:pt x="22" y="108"/>
                      <a:pt x="22" y="107"/>
                      <a:pt x="22" y="107"/>
                    </a:cubicBezTo>
                    <a:cubicBezTo>
                      <a:pt x="22" y="107"/>
                      <a:pt x="21" y="106"/>
                      <a:pt x="20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8" y="106"/>
                      <a:pt x="18" y="106"/>
                      <a:pt x="18" y="106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16" y="106"/>
                      <a:pt x="16" y="105"/>
                      <a:pt x="16" y="105"/>
                    </a:cubicBezTo>
                    <a:cubicBezTo>
                      <a:pt x="16" y="105"/>
                      <a:pt x="16" y="105"/>
                      <a:pt x="16" y="105"/>
                    </a:cubicBezTo>
                    <a:cubicBezTo>
                      <a:pt x="16" y="105"/>
                      <a:pt x="16" y="104"/>
                      <a:pt x="16" y="103"/>
                    </a:cubicBezTo>
                    <a:cubicBezTo>
                      <a:pt x="16" y="103"/>
                      <a:pt x="16" y="103"/>
                      <a:pt x="16" y="103"/>
                    </a:cubicBezTo>
                    <a:cubicBezTo>
                      <a:pt x="17" y="104"/>
                      <a:pt x="17" y="104"/>
                      <a:pt x="17" y="104"/>
                    </a:cubicBezTo>
                    <a:cubicBezTo>
                      <a:pt x="17" y="102"/>
                      <a:pt x="17" y="102"/>
                      <a:pt x="17" y="102"/>
                    </a:cubicBezTo>
                    <a:cubicBezTo>
                      <a:pt x="17" y="101"/>
                      <a:pt x="17" y="101"/>
                      <a:pt x="17" y="101"/>
                    </a:cubicBezTo>
                    <a:cubicBezTo>
                      <a:pt x="17" y="101"/>
                      <a:pt x="17" y="100"/>
                      <a:pt x="17" y="99"/>
                    </a:cubicBezTo>
                    <a:cubicBezTo>
                      <a:pt x="17" y="99"/>
                      <a:pt x="17" y="99"/>
                      <a:pt x="17" y="99"/>
                    </a:cubicBezTo>
                    <a:cubicBezTo>
                      <a:pt x="18" y="99"/>
                      <a:pt x="18" y="99"/>
                      <a:pt x="18" y="99"/>
                    </a:cubicBezTo>
                    <a:cubicBezTo>
                      <a:pt x="18" y="99"/>
                      <a:pt x="18" y="99"/>
                      <a:pt x="18" y="99"/>
                    </a:cubicBezTo>
                    <a:cubicBezTo>
                      <a:pt x="19" y="99"/>
                      <a:pt x="19" y="99"/>
                      <a:pt x="19" y="99"/>
                    </a:cubicBezTo>
                    <a:cubicBezTo>
                      <a:pt x="20" y="99"/>
                      <a:pt x="21" y="99"/>
                      <a:pt x="22" y="96"/>
                    </a:cubicBezTo>
                    <a:cubicBezTo>
                      <a:pt x="22" y="95"/>
                      <a:pt x="22" y="94"/>
                      <a:pt x="22" y="93"/>
                    </a:cubicBezTo>
                    <a:cubicBezTo>
                      <a:pt x="22" y="92"/>
                      <a:pt x="22" y="92"/>
                      <a:pt x="22" y="92"/>
                    </a:cubicBezTo>
                    <a:cubicBezTo>
                      <a:pt x="22" y="92"/>
                      <a:pt x="22" y="92"/>
                      <a:pt x="22" y="92"/>
                    </a:cubicBezTo>
                    <a:cubicBezTo>
                      <a:pt x="20" y="91"/>
                      <a:pt x="20" y="91"/>
                      <a:pt x="20" y="91"/>
                    </a:cubicBezTo>
                    <a:cubicBezTo>
                      <a:pt x="20" y="91"/>
                      <a:pt x="20" y="91"/>
                      <a:pt x="19" y="91"/>
                    </a:cubicBezTo>
                    <a:cubicBezTo>
                      <a:pt x="19" y="91"/>
                      <a:pt x="18" y="91"/>
                      <a:pt x="18" y="92"/>
                    </a:cubicBezTo>
                    <a:cubicBezTo>
                      <a:pt x="16" y="92"/>
                      <a:pt x="16" y="93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4" y="94"/>
                      <a:pt x="14" y="94"/>
                      <a:pt x="14" y="94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2" y="97"/>
                      <a:pt x="12" y="97"/>
                    </a:cubicBezTo>
                    <a:cubicBezTo>
                      <a:pt x="11" y="97"/>
                      <a:pt x="11" y="97"/>
                      <a:pt x="11" y="97"/>
                    </a:cubicBezTo>
                    <a:cubicBezTo>
                      <a:pt x="11" y="98"/>
                      <a:pt x="11" y="98"/>
                      <a:pt x="11" y="98"/>
                    </a:cubicBezTo>
                    <a:cubicBezTo>
                      <a:pt x="10" y="98"/>
                      <a:pt x="9" y="99"/>
                      <a:pt x="9" y="100"/>
                    </a:cubicBezTo>
                    <a:cubicBezTo>
                      <a:pt x="9" y="99"/>
                      <a:pt x="9" y="99"/>
                      <a:pt x="9" y="99"/>
                    </a:cubicBezTo>
                    <a:cubicBezTo>
                      <a:pt x="9" y="98"/>
                      <a:pt x="9" y="98"/>
                      <a:pt x="9" y="98"/>
                    </a:cubicBezTo>
                    <a:cubicBezTo>
                      <a:pt x="9" y="97"/>
                      <a:pt x="9" y="97"/>
                      <a:pt x="9" y="97"/>
                    </a:cubicBezTo>
                    <a:cubicBezTo>
                      <a:pt x="9" y="96"/>
                      <a:pt x="8" y="96"/>
                      <a:pt x="8" y="96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7" y="95"/>
                      <a:pt x="7" y="95"/>
                      <a:pt x="7" y="95"/>
                    </a:cubicBezTo>
                    <a:cubicBezTo>
                      <a:pt x="7" y="94"/>
                      <a:pt x="7" y="94"/>
                      <a:pt x="7" y="94"/>
                    </a:cubicBezTo>
                    <a:cubicBezTo>
                      <a:pt x="7" y="93"/>
                      <a:pt x="7" y="93"/>
                      <a:pt x="7" y="93"/>
                    </a:cubicBezTo>
                    <a:cubicBezTo>
                      <a:pt x="8" y="93"/>
                      <a:pt x="8" y="93"/>
                      <a:pt x="8" y="93"/>
                    </a:cubicBezTo>
                    <a:cubicBezTo>
                      <a:pt x="9" y="94"/>
                      <a:pt x="9" y="94"/>
                      <a:pt x="9" y="94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10" y="92"/>
                      <a:pt x="10" y="92"/>
                      <a:pt x="10" y="92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0" y="90"/>
                      <a:pt x="10" y="89"/>
                      <a:pt x="10" y="89"/>
                    </a:cubicBezTo>
                    <a:cubicBezTo>
                      <a:pt x="10" y="89"/>
                      <a:pt x="10" y="89"/>
                      <a:pt x="10" y="89"/>
                    </a:cubicBezTo>
                    <a:cubicBezTo>
                      <a:pt x="12" y="89"/>
                      <a:pt x="12" y="89"/>
                      <a:pt x="12" y="89"/>
                    </a:cubicBezTo>
                    <a:cubicBezTo>
                      <a:pt x="12" y="88"/>
                      <a:pt x="12" y="88"/>
                      <a:pt x="12" y="88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11" y="86"/>
                      <a:pt x="12" y="85"/>
                      <a:pt x="12" y="85"/>
                    </a:cubicBezTo>
                    <a:cubicBezTo>
                      <a:pt x="12" y="85"/>
                      <a:pt x="12" y="85"/>
                      <a:pt x="12" y="85"/>
                    </a:cubicBezTo>
                    <a:cubicBezTo>
                      <a:pt x="13" y="85"/>
                      <a:pt x="13" y="85"/>
                      <a:pt x="13" y="85"/>
                    </a:cubicBezTo>
                    <a:cubicBezTo>
                      <a:pt x="13" y="84"/>
                      <a:pt x="13" y="84"/>
                      <a:pt x="13" y="84"/>
                    </a:cubicBezTo>
                    <a:cubicBezTo>
                      <a:pt x="13" y="83"/>
                      <a:pt x="13" y="83"/>
                      <a:pt x="13" y="83"/>
                    </a:cubicBezTo>
                    <a:cubicBezTo>
                      <a:pt x="13" y="83"/>
                      <a:pt x="13" y="82"/>
                      <a:pt x="13" y="82"/>
                    </a:cubicBezTo>
                    <a:cubicBezTo>
                      <a:pt x="13" y="82"/>
                      <a:pt x="13" y="82"/>
                      <a:pt x="13" y="82"/>
                    </a:cubicBezTo>
                    <a:cubicBezTo>
                      <a:pt x="14" y="82"/>
                      <a:pt x="14" y="82"/>
                      <a:pt x="14" y="82"/>
                    </a:cubicBezTo>
                    <a:cubicBezTo>
                      <a:pt x="14" y="81"/>
                      <a:pt x="14" y="81"/>
                      <a:pt x="14" y="81"/>
                    </a:cubicBezTo>
                    <a:cubicBezTo>
                      <a:pt x="14" y="80"/>
                      <a:pt x="14" y="80"/>
                      <a:pt x="14" y="80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6" y="79"/>
                      <a:pt x="16" y="78"/>
                    </a:cubicBezTo>
                    <a:cubicBezTo>
                      <a:pt x="16" y="77"/>
                      <a:pt x="16" y="77"/>
                      <a:pt x="16" y="77"/>
                    </a:cubicBezTo>
                    <a:cubicBezTo>
                      <a:pt x="17" y="77"/>
                      <a:pt x="17" y="76"/>
                      <a:pt x="18" y="76"/>
                    </a:cubicBezTo>
                    <a:cubicBezTo>
                      <a:pt x="19" y="75"/>
                      <a:pt x="20" y="74"/>
                      <a:pt x="20" y="73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1" y="72"/>
                      <a:pt x="21" y="72"/>
                      <a:pt x="21" y="72"/>
                    </a:cubicBezTo>
                    <a:cubicBezTo>
                      <a:pt x="22" y="72"/>
                      <a:pt x="22" y="72"/>
                      <a:pt x="22" y="72"/>
                    </a:cubicBezTo>
                    <a:cubicBezTo>
                      <a:pt x="22" y="73"/>
                      <a:pt x="23" y="73"/>
                      <a:pt x="23" y="73"/>
                    </a:cubicBezTo>
                    <a:cubicBezTo>
                      <a:pt x="24" y="73"/>
                      <a:pt x="24" y="73"/>
                      <a:pt x="24" y="73"/>
                    </a:cubicBezTo>
                    <a:cubicBezTo>
                      <a:pt x="25" y="73"/>
                      <a:pt x="26" y="72"/>
                      <a:pt x="27" y="72"/>
                    </a:cubicBezTo>
                    <a:cubicBezTo>
                      <a:pt x="27" y="71"/>
                      <a:pt x="27" y="71"/>
                      <a:pt x="27" y="71"/>
                    </a:cubicBezTo>
                    <a:cubicBezTo>
                      <a:pt x="28" y="71"/>
                      <a:pt x="29" y="70"/>
                      <a:pt x="30" y="70"/>
                    </a:cubicBezTo>
                    <a:cubicBezTo>
                      <a:pt x="30" y="70"/>
                      <a:pt x="30" y="70"/>
                      <a:pt x="30" y="70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2" y="71"/>
                      <a:pt x="33" y="72"/>
                      <a:pt x="33" y="73"/>
                    </a:cubicBezTo>
                    <a:cubicBezTo>
                      <a:pt x="33" y="75"/>
                      <a:pt x="33" y="76"/>
                      <a:pt x="33" y="77"/>
                    </a:cubicBezTo>
                    <a:cubicBezTo>
                      <a:pt x="32" y="77"/>
                      <a:pt x="32" y="77"/>
                      <a:pt x="32" y="7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9"/>
                      <a:pt x="31" y="79"/>
                      <a:pt x="31" y="79"/>
                    </a:cubicBezTo>
                    <a:cubicBezTo>
                      <a:pt x="31" y="80"/>
                      <a:pt x="32" y="80"/>
                      <a:pt x="32" y="80"/>
                    </a:cubicBezTo>
                    <a:cubicBezTo>
                      <a:pt x="32" y="80"/>
                      <a:pt x="32" y="80"/>
                      <a:pt x="32" y="80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2" y="82"/>
                      <a:pt x="32" y="82"/>
                      <a:pt x="32" y="82"/>
                    </a:cubicBezTo>
                    <a:cubicBezTo>
                      <a:pt x="34" y="82"/>
                      <a:pt x="34" y="82"/>
                      <a:pt x="34" y="82"/>
                    </a:cubicBezTo>
                    <a:cubicBezTo>
                      <a:pt x="36" y="82"/>
                      <a:pt x="36" y="79"/>
                      <a:pt x="36" y="78"/>
                    </a:cubicBezTo>
                    <a:cubicBezTo>
                      <a:pt x="36" y="77"/>
                      <a:pt x="36" y="76"/>
                      <a:pt x="36" y="76"/>
                    </a:cubicBezTo>
                    <a:cubicBezTo>
                      <a:pt x="36" y="76"/>
                      <a:pt x="36" y="76"/>
                      <a:pt x="36" y="76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7" y="75"/>
                      <a:pt x="37" y="75"/>
                      <a:pt x="37" y="75"/>
                    </a:cubicBezTo>
                    <a:cubicBezTo>
                      <a:pt x="37" y="75"/>
                      <a:pt x="37" y="75"/>
                      <a:pt x="37" y="75"/>
                    </a:cubicBezTo>
                    <a:cubicBezTo>
                      <a:pt x="37" y="74"/>
                      <a:pt x="37" y="73"/>
                      <a:pt x="38" y="73"/>
                    </a:cubicBezTo>
                    <a:cubicBezTo>
                      <a:pt x="38" y="73"/>
                      <a:pt x="38" y="73"/>
                      <a:pt x="38" y="73"/>
                    </a:cubicBezTo>
                    <a:cubicBezTo>
                      <a:pt x="39" y="73"/>
                      <a:pt x="39" y="73"/>
                      <a:pt x="39" y="73"/>
                    </a:cubicBezTo>
                    <a:cubicBezTo>
                      <a:pt x="39" y="72"/>
                      <a:pt x="39" y="72"/>
                      <a:pt x="39" y="72"/>
                    </a:cubicBezTo>
                    <a:cubicBezTo>
                      <a:pt x="39" y="72"/>
                      <a:pt x="39" y="72"/>
                      <a:pt x="39" y="72"/>
                    </a:cubicBezTo>
                    <a:cubicBezTo>
                      <a:pt x="39" y="70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1" y="69"/>
                      <a:pt x="42" y="69"/>
                      <a:pt x="42" y="68"/>
                    </a:cubicBezTo>
                    <a:cubicBezTo>
                      <a:pt x="42" y="68"/>
                      <a:pt x="42" y="68"/>
                      <a:pt x="42" y="68"/>
                    </a:cubicBezTo>
                    <a:cubicBezTo>
                      <a:pt x="42" y="68"/>
                      <a:pt x="43" y="67"/>
                      <a:pt x="43" y="67"/>
                    </a:cubicBezTo>
                    <a:cubicBezTo>
                      <a:pt x="44" y="68"/>
                      <a:pt x="44" y="68"/>
                      <a:pt x="44" y="68"/>
                    </a:cubicBezTo>
                    <a:cubicBezTo>
                      <a:pt x="45" y="68"/>
                      <a:pt x="45" y="68"/>
                      <a:pt x="45" y="68"/>
                    </a:cubicBezTo>
                    <a:cubicBezTo>
                      <a:pt x="45" y="67"/>
                      <a:pt x="45" y="67"/>
                      <a:pt x="45" y="67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5" y="66"/>
                      <a:pt x="45" y="65"/>
                      <a:pt x="44" y="64"/>
                    </a:cubicBezTo>
                    <a:cubicBezTo>
                      <a:pt x="43" y="64"/>
                      <a:pt x="43" y="64"/>
                      <a:pt x="43" y="64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5" y="63"/>
                      <a:pt x="45" y="63"/>
                      <a:pt x="45" y="63"/>
                    </a:cubicBezTo>
                    <a:cubicBezTo>
                      <a:pt x="45" y="63"/>
                      <a:pt x="45" y="63"/>
                      <a:pt x="45" y="63"/>
                    </a:cubicBezTo>
                    <a:cubicBezTo>
                      <a:pt x="46" y="63"/>
                      <a:pt x="46" y="63"/>
                      <a:pt x="46" y="63"/>
                    </a:cubicBezTo>
                    <a:cubicBezTo>
                      <a:pt x="47" y="63"/>
                      <a:pt x="47" y="63"/>
                      <a:pt x="47" y="62"/>
                    </a:cubicBezTo>
                    <a:cubicBezTo>
                      <a:pt x="48" y="62"/>
                      <a:pt x="48" y="61"/>
                      <a:pt x="49" y="60"/>
                    </a:cubicBezTo>
                    <a:cubicBezTo>
                      <a:pt x="50" y="60"/>
                      <a:pt x="50" y="59"/>
                      <a:pt x="51" y="59"/>
                    </a:cubicBezTo>
                    <a:cubicBezTo>
                      <a:pt x="52" y="59"/>
                      <a:pt x="52" y="59"/>
                      <a:pt x="52" y="59"/>
                    </a:cubicBezTo>
                    <a:cubicBezTo>
                      <a:pt x="52" y="59"/>
                      <a:pt x="53" y="59"/>
                      <a:pt x="53" y="58"/>
                    </a:cubicBezTo>
                    <a:cubicBezTo>
                      <a:pt x="53" y="58"/>
                      <a:pt x="53" y="58"/>
                      <a:pt x="53" y="58"/>
                    </a:cubicBezTo>
                    <a:cubicBezTo>
                      <a:pt x="54" y="58"/>
                      <a:pt x="54" y="57"/>
                      <a:pt x="54" y="57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6" y="56"/>
                      <a:pt x="56" y="56"/>
                      <a:pt x="56" y="55"/>
                    </a:cubicBezTo>
                    <a:cubicBezTo>
                      <a:pt x="56" y="54"/>
                      <a:pt x="56" y="54"/>
                      <a:pt x="56" y="54"/>
                    </a:cubicBezTo>
                    <a:cubicBezTo>
                      <a:pt x="56" y="52"/>
                      <a:pt x="56" y="52"/>
                      <a:pt x="56" y="52"/>
                    </a:cubicBezTo>
                    <a:cubicBezTo>
                      <a:pt x="56" y="52"/>
                      <a:pt x="57" y="52"/>
                      <a:pt x="57" y="51"/>
                    </a:cubicBezTo>
                    <a:cubicBezTo>
                      <a:pt x="58" y="50"/>
                      <a:pt x="59" y="48"/>
                      <a:pt x="61" y="47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2" y="47"/>
                      <a:pt x="62" y="47"/>
                      <a:pt x="62" y="47"/>
                    </a:cubicBezTo>
                    <a:cubicBezTo>
                      <a:pt x="63" y="47"/>
                      <a:pt x="63" y="47"/>
                      <a:pt x="63" y="46"/>
                    </a:cubicBezTo>
                    <a:cubicBezTo>
                      <a:pt x="63" y="46"/>
                      <a:pt x="63" y="46"/>
                      <a:pt x="63" y="46"/>
                    </a:cubicBezTo>
                    <a:cubicBezTo>
                      <a:pt x="63" y="46"/>
                      <a:pt x="63" y="46"/>
                      <a:pt x="63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6" y="46"/>
                      <a:pt x="66" y="46"/>
                      <a:pt x="66" y="46"/>
                    </a:cubicBezTo>
                    <a:cubicBezTo>
                      <a:pt x="67" y="46"/>
                      <a:pt x="68" y="45"/>
                      <a:pt x="68" y="45"/>
                    </a:cubicBezTo>
                    <a:cubicBezTo>
                      <a:pt x="68" y="45"/>
                      <a:pt x="68" y="45"/>
                      <a:pt x="68" y="45"/>
                    </a:cubicBezTo>
                    <a:cubicBezTo>
                      <a:pt x="68" y="45"/>
                      <a:pt x="68" y="45"/>
                      <a:pt x="68" y="45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9" y="43"/>
                      <a:pt x="69" y="42"/>
                      <a:pt x="69" y="42"/>
                    </a:cubicBezTo>
                    <a:cubicBezTo>
                      <a:pt x="69" y="41"/>
                      <a:pt x="69" y="41"/>
                      <a:pt x="69" y="41"/>
                    </a:cubicBezTo>
                    <a:cubicBezTo>
                      <a:pt x="69" y="40"/>
                      <a:pt x="69" y="40"/>
                      <a:pt x="69" y="40"/>
                    </a:cubicBezTo>
                    <a:cubicBezTo>
                      <a:pt x="70" y="40"/>
                      <a:pt x="70" y="40"/>
                      <a:pt x="70" y="40"/>
                    </a:cubicBezTo>
                    <a:cubicBezTo>
                      <a:pt x="70" y="39"/>
                      <a:pt x="70" y="39"/>
                      <a:pt x="70" y="39"/>
                    </a:cubicBezTo>
                    <a:cubicBezTo>
                      <a:pt x="70" y="39"/>
                      <a:pt x="71" y="39"/>
                      <a:pt x="71" y="39"/>
                    </a:cubicBezTo>
                    <a:cubicBezTo>
                      <a:pt x="71" y="39"/>
                      <a:pt x="71" y="39"/>
                      <a:pt x="71" y="39"/>
                    </a:cubicBezTo>
                    <a:cubicBezTo>
                      <a:pt x="72" y="39"/>
                      <a:pt x="72" y="39"/>
                      <a:pt x="72" y="39"/>
                    </a:cubicBezTo>
                    <a:cubicBezTo>
                      <a:pt x="72" y="37"/>
                      <a:pt x="72" y="37"/>
                      <a:pt x="72" y="37"/>
                    </a:cubicBezTo>
                    <a:cubicBezTo>
                      <a:pt x="72" y="37"/>
                      <a:pt x="72" y="37"/>
                      <a:pt x="72" y="37"/>
                    </a:cubicBezTo>
                    <a:cubicBezTo>
                      <a:pt x="73" y="37"/>
                      <a:pt x="73" y="37"/>
                      <a:pt x="73" y="37"/>
                    </a:cubicBezTo>
                    <a:cubicBezTo>
                      <a:pt x="74" y="37"/>
                      <a:pt x="74" y="37"/>
                      <a:pt x="74" y="37"/>
                    </a:cubicBezTo>
                    <a:cubicBezTo>
                      <a:pt x="75" y="37"/>
                      <a:pt x="75" y="37"/>
                      <a:pt x="75" y="37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6" y="36"/>
                      <a:pt x="76" y="36"/>
                      <a:pt x="76" y="36"/>
                    </a:cubicBezTo>
                    <a:cubicBezTo>
                      <a:pt x="77" y="36"/>
                      <a:pt x="78" y="35"/>
                      <a:pt x="78" y="35"/>
                    </a:cubicBezTo>
                    <a:cubicBezTo>
                      <a:pt x="78" y="34"/>
                      <a:pt x="78" y="34"/>
                      <a:pt x="78" y="34"/>
                    </a:cubicBezTo>
                    <a:cubicBezTo>
                      <a:pt x="78" y="35"/>
                      <a:pt x="78" y="35"/>
                      <a:pt x="78" y="35"/>
                    </a:cubicBezTo>
                    <a:cubicBezTo>
                      <a:pt x="78" y="35"/>
                      <a:pt x="78" y="35"/>
                      <a:pt x="78" y="35"/>
                    </a:cubicBezTo>
                    <a:cubicBezTo>
                      <a:pt x="80" y="35"/>
                      <a:pt x="80" y="35"/>
                      <a:pt x="80" y="35"/>
                    </a:cubicBezTo>
                    <a:cubicBezTo>
                      <a:pt x="81" y="35"/>
                      <a:pt x="81" y="35"/>
                      <a:pt x="81" y="35"/>
                    </a:cubicBezTo>
                    <a:cubicBezTo>
                      <a:pt x="81" y="35"/>
                      <a:pt x="82" y="34"/>
                      <a:pt x="82" y="34"/>
                    </a:cubicBezTo>
                    <a:cubicBezTo>
                      <a:pt x="82" y="33"/>
                      <a:pt x="82" y="33"/>
                      <a:pt x="82" y="33"/>
                    </a:cubicBezTo>
                    <a:cubicBezTo>
                      <a:pt x="83" y="33"/>
                      <a:pt x="83" y="32"/>
                      <a:pt x="83" y="31"/>
                    </a:cubicBezTo>
                    <a:cubicBezTo>
                      <a:pt x="83" y="30"/>
                      <a:pt x="83" y="30"/>
                      <a:pt x="83" y="30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9" y="30"/>
                      <a:pt x="79" y="30"/>
                      <a:pt x="79" y="31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7" y="31"/>
                      <a:pt x="77" y="31"/>
                      <a:pt x="77" y="31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7" y="30"/>
                      <a:pt x="77" y="30"/>
                      <a:pt x="77" y="30"/>
                    </a:cubicBezTo>
                    <a:cubicBezTo>
                      <a:pt x="78" y="30"/>
                      <a:pt x="78" y="30"/>
                      <a:pt x="78" y="30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9" y="29"/>
                      <a:pt x="79" y="29"/>
                      <a:pt x="79" y="29"/>
                    </a:cubicBezTo>
                    <a:cubicBezTo>
                      <a:pt x="80" y="29"/>
                      <a:pt x="80" y="29"/>
                      <a:pt x="80" y="29"/>
                    </a:cubicBezTo>
                    <a:cubicBezTo>
                      <a:pt x="80" y="29"/>
                      <a:pt x="80" y="29"/>
                      <a:pt x="80" y="29"/>
                    </a:cubicBezTo>
                    <a:cubicBezTo>
                      <a:pt x="81" y="27"/>
                      <a:pt x="81" y="27"/>
                      <a:pt x="81" y="27"/>
                    </a:cubicBezTo>
                    <a:cubicBezTo>
                      <a:pt x="81" y="27"/>
                      <a:pt x="81" y="27"/>
                      <a:pt x="81" y="27"/>
                    </a:cubicBezTo>
                    <a:cubicBezTo>
                      <a:pt x="82" y="27"/>
                      <a:pt x="82" y="27"/>
                      <a:pt x="82" y="27"/>
                    </a:cubicBezTo>
                    <a:cubicBezTo>
                      <a:pt x="82" y="27"/>
                      <a:pt x="82" y="27"/>
                      <a:pt x="82" y="27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6"/>
                      <a:pt x="93" y="26"/>
                      <a:pt x="93" y="26"/>
                    </a:cubicBezTo>
                    <a:cubicBezTo>
                      <a:pt x="94" y="26"/>
                      <a:pt x="94" y="26"/>
                      <a:pt x="94" y="26"/>
                    </a:cubicBezTo>
                    <a:cubicBezTo>
                      <a:pt x="95" y="26"/>
                      <a:pt x="95" y="26"/>
                      <a:pt x="95" y="26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6" y="24"/>
                      <a:pt x="96" y="24"/>
                      <a:pt x="96" y="24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7" y="23"/>
                      <a:pt x="97" y="23"/>
                      <a:pt x="97" y="23"/>
                    </a:cubicBezTo>
                    <a:cubicBezTo>
                      <a:pt x="97" y="23"/>
                      <a:pt x="97" y="23"/>
                      <a:pt x="98" y="23"/>
                    </a:cubicBezTo>
                    <a:cubicBezTo>
                      <a:pt x="98" y="23"/>
                      <a:pt x="99" y="23"/>
                      <a:pt x="99" y="23"/>
                    </a:cubicBezTo>
                    <a:cubicBezTo>
                      <a:pt x="100" y="23"/>
                      <a:pt x="100" y="23"/>
                      <a:pt x="101" y="23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2" y="23"/>
                      <a:pt x="102" y="23"/>
                      <a:pt x="102" y="23"/>
                    </a:cubicBezTo>
                    <a:cubicBezTo>
                      <a:pt x="103" y="23"/>
                      <a:pt x="103" y="22"/>
                      <a:pt x="103" y="22"/>
                    </a:cubicBezTo>
                    <a:cubicBezTo>
                      <a:pt x="104" y="21"/>
                      <a:pt x="104" y="21"/>
                      <a:pt x="104" y="20"/>
                    </a:cubicBezTo>
                    <a:cubicBezTo>
                      <a:pt x="103" y="19"/>
                      <a:pt x="103" y="18"/>
                      <a:pt x="103" y="18"/>
                    </a:cubicBezTo>
                    <a:cubicBezTo>
                      <a:pt x="103" y="18"/>
                      <a:pt x="103" y="18"/>
                      <a:pt x="103" y="18"/>
                    </a:cubicBezTo>
                    <a:cubicBezTo>
                      <a:pt x="102" y="17"/>
                      <a:pt x="102" y="17"/>
                      <a:pt x="102" y="16"/>
                    </a:cubicBezTo>
                    <a:cubicBezTo>
                      <a:pt x="102" y="11"/>
                      <a:pt x="102" y="11"/>
                      <a:pt x="102" y="11"/>
                    </a:cubicBezTo>
                    <a:cubicBezTo>
                      <a:pt x="101" y="11"/>
                      <a:pt x="101" y="11"/>
                      <a:pt x="101" y="11"/>
                    </a:cubicBezTo>
                    <a:cubicBezTo>
                      <a:pt x="100" y="11"/>
                      <a:pt x="100" y="12"/>
                      <a:pt x="99" y="12"/>
                    </a:cubicBezTo>
                    <a:cubicBezTo>
                      <a:pt x="99" y="12"/>
                      <a:pt x="99" y="12"/>
                      <a:pt x="99" y="12"/>
                    </a:cubicBezTo>
                    <a:cubicBezTo>
                      <a:pt x="98" y="13"/>
                      <a:pt x="98" y="13"/>
                      <a:pt x="98" y="13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8" y="12"/>
                      <a:pt x="98" y="12"/>
                      <a:pt x="98" y="12"/>
                    </a:cubicBezTo>
                    <a:cubicBezTo>
                      <a:pt x="98" y="10"/>
                      <a:pt x="98" y="10"/>
                      <a:pt x="98" y="10"/>
                    </a:cubicBezTo>
                    <a:cubicBezTo>
                      <a:pt x="98" y="9"/>
                      <a:pt x="97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0" y="8"/>
                      <a:pt x="90" y="8"/>
                      <a:pt x="90" y="8"/>
                    </a:cubicBezTo>
                    <a:cubicBezTo>
                      <a:pt x="89" y="8"/>
                      <a:pt x="89" y="9"/>
                      <a:pt x="88" y="9"/>
                    </a:cubicBezTo>
                    <a:cubicBezTo>
                      <a:pt x="88" y="10"/>
                      <a:pt x="88" y="11"/>
                      <a:pt x="87" y="11"/>
                    </a:cubicBezTo>
                    <a:cubicBezTo>
                      <a:pt x="87" y="11"/>
                      <a:pt x="86" y="11"/>
                      <a:pt x="86" y="11"/>
                    </a:cubicBezTo>
                    <a:cubicBezTo>
                      <a:pt x="85" y="11"/>
                      <a:pt x="85" y="11"/>
                      <a:pt x="85" y="11"/>
                    </a:cubicBezTo>
                    <a:cubicBezTo>
                      <a:pt x="85" y="11"/>
                      <a:pt x="85" y="11"/>
                      <a:pt x="85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81" y="12"/>
                      <a:pt x="81" y="12"/>
                      <a:pt x="81" y="12"/>
                    </a:cubicBezTo>
                    <a:cubicBezTo>
                      <a:pt x="81" y="13"/>
                      <a:pt x="81" y="13"/>
                      <a:pt x="81" y="13"/>
                    </a:cubicBezTo>
                    <a:cubicBezTo>
                      <a:pt x="82" y="14"/>
                      <a:pt x="82" y="15"/>
                      <a:pt x="81" y="15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80" y="16"/>
                      <a:pt x="80" y="16"/>
                      <a:pt x="80" y="17"/>
                    </a:cubicBezTo>
                    <a:cubicBezTo>
                      <a:pt x="80" y="17"/>
                      <a:pt x="80" y="17"/>
                      <a:pt x="80" y="17"/>
                    </a:cubicBezTo>
                    <a:cubicBezTo>
                      <a:pt x="80" y="18"/>
                      <a:pt x="80" y="18"/>
                      <a:pt x="80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8" y="18"/>
                      <a:pt x="77" y="19"/>
                      <a:pt x="76" y="19"/>
                    </a:cubicBezTo>
                    <a:cubicBezTo>
                      <a:pt x="75" y="20"/>
                      <a:pt x="75" y="20"/>
                      <a:pt x="75" y="20"/>
                    </a:cubicBezTo>
                    <a:cubicBezTo>
                      <a:pt x="75" y="21"/>
                      <a:pt x="74" y="21"/>
                      <a:pt x="74" y="21"/>
                    </a:cubicBezTo>
                    <a:cubicBezTo>
                      <a:pt x="73" y="21"/>
                      <a:pt x="73" y="22"/>
                      <a:pt x="73" y="23"/>
                    </a:cubicBezTo>
                    <a:cubicBezTo>
                      <a:pt x="73" y="23"/>
                      <a:pt x="73" y="23"/>
                      <a:pt x="73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2"/>
                      <a:pt x="72" y="22"/>
                      <a:pt x="72" y="22"/>
                    </a:cubicBezTo>
                    <a:cubicBezTo>
                      <a:pt x="72" y="22"/>
                      <a:pt x="73" y="22"/>
                      <a:pt x="73" y="21"/>
                    </a:cubicBezTo>
                    <a:cubicBezTo>
                      <a:pt x="73" y="20"/>
                      <a:pt x="73" y="19"/>
                      <a:pt x="72" y="18"/>
                    </a:cubicBezTo>
                    <a:cubicBezTo>
                      <a:pt x="72" y="18"/>
                      <a:pt x="72" y="18"/>
                      <a:pt x="72" y="18"/>
                    </a:cubicBezTo>
                    <a:cubicBezTo>
                      <a:pt x="72" y="17"/>
                      <a:pt x="72" y="17"/>
                      <a:pt x="72" y="17"/>
                    </a:cubicBezTo>
                    <a:cubicBezTo>
                      <a:pt x="72" y="17"/>
                      <a:pt x="72" y="16"/>
                      <a:pt x="72" y="16"/>
                    </a:cubicBezTo>
                    <a:cubicBezTo>
                      <a:pt x="72" y="16"/>
                      <a:pt x="72" y="16"/>
                      <a:pt x="72" y="16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4"/>
                      <a:pt x="73" y="14"/>
                      <a:pt x="73" y="14"/>
                    </a:cubicBezTo>
                    <a:cubicBezTo>
                      <a:pt x="73" y="14"/>
                      <a:pt x="73" y="14"/>
                      <a:pt x="73" y="14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75" y="14"/>
                      <a:pt x="75" y="13"/>
                      <a:pt x="75" y="13"/>
                    </a:cubicBezTo>
                    <a:cubicBezTo>
                      <a:pt x="75" y="13"/>
                      <a:pt x="75" y="13"/>
                      <a:pt x="75" y="13"/>
                    </a:cubicBezTo>
                    <a:cubicBezTo>
                      <a:pt x="75" y="11"/>
                      <a:pt x="75" y="11"/>
                      <a:pt x="75" y="11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1" y="9"/>
                      <a:pt x="82" y="8"/>
                      <a:pt x="82" y="8"/>
                    </a:cubicBezTo>
                    <a:cubicBezTo>
                      <a:pt x="82" y="7"/>
                      <a:pt x="82" y="7"/>
                      <a:pt x="82" y="7"/>
                    </a:cubicBezTo>
                    <a:cubicBezTo>
                      <a:pt x="83" y="7"/>
                      <a:pt x="83" y="7"/>
                      <a:pt x="83" y="7"/>
                    </a:cubicBezTo>
                    <a:cubicBezTo>
                      <a:pt x="85" y="7"/>
                      <a:pt x="85" y="7"/>
                      <a:pt x="85" y="7"/>
                    </a:cubicBezTo>
                    <a:cubicBezTo>
                      <a:pt x="86" y="7"/>
                      <a:pt x="86" y="7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7" y="6"/>
                      <a:pt x="87" y="6"/>
                      <a:pt x="87" y="6"/>
                    </a:cubicBezTo>
                    <a:cubicBezTo>
                      <a:pt x="87" y="6"/>
                      <a:pt x="87" y="6"/>
                      <a:pt x="87" y="6"/>
                    </a:cubicBezTo>
                    <a:cubicBezTo>
                      <a:pt x="88" y="5"/>
                      <a:pt x="88" y="5"/>
                      <a:pt x="88" y="4"/>
                    </a:cubicBezTo>
                    <a:cubicBezTo>
                      <a:pt x="89" y="3"/>
                      <a:pt x="89" y="2"/>
                      <a:pt x="89" y="2"/>
                    </a:cubicBezTo>
                    <a:cubicBezTo>
                      <a:pt x="88" y="0"/>
                      <a:pt x="87" y="0"/>
                      <a:pt x="86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43"/>
              <p:cNvSpPr>
                <a:spLocks noEditPoints="1"/>
              </p:cNvSpPr>
              <p:nvPr/>
            </p:nvSpPr>
            <p:spPr bwMode="auto">
              <a:xfrm>
                <a:off x="4164" y="2301"/>
                <a:ext cx="31" cy="55"/>
              </a:xfrm>
              <a:custGeom>
                <a:avLst/>
                <a:gdLst>
                  <a:gd name="T0" fmla="*/ 12 w 13"/>
                  <a:gd name="T1" fmla="*/ 0 h 23"/>
                  <a:gd name="T2" fmla="*/ 12 w 13"/>
                  <a:gd name="T3" fmla="*/ 0 h 23"/>
                  <a:gd name="T4" fmla="*/ 12 w 13"/>
                  <a:gd name="T5" fmla="*/ 0 h 23"/>
                  <a:gd name="T6" fmla="*/ 12 w 13"/>
                  <a:gd name="T7" fmla="*/ 0 h 23"/>
                  <a:gd name="T8" fmla="*/ 9 w 13"/>
                  <a:gd name="T9" fmla="*/ 0 h 23"/>
                  <a:gd name="T10" fmla="*/ 7 w 13"/>
                  <a:gd name="T11" fmla="*/ 2 h 23"/>
                  <a:gd name="T12" fmla="*/ 6 w 13"/>
                  <a:gd name="T13" fmla="*/ 4 h 23"/>
                  <a:gd name="T14" fmla="*/ 5 w 13"/>
                  <a:gd name="T15" fmla="*/ 6 h 23"/>
                  <a:gd name="T16" fmla="*/ 5 w 13"/>
                  <a:gd name="T17" fmla="*/ 6 h 23"/>
                  <a:gd name="T18" fmla="*/ 4 w 13"/>
                  <a:gd name="T19" fmla="*/ 7 h 23"/>
                  <a:gd name="T20" fmla="*/ 3 w 13"/>
                  <a:gd name="T21" fmla="*/ 9 h 23"/>
                  <a:gd name="T22" fmla="*/ 3 w 13"/>
                  <a:gd name="T23" fmla="*/ 9 h 23"/>
                  <a:gd name="T24" fmla="*/ 3 w 13"/>
                  <a:gd name="T25" fmla="*/ 10 h 23"/>
                  <a:gd name="T26" fmla="*/ 2 w 13"/>
                  <a:gd name="T27" fmla="*/ 14 h 23"/>
                  <a:gd name="T28" fmla="*/ 2 w 13"/>
                  <a:gd name="T29" fmla="*/ 14 h 23"/>
                  <a:gd name="T30" fmla="*/ 1 w 13"/>
                  <a:gd name="T31" fmla="*/ 14 h 23"/>
                  <a:gd name="T32" fmla="*/ 0 w 13"/>
                  <a:gd name="T33" fmla="*/ 19 h 23"/>
                  <a:gd name="T34" fmla="*/ 1 w 13"/>
                  <a:gd name="T35" fmla="*/ 21 h 23"/>
                  <a:gd name="T36" fmla="*/ 0 w 13"/>
                  <a:gd name="T37" fmla="*/ 22 h 23"/>
                  <a:gd name="T38" fmla="*/ 1 w 13"/>
                  <a:gd name="T39" fmla="*/ 23 h 23"/>
                  <a:gd name="T40" fmla="*/ 2 w 13"/>
                  <a:gd name="T41" fmla="*/ 23 h 23"/>
                  <a:gd name="T42" fmla="*/ 6 w 13"/>
                  <a:gd name="T43" fmla="*/ 19 h 23"/>
                  <a:gd name="T44" fmla="*/ 6 w 13"/>
                  <a:gd name="T45" fmla="*/ 18 h 23"/>
                  <a:gd name="T46" fmla="*/ 7 w 13"/>
                  <a:gd name="T47" fmla="*/ 18 h 23"/>
                  <a:gd name="T48" fmla="*/ 7 w 13"/>
                  <a:gd name="T49" fmla="*/ 16 h 23"/>
                  <a:gd name="T50" fmla="*/ 7 w 13"/>
                  <a:gd name="T51" fmla="*/ 14 h 23"/>
                  <a:gd name="T52" fmla="*/ 7 w 13"/>
                  <a:gd name="T53" fmla="*/ 14 h 23"/>
                  <a:gd name="T54" fmla="*/ 7 w 13"/>
                  <a:gd name="T55" fmla="*/ 13 h 23"/>
                  <a:gd name="T56" fmla="*/ 7 w 13"/>
                  <a:gd name="T57" fmla="*/ 12 h 23"/>
                  <a:gd name="T58" fmla="*/ 7 w 13"/>
                  <a:gd name="T59" fmla="*/ 12 h 23"/>
                  <a:gd name="T60" fmla="*/ 8 w 13"/>
                  <a:gd name="T61" fmla="*/ 10 h 23"/>
                  <a:gd name="T62" fmla="*/ 8 w 13"/>
                  <a:gd name="T63" fmla="*/ 10 h 23"/>
                  <a:gd name="T64" fmla="*/ 8 w 13"/>
                  <a:gd name="T65" fmla="*/ 9 h 23"/>
                  <a:gd name="T66" fmla="*/ 8 w 13"/>
                  <a:gd name="T67" fmla="*/ 9 h 23"/>
                  <a:gd name="T68" fmla="*/ 9 w 13"/>
                  <a:gd name="T69" fmla="*/ 9 h 23"/>
                  <a:gd name="T70" fmla="*/ 12 w 13"/>
                  <a:gd name="T71" fmla="*/ 2 h 23"/>
                  <a:gd name="T72" fmla="*/ 12 w 13"/>
                  <a:gd name="T73" fmla="*/ 3 h 23"/>
                  <a:gd name="T74" fmla="*/ 11 w 13"/>
                  <a:gd name="T75" fmla="*/ 3 h 23"/>
                  <a:gd name="T76" fmla="*/ 11 w 13"/>
                  <a:gd name="T77" fmla="*/ 2 h 23"/>
                  <a:gd name="T78" fmla="*/ 10 w 13"/>
                  <a:gd name="T79" fmla="*/ 1 h 23"/>
                  <a:gd name="T80" fmla="*/ 10 w 13"/>
                  <a:gd name="T81" fmla="*/ 0 h 23"/>
                  <a:gd name="T82" fmla="*/ 9 w 13"/>
                  <a:gd name="T83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3" h="23">
                    <a:moveTo>
                      <a:pt x="12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moveTo>
                      <a:pt x="9" y="0"/>
                    </a:moveTo>
                    <a:cubicBezTo>
                      <a:pt x="9" y="1"/>
                      <a:pt x="8" y="1"/>
                      <a:pt x="7" y="2"/>
                    </a:cubicBezTo>
                    <a:cubicBezTo>
                      <a:pt x="7" y="3"/>
                      <a:pt x="6" y="3"/>
                      <a:pt x="6" y="4"/>
                    </a:cubicBezTo>
                    <a:cubicBezTo>
                      <a:pt x="5" y="4"/>
                      <a:pt x="5" y="5"/>
                      <a:pt x="5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7"/>
                      <a:pt x="3" y="8"/>
                      <a:pt x="3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2" y="11"/>
                      <a:pt x="2" y="12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7"/>
                      <a:pt x="0" y="19"/>
                    </a:cubicBezTo>
                    <a:cubicBezTo>
                      <a:pt x="1" y="20"/>
                      <a:pt x="1" y="21"/>
                      <a:pt x="1" y="2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2" y="23"/>
                      <a:pt x="2" y="23"/>
                      <a:pt x="2" y="23"/>
                    </a:cubicBezTo>
                    <a:cubicBezTo>
                      <a:pt x="5" y="23"/>
                      <a:pt x="5" y="20"/>
                      <a:pt x="6" y="19"/>
                    </a:cubicBezTo>
                    <a:cubicBezTo>
                      <a:pt x="6" y="18"/>
                      <a:pt x="6" y="18"/>
                      <a:pt x="6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7" y="17"/>
                      <a:pt x="7" y="16"/>
                      <a:pt x="7" y="16"/>
                    </a:cubicBezTo>
                    <a:cubicBezTo>
                      <a:pt x="7" y="15"/>
                      <a:pt x="7" y="15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8" y="12"/>
                      <a:pt x="8" y="11"/>
                      <a:pt x="8" y="10"/>
                    </a:cubicBezTo>
                    <a:cubicBezTo>
                      <a:pt x="8" y="10"/>
                      <a:pt x="8" y="10"/>
                      <a:pt x="8" y="10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11" y="8"/>
                      <a:pt x="13" y="5"/>
                      <a:pt x="12" y="2"/>
                    </a:cubicBezTo>
                    <a:cubicBezTo>
                      <a:pt x="12" y="2"/>
                      <a:pt x="12" y="2"/>
                      <a:pt x="12" y="3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0" y="2"/>
                      <a:pt x="10" y="1"/>
                      <a:pt x="10" y="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9" y="0"/>
                      <a:pt x="9" y="0"/>
                      <a:pt x="9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44"/>
              <p:cNvSpPr>
                <a:spLocks/>
              </p:cNvSpPr>
              <p:nvPr/>
            </p:nvSpPr>
            <p:spPr bwMode="auto">
              <a:xfrm>
                <a:off x="4188" y="2298"/>
                <a:ext cx="7" cy="10"/>
              </a:xfrm>
              <a:custGeom>
                <a:avLst/>
                <a:gdLst>
                  <a:gd name="T0" fmla="*/ 1 w 3"/>
                  <a:gd name="T1" fmla="*/ 0 h 4"/>
                  <a:gd name="T2" fmla="*/ 0 w 3"/>
                  <a:gd name="T3" fmla="*/ 1 h 4"/>
                  <a:gd name="T4" fmla="*/ 0 w 3"/>
                  <a:gd name="T5" fmla="*/ 2 h 4"/>
                  <a:gd name="T6" fmla="*/ 1 w 3"/>
                  <a:gd name="T7" fmla="*/ 3 h 4"/>
                  <a:gd name="T8" fmla="*/ 1 w 3"/>
                  <a:gd name="T9" fmla="*/ 4 h 4"/>
                  <a:gd name="T10" fmla="*/ 2 w 3"/>
                  <a:gd name="T11" fmla="*/ 4 h 4"/>
                  <a:gd name="T12" fmla="*/ 2 w 3"/>
                  <a:gd name="T13" fmla="*/ 3 h 4"/>
                  <a:gd name="T14" fmla="*/ 3 w 3"/>
                  <a:gd name="T15" fmla="*/ 2 h 4"/>
                  <a:gd name="T16" fmla="*/ 2 w 3"/>
                  <a:gd name="T17" fmla="*/ 1 h 4"/>
                  <a:gd name="T18" fmla="*/ 2 w 3"/>
                  <a:gd name="T19" fmla="*/ 1 h 4"/>
                  <a:gd name="T20" fmla="*/ 1 w 3"/>
                  <a:gd name="T2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" h="4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2"/>
                      <a:pt x="2" y="2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1"/>
                      <a:pt x="1" y="0"/>
                    </a:cubicBezTo>
                  </a:path>
                </a:pathLst>
              </a:custGeom>
              <a:grpFill/>
              <a:ln w="15875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5" name="组合 14"/>
          <p:cNvGrpSpPr/>
          <p:nvPr/>
        </p:nvGrpSpPr>
        <p:grpSpPr>
          <a:xfrm>
            <a:off x="1713034" y="1567984"/>
            <a:ext cx="2619005" cy="2607201"/>
            <a:chOff x="4378975" y="1963447"/>
            <a:chExt cx="3491551" cy="3477073"/>
          </a:xfrm>
        </p:grpSpPr>
        <p:sp>
          <p:nvSpPr>
            <p:cNvPr id="16" name="任意多边形 15"/>
            <p:cNvSpPr/>
            <p:nvPr/>
          </p:nvSpPr>
          <p:spPr>
            <a:xfrm>
              <a:off x="4393453" y="1963447"/>
              <a:ext cx="3477073" cy="3477073"/>
            </a:xfrm>
            <a:custGeom>
              <a:avLst/>
              <a:gdLst>
                <a:gd name="connsiteX0" fmla="*/ 2111816 w 4223632"/>
                <a:gd name="connsiteY0" fmla="*/ 267709 h 4223632"/>
                <a:gd name="connsiteX1" fmla="*/ 267709 w 4223632"/>
                <a:gd name="connsiteY1" fmla="*/ 2111816 h 4223632"/>
                <a:gd name="connsiteX2" fmla="*/ 2111816 w 4223632"/>
                <a:gd name="connsiteY2" fmla="*/ 3955923 h 4223632"/>
                <a:gd name="connsiteX3" fmla="*/ 3955923 w 4223632"/>
                <a:gd name="connsiteY3" fmla="*/ 2111816 h 4223632"/>
                <a:gd name="connsiteX4" fmla="*/ 2111816 w 4223632"/>
                <a:gd name="connsiteY4" fmla="*/ 267709 h 4223632"/>
                <a:gd name="connsiteX5" fmla="*/ 2111816 w 4223632"/>
                <a:gd name="connsiteY5" fmla="*/ 0 h 4223632"/>
                <a:gd name="connsiteX6" fmla="*/ 4223632 w 4223632"/>
                <a:gd name="connsiteY6" fmla="*/ 2111816 h 4223632"/>
                <a:gd name="connsiteX7" fmla="*/ 2111816 w 4223632"/>
                <a:gd name="connsiteY7" fmla="*/ 4223632 h 4223632"/>
                <a:gd name="connsiteX8" fmla="*/ 0 w 4223632"/>
                <a:gd name="connsiteY8" fmla="*/ 2111816 h 4223632"/>
                <a:gd name="connsiteX9" fmla="*/ 2111816 w 4223632"/>
                <a:gd name="connsiteY9" fmla="*/ 0 h 4223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3632" h="4223632">
                  <a:moveTo>
                    <a:pt x="2111816" y="267709"/>
                  </a:moveTo>
                  <a:cubicBezTo>
                    <a:pt x="1093344" y="267709"/>
                    <a:pt x="267709" y="1093344"/>
                    <a:pt x="267709" y="2111816"/>
                  </a:cubicBezTo>
                  <a:cubicBezTo>
                    <a:pt x="267709" y="3130288"/>
                    <a:pt x="1093344" y="3955923"/>
                    <a:pt x="2111816" y="3955923"/>
                  </a:cubicBezTo>
                  <a:cubicBezTo>
                    <a:pt x="3130288" y="3955923"/>
                    <a:pt x="3955923" y="3130288"/>
                    <a:pt x="3955923" y="2111816"/>
                  </a:cubicBezTo>
                  <a:cubicBezTo>
                    <a:pt x="3955923" y="1093344"/>
                    <a:pt x="3130288" y="267709"/>
                    <a:pt x="2111816" y="267709"/>
                  </a:cubicBezTo>
                  <a:close/>
                  <a:moveTo>
                    <a:pt x="2111816" y="0"/>
                  </a:moveTo>
                  <a:cubicBezTo>
                    <a:pt x="3278140" y="0"/>
                    <a:pt x="4223632" y="945492"/>
                    <a:pt x="4223632" y="2111816"/>
                  </a:cubicBezTo>
                  <a:cubicBezTo>
                    <a:pt x="4223632" y="3278140"/>
                    <a:pt x="3278140" y="4223632"/>
                    <a:pt x="2111816" y="4223632"/>
                  </a:cubicBezTo>
                  <a:cubicBezTo>
                    <a:pt x="945492" y="4223632"/>
                    <a:pt x="0" y="3278140"/>
                    <a:pt x="0" y="2111816"/>
                  </a:cubicBezTo>
                  <a:cubicBezTo>
                    <a:pt x="0" y="945492"/>
                    <a:pt x="945492" y="0"/>
                    <a:pt x="211181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76200" dist="50800" dir="13500000">
                <a:prstClr val="black">
                  <a:alpha val="4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4378975" y="1963447"/>
              <a:ext cx="3477073" cy="3477073"/>
            </a:xfrm>
            <a:prstGeom prst="ellipse">
              <a:avLst/>
            </a:prstGeom>
            <a:noFill/>
            <a:ln w="31750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4606001" y="2184719"/>
              <a:ext cx="3036294" cy="3036294"/>
            </a:xfrm>
            <a:prstGeom prst="ellipse">
              <a:avLst/>
            </a:prstGeom>
            <a:noFill/>
            <a:ln w="317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5792125" y="3324715"/>
            <a:ext cx="732500" cy="690564"/>
            <a:chOff x="3295850" y="2263222"/>
            <a:chExt cx="2643765" cy="2343151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22" name="Freeform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03200" dist="635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  <p:sp>
          <p:nvSpPr>
            <p:cNvPr id="23" name="Freeform 5"/>
            <p:cNvSpPr>
              <a:spLocks/>
            </p:cNvSpPr>
            <p:nvPr/>
          </p:nvSpPr>
          <p:spPr bwMode="auto">
            <a:xfrm rot="10800000">
              <a:off x="3589408" y="2523401"/>
              <a:ext cx="2056648" cy="182279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52400" dist="38100" dir="2700000" algn="tl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1388681" y="2076940"/>
            <a:ext cx="732500" cy="690564"/>
            <a:chOff x="3295850" y="2263222"/>
            <a:chExt cx="2643765" cy="2343151"/>
          </a:xfrm>
          <a:solidFill>
            <a:srgbClr val="F5C1C1"/>
          </a:solidFill>
        </p:grpSpPr>
        <p:sp>
          <p:nvSpPr>
            <p:cNvPr id="27" name="Freeform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03200" dist="635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  <p:sp>
          <p:nvSpPr>
            <p:cNvPr id="28" name="Freeform 5"/>
            <p:cNvSpPr>
              <a:spLocks/>
            </p:cNvSpPr>
            <p:nvPr/>
          </p:nvSpPr>
          <p:spPr bwMode="auto">
            <a:xfrm rot="10800000">
              <a:off x="3589408" y="2523401"/>
              <a:ext cx="2056648" cy="182279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52400" dist="38100" dir="2700000" algn="tl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442765" y="3426684"/>
            <a:ext cx="732500" cy="690564"/>
            <a:chOff x="3295850" y="2263222"/>
            <a:chExt cx="2643765" cy="234315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32" name="Freeform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03200" dist="635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  <p:sp>
          <p:nvSpPr>
            <p:cNvPr id="33" name="Freeform 5"/>
            <p:cNvSpPr>
              <a:spLocks/>
            </p:cNvSpPr>
            <p:nvPr/>
          </p:nvSpPr>
          <p:spPr bwMode="auto">
            <a:xfrm rot="10800000">
              <a:off x="3589408" y="2523401"/>
              <a:ext cx="2056648" cy="182279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52400" dist="38100" dir="2700000" algn="tl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1779206" y="3437143"/>
            <a:ext cx="732500" cy="690564"/>
            <a:chOff x="3295850" y="2263222"/>
            <a:chExt cx="2643765" cy="234315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7" name="Freeform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03200" dist="635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  <p:sp>
          <p:nvSpPr>
            <p:cNvPr id="38" name="Freeform 5"/>
            <p:cNvSpPr>
              <a:spLocks/>
            </p:cNvSpPr>
            <p:nvPr/>
          </p:nvSpPr>
          <p:spPr bwMode="auto">
            <a:xfrm rot="10800000">
              <a:off x="3589408" y="2523401"/>
              <a:ext cx="2056648" cy="182279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52400" dist="38100" dir="2700000" algn="tl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3820450" y="2103643"/>
            <a:ext cx="732500" cy="690564"/>
            <a:chOff x="3295850" y="2263222"/>
            <a:chExt cx="2643765" cy="2343151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4" name="Freeform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03200" dist="635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  <p:sp>
          <p:nvSpPr>
            <p:cNvPr id="45" name="Freeform 5"/>
            <p:cNvSpPr>
              <a:spLocks/>
            </p:cNvSpPr>
            <p:nvPr/>
          </p:nvSpPr>
          <p:spPr bwMode="auto">
            <a:xfrm rot="10800000">
              <a:off x="3589408" y="2523401"/>
              <a:ext cx="2056648" cy="182279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pFill/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52400" dist="38100" dir="2700000" algn="tl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2642665" y="1239675"/>
            <a:ext cx="732500" cy="690564"/>
            <a:chOff x="5707209" y="1605527"/>
            <a:chExt cx="819955" cy="726710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47" name="组合 46"/>
            <p:cNvGrpSpPr/>
            <p:nvPr/>
          </p:nvGrpSpPr>
          <p:grpSpPr>
            <a:xfrm>
              <a:off x="5707209" y="1605527"/>
              <a:ext cx="819955" cy="726710"/>
              <a:chOff x="3295850" y="2263222"/>
              <a:chExt cx="2643765" cy="2343151"/>
            </a:xfrm>
            <a:grpFill/>
          </p:grpSpPr>
          <p:sp>
            <p:nvSpPr>
              <p:cNvPr id="51" name="Freeform 5"/>
              <p:cNvSpPr>
                <a:spLocks/>
              </p:cNvSpPr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pFill/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5"/>
              <p:cNvSpPr>
                <a:spLocks/>
              </p:cNvSpPr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pFill/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13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Freeform 34"/>
            <p:cNvSpPr>
              <a:spLocks/>
            </p:cNvSpPr>
            <p:nvPr/>
          </p:nvSpPr>
          <p:spPr bwMode="auto">
            <a:xfrm>
              <a:off x="6106086" y="1885513"/>
              <a:ext cx="72336" cy="123186"/>
            </a:xfrm>
            <a:custGeom>
              <a:avLst/>
              <a:gdLst>
                <a:gd name="T0" fmla="*/ 101 w 101"/>
                <a:gd name="T1" fmla="*/ 66 h 172"/>
                <a:gd name="T2" fmla="*/ 94 w 101"/>
                <a:gd name="T3" fmla="*/ 59 h 172"/>
                <a:gd name="T4" fmla="*/ 21 w 101"/>
                <a:gd name="T5" fmla="*/ 132 h 172"/>
                <a:gd name="T6" fmla="*/ 21 w 101"/>
                <a:gd name="T7" fmla="*/ 0 h 172"/>
                <a:gd name="T8" fmla="*/ 11 w 101"/>
                <a:gd name="T9" fmla="*/ 0 h 172"/>
                <a:gd name="T10" fmla="*/ 11 w 101"/>
                <a:gd name="T11" fmla="*/ 141 h 172"/>
                <a:gd name="T12" fmla="*/ 0 w 101"/>
                <a:gd name="T13" fmla="*/ 153 h 172"/>
                <a:gd name="T14" fmla="*/ 7 w 101"/>
                <a:gd name="T15" fmla="*/ 163 h 172"/>
                <a:gd name="T16" fmla="*/ 11 w 101"/>
                <a:gd name="T17" fmla="*/ 158 h 172"/>
                <a:gd name="T18" fmla="*/ 11 w 101"/>
                <a:gd name="T19" fmla="*/ 172 h 172"/>
                <a:gd name="T20" fmla="*/ 21 w 101"/>
                <a:gd name="T21" fmla="*/ 172 h 172"/>
                <a:gd name="T22" fmla="*/ 21 w 101"/>
                <a:gd name="T23" fmla="*/ 146 h 172"/>
                <a:gd name="T24" fmla="*/ 101 w 101"/>
                <a:gd name="T25" fmla="*/ 6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1" h="172">
                  <a:moveTo>
                    <a:pt x="101" y="66"/>
                  </a:moveTo>
                  <a:lnTo>
                    <a:pt x="94" y="59"/>
                  </a:lnTo>
                  <a:lnTo>
                    <a:pt x="21" y="132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11" y="141"/>
                  </a:lnTo>
                  <a:lnTo>
                    <a:pt x="0" y="153"/>
                  </a:lnTo>
                  <a:lnTo>
                    <a:pt x="7" y="163"/>
                  </a:lnTo>
                  <a:lnTo>
                    <a:pt x="11" y="158"/>
                  </a:lnTo>
                  <a:lnTo>
                    <a:pt x="11" y="172"/>
                  </a:lnTo>
                  <a:lnTo>
                    <a:pt x="21" y="172"/>
                  </a:lnTo>
                  <a:lnTo>
                    <a:pt x="21" y="146"/>
                  </a:lnTo>
                  <a:lnTo>
                    <a:pt x="101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>
                <a:solidFill>
                  <a:prstClr val="black"/>
                </a:solidFill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2790826" y="1023105"/>
            <a:ext cx="1832298" cy="1004096"/>
            <a:chOff x="4470497" y="842984"/>
            <a:chExt cx="2153531" cy="1339107"/>
          </a:xfrm>
        </p:grpSpPr>
        <p:sp>
          <p:nvSpPr>
            <p:cNvPr id="54" name="文本框 90"/>
            <p:cNvSpPr txBox="1"/>
            <p:nvPr/>
          </p:nvSpPr>
          <p:spPr>
            <a:xfrm>
              <a:off x="5130179" y="1134495"/>
              <a:ext cx="1493849" cy="533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DZ" altLang="zh-CN" sz="2000" b="1" dirty="0" smtClean="0">
                  <a:solidFill>
                    <a:srgbClr val="FFB85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الزبائن </a:t>
              </a:r>
              <a:endParaRPr lang="zh-CN" altLang="en-US" sz="1200" b="1" dirty="0">
                <a:solidFill>
                  <a:srgbClr val="FFB85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5" name="文本框 94"/>
            <p:cNvSpPr txBox="1"/>
            <p:nvPr/>
          </p:nvSpPr>
          <p:spPr>
            <a:xfrm>
              <a:off x="4470497" y="1320116"/>
              <a:ext cx="501541" cy="8619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>
                  <a:solidFill>
                    <a:srgbClr val="FFB850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1800" dirty="0">
                <a:solidFill>
                  <a:srgbClr val="FFB850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56" name="文本框 113"/>
            <p:cNvSpPr txBox="1"/>
            <p:nvPr/>
          </p:nvSpPr>
          <p:spPr>
            <a:xfrm>
              <a:off x="4839927" y="842984"/>
              <a:ext cx="1704788" cy="370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>
                <a:lnSpc>
                  <a:spcPct val="120000"/>
                </a:lnSpc>
              </a:pPr>
              <a:r>
                <a:rPr lang="ar-DZ" altLang="zh-CN" sz="11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القوة التفاوضية للمشترين</a:t>
              </a:r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-276224" y="2021817"/>
            <a:ext cx="2251482" cy="877328"/>
            <a:chOff x="2211005" y="2314674"/>
            <a:chExt cx="2556314" cy="1170054"/>
          </a:xfrm>
        </p:grpSpPr>
        <p:sp>
          <p:nvSpPr>
            <p:cNvPr id="58" name="文本框 96"/>
            <p:cNvSpPr txBox="1"/>
            <p:nvPr/>
          </p:nvSpPr>
          <p:spPr>
            <a:xfrm>
              <a:off x="2881288" y="2614972"/>
              <a:ext cx="1493848" cy="861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DZ" altLang="zh-CN" sz="1800" b="1" dirty="0" smtClean="0">
                  <a:solidFill>
                    <a:srgbClr val="E8707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المنافسون</a:t>
              </a:r>
            </a:p>
            <a:p>
              <a:pPr algn="ctr"/>
              <a:r>
                <a:rPr lang="ar-DZ" altLang="zh-CN" sz="1800" b="1" dirty="0" smtClean="0">
                  <a:solidFill>
                    <a:srgbClr val="E8707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الحاليون </a:t>
              </a:r>
              <a:endParaRPr lang="zh-CN" altLang="en-US" sz="1200" b="1" dirty="0">
                <a:solidFill>
                  <a:srgbClr val="E8707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9" name="文本框 98"/>
            <p:cNvSpPr txBox="1"/>
            <p:nvPr/>
          </p:nvSpPr>
          <p:spPr>
            <a:xfrm>
              <a:off x="4265778" y="2622753"/>
              <a:ext cx="501541" cy="8619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>
                  <a:solidFill>
                    <a:srgbClr val="E87071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1800" dirty="0">
                <a:solidFill>
                  <a:srgbClr val="E8707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60" name="文本框 113"/>
            <p:cNvSpPr txBox="1"/>
            <p:nvPr/>
          </p:nvSpPr>
          <p:spPr>
            <a:xfrm>
              <a:off x="2211005" y="2314674"/>
              <a:ext cx="1812273" cy="3707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DZ" altLang="zh-CN" sz="11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تهديد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292854" y="3582899"/>
            <a:ext cx="2092536" cy="677824"/>
            <a:chOff x="2460569" y="4307639"/>
            <a:chExt cx="2318030" cy="903973"/>
          </a:xfrm>
        </p:grpSpPr>
        <p:sp>
          <p:nvSpPr>
            <p:cNvPr id="62" name="文本框 100"/>
            <p:cNvSpPr txBox="1"/>
            <p:nvPr/>
          </p:nvSpPr>
          <p:spPr>
            <a:xfrm>
              <a:off x="2872144" y="4719055"/>
              <a:ext cx="1493848" cy="492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DZ" altLang="zh-CN" sz="1800" b="1" dirty="0" smtClean="0">
                  <a:solidFill>
                    <a:srgbClr val="01ACB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الموردون</a:t>
              </a:r>
              <a:endParaRPr lang="zh-CN" altLang="en-US" sz="1200" b="1" dirty="0">
                <a:solidFill>
                  <a:srgbClr val="01ACB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3" name="文本框 102"/>
            <p:cNvSpPr txBox="1"/>
            <p:nvPr/>
          </p:nvSpPr>
          <p:spPr>
            <a:xfrm>
              <a:off x="4267545" y="4307639"/>
              <a:ext cx="511054" cy="861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>
                  <a:solidFill>
                    <a:srgbClr val="01ACBE"/>
                  </a:solidFill>
                  <a:latin typeface="Impact" panose="020B0806030902050204" pitchFamily="34" charset="0"/>
                </a:rPr>
                <a:t>03</a:t>
              </a:r>
              <a:endParaRPr lang="zh-CN" altLang="en-US" sz="1800" dirty="0">
                <a:solidFill>
                  <a:srgbClr val="01ACBE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64" name="文本框 113"/>
            <p:cNvSpPr txBox="1"/>
            <p:nvPr/>
          </p:nvSpPr>
          <p:spPr>
            <a:xfrm>
              <a:off x="2460569" y="4416225"/>
              <a:ext cx="2007454" cy="38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ar-DZ" altLang="zh-CN" sz="105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القوة التفاوضية</a:t>
              </a:r>
              <a:endPara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5945528" y="3300967"/>
            <a:ext cx="2626973" cy="572676"/>
            <a:chOff x="7552172" y="2356485"/>
            <a:chExt cx="2720128" cy="763745"/>
          </a:xfrm>
        </p:grpSpPr>
        <p:sp>
          <p:nvSpPr>
            <p:cNvPr id="66" name="文本框 104"/>
            <p:cNvSpPr txBox="1"/>
            <p:nvPr/>
          </p:nvSpPr>
          <p:spPr>
            <a:xfrm>
              <a:off x="8173225" y="2627673"/>
              <a:ext cx="1493849" cy="492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DZ" altLang="zh-CN" sz="1800" b="1" dirty="0" smtClean="0">
                  <a:solidFill>
                    <a:srgbClr val="C6588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الحكومة</a:t>
              </a:r>
              <a:endParaRPr lang="zh-CN" altLang="en-US" sz="1800" b="1" dirty="0">
                <a:solidFill>
                  <a:srgbClr val="C6588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7" name="文本框 106"/>
            <p:cNvSpPr txBox="1"/>
            <p:nvPr/>
          </p:nvSpPr>
          <p:spPr>
            <a:xfrm>
              <a:off x="7552172" y="2597345"/>
              <a:ext cx="553182" cy="492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DZ" altLang="zh-CN" sz="1800" b="1" dirty="0" smtClean="0">
                  <a:solidFill>
                    <a:srgbClr val="C65885"/>
                  </a:solidFill>
                  <a:latin typeface="Impact" panose="020B0806030902050204" pitchFamily="34" charset="0"/>
                </a:rPr>
                <a:t>+1</a:t>
              </a:r>
              <a:endParaRPr lang="zh-CN" altLang="en-US" sz="1800" b="1" dirty="0">
                <a:solidFill>
                  <a:srgbClr val="C65885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68" name="文本框 113"/>
            <p:cNvSpPr txBox="1"/>
            <p:nvPr/>
          </p:nvSpPr>
          <p:spPr>
            <a:xfrm>
              <a:off x="8024680" y="2356485"/>
              <a:ext cx="2247620" cy="370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ar-DZ" altLang="zh-CN" sz="11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القيود التنظيمية للحكومة في السوق</a:t>
              </a:r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3992632" y="2205341"/>
            <a:ext cx="2560568" cy="162561"/>
            <a:chOff x="7494519" y="4322243"/>
            <a:chExt cx="2864828" cy="1139545"/>
          </a:xfrm>
        </p:grpSpPr>
        <p:sp>
          <p:nvSpPr>
            <p:cNvPr id="70" name="文本框 108"/>
            <p:cNvSpPr txBox="1"/>
            <p:nvPr/>
          </p:nvSpPr>
          <p:spPr>
            <a:xfrm>
              <a:off x="8127941" y="4322243"/>
              <a:ext cx="2231406" cy="492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DZ" altLang="zh-CN" sz="1800" b="1" dirty="0" smtClean="0">
                  <a:solidFill>
                    <a:srgbClr val="00AF9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المنافسون المحتملون</a:t>
              </a:r>
              <a:endParaRPr lang="zh-CN" altLang="en-US" sz="1800" b="1" dirty="0">
                <a:solidFill>
                  <a:srgbClr val="00AF9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1" name="文本框 110"/>
            <p:cNvSpPr txBox="1"/>
            <p:nvPr/>
          </p:nvSpPr>
          <p:spPr>
            <a:xfrm>
              <a:off x="7494519" y="4599815"/>
              <a:ext cx="531335" cy="861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>
                  <a:solidFill>
                    <a:srgbClr val="00AF92"/>
                  </a:solidFill>
                  <a:latin typeface="Impact" panose="020B0806030902050204" pitchFamily="34" charset="0"/>
                </a:rPr>
                <a:t>05</a:t>
              </a:r>
              <a:endParaRPr lang="zh-CN" altLang="en-US" sz="1800" dirty="0">
                <a:solidFill>
                  <a:srgbClr val="00AF92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3078108" y="3579078"/>
            <a:ext cx="2179246" cy="1269147"/>
            <a:chOff x="5643710" y="5280671"/>
            <a:chExt cx="2247621" cy="1692587"/>
          </a:xfrm>
        </p:grpSpPr>
        <p:sp>
          <p:nvSpPr>
            <p:cNvPr id="74" name="文本框 112"/>
            <p:cNvSpPr txBox="1"/>
            <p:nvPr/>
          </p:nvSpPr>
          <p:spPr>
            <a:xfrm>
              <a:off x="5800332" y="6111284"/>
              <a:ext cx="1493849" cy="861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DZ" altLang="zh-CN" sz="1800" b="1" dirty="0" smtClean="0">
                  <a:solidFill>
                    <a:srgbClr val="663A7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المنتجات البديلة</a:t>
              </a:r>
              <a:endParaRPr lang="zh-CN" altLang="en-US" sz="1800" b="1" dirty="0">
                <a:solidFill>
                  <a:srgbClr val="663A77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5" name="文本框 114"/>
            <p:cNvSpPr txBox="1"/>
            <p:nvPr/>
          </p:nvSpPr>
          <p:spPr>
            <a:xfrm>
              <a:off x="6172617" y="5280671"/>
              <a:ext cx="501540" cy="861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>
                  <a:solidFill>
                    <a:srgbClr val="663A77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1800" dirty="0">
                <a:solidFill>
                  <a:srgbClr val="663A77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76" name="文本框 113"/>
            <p:cNvSpPr txBox="1"/>
            <p:nvPr/>
          </p:nvSpPr>
          <p:spPr>
            <a:xfrm>
              <a:off x="5643710" y="6487943"/>
              <a:ext cx="2247621" cy="370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ar-DZ" altLang="zh-CN" sz="11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تهديد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78" name="圆角矩形 3"/>
          <p:cNvSpPr/>
          <p:nvPr/>
        </p:nvSpPr>
        <p:spPr>
          <a:xfrm>
            <a:off x="7691196" y="140381"/>
            <a:ext cx="1317722" cy="1317244"/>
          </a:xfrm>
          <a:prstGeom prst="roundRect">
            <a:avLst>
              <a:gd name="adj" fmla="val 12557"/>
            </a:avLst>
          </a:prstGeom>
          <a:gradFill>
            <a:gsLst>
              <a:gs pos="0">
                <a:schemeClr val="bg1">
                  <a:lumMod val="80000"/>
                </a:schemeClr>
              </a:gs>
              <a:gs pos="100000">
                <a:schemeClr val="bg1">
                  <a:lumMod val="97000"/>
                </a:schemeClr>
              </a:gs>
            </a:gsLst>
            <a:lin ang="2700000" scaled="1"/>
          </a:gradFill>
          <a:ln w="22225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444500" dist="177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>
              <a:solidFill>
                <a:prstClr val="white"/>
              </a:solidFill>
            </a:endParaRPr>
          </a:p>
        </p:txBody>
      </p:sp>
      <p:sp>
        <p:nvSpPr>
          <p:cNvPr id="79" name="文本框 149"/>
          <p:cNvSpPr txBox="1"/>
          <p:nvPr/>
        </p:nvSpPr>
        <p:spPr>
          <a:xfrm>
            <a:off x="7620000" y="285157"/>
            <a:ext cx="1469449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30000"/>
              </a:lnSpc>
            </a:pPr>
            <a:r>
              <a:rPr lang="ar-DZ" altLang="zh-CN" sz="16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ب- تحليل قطاع المؤسسة</a:t>
            </a:r>
          </a:p>
          <a:p>
            <a:pPr algn="ctr" rtl="1">
              <a:lnSpc>
                <a:spcPct val="130000"/>
              </a:lnSpc>
            </a:pPr>
            <a:r>
              <a:rPr lang="ar-DZ" altLang="zh-CN" sz="1400" b="1" dirty="0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(تحليل الصناعة</a:t>
            </a:r>
            <a:r>
              <a:rPr lang="ar-DZ" altLang="zh-CN" sz="1400" b="1" dirty="0" err="1" smtClean="0">
                <a:solidFill>
                  <a:schemeClr val="accent5">
                    <a:lumMod val="75000"/>
                  </a:schemeClr>
                </a:solidFill>
                <a:latin typeface="Simplified Arabic" pitchFamily="18" charset="-78"/>
                <a:ea typeface="微软雅黑" panose="020B0503020204020204" pitchFamily="34" charset="-122"/>
                <a:cs typeface="Simplified Arabic" pitchFamily="18" charset="-78"/>
              </a:rPr>
              <a:t>)</a:t>
            </a:r>
            <a:endParaRPr lang="ar-DZ" altLang="zh-CN" sz="1400" b="1" dirty="0" smtClean="0">
              <a:solidFill>
                <a:schemeClr val="accent5">
                  <a:lumMod val="75000"/>
                </a:schemeClr>
              </a:solidFill>
              <a:latin typeface="Simplified Arabic" pitchFamily="18" charset="-78"/>
              <a:ea typeface="微软雅黑" panose="020B0503020204020204" pitchFamily="34" charset="-122"/>
              <a:cs typeface="Simplified Arabic" pitchFamily="18" charset="-78"/>
            </a:endParaRPr>
          </a:p>
        </p:txBody>
      </p:sp>
      <p:grpSp>
        <p:nvGrpSpPr>
          <p:cNvPr id="86" name="Group 1">
            <a:extLst>
              <a:ext uri="{FF2B5EF4-FFF2-40B4-BE49-F238E27FC236}">
                <a16:creationId xmlns:a16="http://schemas.microsoft.com/office/drawing/2014/main" xmlns="" id="{D74A3F6C-A2D5-414F-B98C-7F70E7E2AA77}"/>
              </a:ext>
            </a:extLst>
          </p:cNvPr>
          <p:cNvGrpSpPr/>
          <p:nvPr/>
        </p:nvGrpSpPr>
        <p:grpSpPr>
          <a:xfrm>
            <a:off x="-380999" y="129887"/>
            <a:ext cx="1295400" cy="594013"/>
            <a:chOff x="4115101" y="1714589"/>
            <a:chExt cx="7175500" cy="4437063"/>
          </a:xfrm>
        </p:grpSpPr>
        <p:sp>
          <p:nvSpPr>
            <p:cNvPr id="87" name="Freeform 30">
              <a:extLst>
                <a:ext uri="{FF2B5EF4-FFF2-40B4-BE49-F238E27FC236}">
                  <a16:creationId xmlns:a16="http://schemas.microsoft.com/office/drawing/2014/main" xmlns="" id="{9B3A5F4D-A685-4122-9D20-186BBB357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101" y="3875177"/>
              <a:ext cx="5591175" cy="2241550"/>
            </a:xfrm>
            <a:custGeom>
              <a:avLst/>
              <a:gdLst>
                <a:gd name="T0" fmla="*/ 2147483647 w 2331"/>
                <a:gd name="T1" fmla="*/ 2147483647 h 688"/>
                <a:gd name="T2" fmla="*/ 598349271 w 2331"/>
                <a:gd name="T3" fmla="*/ 1464869215 h 688"/>
                <a:gd name="T4" fmla="*/ 2147483647 w 2331"/>
                <a:gd name="T5" fmla="*/ 0 h 688"/>
                <a:gd name="T6" fmla="*/ 2147483647 w 2331"/>
                <a:gd name="T7" fmla="*/ 2147483647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1"/>
                <a:gd name="T13" fmla="*/ 0 h 688"/>
                <a:gd name="T14" fmla="*/ 2331 w 2331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1" h="688">
                  <a:moveTo>
                    <a:pt x="2331" y="688"/>
                  </a:moveTo>
                  <a:cubicBezTo>
                    <a:pt x="2331" y="688"/>
                    <a:pt x="208" y="159"/>
                    <a:pt x="104" y="138"/>
                  </a:cubicBezTo>
                  <a:cubicBezTo>
                    <a:pt x="0" y="118"/>
                    <a:pt x="2086" y="0"/>
                    <a:pt x="2086" y="0"/>
                  </a:cubicBezTo>
                  <a:lnTo>
                    <a:pt x="2331" y="688"/>
                  </a:lnTo>
                  <a:close/>
                </a:path>
              </a:pathLst>
            </a:custGeom>
            <a:gradFill rotWithShape="1">
              <a:gsLst>
                <a:gs pos="0">
                  <a:srgbClr val="666666">
                    <a:alpha val="0"/>
                  </a:srgbClr>
                </a:gs>
                <a:gs pos="100000">
                  <a:srgbClr val="4A4A4A">
                    <a:alpha val="5000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8" name="Freeform 35">
              <a:extLst>
                <a:ext uri="{FF2B5EF4-FFF2-40B4-BE49-F238E27FC236}">
                  <a16:creationId xmlns:a16="http://schemas.microsoft.com/office/drawing/2014/main" xmlns="" id="{EE3C68F4-28E0-4539-8528-219C80E8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5476" y="4235539"/>
              <a:ext cx="1635125" cy="1916113"/>
            </a:xfrm>
            <a:custGeom>
              <a:avLst/>
              <a:gdLst>
                <a:gd name="T0" fmla="*/ 1111178745 w 1873"/>
                <a:gd name="T1" fmla="*/ 0 h 2171"/>
                <a:gd name="T2" fmla="*/ 0 w 1873"/>
                <a:gd name="T3" fmla="*/ 892703013 h 2171"/>
                <a:gd name="T4" fmla="*/ 84596112 w 1873"/>
                <a:gd name="T5" fmla="*/ 1691151096 h 2171"/>
                <a:gd name="T6" fmla="*/ 1427460633 w 1873"/>
                <a:gd name="T7" fmla="*/ 522691090 h 2171"/>
                <a:gd name="T8" fmla="*/ 1111178745 w 1873"/>
                <a:gd name="T9" fmla="*/ 0 h 2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3"/>
                <a:gd name="T16" fmla="*/ 0 h 2171"/>
                <a:gd name="T17" fmla="*/ 1873 w 1873"/>
                <a:gd name="T18" fmla="*/ 2171 h 2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3" h="2171">
                  <a:moveTo>
                    <a:pt x="1458" y="0"/>
                  </a:moveTo>
                  <a:lnTo>
                    <a:pt x="0" y="1146"/>
                  </a:lnTo>
                  <a:lnTo>
                    <a:pt x="111" y="2171"/>
                  </a:lnTo>
                  <a:lnTo>
                    <a:pt x="1873" y="671"/>
                  </a:lnTo>
                  <a:lnTo>
                    <a:pt x="145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89" name="Freeform 44">
              <a:extLst>
                <a:ext uri="{FF2B5EF4-FFF2-40B4-BE49-F238E27FC236}">
                  <a16:creationId xmlns:a16="http://schemas.microsoft.com/office/drawing/2014/main" xmlns="" id="{363280B8-3ADE-4E52-B5FB-7D12B9891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7401" y="4329202"/>
              <a:ext cx="2495550" cy="1822450"/>
            </a:xfrm>
            <a:custGeom>
              <a:avLst/>
              <a:gdLst>
                <a:gd name="T0" fmla="*/ 292016024 w 2858"/>
                <a:gd name="T1" fmla="*/ 0 h 2069"/>
                <a:gd name="T2" fmla="*/ 0 w 2858"/>
                <a:gd name="T3" fmla="*/ 474834107 h 2069"/>
                <a:gd name="T4" fmla="*/ 2147483647 w 2858"/>
                <a:gd name="T5" fmla="*/ 1605279847 h 2069"/>
                <a:gd name="T6" fmla="*/ 2091384413 w 2858"/>
                <a:gd name="T7" fmla="*/ 806131558 h 2069"/>
                <a:gd name="T8" fmla="*/ 292016024 w 2858"/>
                <a:gd name="T9" fmla="*/ 0 h 20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58"/>
                <a:gd name="T16" fmla="*/ 0 h 2069"/>
                <a:gd name="T17" fmla="*/ 2858 w 2858"/>
                <a:gd name="T18" fmla="*/ 2069 h 20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58" h="2069">
                  <a:moveTo>
                    <a:pt x="383" y="0"/>
                  </a:moveTo>
                  <a:lnTo>
                    <a:pt x="0" y="612"/>
                  </a:lnTo>
                  <a:lnTo>
                    <a:pt x="2858" y="2069"/>
                  </a:lnTo>
                  <a:lnTo>
                    <a:pt x="2743" y="1039"/>
                  </a:lnTo>
                  <a:lnTo>
                    <a:pt x="38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0" name="Freeform 34">
              <a:extLst>
                <a:ext uri="{FF2B5EF4-FFF2-40B4-BE49-F238E27FC236}">
                  <a16:creationId xmlns:a16="http://schemas.microsoft.com/office/drawing/2014/main" xmlns="" id="{4DC98B09-4271-4E1B-AC75-B86764668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4901" y="3791039"/>
              <a:ext cx="3341688" cy="1449388"/>
            </a:xfrm>
            <a:custGeom>
              <a:avLst/>
              <a:gdLst>
                <a:gd name="T0" fmla="*/ 0 w 3825"/>
                <a:gd name="T1" fmla="*/ 474942619 h 1660"/>
                <a:gd name="T2" fmla="*/ 1801279037 w 3825"/>
                <a:gd name="T3" fmla="*/ 1265497334 h 1660"/>
                <a:gd name="T4" fmla="*/ 2147483647 w 3825"/>
                <a:gd name="T5" fmla="*/ 397945192 h 1660"/>
                <a:gd name="T6" fmla="*/ 1408203049 w 3825"/>
                <a:gd name="T7" fmla="*/ 0 h 1660"/>
                <a:gd name="T8" fmla="*/ 0 w 3825"/>
                <a:gd name="T9" fmla="*/ 474942619 h 16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5"/>
                <a:gd name="T16" fmla="*/ 0 h 1660"/>
                <a:gd name="T17" fmla="*/ 3825 w 3825"/>
                <a:gd name="T18" fmla="*/ 1660 h 16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5" h="1660">
                  <a:moveTo>
                    <a:pt x="0" y="623"/>
                  </a:moveTo>
                  <a:lnTo>
                    <a:pt x="2360" y="1660"/>
                  </a:lnTo>
                  <a:lnTo>
                    <a:pt x="3825" y="522"/>
                  </a:lnTo>
                  <a:lnTo>
                    <a:pt x="1845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1" name="Freeform 31">
              <a:extLst>
                <a:ext uri="{FF2B5EF4-FFF2-40B4-BE49-F238E27FC236}">
                  <a16:creationId xmlns:a16="http://schemas.microsoft.com/office/drawing/2014/main" xmlns="" id="{A6364B68-B510-47A8-A85D-0FA1B0512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3626" y="2230527"/>
              <a:ext cx="820738" cy="236537"/>
            </a:xfrm>
            <a:custGeom>
              <a:avLst/>
              <a:gdLst>
                <a:gd name="T0" fmla="*/ 0 w 517"/>
                <a:gd name="T1" fmla="*/ 178929922 h 149"/>
                <a:gd name="T2" fmla="*/ 798890812 w 517"/>
                <a:gd name="T3" fmla="*/ 375501694 h 149"/>
                <a:gd name="T4" fmla="*/ 1302922369 w 517"/>
                <a:gd name="T5" fmla="*/ 115926942 h 149"/>
                <a:gd name="T6" fmla="*/ 602318504 w 517"/>
                <a:gd name="T7" fmla="*/ 0 h 149"/>
                <a:gd name="T8" fmla="*/ 0 w 517"/>
                <a:gd name="T9" fmla="*/ 178929922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7"/>
                <a:gd name="T16" fmla="*/ 0 h 149"/>
                <a:gd name="T17" fmla="*/ 517 w 517"/>
                <a:gd name="T18" fmla="*/ 149 h 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7" h="149">
                  <a:moveTo>
                    <a:pt x="0" y="71"/>
                  </a:moveTo>
                  <a:lnTo>
                    <a:pt x="317" y="149"/>
                  </a:lnTo>
                  <a:lnTo>
                    <a:pt x="517" y="46"/>
                  </a:lnTo>
                  <a:lnTo>
                    <a:pt x="239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2" name="Freeform 32">
              <a:extLst>
                <a:ext uri="{FF2B5EF4-FFF2-40B4-BE49-F238E27FC236}">
                  <a16:creationId xmlns:a16="http://schemas.microsoft.com/office/drawing/2014/main" xmlns="" id="{A955B3EC-30DE-48AC-95E7-8DC0A206D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6751" y="2892514"/>
              <a:ext cx="1635125" cy="406400"/>
            </a:xfrm>
            <a:custGeom>
              <a:avLst/>
              <a:gdLst>
                <a:gd name="T0" fmla="*/ 3048509 w 1873"/>
                <a:gd name="T1" fmla="*/ 104197123 h 466"/>
                <a:gd name="T2" fmla="*/ 929030359 w 1873"/>
                <a:gd name="T3" fmla="*/ 354422661 h 466"/>
                <a:gd name="T4" fmla="*/ 1427460633 w 1873"/>
                <a:gd name="T5" fmla="*/ 86704481 h 466"/>
                <a:gd name="T6" fmla="*/ 762887517 w 1873"/>
                <a:gd name="T7" fmla="*/ 0 h 466"/>
                <a:gd name="T8" fmla="*/ 0 w 1873"/>
                <a:gd name="T9" fmla="*/ 81380292 h 466"/>
                <a:gd name="T10" fmla="*/ 3048509 w 1873"/>
                <a:gd name="T11" fmla="*/ 104197123 h 4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73"/>
                <a:gd name="T19" fmla="*/ 0 h 466"/>
                <a:gd name="T20" fmla="*/ 1873 w 1873"/>
                <a:gd name="T21" fmla="*/ 466 h 4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73" h="466">
                  <a:moveTo>
                    <a:pt x="4" y="137"/>
                  </a:moveTo>
                  <a:lnTo>
                    <a:pt x="1219" y="466"/>
                  </a:lnTo>
                  <a:lnTo>
                    <a:pt x="1873" y="114"/>
                  </a:lnTo>
                  <a:lnTo>
                    <a:pt x="1001" y="0"/>
                  </a:lnTo>
                  <a:lnTo>
                    <a:pt x="0" y="107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3" name="Freeform 33">
              <a:extLst>
                <a:ext uri="{FF2B5EF4-FFF2-40B4-BE49-F238E27FC236}">
                  <a16:creationId xmlns:a16="http://schemas.microsoft.com/office/drawing/2014/main" xmlns="" id="{583E6B04-9702-4C43-838F-54FBCC1B9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876" y="3298914"/>
              <a:ext cx="2487613" cy="936625"/>
            </a:xfrm>
            <a:custGeom>
              <a:avLst/>
              <a:gdLst>
                <a:gd name="T0" fmla="*/ 0 w 1567"/>
                <a:gd name="T1" fmla="*/ 572076263 h 590"/>
                <a:gd name="T2" fmla="*/ 2147483647 w 1567"/>
                <a:gd name="T3" fmla="*/ 1486892188 h 590"/>
                <a:gd name="T4" fmla="*/ 2147483647 w 1567"/>
                <a:gd name="T5" fmla="*/ 584676250 h 590"/>
                <a:gd name="T6" fmla="*/ 1817033815 w 1567"/>
                <a:gd name="T7" fmla="*/ 0 h 590"/>
                <a:gd name="T8" fmla="*/ 0 w 1567"/>
                <a:gd name="T9" fmla="*/ 572076263 h 5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7"/>
                <a:gd name="T16" fmla="*/ 0 h 590"/>
                <a:gd name="T17" fmla="*/ 1567 w 1567"/>
                <a:gd name="T18" fmla="*/ 590 h 5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7" h="590">
                  <a:moveTo>
                    <a:pt x="0" y="227"/>
                  </a:moveTo>
                  <a:lnTo>
                    <a:pt x="957" y="590"/>
                  </a:lnTo>
                  <a:lnTo>
                    <a:pt x="1567" y="232"/>
                  </a:lnTo>
                  <a:lnTo>
                    <a:pt x="721" y="0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4" name="Freeform 36">
              <a:extLst>
                <a:ext uri="{FF2B5EF4-FFF2-40B4-BE49-F238E27FC236}">
                  <a16:creationId xmlns:a16="http://schemas.microsoft.com/office/drawing/2014/main" xmlns="" id="{AD12E73E-FA99-487D-9B7D-5AEEE8BF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0701" y="3656102"/>
              <a:ext cx="1292225" cy="1392237"/>
            </a:xfrm>
            <a:custGeom>
              <a:avLst/>
              <a:gdLst>
                <a:gd name="T0" fmla="*/ 831359629 w 1481"/>
                <a:gd name="T1" fmla="*/ 0 h 1594"/>
                <a:gd name="T2" fmla="*/ 0 w 1481"/>
                <a:gd name="T3" fmla="*/ 468401282 h 1594"/>
                <a:gd name="T4" fmla="*/ 84505931 w 1481"/>
                <a:gd name="T5" fmla="*/ 1216012462 h 1594"/>
                <a:gd name="T6" fmla="*/ 1127512121 w 1481"/>
                <a:gd name="T7" fmla="*/ 460009429 h 1594"/>
                <a:gd name="T8" fmla="*/ 831359629 w 1481"/>
                <a:gd name="T9" fmla="*/ 0 h 15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1"/>
                <a:gd name="T16" fmla="*/ 0 h 1594"/>
                <a:gd name="T17" fmla="*/ 1481 w 1481"/>
                <a:gd name="T18" fmla="*/ 1594 h 15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1" h="1594">
                  <a:moveTo>
                    <a:pt x="1092" y="0"/>
                  </a:moveTo>
                  <a:lnTo>
                    <a:pt x="0" y="614"/>
                  </a:lnTo>
                  <a:lnTo>
                    <a:pt x="111" y="1594"/>
                  </a:lnTo>
                  <a:lnTo>
                    <a:pt x="1481" y="603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5" name="Freeform 37">
              <a:extLst>
                <a:ext uri="{FF2B5EF4-FFF2-40B4-BE49-F238E27FC236}">
                  <a16:creationId xmlns:a16="http://schemas.microsoft.com/office/drawing/2014/main" xmlns="" id="{7624BED5-6421-4E5A-B012-32CD46D4C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351" y="2981414"/>
              <a:ext cx="976313" cy="1027113"/>
            </a:xfrm>
            <a:custGeom>
              <a:avLst/>
              <a:gdLst>
                <a:gd name="T0" fmla="*/ 560508454 w 1118"/>
                <a:gd name="T1" fmla="*/ 0 h 1221"/>
                <a:gd name="T2" fmla="*/ 0 w 1118"/>
                <a:gd name="T3" fmla="*/ 240593439 h 1221"/>
                <a:gd name="T4" fmla="*/ 72446267 w 1118"/>
                <a:gd name="T5" fmla="*/ 864014017 h 1221"/>
                <a:gd name="T6" fmla="*/ 852582356 w 1118"/>
                <a:gd name="T7" fmla="*/ 439436964 h 1221"/>
                <a:gd name="T8" fmla="*/ 560508454 w 1118"/>
                <a:gd name="T9" fmla="*/ 0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8"/>
                <a:gd name="T16" fmla="*/ 0 h 1221"/>
                <a:gd name="T17" fmla="*/ 1118 w 1118"/>
                <a:gd name="T18" fmla="*/ 1221 h 12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8" h="1221">
                  <a:moveTo>
                    <a:pt x="735" y="0"/>
                  </a:moveTo>
                  <a:lnTo>
                    <a:pt x="0" y="340"/>
                  </a:lnTo>
                  <a:lnTo>
                    <a:pt x="95" y="1221"/>
                  </a:lnTo>
                  <a:lnTo>
                    <a:pt x="1118" y="621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 dirty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6" name="Freeform 38">
              <a:extLst>
                <a:ext uri="{FF2B5EF4-FFF2-40B4-BE49-F238E27FC236}">
                  <a16:creationId xmlns:a16="http://schemas.microsoft.com/office/drawing/2014/main" xmlns="" id="{91A40E22-841D-4944-B348-B7E041E95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439" y="1714589"/>
              <a:ext cx="268287" cy="527050"/>
            </a:xfrm>
            <a:custGeom>
              <a:avLst/>
              <a:gdLst>
                <a:gd name="T0" fmla="*/ 0 w 307"/>
                <a:gd name="T1" fmla="*/ 0 h 603"/>
                <a:gd name="T2" fmla="*/ 50403874 w 307"/>
                <a:gd name="T3" fmla="*/ 460666173 h 603"/>
                <a:gd name="T4" fmla="*/ 234455747 w 307"/>
                <a:gd name="T5" fmla="*/ 379686645 h 603"/>
                <a:gd name="T6" fmla="*/ 0 w 307"/>
                <a:gd name="T7" fmla="*/ 0 h 6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"/>
                <a:gd name="T13" fmla="*/ 0 h 603"/>
                <a:gd name="T14" fmla="*/ 307 w 307"/>
                <a:gd name="T15" fmla="*/ 603 h 6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" h="603">
                  <a:moveTo>
                    <a:pt x="0" y="0"/>
                  </a:moveTo>
                  <a:lnTo>
                    <a:pt x="66" y="603"/>
                  </a:lnTo>
                  <a:lnTo>
                    <a:pt x="307" y="49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7" name="Freeform 39">
              <a:extLst>
                <a:ext uri="{FF2B5EF4-FFF2-40B4-BE49-F238E27FC236}">
                  <a16:creationId xmlns:a16="http://schemas.microsoft.com/office/drawing/2014/main" xmlns="" id="{548591C7-5C04-44FF-8568-442FD4CEA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8451" y="2308314"/>
              <a:ext cx="642938" cy="792163"/>
            </a:xfrm>
            <a:custGeom>
              <a:avLst/>
              <a:gdLst>
                <a:gd name="T0" fmla="*/ 276254843 w 737"/>
                <a:gd name="T1" fmla="*/ 0 h 907"/>
                <a:gd name="T2" fmla="*/ 0 w 737"/>
                <a:gd name="T3" fmla="*/ 111370083 h 907"/>
                <a:gd name="T4" fmla="*/ 62404243 w 737"/>
                <a:gd name="T5" fmla="*/ 691865732 h 907"/>
                <a:gd name="T6" fmla="*/ 560880966 w 737"/>
                <a:gd name="T7" fmla="*/ 460734927 h 907"/>
                <a:gd name="T8" fmla="*/ 276254843 w 737"/>
                <a:gd name="T9" fmla="*/ 0 h 9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7"/>
                <a:gd name="T16" fmla="*/ 0 h 907"/>
                <a:gd name="T17" fmla="*/ 737 w 737"/>
                <a:gd name="T18" fmla="*/ 907 h 9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7" h="907">
                  <a:moveTo>
                    <a:pt x="363" y="0"/>
                  </a:moveTo>
                  <a:lnTo>
                    <a:pt x="0" y="146"/>
                  </a:lnTo>
                  <a:lnTo>
                    <a:pt x="82" y="907"/>
                  </a:lnTo>
                  <a:lnTo>
                    <a:pt x="737" y="604"/>
                  </a:lnTo>
                  <a:lnTo>
                    <a:pt x="36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8" name="Freeform 40">
              <a:extLst>
                <a:ext uri="{FF2B5EF4-FFF2-40B4-BE49-F238E27FC236}">
                  <a16:creationId xmlns:a16="http://schemas.microsoft.com/office/drawing/2014/main" xmlns="" id="{84FC8FB7-0A8D-432A-9108-E2AB3E69F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3801" y="1714589"/>
              <a:ext cx="344488" cy="533400"/>
            </a:xfrm>
            <a:custGeom>
              <a:avLst/>
              <a:gdLst>
                <a:gd name="T0" fmla="*/ 247954613 w 395"/>
                <a:gd name="T1" fmla="*/ 0 h 610"/>
                <a:gd name="T2" fmla="*/ 0 w 395"/>
                <a:gd name="T3" fmla="*/ 405249338 h 610"/>
                <a:gd name="T4" fmla="*/ 300435398 w 395"/>
                <a:gd name="T5" fmla="*/ 466418951 h 610"/>
                <a:gd name="T6" fmla="*/ 247954613 w 395"/>
                <a:gd name="T7" fmla="*/ 0 h 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5"/>
                <a:gd name="T13" fmla="*/ 0 h 610"/>
                <a:gd name="T14" fmla="*/ 395 w 395"/>
                <a:gd name="T15" fmla="*/ 610 h 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5" h="610">
                  <a:moveTo>
                    <a:pt x="326" y="0"/>
                  </a:moveTo>
                  <a:lnTo>
                    <a:pt x="0" y="530"/>
                  </a:lnTo>
                  <a:lnTo>
                    <a:pt x="395" y="610"/>
                  </a:lnTo>
                  <a:lnTo>
                    <a:pt x="32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99" name="Freeform 41">
              <a:extLst>
                <a:ext uri="{FF2B5EF4-FFF2-40B4-BE49-F238E27FC236}">
                  <a16:creationId xmlns:a16="http://schemas.microsoft.com/office/drawing/2014/main" xmlns="" id="{1E6C4029-A1D0-46AB-A947-093676205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6126" y="2341652"/>
              <a:ext cx="901700" cy="760412"/>
            </a:xfrm>
            <a:custGeom>
              <a:avLst/>
              <a:gdLst>
                <a:gd name="T0" fmla="*/ 282681641 w 1033"/>
                <a:gd name="T1" fmla="*/ 0 h 870"/>
                <a:gd name="T2" fmla="*/ 0 w 1033"/>
                <a:gd name="T3" fmla="*/ 459128025 h 870"/>
                <a:gd name="T4" fmla="*/ 787088955 w 1033"/>
                <a:gd name="T5" fmla="*/ 664628057 h 870"/>
                <a:gd name="T6" fmla="*/ 723847749 w 1033"/>
                <a:gd name="T7" fmla="*/ 87089025 h 870"/>
                <a:gd name="T8" fmla="*/ 282681641 w 1033"/>
                <a:gd name="T9" fmla="*/ 0 h 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3"/>
                <a:gd name="T16" fmla="*/ 0 h 870"/>
                <a:gd name="T17" fmla="*/ 1033 w 1033"/>
                <a:gd name="T18" fmla="*/ 870 h 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3" h="870">
                  <a:moveTo>
                    <a:pt x="371" y="0"/>
                  </a:moveTo>
                  <a:lnTo>
                    <a:pt x="0" y="601"/>
                  </a:lnTo>
                  <a:lnTo>
                    <a:pt x="1033" y="870"/>
                  </a:lnTo>
                  <a:lnTo>
                    <a:pt x="950" y="114"/>
                  </a:lnTo>
                  <a:lnTo>
                    <a:pt x="37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0" name="Freeform 42">
              <a:extLst>
                <a:ext uri="{FF2B5EF4-FFF2-40B4-BE49-F238E27FC236}">
                  <a16:creationId xmlns:a16="http://schemas.microsoft.com/office/drawing/2014/main" xmlns="" id="{065574A8-C173-4121-B19F-EA18B326D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9251" y="2981414"/>
              <a:ext cx="1400175" cy="1031875"/>
            </a:xfrm>
            <a:custGeom>
              <a:avLst/>
              <a:gdLst>
                <a:gd name="T0" fmla="*/ 284581420 w 1603"/>
                <a:gd name="T1" fmla="*/ 0 h 1205"/>
                <a:gd name="T2" fmla="*/ 0 w 1603"/>
                <a:gd name="T3" fmla="*/ 446578373 h 1205"/>
                <a:gd name="T4" fmla="*/ 1223013120 w 1603"/>
                <a:gd name="T5" fmla="*/ 883623249 h 1205"/>
                <a:gd name="T6" fmla="*/ 1151295859 w 1603"/>
                <a:gd name="T7" fmla="*/ 236855132 h 1205"/>
                <a:gd name="T8" fmla="*/ 284581420 w 1603"/>
                <a:gd name="T9" fmla="*/ 0 h 1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3"/>
                <a:gd name="T16" fmla="*/ 0 h 1205"/>
                <a:gd name="T17" fmla="*/ 1603 w 1603"/>
                <a:gd name="T18" fmla="*/ 1205 h 1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3" h="1205">
                  <a:moveTo>
                    <a:pt x="373" y="0"/>
                  </a:moveTo>
                  <a:lnTo>
                    <a:pt x="0" y="609"/>
                  </a:lnTo>
                  <a:lnTo>
                    <a:pt x="1603" y="1205"/>
                  </a:lnTo>
                  <a:lnTo>
                    <a:pt x="1509" y="323"/>
                  </a:lnTo>
                  <a:lnTo>
                    <a:pt x="37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defTabSz="914309">
                <a:defRPr/>
              </a:pPr>
              <a:endParaRPr lang="zh-CN" altLang="en-US" sz="1800" b="1" kern="0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  <p:sp>
          <p:nvSpPr>
            <p:cNvPr id="101" name="Freeform 43">
              <a:extLst>
                <a:ext uri="{FF2B5EF4-FFF2-40B4-BE49-F238E27FC236}">
                  <a16:creationId xmlns:a16="http://schemas.microsoft.com/office/drawing/2014/main" xmlns="" id="{7FB6E84A-2F2E-4B6F-A0BD-B988B9CE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7614" y="3656102"/>
              <a:ext cx="1947862" cy="1385887"/>
            </a:xfrm>
            <a:custGeom>
              <a:avLst/>
              <a:gdLst>
                <a:gd name="T0" fmla="*/ 286876399 w 2230"/>
                <a:gd name="T1" fmla="*/ 0 h 1620"/>
                <a:gd name="T2" fmla="*/ 0 w 2230"/>
                <a:gd name="T3" fmla="*/ 453019085 h 1620"/>
                <a:gd name="T4" fmla="*/ 1701419897 w 2230"/>
                <a:gd name="T5" fmla="*/ 1185606652 h 1620"/>
                <a:gd name="T6" fmla="*/ 1620545191 w 2230"/>
                <a:gd name="T7" fmla="*/ 464728119 h 1620"/>
                <a:gd name="T8" fmla="*/ 286876399 w 2230"/>
                <a:gd name="T9" fmla="*/ 0 h 1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30"/>
                <a:gd name="T16" fmla="*/ 0 h 1620"/>
                <a:gd name="T17" fmla="*/ 2230 w 2230"/>
                <a:gd name="T18" fmla="*/ 1620 h 16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30" h="1620">
                  <a:moveTo>
                    <a:pt x="376" y="0"/>
                  </a:moveTo>
                  <a:lnTo>
                    <a:pt x="0" y="619"/>
                  </a:lnTo>
                  <a:lnTo>
                    <a:pt x="2230" y="1620"/>
                  </a:lnTo>
                  <a:lnTo>
                    <a:pt x="2124" y="635"/>
                  </a:lnTo>
                  <a:lnTo>
                    <a:pt x="37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endParaRPr lang="zh-CN" altLang="en-US" b="1">
                <a:solidFill>
                  <a:srgbClr val="000000"/>
                </a:solidFill>
                <a:latin typeface="Arial" charset="0"/>
                <a:ea typeface="微软雅黑" pitchFamily="34" charset="-122"/>
              </a:endParaRPr>
            </a:p>
          </p:txBody>
        </p:sp>
      </p:grpSp>
      <p:sp>
        <p:nvSpPr>
          <p:cNvPr id="81" name="文本框 113"/>
          <p:cNvSpPr txBox="1"/>
          <p:nvPr/>
        </p:nvSpPr>
        <p:spPr>
          <a:xfrm>
            <a:off x="5143500" y="1918455"/>
            <a:ext cx="1450492" cy="277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20000"/>
              </a:lnSpc>
            </a:pPr>
            <a:r>
              <a:rPr lang="ar-DZ" altLang="zh-CN" sz="1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تهديد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Flèche vers le bas 81"/>
          <p:cNvSpPr/>
          <p:nvPr/>
        </p:nvSpPr>
        <p:spPr>
          <a:xfrm rot="6346676">
            <a:off x="4733335" y="2911526"/>
            <a:ext cx="565395" cy="7779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spc="10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38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9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900"/>
                            </p:stCondLst>
                            <p:childTnLst>
                              <p:par>
                                <p:cTn id="2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65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微粒体年度总结计划PPT模版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4232</TotalTime>
  <Words>384</Words>
  <Application>Microsoft Office PowerPoint</Application>
  <PresentationFormat>Affichage à l'écran (16:9)</PresentationFormat>
  <Paragraphs>130</Paragraphs>
  <Slides>12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Office 主题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微粒体年度总结计划PPT模版</dc:title>
  <dc:creator>kk</dc:creator>
  <cp:lastModifiedBy>FUJITSU</cp:lastModifiedBy>
  <cp:revision>195</cp:revision>
  <dcterms:created xsi:type="dcterms:W3CDTF">2016-05-26T11:22:18Z</dcterms:created>
  <dcterms:modified xsi:type="dcterms:W3CDTF">2024-05-09T15:47:44Z</dcterms:modified>
</cp:coreProperties>
</file>