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412" autoAdjust="0"/>
    <p:restoredTop sz="94660"/>
  </p:normalViewPr>
  <p:slideViewPr>
    <p:cSldViewPr snapToGrid="0">
      <p:cViewPr varScale="1">
        <p:scale>
          <a:sx n="74" d="100"/>
          <a:sy n="74" d="100"/>
        </p:scale>
        <p:origin x="600"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1524000" y="1122363"/>
            <a:ext cx="9144000" cy="2387600"/>
          </a:xfrm>
        </p:spPr>
        <p:txBody>
          <a:bodyPr anchor="b"/>
          <a:lstStyle>
            <a:lvl1pPr algn="ctr">
              <a:defRPr sz="6000"/>
            </a:lvl1pPr>
          </a:lstStyle>
          <a:p>
            <a:r>
              <a:rPr lang="fr-FR" smtClean="0"/>
              <a:t>Modifiez le style du titre</a:t>
            </a:r>
            <a:endParaRPr lang="fr-FR"/>
          </a:p>
        </p:txBody>
      </p:sp>
      <p:sp>
        <p:nvSpPr>
          <p:cNvPr id="3" name="Sous-titr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smtClean="0"/>
              <a:t>Modifiez le style des sous-titres du masque</a:t>
            </a:r>
            <a:endParaRPr lang="fr-FR"/>
          </a:p>
        </p:txBody>
      </p:sp>
      <p:sp>
        <p:nvSpPr>
          <p:cNvPr id="4" name="Espace réservé de la date 3"/>
          <p:cNvSpPr>
            <a:spLocks noGrp="1"/>
          </p:cNvSpPr>
          <p:nvPr>
            <p:ph type="dt" sz="half" idx="10"/>
          </p:nvPr>
        </p:nvSpPr>
        <p:spPr/>
        <p:txBody>
          <a:bodyPr/>
          <a:lstStyle/>
          <a:p>
            <a:fld id="{AD5216B9-9615-4AD6-8150-6ECF57CF95C9}" type="datetimeFigureOut">
              <a:rPr lang="fr-FR" smtClean="0"/>
              <a:t>30/09/2016</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09EC1DE1-F54C-4D61-962A-8E473C8679FD}" type="slidenum">
              <a:rPr lang="fr-FR" smtClean="0"/>
              <a:t>‹N°›</a:t>
            </a:fld>
            <a:endParaRPr lang="fr-FR"/>
          </a:p>
        </p:txBody>
      </p:sp>
    </p:spTree>
    <p:extLst>
      <p:ext uri="{BB962C8B-B14F-4D97-AF65-F5344CB8AC3E}">
        <p14:creationId xmlns:p14="http://schemas.microsoft.com/office/powerpoint/2010/main" val="273059119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AD5216B9-9615-4AD6-8150-6ECF57CF95C9}" type="datetimeFigureOut">
              <a:rPr lang="fr-FR" smtClean="0"/>
              <a:t>30/09/2016</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09EC1DE1-F54C-4D61-962A-8E473C8679FD}" type="slidenum">
              <a:rPr lang="fr-FR" smtClean="0"/>
              <a:t>‹N°›</a:t>
            </a:fld>
            <a:endParaRPr lang="fr-FR"/>
          </a:p>
        </p:txBody>
      </p:sp>
    </p:spTree>
    <p:extLst>
      <p:ext uri="{BB962C8B-B14F-4D97-AF65-F5344CB8AC3E}">
        <p14:creationId xmlns:p14="http://schemas.microsoft.com/office/powerpoint/2010/main" val="108884459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8724900" y="365125"/>
            <a:ext cx="2628900" cy="5811838"/>
          </a:xfrm>
        </p:spPr>
        <p:txBody>
          <a:bodyPr vert="eaVert"/>
          <a:lstStyle/>
          <a:p>
            <a:r>
              <a:rPr lang="fr-FR" smtClean="0"/>
              <a:t>Modifiez le style du titre</a:t>
            </a:r>
            <a:endParaRPr lang="fr-FR"/>
          </a:p>
        </p:txBody>
      </p:sp>
      <p:sp>
        <p:nvSpPr>
          <p:cNvPr id="3" name="Espace réservé du texte vertical 2"/>
          <p:cNvSpPr>
            <a:spLocks noGrp="1"/>
          </p:cNvSpPr>
          <p:nvPr>
            <p:ph type="body" orient="vert" idx="1"/>
          </p:nvPr>
        </p:nvSpPr>
        <p:spPr>
          <a:xfrm>
            <a:off x="838200" y="365125"/>
            <a:ext cx="7734300" cy="5811838"/>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AD5216B9-9615-4AD6-8150-6ECF57CF95C9}" type="datetimeFigureOut">
              <a:rPr lang="fr-FR" smtClean="0"/>
              <a:t>30/09/2016</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09EC1DE1-F54C-4D61-962A-8E473C8679FD}" type="slidenum">
              <a:rPr lang="fr-FR" smtClean="0"/>
              <a:t>‹N°›</a:t>
            </a:fld>
            <a:endParaRPr lang="fr-FR"/>
          </a:p>
        </p:txBody>
      </p:sp>
    </p:spTree>
    <p:extLst>
      <p:ext uri="{BB962C8B-B14F-4D97-AF65-F5344CB8AC3E}">
        <p14:creationId xmlns:p14="http://schemas.microsoft.com/office/powerpoint/2010/main" val="7587494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idx="1"/>
          </p:nvPr>
        </p:nvSpPr>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AD5216B9-9615-4AD6-8150-6ECF57CF95C9}" type="datetimeFigureOut">
              <a:rPr lang="fr-FR" smtClean="0"/>
              <a:t>30/09/2016</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09EC1DE1-F54C-4D61-962A-8E473C8679FD}" type="slidenum">
              <a:rPr lang="fr-FR" smtClean="0"/>
              <a:t>‹N°›</a:t>
            </a:fld>
            <a:endParaRPr lang="fr-FR"/>
          </a:p>
        </p:txBody>
      </p:sp>
    </p:spTree>
    <p:extLst>
      <p:ext uri="{BB962C8B-B14F-4D97-AF65-F5344CB8AC3E}">
        <p14:creationId xmlns:p14="http://schemas.microsoft.com/office/powerpoint/2010/main" val="21740570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831850" y="1709738"/>
            <a:ext cx="10515600" cy="2852737"/>
          </a:xfrm>
        </p:spPr>
        <p:txBody>
          <a:bodyPr anchor="b"/>
          <a:lstStyle>
            <a:lvl1pPr>
              <a:defRPr sz="6000"/>
            </a:lvl1pPr>
          </a:lstStyle>
          <a:p>
            <a:r>
              <a:rPr lang="fr-FR" smtClean="0"/>
              <a:t>Modifiez le style du titre</a:t>
            </a:r>
            <a:endParaRPr lang="fr-FR"/>
          </a:p>
        </p:txBody>
      </p:sp>
      <p:sp>
        <p:nvSpPr>
          <p:cNvPr id="3" name="Espace réservé du texte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smtClean="0"/>
              <a:t>Modifiez les styles du texte du masque</a:t>
            </a:r>
          </a:p>
        </p:txBody>
      </p:sp>
      <p:sp>
        <p:nvSpPr>
          <p:cNvPr id="4" name="Espace réservé de la date 3"/>
          <p:cNvSpPr>
            <a:spLocks noGrp="1"/>
          </p:cNvSpPr>
          <p:nvPr>
            <p:ph type="dt" sz="half" idx="10"/>
          </p:nvPr>
        </p:nvSpPr>
        <p:spPr/>
        <p:txBody>
          <a:bodyPr/>
          <a:lstStyle/>
          <a:p>
            <a:fld id="{AD5216B9-9615-4AD6-8150-6ECF57CF95C9}" type="datetimeFigureOut">
              <a:rPr lang="fr-FR" smtClean="0"/>
              <a:t>30/09/2016</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09EC1DE1-F54C-4D61-962A-8E473C8679FD}" type="slidenum">
              <a:rPr lang="fr-FR" smtClean="0"/>
              <a:t>‹N°›</a:t>
            </a:fld>
            <a:endParaRPr lang="fr-FR"/>
          </a:p>
        </p:txBody>
      </p:sp>
    </p:spTree>
    <p:extLst>
      <p:ext uri="{BB962C8B-B14F-4D97-AF65-F5344CB8AC3E}">
        <p14:creationId xmlns:p14="http://schemas.microsoft.com/office/powerpoint/2010/main" val="144213210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sz="half" idx="1"/>
          </p:nvPr>
        </p:nvSpPr>
        <p:spPr>
          <a:xfrm>
            <a:off x="838200" y="1825625"/>
            <a:ext cx="5181600" cy="4351338"/>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6172200" y="1825625"/>
            <a:ext cx="5181600" cy="4351338"/>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AD5216B9-9615-4AD6-8150-6ECF57CF95C9}" type="datetimeFigureOut">
              <a:rPr lang="fr-FR" smtClean="0"/>
              <a:t>30/09/2016</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09EC1DE1-F54C-4D61-962A-8E473C8679FD}" type="slidenum">
              <a:rPr lang="fr-FR" smtClean="0"/>
              <a:t>‹N°›</a:t>
            </a:fld>
            <a:endParaRPr lang="fr-FR"/>
          </a:p>
        </p:txBody>
      </p:sp>
    </p:spTree>
    <p:extLst>
      <p:ext uri="{BB962C8B-B14F-4D97-AF65-F5344CB8AC3E}">
        <p14:creationId xmlns:p14="http://schemas.microsoft.com/office/powerpoint/2010/main" val="39843341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839788" y="365125"/>
            <a:ext cx="10515600" cy="1325563"/>
          </a:xfrm>
        </p:spPr>
        <p:txBody>
          <a:bodyPr/>
          <a:lstStyle/>
          <a:p>
            <a:r>
              <a:rPr lang="fr-FR" smtClean="0"/>
              <a:t>Modifiez le style du titre</a:t>
            </a:r>
            <a:endParaRPr lang="fr-FR"/>
          </a:p>
        </p:txBody>
      </p:sp>
      <p:sp>
        <p:nvSpPr>
          <p:cNvPr id="3" name="Espace réservé du texte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Espace réservé du contenu 3"/>
          <p:cNvSpPr>
            <a:spLocks noGrp="1"/>
          </p:cNvSpPr>
          <p:nvPr>
            <p:ph sz="half" idx="2"/>
          </p:nvPr>
        </p:nvSpPr>
        <p:spPr>
          <a:xfrm>
            <a:off x="839788" y="2505075"/>
            <a:ext cx="5157787" cy="3684588"/>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Espace réservé du contenu 5"/>
          <p:cNvSpPr>
            <a:spLocks noGrp="1"/>
          </p:cNvSpPr>
          <p:nvPr>
            <p:ph sz="quarter" idx="4"/>
          </p:nvPr>
        </p:nvSpPr>
        <p:spPr>
          <a:xfrm>
            <a:off x="6172200" y="2505075"/>
            <a:ext cx="5183188" cy="3684588"/>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AD5216B9-9615-4AD6-8150-6ECF57CF95C9}" type="datetimeFigureOut">
              <a:rPr lang="fr-FR" smtClean="0"/>
              <a:t>30/09/2016</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09EC1DE1-F54C-4D61-962A-8E473C8679FD}" type="slidenum">
              <a:rPr lang="fr-FR" smtClean="0"/>
              <a:t>‹N°›</a:t>
            </a:fld>
            <a:endParaRPr lang="fr-FR"/>
          </a:p>
        </p:txBody>
      </p:sp>
    </p:spTree>
    <p:extLst>
      <p:ext uri="{BB962C8B-B14F-4D97-AF65-F5344CB8AC3E}">
        <p14:creationId xmlns:p14="http://schemas.microsoft.com/office/powerpoint/2010/main" val="2727950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e la date 2"/>
          <p:cNvSpPr>
            <a:spLocks noGrp="1"/>
          </p:cNvSpPr>
          <p:nvPr>
            <p:ph type="dt" sz="half" idx="10"/>
          </p:nvPr>
        </p:nvSpPr>
        <p:spPr/>
        <p:txBody>
          <a:bodyPr/>
          <a:lstStyle/>
          <a:p>
            <a:fld id="{AD5216B9-9615-4AD6-8150-6ECF57CF95C9}" type="datetimeFigureOut">
              <a:rPr lang="fr-FR" smtClean="0"/>
              <a:t>30/09/2016</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09EC1DE1-F54C-4D61-962A-8E473C8679FD}" type="slidenum">
              <a:rPr lang="fr-FR" smtClean="0"/>
              <a:t>‹N°›</a:t>
            </a:fld>
            <a:endParaRPr lang="fr-FR"/>
          </a:p>
        </p:txBody>
      </p:sp>
    </p:spTree>
    <p:extLst>
      <p:ext uri="{BB962C8B-B14F-4D97-AF65-F5344CB8AC3E}">
        <p14:creationId xmlns:p14="http://schemas.microsoft.com/office/powerpoint/2010/main" val="407715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AD5216B9-9615-4AD6-8150-6ECF57CF95C9}" type="datetimeFigureOut">
              <a:rPr lang="fr-FR" smtClean="0"/>
              <a:t>30/09/2016</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09EC1DE1-F54C-4D61-962A-8E473C8679FD}" type="slidenum">
              <a:rPr lang="fr-FR" smtClean="0"/>
              <a:t>‹N°›</a:t>
            </a:fld>
            <a:endParaRPr lang="fr-FR"/>
          </a:p>
        </p:txBody>
      </p:sp>
    </p:spTree>
    <p:extLst>
      <p:ext uri="{BB962C8B-B14F-4D97-AF65-F5344CB8AC3E}">
        <p14:creationId xmlns:p14="http://schemas.microsoft.com/office/powerpoint/2010/main" val="41235614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839788" y="457200"/>
            <a:ext cx="3932237" cy="1600200"/>
          </a:xfrm>
        </p:spPr>
        <p:txBody>
          <a:bodyPr anchor="b"/>
          <a:lstStyle>
            <a:lvl1pPr>
              <a:defRPr sz="3200"/>
            </a:lvl1pPr>
          </a:lstStyle>
          <a:p>
            <a:r>
              <a:rPr lang="fr-FR" smtClean="0"/>
              <a:t>Modifiez le style du titre</a:t>
            </a:r>
            <a:endParaRPr lang="fr-FR"/>
          </a:p>
        </p:txBody>
      </p:sp>
      <p:sp>
        <p:nvSpPr>
          <p:cNvPr id="3" name="Espace réservé du conten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fld id="{AD5216B9-9615-4AD6-8150-6ECF57CF95C9}" type="datetimeFigureOut">
              <a:rPr lang="fr-FR" smtClean="0"/>
              <a:t>30/09/2016</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09EC1DE1-F54C-4D61-962A-8E473C8679FD}" type="slidenum">
              <a:rPr lang="fr-FR" smtClean="0"/>
              <a:t>‹N°›</a:t>
            </a:fld>
            <a:endParaRPr lang="fr-FR"/>
          </a:p>
        </p:txBody>
      </p:sp>
    </p:spTree>
    <p:extLst>
      <p:ext uri="{BB962C8B-B14F-4D97-AF65-F5344CB8AC3E}">
        <p14:creationId xmlns:p14="http://schemas.microsoft.com/office/powerpoint/2010/main" val="403082727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839788" y="457200"/>
            <a:ext cx="3932237" cy="1600200"/>
          </a:xfrm>
        </p:spPr>
        <p:txBody>
          <a:bodyPr anchor="b"/>
          <a:lstStyle>
            <a:lvl1pPr>
              <a:defRPr sz="3200"/>
            </a:lvl1pPr>
          </a:lstStyle>
          <a:p>
            <a:r>
              <a:rPr lang="fr-FR" smtClean="0"/>
              <a:t>Modifiez le style du titre</a:t>
            </a:r>
            <a:endParaRPr lang="fr-FR"/>
          </a:p>
        </p:txBody>
      </p:sp>
      <p:sp>
        <p:nvSpPr>
          <p:cNvPr id="3" name="Espace réservé pour une image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fld id="{AD5216B9-9615-4AD6-8150-6ECF57CF95C9}" type="datetimeFigureOut">
              <a:rPr lang="fr-FR" smtClean="0"/>
              <a:t>30/09/2016</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09EC1DE1-F54C-4D61-962A-8E473C8679FD}" type="slidenum">
              <a:rPr lang="fr-FR" smtClean="0"/>
              <a:t>‹N°›</a:t>
            </a:fld>
            <a:endParaRPr lang="fr-FR"/>
          </a:p>
        </p:txBody>
      </p:sp>
    </p:spTree>
    <p:extLst>
      <p:ext uri="{BB962C8B-B14F-4D97-AF65-F5344CB8AC3E}">
        <p14:creationId xmlns:p14="http://schemas.microsoft.com/office/powerpoint/2010/main" val="9636676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smtClean="0"/>
              <a:t>Modifiez le style du titre</a:t>
            </a:r>
            <a:endParaRPr lang="fr-FR"/>
          </a:p>
        </p:txBody>
      </p:sp>
      <p:sp>
        <p:nvSpPr>
          <p:cNvPr id="3" name="Espace réservé du texte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D5216B9-9615-4AD6-8150-6ECF57CF95C9}" type="datetimeFigureOut">
              <a:rPr lang="fr-FR" smtClean="0"/>
              <a:t>30/09/2016</a:t>
            </a:fld>
            <a:endParaRPr lang="fr-FR"/>
          </a:p>
        </p:txBody>
      </p:sp>
      <p:sp>
        <p:nvSpPr>
          <p:cNvPr id="5" name="Espace réservé du pied de page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9EC1DE1-F54C-4D61-962A-8E473C8679FD}" type="slidenum">
              <a:rPr lang="fr-FR" smtClean="0"/>
              <a:t>‹N°›</a:t>
            </a:fld>
            <a:endParaRPr lang="fr-FR"/>
          </a:p>
        </p:txBody>
      </p:sp>
    </p:spTree>
    <p:extLst>
      <p:ext uri="{BB962C8B-B14F-4D97-AF65-F5344CB8AC3E}">
        <p14:creationId xmlns:p14="http://schemas.microsoft.com/office/powerpoint/2010/main" val="214931761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1420969" y="1764405"/>
            <a:ext cx="9144000" cy="2202288"/>
          </a:xfrm>
          <a:solidFill>
            <a:schemeClr val="accent2">
              <a:lumMod val="75000"/>
            </a:schemeClr>
          </a:solidFill>
        </p:spPr>
        <p:txBody>
          <a:bodyPr/>
          <a:lstStyle/>
          <a:p>
            <a:r>
              <a:rPr lang="ar-DZ" dirty="0" smtClean="0"/>
              <a:t>تسيير عمليات التجارة الخارجية</a:t>
            </a:r>
            <a:endParaRPr lang="fr-FR" dirty="0"/>
          </a:p>
        </p:txBody>
      </p:sp>
    </p:spTree>
    <p:extLst>
      <p:ext uri="{BB962C8B-B14F-4D97-AF65-F5344CB8AC3E}">
        <p14:creationId xmlns:p14="http://schemas.microsoft.com/office/powerpoint/2010/main" val="382310609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257577" y="296214"/>
            <a:ext cx="11642501" cy="6426558"/>
          </a:xfrm>
          <a:solidFill>
            <a:schemeClr val="accent2"/>
          </a:solidFill>
        </p:spPr>
        <p:txBody>
          <a:bodyPr/>
          <a:lstStyle/>
          <a:p>
            <a:pPr algn="r" rtl="1"/>
            <a:r>
              <a:rPr lang="ar-DZ" b="1" dirty="0"/>
              <a:t>مبررات دعاة الحماية</a:t>
            </a:r>
            <a:r>
              <a:rPr lang="ar-DZ" dirty="0"/>
              <a:t>:</a:t>
            </a:r>
            <a:endParaRPr lang="fr-FR" dirty="0"/>
          </a:p>
          <a:p>
            <a:pPr algn="r" rtl="1"/>
            <a:r>
              <a:rPr lang="ar-DZ" dirty="0"/>
              <a:t>ظهرت سياسة الحماية مع ظهور الفكر التجاري في بداية القرن السادس عشر والذي يدعو إلى تدخل الدولة لمنع الواردات أو الحد منها، وتشجيع الصادرات، باعتبار أن ذلك يحقق زيادة الثروة للدولة. وهذه الأفكار أعيد طرحها من "فريدريك ليست" في ألمانيا في كتابه الصادر عام 1841 تحت عنوان "النظام القومي للاقتصاد السياسي"، ويستند أنصار الحماية للدفاع عن سياستهم إلى مبررات كثيرة اقتصادية وغير اقتصادية يمكن ايجازها في الآتي</a:t>
            </a:r>
            <a:r>
              <a:rPr lang="ar-DZ" dirty="0" smtClean="0"/>
              <a:t>:</a:t>
            </a:r>
          </a:p>
          <a:p>
            <a:pPr algn="r" rtl="1"/>
            <a:r>
              <a:rPr lang="ar-DZ" b="1" dirty="0"/>
              <a:t>حماية الصناعة الناشئة وترشيدها</a:t>
            </a:r>
            <a:r>
              <a:rPr lang="ar-DZ" dirty="0"/>
              <a:t>: </a:t>
            </a:r>
            <a:endParaRPr lang="ar-DZ" dirty="0" smtClean="0"/>
          </a:p>
          <a:p>
            <a:pPr algn="r" rtl="1"/>
            <a:r>
              <a:rPr lang="ar-DZ" b="1" dirty="0"/>
              <a:t>العمل على تقليص نسبة البطالة محليا</a:t>
            </a:r>
            <a:r>
              <a:rPr lang="ar-DZ" dirty="0"/>
              <a:t>: </a:t>
            </a:r>
            <a:endParaRPr lang="ar-DZ" dirty="0" smtClean="0"/>
          </a:p>
          <a:p>
            <a:pPr algn="r" rtl="1"/>
            <a:r>
              <a:rPr lang="ar-DZ" b="1" dirty="0"/>
              <a:t>تحسين معدل التبادل الدولي</a:t>
            </a:r>
            <a:r>
              <a:rPr lang="ar-DZ" dirty="0"/>
              <a:t>: </a:t>
            </a:r>
            <a:endParaRPr lang="ar-DZ" dirty="0" smtClean="0"/>
          </a:p>
          <a:p>
            <a:pPr algn="r" rtl="1"/>
            <a:r>
              <a:rPr lang="ar-DZ" b="1" dirty="0"/>
              <a:t>حماية الاقتصاد القومي من خطر الإغراق</a:t>
            </a:r>
            <a:r>
              <a:rPr lang="ar-DZ" dirty="0"/>
              <a:t>: </a:t>
            </a:r>
            <a:endParaRPr lang="ar-DZ" dirty="0" smtClean="0"/>
          </a:p>
          <a:p>
            <a:pPr algn="r" rtl="1"/>
            <a:r>
              <a:rPr lang="ar-DZ" b="1" dirty="0"/>
              <a:t>معالجة العجز في ميزان المدفوعات</a:t>
            </a:r>
            <a:r>
              <a:rPr lang="ar-DZ" dirty="0"/>
              <a:t>: </a:t>
            </a:r>
            <a:endParaRPr lang="fr-FR" dirty="0"/>
          </a:p>
          <a:p>
            <a:endParaRPr lang="fr-FR" dirty="0"/>
          </a:p>
        </p:txBody>
      </p:sp>
    </p:spTree>
    <p:extLst>
      <p:ext uri="{BB962C8B-B14F-4D97-AF65-F5344CB8AC3E}">
        <p14:creationId xmlns:p14="http://schemas.microsoft.com/office/powerpoint/2010/main" val="207859161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93183" y="154546"/>
            <a:ext cx="11809927" cy="6555347"/>
          </a:xfrm>
          <a:solidFill>
            <a:schemeClr val="accent2"/>
          </a:solidFill>
        </p:spPr>
        <p:txBody>
          <a:bodyPr>
            <a:normAutofit lnSpcReduction="10000"/>
          </a:bodyPr>
          <a:lstStyle/>
          <a:p>
            <a:pPr algn="r" rtl="1"/>
            <a:r>
              <a:rPr lang="ar-DZ" b="1" u="sng" dirty="0"/>
              <a:t>أساليب السياسة </a:t>
            </a:r>
            <a:r>
              <a:rPr lang="ar-DZ" b="1" u="sng" dirty="0" err="1"/>
              <a:t>الحمائية</a:t>
            </a:r>
            <a:r>
              <a:rPr lang="ar-DZ" b="1" u="sng" dirty="0"/>
              <a:t>:</a:t>
            </a:r>
            <a:endParaRPr lang="fr-FR" dirty="0"/>
          </a:p>
          <a:p>
            <a:pPr algn="r" rtl="1"/>
            <a:r>
              <a:rPr lang="ar-DZ" dirty="0"/>
              <a:t>هناك </a:t>
            </a:r>
            <a:r>
              <a:rPr lang="ar-DZ" dirty="0" err="1"/>
              <a:t>أساسيب</a:t>
            </a:r>
            <a:r>
              <a:rPr lang="ar-DZ" dirty="0"/>
              <a:t> وإجراءات متعددة يمكن اللجوء إليها في مجال تطبيق الحماية، وهي تختلف في الزمان والمكان والهدف ، ويمكن أن نميز بين ثلاثة </a:t>
            </a:r>
            <a:r>
              <a:rPr lang="ar-DZ" dirty="0" err="1"/>
              <a:t>أساسيب</a:t>
            </a:r>
            <a:r>
              <a:rPr lang="ar-DZ" dirty="0"/>
              <a:t>:</a:t>
            </a:r>
            <a:endParaRPr lang="fr-FR" dirty="0"/>
          </a:p>
          <a:p>
            <a:pPr lvl="0" algn="r" rtl="1"/>
            <a:r>
              <a:rPr lang="ar-DZ" b="1" dirty="0"/>
              <a:t>الأساليب السعرية</a:t>
            </a:r>
            <a:r>
              <a:rPr lang="ar-DZ" dirty="0"/>
              <a:t>: وتشمل الرسوم الجمركية والإعانات وتغيير سعر الصرف.</a:t>
            </a:r>
            <a:endParaRPr lang="fr-FR" dirty="0"/>
          </a:p>
          <a:p>
            <a:pPr lvl="1" algn="r" rtl="1">
              <a:lnSpc>
                <a:spcPct val="150000"/>
              </a:lnSpc>
            </a:pPr>
            <a:r>
              <a:rPr lang="ar-DZ" b="1" dirty="0"/>
              <a:t>الرسوم الجمركية</a:t>
            </a:r>
            <a:r>
              <a:rPr lang="ar-DZ" sz="2800" dirty="0"/>
              <a:t>: وهي ضرائب تفرضها الدولة على السلع الداخلة في تجارتها الخارجية. ويكون </a:t>
            </a:r>
            <a:endParaRPr lang="ar-DZ" sz="2800" dirty="0" smtClean="0"/>
          </a:p>
          <a:p>
            <a:pPr marL="457200" lvl="1" indent="0" algn="r" rtl="1">
              <a:lnSpc>
                <a:spcPct val="150000"/>
              </a:lnSpc>
              <a:buNone/>
            </a:pPr>
            <a:r>
              <a:rPr lang="ar-DZ" sz="2800" dirty="0" smtClean="0"/>
              <a:t>تطبيق </a:t>
            </a:r>
            <a:r>
              <a:rPr lang="ar-DZ" sz="2800" dirty="0"/>
              <a:t>الرسوم الجمركية محدد بجداول أو قوائم وهذا ما يطلق عليه اسم التعريفة الجمركية، </a:t>
            </a:r>
            <a:r>
              <a:rPr lang="ar-DZ" sz="2800" dirty="0" smtClean="0"/>
              <a:t>ويعبر</a:t>
            </a:r>
          </a:p>
          <a:p>
            <a:pPr marL="457200" lvl="1" indent="0" algn="r" rtl="1">
              <a:lnSpc>
                <a:spcPct val="150000"/>
              </a:lnSpc>
              <a:buNone/>
            </a:pPr>
            <a:r>
              <a:rPr lang="ar-DZ" sz="2800" dirty="0" smtClean="0"/>
              <a:t>عنها </a:t>
            </a:r>
            <a:r>
              <a:rPr lang="ar-DZ" sz="2800" dirty="0"/>
              <a:t>كنسبة مئوية إلى قيمة السلعة المستوردة، وتفرض عادة لتحديد حجم الواردات، ويمكن أن </a:t>
            </a:r>
            <a:endParaRPr lang="ar-DZ" sz="2800" dirty="0" smtClean="0"/>
          </a:p>
          <a:p>
            <a:pPr marL="457200" lvl="1" indent="0" algn="r" rtl="1">
              <a:lnSpc>
                <a:spcPct val="150000"/>
              </a:lnSpc>
              <a:buNone/>
            </a:pPr>
            <a:r>
              <a:rPr lang="ar-DZ" sz="2800" dirty="0" smtClean="0"/>
              <a:t>نميز </a:t>
            </a:r>
            <a:r>
              <a:rPr lang="ar-DZ" sz="2800" dirty="0"/>
              <a:t>بين التعريفة البسيطة والمزدوجة والتعريفة ذات المستويات </a:t>
            </a:r>
            <a:r>
              <a:rPr lang="ar-DZ" sz="2800" dirty="0" smtClean="0"/>
              <a:t>المتعددة</a:t>
            </a:r>
            <a:r>
              <a:rPr lang="ar-DZ" sz="2800" b="1" dirty="0" smtClean="0"/>
              <a:t> و</a:t>
            </a:r>
            <a:r>
              <a:rPr lang="ar-DZ" sz="2800" dirty="0" smtClean="0"/>
              <a:t>في </a:t>
            </a:r>
            <a:r>
              <a:rPr lang="ar-DZ" sz="2800" dirty="0"/>
              <a:t>غالب الأحيان </a:t>
            </a:r>
            <a:r>
              <a:rPr lang="ar-DZ" sz="2800" dirty="0" smtClean="0"/>
              <a:t>تحسن</a:t>
            </a:r>
          </a:p>
          <a:p>
            <a:pPr marL="457200" lvl="1" indent="0" algn="r" rtl="1">
              <a:lnSpc>
                <a:spcPct val="150000"/>
              </a:lnSpc>
              <a:buNone/>
            </a:pPr>
            <a:r>
              <a:rPr lang="ar-DZ" sz="2800" dirty="0" smtClean="0"/>
              <a:t> </a:t>
            </a:r>
            <a:r>
              <a:rPr lang="ar-DZ" sz="2800" dirty="0"/>
              <a:t>التعريفة الجمركية شروط التبادل لصالح البلد الذي يفرضها ، وقد تحسن </a:t>
            </a:r>
            <a:r>
              <a:rPr lang="ar-DZ" sz="2800" dirty="0" smtClean="0"/>
              <a:t>من </a:t>
            </a:r>
            <a:r>
              <a:rPr lang="ar-DZ" sz="2800" dirty="0"/>
              <a:t>رفاهية الدولة، </a:t>
            </a:r>
            <a:r>
              <a:rPr lang="ar-DZ" sz="2800" dirty="0" smtClean="0"/>
              <a:t>ولكن ذلك </a:t>
            </a:r>
            <a:r>
              <a:rPr lang="ar-DZ" sz="2800" dirty="0"/>
              <a:t>يتم على حساب شريك تجاري آخر الأمر الذي يدفعه </a:t>
            </a:r>
            <a:r>
              <a:rPr lang="ar-DZ" sz="2800" dirty="0" smtClean="0"/>
              <a:t>لاتخاذ </a:t>
            </a:r>
            <a:r>
              <a:rPr lang="ar-DZ" sz="2800" dirty="0"/>
              <a:t>إجراءات </a:t>
            </a:r>
            <a:r>
              <a:rPr lang="ar-DZ" sz="2800" dirty="0" smtClean="0"/>
              <a:t>انتقامية </a:t>
            </a:r>
            <a:r>
              <a:rPr lang="ar-DZ" sz="2800" dirty="0"/>
              <a:t>تؤدي إلى تخفيض حجم التجارة. </a:t>
            </a:r>
            <a:endParaRPr lang="fr-FR" sz="2800" dirty="0"/>
          </a:p>
          <a:p>
            <a:pPr algn="r"/>
            <a:endParaRPr lang="fr-FR" dirty="0"/>
          </a:p>
        </p:txBody>
      </p:sp>
    </p:spTree>
    <p:extLst>
      <p:ext uri="{BB962C8B-B14F-4D97-AF65-F5344CB8AC3E}">
        <p14:creationId xmlns:p14="http://schemas.microsoft.com/office/powerpoint/2010/main" val="60762385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93183" y="309092"/>
            <a:ext cx="11745531" cy="6272011"/>
          </a:xfrm>
          <a:solidFill>
            <a:schemeClr val="accent2"/>
          </a:solidFill>
        </p:spPr>
        <p:txBody>
          <a:bodyPr/>
          <a:lstStyle/>
          <a:p>
            <a:pPr lvl="1" algn="r" rtl="1">
              <a:lnSpc>
                <a:spcPct val="200000"/>
              </a:lnSpc>
            </a:pPr>
            <a:r>
              <a:rPr lang="ar-DZ" b="1" dirty="0"/>
              <a:t>الإعانات</a:t>
            </a:r>
            <a:r>
              <a:rPr lang="ar-DZ" dirty="0"/>
              <a:t>: عادة ما تدفع الإعانات للمصدرين لتمكينهم من الدخول وبحظوظ نجاح قوية إلى الأسواق الدولية، وقد تكون الإعانات المقدمة من طرف الدولة، مباشرة أو غير مباشرة.</a:t>
            </a:r>
            <a:endParaRPr lang="fr-FR" sz="1800" dirty="0"/>
          </a:p>
          <a:p>
            <a:pPr lvl="1" algn="r" rtl="1">
              <a:lnSpc>
                <a:spcPct val="200000"/>
              </a:lnSpc>
            </a:pPr>
            <a:r>
              <a:rPr lang="ar-DZ" b="1" dirty="0"/>
              <a:t>تخفيض سعر الصرف</a:t>
            </a:r>
            <a:r>
              <a:rPr lang="ar-DZ" dirty="0"/>
              <a:t>: ويترتب على تخفيض سعر الصرف تغير المركز النسبي للأسعار المحلية والخارجية، فتنخفض </a:t>
            </a:r>
            <a:r>
              <a:rPr lang="ar-DZ" dirty="0" smtClean="0"/>
              <a:t>الأسعار </a:t>
            </a:r>
            <a:r>
              <a:rPr lang="ar-DZ" dirty="0"/>
              <a:t>المحلية مقومة </a:t>
            </a:r>
            <a:r>
              <a:rPr lang="ar-DZ" dirty="0" smtClean="0"/>
              <a:t>بالأسعار </a:t>
            </a:r>
            <a:r>
              <a:rPr lang="ar-DZ" dirty="0"/>
              <a:t>الأجنبية، وهذا ما يؤدي إلى تقليص الواردات وزيادة الصادرات</a:t>
            </a:r>
            <a:r>
              <a:rPr lang="ar-DZ" dirty="0" smtClean="0"/>
              <a:t>.</a:t>
            </a:r>
            <a:r>
              <a:rPr lang="ar-DZ" dirty="0"/>
              <a:t> وتتوقف فعالية هذا الأسلوب على مدى مرونة العرض والطلب بالنسبة للسلع المستوردة والمصدرة من جهة وعلى مستوى ارتفاع الاسعار في الداخل. ويعتبر تخفيض قيمة العملة عملية خطيرة ومتشعبة وأن أي خطأ في تقدير النتائج قد يؤدي إلى نتائج وخيمة على الاقتصاد.</a:t>
            </a:r>
            <a:endParaRPr lang="fr-FR" dirty="0"/>
          </a:p>
          <a:p>
            <a:pPr lvl="1" algn="r" rtl="1">
              <a:lnSpc>
                <a:spcPct val="200000"/>
              </a:lnSpc>
            </a:pPr>
            <a:endParaRPr lang="fr-FR" sz="1800" dirty="0"/>
          </a:p>
          <a:p>
            <a:endParaRPr lang="fr-FR" dirty="0"/>
          </a:p>
        </p:txBody>
      </p:sp>
    </p:spTree>
    <p:extLst>
      <p:ext uri="{BB962C8B-B14F-4D97-AF65-F5344CB8AC3E}">
        <p14:creationId xmlns:p14="http://schemas.microsoft.com/office/powerpoint/2010/main" val="426743329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218941" y="154546"/>
            <a:ext cx="11681137" cy="6478074"/>
          </a:xfrm>
          <a:solidFill>
            <a:schemeClr val="accent2"/>
          </a:solidFill>
        </p:spPr>
        <p:txBody>
          <a:bodyPr>
            <a:normAutofit lnSpcReduction="10000"/>
          </a:bodyPr>
          <a:lstStyle/>
          <a:p>
            <a:pPr lvl="0" algn="r" rtl="1">
              <a:lnSpc>
                <a:spcPct val="150000"/>
              </a:lnSpc>
            </a:pPr>
            <a:r>
              <a:rPr lang="ar-DZ" b="1" dirty="0"/>
              <a:t>الأساليب الكمية</a:t>
            </a:r>
            <a:r>
              <a:rPr lang="ar-DZ" dirty="0"/>
              <a:t>: وتتضمن إجراءات أو قيود كالمنع والحصص وتراخيص الاستيراد، ويعتبر نظام الحصص أهم هذه الإجراءات. ونظام الحصص يعني فرض قيود كمية على السلع المستوردة وأحيانا المصدرة، وقد تكون الحصص قيمية أو كمية، وهو أسهل وأيسر من نظام الرسوم الجمركية من الناحية العملية، ولقد أصبحت القيود الكمية تحتل مكانة هامة في السياسة التجارية بعد أن تراجع دور التعريفة بسبب المفاوضات الدولية.</a:t>
            </a:r>
            <a:endParaRPr lang="fr-FR" dirty="0"/>
          </a:p>
          <a:p>
            <a:pPr lvl="0" algn="r" rtl="1">
              <a:lnSpc>
                <a:spcPct val="150000"/>
              </a:lnSpc>
            </a:pPr>
            <a:r>
              <a:rPr lang="ar-DZ" b="1" dirty="0"/>
              <a:t>الأساليب التنظيمية</a:t>
            </a:r>
            <a:r>
              <a:rPr lang="ar-DZ" dirty="0"/>
              <a:t>: تلجأ الدول ولأسباب سياسية واقتصادية أو جغرافية ، إلى اتباع سياسة </a:t>
            </a:r>
            <a:r>
              <a:rPr lang="ar-DZ" dirty="0" err="1" smtClean="0"/>
              <a:t>حمائية</a:t>
            </a:r>
            <a:r>
              <a:rPr lang="ar-DZ" dirty="0" smtClean="0"/>
              <a:t> </a:t>
            </a:r>
            <a:r>
              <a:rPr lang="ar-DZ" dirty="0"/>
              <a:t>في اطار تنظيم اقتصادي معين يأخذ في شكله العام طابع التكامل الاقتصادي، وهذا الأخير يتجسد ميدانيا في اعتماد المعاهدات التجارية والتي تقوم عادة على مبدأ المساواة ومبدأ المعاملة بالمثل ومبدأ الدولة الأولى بالرعاية، أو تتجسد في مناطق التجارة الحرة أو اتحاد جمركي أو سوق مشتركة أو اتحاد اقتصادي بين مجموعة من الدول.</a:t>
            </a:r>
            <a:endParaRPr lang="fr-FR" dirty="0"/>
          </a:p>
          <a:p>
            <a:endParaRPr lang="fr-FR" dirty="0"/>
          </a:p>
        </p:txBody>
      </p:sp>
    </p:spTree>
    <p:extLst>
      <p:ext uri="{BB962C8B-B14F-4D97-AF65-F5344CB8AC3E}">
        <p14:creationId xmlns:p14="http://schemas.microsoft.com/office/powerpoint/2010/main" val="268895877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03031" y="193183"/>
            <a:ext cx="11938715" cy="6542468"/>
          </a:xfrm>
          <a:solidFill>
            <a:schemeClr val="accent2"/>
          </a:solidFill>
        </p:spPr>
        <p:txBody>
          <a:bodyPr/>
          <a:lstStyle/>
          <a:p>
            <a:pPr algn="r" rtl="1">
              <a:lnSpc>
                <a:spcPct val="100000"/>
              </a:lnSpc>
              <a:spcBef>
                <a:spcPts val="1800"/>
              </a:spcBef>
            </a:pPr>
            <a:r>
              <a:rPr lang="ar-DZ" b="1" dirty="0"/>
              <a:t>الأطراف المتدخلة في التجارة الخارجية </a:t>
            </a:r>
            <a:endParaRPr lang="fr-FR" dirty="0"/>
          </a:p>
          <a:p>
            <a:pPr algn="r" rtl="1">
              <a:lnSpc>
                <a:spcPct val="100000"/>
              </a:lnSpc>
              <a:spcBef>
                <a:spcPts val="1800"/>
              </a:spcBef>
            </a:pPr>
            <a:r>
              <a:rPr lang="fr-FR" dirty="0"/>
              <a:t>   </a:t>
            </a:r>
            <a:r>
              <a:rPr lang="ar-DZ" dirty="0"/>
              <a:t>تتمثل عمليات التجارة الخارجية في انتقال مختلف السلع و الخدمات بين الدول، حيث تمر بعدة أطراف بصفة مباشرة أو غير مباشرة.</a:t>
            </a:r>
            <a:endParaRPr lang="fr-FR" dirty="0"/>
          </a:p>
          <a:p>
            <a:pPr algn="r" rtl="1">
              <a:lnSpc>
                <a:spcPct val="100000"/>
              </a:lnSpc>
              <a:spcBef>
                <a:spcPts val="1800"/>
              </a:spcBef>
            </a:pPr>
            <a:r>
              <a:rPr lang="ar-DZ" b="1" u="sng" dirty="0"/>
              <a:t>أولا:</a:t>
            </a:r>
            <a:r>
              <a:rPr lang="ar-DZ" dirty="0"/>
              <a:t> </a:t>
            </a:r>
            <a:r>
              <a:rPr lang="ar-DZ" b="1" dirty="0"/>
              <a:t>الأطراف المباشرة في التجارة الخارجية :</a:t>
            </a:r>
            <a:endParaRPr lang="fr-FR" dirty="0"/>
          </a:p>
          <a:p>
            <a:pPr algn="r" rtl="1">
              <a:lnSpc>
                <a:spcPct val="100000"/>
              </a:lnSpc>
              <a:spcBef>
                <a:spcPts val="1800"/>
              </a:spcBef>
            </a:pPr>
            <a:r>
              <a:rPr lang="ar-DZ" b="1" dirty="0"/>
              <a:t>1. المصدر:  </a:t>
            </a:r>
            <a:r>
              <a:rPr lang="ar-DZ" dirty="0"/>
              <a:t>هو الذي يقوم بشراء أو إنتاج البضاعة لبيعها في الخارج بغض النظر عن نوع البضاعة التي يتعامل بها. و قد يكون المصدرون أفراد مستقلين أو قد يظهرون على شكل شركات، كما قد تكون الدولة هي المصدرة و ذلك عندما تكلف إحدى مؤسساتها بهذا العمل.</a:t>
            </a:r>
            <a:endParaRPr lang="fr-FR" dirty="0"/>
          </a:p>
          <a:p>
            <a:pPr algn="r" rtl="1">
              <a:lnSpc>
                <a:spcPct val="100000"/>
              </a:lnSpc>
              <a:spcBef>
                <a:spcPts val="1800"/>
              </a:spcBef>
            </a:pPr>
            <a:r>
              <a:rPr lang="ar-DZ" b="1" dirty="0"/>
              <a:t>2. المستورد:   </a:t>
            </a:r>
            <a:r>
              <a:rPr lang="ar-DZ" dirty="0"/>
              <a:t>هو الذي يقوم بمشروعه في أسواق بعيدة، و يشتري البضاعة لا بقصد إعادة تصديرها بل لبيعها في الأسواق الداخلية، و لهذا فهو يختلف عن التاجر و المستورد المؤقت و الذي يستورد بقصد التصدير.</a:t>
            </a:r>
            <a:endParaRPr lang="fr-FR" dirty="0"/>
          </a:p>
          <a:p>
            <a:endParaRPr lang="fr-FR" dirty="0"/>
          </a:p>
        </p:txBody>
      </p:sp>
    </p:spTree>
    <p:extLst>
      <p:ext uri="{BB962C8B-B14F-4D97-AF65-F5344CB8AC3E}">
        <p14:creationId xmlns:p14="http://schemas.microsoft.com/office/powerpoint/2010/main" val="251970067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80305" y="206062"/>
            <a:ext cx="11835684" cy="6452315"/>
          </a:xfrm>
          <a:solidFill>
            <a:schemeClr val="accent2"/>
          </a:solidFill>
        </p:spPr>
        <p:txBody>
          <a:bodyPr>
            <a:normAutofit fontScale="77500" lnSpcReduction="20000"/>
          </a:bodyPr>
          <a:lstStyle/>
          <a:p>
            <a:pPr algn="r" rtl="1">
              <a:lnSpc>
                <a:spcPct val="200000"/>
              </a:lnSpc>
            </a:pPr>
            <a:r>
              <a:rPr lang="ar-DZ" b="1" dirty="0"/>
              <a:t>3. البنوك التجارية :</a:t>
            </a:r>
            <a:r>
              <a:rPr lang="ar-DZ" dirty="0"/>
              <a:t>  يقصد بالبنوك التجارية، تلك البنوك التي تقبل ودائع الأفراد و يلتزم بدفعها عند الطلب و في الموعد المتفق عليه، و التي تمنح قروض قصيرة </a:t>
            </a:r>
            <a:r>
              <a:rPr lang="ar-DZ"/>
              <a:t>الأجل </a:t>
            </a:r>
            <a:r>
              <a:rPr lang="ar-DZ" smtClean="0"/>
              <a:t>و </a:t>
            </a:r>
            <a:r>
              <a:rPr lang="ar-DZ" dirty="0"/>
              <a:t>يطلق عليها أحيانا (بنوك الودائع).</a:t>
            </a:r>
            <a:endParaRPr lang="fr-FR" dirty="0"/>
          </a:p>
          <a:p>
            <a:pPr algn="r" rtl="1">
              <a:lnSpc>
                <a:spcPct val="200000"/>
              </a:lnSpc>
            </a:pPr>
            <a:r>
              <a:rPr lang="ar-DZ" dirty="0"/>
              <a:t>فالبنوك التجارية تقوم بوظيفة هامة في الاقتصاد، فهي وسيلة تعمل بين المدخرين و المستثمرين أي بين المقرضين و بيت عرض النقود و طلبها إذ تمول المشروعات بالأموال اللازمة لإنشائها و تنميتها، و تحول المدخرات إلى رأس مال منتج نشيط فتساعد بذلك على تطوير التجارة و الصناعة و تنشيط الاقتصاد القومي، و هي تقوم بوظيفتين هامتين: الأولى نقدية و الثانية تمويلية. تتمثل الوظيفة النقدية في تزويد الأشخاص  (الطبيعيين و المعنويين) بالنقود و تنظيم تداولها ابتداء من قبول الودائع إلى منح القروض من هذه الودائع في حين تتمثل الوظيفة التمويلية للبنوك في تزويد المشروعات بالأموال اللازمة، فهي بهذا الصدد تمثل دور الوسيط بين المدخر و المستثمر.    </a:t>
            </a:r>
            <a:endParaRPr lang="fr-FR" dirty="0"/>
          </a:p>
          <a:p>
            <a:pPr algn="r" rtl="1">
              <a:lnSpc>
                <a:spcPct val="200000"/>
              </a:lnSpc>
            </a:pPr>
            <a:r>
              <a:rPr lang="ar-DZ" dirty="0"/>
              <a:t>و تقوم البنوك بتقديم العديد من الخدمات في مجال المعاملات الدولية من أبرزها الخدمات التي تقدم للمصدرين فضلا على الخدمات الدولية ، و من أهم هذه الخدمات :</a:t>
            </a:r>
            <a:endParaRPr lang="fr-FR" dirty="0"/>
          </a:p>
          <a:p>
            <a:endParaRPr lang="fr-FR" dirty="0"/>
          </a:p>
        </p:txBody>
      </p:sp>
    </p:spTree>
    <p:extLst>
      <p:ext uri="{BB962C8B-B14F-4D97-AF65-F5344CB8AC3E}">
        <p14:creationId xmlns:p14="http://schemas.microsoft.com/office/powerpoint/2010/main" val="192367468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257577" y="283334"/>
            <a:ext cx="11719775" cy="6349285"/>
          </a:xfrm>
          <a:solidFill>
            <a:schemeClr val="accent2"/>
          </a:solidFill>
        </p:spPr>
        <p:txBody>
          <a:bodyPr>
            <a:normAutofit fontScale="85000" lnSpcReduction="20000"/>
          </a:bodyPr>
          <a:lstStyle/>
          <a:p>
            <a:pPr algn="r" rtl="1">
              <a:lnSpc>
                <a:spcPct val="150000"/>
              </a:lnSpc>
            </a:pPr>
            <a:r>
              <a:rPr lang="ar-DZ" dirty="0"/>
              <a:t>1. </a:t>
            </a:r>
            <a:r>
              <a:rPr lang="ar-DZ" b="1" dirty="0"/>
              <a:t>خدمات المصدرين و المستوردين:</a:t>
            </a:r>
            <a:endParaRPr lang="fr-FR" dirty="0"/>
          </a:p>
          <a:p>
            <a:pPr algn="r" rtl="1">
              <a:lnSpc>
                <a:spcPct val="150000"/>
              </a:lnSpc>
            </a:pPr>
            <a:r>
              <a:rPr lang="ar-DZ" b="1" dirty="0"/>
              <a:t>أ/ تقديم المعلومات </a:t>
            </a:r>
            <a:r>
              <a:rPr lang="ar-DZ" b="1"/>
              <a:t>و </a:t>
            </a:r>
            <a:r>
              <a:rPr lang="ar-DZ" b="1" smtClean="0"/>
              <a:t>المشورة</a:t>
            </a:r>
            <a:r>
              <a:rPr lang="ar-DZ" b="1" dirty="0"/>
              <a:t>:  </a:t>
            </a:r>
            <a:r>
              <a:rPr lang="ar-DZ" dirty="0"/>
              <a:t>من خلال نشرات دورية تشرح حالة الأسواق الدولية من النواحي الاقتصادية، و إمكانية عقد صفقات مع أي منها والمخاطر المحتملة التي يمكن أن تقابل المصدرين أثناء التعامل مع الدول المختلفة. كذلك المستندات وأسماء الوكلاء و المشترين في بلدان العالم لمختلف السلع . كما و تقوم  أيضا بتقديم و تحديد أسعار الصرف للعملاء في مختلف بلدان العالم.</a:t>
            </a:r>
            <a:endParaRPr lang="fr-FR" dirty="0"/>
          </a:p>
          <a:p>
            <a:pPr algn="r" rtl="1">
              <a:lnSpc>
                <a:spcPct val="150000"/>
              </a:lnSpc>
            </a:pPr>
            <a:r>
              <a:rPr lang="ar-DZ" b="1" dirty="0"/>
              <a:t>ب/ إنهاء المعاملات المالية الخاصة بالتصدير و الاستيراد:  </a:t>
            </a:r>
            <a:r>
              <a:rPr lang="ar-DZ" dirty="0"/>
              <a:t>من خلال فروع البنوك في الخارج أو المراسلين المنتشرين في كافة أنحاء العالم، و ذلك باستخدام أنواع مختلفة من الوسائل مثل الاعتمادات و الكمبيالات </a:t>
            </a:r>
            <a:r>
              <a:rPr lang="ar-DZ" dirty="0" err="1"/>
              <a:t>المستندية</a:t>
            </a:r>
            <a:r>
              <a:rPr lang="ar-DZ" dirty="0"/>
              <a:t> و هذا في ظل قواعد تبادل العملات التي تحقق أقصى ربح للمصدرين.</a:t>
            </a:r>
            <a:endParaRPr lang="fr-FR" dirty="0"/>
          </a:p>
          <a:p>
            <a:pPr algn="r" rtl="1">
              <a:lnSpc>
                <a:spcPct val="150000"/>
              </a:lnSpc>
            </a:pPr>
            <a:r>
              <a:rPr lang="ar-DZ" b="1" dirty="0"/>
              <a:t>ج/ تمويل عمليات التبادل:  </a:t>
            </a:r>
            <a:r>
              <a:rPr lang="ar-DZ" dirty="0"/>
              <a:t>من خلال الحسابات الخارجية المدينة و من خلال القروض و قبول الكمبيالات </a:t>
            </a:r>
            <a:r>
              <a:rPr lang="ar-DZ" dirty="0" err="1"/>
              <a:t>المستندية</a:t>
            </a:r>
            <a:r>
              <a:rPr lang="ar-DZ" dirty="0"/>
              <a:t>، و ضمان إتمام المعاملات بشكل مرضي للأطراف المختلفة.</a:t>
            </a:r>
            <a:endParaRPr lang="fr-FR" dirty="0"/>
          </a:p>
          <a:p>
            <a:pPr algn="r" rtl="1">
              <a:lnSpc>
                <a:spcPct val="150000"/>
              </a:lnSpc>
            </a:pPr>
            <a:r>
              <a:rPr lang="ar-DZ" b="1" dirty="0"/>
              <a:t>د/ إجراء التأمين:  </a:t>
            </a:r>
            <a:r>
              <a:rPr lang="ar-DZ" dirty="0"/>
              <a:t>المطلوب خلال حركة السلع حتى تصل إلى المستثمرين و تقديم تسهيلات السفر و التعامل مع المستوردين في الخارج و تقديم المصدرين للمؤسسات المالية في الخارج و تسهيل تعاملهم مع الوكلاء.</a:t>
            </a:r>
            <a:endParaRPr lang="fr-FR" dirty="0"/>
          </a:p>
          <a:p>
            <a:endParaRPr lang="fr-FR" dirty="0"/>
          </a:p>
        </p:txBody>
      </p:sp>
    </p:spTree>
    <p:extLst>
      <p:ext uri="{BB962C8B-B14F-4D97-AF65-F5344CB8AC3E}">
        <p14:creationId xmlns:p14="http://schemas.microsoft.com/office/powerpoint/2010/main" val="294902251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80304" y="0"/>
            <a:ext cx="11822806" cy="6735651"/>
          </a:xfrm>
          <a:solidFill>
            <a:schemeClr val="accent2"/>
          </a:solidFill>
        </p:spPr>
        <p:txBody>
          <a:bodyPr>
            <a:normAutofit fontScale="85000" lnSpcReduction="20000"/>
          </a:bodyPr>
          <a:lstStyle/>
          <a:p>
            <a:pPr algn="r" rtl="1"/>
            <a:r>
              <a:rPr lang="ar-DZ" b="1" dirty="0"/>
              <a:t>هـ/ إجراء عمليات التحصيل </a:t>
            </a:r>
            <a:r>
              <a:rPr lang="ar-DZ" b="1" dirty="0" err="1"/>
              <a:t>المستندية</a:t>
            </a:r>
            <a:r>
              <a:rPr lang="ar-DZ" b="1" dirty="0"/>
              <a:t> للمبيعات الدولية:  </a:t>
            </a:r>
            <a:r>
              <a:rPr lang="ar-DZ" dirty="0"/>
              <a:t>و تتجلى أهمية التمويل المصرفي للتجارة الخارجية فيما يلي:</a:t>
            </a:r>
            <a:endParaRPr lang="fr-FR" dirty="0"/>
          </a:p>
          <a:p>
            <a:pPr algn="r" rtl="1"/>
            <a:r>
              <a:rPr lang="ar-DZ" dirty="0"/>
              <a:t>- التقليل من مشاكل المسافات بين المصدرين و المستوردين.</a:t>
            </a:r>
            <a:endParaRPr lang="fr-FR" dirty="0"/>
          </a:p>
          <a:p>
            <a:pPr algn="r" rtl="1"/>
            <a:r>
              <a:rPr lang="ar-DZ" dirty="0"/>
              <a:t>- التغلب على اختلاف و تباين نظم النقد في الاستيراد و التصدير بين الدول.</a:t>
            </a:r>
            <a:endParaRPr lang="fr-FR" dirty="0"/>
          </a:p>
          <a:p>
            <a:pPr algn="r" rtl="1"/>
            <a:r>
              <a:rPr lang="ar-DZ" dirty="0"/>
              <a:t>- التغلب على التباين بين العملات في العالم.</a:t>
            </a:r>
            <a:endParaRPr lang="fr-FR" dirty="0"/>
          </a:p>
          <a:p>
            <a:pPr algn="r" rtl="1"/>
            <a:r>
              <a:rPr lang="ar-DZ" dirty="0"/>
              <a:t>- حماية المصدرين من المخاطر السياسية و التجارية...إلخ، عن طريق ما يسمى بضمانات القروض الأجنبية  بغرض تجنب المخاطر السياسية و حالات عجز المدين عن الوفاء، و عدم قابلية عملات بعض المستوردين  للتحويل.</a:t>
            </a:r>
            <a:endParaRPr lang="fr-FR" dirty="0"/>
          </a:p>
          <a:p>
            <a:pPr algn="r" rtl="1"/>
            <a:r>
              <a:rPr lang="ar-DZ" dirty="0"/>
              <a:t>- التسهيل على المصدرين على الحصول على قيم سلعهم فورا أو دون تجميد أموالهم لمدة طويلة. و ذلك عن  طريق الإقراض بضمان مستندات الشحن أو خصم </a:t>
            </a:r>
            <a:r>
              <a:rPr lang="ar-DZ" dirty="0" err="1"/>
              <a:t>الكمبيالت</a:t>
            </a:r>
            <a:r>
              <a:rPr lang="ar-DZ" dirty="0"/>
              <a:t> المسحوبة على المستوردين في الخارج. </a:t>
            </a:r>
            <a:endParaRPr lang="fr-FR" dirty="0"/>
          </a:p>
          <a:p>
            <a:pPr algn="r" rtl="1"/>
            <a:r>
              <a:rPr lang="ar-DZ" dirty="0"/>
              <a:t>- عدم الاقتصار على تمويل عمليات الاستيراد و التصدير فحسب و إنما القيام بتمويل نشاط المصدرين في  مراحله المختلفة حتى يصل الإنتاج إلى مرحلة التصدير النهائية.</a:t>
            </a:r>
            <a:endParaRPr lang="fr-FR" dirty="0"/>
          </a:p>
          <a:p>
            <a:pPr algn="r" rtl="1"/>
            <a:r>
              <a:rPr lang="ar-DZ" b="1" dirty="0"/>
              <a:t>2.عمليات الأطراف الأخرى:</a:t>
            </a:r>
            <a:endParaRPr lang="fr-FR" dirty="0"/>
          </a:p>
          <a:p>
            <a:pPr algn="r" rtl="1"/>
            <a:r>
              <a:rPr lang="ar-DZ" dirty="0"/>
              <a:t>أ/ إصدار و قبول وسائل الدفع الدولية مثل الحوالات المصرفية و التحولات البريدية و البرقية بالتلكس و الفاكس، أو قبول الشيكات التي تدفع دوليا.</a:t>
            </a:r>
            <a:endParaRPr lang="fr-FR" dirty="0"/>
          </a:p>
          <a:p>
            <a:pPr algn="r" rtl="1"/>
            <a:r>
              <a:rPr lang="ar-DZ" dirty="0"/>
              <a:t>ب/ تسهيل عمليات صرف العملات الأجنبية و التحويل و التحصيل.</a:t>
            </a:r>
            <a:endParaRPr lang="fr-FR" dirty="0"/>
          </a:p>
          <a:p>
            <a:pPr algn="r" rtl="1"/>
            <a:r>
              <a:rPr lang="ar-DZ" dirty="0"/>
              <a:t>ج/ إصدار الشيكات السياحية و بطاقات الائتمان الدولية.</a:t>
            </a:r>
            <a:endParaRPr lang="fr-FR" dirty="0"/>
          </a:p>
          <a:p>
            <a:pPr algn="r" rtl="1"/>
            <a:r>
              <a:rPr lang="ar-DZ" dirty="0"/>
              <a:t> 3.</a:t>
            </a:r>
            <a:r>
              <a:rPr lang="ar-DZ" b="1" dirty="0"/>
              <a:t>خدمات تمويل التجارة الدولية:</a:t>
            </a:r>
            <a:endParaRPr lang="fr-FR" dirty="0"/>
          </a:p>
          <a:p>
            <a:pPr algn="r" rtl="1"/>
            <a:r>
              <a:rPr lang="ar-DZ" dirty="0"/>
              <a:t>تتعدد طرق التسديد التي يمكن أن يقوم بها كل من المصدر و المستورد الخارجي في تداول الحقوق بينهما، و في مقدمة هذه الطرق الدفع نقدا، وهي طريفة تتطلب قدرا كبيرا من الثقة التي لا تتوفر بشكل كبير بين الأطراف المتعاملة، و الطرق الأخرى هي استخدام الكمبيالات </a:t>
            </a:r>
            <a:r>
              <a:rPr lang="ar-DZ" dirty="0" err="1"/>
              <a:t>المستندية</a:t>
            </a:r>
            <a:r>
              <a:rPr lang="ar-DZ" dirty="0"/>
              <a:t> بأنواعها، و الاعتمادات </a:t>
            </a:r>
            <a:r>
              <a:rPr lang="ar-DZ" dirty="0" err="1"/>
              <a:t>المستندية</a:t>
            </a:r>
            <a:r>
              <a:rPr lang="ar-DZ" dirty="0"/>
              <a:t>.</a:t>
            </a:r>
            <a:endParaRPr lang="fr-FR" dirty="0"/>
          </a:p>
          <a:p>
            <a:endParaRPr lang="fr-FR" dirty="0"/>
          </a:p>
        </p:txBody>
      </p:sp>
    </p:spTree>
    <p:extLst>
      <p:ext uri="{BB962C8B-B14F-4D97-AF65-F5344CB8AC3E}">
        <p14:creationId xmlns:p14="http://schemas.microsoft.com/office/powerpoint/2010/main" val="585256213"/>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28789" y="103031"/>
            <a:ext cx="11964473" cy="6632620"/>
          </a:xfrm>
          <a:solidFill>
            <a:schemeClr val="accent2"/>
          </a:solidFill>
        </p:spPr>
        <p:txBody>
          <a:bodyPr>
            <a:normAutofit lnSpcReduction="10000"/>
          </a:bodyPr>
          <a:lstStyle/>
          <a:p>
            <a:pPr algn="r" rtl="1"/>
            <a:r>
              <a:rPr lang="ar-DZ" b="1" u="sng" dirty="0"/>
              <a:t>ثانيا: </a:t>
            </a:r>
            <a:r>
              <a:rPr lang="ar-DZ" dirty="0"/>
              <a:t> </a:t>
            </a:r>
            <a:r>
              <a:rPr lang="ar-DZ" b="1" dirty="0"/>
              <a:t>الأطراف غير المباشرة في التجارة الخارجية</a:t>
            </a:r>
            <a:r>
              <a:rPr lang="ar-DZ" dirty="0"/>
              <a:t> :</a:t>
            </a:r>
            <a:endParaRPr lang="fr-FR" sz="2000" dirty="0"/>
          </a:p>
          <a:p>
            <a:pPr algn="r" rtl="1"/>
            <a:r>
              <a:rPr lang="ar-DZ" b="1" dirty="0"/>
              <a:t>1- الناقل:  </a:t>
            </a:r>
            <a:r>
              <a:rPr lang="ar-DZ" dirty="0"/>
              <a:t>تلعب عملية النقل دورا لا يستهان به في عمليات التجارة الخارجية، و تظهر أهميتها أكثر في تأثيرها على سعر البيع النهائي.</a:t>
            </a:r>
            <a:endParaRPr lang="fr-FR" sz="2000" dirty="0"/>
          </a:p>
          <a:p>
            <a:pPr algn="r" rtl="1"/>
            <a:r>
              <a:rPr lang="ar-DZ" dirty="0"/>
              <a:t>و نظرا لتكلفتها الكبيرة، وكون المؤسسات لا تتوفر على الإمكانيات المادية و المالية الضرورية لتنظيم عمليات النقل الدولي، فإنها توكل المهمة في أغلب الأحيان لمؤسسات نقل خاصة، و لا يبقى عليها سوى اختيار وسيلة النقل المناسبة مع طبيعة البضاعة المنقولة.	</a:t>
            </a:r>
            <a:endParaRPr lang="fr-FR" sz="2000" dirty="0"/>
          </a:p>
          <a:p>
            <a:pPr algn="r" rtl="1"/>
            <a:r>
              <a:rPr lang="ar-DZ" dirty="0"/>
              <a:t>و هناك عدة وسائل لعملية النقل نذكر من بينها:</a:t>
            </a:r>
            <a:endParaRPr lang="fr-FR" sz="2000" dirty="0"/>
          </a:p>
          <a:p>
            <a:pPr lvl="1" algn="r" rtl="1"/>
            <a:r>
              <a:rPr lang="ar-DZ" b="1" dirty="0"/>
              <a:t>النقل الجوي: </a:t>
            </a:r>
            <a:r>
              <a:rPr lang="ar-DZ" dirty="0"/>
              <a:t>عبارة عن نقل البضائع الأكثر أهمية، و ذات قيمة معتبرة و حجم صغير، إضافة إلى  الطرود و الرسائل.</a:t>
            </a:r>
            <a:endParaRPr lang="fr-FR" sz="1800" dirty="0"/>
          </a:p>
          <a:p>
            <a:pPr algn="r" rtl="1"/>
            <a:r>
              <a:rPr lang="ar-DZ" b="1" dirty="0"/>
              <a:t>2.1. النقل البري: </a:t>
            </a:r>
            <a:r>
              <a:rPr lang="ar-DZ" dirty="0"/>
              <a:t>عبارة عن نقل البضائع برا عن طريق السيارات و الشاحنات.</a:t>
            </a:r>
            <a:endParaRPr lang="fr-FR" sz="2000" dirty="0"/>
          </a:p>
          <a:p>
            <a:pPr algn="r" rtl="1"/>
            <a:r>
              <a:rPr lang="ar-DZ" b="1" dirty="0"/>
              <a:t>3.1. النقل البحري: </a:t>
            </a:r>
            <a:r>
              <a:rPr lang="ar-DZ" dirty="0"/>
              <a:t>يمثل الحجم الأكبر للعمليات الدولية، لتوجهها نحو القارات الأخرى.</a:t>
            </a:r>
            <a:endParaRPr lang="fr-FR" sz="2000" dirty="0"/>
          </a:p>
          <a:p>
            <a:pPr algn="r" rtl="1"/>
            <a:r>
              <a:rPr lang="ar-DZ" b="1" dirty="0"/>
              <a:t>4.1 النقل عبر السكك الحديدية: </a:t>
            </a:r>
            <a:r>
              <a:rPr lang="ar-DZ" dirty="0"/>
              <a:t>تنظم هذه الوسيلة عن طريق الاتفاقية الدولية لنقل البضائع، والتي تحكم  العلاقة بين المرسل و المرسل إليه و تنظم طرق السكك الحديدية.</a:t>
            </a:r>
            <a:endParaRPr lang="fr-FR" sz="2000" dirty="0"/>
          </a:p>
          <a:p>
            <a:pPr algn="r" rtl="1"/>
            <a:r>
              <a:rPr lang="ar-DZ" b="1" dirty="0"/>
              <a:t>5.1. البريد: </a:t>
            </a:r>
            <a:r>
              <a:rPr lang="ar-DZ" dirty="0"/>
              <a:t>لا يمكن أن تكون الحمولة المرسلة تزن أكثر من 5 كلغ. </a:t>
            </a:r>
            <a:endParaRPr lang="fr-FR" sz="2000" dirty="0"/>
          </a:p>
          <a:p>
            <a:pPr algn="r" rtl="1"/>
            <a:r>
              <a:rPr lang="ar-DZ" b="1" dirty="0"/>
              <a:t>6.1. النقل عبر النهر: </a:t>
            </a:r>
            <a:r>
              <a:rPr lang="ar-DZ" dirty="0"/>
              <a:t>تستعمل بالنسبة للمواد الجد ثقيلة ( الرمل، الحصى...). </a:t>
            </a:r>
            <a:endParaRPr lang="fr-FR" sz="2000" dirty="0"/>
          </a:p>
          <a:p>
            <a:endParaRPr lang="fr-FR" dirty="0"/>
          </a:p>
        </p:txBody>
      </p:sp>
    </p:spTree>
    <p:extLst>
      <p:ext uri="{BB962C8B-B14F-4D97-AF65-F5344CB8AC3E}">
        <p14:creationId xmlns:p14="http://schemas.microsoft.com/office/powerpoint/2010/main" val="516995092"/>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206061" y="141668"/>
            <a:ext cx="11809927" cy="6581104"/>
          </a:xfrm>
          <a:solidFill>
            <a:schemeClr val="accent2"/>
          </a:solidFill>
        </p:spPr>
        <p:txBody>
          <a:bodyPr/>
          <a:lstStyle/>
          <a:p>
            <a:pPr algn="r" rtl="1"/>
            <a:r>
              <a:rPr lang="fr-FR" dirty="0"/>
              <a:t> </a:t>
            </a:r>
            <a:r>
              <a:rPr lang="ar-DZ" b="1" dirty="0"/>
              <a:t>لهذا يجب مراعاة عدة معايير  عند اختيار وسيلة النقل تتمثل فيما يلي:</a:t>
            </a:r>
            <a:endParaRPr lang="fr-FR" dirty="0"/>
          </a:p>
          <a:p>
            <a:pPr algn="r" rtl="1"/>
            <a:r>
              <a:rPr lang="ar-DZ" dirty="0"/>
              <a:t>- </a:t>
            </a:r>
            <a:r>
              <a:rPr lang="ar-DZ" b="1" dirty="0"/>
              <a:t>التكلفة</a:t>
            </a:r>
            <a:r>
              <a:rPr lang="ar-DZ" dirty="0"/>
              <a:t>: قبل اختيار وسيلة النقل يجب مراعاة تكلفة النقل، حيث يعرض الناقلين خدماتهم و أسعارهم حسب  نوعية و وزن و حجم البضاعة. </a:t>
            </a:r>
            <a:endParaRPr lang="fr-FR" dirty="0"/>
          </a:p>
          <a:p>
            <a:pPr algn="r" rtl="1"/>
            <a:r>
              <a:rPr lang="ar-DZ" dirty="0"/>
              <a:t>-  </a:t>
            </a:r>
            <a:r>
              <a:rPr lang="ar-DZ" b="1" dirty="0"/>
              <a:t>سرعة وسيلة النقل</a:t>
            </a:r>
            <a:r>
              <a:rPr lang="ar-DZ" dirty="0"/>
              <a:t>: يجب مراعاة سرعة وسيلة النقل عند الاختيار  لأن السرعة تؤثر على الوقت  المستغرق في النقل لإتمام استلام السلعة في الوقت المحدد.</a:t>
            </a:r>
            <a:endParaRPr lang="fr-FR" dirty="0"/>
          </a:p>
          <a:p>
            <a:pPr algn="r" rtl="1"/>
            <a:r>
              <a:rPr lang="ar-DZ" dirty="0"/>
              <a:t>-  </a:t>
            </a:r>
            <a:r>
              <a:rPr lang="ar-DZ" b="1" dirty="0"/>
              <a:t>التغليف:</a:t>
            </a:r>
            <a:r>
              <a:rPr lang="ar-DZ" dirty="0"/>
              <a:t> تضاف تكلفة التغليف إلى تكلفة النقل على العموم و تجد التغليف في النقل البحري أكثر تكلفة   بالنسبة للنقل الجوي .</a:t>
            </a:r>
            <a:endParaRPr lang="fr-FR" dirty="0"/>
          </a:p>
          <a:p>
            <a:pPr algn="r" rtl="1"/>
            <a:r>
              <a:rPr lang="ar-DZ" dirty="0"/>
              <a:t>-  </a:t>
            </a:r>
            <a:r>
              <a:rPr lang="ar-DZ" b="1" dirty="0"/>
              <a:t>تأمين النقل</a:t>
            </a:r>
            <a:r>
              <a:rPr lang="ar-DZ" dirty="0"/>
              <a:t>: بالنظر إلى الظروف الأمنية و كثرة المخاطر في نقل السلع و البضائع، لا بد من تأمين هذه  الأخيرة، و قسط التأمين في النقل الجوي أقل منه في الوسائل الأخرى.</a:t>
            </a:r>
            <a:endParaRPr lang="fr-FR" dirty="0"/>
          </a:p>
          <a:p>
            <a:pPr algn="r" rtl="1"/>
            <a:r>
              <a:rPr lang="ar-DZ" dirty="0"/>
              <a:t>-  </a:t>
            </a:r>
            <a:r>
              <a:rPr lang="ar-DZ" b="1" dirty="0"/>
              <a:t>مصاريف التخزين</a:t>
            </a:r>
            <a:r>
              <a:rPr lang="ar-DZ" dirty="0"/>
              <a:t>: في النقل البحري نجد مصاريف التخزين أكثر مقارنة بالنقل الجوي، لأنه يتطلب  مسافات تخزين كبيرة.</a:t>
            </a:r>
            <a:endParaRPr lang="fr-FR" dirty="0"/>
          </a:p>
          <a:p>
            <a:pPr algn="r" rtl="1"/>
            <a:r>
              <a:rPr lang="ar-DZ" dirty="0"/>
              <a:t>-</a:t>
            </a:r>
            <a:r>
              <a:rPr lang="ar-DZ" b="1" dirty="0"/>
              <a:t>  الملاءمة</a:t>
            </a:r>
            <a:r>
              <a:rPr lang="ar-DZ" dirty="0"/>
              <a:t>: مدى تناسب و ملاءمة وسيلة النقل المستعملة مع طبيعة السلع و البضائع المشحونة.</a:t>
            </a:r>
            <a:endParaRPr lang="fr-FR" dirty="0"/>
          </a:p>
          <a:p>
            <a:pPr algn="r" rtl="1"/>
            <a:r>
              <a:rPr lang="ar-DZ" dirty="0"/>
              <a:t>-  </a:t>
            </a:r>
            <a:r>
              <a:rPr lang="ar-DZ" b="1" dirty="0"/>
              <a:t>الكفاية</a:t>
            </a:r>
            <a:r>
              <a:rPr lang="ar-DZ" dirty="0"/>
              <a:t>: مدى قدرة وسيلة النقل المعنية على نقل الحمولة من البضائع و السلع.</a:t>
            </a:r>
            <a:endParaRPr lang="fr-FR" dirty="0"/>
          </a:p>
        </p:txBody>
      </p:sp>
    </p:spTree>
    <p:extLst>
      <p:ext uri="{BB962C8B-B14F-4D97-AF65-F5344CB8AC3E}">
        <p14:creationId xmlns:p14="http://schemas.microsoft.com/office/powerpoint/2010/main" val="377466554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838200" y="167425"/>
            <a:ext cx="10515600" cy="6009538"/>
          </a:xfrm>
          <a:solidFill>
            <a:schemeClr val="accent2"/>
          </a:solidFill>
        </p:spPr>
        <p:txBody>
          <a:bodyPr>
            <a:normAutofit lnSpcReduction="10000"/>
          </a:bodyPr>
          <a:lstStyle/>
          <a:p>
            <a:pPr algn="r" rtl="1"/>
            <a:r>
              <a:rPr lang="fr-FR" dirty="0"/>
              <a:t> </a:t>
            </a:r>
            <a:r>
              <a:rPr lang="ar-SA" dirty="0"/>
              <a:t>يتميز موضوع التجارة الدولية بمكانة هامة في علم الاقتصاد حيث بدأت مع عصر التجاريين في القرن الخامس عشر باعتبار أن التجارة الخارجية هي الوسيلة المناسبة للحصول على مزيد من المعادن النفيسة التي تعتبر مصدرا لقوة الدولة.</a:t>
            </a:r>
            <a:endParaRPr lang="fr-FR" dirty="0"/>
          </a:p>
          <a:p>
            <a:pPr algn="r" rtl="1"/>
            <a:r>
              <a:rPr lang="ar-SA" dirty="0"/>
              <a:t>كذلك اهتم الاقتصاديون الكلاسيك بهذا الموضوع وذلك في القرنين الثامن عشر والتاسع عشر ، أما في العصر الحديث فإن التجارة الخارجية والتنمية أصبحت من أهم المواضيع </a:t>
            </a:r>
            <a:r>
              <a:rPr lang="ar-SA" dirty="0" err="1"/>
              <a:t>الإقتصادية</a:t>
            </a:r>
            <a:r>
              <a:rPr lang="ar-SA" dirty="0"/>
              <a:t>.</a:t>
            </a:r>
            <a:endParaRPr lang="fr-FR" dirty="0"/>
          </a:p>
          <a:p>
            <a:pPr algn="r" rtl="1"/>
            <a:r>
              <a:rPr lang="ar-SA" dirty="0"/>
              <a:t>ولقد بين آدم سميث كيفية انتقال النظام الاقتصادي من اقتصاديات المقايضة إلى اقتصاديات التبادل ، ثم تطرق لفكرة التخصص والتقسيم الدولي للعمل وينادي بأن تقسيم العمل والتخصص يؤدي إلى زيادة الانتاج وزيادة الفائض </a:t>
            </a:r>
            <a:r>
              <a:rPr lang="ar-SA" dirty="0" smtClean="0"/>
              <a:t>الاقتصادي</a:t>
            </a:r>
            <a:r>
              <a:rPr lang="ar-DZ" dirty="0" smtClean="0"/>
              <a:t>. </a:t>
            </a:r>
            <a:r>
              <a:rPr lang="ar-SA" dirty="0"/>
              <a:t>ولم يفرق آدم سميث بين التجارة الخارجية والتجارة الداخلية باعتبار أن القواعد التي تحكم التجارة الخارجية هي نفسها التي تحكم التجارة الداخلية ، ولقد عارض ريكاردو وهذا باعتبار أن عوامل الانتاج </a:t>
            </a:r>
            <a:r>
              <a:rPr lang="ar-SA" dirty="0" err="1"/>
              <a:t>لاتنتقل</a:t>
            </a:r>
            <a:r>
              <a:rPr lang="ar-SA" dirty="0"/>
              <a:t> بسهولة مثل انتقالها داخل الدولة، ونادى بضرورة وجود نظرية خاصة للتجارة الخارجية ومعالجتها بشكل مختلف عن التجارة الداخلية.</a:t>
            </a:r>
            <a:endParaRPr lang="fr-FR" dirty="0"/>
          </a:p>
          <a:p>
            <a:pPr algn="r" rtl="1"/>
            <a:r>
              <a:rPr lang="ar-SA" dirty="0"/>
              <a:t>يعد التبادل التجاري بين الدول حقيقة لا يتصور العالم من غيرها اليوم فلا يمكن لدولة ما أن تستقل باقتصادها عن بقية العالم سواء كانت متقدمة أو نامية.</a:t>
            </a:r>
            <a:endParaRPr lang="fr-FR" dirty="0"/>
          </a:p>
          <a:p>
            <a:pPr marL="0" indent="0" algn="r">
              <a:buNone/>
            </a:pPr>
            <a:endParaRPr lang="fr-FR" dirty="0"/>
          </a:p>
        </p:txBody>
      </p:sp>
    </p:spTree>
    <p:extLst>
      <p:ext uri="{BB962C8B-B14F-4D97-AF65-F5344CB8AC3E}">
        <p14:creationId xmlns:p14="http://schemas.microsoft.com/office/powerpoint/2010/main" val="2534115188"/>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206062" y="167425"/>
            <a:ext cx="11861442" cy="6516710"/>
          </a:xfrm>
          <a:solidFill>
            <a:schemeClr val="accent2"/>
          </a:solidFill>
        </p:spPr>
        <p:txBody>
          <a:bodyPr>
            <a:normAutofit fontScale="92500" lnSpcReduction="20000"/>
          </a:bodyPr>
          <a:lstStyle/>
          <a:p>
            <a:pPr algn="r" rtl="1">
              <a:lnSpc>
                <a:spcPct val="150000"/>
              </a:lnSpc>
            </a:pPr>
            <a:r>
              <a:rPr lang="ar-DZ" b="1" dirty="0"/>
              <a:t>2- التأمين:</a:t>
            </a:r>
            <a:endParaRPr lang="fr-FR" dirty="0"/>
          </a:p>
          <a:p>
            <a:pPr algn="r" rtl="1">
              <a:lnSpc>
                <a:spcPct val="150000"/>
              </a:lnSpc>
            </a:pPr>
            <a:r>
              <a:rPr lang="ar-DZ" dirty="0"/>
              <a:t>نظرا لضخامة عمليات التجارة الخارجية، يستحيل تحمل أخطار نقل البضاعة من طرف المستورد أو المصدر، و عليه تتكفل شركة التأمين بتحمل الأخطار التي يحتمل وقوعها، إذ التامين هو عملية بمقتضاها يتحصل أحد الطرفين، و هو المؤمن له مقابل دفع قسط التأمين على تعهد كتابي لصالحه.</a:t>
            </a:r>
            <a:endParaRPr lang="fr-FR" dirty="0"/>
          </a:p>
          <a:p>
            <a:pPr algn="r" rtl="1">
              <a:lnSpc>
                <a:spcPct val="150000"/>
              </a:lnSpc>
            </a:pPr>
            <a:r>
              <a:rPr lang="ar-DZ" dirty="0"/>
              <a:t>يعتبر التأمين ضمان للأخطار التي تتعرض لها البضائع عبر الطرق البرية و الجوية و البحرية و السكك الحديدية، كما يغطي أيضا الأضرار و الخسائر المادية اللاحقة للبضائع أثناء نقلها و في بعض الأحيان أثناء عملية الشحن و التوزيع، و تمر عملية التأمين بمراحل هي:</a:t>
            </a:r>
            <a:endParaRPr lang="fr-FR" dirty="0"/>
          </a:p>
          <a:p>
            <a:pPr algn="r" rtl="1">
              <a:lnSpc>
                <a:spcPct val="150000"/>
              </a:lnSpc>
            </a:pPr>
            <a:r>
              <a:rPr lang="ar-DZ" dirty="0"/>
              <a:t>-  </a:t>
            </a:r>
            <a:r>
              <a:rPr lang="ar-DZ" b="1" dirty="0"/>
              <a:t>الحصول على الوثائق</a:t>
            </a:r>
            <a:r>
              <a:rPr lang="ar-DZ" dirty="0"/>
              <a:t>: تعتبر أول خطوة للقيام بعملية التأمين على البضائع حيث أن الفاتورة التجارية و  سند النقل كافيان لإبرام عقد التأمين على البضاعة في شركة التأمين.   </a:t>
            </a:r>
            <a:endParaRPr lang="fr-FR" dirty="0"/>
          </a:p>
          <a:p>
            <a:pPr algn="r" rtl="1">
              <a:lnSpc>
                <a:spcPct val="150000"/>
              </a:lnSpc>
            </a:pPr>
            <a:r>
              <a:rPr lang="ar-DZ" dirty="0"/>
              <a:t>- </a:t>
            </a:r>
            <a:r>
              <a:rPr lang="ar-DZ" b="1" dirty="0"/>
              <a:t>إبرام عقد التأمين</a:t>
            </a:r>
            <a:r>
              <a:rPr lang="ar-DZ" dirty="0"/>
              <a:t>: هو تعهد شركة التأمين على البضاعة كتابيا مقابل دفع قسط التأمين من طرف المؤمن  له، وفقا للشروط المتفق عليها في العقد، و هو بمثابة حماية للأخطار التي يتعرض لها المؤمن له.</a:t>
            </a:r>
            <a:endParaRPr lang="fr-FR" dirty="0"/>
          </a:p>
          <a:p>
            <a:endParaRPr lang="fr-FR" dirty="0"/>
          </a:p>
        </p:txBody>
      </p:sp>
    </p:spTree>
    <p:extLst>
      <p:ext uri="{BB962C8B-B14F-4D97-AF65-F5344CB8AC3E}">
        <p14:creationId xmlns:p14="http://schemas.microsoft.com/office/powerpoint/2010/main" val="475719070"/>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54546" y="128789"/>
            <a:ext cx="11887200" cy="6606862"/>
          </a:xfrm>
          <a:solidFill>
            <a:schemeClr val="accent2"/>
          </a:solidFill>
        </p:spPr>
        <p:txBody>
          <a:bodyPr>
            <a:normAutofit fontScale="92500"/>
          </a:bodyPr>
          <a:lstStyle/>
          <a:p>
            <a:pPr algn="r" rtl="1">
              <a:lnSpc>
                <a:spcPct val="150000"/>
              </a:lnSpc>
            </a:pPr>
            <a:r>
              <a:rPr lang="ar-DZ" b="1" dirty="0"/>
              <a:t>3- رجل العبور:</a:t>
            </a:r>
            <a:endParaRPr lang="fr-FR" dirty="0"/>
          </a:p>
          <a:p>
            <a:pPr algn="r" rtl="1">
              <a:lnSpc>
                <a:spcPct val="150000"/>
              </a:lnSpc>
            </a:pPr>
            <a:r>
              <a:rPr lang="ar-DZ" dirty="0"/>
              <a:t>يعتبر القائم بالعبور على أنه أساس </a:t>
            </a:r>
            <a:r>
              <a:rPr lang="ar-DZ" dirty="0" smtClean="0"/>
              <a:t>الوساطة في عمليات النقل اذ </a:t>
            </a:r>
            <a:r>
              <a:rPr lang="ar-DZ" dirty="0"/>
              <a:t>يتدخل في عمق سلسلة المنتوج،  و يمكن أن يكون وكيل معتمد لدى الجمارك مكلف بخدمات التأمين في إطار وثائق بوليصة التأمين لمختلف الشاحنين، أو ناقل و مراقب بحري، فهو يؤمن عملية العبور كمهندس أو مقاول للنقل. فيعتبر بذلك متعهد عمليات الترانزيت وكيلا لقاء أجرة و يعمل لحساب موكله باستلام البضائع من الناقل البحري و بإتمام المعاملات الجمركية و بإجراء عقود التأمين، و إذ لزم الأمر بالتعاقد على نقل البضائع مجددا بواسطة ناقل آخر عن طريق البحر أو البر أو الجو لإيصالها إلى المكان المعين، و مختلف هذه المهام القانونية يمكن أن يكون رجل العبور.   </a:t>
            </a:r>
            <a:endParaRPr lang="fr-FR" dirty="0"/>
          </a:p>
          <a:p>
            <a:pPr algn="r" rtl="1">
              <a:lnSpc>
                <a:spcPct val="150000"/>
              </a:lnSpc>
            </a:pPr>
            <a:r>
              <a:rPr lang="ar-DZ" dirty="0"/>
              <a:t>- وكيل النقل.</a:t>
            </a:r>
            <a:endParaRPr lang="fr-FR" dirty="0"/>
          </a:p>
          <a:p>
            <a:pPr algn="r" rtl="1">
              <a:lnSpc>
                <a:spcPct val="150000"/>
              </a:lnSpc>
            </a:pPr>
            <a:r>
              <a:rPr lang="ar-DZ" dirty="0"/>
              <a:t>- وكيل معتمد لدى الجمارك.</a:t>
            </a:r>
            <a:endParaRPr lang="fr-FR" dirty="0"/>
          </a:p>
          <a:p>
            <a:pPr algn="r" rtl="1">
              <a:lnSpc>
                <a:spcPct val="150000"/>
              </a:lnSpc>
            </a:pPr>
            <a:r>
              <a:rPr lang="ar-DZ" dirty="0"/>
              <a:t>- وكيل بالعمولة.</a:t>
            </a:r>
            <a:endParaRPr lang="fr-FR" dirty="0"/>
          </a:p>
          <a:p>
            <a:endParaRPr lang="fr-FR" dirty="0"/>
          </a:p>
        </p:txBody>
      </p:sp>
    </p:spTree>
    <p:extLst>
      <p:ext uri="{BB962C8B-B14F-4D97-AF65-F5344CB8AC3E}">
        <p14:creationId xmlns:p14="http://schemas.microsoft.com/office/powerpoint/2010/main" val="1231319342"/>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93183" y="0"/>
            <a:ext cx="11809927" cy="6697014"/>
          </a:xfrm>
          <a:solidFill>
            <a:schemeClr val="accent2"/>
          </a:solidFill>
        </p:spPr>
        <p:txBody>
          <a:bodyPr>
            <a:normAutofit fontScale="92500" lnSpcReduction="20000"/>
          </a:bodyPr>
          <a:lstStyle/>
          <a:p>
            <a:pPr algn="r" rtl="1"/>
            <a:r>
              <a:rPr lang="ar-DZ" b="1" dirty="0"/>
              <a:t>1.3. وكيل النقل: </a:t>
            </a:r>
            <a:endParaRPr lang="fr-FR" dirty="0"/>
          </a:p>
          <a:p>
            <a:pPr algn="r" rtl="1"/>
            <a:r>
              <a:rPr lang="ar-DZ" dirty="0"/>
              <a:t>وكيل النقل تاجر يقوم بمقابل سعر جزافي بنقل بضاعة ما من نقطة ليسلمها إلى نقطة </a:t>
            </a:r>
            <a:r>
              <a:rPr lang="ar-DZ" dirty="0" smtClean="0"/>
              <a:t>أخرى </a:t>
            </a:r>
            <a:r>
              <a:rPr lang="ar-DZ" dirty="0"/>
              <a:t>تحت مسؤوليته الكاملة، و يبادر بتنظيم و تحقيق من البداية إلى النهاية لكل عمليات المتتالية بالوسائل التي يراها ملائمة، و هذا لنقل البضائع و تحمل الأخطار المتعرض لها.</a:t>
            </a:r>
            <a:endParaRPr lang="fr-FR" dirty="0"/>
          </a:p>
          <a:p>
            <a:pPr algn="r" rtl="1"/>
            <a:r>
              <a:rPr lang="ar-DZ" dirty="0"/>
              <a:t>وكيل النقل هو شخص مادي أو معنوي يلتزم تحت مسؤوليته و باسمه الخاص بنقل بضاعة لفائدة زبونه، و هذا في إطار احترام الشروط في القانون التجاري.</a:t>
            </a:r>
            <a:endParaRPr lang="fr-FR" dirty="0"/>
          </a:p>
          <a:p>
            <a:pPr algn="r" rtl="1"/>
            <a:r>
              <a:rPr lang="ar-DZ" dirty="0"/>
              <a:t>2.3. </a:t>
            </a:r>
            <a:r>
              <a:rPr lang="ar-DZ" b="1" dirty="0"/>
              <a:t>وكيل معتمد لدى الجمارك</a:t>
            </a:r>
            <a:r>
              <a:rPr lang="ar-DZ" dirty="0"/>
              <a:t>:</a:t>
            </a:r>
            <a:endParaRPr lang="fr-FR" dirty="0"/>
          </a:p>
          <a:p>
            <a:pPr algn="r" rtl="1"/>
            <a:r>
              <a:rPr lang="ar-DZ" dirty="0"/>
              <a:t>هو شخص طبيعي أو معنوي يزاول نشاطه باعتماد من إدارة الجمارك، حيث يقوم بإجراءات الاستيراد و التصدير لفائدة زبون معين مقابل وثائق معينة للقيام بعملية وضع البضائع تحت مراقبة الجمارك و مختلف المهام لوضع ضمان أمام إدارة الجمارك لصالح السمسار البحري. ويعرف الوكيل بأنه: "الشخص الطبيعي أو المعنوي الذي يقوم لحساب الغير بالإجراءات الجمركية المتعلقة بالتصريح المفصل بالبضائع سواء مارس هذه المهمة ممارسة رئيسية أو كانت تكملة لنشاط رئيسي، و على العموم يشترط في الوكيل المعتمد لدى الجمارك شموله معرفة علمية من مدارس مختلفة، إضافة إلى تجربة ميدانية على مستوى التجارة الدولية و الملاحة البحرية".</a:t>
            </a:r>
            <a:endParaRPr lang="fr-FR" dirty="0"/>
          </a:p>
          <a:p>
            <a:pPr algn="r" rtl="1"/>
            <a:r>
              <a:rPr lang="ar-DZ" b="1" dirty="0"/>
              <a:t>3.3. وكيل بالعمولة:</a:t>
            </a:r>
            <a:endParaRPr lang="fr-FR" dirty="0"/>
          </a:p>
          <a:p>
            <a:pPr algn="r" rtl="1"/>
            <a:r>
              <a:rPr lang="ar-DZ" dirty="0"/>
              <a:t>يتمثل عمله في التوزيع، الشحن، و تفريغ السلع، و هو غير مسؤول عن نقل بضاعة ما بوسيلة أخرى و من الجهة القانونية لا يحاسب إلا عن أخطائه الفعلية التطبيقية في عمله و يمكن أن يكون أيضا </a:t>
            </a:r>
            <a:r>
              <a:rPr lang="ar-DZ" dirty="0" smtClean="0"/>
              <a:t>كمكلف بالعبور في الميناء، إذ يقوم باستقبال البضائع على عاتقه لوضعها على ظهر السفينة أو تسليمها لأصحابها بعد عملية التفريغ. </a:t>
            </a:r>
            <a:endParaRPr lang="fr-FR" dirty="0"/>
          </a:p>
          <a:p>
            <a:endParaRPr lang="fr-FR" dirty="0"/>
          </a:p>
        </p:txBody>
      </p:sp>
    </p:spTree>
    <p:extLst>
      <p:ext uri="{BB962C8B-B14F-4D97-AF65-F5344CB8AC3E}">
        <p14:creationId xmlns:p14="http://schemas.microsoft.com/office/powerpoint/2010/main" val="3410132248"/>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90152" y="90152"/>
            <a:ext cx="11951594" cy="6767848"/>
          </a:xfrm>
          <a:solidFill>
            <a:schemeClr val="accent2"/>
          </a:solidFill>
        </p:spPr>
        <p:txBody>
          <a:bodyPr/>
          <a:lstStyle/>
          <a:p>
            <a:pPr algn="r" rtl="1">
              <a:lnSpc>
                <a:spcPct val="150000"/>
              </a:lnSpc>
            </a:pPr>
            <a:r>
              <a:rPr lang="ar-DZ" dirty="0"/>
              <a:t>و هناك ثلاثة أنواع للعبور نذكر منها:</a:t>
            </a:r>
            <a:endParaRPr lang="fr-FR" dirty="0"/>
          </a:p>
          <a:p>
            <a:pPr algn="r" rtl="1">
              <a:lnSpc>
                <a:spcPct val="150000"/>
              </a:lnSpc>
            </a:pPr>
            <a:r>
              <a:rPr lang="ar-DZ" dirty="0"/>
              <a:t>- </a:t>
            </a:r>
            <a:r>
              <a:rPr lang="ar-DZ" b="1" dirty="0"/>
              <a:t>العبور الدولي:</a:t>
            </a:r>
            <a:r>
              <a:rPr lang="ar-DZ" dirty="0"/>
              <a:t> في هذا النوع من العبور نجد مكتبين للجمارك، مكتب داخلي و مكتب خارجي، حيث في حالة الاستيراد يتم انتقال البضاعة من مكتب جمركي إلى آخر، و هذا بوسائل نقل متعددة سواء كانت جوية أو بحرية كمرور البضائع من المغرب إلى تونس و تكون الجزائر كنقطة عبور.</a:t>
            </a:r>
            <a:endParaRPr lang="fr-FR" dirty="0"/>
          </a:p>
          <a:p>
            <a:pPr algn="r" rtl="1">
              <a:lnSpc>
                <a:spcPct val="150000"/>
              </a:lnSpc>
            </a:pPr>
            <a:r>
              <a:rPr lang="ar-DZ" dirty="0"/>
              <a:t>- </a:t>
            </a:r>
            <a:r>
              <a:rPr lang="ar-DZ" b="1" dirty="0"/>
              <a:t>العبور الإقليمي:</a:t>
            </a:r>
            <a:r>
              <a:rPr lang="ar-DZ" dirty="0"/>
              <a:t> هذا النوع من العبور يكون بين التكتلات الاقتصادية أو التجارية مثل: "</a:t>
            </a:r>
            <a:r>
              <a:rPr lang="ar-DZ" dirty="0" err="1"/>
              <a:t>إتحاد</a:t>
            </a:r>
            <a:r>
              <a:rPr lang="ar-DZ" dirty="0"/>
              <a:t> المغرب العربي( </a:t>
            </a:r>
            <a:r>
              <a:rPr lang="fr-FR" dirty="0"/>
              <a:t>UMA</a:t>
            </a:r>
            <a:r>
              <a:rPr lang="ar-DZ" dirty="0"/>
              <a:t>) و المجموعة الاقتصادية الأوربية </a:t>
            </a:r>
            <a:r>
              <a:rPr lang="fr-FR" dirty="0"/>
              <a:t>(MEE)</a:t>
            </a:r>
            <a:r>
              <a:rPr lang="ar-DZ" dirty="0"/>
              <a:t>" و هذا النوع من العبور يسمح بمرور السلع المنقولة بين البلدان دون أن تخضع لعملية الجمركة من قبل مصالح الجمارك.</a:t>
            </a:r>
            <a:endParaRPr lang="fr-FR" dirty="0"/>
          </a:p>
          <a:p>
            <a:pPr algn="r" rtl="1">
              <a:lnSpc>
                <a:spcPct val="150000"/>
              </a:lnSpc>
            </a:pPr>
            <a:r>
              <a:rPr lang="ar-DZ" dirty="0"/>
              <a:t>- </a:t>
            </a:r>
            <a:r>
              <a:rPr lang="ar-DZ" b="1" dirty="0"/>
              <a:t>العبور الوطني:</a:t>
            </a:r>
            <a:r>
              <a:rPr lang="ar-DZ" dirty="0"/>
              <a:t> هو انتقال البضاعة من مكتب جمركي إلى مكتب جمركي آخر داخل التراب الوطني، تحت رقابة أعوان الجمارك و أداء مختلف الإجراءات اللازمة من جمركة، تخزين، نقل...إلخ</a:t>
            </a:r>
            <a:endParaRPr lang="fr-FR" dirty="0"/>
          </a:p>
          <a:p>
            <a:endParaRPr lang="fr-FR" dirty="0"/>
          </a:p>
        </p:txBody>
      </p:sp>
    </p:spTree>
    <p:extLst>
      <p:ext uri="{BB962C8B-B14F-4D97-AF65-F5344CB8AC3E}">
        <p14:creationId xmlns:p14="http://schemas.microsoft.com/office/powerpoint/2010/main" val="246361029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503349" y="347728"/>
            <a:ext cx="11306578" cy="6375043"/>
          </a:xfrm>
          <a:solidFill>
            <a:schemeClr val="accent2"/>
          </a:solidFill>
        </p:spPr>
        <p:txBody>
          <a:bodyPr>
            <a:normAutofit lnSpcReduction="10000"/>
          </a:bodyPr>
          <a:lstStyle/>
          <a:p>
            <a:pPr algn="r" rtl="1"/>
            <a:r>
              <a:rPr lang="ar-SA" b="1" dirty="0"/>
              <a:t>* تطور التجارة الخارجية</a:t>
            </a:r>
            <a:r>
              <a:rPr lang="fr-FR" dirty="0"/>
              <a:t/>
            </a:r>
            <a:br>
              <a:rPr lang="fr-FR" dirty="0"/>
            </a:br>
            <a:r>
              <a:rPr lang="fr-FR" dirty="0"/>
              <a:t>1- </a:t>
            </a:r>
            <a:r>
              <a:rPr lang="ar-SA" dirty="0"/>
              <a:t>تعريف التجارة الخارجية</a:t>
            </a:r>
            <a:r>
              <a:rPr lang="fr-FR" dirty="0"/>
              <a:t>:</a:t>
            </a:r>
            <a:br>
              <a:rPr lang="fr-FR" dirty="0"/>
            </a:br>
            <a:r>
              <a:rPr lang="ar-SA" dirty="0"/>
              <a:t>هناك عدة تعار </a:t>
            </a:r>
            <a:r>
              <a:rPr lang="ar-SA" dirty="0" err="1"/>
              <a:t>يف</a:t>
            </a:r>
            <a:r>
              <a:rPr lang="ar-SA" dirty="0"/>
              <a:t> للتجارة </a:t>
            </a:r>
            <a:r>
              <a:rPr lang="ar-SA" dirty="0" err="1"/>
              <a:t>الخارجيةمنها</a:t>
            </a:r>
            <a:r>
              <a:rPr lang="ar-SA" dirty="0"/>
              <a:t> ما يلي</a:t>
            </a:r>
            <a:r>
              <a:rPr lang="fr-FR" dirty="0" smtClean="0"/>
              <a:t>:</a:t>
            </a:r>
          </a:p>
          <a:p>
            <a:pPr algn="r" rtl="1"/>
            <a:r>
              <a:rPr lang="ar-SA" dirty="0"/>
              <a:t>تعرف التجارة الخارجية على أنها مجموعة القواعد القانونية التي تنظم الأعمال التجارية ، التي تقوم على أساس التدفقات المالية و المادية و</a:t>
            </a:r>
            <a:r>
              <a:rPr lang="fr-FR" dirty="0"/>
              <a:t>  </a:t>
            </a:r>
            <a:r>
              <a:rPr lang="ar-SA" dirty="0"/>
              <a:t>الخدماتية التي تتبادل بين الدول ، حيث جانب الصادرات يعبر عن قدرة </a:t>
            </a:r>
            <a:r>
              <a:rPr lang="ar-SA" dirty="0" err="1"/>
              <a:t>الإقتصاد</a:t>
            </a:r>
            <a:r>
              <a:rPr lang="ar-SA" dirty="0"/>
              <a:t> الإنتاجية و التي يمكن أن تتحول إلى دول أخرى ، بينما تعبر الواردات عن العجز المسجل على مستوى </a:t>
            </a:r>
            <a:r>
              <a:rPr lang="ar-SA" dirty="0" err="1"/>
              <a:t>الإقتصاد</a:t>
            </a:r>
            <a:r>
              <a:rPr lang="ar-SA" dirty="0"/>
              <a:t> الوطني في تغطية جزء من الطلب الكلي</a:t>
            </a:r>
            <a:r>
              <a:rPr lang="fr-FR" dirty="0"/>
              <a:t> .  </a:t>
            </a:r>
            <a:endParaRPr lang="fr-FR" dirty="0" smtClean="0"/>
          </a:p>
          <a:p>
            <a:pPr algn="r" rtl="1"/>
            <a:r>
              <a:rPr lang="ar-SA" dirty="0"/>
              <a:t>- كلا من الصادرات والواردات المنظورة وغير المنظورة.</a:t>
            </a:r>
            <a:r>
              <a:rPr lang="fr-FR" dirty="0"/>
              <a:t/>
            </a:r>
            <a:br>
              <a:rPr lang="fr-FR" dirty="0"/>
            </a:br>
            <a:r>
              <a:rPr lang="ar-SA" dirty="0"/>
              <a:t>- المعاملات التجارية الدولية في صورها الثلاثة المتمثلة في انتقال السلع و الأفراد و رؤوس الأموال، تنشأ بين أفراد يقيمون في وحدات سياسية مختلفة أو بين حكومات و منظمات اقتصادية تقطن وحدات سياسية مختلفة</a:t>
            </a:r>
            <a:r>
              <a:rPr lang="fr-FR" dirty="0"/>
              <a:t>.</a:t>
            </a:r>
            <a:br>
              <a:rPr lang="fr-FR" dirty="0"/>
            </a:br>
            <a:r>
              <a:rPr lang="ar-SA" dirty="0"/>
              <a:t>- عملية التبادل التجاري في السلع و الخدمات و غيرها من عناصر الإنتاج المختلفة بين عدة دول، بهدف تحقيق منافع متبادلة لأطراف التبادل</a:t>
            </a:r>
            <a:r>
              <a:rPr lang="fr-FR" dirty="0"/>
              <a:t>. </a:t>
            </a:r>
            <a:br>
              <a:rPr lang="fr-FR" dirty="0"/>
            </a:br>
            <a:r>
              <a:rPr lang="ar-SA" dirty="0"/>
              <a:t>من التعاريف السابقة نستنتج أن التجارة الخارجية عبارة عن مختلف عمليات التبادل التجاري الخارجي سواء في صور سلع أو أفراد أو رؤوس أموال بين أفراد يقطنون وحدات سياسية مختلفة بهدف إشباع أكبر حاجات ممكنة. و تتكون التجارة الخارجية من عنصرين أساسيين هما: الصادرات و الواردات بصورتيهما المنظورة و غير منظورة</a:t>
            </a:r>
            <a:r>
              <a:rPr lang="fr-FR" dirty="0"/>
              <a:t>. </a:t>
            </a:r>
          </a:p>
        </p:txBody>
      </p:sp>
    </p:spTree>
    <p:extLst>
      <p:ext uri="{BB962C8B-B14F-4D97-AF65-F5344CB8AC3E}">
        <p14:creationId xmlns:p14="http://schemas.microsoft.com/office/powerpoint/2010/main" val="195374133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257577" y="244698"/>
            <a:ext cx="11706896" cy="6387921"/>
          </a:xfrm>
          <a:solidFill>
            <a:schemeClr val="accent2"/>
          </a:solidFill>
        </p:spPr>
        <p:txBody>
          <a:bodyPr>
            <a:normAutofit lnSpcReduction="10000"/>
          </a:bodyPr>
          <a:lstStyle/>
          <a:p>
            <a:pPr marL="0" indent="0" algn="r">
              <a:buNone/>
            </a:pPr>
            <a:r>
              <a:rPr lang="ar-SA" dirty="0"/>
              <a:t>*</a:t>
            </a:r>
            <a:r>
              <a:rPr lang="ar-SA" b="1" dirty="0"/>
              <a:t>أهمية التجارة الخارجية</a:t>
            </a:r>
            <a:r>
              <a:rPr lang="fr-FR" dirty="0"/>
              <a:t/>
            </a:r>
            <a:br>
              <a:rPr lang="fr-FR" dirty="0"/>
            </a:br>
            <a:r>
              <a:rPr lang="ar-DZ" dirty="0" smtClean="0"/>
              <a:t>- </a:t>
            </a:r>
            <a:r>
              <a:rPr lang="ar-SA" dirty="0" smtClean="0"/>
              <a:t>تعد </a:t>
            </a:r>
            <a:r>
              <a:rPr lang="ar-SA" dirty="0"/>
              <a:t>التجارة الخارجية من القطاعات الحيوية في أي مجتمع لما لها من أهمية تتمثل فيما </a:t>
            </a:r>
            <a:r>
              <a:rPr lang="ar-SA" dirty="0" smtClean="0"/>
              <a:t>يلي</a:t>
            </a:r>
            <a:r>
              <a:rPr lang="fr-FR" dirty="0"/>
              <a:t/>
            </a:r>
            <a:br>
              <a:rPr lang="fr-FR" dirty="0"/>
            </a:br>
            <a:r>
              <a:rPr lang="ar-SA" dirty="0" smtClean="0"/>
              <a:t>ربط </a:t>
            </a:r>
            <a:r>
              <a:rPr lang="ar-SA" dirty="0"/>
              <a:t>الدول و المجتمعات مع بعضها البعض زيادة على اعتبارها منفذا لتصريف فائض الإنتاج عن حاجة  السوق </a:t>
            </a:r>
            <a:r>
              <a:rPr lang="ar-SA" dirty="0" smtClean="0"/>
              <a:t>المحلية</a:t>
            </a:r>
            <a:r>
              <a:rPr lang="fr-FR" dirty="0"/>
              <a:t/>
            </a:r>
            <a:br>
              <a:rPr lang="fr-FR" dirty="0"/>
            </a:br>
            <a:r>
              <a:rPr lang="ar-DZ" dirty="0" smtClean="0"/>
              <a:t>- </a:t>
            </a:r>
            <a:r>
              <a:rPr lang="ar-SA" dirty="0" smtClean="0"/>
              <a:t>اعتبارها </a:t>
            </a:r>
            <a:r>
              <a:rPr lang="ar-SA" dirty="0"/>
              <a:t>مؤشرا جوهريا على قدرة الدول الإنتاجية و التنافسية في السوق الدولي و ذلك لارتباط هذا المؤشر بالإمكانيات الإنتاجية المتاحة وقدرة الدولة على التصدير، و مستويات الدخول فيها و قدرتها كذلك على الاستيراد و انعكاس ذلك كله على رصيد الدولة من العملات الأجنبية و ما له من آثار على الميزان </a:t>
            </a:r>
            <a:r>
              <a:rPr lang="ar-SA" dirty="0" smtClean="0"/>
              <a:t>التجاري</a:t>
            </a:r>
            <a:r>
              <a:rPr lang="fr-FR" dirty="0"/>
              <a:t/>
            </a:r>
            <a:br>
              <a:rPr lang="fr-FR" dirty="0"/>
            </a:br>
            <a:r>
              <a:rPr lang="ar-DZ" dirty="0" smtClean="0"/>
              <a:t>- </a:t>
            </a:r>
            <a:r>
              <a:rPr lang="ar-SA" dirty="0" smtClean="0"/>
              <a:t>تحقيق </a:t>
            </a:r>
            <a:r>
              <a:rPr lang="ar-SA" dirty="0"/>
              <a:t>المكاسب على أساس الحصول على سلع تكلفتها أقل مما لو تم إنتاجها </a:t>
            </a:r>
            <a:r>
              <a:rPr lang="ar-SA" dirty="0" smtClean="0"/>
              <a:t>محليا</a:t>
            </a:r>
            <a:r>
              <a:rPr lang="fr-FR" dirty="0"/>
              <a:t/>
            </a:r>
            <a:br>
              <a:rPr lang="fr-FR" dirty="0"/>
            </a:br>
            <a:r>
              <a:rPr lang="fr-FR" dirty="0"/>
              <a:t/>
            </a:r>
            <a:br>
              <a:rPr lang="fr-FR" dirty="0"/>
            </a:br>
            <a:r>
              <a:rPr lang="ar-DZ" dirty="0" smtClean="0"/>
              <a:t>- </a:t>
            </a:r>
            <a:r>
              <a:rPr lang="ar-SA" dirty="0" smtClean="0"/>
              <a:t>نقل </a:t>
            </a:r>
            <a:r>
              <a:rPr lang="ar-SA" dirty="0"/>
              <a:t>التكنولوجيات و المعلومات الأساسية التي تفيد في بناء الاقتصاديات المتينة و </a:t>
            </a:r>
            <a:r>
              <a:rPr lang="ar-SA" dirty="0" err="1"/>
              <a:t>تعزيزعملية</a:t>
            </a:r>
            <a:r>
              <a:rPr lang="ar-SA" dirty="0"/>
              <a:t> التنمية </a:t>
            </a:r>
            <a:r>
              <a:rPr lang="ar-SA" dirty="0" smtClean="0"/>
              <a:t>الشاملة</a:t>
            </a:r>
            <a:r>
              <a:rPr lang="fr-FR" dirty="0"/>
              <a:t/>
            </a:r>
            <a:br>
              <a:rPr lang="fr-FR" dirty="0"/>
            </a:br>
            <a:r>
              <a:rPr lang="ar-DZ" dirty="0" smtClean="0"/>
              <a:t>- </a:t>
            </a:r>
            <a:r>
              <a:rPr lang="ar-SA" dirty="0" smtClean="0"/>
              <a:t>تحقيق </a:t>
            </a:r>
            <a:r>
              <a:rPr lang="ar-SA" dirty="0"/>
              <a:t>التوازن في السوق الداخلية نتيجة تحقيق التوازن بين كميات العرض و </a:t>
            </a:r>
            <a:r>
              <a:rPr lang="ar-SA" dirty="0" smtClean="0"/>
              <a:t>الطلب</a:t>
            </a:r>
            <a:r>
              <a:rPr lang="fr-FR" dirty="0"/>
              <a:t/>
            </a:r>
            <a:br>
              <a:rPr lang="fr-FR" dirty="0"/>
            </a:br>
            <a:r>
              <a:rPr lang="ar-DZ" dirty="0" smtClean="0"/>
              <a:t>- </a:t>
            </a:r>
            <a:r>
              <a:rPr lang="ar-SA" dirty="0" smtClean="0"/>
              <a:t>الارتقاء </a:t>
            </a:r>
            <a:r>
              <a:rPr lang="ar-SA" dirty="0"/>
              <a:t>بالأذواق و تحقيق كافة المتطلبات و الرغبات و إشباع </a:t>
            </a:r>
            <a:r>
              <a:rPr lang="ar-SA" dirty="0" smtClean="0"/>
              <a:t>الحاجات</a:t>
            </a:r>
            <a:r>
              <a:rPr lang="fr-FR" dirty="0"/>
              <a:t/>
            </a:r>
            <a:br>
              <a:rPr lang="fr-FR" dirty="0"/>
            </a:br>
            <a:r>
              <a:rPr lang="ar-DZ" dirty="0" smtClean="0"/>
              <a:t> - </a:t>
            </a:r>
            <a:r>
              <a:rPr lang="ar-SA" dirty="0" smtClean="0"/>
              <a:t>إقامة </a:t>
            </a:r>
            <a:r>
              <a:rPr lang="ar-SA" dirty="0"/>
              <a:t>العلاقات الودية و علاقات الصداقة مع الدول الأخرى المتعامل </a:t>
            </a:r>
            <a:r>
              <a:rPr lang="ar-SA" dirty="0" smtClean="0"/>
              <a:t>معها</a:t>
            </a:r>
            <a:r>
              <a:rPr lang="fr-FR" dirty="0"/>
              <a:t/>
            </a:r>
            <a:br>
              <a:rPr lang="fr-FR" dirty="0"/>
            </a:br>
            <a:r>
              <a:rPr lang="ar-DZ" dirty="0" smtClean="0"/>
              <a:t>- </a:t>
            </a:r>
            <a:r>
              <a:rPr lang="ar-SA" dirty="0" smtClean="0"/>
              <a:t>العولمة </a:t>
            </a:r>
            <a:r>
              <a:rPr lang="ar-SA" dirty="0"/>
              <a:t>السياسية التي تسعى لإزالة الحدود و تقصير المسافات و التي تحاول أن تجعل العالم بمثابة قرية </a:t>
            </a:r>
            <a:r>
              <a:rPr lang="ar-SA" dirty="0" smtClean="0"/>
              <a:t>جديدة</a:t>
            </a:r>
            <a:endParaRPr lang="fr-FR" dirty="0"/>
          </a:p>
        </p:txBody>
      </p:sp>
    </p:spTree>
    <p:extLst>
      <p:ext uri="{BB962C8B-B14F-4D97-AF65-F5344CB8AC3E}">
        <p14:creationId xmlns:p14="http://schemas.microsoft.com/office/powerpoint/2010/main" val="335026151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solidFill>
            <a:schemeClr val="accent2"/>
          </a:solidFill>
        </p:spPr>
        <p:txBody>
          <a:bodyPr/>
          <a:lstStyle/>
          <a:p>
            <a:pPr algn="r"/>
            <a:endParaRPr lang="ar-DZ" dirty="0" smtClean="0"/>
          </a:p>
          <a:p>
            <a:pPr marL="0" indent="0" algn="r">
              <a:buNone/>
            </a:pPr>
            <a:r>
              <a:rPr lang="ar-SA" dirty="0" smtClean="0"/>
              <a:t>كما </a:t>
            </a:r>
            <a:r>
              <a:rPr lang="ar-SA" dirty="0"/>
              <a:t>أن هناك علاقة بين التجارة الخارجية و التنمية </a:t>
            </a:r>
            <a:r>
              <a:rPr lang="ar-SA" dirty="0" err="1"/>
              <a:t>الإقتصادية</a:t>
            </a:r>
            <a:r>
              <a:rPr lang="ar-SA" dirty="0"/>
              <a:t> ، فالتنمية </a:t>
            </a:r>
            <a:r>
              <a:rPr lang="ar-SA" dirty="0" err="1"/>
              <a:t>الإقتصادية</a:t>
            </a:r>
            <a:r>
              <a:rPr lang="ar-SA" dirty="0"/>
              <a:t> وما </a:t>
            </a:r>
            <a:r>
              <a:rPr lang="ar-SA" dirty="0" smtClean="0"/>
              <a:t>ينتج</a:t>
            </a:r>
            <a:endParaRPr lang="ar-DZ" dirty="0" smtClean="0"/>
          </a:p>
          <a:p>
            <a:pPr marL="0" indent="0" algn="r">
              <a:buNone/>
            </a:pPr>
            <a:r>
              <a:rPr lang="ar-SA" dirty="0" smtClean="0"/>
              <a:t> </a:t>
            </a:r>
            <a:r>
              <a:rPr lang="ar-SA" dirty="0"/>
              <a:t>عليها من </a:t>
            </a:r>
            <a:r>
              <a:rPr lang="ar-SA" dirty="0" err="1"/>
              <a:t>إرتفاع</a:t>
            </a:r>
            <a:r>
              <a:rPr lang="ar-SA" dirty="0"/>
              <a:t> مستوى الدخل القومي يؤثر في حجم ونمط التجارة الدولية ، كما أن </a:t>
            </a:r>
            <a:endParaRPr lang="ar-DZ" dirty="0" smtClean="0"/>
          </a:p>
          <a:p>
            <a:pPr marL="0" indent="0" algn="r">
              <a:buNone/>
            </a:pPr>
            <a:r>
              <a:rPr lang="ar-SA" dirty="0" smtClean="0"/>
              <a:t>التغيرات </a:t>
            </a:r>
            <a:r>
              <a:rPr lang="ar-SA" dirty="0"/>
              <a:t>التي تحدث في ظروف التجارة الدولية ، تؤثر بصورة مباشرة في تركيب </a:t>
            </a:r>
            <a:r>
              <a:rPr lang="ar-SA" dirty="0" smtClean="0"/>
              <a:t>الدخل</a:t>
            </a:r>
            <a:endParaRPr lang="ar-DZ" dirty="0" smtClean="0"/>
          </a:p>
          <a:p>
            <a:pPr marL="0" indent="0" algn="r">
              <a:buNone/>
            </a:pPr>
            <a:r>
              <a:rPr lang="ar-SA" dirty="0" smtClean="0"/>
              <a:t> </a:t>
            </a:r>
            <a:r>
              <a:rPr lang="ar-SA" dirty="0"/>
              <a:t>القومي ومستواه </a:t>
            </a:r>
            <a:endParaRPr lang="fr-FR" dirty="0"/>
          </a:p>
        </p:txBody>
      </p:sp>
    </p:spTree>
    <p:extLst>
      <p:ext uri="{BB962C8B-B14F-4D97-AF65-F5344CB8AC3E}">
        <p14:creationId xmlns:p14="http://schemas.microsoft.com/office/powerpoint/2010/main" val="404893226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67426" y="231818"/>
            <a:ext cx="11835684" cy="6490953"/>
          </a:xfrm>
          <a:solidFill>
            <a:schemeClr val="accent2"/>
          </a:solidFill>
        </p:spPr>
        <p:txBody>
          <a:bodyPr>
            <a:normAutofit lnSpcReduction="10000"/>
          </a:bodyPr>
          <a:lstStyle/>
          <a:p>
            <a:pPr algn="r" rtl="1"/>
            <a:r>
              <a:rPr lang="ar-SA" b="1" dirty="0"/>
              <a:t>*أسباب قيام التجارة الخارجية</a:t>
            </a:r>
            <a:endParaRPr lang="fr-FR" dirty="0"/>
          </a:p>
          <a:p>
            <a:pPr algn="r" rtl="1"/>
            <a:r>
              <a:rPr lang="ar-SA" dirty="0"/>
              <a:t>يرجع تفسير أسباب قيام التجارة الخارجية بين الدول إلى جذور المشكلة الاقتصادية أو ما يسميه الاقتصاديون بمشكلة الندرة النسبية و تتمثل أهم هذه الأسباب في</a:t>
            </a:r>
            <a:r>
              <a:rPr lang="fr-FR" dirty="0"/>
              <a:t>:</a:t>
            </a:r>
            <a:br>
              <a:rPr lang="fr-FR" dirty="0"/>
            </a:br>
            <a:r>
              <a:rPr lang="fr-FR" dirty="0"/>
              <a:t>-  </a:t>
            </a:r>
            <a:r>
              <a:rPr lang="ar-SA" dirty="0"/>
              <a:t>ليس لكل دولة نفس الإمكانيات التي تكفي لإنتاج كل السلع و الخدمات</a:t>
            </a:r>
            <a:r>
              <a:rPr lang="fr-FR" dirty="0"/>
              <a:t>.</a:t>
            </a:r>
            <a:br>
              <a:rPr lang="fr-FR" dirty="0"/>
            </a:br>
            <a:r>
              <a:rPr lang="fr-FR" dirty="0"/>
              <a:t>-  </a:t>
            </a:r>
            <a:r>
              <a:rPr lang="ar-SA" dirty="0"/>
              <a:t>اختلاف تكاليف إنتاج السلع بين الدول المختلفة نظرا لاختلاف البيئة</a:t>
            </a:r>
            <a:r>
              <a:rPr lang="fr-FR" dirty="0"/>
              <a:t>.</a:t>
            </a:r>
            <a:br>
              <a:rPr lang="fr-FR" dirty="0"/>
            </a:br>
            <a:r>
              <a:rPr lang="fr-FR" dirty="0"/>
              <a:t>-  </a:t>
            </a:r>
            <a:r>
              <a:rPr lang="ar-SA" dirty="0"/>
              <a:t>اختلاف مستوى التكنولوجيا من دولة لأخرى</a:t>
            </a:r>
            <a:r>
              <a:rPr lang="fr-FR" dirty="0"/>
              <a:t>.</a:t>
            </a:r>
            <a:br>
              <a:rPr lang="fr-FR" dirty="0"/>
            </a:br>
            <a:r>
              <a:rPr lang="fr-FR" dirty="0"/>
              <a:t>-  </a:t>
            </a:r>
            <a:r>
              <a:rPr lang="ar-SA" dirty="0"/>
              <a:t>عدم إمكانية تحقيق الاكتفاء الذاتي</a:t>
            </a:r>
            <a:r>
              <a:rPr lang="fr-FR" dirty="0"/>
              <a:t>.</a:t>
            </a:r>
            <a:br>
              <a:rPr lang="fr-FR" dirty="0"/>
            </a:br>
            <a:r>
              <a:rPr lang="fr-FR" dirty="0"/>
              <a:t>-  </a:t>
            </a:r>
            <a:r>
              <a:rPr lang="ar-SA" dirty="0"/>
              <a:t>وجود فائض في الإنتاج</a:t>
            </a:r>
            <a:r>
              <a:rPr lang="fr-FR" dirty="0"/>
              <a:t>.</a:t>
            </a:r>
            <a:br>
              <a:rPr lang="fr-FR" dirty="0"/>
            </a:br>
            <a:r>
              <a:rPr lang="fr-FR" dirty="0"/>
              <a:t>-  </a:t>
            </a:r>
            <a:r>
              <a:rPr lang="ar-SA" dirty="0"/>
              <a:t>الحصول على أرباح من التجارة الخارجية</a:t>
            </a:r>
            <a:r>
              <a:rPr lang="fr-FR" dirty="0"/>
              <a:t>.</a:t>
            </a:r>
            <a:br>
              <a:rPr lang="fr-FR" dirty="0"/>
            </a:br>
            <a:r>
              <a:rPr lang="fr-FR" dirty="0"/>
              <a:t>-  </a:t>
            </a:r>
            <a:r>
              <a:rPr lang="ar-SA" dirty="0"/>
              <a:t>رفع مستوى المعيشة</a:t>
            </a:r>
            <a:r>
              <a:rPr lang="fr-FR" dirty="0"/>
              <a:t>.</a:t>
            </a:r>
          </a:p>
          <a:p>
            <a:pPr algn="r" rtl="1"/>
            <a:r>
              <a:rPr lang="ar-SA" b="1" dirty="0"/>
              <a:t>ويمكن تصنيف الصفقات التجارية التي تتضمنها التجارة الخارجية بما يلي</a:t>
            </a:r>
            <a:r>
              <a:rPr lang="fr-FR" b="1" dirty="0"/>
              <a:t> :  </a:t>
            </a:r>
            <a:br>
              <a:rPr lang="fr-FR" b="1" dirty="0"/>
            </a:br>
            <a:r>
              <a:rPr lang="fr-FR" dirty="0"/>
              <a:t>1- </a:t>
            </a:r>
            <a:r>
              <a:rPr lang="ar-SA" dirty="0"/>
              <a:t> -  تبادل السلع المادية وتشمل السلع </a:t>
            </a:r>
            <a:r>
              <a:rPr lang="ar-SA" dirty="0" err="1"/>
              <a:t>الإستهلاكية</a:t>
            </a:r>
            <a:r>
              <a:rPr lang="ar-SA" dirty="0"/>
              <a:t> و السلع الإنتاجية والمواد الأولية والسلع النصف مصنعة و السلع الوسيطة</a:t>
            </a:r>
            <a:r>
              <a:rPr lang="fr-FR" dirty="0"/>
              <a:t> .  </a:t>
            </a:r>
            <a:br>
              <a:rPr lang="fr-FR" dirty="0"/>
            </a:br>
            <a:r>
              <a:rPr lang="fr-FR" dirty="0"/>
              <a:t>2- </a:t>
            </a:r>
            <a:r>
              <a:rPr lang="ar-SA" dirty="0"/>
              <a:t> - تبادل الخدمات و التي تتضمن خدمات النقل و التأمين والشحن و الخدمات المصرفية</a:t>
            </a:r>
            <a:r>
              <a:rPr lang="fr-FR" dirty="0"/>
              <a:t>  </a:t>
            </a:r>
            <a:r>
              <a:rPr lang="ar-SA" dirty="0"/>
              <a:t>والسياحة وغيرها</a:t>
            </a:r>
            <a:r>
              <a:rPr lang="fr-FR" dirty="0"/>
              <a:t>.  </a:t>
            </a:r>
            <a:br>
              <a:rPr lang="fr-FR" dirty="0"/>
            </a:br>
            <a:r>
              <a:rPr lang="fr-FR" dirty="0"/>
              <a:t>3- </a:t>
            </a:r>
            <a:r>
              <a:rPr lang="ar-SA" dirty="0"/>
              <a:t> -  تبادل النقود وتشمل حركة رؤوس الأموال لأغراض </a:t>
            </a:r>
            <a:r>
              <a:rPr lang="ar-SA" dirty="0" err="1"/>
              <a:t>الإستثمار</a:t>
            </a:r>
            <a:r>
              <a:rPr lang="ar-SA" dirty="0"/>
              <a:t> سواء على المدى القصير أو الطويل وكما تشمل القروض الدولية</a:t>
            </a:r>
            <a:r>
              <a:rPr lang="fr-FR" dirty="0"/>
              <a:t/>
            </a:r>
            <a:br>
              <a:rPr lang="fr-FR" dirty="0"/>
            </a:br>
            <a:r>
              <a:rPr lang="fr-FR" dirty="0"/>
              <a:t>4- </a:t>
            </a:r>
            <a:r>
              <a:rPr lang="ar-SA" dirty="0"/>
              <a:t> -  تبادل عنصر العمل ويشمل </a:t>
            </a:r>
            <a:r>
              <a:rPr lang="ar-SA" dirty="0" err="1"/>
              <a:t>إنتقال</a:t>
            </a:r>
            <a:r>
              <a:rPr lang="ar-SA" dirty="0"/>
              <a:t> الأيدي العاملة من بلد إلى أخر بالإضافة إلى الهجرة</a:t>
            </a:r>
            <a:r>
              <a:rPr lang="fr-FR" dirty="0"/>
              <a:t>.</a:t>
            </a:r>
          </a:p>
          <a:p>
            <a:endParaRPr lang="fr-FR" dirty="0"/>
          </a:p>
        </p:txBody>
      </p:sp>
    </p:spTree>
    <p:extLst>
      <p:ext uri="{BB962C8B-B14F-4D97-AF65-F5344CB8AC3E}">
        <p14:creationId xmlns:p14="http://schemas.microsoft.com/office/powerpoint/2010/main" val="362251904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334851" y="231820"/>
            <a:ext cx="11590985" cy="6465194"/>
          </a:xfrm>
          <a:solidFill>
            <a:schemeClr val="accent2"/>
          </a:solidFill>
        </p:spPr>
        <p:txBody>
          <a:bodyPr/>
          <a:lstStyle/>
          <a:p>
            <a:pPr algn="r"/>
            <a:r>
              <a:rPr lang="ar-SA" b="1" dirty="0"/>
              <a:t>التجارة الخارجية و </a:t>
            </a:r>
            <a:r>
              <a:rPr lang="ar-SA" b="1" dirty="0" smtClean="0"/>
              <a:t>أخطارها</a:t>
            </a:r>
            <a:endParaRPr lang="ar-DZ" dirty="0" smtClean="0"/>
          </a:p>
          <a:p>
            <a:pPr algn="r"/>
            <a:endParaRPr lang="ar-DZ" dirty="0" smtClean="0"/>
          </a:p>
          <a:p>
            <a:pPr marL="0" indent="0" algn="r">
              <a:buNone/>
            </a:pPr>
            <a:r>
              <a:rPr lang="ar-SA" dirty="0" smtClean="0"/>
              <a:t>إن </a:t>
            </a:r>
            <a:r>
              <a:rPr lang="ar-SA" dirty="0"/>
              <a:t>التطور الحاصل على مختلف مستويات الأنشطة الاقتصادية، نتج عنه تكييف القوانين المنظمة لهذه </a:t>
            </a:r>
            <a:endParaRPr lang="ar-DZ" dirty="0" smtClean="0"/>
          </a:p>
          <a:p>
            <a:pPr marL="0" indent="0" algn="r">
              <a:buNone/>
            </a:pPr>
            <a:r>
              <a:rPr lang="ar-SA" dirty="0" smtClean="0"/>
              <a:t>القطاعات</a:t>
            </a:r>
            <a:r>
              <a:rPr lang="ar-SA" dirty="0"/>
              <a:t>، تماشيا مع الوضع الراهن، و هذا ما وقع فعلا في مجال التجارة الدولية، ففي ظل </a:t>
            </a:r>
            <a:r>
              <a:rPr lang="ar-SA" dirty="0" smtClean="0"/>
              <a:t>التطورات</a:t>
            </a:r>
            <a:endParaRPr lang="ar-DZ" dirty="0" smtClean="0"/>
          </a:p>
          <a:p>
            <a:pPr marL="0" indent="0" algn="r">
              <a:buNone/>
            </a:pPr>
            <a:r>
              <a:rPr lang="ar-SA" dirty="0" smtClean="0"/>
              <a:t> </a:t>
            </a:r>
            <a:r>
              <a:rPr lang="ar-SA" dirty="0"/>
              <a:t>التي عرفتها الساحة الاقتصادية العالمية و التوجه الحتمي نحو الاقتصاد الليبرالي الحر لمواكبة هذه </a:t>
            </a:r>
            <a:endParaRPr lang="ar-DZ" dirty="0" smtClean="0"/>
          </a:p>
          <a:p>
            <a:pPr marL="0" indent="0" algn="r">
              <a:buNone/>
            </a:pPr>
            <a:r>
              <a:rPr lang="ar-SA" dirty="0" smtClean="0"/>
              <a:t>التغيرات</a:t>
            </a:r>
            <a:r>
              <a:rPr lang="ar-SA" dirty="0"/>
              <a:t>، أصبح من الضروري تغيير السياسة العالمية في مجال التجارة </a:t>
            </a:r>
            <a:r>
              <a:rPr lang="ar-SA" dirty="0" smtClean="0"/>
              <a:t>الدولية</a:t>
            </a:r>
            <a:r>
              <a:rPr lang="ar-DZ" dirty="0" smtClean="0"/>
              <a:t>.</a:t>
            </a:r>
          </a:p>
          <a:p>
            <a:pPr marL="0" indent="0" algn="r">
              <a:buNone/>
            </a:pPr>
            <a:r>
              <a:rPr lang="fr-FR" dirty="0"/>
              <a:t/>
            </a:r>
            <a:br>
              <a:rPr lang="fr-FR" dirty="0"/>
            </a:br>
            <a:r>
              <a:rPr lang="ar-SA" dirty="0"/>
              <a:t>و نظرا لاختلاف الأنظمة السياسية و الاقتصادية للدول تم تحديد طرق دفع دولية و هذا قصد توحيد </a:t>
            </a:r>
            <a:endParaRPr lang="ar-DZ" dirty="0" smtClean="0"/>
          </a:p>
          <a:p>
            <a:pPr marL="0" indent="0" algn="r">
              <a:buNone/>
            </a:pPr>
            <a:r>
              <a:rPr lang="ar-SA" dirty="0" smtClean="0"/>
              <a:t>الوسائل </a:t>
            </a:r>
            <a:r>
              <a:rPr lang="ar-SA" dirty="0"/>
              <a:t>المستعملة في تسديد مبلغ الصفقة </a:t>
            </a:r>
            <a:r>
              <a:rPr lang="ar-SA" dirty="0" smtClean="0"/>
              <a:t>الدولية</a:t>
            </a:r>
            <a:r>
              <a:rPr lang="ar-DZ" dirty="0" smtClean="0"/>
              <a:t>.</a:t>
            </a:r>
          </a:p>
          <a:p>
            <a:pPr marL="0" indent="0" algn="r">
              <a:buNone/>
            </a:pPr>
            <a:r>
              <a:rPr lang="fr-FR" dirty="0"/>
              <a:t/>
            </a:r>
            <a:br>
              <a:rPr lang="fr-FR" dirty="0"/>
            </a:br>
            <a:r>
              <a:rPr lang="ar-SA" dirty="0"/>
              <a:t>رغم الجهود المبذولة لتطوير التجارة الخارجية، إلا أنها لا تخلو من المخاطر المتعددة و المتنوعة،</a:t>
            </a:r>
            <a:endParaRPr lang="fr-FR" dirty="0"/>
          </a:p>
          <a:p>
            <a:endParaRPr lang="fr-FR" dirty="0"/>
          </a:p>
        </p:txBody>
      </p:sp>
    </p:spTree>
    <p:extLst>
      <p:ext uri="{BB962C8B-B14F-4D97-AF65-F5344CB8AC3E}">
        <p14:creationId xmlns:p14="http://schemas.microsoft.com/office/powerpoint/2010/main" val="370934335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838200" y="1181681"/>
            <a:ext cx="10515600" cy="4351338"/>
          </a:xfrm>
          <a:solidFill>
            <a:schemeClr val="accent2"/>
          </a:solidFill>
        </p:spPr>
        <p:txBody>
          <a:bodyPr/>
          <a:lstStyle/>
          <a:p>
            <a:pPr algn="r" rtl="1"/>
            <a:r>
              <a:rPr lang="fr-FR" b="1" dirty="0"/>
              <a:t>III</a:t>
            </a:r>
            <a:r>
              <a:rPr lang="ar-DZ" b="1" dirty="0"/>
              <a:t> ـ السياسات التجارية:</a:t>
            </a:r>
            <a:endParaRPr lang="fr-FR" dirty="0"/>
          </a:p>
          <a:p>
            <a:pPr marL="0" indent="0" algn="r" rtl="1">
              <a:buNone/>
            </a:pPr>
            <a:r>
              <a:rPr lang="ar-DZ" dirty="0"/>
              <a:t>السياسات التجارية في مجال التجارة الدولية ، هي مجموعة التشريعات والإجراءات </a:t>
            </a:r>
            <a:endParaRPr lang="ar-DZ" dirty="0" smtClean="0"/>
          </a:p>
          <a:p>
            <a:pPr marL="0" indent="0" algn="r" rtl="1">
              <a:buNone/>
            </a:pPr>
            <a:r>
              <a:rPr lang="ar-DZ" dirty="0" smtClean="0"/>
              <a:t>واللوائح </a:t>
            </a:r>
            <a:r>
              <a:rPr lang="ar-DZ" dirty="0"/>
              <a:t>الرسمية المتخذة من طرف أجهزة الدولة في تجارتها الخارجية قصد تحقيق أهداف </a:t>
            </a:r>
            <a:endParaRPr lang="ar-DZ" dirty="0" smtClean="0"/>
          </a:p>
          <a:p>
            <a:pPr marL="0" indent="0" algn="r" rtl="1">
              <a:buNone/>
            </a:pPr>
            <a:r>
              <a:rPr lang="ar-DZ" dirty="0" smtClean="0"/>
              <a:t>معينة</a:t>
            </a:r>
            <a:r>
              <a:rPr lang="ar-DZ" dirty="0"/>
              <a:t>. وترمي هذه الأهداف في المقام الأول إلى تنمية </a:t>
            </a:r>
            <a:r>
              <a:rPr lang="ar-DZ" dirty="0" err="1"/>
              <a:t>الإقتصاد</a:t>
            </a:r>
            <a:r>
              <a:rPr lang="ar-DZ" dirty="0"/>
              <a:t> الوطني، وهذا يعني جعل </a:t>
            </a:r>
            <a:endParaRPr lang="ar-DZ" dirty="0" smtClean="0"/>
          </a:p>
          <a:p>
            <a:pPr marL="0" indent="0" algn="r" rtl="1">
              <a:buNone/>
            </a:pPr>
            <a:r>
              <a:rPr lang="ar-DZ" dirty="0" smtClean="0"/>
              <a:t>التجارة </a:t>
            </a:r>
            <a:r>
              <a:rPr lang="ar-DZ" dirty="0"/>
              <a:t>الخارجية أداة رفاهية ونمو. وتختلف السياسات التجارية باختلاف الأنظمة </a:t>
            </a:r>
            <a:r>
              <a:rPr lang="ar-DZ" dirty="0" smtClean="0"/>
              <a:t>الاقتصادية</a:t>
            </a:r>
          </a:p>
          <a:p>
            <a:pPr marL="0" indent="0" algn="r" rtl="1">
              <a:buNone/>
            </a:pPr>
            <a:r>
              <a:rPr lang="ar-DZ" dirty="0" smtClean="0"/>
              <a:t> </a:t>
            </a:r>
            <a:r>
              <a:rPr lang="ar-DZ" dirty="0"/>
              <a:t>ومستوى تطورها، وهناك اتجاهين في السياسات التجارية، أحدهما ينادي بالحرية التجارية </a:t>
            </a:r>
            <a:endParaRPr lang="ar-DZ" dirty="0" smtClean="0"/>
          </a:p>
          <a:p>
            <a:pPr marL="0" indent="0" algn="r" rtl="1">
              <a:buNone/>
            </a:pPr>
            <a:r>
              <a:rPr lang="ar-DZ" dirty="0" smtClean="0"/>
              <a:t>ورفع </a:t>
            </a:r>
            <a:r>
              <a:rPr lang="ar-DZ" dirty="0"/>
              <a:t>كل القيود أمام التجارة الدولية، واتجاه آخر ينادي بالحماية وتدخل الدولة.</a:t>
            </a:r>
            <a:endParaRPr lang="fr-FR" dirty="0"/>
          </a:p>
          <a:p>
            <a:endParaRPr lang="fr-FR" dirty="0"/>
          </a:p>
        </p:txBody>
      </p:sp>
    </p:spTree>
    <p:extLst>
      <p:ext uri="{BB962C8B-B14F-4D97-AF65-F5344CB8AC3E}">
        <p14:creationId xmlns:p14="http://schemas.microsoft.com/office/powerpoint/2010/main" val="69127208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257577" y="180304"/>
            <a:ext cx="11732653" cy="6478073"/>
          </a:xfrm>
          <a:solidFill>
            <a:schemeClr val="accent2"/>
          </a:solidFill>
        </p:spPr>
        <p:txBody>
          <a:bodyPr/>
          <a:lstStyle/>
          <a:p>
            <a:pPr algn="r" rtl="1"/>
            <a:r>
              <a:rPr lang="ar-DZ" b="1" dirty="0"/>
              <a:t>مبررات دعاة حرية التجارية الخارجية: </a:t>
            </a:r>
            <a:endParaRPr lang="fr-FR" dirty="0"/>
          </a:p>
          <a:p>
            <a:pPr algn="r" rtl="1"/>
            <a:r>
              <a:rPr lang="ar-DZ" dirty="0"/>
              <a:t>نادت المدرسة الطبيعية بحرية التجارة الخارجية ودافع عنها رواد هذه المدرسة من خلال أولا القوانين الطبيعية وثانيا من خلال عدم فعالية الحماية الاقتصادية، وظهرت  أولى أفكار هذه المدرسة في انجلترا على يد آدم سميث وريكاردو ومن </a:t>
            </a:r>
            <a:r>
              <a:rPr lang="ar-DZ" dirty="0" smtClean="0"/>
              <a:t>جاءوا </a:t>
            </a:r>
            <a:r>
              <a:rPr lang="ar-DZ" dirty="0"/>
              <a:t>بعدهما، ويمكن إيجاز مبرراتهم في الآتي:</a:t>
            </a:r>
            <a:endParaRPr lang="fr-FR" dirty="0"/>
          </a:p>
          <a:p>
            <a:pPr lvl="0" algn="r" rtl="1"/>
            <a:r>
              <a:rPr lang="ar-DZ" dirty="0"/>
              <a:t>توطيد دعائم التقسيم الدولي للعمل والتخصص الذي يعتمد أساسا على مدى اتساع السوق.</a:t>
            </a:r>
            <a:endParaRPr lang="fr-FR" dirty="0"/>
          </a:p>
          <a:p>
            <a:pPr lvl="0" algn="r" rtl="1"/>
            <a:r>
              <a:rPr lang="ar-DZ" dirty="0"/>
              <a:t>تحقيق مكاسب مادية نتيجة الاعتماد المتبادل في انتاج السلع بسبب اختلاف التكاليف وتخفيض أسعار السلع المتبادلة دوليا.</a:t>
            </a:r>
            <a:endParaRPr lang="fr-FR" dirty="0"/>
          </a:p>
          <a:p>
            <a:pPr lvl="0" algn="r" rtl="1"/>
            <a:r>
              <a:rPr lang="ar-DZ" dirty="0"/>
              <a:t>يرى مؤيدو حرية التجارة أن هذه الأخيرة تسد الطريق أمام قيام المنشآت والهيئات الاحتكارية ، أو على الأقل تجعل قيامها أكثر صعوبة مما </a:t>
            </a:r>
            <a:r>
              <a:rPr lang="ar-DZ" dirty="0" err="1"/>
              <a:t>لوسادت</a:t>
            </a:r>
            <a:r>
              <a:rPr lang="ar-DZ" dirty="0"/>
              <a:t> السياسة </a:t>
            </a:r>
            <a:r>
              <a:rPr lang="ar-DZ" dirty="0" err="1"/>
              <a:t>الحمائية</a:t>
            </a:r>
            <a:r>
              <a:rPr lang="ar-DZ" dirty="0"/>
              <a:t>.</a:t>
            </a:r>
            <a:endParaRPr lang="fr-FR" dirty="0"/>
          </a:p>
          <a:p>
            <a:pPr lvl="0" algn="r" rtl="1"/>
            <a:r>
              <a:rPr lang="ar-DZ" dirty="0"/>
              <a:t>الحرية لها آثار اقتصادية إيجابية سواء بالنسبة للمنتجين أو المستهلكين، وهذا من خلال تشجيعها للتقدم التقني وتحسين وسائل الانتاج </a:t>
            </a:r>
            <a:r>
              <a:rPr lang="ar-DZ" dirty="0" err="1"/>
              <a:t>الشيئ</a:t>
            </a:r>
            <a:r>
              <a:rPr lang="ar-DZ" dirty="0"/>
              <a:t> الذي ينعكس على اسعار ونوعية السلع.</a:t>
            </a:r>
            <a:endParaRPr lang="fr-FR" dirty="0"/>
          </a:p>
          <a:p>
            <a:pPr lvl="0" algn="r" rtl="1"/>
            <a:r>
              <a:rPr lang="ar-DZ" dirty="0"/>
              <a:t>اتباع سياسة الحماية بين الدول يؤدي إلى اعتماد سياسة المعاملة بالمثل ، وهذا ما يؤدي إلى تقليص حجم التجارة الدولية.</a:t>
            </a:r>
            <a:endParaRPr lang="fr-FR" dirty="0"/>
          </a:p>
        </p:txBody>
      </p:sp>
    </p:spTree>
    <p:extLst>
      <p:ext uri="{BB962C8B-B14F-4D97-AF65-F5344CB8AC3E}">
        <p14:creationId xmlns:p14="http://schemas.microsoft.com/office/powerpoint/2010/main" val="2346706169"/>
      </p:ext>
    </p:extLst>
  </p:cSld>
  <p:clrMapOvr>
    <a:masterClrMapping/>
  </p:clrMapOvr>
  <p:timing>
    <p:tnLst>
      <p:par>
        <p:cTn id="1" dur="indefinite" restart="never" nodeType="tmRoot"/>
      </p:par>
    </p:tnLst>
  </p:timing>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310</TotalTime>
  <Words>2797</Words>
  <Application>Microsoft Office PowerPoint</Application>
  <PresentationFormat>Grand écran</PresentationFormat>
  <Paragraphs>124</Paragraphs>
  <Slides>23</Slides>
  <Notes>0</Notes>
  <HiddenSlides>0</HiddenSlides>
  <MMClips>0</MMClips>
  <ScaleCrop>false</ScaleCrop>
  <HeadingPairs>
    <vt:vector size="6" baseType="variant">
      <vt:variant>
        <vt:lpstr>Polices utilisées</vt:lpstr>
      </vt:variant>
      <vt:variant>
        <vt:i4>4</vt:i4>
      </vt:variant>
      <vt:variant>
        <vt:lpstr>Thème</vt:lpstr>
      </vt:variant>
      <vt:variant>
        <vt:i4>1</vt:i4>
      </vt:variant>
      <vt:variant>
        <vt:lpstr>Titres des diapositives</vt:lpstr>
      </vt:variant>
      <vt:variant>
        <vt:i4>23</vt:i4>
      </vt:variant>
    </vt:vector>
  </HeadingPairs>
  <TitlesOfParts>
    <vt:vector size="28" baseType="lpstr">
      <vt:lpstr>Arial</vt:lpstr>
      <vt:lpstr>Calibri</vt:lpstr>
      <vt:lpstr>Calibri Light</vt:lpstr>
      <vt:lpstr>Times New Roman</vt:lpstr>
      <vt:lpstr>Thème Office</vt:lpstr>
      <vt:lpstr>تسيير عمليات التجارة الخارجية</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تسيير عمليات التجارة الخارجية</dc:title>
  <dc:creator>Lenovo</dc:creator>
  <cp:lastModifiedBy>TOSHIBA</cp:lastModifiedBy>
  <cp:revision>19</cp:revision>
  <dcterms:created xsi:type="dcterms:W3CDTF">2013-09-28T18:12:49Z</dcterms:created>
  <dcterms:modified xsi:type="dcterms:W3CDTF">2016-09-30T20:51:44Z</dcterms:modified>
</cp:coreProperties>
</file>