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99" r:id="rId3"/>
    <p:sldId id="291" r:id="rId4"/>
    <p:sldId id="301" r:id="rId5"/>
    <p:sldId id="292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3" r:id="rId14"/>
    <p:sldId id="311" r:id="rId15"/>
    <p:sldId id="309" r:id="rId16"/>
    <p:sldId id="312" r:id="rId17"/>
    <p:sldId id="310" r:id="rId18"/>
    <p:sldId id="294" r:id="rId19"/>
    <p:sldId id="313" r:id="rId20"/>
    <p:sldId id="314" r:id="rId21"/>
    <p:sldId id="315" r:id="rId22"/>
    <p:sldId id="316" r:id="rId23"/>
    <p:sldId id="30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25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74DC-ABE7-4CD0-87D1-A4077B8CAB42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946-2EF5-4913-B8FA-2FBF56E2807E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66B-0573-4B7A-81EB-4D009C0CE89E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ED8B-D395-46C3-8C79-6A6F811EF4B3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A89-4F67-4A6C-8F34-0BA427A200A1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91E6-FB9A-4AFD-99FB-090CB9541926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4D0-C7EF-44F4-9209-B8573ED0BF31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9A2-852A-4DE3-95AC-DEC382CE25CA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5ABC-489C-48B2-A947-0F23FCC57F5E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D3E6-2659-4971-A087-82470C98A309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DA3A-A307-420A-B464-890F20A63E1D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78C4E1-7F8D-43BD-979F-B5160CABDC04}" type="datetime1">
              <a:rPr lang="fr-FR" smtClean="0"/>
              <a:pPr/>
              <a:t>08/10/2016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b="1" u="sng" dirty="0" smtClean="0"/>
              <a:t>Design graphique et</a:t>
            </a:r>
            <a:br>
              <a:rPr lang="fr-FR" sz="4000" b="1" u="sng" dirty="0" smtClean="0"/>
            </a:br>
            <a:r>
              <a:rPr lang="fr-FR" sz="4000" u="sng" dirty="0" smtClean="0"/>
              <a:t>applications multimédias</a:t>
            </a:r>
            <a:endParaRPr lang="fr-FR" sz="4000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r-FR" sz="3600" dirty="0" smtClean="0"/>
          </a:p>
          <a:p>
            <a:pPr>
              <a:spcBef>
                <a:spcPct val="0"/>
              </a:spcBef>
            </a:pPr>
            <a:r>
              <a:rPr lang="fr-FR" sz="3600" b="1" cap="all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Chapitre 01: </a:t>
            </a:r>
          </a:p>
          <a:p>
            <a:pPr>
              <a:spcBef>
                <a:spcPct val="0"/>
              </a:spcBef>
            </a:pPr>
            <a:r>
              <a:rPr lang="fr-FR" sz="3600" b="1" cap="all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lang="fr-FR" sz="3600" b="1" cap="all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interface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32770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1534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</a:t>
            </a:r>
            <a:r>
              <a:rPr lang="fr-FR" dirty="0" smtClean="0"/>
              <a:t>Création 3D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33794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1"/>
            <a:ext cx="8286808" cy="4659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Création 3D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80" y="1600200"/>
            <a:ext cx="8229600" cy="47091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34818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2714620"/>
            <a:ext cx="4643470" cy="2500330"/>
          </a:xfrm>
          <a:prstGeom prst="rect">
            <a:avLst/>
          </a:prstGeom>
          <a:noFill/>
        </p:spPr>
      </p:pic>
      <p:pic>
        <p:nvPicPr>
          <p:cNvPr id="34820" name="Picture 4" descr="Résultat de recherche d'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80" y="2705690"/>
            <a:ext cx="4014816" cy="2509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Chap03: Le Web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Conception de l’interface d’une application Web</a:t>
            </a:r>
          </a:p>
          <a:p>
            <a:r>
              <a:rPr lang="fr-FR" dirty="0" smtClean="0"/>
              <a:t>Structure </a:t>
            </a:r>
            <a:r>
              <a:rPr lang="fr-FR" dirty="0" smtClean="0"/>
              <a:t>et organisation</a:t>
            </a:r>
          </a:p>
          <a:p>
            <a:r>
              <a:rPr lang="fr-FR" dirty="0" smtClean="0"/>
              <a:t>Identité </a:t>
            </a:r>
            <a:r>
              <a:rPr lang="fr-FR" dirty="0" smtClean="0"/>
              <a:t>visuelle et charte graphique</a:t>
            </a:r>
          </a:p>
          <a:p>
            <a:r>
              <a:rPr lang="fr-FR" dirty="0" smtClean="0"/>
              <a:t>Couleur </a:t>
            </a:r>
            <a:r>
              <a:rPr lang="fr-FR" dirty="0" smtClean="0"/>
              <a:t>et composition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La création et la </a:t>
            </a:r>
            <a:r>
              <a:rPr lang="fr-FR" b="1" dirty="0" smtClean="0">
                <a:solidFill>
                  <a:srgbClr val="FFC000"/>
                </a:solidFill>
              </a:rPr>
              <a:t>conception de sites</a:t>
            </a:r>
            <a:r>
              <a:rPr lang="fr-FR" dirty="0" smtClean="0"/>
              <a:t> ou </a:t>
            </a:r>
            <a:r>
              <a:rPr lang="fr-FR" b="1" i="1" dirty="0" smtClean="0">
                <a:solidFill>
                  <a:srgbClr val="FFC000"/>
                </a:solidFill>
              </a:rPr>
              <a:t>web design</a:t>
            </a:r>
            <a:r>
              <a:rPr lang="fr-FR" dirty="0" smtClean="0"/>
              <a:t> est la conception de l'interface web : </a:t>
            </a:r>
            <a:endParaRPr lang="fr-FR" dirty="0" smtClean="0"/>
          </a:p>
          <a:p>
            <a:pPr lvl="1" algn="just"/>
            <a:r>
              <a:rPr lang="fr-FR" dirty="0" smtClean="0"/>
              <a:t>l’architecture </a:t>
            </a:r>
            <a:r>
              <a:rPr lang="fr-FR" dirty="0" smtClean="0"/>
              <a:t>interactionnelle, </a:t>
            </a:r>
            <a:endParaRPr lang="fr-FR" dirty="0" smtClean="0"/>
          </a:p>
          <a:p>
            <a:pPr lvl="1" algn="just"/>
            <a:r>
              <a:rPr lang="fr-FR" dirty="0" smtClean="0"/>
              <a:t>l’organisation </a:t>
            </a:r>
            <a:r>
              <a:rPr lang="fr-FR" dirty="0" smtClean="0"/>
              <a:t>des pages, </a:t>
            </a:r>
            <a:endParaRPr lang="fr-FR" dirty="0" smtClean="0"/>
          </a:p>
          <a:p>
            <a:pPr lvl="1" algn="just"/>
            <a:r>
              <a:rPr lang="fr-FR" dirty="0" smtClean="0"/>
              <a:t>l’arborescence </a:t>
            </a:r>
            <a:r>
              <a:rPr lang="fr-FR" dirty="0" smtClean="0"/>
              <a:t>et la navigation dans un site web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 smtClean="0"/>
              <a:t>La conception d'un design web tient compte des contraintes spécifiques du support Internet, notamment en termes d’ergonomie, d’</a:t>
            </a:r>
            <a:r>
              <a:rPr lang="fr-FR" dirty="0" err="1" smtClean="0"/>
              <a:t>utilisabilité</a:t>
            </a:r>
            <a:r>
              <a:rPr lang="fr-FR" dirty="0" smtClean="0"/>
              <a:t> et d’accessibilité.</a:t>
            </a:r>
          </a:p>
          <a:p>
            <a:pPr algn="just"/>
            <a:r>
              <a:rPr lang="fr-FR" dirty="0" smtClean="0"/>
              <a:t>Le web design réclame </a:t>
            </a:r>
            <a:r>
              <a:rPr lang="fr-FR" dirty="0" smtClean="0"/>
              <a:t>des </a:t>
            </a:r>
            <a:r>
              <a:rPr lang="fr-FR" dirty="0" smtClean="0"/>
              <a:t>compétences variées : en programmation, en ergonomie et en interactivité, ainsi qu'une bonne connaissance des contraintes techniques liées à ce domaine 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de l’interface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35842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3605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Charte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 </a:t>
            </a:r>
            <a:r>
              <a:rPr lang="fr-FR" b="1" dirty="0" smtClean="0">
                <a:solidFill>
                  <a:srgbClr val="FFC000"/>
                </a:solidFill>
              </a:rPr>
              <a:t>charte graphique</a:t>
            </a:r>
            <a:r>
              <a:rPr lang="fr-FR" dirty="0" smtClean="0">
                <a:solidFill>
                  <a:srgbClr val="FFC000"/>
                </a:solidFill>
              </a:rPr>
              <a:t> </a:t>
            </a:r>
            <a:r>
              <a:rPr lang="fr-FR" dirty="0" smtClean="0"/>
              <a:t>dont la dénomination correcte est </a:t>
            </a:r>
            <a:r>
              <a:rPr lang="fr-FR" b="1" dirty="0" smtClean="0"/>
              <a:t>cahier des normes graphiques</a:t>
            </a:r>
            <a:r>
              <a:rPr lang="fr-FR" dirty="0" smtClean="0"/>
              <a:t> est un document de travail qui contient l'ensemble des règles fondamentales d'utilisation des signes graphiques qui constituent l'identité graphique d'une organisation, d'un projet, d'une entreprise. Le terme vient du latin </a:t>
            </a:r>
            <a:r>
              <a:rPr lang="fr-FR" i="1" dirty="0" err="1" smtClean="0"/>
              <a:t>charta</a:t>
            </a:r>
            <a:r>
              <a:rPr lang="fr-FR" dirty="0" smtClean="0"/>
              <a:t> qui signifie « papier » et qui en français a pris le sens de « loi, règle fondamentale ».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But et intérêts de la charte </a:t>
            </a:r>
            <a:r>
              <a:rPr lang="fr-FR" b="1" dirty="0" smtClean="0">
                <a:solidFill>
                  <a:srgbClr val="FFC000"/>
                </a:solidFill>
              </a:rPr>
              <a:t>graphique</a:t>
            </a:r>
            <a:endParaRPr lang="fr-FR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fr-FR" dirty="0" smtClean="0"/>
              <a:t>       Le </a:t>
            </a:r>
            <a:r>
              <a:rPr lang="fr-FR" dirty="0" smtClean="0"/>
              <a:t>but de la charte graphique est de conserver une cohérence graphique dans les réalisations graphiques d'une même organisation, projet ou entreprise quels que soient les différents intervenants de la production </a:t>
            </a:r>
            <a:r>
              <a:rPr lang="fr-FR" dirty="0" smtClean="0"/>
              <a:t>(graphiste, directeur </a:t>
            </a:r>
            <a:r>
              <a:rPr lang="fr-FR" dirty="0" smtClean="0"/>
              <a:t>artistique…).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Charte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36866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15106" cy="454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Chap04: Vidéo, animation et interactivité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Edition </a:t>
            </a:r>
            <a:r>
              <a:rPr lang="fr-FR" dirty="0" smtClean="0"/>
              <a:t>de la vidéo</a:t>
            </a:r>
          </a:p>
          <a:p>
            <a:r>
              <a:rPr lang="fr-FR" dirty="0" smtClean="0"/>
              <a:t>Vidéo </a:t>
            </a:r>
            <a:r>
              <a:rPr lang="fr-FR" dirty="0" smtClean="0"/>
              <a:t>streaming</a:t>
            </a:r>
          </a:p>
          <a:p>
            <a:r>
              <a:rPr lang="fr-FR" dirty="0" smtClean="0"/>
              <a:t>Animation </a:t>
            </a:r>
            <a:r>
              <a:rPr lang="fr-FR" dirty="0" smtClean="0"/>
              <a:t>Web et interactivité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Edition </a:t>
            </a:r>
            <a:r>
              <a:rPr lang="fr-FR" dirty="0" err="1" smtClean="0"/>
              <a:t>video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37890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5190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de la matière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600200"/>
            <a:ext cx="7500990" cy="49006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Chapitre 01</a:t>
            </a:r>
            <a:r>
              <a:rPr lang="fr-FR" dirty="0" smtClean="0"/>
              <a:t>: </a:t>
            </a:r>
            <a:r>
              <a:rPr lang="fr-FR" b="1" dirty="0" smtClean="0"/>
              <a:t>Introduction : notion de design graphique et </a:t>
            </a:r>
            <a:r>
              <a:rPr lang="fr-FR" b="1" dirty="0" smtClean="0"/>
              <a:t>multimédia</a:t>
            </a:r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Chapitre 02 </a:t>
            </a:r>
            <a:r>
              <a:rPr lang="fr-FR" dirty="0" smtClean="0"/>
              <a:t>: </a:t>
            </a:r>
            <a:r>
              <a:rPr lang="fr-FR" b="1" dirty="0" smtClean="0"/>
              <a:t>Création graphique</a:t>
            </a:r>
          </a:p>
          <a:p>
            <a:pPr lvl="1">
              <a:buNone/>
            </a:pPr>
            <a:r>
              <a:rPr lang="fr-FR" dirty="0" smtClean="0"/>
              <a:t>- Traitement et retouche de l’image numérique</a:t>
            </a:r>
          </a:p>
          <a:p>
            <a:pPr lvl="1">
              <a:buNone/>
            </a:pPr>
            <a:r>
              <a:rPr lang="fr-FR" dirty="0" smtClean="0"/>
              <a:t>- Composition et photomontage</a:t>
            </a:r>
          </a:p>
          <a:p>
            <a:pPr lvl="1">
              <a:buNone/>
            </a:pPr>
            <a:r>
              <a:rPr lang="fr-FR" dirty="0" smtClean="0"/>
              <a:t>- Illustrations : affiche, logo,…..</a:t>
            </a:r>
          </a:p>
          <a:p>
            <a:pPr lvl="1">
              <a:buNone/>
            </a:pPr>
            <a:r>
              <a:rPr lang="fr-FR" dirty="0" smtClean="0"/>
              <a:t>- Mise en page et typographie</a:t>
            </a:r>
          </a:p>
          <a:p>
            <a:pPr lvl="1">
              <a:buNone/>
            </a:pPr>
            <a:r>
              <a:rPr lang="fr-FR" dirty="0" smtClean="0"/>
              <a:t>- Création d’interface graphique</a:t>
            </a:r>
          </a:p>
          <a:p>
            <a:pPr lvl="1">
              <a:buNone/>
            </a:pPr>
            <a:r>
              <a:rPr lang="fr-FR" dirty="0" smtClean="0"/>
              <a:t>- Création 3D</a:t>
            </a:r>
          </a:p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Chapitre 03 </a:t>
            </a:r>
            <a:r>
              <a:rPr lang="fr-FR" dirty="0" smtClean="0"/>
              <a:t>: </a:t>
            </a:r>
            <a:r>
              <a:rPr lang="fr-FR" b="1" dirty="0" smtClean="0"/>
              <a:t>Le Web design</a:t>
            </a:r>
          </a:p>
          <a:p>
            <a:pPr lvl="1">
              <a:buNone/>
            </a:pPr>
            <a:r>
              <a:rPr lang="fr-FR" dirty="0" smtClean="0"/>
              <a:t>- Conception de l’interface d’une application Web</a:t>
            </a:r>
          </a:p>
          <a:p>
            <a:pPr lvl="1">
              <a:buNone/>
            </a:pPr>
            <a:r>
              <a:rPr lang="fr-FR" dirty="0" smtClean="0"/>
              <a:t>- Structure et organisation</a:t>
            </a:r>
          </a:p>
          <a:p>
            <a:pPr lvl="1">
              <a:buNone/>
            </a:pPr>
            <a:r>
              <a:rPr lang="fr-FR" dirty="0" smtClean="0"/>
              <a:t>- Identité visuelle et charte graphique</a:t>
            </a:r>
          </a:p>
          <a:p>
            <a:pPr lvl="1">
              <a:buNone/>
            </a:pPr>
            <a:r>
              <a:rPr lang="fr-FR" dirty="0" smtClean="0"/>
              <a:t>- Couleur et composition</a:t>
            </a:r>
          </a:p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Chapitre 04 </a:t>
            </a:r>
            <a:r>
              <a:rPr lang="fr-FR" dirty="0" smtClean="0"/>
              <a:t>: </a:t>
            </a:r>
            <a:r>
              <a:rPr lang="fr-FR" b="1" dirty="0" smtClean="0"/>
              <a:t>Vidéo, animation et interactivité</a:t>
            </a:r>
          </a:p>
          <a:p>
            <a:pPr lvl="1">
              <a:buNone/>
            </a:pPr>
            <a:r>
              <a:rPr lang="fr-FR" dirty="0" smtClean="0"/>
              <a:t>- Edition de la vidéo</a:t>
            </a:r>
          </a:p>
          <a:p>
            <a:pPr lvl="1">
              <a:buNone/>
            </a:pPr>
            <a:r>
              <a:rPr lang="fr-FR" dirty="0" smtClean="0"/>
              <a:t>- Vidéo streaming</a:t>
            </a:r>
          </a:p>
          <a:p>
            <a:pPr lvl="1">
              <a:buNone/>
            </a:pPr>
            <a:r>
              <a:rPr lang="fr-FR" dirty="0" smtClean="0"/>
              <a:t>- Animation Web et interactivité</a:t>
            </a:r>
          </a:p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Travaux pratique</a:t>
            </a:r>
          </a:p>
          <a:p>
            <a:pPr>
              <a:buNone/>
            </a:pPr>
            <a:r>
              <a:rPr lang="fr-FR" dirty="0" smtClean="0"/>
              <a:t>Prise en main des outils :</a:t>
            </a:r>
            <a:r>
              <a:rPr lang="fr-FR" b="1" i="1" dirty="0" smtClean="0"/>
              <a:t>Adobe Photoshop</a:t>
            </a:r>
            <a:r>
              <a:rPr lang="fr-FR" dirty="0" smtClean="0"/>
              <a:t>, </a:t>
            </a:r>
            <a:r>
              <a:rPr lang="fr-FR" b="1" i="1" dirty="0" smtClean="0"/>
              <a:t>Adobe </a:t>
            </a:r>
            <a:r>
              <a:rPr lang="fr-FR" b="1" i="1" dirty="0" err="1" smtClean="0"/>
              <a:t>illustrator</a:t>
            </a:r>
            <a:r>
              <a:rPr lang="fr-FR" b="1" i="1" dirty="0" smtClean="0"/>
              <a:t> </a:t>
            </a:r>
            <a:r>
              <a:rPr lang="fr-FR" dirty="0" smtClean="0"/>
              <a:t>, </a:t>
            </a:r>
            <a:r>
              <a:rPr lang="fr-FR" b="1" i="1" dirty="0" smtClean="0"/>
              <a:t>Adobe </a:t>
            </a:r>
            <a:r>
              <a:rPr lang="fr-FR" b="1" i="1" dirty="0" err="1" smtClean="0"/>
              <a:t>inDesign</a:t>
            </a:r>
            <a:r>
              <a:rPr lang="fr-FR" b="1" i="1" dirty="0" smtClean="0"/>
              <a:t> </a:t>
            </a:r>
            <a:r>
              <a:rPr lang="fr-FR" dirty="0" smtClean="0"/>
              <a:t>et</a:t>
            </a:r>
          </a:p>
          <a:p>
            <a:pPr>
              <a:buNone/>
            </a:pPr>
            <a:r>
              <a:rPr lang="fr-FR" dirty="0" smtClean="0"/>
              <a:t>un logiciel d’édition vidéo au choix.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Edition de son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40962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2880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streaming sur le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72428" cy="516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Animation sur le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43010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10557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Travaux pratique et outils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6"/>
          </a:xfrm>
        </p:spPr>
        <p:txBody>
          <a:bodyPr>
            <a:normAutofit/>
          </a:bodyPr>
          <a:lstStyle/>
          <a:p>
            <a:r>
              <a:rPr lang="fr-FR" dirty="0" smtClean="0"/>
              <a:t>Prise en main des outils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Adobe </a:t>
            </a:r>
            <a:r>
              <a:rPr lang="fr-FR" dirty="0" smtClean="0"/>
              <a:t>Photoshop, </a:t>
            </a:r>
            <a:endParaRPr lang="fr-FR" dirty="0" smtClean="0"/>
          </a:p>
          <a:p>
            <a:pPr lvl="1"/>
            <a:r>
              <a:rPr lang="fr-FR" dirty="0" smtClean="0"/>
              <a:t>Adobe </a:t>
            </a:r>
            <a:r>
              <a:rPr lang="fr-FR" dirty="0" err="1" smtClean="0"/>
              <a:t>illustrator</a:t>
            </a:r>
            <a:r>
              <a:rPr lang="fr-FR" dirty="0" smtClean="0"/>
              <a:t> , </a:t>
            </a:r>
            <a:endParaRPr lang="fr-FR" dirty="0" smtClean="0"/>
          </a:p>
          <a:p>
            <a:pPr lvl="1"/>
            <a:r>
              <a:rPr lang="fr-FR" dirty="0" smtClean="0"/>
              <a:t>Adobe </a:t>
            </a:r>
            <a:r>
              <a:rPr lang="fr-FR" dirty="0" err="1" smtClean="0"/>
              <a:t>inDesign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Et un logiciel d’édition vidéo au choix.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 dirty="0"/>
          </a:p>
        </p:txBody>
      </p:sp>
      <p:pic>
        <p:nvPicPr>
          <p:cNvPr id="4098" name="Picture 2" descr="Résultat de recherche d'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428892" cy="2428893"/>
          </a:xfrm>
          <a:prstGeom prst="rect">
            <a:avLst/>
          </a:prstGeom>
          <a:noFill/>
        </p:spPr>
      </p:pic>
      <p:pic>
        <p:nvPicPr>
          <p:cNvPr id="4100" name="Picture 4" descr="Résultat de recherche d'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2247900" cy="2247901"/>
          </a:xfrm>
          <a:prstGeom prst="rect">
            <a:avLst/>
          </a:prstGeom>
          <a:noFill/>
        </p:spPr>
      </p:pic>
      <p:sp>
        <p:nvSpPr>
          <p:cNvPr id="4102" name="AutoShape 6" descr="Résultat de recherche d'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4" name="AutoShape 8" descr="Résultat de recherche d'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8" name="Picture 12" descr="Résultat de recherche d'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53" y="3857628"/>
            <a:ext cx="2857551" cy="278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Qu'est-ce 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design graphique?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Autofit/>
          </a:bodyPr>
          <a:lstStyle/>
          <a:p>
            <a:r>
              <a:rPr lang="fr-FR" sz="2400" dirty="0" smtClean="0"/>
              <a:t>Le </a:t>
            </a:r>
            <a:r>
              <a:rPr lang="fr-FR" sz="2400" i="1" dirty="0" smtClean="0"/>
              <a:t> </a:t>
            </a:r>
            <a:r>
              <a:rPr lang="fr-FR" sz="2400" b="1" i="1" dirty="0" smtClean="0">
                <a:solidFill>
                  <a:srgbClr val="FFC000"/>
                </a:solidFill>
              </a:rPr>
              <a:t>design graphique </a:t>
            </a:r>
            <a:r>
              <a:rPr lang="fr-FR" sz="2400" dirty="0" smtClean="0"/>
              <a:t> est une discipline qui consiste à créer, choisir et utiliser des éléments graphiques (dessins, caractères typographiques, photos, couleurs, etc.) pour élaborer un objet de communication et/ou de culture. C'est une manière de </a:t>
            </a:r>
            <a:r>
              <a:rPr lang="fr-FR" sz="2400" dirty="0" smtClean="0"/>
              <a:t>représenter dans </a:t>
            </a:r>
            <a:r>
              <a:rPr lang="fr-FR" sz="2400" dirty="0" smtClean="0"/>
              <a:t>le but de promouvoir, d'informer ou d'instruire.</a:t>
            </a:r>
          </a:p>
          <a:p>
            <a:pPr algn="just"/>
            <a:r>
              <a:rPr lang="fr-FR" sz="2400" dirty="0" smtClean="0"/>
              <a:t>Le</a:t>
            </a:r>
            <a:r>
              <a:rPr lang="fr-FR" sz="2400" b="1" dirty="0" smtClean="0">
                <a:solidFill>
                  <a:srgbClr val="FFC000"/>
                </a:solidFill>
              </a:rPr>
              <a:t> </a:t>
            </a:r>
            <a:r>
              <a:rPr lang="fr-FR" sz="2400" b="1" i="1" dirty="0" smtClean="0">
                <a:solidFill>
                  <a:srgbClr val="FFC000"/>
                </a:solidFill>
              </a:rPr>
              <a:t>design graphique</a:t>
            </a:r>
            <a:r>
              <a:rPr lang="fr-FR" sz="2400" dirty="0" smtClean="0"/>
              <a:t> est une discipline professionnelle qui a pour objectif de créer des objets de communication visuelle (logotype, livre, éléments de signalisation routière, affiche, brochure, dépliant, site web, etc.).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Qu'est-ce 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multimédia?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390"/>
          </a:xfrm>
        </p:spPr>
        <p:txBody>
          <a:bodyPr>
            <a:noAutofit/>
          </a:bodyPr>
          <a:lstStyle/>
          <a:p>
            <a:r>
              <a:rPr lang="fr-FR" sz="2400" dirty="0" smtClean="0"/>
              <a:t>Le multimédia est la combinaison de différent formes de contenu comme le texte, l’audio, les  images, l’animation, la vidéo et le contenu interactive.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2050" name="Picture 2" descr="Résultat de recherche d'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496"/>
            <a:ext cx="4187165" cy="3716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Chap02: Création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 </a:t>
            </a:r>
            <a:r>
              <a:rPr lang="fr-FR" dirty="0" smtClean="0"/>
              <a:t>et retouche de l’image numérique</a:t>
            </a:r>
          </a:p>
          <a:p>
            <a:r>
              <a:rPr lang="fr-FR" dirty="0" smtClean="0"/>
              <a:t>Composition </a:t>
            </a:r>
            <a:r>
              <a:rPr lang="fr-FR" dirty="0" smtClean="0"/>
              <a:t>et photomontage</a:t>
            </a:r>
          </a:p>
          <a:p>
            <a:r>
              <a:rPr lang="fr-FR" dirty="0" smtClean="0"/>
              <a:t>Illustrations </a:t>
            </a:r>
            <a:r>
              <a:rPr lang="fr-FR" dirty="0" smtClean="0"/>
              <a:t>: affiche, logo,…..</a:t>
            </a:r>
          </a:p>
          <a:p>
            <a:r>
              <a:rPr lang="fr-FR" dirty="0" smtClean="0"/>
              <a:t>Mise </a:t>
            </a:r>
            <a:r>
              <a:rPr lang="fr-FR" dirty="0" smtClean="0"/>
              <a:t>en page et typographie</a:t>
            </a:r>
          </a:p>
          <a:p>
            <a:r>
              <a:rPr lang="fr-FR" dirty="0" smtClean="0"/>
              <a:t>Création </a:t>
            </a:r>
            <a:r>
              <a:rPr lang="fr-FR" dirty="0" smtClean="0"/>
              <a:t>d’interface graphique</a:t>
            </a:r>
          </a:p>
          <a:p>
            <a:r>
              <a:rPr lang="fr-FR" dirty="0" smtClean="0"/>
              <a:t>Création </a:t>
            </a:r>
            <a:r>
              <a:rPr lang="fr-FR" dirty="0" smtClean="0"/>
              <a:t>3D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Exemple :retouche </a:t>
            </a:r>
            <a:r>
              <a:rPr lang="fr-FR" sz="3600" dirty="0" smtClean="0"/>
              <a:t>de l’image numérique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28674" name="Picture 2" descr="C:\Users\Sami\Desktop\img reto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7667647" cy="269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photomontage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29698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76975" cy="470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Illustrations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30724" name="Picture 4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059499" cy="433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Exemple: Mise en page et typographie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31748" name="Picture 4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643050"/>
            <a:ext cx="838205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786</TotalTime>
  <Words>354</Words>
  <PresentationFormat>Affichage à l'écran (4:3)</PresentationFormat>
  <Paragraphs>103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Apex</vt:lpstr>
      <vt:lpstr>Design graphique et applications multimédias</vt:lpstr>
      <vt:lpstr>Contenu de la matière</vt:lpstr>
      <vt:lpstr>Qu'est-ce le design graphique?</vt:lpstr>
      <vt:lpstr>Qu'est-ce le multimédia?</vt:lpstr>
      <vt:lpstr>Chap02: Création graphique</vt:lpstr>
      <vt:lpstr>Exemple :retouche de l’image numérique </vt:lpstr>
      <vt:lpstr>Exemple : photomontage</vt:lpstr>
      <vt:lpstr>Exemple: Illustrations</vt:lpstr>
      <vt:lpstr>Exemple: Mise en page et typographie</vt:lpstr>
      <vt:lpstr>Exemple interface design</vt:lpstr>
      <vt:lpstr>Exemple : Création 3D</vt:lpstr>
      <vt:lpstr>Exemple : Création 3D</vt:lpstr>
      <vt:lpstr>Chap03: Le Web design</vt:lpstr>
      <vt:lpstr>Web design</vt:lpstr>
      <vt:lpstr>Conception de l’interface Web</vt:lpstr>
      <vt:lpstr>Charte graphique</vt:lpstr>
      <vt:lpstr>Exemple : Charte graphique</vt:lpstr>
      <vt:lpstr>Chap04: Vidéo, animation et interactivité</vt:lpstr>
      <vt:lpstr>Edition video</vt:lpstr>
      <vt:lpstr>Edition de son </vt:lpstr>
      <vt:lpstr>Vidéo streaming sur le Web</vt:lpstr>
      <vt:lpstr>Animation sur le web</vt:lpstr>
      <vt:lpstr>Travaux pratique et outils de travail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Sami</cp:lastModifiedBy>
  <cp:revision>252</cp:revision>
  <dcterms:modified xsi:type="dcterms:W3CDTF">2016-10-08T20:33:27Z</dcterms:modified>
</cp:coreProperties>
</file>