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5"/>
  </p:notesMasterIdLst>
  <p:sldIdLst>
    <p:sldId id="438" r:id="rId2"/>
    <p:sldId id="439" r:id="rId3"/>
    <p:sldId id="441"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00" autoAdjust="0"/>
    <p:restoredTop sz="83425" autoAdjust="0"/>
  </p:normalViewPr>
  <p:slideViewPr>
    <p:cSldViewPr snapToGrid="0" showGuides="1">
      <p:cViewPr varScale="1">
        <p:scale>
          <a:sx n="60" d="100"/>
          <a:sy n="60" d="100"/>
        </p:scale>
        <p:origin x="1344" y="7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07/03/2021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latin typeface="Verdana" panose="020B0604030504040204" pitchFamily="34" charset="0"/>
                <a:ea typeface="Verdana" panose="020B0604030504040204" pitchFamily="34" charset="0"/>
              </a:rPr>
              <a:t>Ces conseils s’appliquent également pour la soutenance de stage qui suit la remise du rapport de stage et la soutenance d’une thèse.</a:t>
            </a:r>
          </a:p>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705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07/03/2021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07/03/2021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07/03/2021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07/03/2021</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178510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 </a:t>
            </a:r>
          </a:p>
          <a:p>
            <a:pPr algn="ctr"/>
            <a:r>
              <a:rPr lang="fr-FR" sz="4400" b="1" i="1" dirty="0">
                <a:solidFill>
                  <a:schemeClr val="bg1"/>
                </a:solidFill>
                <a:latin typeface="Verdana" panose="020B0604030504040204" pitchFamily="34" charset="0"/>
                <a:ea typeface="Verdana" panose="020B0604030504040204" pitchFamily="34" charset="0"/>
              </a:rPr>
              <a:t>COMMENT ÉVITER LE PLAGIAT</a:t>
            </a:r>
            <a:endParaRPr lang="fr-FR" sz="44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9904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04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COMMENT ÉVITER LE PLAGIAT</a:t>
            </a:r>
            <a:endParaRPr lang="fr-FR" sz="2000" dirty="0">
              <a:solidFill>
                <a:schemeClr val="bg1"/>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19F09141-082C-45CE-809B-0D0987B8A12D}"/>
              </a:ext>
            </a:extLst>
          </p:cNvPr>
          <p:cNvSpPr/>
          <p:nvPr/>
        </p:nvSpPr>
        <p:spPr>
          <a:xfrm>
            <a:off x="119270" y="642639"/>
            <a:ext cx="11913704" cy="1698285"/>
          </a:xfrm>
          <a:prstGeom prst="rect">
            <a:avLst/>
          </a:prstGeom>
        </p:spPr>
        <p:txBody>
          <a:bodyPr wrap="square">
            <a:spAutoFit/>
          </a:bodyPr>
          <a:lstStyle/>
          <a:p>
            <a:pPr lvl="1" algn="just">
              <a:lnSpc>
                <a:spcPct val="150000"/>
              </a:lnSpc>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4.1. Définition du plagiat</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indent="449580"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Le plagiat se produit lorsque des personnes présentent un travail comme étant le leur, alors qu'il provient d'une autre personne, intentionnellement ou non. De manière générale : le plagiat est une violation de la propriété intellectuelle d'autrui.</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30536D60-1311-4532-813C-A7C7CCF68DCC}"/>
              </a:ext>
            </a:extLst>
          </p:cNvPr>
          <p:cNvSpPr/>
          <p:nvPr/>
        </p:nvSpPr>
        <p:spPr>
          <a:xfrm>
            <a:off x="198782" y="2340924"/>
            <a:ext cx="11873948" cy="4191276"/>
          </a:xfrm>
          <a:prstGeom prst="rect">
            <a:avLst/>
          </a:prstGeom>
        </p:spPr>
        <p:txBody>
          <a:bodyPr wrap="square">
            <a:spAutoFit/>
          </a:bodyPr>
          <a:lstStyle/>
          <a:p>
            <a:pPr lvl="1" algn="just">
              <a:lnSpc>
                <a:spcPct val="150000"/>
              </a:lnSpc>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4.2. Comment éviter le plagiat</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Enregistrez directement la source.</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Dans une thèse ou un mémoire, vous allez utiliser plusieurs sources. Pour garder une vue d’ensemble, il est important d’enregistrer les sources que vous utilisez au fur et à mesure. Vous pourrez ensuite retrouver facilement vos sources et n’oublierez pas les sources utilisées.</a:t>
            </a:r>
          </a:p>
          <a:p>
            <a:pPr indent="228600"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Pour la gestion des sources, vous pouvez utiliser un logiciel de gestion bibliographiques.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Mentionnez la référence de la source en suivant le style de citation que vous devez utiliser dans la bibliographie (liste de références).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Citez ou paraphrasez de la bonne manière.</a:t>
            </a:r>
          </a:p>
          <a:p>
            <a:pPr indent="228600" algn="just">
              <a:lnSpc>
                <a:spcPct val="150000"/>
              </a:lnSpc>
              <a:spcAft>
                <a:spcPts val="0"/>
              </a:spcAft>
            </a:pP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79376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1000"/>
                                        <p:tgtEl>
                                          <p:spTgt spid="3">
                                            <p:txEl>
                                              <p:pRg st="0" end="0"/>
                                            </p:txEl>
                                          </p:spTgt>
                                        </p:tgtEl>
                                      </p:cBhvr>
                                    </p:animEffect>
                                    <p:anim calcmode="lin" valueType="num">
                                      <p:cBhvr>
                                        <p:cTn id="2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1000"/>
                                        <p:tgtEl>
                                          <p:spTgt spid="3">
                                            <p:txEl>
                                              <p:pRg st="1" end="1"/>
                                            </p:txEl>
                                          </p:spTgt>
                                        </p:tgtEl>
                                      </p:cBhvr>
                                    </p:animEffect>
                                    <p:anim calcmode="lin" valueType="num">
                                      <p:cBhvr>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barn(inVertical)">
                                      <p:cBhvr>
                                        <p:cTn id="35" dur="500"/>
                                        <p:tgtEl>
                                          <p:spTgt spid="3">
                                            <p:txEl>
                                              <p:pRg st="2" end="2"/>
                                            </p:txEl>
                                          </p:spTgt>
                                        </p:tgtEl>
                                      </p:cBhvr>
                                    </p:animEffect>
                                  </p:childTnLst>
                                </p:cTn>
                              </p:par>
                              <p:par>
                                <p:cTn id="36" presetID="16" presetClass="entr" presetSubtype="21" fill="hold" nodeType="with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barn(inVertical)">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1000"/>
                                        <p:tgtEl>
                                          <p:spTgt spid="3">
                                            <p:txEl>
                                              <p:pRg st="5" end="5"/>
                                            </p:txEl>
                                          </p:spTgt>
                                        </p:tgtEl>
                                      </p:cBhvr>
                                    </p:animEffect>
                                    <p:anim calcmode="lin" valueType="num">
                                      <p:cBhvr>
                                        <p:cTn id="5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2D3D61-75B1-4F7F-BDDC-CC477357C2F1}"/>
              </a:ext>
            </a:extLst>
          </p:cNvPr>
          <p:cNvSpPr/>
          <p:nvPr/>
        </p:nvSpPr>
        <p:spPr>
          <a:xfrm>
            <a:off x="449179" y="755335"/>
            <a:ext cx="11518232" cy="4524315"/>
          </a:xfrm>
          <a:prstGeom prst="rect">
            <a:avLst/>
          </a:prstGeom>
        </p:spPr>
        <p:txBody>
          <a:bodyPr wrap="square">
            <a:spAutoFit/>
          </a:bodyPr>
          <a:lstStyle/>
          <a:p>
            <a:pPr algn="just">
              <a:lnSpc>
                <a:spcPct val="150000"/>
              </a:lnSpc>
              <a:spcAft>
                <a:spcPts val="0"/>
              </a:spcAft>
            </a:pPr>
            <a:r>
              <a:rPr lang="fr-FR" u="sng" dirty="0">
                <a:latin typeface="Verdana" panose="020B0604030504040204" pitchFamily="34" charset="0"/>
                <a:ea typeface="Verdana" panose="020B0604030504040204" pitchFamily="34" charset="0"/>
                <a:cs typeface="Times New Roman" panose="02020603050405020304" pitchFamily="18" charset="0"/>
              </a:rPr>
              <a:t>Citation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Times New Roman" panose="02020603050405020304" pitchFamily="18" charset="0"/>
              <a:buChar char="-"/>
            </a:pPr>
            <a:r>
              <a:rPr lang="fr-FR" dirty="0">
                <a:latin typeface="Verdana" panose="020B0604030504040204" pitchFamily="34" charset="0"/>
                <a:ea typeface="Verdana" panose="020B0604030504040204" pitchFamily="34" charset="0"/>
                <a:cs typeface="Times New Roman" panose="02020603050405020304" pitchFamily="18" charset="0"/>
              </a:rPr>
              <a:t>Utilisez les guillemets lorsque vous citez un bout de phrase, une phrase ou un bref paragraphe. </a:t>
            </a:r>
          </a:p>
          <a:p>
            <a:pPr marL="342900" lvl="0" indent="-342900" algn="just">
              <a:lnSpc>
                <a:spcPct val="150000"/>
              </a:lnSpc>
              <a:spcAft>
                <a:spcPts val="0"/>
              </a:spcAft>
              <a:buFont typeface="Times New Roman" panose="02020603050405020304" pitchFamily="18" charset="0"/>
              <a:buChar char="-"/>
            </a:pPr>
            <a:r>
              <a:rPr lang="fr-FR" dirty="0">
                <a:latin typeface="Verdana" panose="020B0604030504040204" pitchFamily="34" charset="0"/>
                <a:ea typeface="Verdana" panose="020B0604030504040204" pitchFamily="34" charset="0"/>
                <a:cs typeface="Times New Roman" panose="02020603050405020304" pitchFamily="18" charset="0"/>
              </a:rPr>
              <a:t>Les citations plus longues ne devraient pas être encadrées par des guillemets. Elles doivent être mises en retrait, conformément aux indications que vous trouverez dans le guide de style.</a:t>
            </a:r>
          </a:p>
          <a:p>
            <a:pPr algn="just">
              <a:lnSpc>
                <a:spcPct val="150000"/>
              </a:lnSpc>
              <a:spcAft>
                <a:spcPts val="0"/>
              </a:spcAft>
            </a:pPr>
            <a:r>
              <a:rPr lang="fr-FR" u="sng" dirty="0">
                <a:latin typeface="Verdana" panose="020B0604030504040204" pitchFamily="34" charset="0"/>
                <a:ea typeface="Verdana" panose="020B0604030504040204" pitchFamily="34" charset="0"/>
                <a:cs typeface="Times New Roman" panose="02020603050405020304" pitchFamily="18" charset="0"/>
              </a:rPr>
              <a:t>La paraphrase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Elle</a:t>
            </a:r>
            <a:r>
              <a:rPr lang="fr-FR" b="1" dirty="0">
                <a:latin typeface="Verdana" panose="020B0604030504040204" pitchFamily="34" charset="0"/>
                <a:ea typeface="Verdana" panose="020B0604030504040204" pitchFamily="34" charset="0"/>
                <a:cs typeface="Times New Roman" panose="02020603050405020304" pitchFamily="18" charset="0"/>
              </a:rPr>
              <a:t> </a:t>
            </a:r>
            <a:r>
              <a:rPr lang="fr-FR" dirty="0">
                <a:latin typeface="Verdana" panose="020B0604030504040204" pitchFamily="34" charset="0"/>
                <a:ea typeface="Verdana" panose="020B0604030504040204" pitchFamily="34" charset="0"/>
                <a:cs typeface="Times New Roman" panose="02020603050405020304" pitchFamily="18" charset="0"/>
              </a:rPr>
              <a:t>consiste à reformuler avec ses propres mots et ses propres phrases les écrits d’une autre personne. Comme pour la citation la référence du document paraphrasé doit être indiquée en note de bas de page. En fin de document la bibliographie doit lister tous les documents utilisés avec leur référence complète</a:t>
            </a:r>
          </a:p>
          <a:p>
            <a:pPr marL="342900" lvl="0" indent="-342900">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rPr>
              <a:t>Vérifiez votre texte avec le détecteur de plagiat </a:t>
            </a:r>
            <a:r>
              <a:rPr lang="fr-FR" i="1" dirty="0">
                <a:latin typeface="Verdana" panose="020B0604030504040204" pitchFamily="34" charset="0"/>
                <a:ea typeface="Verdana" panose="020B0604030504040204" pitchFamily="34" charset="0"/>
              </a:rPr>
              <a:t>de </a:t>
            </a:r>
            <a:r>
              <a:rPr lang="fr-FR" i="1" dirty="0" err="1">
                <a:latin typeface="Verdana" panose="020B0604030504040204" pitchFamily="34" charset="0"/>
                <a:ea typeface="Verdana" panose="020B0604030504040204" pitchFamily="34" charset="0"/>
              </a:rPr>
              <a:t>Scribb</a:t>
            </a:r>
            <a:endParaRPr lang="fr-FR" b="1" dirty="0">
              <a:latin typeface="Verdana" panose="020B0604030504040204" pitchFamily="34" charset="0"/>
              <a:ea typeface="Verdana" panose="020B0604030504040204" pitchFamily="34" charset="0"/>
            </a:endParaRPr>
          </a:p>
        </p:txBody>
      </p:sp>
      <p:sp>
        <p:nvSpPr>
          <p:cNvPr id="5" name="AutoShape 5">
            <a:extLst>
              <a:ext uri="{FF2B5EF4-FFF2-40B4-BE49-F238E27FC236}">
                <a16:creationId xmlns:a16="http://schemas.microsoft.com/office/drawing/2014/main" id="{397C5AC6-3BA0-4BBD-B29D-BF87601EFE51}"/>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04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COMMENT ÉVITER LE PLAGIAT</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7522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2020</TotalTime>
  <Words>315</Words>
  <Application>Microsoft Office PowerPoint</Application>
  <PresentationFormat>Grand écran</PresentationFormat>
  <Paragraphs>20</Paragraphs>
  <Slides>3</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Arial</vt:lpstr>
      <vt:lpstr>Calibri</vt:lpstr>
      <vt:lpstr>Calibri Light</vt:lpstr>
      <vt:lpstr>Times New Roman</vt:lpstr>
      <vt:lpstr>Verdana</vt:lpstr>
      <vt:lpstr>Wingdings</vt:lpstr>
      <vt:lpstr>1_Thème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154</cp:revision>
  <dcterms:created xsi:type="dcterms:W3CDTF">2018-10-25T16:10:57Z</dcterms:created>
  <dcterms:modified xsi:type="dcterms:W3CDTF">2021-03-07T10:38:04Z</dcterms:modified>
</cp:coreProperties>
</file>