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259" r:id="rId4"/>
    <p:sldId id="260" r:id="rId5"/>
    <p:sldId id="261" r:id="rId6"/>
    <p:sldId id="262" r:id="rId7"/>
    <p:sldId id="263" r:id="rId8"/>
    <p:sldId id="266" r:id="rId9"/>
    <p:sldId id="267" r:id="rId10"/>
    <p:sldId id="268" r:id="rId11"/>
    <p:sldId id="269" r:id="rId12"/>
    <p:sldId id="270" r:id="rId13"/>
    <p:sldId id="271" r:id="rId14"/>
    <p:sldId id="275" r:id="rId15"/>
    <p:sldId id="280" r:id="rId16"/>
    <p:sldId id="282" r:id="rId17"/>
    <p:sldId id="283" r:id="rId18"/>
    <p:sldId id="28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69" d="100"/>
          <a:sy n="69" d="100"/>
        </p:scale>
        <p:origin x="-120" y="-1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C5A8D-0957-413A-850F-59FD10C36165}" type="datetimeFigureOut">
              <a:rPr lang="en-US" smtClean="0"/>
              <a:pPr/>
              <a:t>12/2/2023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17B63B-CB77-486D-9863-C7E347AA3B5F}" type="slidenum">
              <a:rPr lang="en-US" smtClean="0"/>
              <a:pPr/>
              <a:t>‹N°›</a:t>
            </a:fld>
            <a:endParaRPr lang="en-US"/>
          </a:p>
        </p:txBody>
      </p:sp>
    </p:spTree>
    <p:extLst>
      <p:ext uri="{BB962C8B-B14F-4D97-AF65-F5344CB8AC3E}">
        <p14:creationId xmlns:p14="http://schemas.microsoft.com/office/powerpoint/2010/main" xmlns="" val="299214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54C9E1-D6B8-42C7-804F-2523905293B7}" type="datetime1">
              <a:rPr lang="en-US" smtClean="0"/>
              <a:pPr/>
              <a:t>12/2/2023</a:t>
            </a:fld>
            <a:endParaRPr lang="en-US"/>
          </a:p>
        </p:txBody>
      </p:sp>
      <p:sp>
        <p:nvSpPr>
          <p:cNvPr id="5" name="Footer Placeholder 4"/>
          <p:cNvSpPr>
            <a:spLocks noGrp="1"/>
          </p:cNvSpPr>
          <p:nvPr>
            <p:ph type="ftr" sz="quarter" idx="11"/>
          </p:nvPr>
        </p:nvSpPr>
        <p:spPr/>
        <p:txBody>
          <a:bodyPr/>
          <a:lstStyle/>
          <a:p>
            <a:r>
              <a:rPr lang="ar-SA" smtClean="0"/>
              <a:t>حنان الجشعم </a:t>
            </a:r>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2273773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BE3545-3830-4E22-B4E0-1249AEC266B5}" type="datetime1">
              <a:rPr lang="en-US" smtClean="0"/>
              <a:pPr/>
              <a:t>12/2/2023</a:t>
            </a:fld>
            <a:endParaRPr lang="en-US"/>
          </a:p>
        </p:txBody>
      </p:sp>
      <p:sp>
        <p:nvSpPr>
          <p:cNvPr id="5" name="Footer Placeholder 4"/>
          <p:cNvSpPr>
            <a:spLocks noGrp="1"/>
          </p:cNvSpPr>
          <p:nvPr>
            <p:ph type="ftr" sz="quarter" idx="11"/>
          </p:nvPr>
        </p:nvSpPr>
        <p:spPr/>
        <p:txBody>
          <a:bodyPr/>
          <a:lstStyle/>
          <a:p>
            <a:r>
              <a:rPr lang="ar-SA" smtClean="0"/>
              <a:t>حنان الجشعم </a:t>
            </a:r>
            <a:endParaRPr lang="en-US"/>
          </a:p>
        </p:txBody>
      </p:sp>
      <p:sp>
        <p:nvSpPr>
          <p:cNvPr id="6" name="Slide Number Placeholder 5"/>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1148406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FD6B77-7D1E-4853-AF06-76832056E43B}" type="datetime1">
              <a:rPr lang="en-US" smtClean="0"/>
              <a:pPr/>
              <a:t>12/2/2023</a:t>
            </a:fld>
            <a:endParaRPr lang="en-US"/>
          </a:p>
        </p:txBody>
      </p:sp>
      <p:sp>
        <p:nvSpPr>
          <p:cNvPr id="5" name="Footer Placeholder 4"/>
          <p:cNvSpPr>
            <a:spLocks noGrp="1"/>
          </p:cNvSpPr>
          <p:nvPr>
            <p:ph type="ftr" sz="quarter" idx="11"/>
          </p:nvPr>
        </p:nvSpPr>
        <p:spPr/>
        <p:txBody>
          <a:bodyPr/>
          <a:lstStyle/>
          <a:p>
            <a:r>
              <a:rPr lang="ar-SA" smtClean="0"/>
              <a:t>حنان الجشعم </a:t>
            </a:r>
            <a:endParaRPr lang="en-US"/>
          </a:p>
        </p:txBody>
      </p:sp>
      <p:sp>
        <p:nvSpPr>
          <p:cNvPr id="6" name="Slide Number Placeholder 5"/>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2997410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206365-232A-457B-A300-35423FB57F7F}" type="datetime1">
              <a:rPr lang="en-US" smtClean="0"/>
              <a:pPr/>
              <a:t>12/2/2023</a:t>
            </a:fld>
            <a:endParaRPr lang="en-US"/>
          </a:p>
        </p:txBody>
      </p:sp>
      <p:sp>
        <p:nvSpPr>
          <p:cNvPr id="5" name="Footer Placeholder 4"/>
          <p:cNvSpPr>
            <a:spLocks noGrp="1"/>
          </p:cNvSpPr>
          <p:nvPr>
            <p:ph type="ftr" sz="quarter" idx="11"/>
          </p:nvPr>
        </p:nvSpPr>
        <p:spPr/>
        <p:txBody>
          <a:bodyPr/>
          <a:lstStyle/>
          <a:p>
            <a:r>
              <a:rPr lang="ar-SA" smtClean="0"/>
              <a:t>حنان الجشعم </a:t>
            </a:r>
            <a:endParaRPr lang="en-US"/>
          </a:p>
        </p:txBody>
      </p:sp>
      <p:sp>
        <p:nvSpPr>
          <p:cNvPr id="6" name="Slide Number Placeholder 5"/>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24616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EDE0DAB-9079-433D-950E-98EB9B6B9626}" type="datetime1">
              <a:rPr lang="en-US" smtClean="0"/>
              <a:pPr/>
              <a:t>12/2/2023</a:t>
            </a:fld>
            <a:endParaRPr lang="en-US"/>
          </a:p>
        </p:txBody>
      </p:sp>
      <p:sp>
        <p:nvSpPr>
          <p:cNvPr id="5" name="Footer Placeholder 4"/>
          <p:cNvSpPr>
            <a:spLocks noGrp="1"/>
          </p:cNvSpPr>
          <p:nvPr>
            <p:ph type="ftr" sz="quarter" idx="11"/>
          </p:nvPr>
        </p:nvSpPr>
        <p:spPr>
          <a:xfrm>
            <a:off x="2182708" y="6272784"/>
            <a:ext cx="6327648" cy="365125"/>
          </a:xfrm>
        </p:spPr>
        <p:txBody>
          <a:bodyPr/>
          <a:lstStyle/>
          <a:p>
            <a:r>
              <a:rPr lang="ar-SA" smtClean="0"/>
              <a:t>حنان الجشعم </a:t>
            </a:r>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406782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817E20-086A-4A88-8F43-E3FBF2A559B9}" type="datetime1">
              <a:rPr lang="en-US" smtClean="0"/>
              <a:pPr/>
              <a:t>12/2/2023</a:t>
            </a:fld>
            <a:endParaRPr lang="en-US"/>
          </a:p>
        </p:txBody>
      </p:sp>
      <p:sp>
        <p:nvSpPr>
          <p:cNvPr id="6" name="Footer Placeholder 5"/>
          <p:cNvSpPr>
            <a:spLocks noGrp="1"/>
          </p:cNvSpPr>
          <p:nvPr>
            <p:ph type="ftr" sz="quarter" idx="11"/>
          </p:nvPr>
        </p:nvSpPr>
        <p:spPr/>
        <p:txBody>
          <a:bodyPr/>
          <a:lstStyle/>
          <a:p>
            <a:r>
              <a:rPr lang="ar-SA" smtClean="0"/>
              <a:t>حنان الجشعم </a:t>
            </a:r>
            <a:endParaRPr lang="en-US"/>
          </a:p>
        </p:txBody>
      </p:sp>
      <p:sp>
        <p:nvSpPr>
          <p:cNvPr id="7" name="Slide Number Placeholder 6"/>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2914332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5FAD3A5-0874-45E5-8053-D31D845146C8}" type="datetime1">
              <a:rPr lang="en-US" smtClean="0"/>
              <a:pPr/>
              <a:t>12/2/2023</a:t>
            </a:fld>
            <a:endParaRPr lang="en-US"/>
          </a:p>
        </p:txBody>
      </p:sp>
      <p:sp>
        <p:nvSpPr>
          <p:cNvPr id="8" name="Footer Placeholder 7"/>
          <p:cNvSpPr>
            <a:spLocks noGrp="1"/>
          </p:cNvSpPr>
          <p:nvPr>
            <p:ph type="ftr" sz="quarter" idx="11"/>
          </p:nvPr>
        </p:nvSpPr>
        <p:spPr/>
        <p:txBody>
          <a:bodyPr/>
          <a:lstStyle/>
          <a:p>
            <a:r>
              <a:rPr lang="ar-SA" smtClean="0"/>
              <a:t>حنان الجشعم </a:t>
            </a:r>
            <a:endParaRPr lang="en-US"/>
          </a:p>
        </p:txBody>
      </p:sp>
      <p:sp>
        <p:nvSpPr>
          <p:cNvPr id="9" name="Slide Number Placeholder 8"/>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2047933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BC322B6-B08E-45E9-A3C0-C91A6F2E016D}" type="datetime1">
              <a:rPr lang="en-US" smtClean="0"/>
              <a:pPr/>
              <a:t>12/2/2023</a:t>
            </a:fld>
            <a:endParaRPr lang="en-US"/>
          </a:p>
        </p:txBody>
      </p:sp>
      <p:sp>
        <p:nvSpPr>
          <p:cNvPr id="4" name="Footer Placeholder 3"/>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4017471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94B48B-1DD1-4ACB-8E01-D802A3189C6E}" type="datetime1">
              <a:rPr lang="en-US" smtClean="0"/>
              <a:pPr/>
              <a:t>12/2/2023</a:t>
            </a:fld>
            <a:endParaRPr lang="en-US"/>
          </a:p>
        </p:txBody>
      </p:sp>
      <p:sp>
        <p:nvSpPr>
          <p:cNvPr id="3" name="Footer Placeholder 2"/>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869992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5979-F0CE-4CFC-B434-52BF07FFC94A}" type="datetime1">
              <a:rPr lang="en-US" smtClean="0"/>
              <a:pPr/>
              <a:t>12/2/2023</a:t>
            </a:fld>
            <a:endParaRPr lang="en-US"/>
          </a:p>
        </p:txBody>
      </p:sp>
      <p:sp>
        <p:nvSpPr>
          <p:cNvPr id="6" name="Footer Placeholder 5"/>
          <p:cNvSpPr>
            <a:spLocks noGrp="1"/>
          </p:cNvSpPr>
          <p:nvPr>
            <p:ph type="ftr" sz="quarter" idx="11"/>
          </p:nvPr>
        </p:nvSpPr>
        <p:spPr/>
        <p:txBody>
          <a:bodyPr/>
          <a:lstStyle/>
          <a:p>
            <a:r>
              <a:rPr lang="ar-SA" smtClean="0"/>
              <a:t>حنان الجشعم </a:t>
            </a:r>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3380982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xmlns="">
                    <a14:imgLayer r:embed="rId3">
                      <a14:imgEffect>
                        <a14:sharpenSoften amount="61000"/>
                      </a14:imgEffect>
                    </a14:imgLayer>
                  </a14:imgProps>
                </a:ext>
                <a:ext uri="{28A0092B-C50C-407E-A947-70E740481C1C}">
                  <a14:useLocalDpi xmlns:a14="http://schemas.microsoft.com/office/drawing/2010/main" xmlns=""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747497-F2D9-43F5-8599-338AB93DAAD9}" type="datetime1">
              <a:rPr lang="en-US" smtClean="0"/>
              <a:pPr/>
              <a:t>12/2/2023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xmlns="">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4061725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D288FF8-F741-49F4-AD76-E1685319033D}" type="datetime1">
              <a:rPr lang="en-US" smtClean="0"/>
              <a:pPr/>
              <a:t>12/2/2023</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ar-SA" smtClean="0"/>
              <a:t>حنان الجشعم </a:t>
            </a:r>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xmlns="">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D5AE0BD-262C-40EA-A5A8-94753A6F8EAA}" type="slidenum">
              <a:rPr lang="en-US" smtClean="0"/>
              <a:pPr/>
              <a:t>‹N°›</a:t>
            </a:fld>
            <a:endParaRPr lang="en-US"/>
          </a:p>
        </p:txBody>
      </p:sp>
    </p:spTree>
    <p:extLst>
      <p:ext uri="{BB962C8B-B14F-4D97-AF65-F5344CB8AC3E}">
        <p14:creationId xmlns:p14="http://schemas.microsoft.com/office/powerpoint/2010/main" xmlns="" val="7325682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xmlns=""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83702" y="1535265"/>
            <a:ext cx="9755187" cy="1109278"/>
          </a:xfrm>
        </p:spPr>
        <p:txBody>
          <a:bodyPr>
            <a:normAutofit fontScale="90000"/>
          </a:bodyPr>
          <a:lstStyle/>
          <a:p>
            <a:pPr rtl="1"/>
            <a:r>
              <a:rPr lang="ar-SA" b="1" dirty="0" smtClean="0">
                <a:solidFill>
                  <a:srgbClr val="FF0000"/>
                </a:solidFill>
              </a:rPr>
              <a:t>محاضرة – </a:t>
            </a:r>
            <a:r>
              <a:rPr lang="ar-EG" b="1" dirty="0" smtClean="0">
                <a:solidFill>
                  <a:srgbClr val="FF0000"/>
                </a:solidFill>
              </a:rPr>
              <a:t>4+</a:t>
            </a:r>
            <a:r>
              <a:rPr lang="ar-SA" b="1" dirty="0" smtClean="0">
                <a:solidFill>
                  <a:srgbClr val="FF0000"/>
                </a:solidFill>
              </a:rPr>
              <a:t>5 </a:t>
            </a:r>
            <a:endParaRPr lang="en-US" b="1" dirty="0">
              <a:solidFill>
                <a:srgbClr val="FF0000"/>
              </a:solidFill>
            </a:endParaRPr>
          </a:p>
        </p:txBody>
      </p:sp>
      <p:sp>
        <p:nvSpPr>
          <p:cNvPr id="3" name="Footer Placeholder 2"/>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1</a:t>
            </a:fld>
            <a:endParaRPr lang="en-US"/>
          </a:p>
        </p:txBody>
      </p:sp>
      <p:sp>
        <p:nvSpPr>
          <p:cNvPr id="5" name="Rectangle 4"/>
          <p:cNvSpPr/>
          <p:nvPr/>
        </p:nvSpPr>
        <p:spPr>
          <a:xfrm>
            <a:off x="872836" y="2757055"/>
            <a:ext cx="10002982"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EG" sz="2800" b="1" dirty="0" smtClean="0"/>
              <a:t>البنوك المركزية </a:t>
            </a:r>
            <a:r>
              <a:rPr lang="ar-EG" sz="2800" b="1" smtClean="0"/>
              <a:t>والبنوك التجارية</a:t>
            </a:r>
            <a:endParaRPr lang="fr-FR" sz="2800" b="1" dirty="0"/>
          </a:p>
        </p:txBody>
      </p:sp>
    </p:spTree>
    <p:extLst>
      <p:ext uri="{BB962C8B-B14F-4D97-AF65-F5344CB8AC3E}">
        <p14:creationId xmlns:p14="http://schemas.microsoft.com/office/powerpoint/2010/main" xmlns="" val="1280371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7" y="204716"/>
            <a:ext cx="11723426" cy="6414448"/>
          </a:xfrm>
        </p:spPr>
        <p:txBody>
          <a:bodyPr/>
          <a:lstStyle/>
          <a:p>
            <a:pPr marL="0" indent="0" algn="r" rtl="1">
              <a:buNone/>
            </a:pPr>
            <a:r>
              <a:rPr lang="ar-SA" u="sng" dirty="0">
                <a:solidFill>
                  <a:srgbClr val="295937"/>
                </a:solidFill>
              </a:rPr>
              <a:t>من وظائف البنك التجاري الهامة ما يلي:</a:t>
            </a:r>
            <a:endParaRPr lang="en-US" dirty="0">
              <a:solidFill>
                <a:srgbClr val="295937"/>
              </a:solidFill>
            </a:endParaRPr>
          </a:p>
          <a:p>
            <a:pPr lvl="0" algn="r" rtl="1"/>
            <a:r>
              <a:rPr lang="ar-SA" dirty="0"/>
              <a:t>التوسط بين المدخرين ( المقرضين) والمستثمرين ( المستقرضين) وهي عبارة عن تجميع المدخرات ووضعها في متناول الأفراد أو المشروعات الراغبة في الاقتراض.</a:t>
            </a:r>
            <a:endParaRPr lang="en-US" dirty="0"/>
          </a:p>
          <a:p>
            <a:pPr lvl="0" algn="r" rtl="1"/>
            <a:r>
              <a:rPr lang="ar-SA" dirty="0"/>
              <a:t>خلق النقود وهي وظيفة أشد أهمية من الوظيفة الأولى تتميز بها البنوك التجارية ويمكن من خلالها التأثير على عرض النقود وسيتم شرحها بالتفصيل لاحقاً.</a:t>
            </a:r>
            <a:endParaRPr lang="en-US" dirty="0"/>
          </a:p>
          <a:p>
            <a:pPr lvl="0" algn="r" rtl="1"/>
            <a:r>
              <a:rPr lang="ar-SA" dirty="0"/>
              <a:t>العمليات المصرفية </a:t>
            </a:r>
            <a:r>
              <a:rPr lang="ar-SA" dirty="0" smtClean="0"/>
              <a:t>الاخرى وتتمثل </a:t>
            </a:r>
            <a:r>
              <a:rPr lang="ar-SA" dirty="0"/>
              <a:t>في تسوية حسابات العملاء.</a:t>
            </a:r>
            <a:endParaRPr lang="en-US" dirty="0"/>
          </a:p>
          <a:p>
            <a:pPr marL="0" indent="0" algn="r" rtl="1">
              <a:buNone/>
            </a:pPr>
            <a:r>
              <a:rPr lang="ar-SA" u="sng" dirty="0"/>
              <a:t>و التي يمكن تفصيلها في الاتي :</a:t>
            </a:r>
            <a:endParaRPr lang="en-US" dirty="0"/>
          </a:p>
          <a:p>
            <a:pPr marL="342900" lvl="0" indent="-342900" algn="r" rtl="1">
              <a:buFont typeface="+mj-cs"/>
              <a:buAutoNum type="arabic2Minus"/>
            </a:pPr>
            <a:r>
              <a:rPr lang="ar-SA" dirty="0"/>
              <a:t>قبول الودائع بجميع أنواعها وإيداعها في حسابات العملاء .</a:t>
            </a:r>
            <a:endParaRPr lang="en-US" dirty="0"/>
          </a:p>
          <a:p>
            <a:pPr marL="342900" lvl="0" indent="-342900" algn="r" rtl="1">
              <a:buFont typeface="+mj-cs"/>
              <a:buAutoNum type="arabic2Minus"/>
            </a:pPr>
            <a:r>
              <a:rPr lang="ar-SA" dirty="0"/>
              <a:t>إقراض الأموال ومنح التسهيلات الإئتمانية </a:t>
            </a:r>
            <a:endParaRPr lang="en-US" dirty="0"/>
          </a:p>
          <a:p>
            <a:pPr marL="342900" lvl="0" indent="-342900" algn="r" rtl="1">
              <a:buFont typeface="+mj-cs"/>
              <a:buAutoNum type="arabic2Minus"/>
            </a:pPr>
            <a:r>
              <a:rPr lang="ar-SA" dirty="0"/>
              <a:t>خصم الأوراق التجارية، مثل الكمبيالات أو تحصيلها عندما يحين موعد إستحقاقها .</a:t>
            </a:r>
            <a:endParaRPr lang="en-US" dirty="0"/>
          </a:p>
          <a:p>
            <a:pPr marL="342900" lvl="0" indent="-342900" algn="r" rtl="1">
              <a:buFont typeface="+mj-cs"/>
              <a:buAutoNum type="arabic2Minus"/>
            </a:pPr>
            <a:r>
              <a:rPr lang="ar-SA" dirty="0"/>
              <a:t>بيع وشراء الأوراق المالية لحسابها أو لحساب العملاء، والقيام بوظيفة أمناء الإستثمار لحساب العملاء</a:t>
            </a:r>
            <a:endParaRPr lang="en-US" dirty="0"/>
          </a:p>
          <a:p>
            <a:pPr marL="342900" indent="-342900" algn="r" rtl="1">
              <a:buFont typeface="+mj-cs"/>
              <a:buAutoNum type="arabic2Minus"/>
            </a:pPr>
            <a:r>
              <a:rPr lang="ar-SA" dirty="0"/>
              <a:t>القيام بخدمات بالنيابة عن عملائها، مثل التحويلات النقدية وتحصيل الشيكات أو الكمبيالات، وسداد الديون نيابة عنهم عند موعد الإستح</a:t>
            </a:r>
            <a:endParaRPr lang="ar-EG"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10</a:t>
            </a:fld>
            <a:endParaRPr lang="en-US"/>
          </a:p>
        </p:txBody>
      </p:sp>
    </p:spTree>
    <p:extLst>
      <p:ext uri="{BB962C8B-B14F-4D97-AF65-F5344CB8AC3E}">
        <p14:creationId xmlns:p14="http://schemas.microsoft.com/office/powerpoint/2010/main" xmlns="" val="25089631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125" y="218364"/>
            <a:ext cx="11832609" cy="6428096"/>
          </a:xfrm>
        </p:spPr>
        <p:txBody>
          <a:bodyPr/>
          <a:lstStyle/>
          <a:p>
            <a:pPr algn="r" rtl="1"/>
            <a:r>
              <a:rPr lang="ar-SA" b="1" u="sng" dirty="0" smtClean="0">
                <a:solidFill>
                  <a:srgbClr val="FF0000"/>
                </a:solidFill>
              </a:rPr>
              <a:t>خصائص </a:t>
            </a:r>
            <a:r>
              <a:rPr lang="ar-SA" b="1" u="sng" dirty="0">
                <a:solidFill>
                  <a:srgbClr val="FF0000"/>
                </a:solidFill>
              </a:rPr>
              <a:t>البنوك التجارية</a:t>
            </a:r>
            <a:endParaRPr lang="en-US" dirty="0">
              <a:solidFill>
                <a:srgbClr val="FF0000"/>
              </a:solidFill>
            </a:endParaRPr>
          </a:p>
          <a:p>
            <a:pPr marL="342900" lvl="0" indent="-342900" algn="r" rtl="1">
              <a:buFont typeface="+mj-lt"/>
              <a:buAutoNum type="arabicPeriod"/>
            </a:pPr>
            <a:r>
              <a:rPr lang="ar-SA" dirty="0"/>
              <a:t>رقابة البنك المركزي، تتأثر أعمال البنوك التجارية برقابة البنك المركزي ولا تؤثر عليه، حيث أن للبنك  المركزي سلطة الرقابة علي البنوك العاملة في الدولة، وتحديد النسب الخاصة بنشاطها مثل نسبة الإحتياطي القانوني، ونسبة السيولة، وتحديد أسعار الخصم، وتسعير بعض الخدمات.</a:t>
            </a:r>
            <a:endParaRPr lang="en-US" dirty="0"/>
          </a:p>
          <a:p>
            <a:pPr marL="342900" lvl="0" indent="-342900" algn="r" rtl="1">
              <a:buFont typeface="+mj-lt"/>
              <a:buAutoNum type="arabicPeriod"/>
            </a:pPr>
            <a:r>
              <a:rPr lang="ar-SA" dirty="0"/>
              <a:t>التعدد والتنوع، حيث تتعدد البنوك التجارية وتتنوع تبعاً لحاجة النشاط الاقتصادي إلى النقود الورقية  والمعدنية و المصرفية ، وحسب طبيعة التعاملات . وتنتشر فروع البنوك التجارية بين الأماكن المختلفة حسب التوزيع المكاني( الجغرافى ) لهذا النشاط ، أو أزمنة ممارسته.</a:t>
            </a:r>
            <a:endParaRPr lang="en-US" dirty="0"/>
          </a:p>
          <a:p>
            <a:pPr marL="342900" lvl="0" indent="-342900" algn="r" rtl="1">
              <a:buFont typeface="+mj-lt"/>
              <a:buAutoNum type="arabicPeriod"/>
            </a:pPr>
            <a:r>
              <a:rPr lang="ar-SA" dirty="0"/>
              <a:t>إختلاف النقود المصرفية عن النقود القانونية في قوة الإبراء، وتتزايد قوة إبراء النقود المصرفية بالمزيد  من الثقة في أدوات البنوك التجارية وأعمالها، وبزيادة الوعي المصرفي وإنتشاره بين السكان، وبالتعامل السليم بالقواعد والأنظمة والتعليمات التي تحكمه.</a:t>
            </a:r>
            <a:endParaRPr lang="en-US" dirty="0"/>
          </a:p>
          <a:p>
            <a:pPr marL="342900" lvl="0" indent="-342900" algn="r" rtl="1">
              <a:buFont typeface="+mj-lt"/>
              <a:buAutoNum type="arabicPeriod"/>
            </a:pPr>
            <a:r>
              <a:rPr lang="ar-SA" dirty="0"/>
              <a:t>تحقيق الأرباح، تسعي البنوك التجارية إلي تحقيق الأرباح من خلال جميع الأعمال التي تمارسها سواء  لعملائها أو للآخرين</a:t>
            </a:r>
            <a:r>
              <a:rPr lang="en-US" dirty="0"/>
              <a:t> </a:t>
            </a:r>
            <a:r>
              <a:rPr lang="en-US" dirty="0" smtClean="0"/>
              <a:t>.</a:t>
            </a:r>
            <a:endParaRPr lang="en-US" dirty="0"/>
          </a:p>
          <a:p>
            <a:pPr algn="r" rtl="1"/>
            <a:endParaRPr lang="ar-EG" dirty="0" smtClean="0"/>
          </a:p>
          <a:p>
            <a:pPr algn="r" rtl="1"/>
            <a:r>
              <a:rPr lang="ar-SA" dirty="0" smtClean="0">
                <a:solidFill>
                  <a:srgbClr val="FF0000"/>
                </a:solidFill>
              </a:rPr>
              <a:t>ميزانية </a:t>
            </a:r>
            <a:r>
              <a:rPr lang="ar-SA" dirty="0">
                <a:solidFill>
                  <a:srgbClr val="FF0000"/>
                </a:solidFill>
              </a:rPr>
              <a:t>البنك التجاري:</a:t>
            </a:r>
            <a:endParaRPr lang="en-US" dirty="0">
              <a:solidFill>
                <a:srgbClr val="FF0000"/>
              </a:solidFill>
            </a:endParaRPr>
          </a:p>
          <a:p>
            <a:pPr algn="r" rtl="1"/>
            <a:r>
              <a:rPr lang="ar-SA" dirty="0">
                <a:solidFill>
                  <a:srgbClr val="FF0000"/>
                </a:solidFill>
              </a:rPr>
              <a:t>يمكن تلخيص ميزانية البنك التجاري بالشكل الاتي </a:t>
            </a:r>
            <a:endParaRPr lang="en-US" dirty="0">
              <a:solidFill>
                <a:srgbClr val="FF0000"/>
              </a:solidFill>
            </a:endParaRPr>
          </a:p>
          <a:p>
            <a:pPr marL="0" indent="0" algn="r" rtl="1">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063024698"/>
              </p:ext>
            </p:extLst>
          </p:nvPr>
        </p:nvGraphicFramePr>
        <p:xfrm>
          <a:off x="327546" y="3777246"/>
          <a:ext cx="6532454" cy="2869214"/>
        </p:xfrm>
        <a:graphic>
          <a:graphicData uri="http://schemas.openxmlformats.org/drawingml/2006/table">
            <a:tbl>
              <a:tblPr rtl="1" firstRow="1" firstCol="1" lastRow="1" lastCol="1" bandRow="1" bandCol="1">
                <a:tableStyleId>{5C22544A-7EE6-4342-B048-85BDC9FD1C3A}</a:tableStyleId>
              </a:tblPr>
              <a:tblGrid>
                <a:gridCol w="2949954"/>
                <a:gridCol w="3582500"/>
              </a:tblGrid>
              <a:tr h="220709">
                <a:tc>
                  <a:txBody>
                    <a:bodyPr/>
                    <a:lstStyle/>
                    <a:p>
                      <a:pPr algn="ctr" rtl="1">
                        <a:spcAft>
                          <a:spcPts val="0"/>
                        </a:spcAft>
                      </a:pPr>
                      <a:r>
                        <a:rPr lang="ar-SA" sz="1400" dirty="0">
                          <a:effectLst/>
                        </a:rPr>
                        <a:t>الأصول ( الموجودات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الخصم ( الموارد )</a:t>
                      </a:r>
                      <a:endParaRPr lang="en-US" sz="1200">
                        <a:effectLst/>
                        <a:latin typeface="Times New Roman" panose="02020603050405020304" pitchFamily="18" charset="0"/>
                        <a:ea typeface="Times New Roman" panose="02020603050405020304" pitchFamily="18" charset="0"/>
                      </a:endParaRPr>
                    </a:p>
                  </a:txBody>
                  <a:tcPr marL="68580" marR="68580" marT="0" marB="0"/>
                </a:tc>
              </a:tr>
              <a:tr h="2648505">
                <a:tc>
                  <a:txBody>
                    <a:bodyPr/>
                    <a:lstStyle/>
                    <a:p>
                      <a:pPr marL="342900" lvl="0" indent="-342900" algn="justLow" rtl="1">
                        <a:spcAft>
                          <a:spcPts val="0"/>
                        </a:spcAft>
                        <a:buFont typeface="Wingdings" panose="05000000000000000000" pitchFamily="2" charset="2"/>
                        <a:buChar char=""/>
                        <a:tabLst>
                          <a:tab pos="571500" algn="l"/>
                        </a:tabLst>
                      </a:pPr>
                      <a:r>
                        <a:rPr lang="ar-SA" sz="1400">
                          <a:effectLst/>
                        </a:rPr>
                        <a:t>النقود السائلة</a:t>
                      </a:r>
                      <a:endParaRPr lang="en-US" sz="1200">
                        <a:effectLst/>
                      </a:endParaRPr>
                    </a:p>
                    <a:p>
                      <a:pPr marL="342900" lvl="0" indent="-342900" algn="justLow" rtl="1">
                        <a:spcAft>
                          <a:spcPts val="0"/>
                        </a:spcAft>
                        <a:buFont typeface="Wingdings" panose="05000000000000000000" pitchFamily="2" charset="2"/>
                        <a:buChar char=""/>
                        <a:tabLst>
                          <a:tab pos="571500" algn="l"/>
                        </a:tabLst>
                      </a:pPr>
                      <a:r>
                        <a:rPr lang="ar-SA" sz="1400">
                          <a:effectLst/>
                        </a:rPr>
                        <a:t>حافظة الأوراق المالية</a:t>
                      </a:r>
                      <a:endParaRPr lang="en-US" sz="1200">
                        <a:effectLst/>
                      </a:endParaRPr>
                    </a:p>
                    <a:p>
                      <a:pPr marL="742950" lvl="1" indent="-285750" algn="justLow" rtl="1">
                        <a:spcAft>
                          <a:spcPts val="0"/>
                        </a:spcAft>
                        <a:buFont typeface="+mj-lt"/>
                        <a:buAutoNum type="arabicPeriod"/>
                        <a:tabLst>
                          <a:tab pos="457200" algn="l"/>
                        </a:tabLst>
                      </a:pPr>
                      <a:r>
                        <a:rPr lang="ar-SA" sz="1400">
                          <a:effectLst/>
                        </a:rPr>
                        <a:t>أذونات خزانة</a:t>
                      </a:r>
                      <a:endParaRPr lang="en-US" sz="1200">
                        <a:effectLst/>
                      </a:endParaRPr>
                    </a:p>
                    <a:p>
                      <a:pPr marL="742950" lvl="1" indent="-285750" algn="justLow" rtl="1">
                        <a:spcAft>
                          <a:spcPts val="0"/>
                        </a:spcAft>
                        <a:buFont typeface="+mj-lt"/>
                        <a:buAutoNum type="arabicPeriod"/>
                        <a:tabLst>
                          <a:tab pos="457200" algn="l"/>
                        </a:tabLst>
                      </a:pPr>
                      <a:r>
                        <a:rPr lang="ar-SA" sz="1400">
                          <a:effectLst/>
                        </a:rPr>
                        <a:t>أوراق تجارية مخصومة</a:t>
                      </a:r>
                      <a:endParaRPr lang="en-US" sz="1200">
                        <a:effectLst/>
                      </a:endParaRPr>
                    </a:p>
                    <a:p>
                      <a:pPr marL="742950" lvl="1" indent="-285750" algn="justLow" rtl="1">
                        <a:spcAft>
                          <a:spcPts val="0"/>
                        </a:spcAft>
                        <a:buFont typeface="+mj-lt"/>
                        <a:buAutoNum type="arabicPeriod"/>
                        <a:tabLst>
                          <a:tab pos="457200" algn="l"/>
                        </a:tabLst>
                      </a:pPr>
                      <a:r>
                        <a:rPr lang="ar-SA" sz="1400">
                          <a:effectLst/>
                        </a:rPr>
                        <a:t>أوراق مالية</a:t>
                      </a:r>
                      <a:endParaRPr lang="en-US" sz="1200">
                        <a:effectLst/>
                      </a:endParaRPr>
                    </a:p>
                    <a:p>
                      <a:pPr marL="342900" lvl="0" indent="-342900" algn="justLow" rtl="1">
                        <a:spcAft>
                          <a:spcPts val="0"/>
                        </a:spcAft>
                        <a:buFont typeface="Wingdings" panose="05000000000000000000" pitchFamily="2" charset="2"/>
                        <a:buChar char=""/>
                        <a:tabLst>
                          <a:tab pos="571500" algn="l"/>
                        </a:tabLst>
                      </a:pPr>
                      <a:r>
                        <a:rPr lang="ar-SA" sz="1400">
                          <a:effectLst/>
                        </a:rPr>
                        <a:t>السلف و القروض التي يقدمها البنك التجاري للافراد او للهيئات الحكومية و الشركات </a:t>
                      </a:r>
                      <a:endParaRPr lang="en-US" sz="1200">
                        <a:effectLst/>
                      </a:endParaRPr>
                    </a:p>
                    <a:p>
                      <a:pPr marL="342900" lvl="0" indent="-342900" algn="justLow" rtl="1">
                        <a:spcAft>
                          <a:spcPts val="0"/>
                        </a:spcAft>
                        <a:buFont typeface="Wingdings" panose="05000000000000000000" pitchFamily="2" charset="2"/>
                        <a:buChar char=""/>
                        <a:tabLst>
                          <a:tab pos="571500" algn="l"/>
                        </a:tabLst>
                      </a:pPr>
                      <a:r>
                        <a:rPr lang="ar-SA" sz="1400">
                          <a:effectLst/>
                        </a:rPr>
                        <a:t>الأصول الثابتة</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1143000" lvl="2" indent="-228600" algn="justLow" rtl="1">
                        <a:spcAft>
                          <a:spcPts val="0"/>
                        </a:spcAft>
                        <a:buFont typeface="Wingdings" panose="05000000000000000000" pitchFamily="2" charset="2"/>
                        <a:buChar char=""/>
                        <a:tabLst>
                          <a:tab pos="228600" algn="l"/>
                        </a:tabLst>
                      </a:pPr>
                      <a:r>
                        <a:rPr lang="ar-SA" sz="1400" dirty="0">
                          <a:effectLst/>
                        </a:rPr>
                        <a:t>رأس المال المدفوع</a:t>
                      </a:r>
                      <a:endParaRPr lang="en-US" sz="1200" dirty="0">
                        <a:effectLst/>
                      </a:endParaRPr>
                    </a:p>
                    <a:p>
                      <a:pPr marL="1143000" lvl="2" indent="-228600" algn="justLow" rtl="1">
                        <a:spcAft>
                          <a:spcPts val="0"/>
                        </a:spcAft>
                        <a:buFont typeface="Wingdings" panose="05000000000000000000" pitchFamily="2" charset="2"/>
                        <a:buChar char=""/>
                        <a:tabLst>
                          <a:tab pos="228600" algn="l"/>
                        </a:tabLst>
                      </a:pPr>
                      <a:r>
                        <a:rPr lang="ar-SA" sz="1400" dirty="0">
                          <a:effectLst/>
                        </a:rPr>
                        <a:t>الاحتياطي النقدي لدى البنك المركزي أو لدى البنك نفسه.</a:t>
                      </a:r>
                      <a:endParaRPr lang="en-US" sz="1200" dirty="0">
                        <a:effectLst/>
                      </a:endParaRPr>
                    </a:p>
                    <a:p>
                      <a:pPr marL="1143000" lvl="2" indent="-228600" algn="justLow" rtl="1">
                        <a:spcAft>
                          <a:spcPts val="0"/>
                        </a:spcAft>
                        <a:buFont typeface="Wingdings" panose="05000000000000000000" pitchFamily="2" charset="2"/>
                        <a:buChar char=""/>
                        <a:tabLst>
                          <a:tab pos="228600" algn="l"/>
                        </a:tabLst>
                      </a:pPr>
                      <a:r>
                        <a:rPr lang="ar-SA" sz="1400" dirty="0">
                          <a:effectLst/>
                        </a:rPr>
                        <a:t>الأرباح غير الموزعة</a:t>
                      </a:r>
                      <a:endParaRPr lang="en-US" sz="1200" dirty="0">
                        <a:effectLst/>
                      </a:endParaRPr>
                    </a:p>
                    <a:p>
                      <a:pPr marL="1143000" lvl="2" indent="-228600" algn="justLow" rtl="1">
                        <a:spcAft>
                          <a:spcPts val="0"/>
                        </a:spcAft>
                        <a:buFont typeface="Wingdings" panose="05000000000000000000" pitchFamily="2" charset="2"/>
                        <a:buChar char=""/>
                        <a:tabLst>
                          <a:tab pos="228600" algn="l"/>
                        </a:tabLst>
                      </a:pPr>
                      <a:r>
                        <a:rPr lang="ar-SA" sz="1400" dirty="0">
                          <a:effectLst/>
                        </a:rPr>
                        <a:t>القروض من المصارف التي يقترضها البنك من اطراف اخرى </a:t>
                      </a:r>
                      <a:endParaRPr lang="en-US" sz="1200" dirty="0">
                        <a:effectLst/>
                      </a:endParaRPr>
                    </a:p>
                    <a:p>
                      <a:pPr marL="1143000" lvl="2" indent="-228600" algn="justLow" rtl="1">
                        <a:spcAft>
                          <a:spcPts val="0"/>
                        </a:spcAft>
                        <a:buFont typeface="Wingdings" panose="05000000000000000000" pitchFamily="2" charset="2"/>
                        <a:buChar char=""/>
                        <a:tabLst>
                          <a:tab pos="228600" algn="l"/>
                        </a:tabLst>
                      </a:pPr>
                      <a:r>
                        <a:rPr lang="ar-SA" sz="1400" dirty="0">
                          <a:effectLst/>
                        </a:rPr>
                        <a:t>الودائع:</a:t>
                      </a:r>
                      <a:endParaRPr lang="en-US" sz="1200" dirty="0">
                        <a:effectLst/>
                      </a:endParaRPr>
                    </a:p>
                    <a:p>
                      <a:pPr marL="1600200" lvl="3" indent="-228600" algn="justLow" rtl="1">
                        <a:spcAft>
                          <a:spcPts val="0"/>
                        </a:spcAft>
                        <a:buFont typeface="+mj-lt"/>
                        <a:buAutoNum type="arabicPeriod"/>
                        <a:tabLst>
                          <a:tab pos="571500" algn="l"/>
                        </a:tabLst>
                      </a:pPr>
                      <a:r>
                        <a:rPr lang="ar-SA" sz="1400" dirty="0">
                          <a:effectLst/>
                        </a:rPr>
                        <a:t>الودائع </a:t>
                      </a:r>
                      <a:r>
                        <a:rPr lang="ar-SA" sz="1400" dirty="0" smtClean="0">
                          <a:effectLst/>
                        </a:rPr>
                        <a:t>الجارية</a:t>
                      </a:r>
                      <a:endParaRPr lang="en-US" sz="1200" dirty="0">
                        <a:effectLst/>
                      </a:endParaRPr>
                    </a:p>
                    <a:p>
                      <a:pPr marL="1600200" lvl="3" indent="-228600" algn="justLow" rtl="1">
                        <a:spcAft>
                          <a:spcPts val="0"/>
                        </a:spcAft>
                        <a:buFont typeface="+mj-lt"/>
                        <a:buAutoNum type="arabicPeriod"/>
                        <a:tabLst>
                          <a:tab pos="571500" algn="l"/>
                        </a:tabLst>
                      </a:pPr>
                      <a:r>
                        <a:rPr lang="ar-SA" sz="1400" dirty="0">
                          <a:effectLst/>
                        </a:rPr>
                        <a:t>الودائع الثابتة</a:t>
                      </a:r>
                      <a:endParaRPr lang="en-US" sz="1200" dirty="0">
                        <a:effectLst/>
                      </a:endParaRPr>
                    </a:p>
                    <a:p>
                      <a:pPr marL="1600200" lvl="3" indent="-228600" algn="justLow" rtl="1">
                        <a:spcAft>
                          <a:spcPts val="0"/>
                        </a:spcAft>
                        <a:buFont typeface="+mj-lt"/>
                        <a:buAutoNum type="arabicPeriod"/>
                        <a:tabLst>
                          <a:tab pos="571500" algn="l"/>
                        </a:tabLst>
                      </a:pPr>
                      <a:r>
                        <a:rPr lang="ar-SA" sz="1400" dirty="0">
                          <a:effectLst/>
                        </a:rPr>
                        <a:t>ودائع التوفير</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11</a:t>
            </a:fld>
            <a:endParaRPr lang="en-US"/>
          </a:p>
        </p:txBody>
      </p:sp>
    </p:spTree>
    <p:extLst>
      <p:ext uri="{BB962C8B-B14F-4D97-AF65-F5344CB8AC3E}">
        <p14:creationId xmlns:p14="http://schemas.microsoft.com/office/powerpoint/2010/main" xmlns="" val="6502260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365" y="204716"/>
            <a:ext cx="11750722" cy="6428096"/>
          </a:xfrm>
        </p:spPr>
        <p:txBody>
          <a:bodyPr>
            <a:noAutofit/>
          </a:bodyPr>
          <a:lstStyle/>
          <a:p>
            <a:pPr algn="r" rtl="1"/>
            <a:r>
              <a:rPr lang="ar-SA" u="sng" dirty="0">
                <a:solidFill>
                  <a:srgbClr val="295937"/>
                </a:solidFill>
              </a:rPr>
              <a:t>أولاً الخصوم</a:t>
            </a:r>
            <a:r>
              <a:rPr lang="ar-SA" dirty="0">
                <a:solidFill>
                  <a:srgbClr val="295937"/>
                </a:solidFill>
              </a:rPr>
              <a:t> :</a:t>
            </a:r>
            <a:endParaRPr lang="en-US" sz="1400" dirty="0">
              <a:solidFill>
                <a:srgbClr val="295937"/>
              </a:solidFill>
            </a:endParaRPr>
          </a:p>
          <a:p>
            <a:pPr marL="342900" lvl="0" indent="-342900" algn="r" rtl="1">
              <a:buFont typeface="+mj-lt"/>
              <a:buAutoNum type="arabicPeriod"/>
            </a:pPr>
            <a:r>
              <a:rPr lang="ar-SA" dirty="0"/>
              <a:t>رأس المال المدفوع: وهو مجموع المبالغ المدفوعة التي قام أصحاب البنك والمساهمين.</a:t>
            </a:r>
            <a:endParaRPr lang="en-US" sz="1600" dirty="0"/>
          </a:p>
          <a:p>
            <a:pPr marL="342900" lvl="0" indent="-342900" algn="r" rtl="1">
              <a:buFont typeface="+mj-lt"/>
              <a:buAutoNum type="arabicPeriod"/>
            </a:pPr>
            <a:r>
              <a:rPr lang="ar-SA" dirty="0"/>
              <a:t>الاحتياطي النقدي لدى البنك المركزي ويكون ملزما فيه بتحديد من البنك المركزي (</a:t>
            </a:r>
            <a:r>
              <a:rPr lang="en-US" dirty="0"/>
              <a:t>RRR</a:t>
            </a:r>
            <a:r>
              <a:rPr lang="ar-SA" dirty="0"/>
              <a:t>) .</a:t>
            </a:r>
            <a:endParaRPr lang="en-US" sz="1600" dirty="0"/>
          </a:p>
          <a:p>
            <a:pPr marL="342900" lvl="0" indent="-342900" algn="r" rtl="1">
              <a:buFont typeface="+mj-lt"/>
              <a:buAutoNum type="arabicPeriod"/>
            </a:pPr>
            <a:r>
              <a:rPr lang="ar-SA" dirty="0"/>
              <a:t>المبالغ التي تم استقطاعها من الإرباح خلال السنوات السابقة.</a:t>
            </a:r>
            <a:endParaRPr lang="en-US" sz="1600" dirty="0"/>
          </a:p>
          <a:p>
            <a:pPr marL="342900" lvl="0" indent="-342900" algn="r" rtl="1">
              <a:buFont typeface="+mj-lt"/>
              <a:buAutoNum type="arabicPeriod"/>
            </a:pPr>
            <a:r>
              <a:rPr lang="ar-SA" dirty="0"/>
              <a:t>قد تلجأ المصارف التجارية للاقتراض من بعضها إذا عجزت مواردها الذاتية عن تمويل هذه العمليات بالكامل وتفضل البنوك الاقتراض مع بعضها البعض قبل اللجوء إلى المصرف المركزي بسبب انخفاض سعر الفائدة على هذه القروض كما أنها قصيرة الأجل ولكن إذا عجزت البنوك التجارية الأخرى عن تلبية طلب الإقراض تلجا للبنك المركزي والذي يستخدم استجابته أو رفضه كأداة لمراقبة الائتمان وذلك حسب الوضع السائد.</a:t>
            </a:r>
            <a:endParaRPr lang="en-US" sz="1600" dirty="0"/>
          </a:p>
          <a:p>
            <a:pPr marL="342900" lvl="0" indent="-342900" algn="r" rtl="1">
              <a:buFont typeface="+mj-lt"/>
              <a:buAutoNum type="arabicPeriod"/>
            </a:pPr>
            <a:r>
              <a:rPr lang="ar-SA" dirty="0"/>
              <a:t>الودائع بانواعها و سنقوم بشرحها بالتفصيل لاحقا </a:t>
            </a:r>
            <a:endParaRPr lang="en-US" sz="1600" dirty="0"/>
          </a:p>
          <a:p>
            <a:pPr algn="r" rtl="1"/>
            <a:r>
              <a:rPr lang="en-US" dirty="0"/>
              <a:t> </a:t>
            </a:r>
            <a:r>
              <a:rPr lang="ar-SA" u="sng" dirty="0" smtClean="0">
                <a:solidFill>
                  <a:srgbClr val="295937"/>
                </a:solidFill>
              </a:rPr>
              <a:t>ثانياً </a:t>
            </a:r>
            <a:r>
              <a:rPr lang="ar-SA" u="sng" dirty="0">
                <a:solidFill>
                  <a:srgbClr val="295937"/>
                </a:solidFill>
              </a:rPr>
              <a:t>الأصول:</a:t>
            </a:r>
            <a:endParaRPr lang="en-US" sz="1400" dirty="0">
              <a:solidFill>
                <a:srgbClr val="295937"/>
              </a:solidFill>
            </a:endParaRPr>
          </a:p>
          <a:p>
            <a:pPr marL="891540" lvl="2" indent="-342900" algn="r" rtl="1">
              <a:buFont typeface="+mj-lt"/>
              <a:buAutoNum type="arabicPeriod"/>
            </a:pPr>
            <a:r>
              <a:rPr lang="ar-SA" dirty="0" smtClean="0"/>
              <a:t>النقود </a:t>
            </a:r>
            <a:r>
              <a:rPr lang="ar-SA" dirty="0"/>
              <a:t>السائلة: تحتفظ البنوك بجزء من النقود السائلة في خزانتها لمقابلة الفروق التي تنشأ بين كمية الإيداع وكمية السحب والتي قد تكون موجبة أحياناً أو سالبة أحياناً أخرى وهي أقل الأصول ربحية ولكنها تمثل سيولة البنك لمواجهة الزيادة في السحب.</a:t>
            </a:r>
            <a:endParaRPr lang="en-US" sz="1200" dirty="0"/>
          </a:p>
          <a:p>
            <a:pPr marL="891540" lvl="2" indent="-342900" algn="r" rtl="1">
              <a:buFont typeface="+mj-lt"/>
              <a:buAutoNum type="arabicPeriod"/>
            </a:pPr>
            <a:r>
              <a:rPr lang="ar-SA" dirty="0" smtClean="0"/>
              <a:t>حافظة </a:t>
            </a:r>
            <a:r>
              <a:rPr lang="ar-SA" dirty="0"/>
              <a:t>الورق المالية : حيث يحتفظ البنك التجاري بمجموعة من الأوراق المالية والتجارية التي تستحق الدفع في آجال معينة ومن أهم هذه الأوراق ما يلي:</a:t>
            </a:r>
            <a:endParaRPr lang="en-US" sz="1200" dirty="0"/>
          </a:p>
          <a:p>
            <a:pPr lvl="2" algn="r" rtl="1">
              <a:buFont typeface="Wingdings" panose="05000000000000000000" pitchFamily="2" charset="2"/>
              <a:buChar char="Ø"/>
            </a:pPr>
            <a:r>
              <a:rPr lang="ar-SA" dirty="0"/>
              <a:t>سندات الخزانة: تسمى أحياناً بالاذونات الحكومية ، وهي عبارة عن سندات تصدرها الحكومة تستحق الدفع في فترات قصيرة تعطي الحكومة لها فائدة منخفضة نوعا ما ولكن تتقبل البنوك التجارية على شرائها لما تتمتع به من سيولة عالية.</a:t>
            </a:r>
            <a:endParaRPr lang="en-US" dirty="0"/>
          </a:p>
          <a:p>
            <a:pPr lvl="2" algn="r" rtl="1">
              <a:buFont typeface="Wingdings" panose="05000000000000000000" pitchFamily="2" charset="2"/>
              <a:buChar char="Ø"/>
            </a:pPr>
            <a:r>
              <a:rPr lang="ar-SA" dirty="0"/>
              <a:t>الأوراق التجارية: مثل الكمبيالات وتتمتع بدرجة عالية من السيولة ويحتفظ بها البنك التجاري حتى موعد استحقاقها.</a:t>
            </a:r>
            <a:endParaRPr lang="en-US" dirty="0"/>
          </a:p>
          <a:p>
            <a:pPr lvl="2" algn="r" rtl="1">
              <a:buFont typeface="Wingdings" panose="05000000000000000000" pitchFamily="2" charset="2"/>
              <a:buChar char="Ø"/>
            </a:pPr>
            <a:r>
              <a:rPr lang="ar-SA" dirty="0"/>
              <a:t>الأسهم والسندات : وهي أسهم الشركات الأخرى والتي يتم تداولها في السوق المالية ويتعرض البنك للتقلبات في أسعارها ولكنها تدر عائد مرتفع.</a:t>
            </a:r>
            <a:endParaRPr lang="en-US" dirty="0"/>
          </a:p>
          <a:p>
            <a:pPr lvl="2" algn="r" rtl="1"/>
            <a:r>
              <a:rPr lang="ar-EG" dirty="0" smtClean="0"/>
              <a:t>3- </a:t>
            </a:r>
            <a:r>
              <a:rPr lang="ar-SA" dirty="0" smtClean="0"/>
              <a:t>السلف </a:t>
            </a:r>
            <a:r>
              <a:rPr lang="ar-SA" dirty="0"/>
              <a:t>والقروض: وتبتعد البنوك عادة عن السلف ذات الأجل الطويل وتكتفي بالمتوسطة الأجل التي لا يتعدى مداها سنتين وتكون بضمان عيني أو شخصي وهي من المجالات الرئيسية لعمل البنوك.</a:t>
            </a:r>
            <a:endParaRPr lang="en-US" sz="1200" dirty="0"/>
          </a:p>
          <a:p>
            <a:pPr lvl="2" algn="r" rtl="1"/>
            <a:r>
              <a:rPr lang="ar-EG" dirty="0" smtClean="0"/>
              <a:t>4- </a:t>
            </a:r>
            <a:r>
              <a:rPr lang="ar-SA" dirty="0" smtClean="0"/>
              <a:t>الأصول </a:t>
            </a:r>
            <a:r>
              <a:rPr lang="ar-SA" dirty="0"/>
              <a:t>الثابتة: وتعتبر ضرورية لممارسة البنك لعملة مثل المباني والمعدات و الأدوات التي يستخدمها وهي من أقلها إدرار للربح بحيث لا يمكن تحويلها إلى نقود إلا بعد تصفية البنك وتوقفه عن العمل.    </a:t>
            </a:r>
            <a:endParaRPr lang="en-US" sz="1200" dirty="0"/>
          </a:p>
          <a:p>
            <a:pPr algn="r"/>
            <a:endParaRPr lang="ar-EG"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12</a:t>
            </a:fld>
            <a:endParaRPr lang="en-US"/>
          </a:p>
        </p:txBody>
      </p:sp>
    </p:spTree>
    <p:extLst>
      <p:ext uri="{BB962C8B-B14F-4D97-AF65-F5344CB8AC3E}">
        <p14:creationId xmlns:p14="http://schemas.microsoft.com/office/powerpoint/2010/main" xmlns="" val="2555346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7" y="232012"/>
            <a:ext cx="11764370" cy="6387152"/>
          </a:xfrm>
        </p:spPr>
        <p:txBody>
          <a:bodyPr/>
          <a:lstStyle/>
          <a:p>
            <a:pPr algn="r" rtl="1"/>
            <a:r>
              <a:rPr lang="ar-SA" u="sng" dirty="0">
                <a:solidFill>
                  <a:srgbClr val="295937"/>
                </a:solidFill>
              </a:rPr>
              <a:t>الودائع أهم بند في الخصوم:</a:t>
            </a:r>
            <a:endParaRPr lang="en-US" dirty="0">
              <a:solidFill>
                <a:srgbClr val="295937"/>
              </a:solidFill>
            </a:endParaRPr>
          </a:p>
          <a:p>
            <a:pPr algn="r" rtl="1"/>
            <a:r>
              <a:rPr lang="ar-SA" dirty="0"/>
              <a:t>وهي المصدر الرئيسي لمكونات البنك التجاري وتكون عبارة عن ديون مستحقة لأصحابها لدى البنك التجاري وتنقسم إلى ما يلي:</a:t>
            </a:r>
            <a:endParaRPr lang="en-US" dirty="0"/>
          </a:p>
          <a:p>
            <a:pPr lvl="0" algn="r" rtl="1"/>
            <a:r>
              <a:rPr lang="ar-SA" dirty="0">
                <a:solidFill>
                  <a:srgbClr val="FF66FF"/>
                </a:solidFill>
              </a:rPr>
              <a:t>الودائع الجارية </a:t>
            </a:r>
            <a:r>
              <a:rPr lang="ar-SA" dirty="0"/>
              <a:t>: وهي عبارة عن مبلغ من المال يودع لدى البنك يمكن سحبه دون إخطار مسبق ولا تدفع البنوك التجارية فوائد على هذا النوع من الودائع وهو مصدر أساسي لسيولة البنك</a:t>
            </a:r>
            <a:endParaRPr lang="en-US" dirty="0"/>
          </a:p>
          <a:p>
            <a:pPr lvl="0" algn="r" rtl="1"/>
            <a:r>
              <a:rPr lang="ar-SA" dirty="0">
                <a:solidFill>
                  <a:srgbClr val="FF66FF"/>
                </a:solidFill>
              </a:rPr>
              <a:t>الودائع الثابتة الأجل</a:t>
            </a:r>
            <a:r>
              <a:rPr lang="ar-SA" dirty="0"/>
              <a:t>: وهي ودائع يلتزم بها البنك بموجبها الدفع في وقت لاحق ويتم الاتفاق على هذا الوقت بين المودع و البنك ويقوم البنك بدفع سعر فائدة عليها لئن المودع يضحي بسحب وديعته ويتلقى لقاء ذلك ثمن هذه التضحية وهو سعر الفائدة.</a:t>
            </a:r>
            <a:endParaRPr lang="en-US" dirty="0"/>
          </a:p>
          <a:p>
            <a:pPr lvl="0" algn="r" rtl="1"/>
            <a:r>
              <a:rPr lang="ar-SA" dirty="0">
                <a:solidFill>
                  <a:srgbClr val="FF66FF"/>
                </a:solidFill>
              </a:rPr>
              <a:t>ودائع التوفير</a:t>
            </a:r>
            <a:r>
              <a:rPr lang="ar-SA" dirty="0"/>
              <a:t>: وهي ودائع تودع لدى البنوك لآجال طويلة وتدفع عنها البنوك أسعار فائدة تحدد مسبقاً ومعظم هذه الودائع شخصية ونسبتها لإجمالي الودائع ضئيلة جداً.</a:t>
            </a:r>
            <a:endParaRPr lang="en-US" dirty="0"/>
          </a:p>
          <a:p>
            <a:pPr algn="r" rtl="1"/>
            <a:r>
              <a:rPr lang="ar-SA" dirty="0">
                <a:solidFill>
                  <a:srgbClr val="FF0000"/>
                </a:solidFill>
              </a:rPr>
              <a:t>ويمكن التفريق بين أنواع الودائع كالتالي:</a:t>
            </a:r>
            <a:endParaRPr lang="en-US" dirty="0">
              <a:solidFill>
                <a:srgbClr val="FF0000"/>
              </a:solidFill>
            </a:endParaRPr>
          </a:p>
          <a:p>
            <a:pPr algn="r"/>
            <a:endParaRPr lang="ar-EG" dirty="0"/>
          </a:p>
        </p:txBody>
      </p:sp>
      <p:graphicFrame>
        <p:nvGraphicFramePr>
          <p:cNvPr id="4" name="Table 3"/>
          <p:cNvGraphicFramePr>
            <a:graphicFrameLocks noGrp="1"/>
          </p:cNvGraphicFramePr>
          <p:nvPr>
            <p:extLst>
              <p:ext uri="{D42A27DB-BD31-4B8C-83A1-F6EECF244321}">
                <p14:modId xmlns:p14="http://schemas.microsoft.com/office/powerpoint/2010/main" xmlns="" val="1301809806"/>
              </p:ext>
            </p:extLst>
          </p:nvPr>
        </p:nvGraphicFramePr>
        <p:xfrm>
          <a:off x="1433014" y="3862316"/>
          <a:ext cx="6877401" cy="1805316"/>
        </p:xfrm>
        <a:graphic>
          <a:graphicData uri="http://schemas.openxmlformats.org/drawingml/2006/table">
            <a:tbl>
              <a:tblPr rtl="1" firstRow="1" firstCol="1" lastRow="1" lastCol="1" bandRow="1" bandCol="1">
                <a:tableStyleId>{0505E3EF-67EA-436B-97B2-0124C06EBD24}</a:tableStyleId>
              </a:tblPr>
              <a:tblGrid>
                <a:gridCol w="2868139"/>
                <a:gridCol w="4009262"/>
              </a:tblGrid>
              <a:tr h="256870">
                <a:tc>
                  <a:txBody>
                    <a:bodyPr/>
                    <a:lstStyle/>
                    <a:p>
                      <a:pPr algn="ctr" rtl="1">
                        <a:spcAft>
                          <a:spcPts val="0"/>
                        </a:spcAft>
                      </a:pPr>
                      <a:r>
                        <a:rPr lang="ar-SA" sz="1400" dirty="0">
                          <a:effectLst/>
                        </a:rPr>
                        <a:t>الودائع الجارية</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الودائع الادخارية</a:t>
                      </a:r>
                      <a:endParaRPr lang="en-US" sz="1200">
                        <a:effectLst/>
                        <a:latin typeface="Times New Roman" panose="02020603050405020304" pitchFamily="18" charset="0"/>
                        <a:ea typeface="Times New Roman" panose="02020603050405020304" pitchFamily="18" charset="0"/>
                      </a:endParaRPr>
                    </a:p>
                  </a:txBody>
                  <a:tcPr marL="68580" marR="68580" marT="0" marB="0"/>
                </a:tc>
              </a:tr>
              <a:tr h="1548446">
                <a:tc>
                  <a:txBody>
                    <a:bodyPr/>
                    <a:lstStyle/>
                    <a:p>
                      <a:pPr marL="342900" lvl="0" indent="-342900" algn="justLow" rtl="1">
                        <a:spcAft>
                          <a:spcPts val="0"/>
                        </a:spcAft>
                        <a:buFont typeface="+mj-lt"/>
                        <a:buAutoNum type="arabicPeriod"/>
                        <a:tabLst>
                          <a:tab pos="228600" algn="l"/>
                        </a:tabLst>
                      </a:pPr>
                      <a:r>
                        <a:rPr lang="ar-SA" sz="1400" dirty="0">
                          <a:effectLst/>
                        </a:rPr>
                        <a:t>تعكس الطلب على النقود لأغراض المبادلات.</a:t>
                      </a:r>
                      <a:endParaRPr lang="en-US" sz="1200" dirty="0">
                        <a:effectLst/>
                      </a:endParaRPr>
                    </a:p>
                    <a:p>
                      <a:pPr marL="342900" lvl="0" indent="-342900" algn="justLow" rtl="1">
                        <a:spcAft>
                          <a:spcPts val="0"/>
                        </a:spcAft>
                        <a:buFont typeface="+mj-lt"/>
                        <a:buAutoNum type="arabicPeriod"/>
                        <a:tabLst>
                          <a:tab pos="228600" algn="l"/>
                        </a:tabLst>
                      </a:pPr>
                      <a:r>
                        <a:rPr lang="ar-SA" sz="1400" dirty="0">
                          <a:effectLst/>
                        </a:rPr>
                        <a:t>ذات سيولة مرتفعة وتتطلب توفير قدر كبير من الاحتياطي النقدي لمواجهتها.</a:t>
                      </a:r>
                      <a:endParaRPr lang="en-US" sz="1200" dirty="0">
                        <a:effectLst/>
                      </a:endParaRPr>
                    </a:p>
                    <a:p>
                      <a:pPr marL="342900" lvl="0" indent="-342900" algn="justLow" rtl="1">
                        <a:spcAft>
                          <a:spcPts val="0"/>
                        </a:spcAft>
                        <a:buFont typeface="+mj-lt"/>
                        <a:buAutoNum type="arabicPeriod"/>
                        <a:tabLst>
                          <a:tab pos="228600" algn="l"/>
                        </a:tabLst>
                      </a:pPr>
                      <a:r>
                        <a:rPr lang="ar-SA" sz="1400" dirty="0">
                          <a:effectLst/>
                        </a:rPr>
                        <a:t>لا يدفع البنك عنها سعر الفائدة</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42900" lvl="0" indent="-342900" algn="justLow" rtl="1">
                        <a:spcAft>
                          <a:spcPts val="0"/>
                        </a:spcAft>
                        <a:buFont typeface="+mj-lt"/>
                        <a:buAutoNum type="arabicPeriod"/>
                        <a:tabLst>
                          <a:tab pos="228600" algn="l"/>
                        </a:tabLst>
                      </a:pPr>
                      <a:r>
                        <a:rPr lang="ar-SA" sz="1400" dirty="0">
                          <a:effectLst/>
                        </a:rPr>
                        <a:t>تعكس الطلب على النقود لأغراض الادخار كمخزن للقيمة.</a:t>
                      </a:r>
                      <a:endParaRPr lang="en-US" sz="1200" dirty="0">
                        <a:effectLst/>
                      </a:endParaRPr>
                    </a:p>
                    <a:p>
                      <a:pPr marL="342900" lvl="0" indent="-342900" algn="justLow" rtl="1">
                        <a:spcAft>
                          <a:spcPts val="0"/>
                        </a:spcAft>
                        <a:buFont typeface="+mj-lt"/>
                        <a:buAutoNum type="arabicPeriod"/>
                        <a:tabLst>
                          <a:tab pos="228600" algn="l"/>
                        </a:tabLst>
                      </a:pPr>
                      <a:r>
                        <a:rPr lang="ar-SA" sz="1400" dirty="0">
                          <a:effectLst/>
                        </a:rPr>
                        <a:t>ذات سيولة منخفضة وتنخفض أهميتها من نسبية الودائع ولكنها تساعد البنك على التوسع في منح الائتمان.</a:t>
                      </a:r>
                      <a:endParaRPr lang="en-US" sz="1200" dirty="0">
                        <a:effectLst/>
                      </a:endParaRPr>
                    </a:p>
                    <a:p>
                      <a:pPr marL="342900" lvl="0" indent="-342900" algn="justLow" rtl="1">
                        <a:spcAft>
                          <a:spcPts val="0"/>
                        </a:spcAft>
                        <a:buFont typeface="+mj-lt"/>
                        <a:buAutoNum type="arabicPeriod"/>
                        <a:tabLst>
                          <a:tab pos="228600" algn="l"/>
                        </a:tabLst>
                      </a:pPr>
                      <a:r>
                        <a:rPr lang="ar-SA" sz="1400" dirty="0">
                          <a:effectLst/>
                        </a:rPr>
                        <a:t>يدفع البنك سعر الفائدة عنها.</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13</a:t>
            </a:fld>
            <a:endParaRPr lang="en-US"/>
          </a:p>
        </p:txBody>
      </p:sp>
    </p:spTree>
    <p:extLst>
      <p:ext uri="{BB962C8B-B14F-4D97-AF65-F5344CB8AC3E}">
        <p14:creationId xmlns:p14="http://schemas.microsoft.com/office/powerpoint/2010/main" xmlns="" val="11011626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0456"/>
            <a:ext cx="10058400" cy="858660"/>
          </a:xfrm>
        </p:spPr>
        <p:txBody>
          <a:bodyPr>
            <a:noAutofit/>
          </a:bodyPr>
          <a:lstStyle/>
          <a:p>
            <a:pPr algn="ctr"/>
            <a:r>
              <a:rPr lang="ar-SA" sz="4000" b="1" dirty="0">
                <a:solidFill>
                  <a:srgbClr val="FF0000"/>
                </a:solidFill>
              </a:rPr>
              <a:t>البنوك التجارية وخلق النقود ( عملية الائتمان)</a:t>
            </a:r>
            <a:r>
              <a:rPr lang="en-US" sz="4000" b="1" dirty="0">
                <a:solidFill>
                  <a:srgbClr val="FF0000"/>
                </a:solidFill>
              </a:rPr>
              <a:t/>
            </a:r>
            <a:br>
              <a:rPr lang="en-US" sz="4000" b="1" dirty="0">
                <a:solidFill>
                  <a:srgbClr val="FF0000"/>
                </a:solidFill>
              </a:rPr>
            </a:br>
            <a:endParaRPr lang="ar-EG" sz="4000" b="1" dirty="0">
              <a:solidFill>
                <a:srgbClr val="FF0000"/>
              </a:solidFill>
            </a:endParaRPr>
          </a:p>
        </p:txBody>
      </p:sp>
      <p:sp>
        <p:nvSpPr>
          <p:cNvPr id="3" name="Content Placeholder 2"/>
          <p:cNvSpPr>
            <a:spLocks noGrp="1"/>
          </p:cNvSpPr>
          <p:nvPr>
            <p:ph idx="1"/>
          </p:nvPr>
        </p:nvSpPr>
        <p:spPr>
          <a:xfrm>
            <a:off x="232011" y="1119116"/>
            <a:ext cx="11723427" cy="5486400"/>
          </a:xfrm>
        </p:spPr>
        <p:txBody>
          <a:bodyPr/>
          <a:lstStyle/>
          <a:p>
            <a:pPr marL="0" indent="0" algn="r" rtl="1">
              <a:buNone/>
            </a:pPr>
            <a:r>
              <a:rPr lang="ar-SA" dirty="0"/>
              <a:t> </a:t>
            </a:r>
            <a:r>
              <a:rPr lang="ar-SA" dirty="0" smtClean="0"/>
              <a:t>قبل </a:t>
            </a:r>
            <a:r>
              <a:rPr lang="ar-SA" dirty="0"/>
              <a:t>الدخول في شرح عملية خلق الائتمان </a:t>
            </a:r>
            <a:r>
              <a:rPr lang="ar-EG" dirty="0" smtClean="0"/>
              <a:t> - تم شرحها  بحالاتها الثلاث مع </a:t>
            </a:r>
            <a:r>
              <a:rPr lang="ar-EG" dirty="0" err="1" smtClean="0"/>
              <a:t>امثلة</a:t>
            </a:r>
            <a:r>
              <a:rPr lang="ar-EG" dirty="0" smtClean="0"/>
              <a:t> في المحاضرة - </a:t>
            </a:r>
            <a:r>
              <a:rPr lang="ar-SA" dirty="0" smtClean="0"/>
              <a:t>سنجيب </a:t>
            </a:r>
            <a:r>
              <a:rPr lang="ar-SA" dirty="0"/>
              <a:t>عن السؤال الأتي وهو :</a:t>
            </a:r>
            <a:endParaRPr lang="en-US" dirty="0"/>
          </a:p>
          <a:p>
            <a:pPr algn="r" rtl="1"/>
            <a:r>
              <a:rPr lang="ar-SA" dirty="0"/>
              <a:t>كيف استطاعت البنوك التجارية أن تخلق الودائع والائتمان؟</a:t>
            </a:r>
            <a:endParaRPr lang="en-US" dirty="0"/>
          </a:p>
          <a:p>
            <a:pPr algn="r" rtl="1"/>
            <a:r>
              <a:rPr lang="ar-SA" dirty="0"/>
              <a:t>إن تلك العملية تمت استنادا  للشروط الأساسية التالية:</a:t>
            </a:r>
            <a:endParaRPr lang="en-US" dirty="0"/>
          </a:p>
          <a:p>
            <a:pPr marL="342900" lvl="0" indent="-342900" algn="r" rtl="1">
              <a:buFont typeface="+mj-lt"/>
              <a:buAutoNum type="arabicPeriod"/>
            </a:pPr>
            <a:r>
              <a:rPr lang="ar-SA" dirty="0"/>
              <a:t>إن المودعين لديهم الثقة بالمصارف  في المصارف التجارية بالوفاء بالتزاماتها المتمثلة برد ودائعهم عند الطلب أو حين يحين أجل استردادها مما يشجعهم على الاستمرار بالإيداع لدى البنوك التجارية.</a:t>
            </a:r>
            <a:endParaRPr lang="en-US" dirty="0"/>
          </a:p>
          <a:p>
            <a:pPr marL="342900" lvl="0" indent="-342900" algn="r" rtl="1">
              <a:buFont typeface="+mj-lt"/>
              <a:buAutoNum type="arabicPeriod"/>
            </a:pPr>
            <a:r>
              <a:rPr lang="ar-SA" dirty="0"/>
              <a:t>هذه الثقة تجعل المودعين لا يفكرون بسحب ودائعهم إلا عندما تقتضي الحاجة لسحبها.</a:t>
            </a:r>
            <a:endParaRPr lang="en-US" dirty="0"/>
          </a:p>
          <a:p>
            <a:pPr marL="342900" lvl="0" indent="-342900" algn="r" rtl="1">
              <a:buFont typeface="+mj-lt"/>
              <a:buAutoNum type="arabicPeriod"/>
            </a:pPr>
            <a:r>
              <a:rPr lang="ar-SA" dirty="0"/>
              <a:t>تقدم العادات المصرفية ونضوج الوعي المصرفي لدى المودعين يدفعهم للتعامل بالشيكات لتسوية مبادلاتهم دون الحاجة للنقود وهذا بالتالي يزيد من حجم الودائع لدى البنوك.</a:t>
            </a:r>
            <a:endParaRPr lang="en-US" dirty="0"/>
          </a:p>
          <a:p>
            <a:pPr marL="342900" lvl="0" indent="-342900" algn="r" rtl="1">
              <a:buFont typeface="+mj-lt"/>
              <a:buAutoNum type="arabicPeriod"/>
            </a:pPr>
            <a:r>
              <a:rPr lang="ar-SA" dirty="0"/>
              <a:t>من خلال التجارب العملية  ثم إثبات أن سحوبات المودعين تقارب حجم إيداعات المودعين الجديدة إن لم تكن اقل منها</a:t>
            </a:r>
            <a:r>
              <a:rPr lang="ar-SA" dirty="0" smtClean="0"/>
              <a:t>.</a:t>
            </a:r>
            <a:endParaRPr lang="en-US" dirty="0"/>
          </a:p>
          <a:p>
            <a:pPr algn="r" rtl="1"/>
            <a:r>
              <a:rPr lang="ar-SA" u="sng" dirty="0">
                <a:solidFill>
                  <a:srgbClr val="FF0000"/>
                </a:solidFill>
              </a:rPr>
              <a:t>كيف يتم خلق نقود الودائع:</a:t>
            </a:r>
            <a:endParaRPr lang="en-US" dirty="0">
              <a:solidFill>
                <a:srgbClr val="FF0000"/>
              </a:solidFill>
            </a:endParaRPr>
          </a:p>
          <a:p>
            <a:pPr algn="r" rtl="1"/>
            <a:r>
              <a:rPr lang="ar-SA" dirty="0"/>
              <a:t>يقصد بهذه العملية مد السوق بنوع من النقود أو وسائل الدفع والتي تؤثر بالتالي في كمية النقود المعروضة وبالرغم من إن إصدار النقود هو في أيدي البنك المركزي فقط إلا أن البنوك التجارية لديها القدرة عن طريق قبول ودائع الأفراد ثم منح القروض أن تؤثر في حجم النقود المعروضة.</a:t>
            </a:r>
            <a:endParaRPr lang="en-US" dirty="0"/>
          </a:p>
          <a:p>
            <a:pPr algn="r"/>
            <a:endParaRPr lang="ar-EG" dirty="0"/>
          </a:p>
        </p:txBody>
      </p:sp>
      <p:sp>
        <p:nvSpPr>
          <p:cNvPr id="4" name="Footer Placeholder 3"/>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14</a:t>
            </a:fld>
            <a:endParaRPr lang="en-US"/>
          </a:p>
        </p:txBody>
      </p:sp>
    </p:spTree>
    <p:extLst>
      <p:ext uri="{BB962C8B-B14F-4D97-AF65-F5344CB8AC3E}">
        <p14:creationId xmlns:p14="http://schemas.microsoft.com/office/powerpoint/2010/main" xmlns="" val="1299356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6926" y="246809"/>
            <a:ext cx="10058400" cy="940546"/>
          </a:xfrm>
        </p:spPr>
        <p:txBody>
          <a:bodyPr>
            <a:normAutofit/>
          </a:bodyPr>
          <a:lstStyle/>
          <a:p>
            <a:pPr algn="ctr"/>
            <a:r>
              <a:rPr lang="ar-SA" sz="4000" b="1" dirty="0">
                <a:solidFill>
                  <a:srgbClr val="FF0000"/>
                </a:solidFill>
              </a:rPr>
              <a:t>أنواع البنوك الأخرى</a:t>
            </a:r>
            <a:endParaRPr lang="ar-EG" sz="4000" b="1" dirty="0">
              <a:solidFill>
                <a:srgbClr val="FF0000"/>
              </a:solidFill>
            </a:endParaRPr>
          </a:p>
        </p:txBody>
      </p:sp>
      <p:sp>
        <p:nvSpPr>
          <p:cNvPr id="3" name="Content Placeholder 2"/>
          <p:cNvSpPr>
            <a:spLocks noGrp="1"/>
          </p:cNvSpPr>
          <p:nvPr>
            <p:ph idx="1"/>
          </p:nvPr>
        </p:nvSpPr>
        <p:spPr>
          <a:xfrm>
            <a:off x="218363" y="1187355"/>
            <a:ext cx="11709779" cy="5431809"/>
          </a:xfrm>
        </p:spPr>
        <p:txBody>
          <a:bodyPr>
            <a:normAutofit/>
          </a:bodyPr>
          <a:lstStyle/>
          <a:p>
            <a:pPr marL="0" indent="0" algn="r" rtl="1">
              <a:buNone/>
            </a:pPr>
            <a:r>
              <a:rPr lang="ar-SA" dirty="0"/>
              <a:t>يمكن تقسيم المصارف الأخرى إلى الأتي:</a:t>
            </a:r>
            <a:endParaRPr lang="en-US" dirty="0"/>
          </a:p>
          <a:p>
            <a:pPr marL="0" indent="0" algn="r" rtl="1">
              <a:buNone/>
            </a:pPr>
            <a:r>
              <a:rPr lang="ar-SA" u="sng" dirty="0">
                <a:solidFill>
                  <a:schemeClr val="tx2">
                    <a:lumMod val="75000"/>
                  </a:schemeClr>
                </a:solidFill>
              </a:rPr>
              <a:t>أولاً: المصارف المتخصص</a:t>
            </a:r>
            <a:r>
              <a:rPr lang="ar-SA" dirty="0">
                <a:solidFill>
                  <a:schemeClr val="tx2">
                    <a:lumMod val="75000"/>
                  </a:schemeClr>
                </a:solidFill>
              </a:rPr>
              <a:t>ة :</a:t>
            </a:r>
            <a:endParaRPr lang="en-US" dirty="0">
              <a:solidFill>
                <a:schemeClr val="tx2">
                  <a:lumMod val="75000"/>
                </a:schemeClr>
              </a:solidFill>
            </a:endParaRPr>
          </a:p>
          <a:p>
            <a:pPr marL="0" indent="0" algn="r" rtl="1">
              <a:buNone/>
            </a:pPr>
            <a:r>
              <a:rPr lang="ar-SA" dirty="0"/>
              <a:t>هي المصارف التي تقوم بعمليات مصرفية تخدم نوعاً محدداً من النشاط الاقتصادي ولا يكون قبول الودائع تحت الطلب من أنشطتها الرئيسية ، وتمتاز بالأتي:</a:t>
            </a:r>
            <a:endParaRPr lang="en-US" dirty="0"/>
          </a:p>
          <a:p>
            <a:pPr marL="0" lvl="0" indent="0" algn="r" rtl="1">
              <a:buNone/>
            </a:pPr>
            <a:r>
              <a:rPr lang="ar-SA" dirty="0"/>
              <a:t>وهي مصارف تعمل على تمويل المشروعات أو العمليات الاقتصادية صناعية أو زراعية أو تجارية وفقاً لتخصص البنك ويختلف اجل ونوع التسهيلات التي تمنحها هذه البنوك وفقا لنوع كلاً منها فقد يصل أجل القروض إلى ستة أشهر وقد يصل إلى ما يقرب من ثلاثين سنة ( كما في البنك العقاري ).</a:t>
            </a:r>
            <a:endParaRPr lang="en-US" dirty="0"/>
          </a:p>
          <a:p>
            <a:pPr marL="0" lvl="0" indent="0" algn="r" rtl="1">
              <a:buNone/>
            </a:pPr>
            <a:r>
              <a:rPr lang="ar-SA" dirty="0"/>
              <a:t>تعتمد في مواردها على رأس مال أو ما يخصص لها من ميزانية الدولة و أنواع الاستثمارات الخاصة بها.</a:t>
            </a:r>
            <a:endParaRPr lang="en-US" dirty="0"/>
          </a:p>
          <a:p>
            <a:pPr marL="0" lvl="0" indent="0" algn="r" rtl="1">
              <a:buNone/>
            </a:pPr>
            <a:r>
              <a:rPr lang="ar-SA" dirty="0"/>
              <a:t>لا </a:t>
            </a:r>
            <a:r>
              <a:rPr lang="ar-SA" dirty="0" smtClean="0"/>
              <a:t>تستطيع </a:t>
            </a:r>
            <a:r>
              <a:rPr lang="ar-SA" dirty="0"/>
              <a:t>التوسيع في نشاطها إلا في حدود مواردها بعكس الحال في البنوك التجارية الأخرى التي تستخدم الودائع لديها</a:t>
            </a:r>
            <a:r>
              <a:rPr lang="ar-SA" dirty="0" smtClean="0"/>
              <a:t>.</a:t>
            </a:r>
            <a:endParaRPr lang="ar-EG" dirty="0" smtClean="0"/>
          </a:p>
          <a:p>
            <a:pPr marL="0" lvl="0" indent="0" algn="r" rtl="1">
              <a:buNone/>
            </a:pPr>
            <a:r>
              <a:rPr lang="ar-EG" dirty="0" smtClean="0"/>
              <a:t>ثانيا: مصارف شاملة</a:t>
            </a:r>
          </a:p>
          <a:p>
            <a:pPr marL="0" lvl="0" indent="0" algn="r" rtl="1">
              <a:buNone/>
            </a:pPr>
            <a:r>
              <a:rPr lang="ar-EG" dirty="0" smtClean="0"/>
              <a:t>ثالثا: مصارف الكترونية</a:t>
            </a:r>
            <a:endParaRPr lang="en-US" dirty="0"/>
          </a:p>
        </p:txBody>
      </p:sp>
      <p:sp>
        <p:nvSpPr>
          <p:cNvPr id="4" name="Footer Placeholder 3"/>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15</a:t>
            </a:fld>
            <a:endParaRPr lang="en-US"/>
          </a:p>
        </p:txBody>
      </p:sp>
    </p:spTree>
    <p:extLst>
      <p:ext uri="{BB962C8B-B14F-4D97-AF65-F5344CB8AC3E}">
        <p14:creationId xmlns:p14="http://schemas.microsoft.com/office/powerpoint/2010/main" xmlns="" val="1612343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069" y="191069"/>
            <a:ext cx="11737073" cy="6496334"/>
          </a:xfrm>
        </p:spPr>
        <p:txBody>
          <a:bodyPr/>
          <a:lstStyle/>
          <a:p>
            <a:pPr marL="0" indent="0" algn="r" rtl="1">
              <a:buNone/>
            </a:pPr>
            <a:endParaRPr lang="ar-EG" dirty="0" smtClean="0"/>
          </a:p>
          <a:p>
            <a:pPr marL="0" indent="0" algn="r" rtl="1">
              <a:buNone/>
            </a:pPr>
            <a:r>
              <a:rPr lang="ar-SA" u="sng" dirty="0">
                <a:solidFill>
                  <a:srgbClr val="0070C0"/>
                </a:solidFill>
              </a:rPr>
              <a:t>المصارف الإسلامية</a:t>
            </a:r>
            <a:r>
              <a:rPr lang="ar-SA" dirty="0">
                <a:solidFill>
                  <a:srgbClr val="0070C0"/>
                </a:solidFill>
              </a:rPr>
              <a:t>:</a:t>
            </a:r>
            <a:endParaRPr lang="en-US" dirty="0">
              <a:solidFill>
                <a:srgbClr val="0070C0"/>
              </a:solidFill>
            </a:endParaRPr>
          </a:p>
          <a:p>
            <a:pPr marL="0" indent="0" algn="r" rtl="1">
              <a:buNone/>
            </a:pPr>
            <a:endParaRPr lang="en-US" dirty="0"/>
          </a:p>
          <a:p>
            <a:pPr marL="0" indent="0" algn="r" rtl="1">
              <a:buNone/>
            </a:pPr>
            <a:r>
              <a:rPr lang="ar-SA" dirty="0"/>
              <a:t>وهي مجموعة من المصارف تسعى لنبذ الفائدة كأساس للتعامل المصرفي وتعمد لإتباع قواعد الشريعة الإسلامية في المعاملات المالية، ويجوز للمصرف الإسلامي استيفاء عمولة معلومة تغطي تكاليف إدارة حسابات القروض و قد جاءت نشأة المصارف الإسلامية تلبية لرغبة المجتمعات الإسلامية في إيجاد صيغة للتعامل المصرفي بعيدا عن شبهة الربا وبدون استخدام سعر الفائدة</a:t>
            </a:r>
            <a:r>
              <a:rPr lang="ar-SA" dirty="0" smtClean="0"/>
              <a:t>.</a:t>
            </a:r>
            <a:endParaRPr lang="en-US" dirty="0"/>
          </a:p>
          <a:p>
            <a:pPr marL="0" indent="0" algn="r" rtl="1">
              <a:buNone/>
            </a:pPr>
            <a:r>
              <a:rPr lang="ar-SA" u="sng" dirty="0">
                <a:solidFill>
                  <a:schemeClr val="tx2">
                    <a:lumMod val="75000"/>
                  </a:schemeClr>
                </a:solidFill>
              </a:rPr>
              <a:t> تعريفه :</a:t>
            </a:r>
            <a:endParaRPr lang="en-US" dirty="0">
              <a:solidFill>
                <a:schemeClr val="tx2">
                  <a:lumMod val="75000"/>
                </a:schemeClr>
              </a:solidFill>
            </a:endParaRPr>
          </a:p>
          <a:p>
            <a:pPr marL="0" indent="0" algn="r" rtl="1">
              <a:buNone/>
            </a:pPr>
            <a:r>
              <a:rPr lang="ar-SA" dirty="0"/>
              <a:t>" هو المصرف الذي يلتزم بتطبيق أحكام الشريعة الإسلامية في جميع معاملاته المصرفية والاستثمارية,من خلال تطبيق مفهوم الوساطة المالية القائم علي مبدأ المشاركة في الربح أو الخسارة, ومن خلال إطار الوكالة بنوعيها العامة والخاصة".</a:t>
            </a:r>
            <a:endParaRPr lang="en-US" dirty="0"/>
          </a:p>
          <a:p>
            <a:pPr marL="0" indent="0" algn="r">
              <a:buNone/>
            </a:pPr>
            <a:endParaRPr lang="ar-EG"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16</a:t>
            </a:fld>
            <a:endParaRPr lang="en-US"/>
          </a:p>
        </p:txBody>
      </p:sp>
    </p:spTree>
    <p:extLst>
      <p:ext uri="{BB962C8B-B14F-4D97-AF65-F5344CB8AC3E}">
        <p14:creationId xmlns:p14="http://schemas.microsoft.com/office/powerpoint/2010/main" xmlns="" val="283770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661" y="232012"/>
            <a:ext cx="11723426" cy="6387152"/>
          </a:xfrm>
        </p:spPr>
        <p:txBody>
          <a:bodyPr>
            <a:normAutofit lnSpcReduction="10000"/>
          </a:bodyPr>
          <a:lstStyle/>
          <a:p>
            <a:pPr marL="0" indent="0" algn="r" rtl="1">
              <a:buNone/>
            </a:pPr>
            <a:r>
              <a:rPr lang="ar-SA" u="sng" dirty="0">
                <a:solidFill>
                  <a:schemeClr val="accent1">
                    <a:lumMod val="75000"/>
                  </a:schemeClr>
                </a:solidFill>
              </a:rPr>
              <a:t>وترجع أهمية وجود المصارف الإسلامية إلى ما يلي:</a:t>
            </a:r>
            <a:endParaRPr lang="en-US" dirty="0">
              <a:solidFill>
                <a:schemeClr val="accent1">
                  <a:lumMod val="75000"/>
                </a:schemeClr>
              </a:solidFill>
            </a:endParaRPr>
          </a:p>
          <a:p>
            <a:pPr marL="0" indent="0" algn="r" rtl="1">
              <a:buNone/>
            </a:pPr>
            <a:r>
              <a:rPr lang="ar-SA" dirty="0">
                <a:solidFill>
                  <a:srgbClr val="FF66FF"/>
                </a:solidFill>
              </a:rPr>
              <a:t>1 - تلبية رغبة المجتمعات الإسلامية في إيجاد قنوات للتعامل المصرفي بعيد عن استخدام أسعار الفائدة.</a:t>
            </a:r>
            <a:endParaRPr lang="en-US" dirty="0">
              <a:solidFill>
                <a:srgbClr val="FF66FF"/>
              </a:solidFill>
            </a:endParaRPr>
          </a:p>
          <a:p>
            <a:pPr marL="0" indent="0" algn="r" rtl="1">
              <a:buNone/>
            </a:pPr>
            <a:r>
              <a:rPr lang="ar-SA" dirty="0">
                <a:solidFill>
                  <a:srgbClr val="FF66FF"/>
                </a:solidFill>
              </a:rPr>
              <a:t>2 - إيجاد مجال لتطبيق فقه المعاملات في الأنشطة المصرفية.</a:t>
            </a:r>
            <a:endParaRPr lang="en-US" dirty="0">
              <a:solidFill>
                <a:srgbClr val="FF66FF"/>
              </a:solidFill>
            </a:endParaRPr>
          </a:p>
          <a:p>
            <a:pPr marL="0" indent="0" algn="r" rtl="1">
              <a:buNone/>
            </a:pPr>
            <a:r>
              <a:rPr lang="ar-SA" dirty="0">
                <a:solidFill>
                  <a:srgbClr val="FF66FF"/>
                </a:solidFill>
              </a:rPr>
              <a:t>3 - تعد المصارف الإسلامية التطبيق العملي لأسس الاقتصاد الإسلامي.</a:t>
            </a:r>
            <a:endParaRPr lang="en-US" dirty="0">
              <a:solidFill>
                <a:srgbClr val="FF66FF"/>
              </a:solidFill>
            </a:endParaRPr>
          </a:p>
          <a:p>
            <a:pPr marL="0" indent="0" algn="r" rtl="1">
              <a:buNone/>
            </a:pPr>
            <a:r>
              <a:rPr lang="ar-SA" dirty="0">
                <a:solidFill>
                  <a:srgbClr val="FF66FF"/>
                </a:solidFill>
              </a:rPr>
              <a:t> </a:t>
            </a:r>
            <a:endParaRPr lang="en-US" dirty="0">
              <a:solidFill>
                <a:srgbClr val="FF66FF"/>
              </a:solidFill>
            </a:endParaRPr>
          </a:p>
          <a:p>
            <a:pPr marL="0" indent="0" algn="r" rtl="1">
              <a:buNone/>
            </a:pPr>
            <a:r>
              <a:rPr lang="ar-SA" u="sng" dirty="0">
                <a:solidFill>
                  <a:schemeClr val="accent1">
                    <a:lumMod val="75000"/>
                  </a:schemeClr>
                </a:solidFill>
              </a:rPr>
              <a:t>خصائص المصارف الإسلامية </a:t>
            </a:r>
            <a:endParaRPr lang="en-US" dirty="0">
              <a:solidFill>
                <a:schemeClr val="accent1">
                  <a:lumMod val="75000"/>
                </a:schemeClr>
              </a:solidFill>
            </a:endParaRPr>
          </a:p>
          <a:p>
            <a:pPr marL="0" indent="0" algn="r" rtl="1">
              <a:buNone/>
            </a:pPr>
            <a:r>
              <a:rPr lang="ar-SA" dirty="0"/>
              <a:t>تتميز المصارف الإسلامية بالعديد من الخصائص عن المصارف التقليدية من أهمها:</a:t>
            </a:r>
            <a:endParaRPr lang="en-US" dirty="0"/>
          </a:p>
          <a:p>
            <a:pPr marL="0" indent="0" algn="r" rtl="1">
              <a:buNone/>
            </a:pPr>
            <a:r>
              <a:rPr lang="ar-SA" dirty="0"/>
              <a:t>1 - تطبيق أحكام الشريعة الإسلامية في كافة المعاملات المصرفية والاستثمارية.</a:t>
            </a:r>
            <a:endParaRPr lang="en-US" dirty="0"/>
          </a:p>
          <a:p>
            <a:pPr marL="0" indent="0" algn="r" rtl="1">
              <a:buNone/>
            </a:pPr>
            <a:r>
              <a:rPr lang="ar-SA" dirty="0"/>
              <a:t>2 - تطبيق أسلوب المشاركة في الربح أو الخسارة في المعاملات.</a:t>
            </a:r>
            <a:endParaRPr lang="en-US" dirty="0"/>
          </a:p>
          <a:p>
            <a:pPr marL="0" indent="0" algn="r" rtl="1">
              <a:buNone/>
            </a:pPr>
            <a:r>
              <a:rPr lang="ar-SA" dirty="0"/>
              <a:t>3 - الالتزام بالصفات (التنموية, الاستثمارية, الإيجابية ) في معاملاتها الاستثمارية والمصرفية.</a:t>
            </a:r>
            <a:endParaRPr lang="en-US" dirty="0"/>
          </a:p>
          <a:p>
            <a:pPr marL="0" indent="0" algn="r" rtl="1">
              <a:buNone/>
            </a:pPr>
            <a:r>
              <a:rPr lang="ar-SA" dirty="0"/>
              <a:t>4 - تطبيق أسلوب الوساطة المالية القائم علي المشاركة.</a:t>
            </a:r>
            <a:endParaRPr lang="en-US" dirty="0"/>
          </a:p>
          <a:p>
            <a:pPr marL="0" indent="0" algn="r" rtl="1">
              <a:buNone/>
            </a:pPr>
            <a:r>
              <a:rPr lang="ar-SA" dirty="0"/>
              <a:t>5 - تطبيق القيم والأخلاق الإسلامية في العمل المصرفي.</a:t>
            </a:r>
            <a:endParaRPr lang="en-US" dirty="0"/>
          </a:p>
          <a:p>
            <a:pPr marL="0" indent="0" algn="r" rtl="1">
              <a:buNone/>
            </a:pPr>
            <a:r>
              <a:rPr lang="ar-SA" dirty="0"/>
              <a:t>6 - كما تتميز المصارف الإسلامية بتقديم مجموعة من الأنشطة لا تقدمها المصارف التقليدية وهي:</a:t>
            </a:r>
            <a:endParaRPr lang="en-US" dirty="0"/>
          </a:p>
          <a:p>
            <a:pPr marL="0" lvl="0" indent="0" algn="r" rtl="1">
              <a:buNone/>
            </a:pPr>
            <a:r>
              <a:rPr lang="ar-SA" dirty="0"/>
              <a:t> </a:t>
            </a:r>
            <a:r>
              <a:rPr lang="ar-SA" dirty="0">
                <a:solidFill>
                  <a:srgbClr val="FF66FF"/>
                </a:solidFill>
              </a:rPr>
              <a:t>نشاط القرض الحسن.</a:t>
            </a:r>
            <a:endParaRPr lang="en-US" dirty="0">
              <a:solidFill>
                <a:srgbClr val="FF66FF"/>
              </a:solidFill>
            </a:endParaRPr>
          </a:p>
          <a:p>
            <a:pPr marL="0" lvl="0" indent="0" algn="r" rtl="1">
              <a:buNone/>
            </a:pPr>
            <a:r>
              <a:rPr lang="ar-SA" dirty="0">
                <a:solidFill>
                  <a:srgbClr val="FF66FF"/>
                </a:solidFill>
              </a:rPr>
              <a:t>نشاط صندوق الزكاة.</a:t>
            </a:r>
            <a:endParaRPr lang="en-US" dirty="0">
              <a:solidFill>
                <a:srgbClr val="FF66FF"/>
              </a:solidFill>
            </a:endParaRPr>
          </a:p>
          <a:p>
            <a:pPr marL="0" lvl="0" indent="0" algn="r" rtl="1">
              <a:buNone/>
            </a:pPr>
            <a:r>
              <a:rPr lang="ar-SA" dirty="0">
                <a:solidFill>
                  <a:srgbClr val="FF66FF"/>
                </a:solidFill>
              </a:rPr>
              <a:t>الأنشطة الثقافية المصرفية.</a:t>
            </a:r>
            <a:endParaRPr lang="en-US" dirty="0">
              <a:solidFill>
                <a:srgbClr val="FF66FF"/>
              </a:solidFill>
            </a:endParaRPr>
          </a:p>
          <a:p>
            <a:pPr marL="0" indent="0" algn="r" rtl="1">
              <a:buNone/>
            </a:pPr>
            <a:endParaRPr lang="en-US"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17</a:t>
            </a:fld>
            <a:endParaRPr lang="en-US"/>
          </a:p>
        </p:txBody>
      </p:sp>
    </p:spTree>
    <p:extLst>
      <p:ext uri="{BB962C8B-B14F-4D97-AF65-F5344CB8AC3E}">
        <p14:creationId xmlns:p14="http://schemas.microsoft.com/office/powerpoint/2010/main" xmlns="" val="3492059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7" y="232012"/>
            <a:ext cx="11764370" cy="6414448"/>
          </a:xfrm>
        </p:spPr>
        <p:txBody>
          <a:bodyPr>
            <a:normAutofit fontScale="77500" lnSpcReduction="20000"/>
          </a:bodyPr>
          <a:lstStyle/>
          <a:p>
            <a:pPr algn="ctr" rtl="1"/>
            <a:r>
              <a:rPr lang="ar-SA" dirty="0" smtClean="0"/>
              <a:t>أهم صيغ التمويل في المصارف </a:t>
            </a:r>
            <a:r>
              <a:rPr lang="ar-SA" dirty="0" err="1" smtClean="0"/>
              <a:t>الاسلامية</a:t>
            </a:r>
            <a:r>
              <a:rPr lang="ar-SA" dirty="0" smtClean="0"/>
              <a:t> </a:t>
            </a:r>
            <a:endParaRPr lang="en-US" dirty="0" smtClean="0"/>
          </a:p>
          <a:p>
            <a:pPr marL="0" indent="0" algn="r" rtl="1">
              <a:buNone/>
            </a:pPr>
            <a:r>
              <a:rPr lang="ar-SA" b="1" u="sng" dirty="0" smtClean="0">
                <a:solidFill>
                  <a:schemeClr val="accent1">
                    <a:lumMod val="75000"/>
                  </a:schemeClr>
                </a:solidFill>
              </a:rPr>
              <a:t>1- </a:t>
            </a:r>
            <a:r>
              <a:rPr lang="ar-SA" b="1" u="sng" dirty="0">
                <a:solidFill>
                  <a:schemeClr val="accent1">
                    <a:lumMod val="75000"/>
                  </a:schemeClr>
                </a:solidFill>
              </a:rPr>
              <a:t>المرابحة : </a:t>
            </a:r>
            <a:endParaRPr lang="en-US" dirty="0">
              <a:solidFill>
                <a:schemeClr val="accent1">
                  <a:lumMod val="75000"/>
                </a:schemeClr>
              </a:solidFill>
            </a:endParaRPr>
          </a:p>
          <a:p>
            <a:pPr marL="0" indent="0" algn="r" rtl="1">
              <a:buNone/>
            </a:pPr>
            <a:r>
              <a:rPr lang="ar-SA" dirty="0"/>
              <a:t>يعد بيع المرابحة من أنواع البيوع المشروعة واحد قنوات التمويل بالمصارف الإسلامية ، والمرابحة في اللغة مصدر من الربح وهو الزيادة وفي اصطلاح الفقهاء هي : بيع بمثل الثمن الأول مع زيادة ربح ، أو هي بيع برأس المال وربح معلوم.  </a:t>
            </a:r>
            <a:endParaRPr lang="en-US" dirty="0"/>
          </a:p>
          <a:p>
            <a:pPr marL="0" indent="0" algn="r" rtl="1">
              <a:buNone/>
            </a:pPr>
            <a:r>
              <a:rPr lang="ar-SA" dirty="0"/>
              <a:t>وفي الواقع العملي تُطبق هذه الصيغة تحت مسمى :" بيع المرابحة للآمر بالشراء "، وتتضمن هذه الصيغة وعد بالشراء وبيع بالمرابحة ، حيث يتقدم العميل للبنك بطلب شراء سلعة معينة ، ويقوم البنك بالشراء ثم بيعها للعميل مع ربح متفق عليه ويتم السداد على أقساط دورية. </a:t>
            </a:r>
            <a:endParaRPr lang="en-US" dirty="0"/>
          </a:p>
          <a:p>
            <a:pPr marL="0" indent="0" algn="r" rtl="1">
              <a:buNone/>
            </a:pPr>
            <a:r>
              <a:rPr lang="ar-SA" dirty="0"/>
              <a:t> </a:t>
            </a:r>
            <a:endParaRPr lang="en-US" dirty="0"/>
          </a:p>
          <a:p>
            <a:pPr marL="0" indent="0" algn="r" rtl="1">
              <a:buNone/>
            </a:pPr>
            <a:r>
              <a:rPr lang="ar-SA" b="1" u="sng" dirty="0">
                <a:solidFill>
                  <a:schemeClr val="accent1">
                    <a:lumMod val="75000"/>
                  </a:schemeClr>
                </a:solidFill>
              </a:rPr>
              <a:t>2- المضاربة :</a:t>
            </a:r>
            <a:endParaRPr lang="en-US" dirty="0">
              <a:solidFill>
                <a:schemeClr val="accent1">
                  <a:lumMod val="75000"/>
                </a:schemeClr>
              </a:solidFill>
            </a:endParaRPr>
          </a:p>
          <a:p>
            <a:pPr marL="0" indent="0" algn="r" rtl="1">
              <a:buNone/>
            </a:pPr>
            <a:r>
              <a:rPr lang="ar-SA" dirty="0"/>
              <a:t>تعد المضاربة من أهم وأقدم صيغ استثمار الأموال في الفقه الإسلامي وهي نوع من المشاركة بين رأس المال من جانب والعمل من جانب آخر.</a:t>
            </a:r>
            <a:endParaRPr lang="en-US" dirty="0"/>
          </a:p>
          <a:p>
            <a:pPr marL="0" indent="0" algn="r" rtl="1">
              <a:buNone/>
            </a:pPr>
            <a:r>
              <a:rPr lang="ar-SA" dirty="0"/>
              <a:t> </a:t>
            </a:r>
            <a:endParaRPr lang="en-US" dirty="0"/>
          </a:p>
          <a:p>
            <a:pPr marL="0" indent="0" algn="r" rtl="1">
              <a:buNone/>
            </a:pPr>
            <a:r>
              <a:rPr lang="ar-SA" dirty="0"/>
              <a:t>والمضاربة نوعان إما مضاربة مطلقة (وتعني إطلاق يد المضارب في الاستثمار وفي أي  نوع من الأنشطة الاستثمارية )، أو مضاربة مقيدة  (وتعني تحديد نوع النشاط الاستثماري للمضارب).</a:t>
            </a:r>
            <a:endParaRPr lang="en-US" dirty="0"/>
          </a:p>
          <a:p>
            <a:pPr marL="0" indent="0" algn="r" rtl="1">
              <a:buNone/>
            </a:pPr>
            <a:r>
              <a:rPr lang="ar-SA" dirty="0"/>
              <a:t>وتتميز المضاربة بأنها من الصيغ الاستثمارية التي يمكن استخدامها في جانبي الميزانية كموارد وكاستخدامات. </a:t>
            </a:r>
            <a:endParaRPr lang="en-US" dirty="0"/>
          </a:p>
          <a:p>
            <a:pPr marL="0" indent="0" algn="r" rtl="1">
              <a:buNone/>
            </a:pPr>
            <a:r>
              <a:rPr lang="ar-SA" dirty="0"/>
              <a:t> </a:t>
            </a:r>
            <a:endParaRPr lang="en-US" dirty="0"/>
          </a:p>
          <a:p>
            <a:pPr marL="0" indent="0" algn="r" rtl="1">
              <a:buNone/>
            </a:pPr>
            <a:r>
              <a:rPr lang="ar-SA" b="1" u="sng" dirty="0">
                <a:solidFill>
                  <a:schemeClr val="accent1">
                    <a:lumMod val="75000"/>
                  </a:schemeClr>
                </a:solidFill>
              </a:rPr>
              <a:t>3- المشاركة:</a:t>
            </a:r>
            <a:endParaRPr lang="en-US" dirty="0">
              <a:solidFill>
                <a:schemeClr val="accent1">
                  <a:lumMod val="75000"/>
                </a:schemeClr>
              </a:solidFill>
            </a:endParaRPr>
          </a:p>
          <a:p>
            <a:pPr marL="0" indent="0" algn="r" rtl="1">
              <a:buNone/>
            </a:pPr>
            <a:r>
              <a:rPr lang="ar-SA" dirty="0"/>
              <a:t>تعد المشاركات من أساليب الاستثمار المتميزة في الفقه الإسلامي حيث تلائم طبيعة المصارف الإسلامية، ويمكن استخدامها في تمويل الأنشطة الاقتصادية المختلفة.</a:t>
            </a:r>
            <a:endParaRPr lang="en-US" dirty="0"/>
          </a:p>
          <a:p>
            <a:pPr marL="0" indent="0" algn="r" rtl="1">
              <a:buNone/>
            </a:pPr>
            <a:r>
              <a:rPr lang="ar-SA" dirty="0"/>
              <a:t> </a:t>
            </a:r>
            <a:endParaRPr lang="en-US" dirty="0"/>
          </a:p>
          <a:p>
            <a:pPr marL="0" indent="0" algn="r" rtl="1">
              <a:buNone/>
            </a:pPr>
            <a:r>
              <a:rPr lang="ar-SA" dirty="0"/>
              <a:t>ويعتمد التمويل بالمشاركة على أساس مشاركة المصرف في التمويل الذي يطلبه المتعاملين دون اشتراط فائدة ثابتة كما هو الحال في التمويل بالقروض بالمصارف التقليدية، وإنما يشارك المصرف المتعامل في الناتج المتوقع ربحاً كان أو خساراً ، وذلك في ضوء قواعد وأسس توزيع متفق عليها بين المصرف والمتعامل وهذه الأسس مستمدة من قواعد شركة العنان.</a:t>
            </a:r>
            <a:endParaRPr lang="en-US" dirty="0"/>
          </a:p>
          <a:p>
            <a:pPr marL="0" indent="0" algn="r" rtl="1">
              <a:buNone/>
            </a:pPr>
            <a:r>
              <a:rPr lang="ar-SA" dirty="0"/>
              <a:t> </a:t>
            </a:r>
            <a:endParaRPr lang="en-US" dirty="0"/>
          </a:p>
          <a:p>
            <a:pPr marL="0" indent="0" algn="r" rtl="1">
              <a:buNone/>
            </a:pPr>
            <a:r>
              <a:rPr lang="ar-SA" dirty="0"/>
              <a:t>هذا ويتميز أسلوب البنك الإسلامي في التمويل بالمشاركة عن أساليب البنوك التجارية في التمويل الإقراض في أن مشاركة البنك الإسلامي تتطلب اشتراك البنك بخبراته المختلفة في البحث عن أفضل مجالات الاستثمار والطرق التي تؤدي إلى ضمان نجاح المشروع وتؤكد ربحيته وبالتالي تزيد من أرباح البنك الأمر الذي يؤدي بدوره إلى زيادة ودائعه بعد ذلك.</a:t>
            </a:r>
            <a:endParaRPr lang="en-US" dirty="0"/>
          </a:p>
          <a:p>
            <a:pPr marL="0" indent="0" algn="r">
              <a:buNone/>
            </a:pPr>
            <a:endParaRPr lang="ar-EG"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18</a:t>
            </a:fld>
            <a:endParaRPr lang="en-US"/>
          </a:p>
        </p:txBody>
      </p:sp>
    </p:spTree>
    <p:extLst>
      <p:ext uri="{BB962C8B-B14F-4D97-AF65-F5344CB8AC3E}">
        <p14:creationId xmlns:p14="http://schemas.microsoft.com/office/powerpoint/2010/main" xmlns="" val="3481726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0457"/>
            <a:ext cx="10058400" cy="749477"/>
          </a:xfrm>
        </p:spPr>
        <p:txBody>
          <a:bodyPr>
            <a:normAutofit/>
          </a:bodyPr>
          <a:lstStyle/>
          <a:p>
            <a:pPr algn="ctr" rtl="1"/>
            <a:r>
              <a:rPr lang="ar-SA" sz="4000" b="1" dirty="0">
                <a:solidFill>
                  <a:srgbClr val="FF0000"/>
                </a:solidFill>
              </a:rPr>
              <a:t>البنوك المركزية</a:t>
            </a:r>
            <a:endParaRPr lang="en-US" sz="4000" b="1" dirty="0">
              <a:solidFill>
                <a:srgbClr val="FF0000"/>
              </a:solidFill>
            </a:endParaRPr>
          </a:p>
        </p:txBody>
      </p:sp>
      <p:sp>
        <p:nvSpPr>
          <p:cNvPr id="3" name="Content Placeholder 2"/>
          <p:cNvSpPr>
            <a:spLocks noGrp="1"/>
          </p:cNvSpPr>
          <p:nvPr>
            <p:ph idx="1"/>
          </p:nvPr>
        </p:nvSpPr>
        <p:spPr>
          <a:xfrm>
            <a:off x="245661" y="1009934"/>
            <a:ext cx="11709778" cy="5595582"/>
          </a:xfrm>
        </p:spPr>
        <p:txBody>
          <a:bodyPr>
            <a:normAutofit lnSpcReduction="10000"/>
          </a:bodyPr>
          <a:lstStyle/>
          <a:p>
            <a:pPr algn="r" rtl="1"/>
            <a:r>
              <a:rPr lang="ar-DZ" dirty="0"/>
              <a:t>البنك المركزي يقف على قمة النظام المصرفي سواء من ناحية الإصدار النقدي أو من ناحية العمليات المصرفية. و هو يمثل السلطة النقدية في الدولة حيث تتدخل بها الحكومة لتنفيذ سياستها الاقتصادية وغالبا ما نشأت البنوك المركزية كبنوك تجارية ثم تحولت إلى بنوك عامة تملكها الدولة. </a:t>
            </a:r>
            <a:endParaRPr lang="en-US" dirty="0"/>
          </a:p>
          <a:p>
            <a:pPr algn="r" rtl="1"/>
            <a:r>
              <a:rPr lang="ar-SA" dirty="0"/>
              <a:t>ظهرت البنوك المركزية بصفتها المعرفية حاليا في نهاية القرن التاسع عشر وبداية القرن العشرين ، وفي البداية كان له حق الإصدار النقدي فقط ولكن مع مرور الزمن تطورت وظائفه بحيث أصبح ينص عليها في الأنظمة الأساسية للبنوك.</a:t>
            </a:r>
            <a:endParaRPr lang="en-US" dirty="0"/>
          </a:p>
          <a:p>
            <a:pPr marL="0" indent="0" algn="r" rtl="1">
              <a:buNone/>
            </a:pPr>
            <a:r>
              <a:rPr lang="ar-SA" u="sng" dirty="0">
                <a:solidFill>
                  <a:srgbClr val="00B050"/>
                </a:solidFill>
              </a:rPr>
              <a:t>تعريفة:</a:t>
            </a:r>
            <a:endParaRPr lang="en-US" dirty="0">
              <a:solidFill>
                <a:srgbClr val="00B050"/>
              </a:solidFill>
            </a:endParaRPr>
          </a:p>
          <a:p>
            <a:pPr marL="0" indent="0" algn="r" rtl="1">
              <a:buNone/>
            </a:pPr>
            <a:r>
              <a:rPr lang="ar-SA" dirty="0"/>
              <a:t>هو منشأة مصرفية لا تضع الربح في اعتبارها بقدر ما تستهدف تدعيم النظام النقدي والاقتصادي في الدولة، ونظرا لأهمية دوره يكون في العدة مملوكا بالكامل للدولة أو يخضع لرقابتها وهو الأداة الإشرافية الرقابية على الجهاز المصرفي كله</a:t>
            </a:r>
            <a:r>
              <a:rPr lang="ar-SA" dirty="0" smtClean="0"/>
              <a:t>.</a:t>
            </a:r>
            <a:endParaRPr lang="ar-SA" b="1" u="sng" dirty="0" smtClean="0">
              <a:solidFill>
                <a:srgbClr val="0070C0"/>
              </a:solidFill>
            </a:endParaRPr>
          </a:p>
          <a:p>
            <a:pPr marL="0" indent="0" algn="r" rtl="1">
              <a:buNone/>
            </a:pPr>
            <a:r>
              <a:rPr lang="ar-SA" b="1" u="sng" dirty="0" smtClean="0">
                <a:solidFill>
                  <a:srgbClr val="0070C0"/>
                </a:solidFill>
              </a:rPr>
              <a:t>خصائص </a:t>
            </a:r>
            <a:r>
              <a:rPr lang="ar-SA" b="1" u="sng" dirty="0">
                <a:solidFill>
                  <a:srgbClr val="0070C0"/>
                </a:solidFill>
              </a:rPr>
              <a:t>البنك المركزي</a:t>
            </a:r>
            <a:endParaRPr lang="en-US" dirty="0">
              <a:solidFill>
                <a:srgbClr val="0070C0"/>
              </a:solidFill>
            </a:endParaRPr>
          </a:p>
          <a:p>
            <a:pPr marL="342900" lvl="0" indent="-342900" algn="r" rtl="1">
              <a:buFont typeface="+mj-lt"/>
              <a:buAutoNum type="arabicPeriod"/>
            </a:pPr>
            <a:r>
              <a:rPr lang="ar-SA" dirty="0"/>
              <a:t>هو مؤسسة حكومية تنشأ بقرار من السلطات التشريعية أو السياسية في الدولة، ويمثلها أمام البنوك  سواء في الإشراف أو الرقابة علي هذه البنوك</a:t>
            </a:r>
            <a:r>
              <a:rPr lang="en-US" dirty="0"/>
              <a:t>.</a:t>
            </a:r>
          </a:p>
          <a:p>
            <a:pPr marL="342900" lvl="0" indent="-342900" algn="r" rtl="1">
              <a:buFont typeface="+mj-lt"/>
              <a:buAutoNum type="arabicPeriod"/>
            </a:pPr>
            <a:r>
              <a:rPr lang="ar-SA" dirty="0"/>
              <a:t>يحتل مركز الصدارة وقمة الجهاز المصرفي بما له من سلطات عليا علي جميع البنوك العاملة في الدولة، وبما له من قدرة على إصدار النقود القانونية وتداولها للوفاء بالإلتزامات، والسيطرة علي شئون النقود والائتمان في الإقتصاد الوطني.</a:t>
            </a:r>
            <a:endParaRPr lang="en-US" dirty="0"/>
          </a:p>
          <a:p>
            <a:pPr marL="342900" lvl="0" indent="-342900" algn="r" rtl="1">
              <a:buFont typeface="+mj-lt"/>
              <a:buAutoNum type="arabicPeriod"/>
            </a:pPr>
            <a:r>
              <a:rPr lang="ar-SA" dirty="0"/>
              <a:t>هو مؤسسة وحيدة في نشاطها، ولا تتعارض أعماله مع أعمال البنوك ولا ينافسها </a:t>
            </a:r>
            <a:endParaRPr lang="en-US" dirty="0"/>
          </a:p>
          <a:p>
            <a:pPr marL="342900" lvl="0" indent="-342900" algn="r" rtl="1">
              <a:buFont typeface="+mj-lt"/>
              <a:buAutoNum type="arabicPeriod"/>
            </a:pPr>
            <a:r>
              <a:rPr lang="ar-SA" dirty="0"/>
              <a:t>هو مؤسسة عامة تابعة للدولة، له مجلس إدارة مستقل في إدارته وفي نظامه الأساسي، وقد يكون له الإستقلال في قراراته في الكثير من الأحيان، في بعض الدول.</a:t>
            </a:r>
            <a:endParaRPr lang="en-US" dirty="0"/>
          </a:p>
          <a:p>
            <a:pPr marL="342900" lvl="0" indent="-342900" algn="r" rtl="1">
              <a:buFont typeface="+mj-lt"/>
              <a:buAutoNum type="arabicPeriod"/>
            </a:pPr>
            <a:r>
              <a:rPr lang="ar-SA" dirty="0"/>
              <a:t>لا يسعى لتحقيق الأرباح من عملياته، وإن تحققت له بعض الأرباح فيكون ذلك من قبيل الصدفة أو الظروف العارضة، وليست الأساسية .</a:t>
            </a:r>
            <a:endParaRPr lang="en-US" dirty="0"/>
          </a:p>
        </p:txBody>
      </p:sp>
      <p:sp>
        <p:nvSpPr>
          <p:cNvPr id="4" name="Footer Placeholder 3"/>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2</a:t>
            </a:fld>
            <a:endParaRPr lang="en-US"/>
          </a:p>
        </p:txBody>
      </p:sp>
    </p:spTree>
    <p:extLst>
      <p:ext uri="{BB962C8B-B14F-4D97-AF65-F5344CB8AC3E}">
        <p14:creationId xmlns:p14="http://schemas.microsoft.com/office/powerpoint/2010/main" xmlns="" val="4181070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4053" y="233161"/>
            <a:ext cx="10058400" cy="1063375"/>
          </a:xfrm>
        </p:spPr>
        <p:txBody>
          <a:bodyPr>
            <a:noAutofit/>
          </a:bodyPr>
          <a:lstStyle/>
          <a:p>
            <a:pPr algn="ctr"/>
            <a:r>
              <a:rPr lang="ar-SA" sz="4000" b="1" dirty="0">
                <a:solidFill>
                  <a:srgbClr val="FF0000"/>
                </a:solidFill>
              </a:rPr>
              <a:t>وظائف المصرف المركزي</a:t>
            </a:r>
            <a:r>
              <a:rPr lang="ar-SA" sz="4000" dirty="0">
                <a:solidFill>
                  <a:srgbClr val="0070C0"/>
                </a:solidFill>
              </a:rPr>
              <a:t>:</a:t>
            </a:r>
            <a:r>
              <a:rPr lang="en-US" sz="4000" dirty="0">
                <a:solidFill>
                  <a:srgbClr val="0070C0"/>
                </a:solidFill>
              </a:rPr>
              <a:t/>
            </a:r>
            <a:br>
              <a:rPr lang="en-US" sz="4000" dirty="0">
                <a:solidFill>
                  <a:srgbClr val="0070C0"/>
                </a:solidFill>
              </a:rPr>
            </a:br>
            <a:endParaRPr lang="ar-EG" sz="4000" dirty="0">
              <a:solidFill>
                <a:srgbClr val="0070C0"/>
              </a:solidFill>
            </a:endParaRPr>
          </a:p>
        </p:txBody>
      </p:sp>
      <p:sp>
        <p:nvSpPr>
          <p:cNvPr id="3" name="Content Placeholder 2"/>
          <p:cNvSpPr>
            <a:spLocks noGrp="1"/>
          </p:cNvSpPr>
          <p:nvPr>
            <p:ph idx="1"/>
          </p:nvPr>
        </p:nvSpPr>
        <p:spPr>
          <a:xfrm>
            <a:off x="245660" y="1296536"/>
            <a:ext cx="11723426" cy="5308980"/>
          </a:xfrm>
        </p:spPr>
        <p:txBody>
          <a:bodyPr>
            <a:normAutofit/>
          </a:bodyPr>
          <a:lstStyle/>
          <a:p>
            <a:pPr algn="r" rtl="1"/>
            <a:r>
              <a:rPr lang="ar-SA" u="sng" dirty="0" smtClean="0">
                <a:solidFill>
                  <a:srgbClr val="FF0000"/>
                </a:solidFill>
              </a:rPr>
              <a:t>أولا</a:t>
            </a:r>
            <a:r>
              <a:rPr lang="ar-SA" u="sng" dirty="0">
                <a:solidFill>
                  <a:srgbClr val="FF0000"/>
                </a:solidFill>
              </a:rPr>
              <a:t>: البنك المصرفي مصرف الإصدار</a:t>
            </a:r>
            <a:r>
              <a:rPr lang="ar-SA" dirty="0">
                <a:solidFill>
                  <a:srgbClr val="FF0000"/>
                </a:solidFill>
              </a:rPr>
              <a:t>:</a:t>
            </a:r>
            <a:endParaRPr lang="en-US" dirty="0">
              <a:solidFill>
                <a:srgbClr val="FF0000"/>
              </a:solidFill>
            </a:endParaRPr>
          </a:p>
          <a:p>
            <a:pPr algn="r" rtl="1"/>
            <a:r>
              <a:rPr lang="ar-SA" dirty="0"/>
              <a:t>فقد كان إصدار النقود مشاعا بين البنوك التجارية ولكن لوجود الحاج لتماثل الأوراق النقدية المتداولة في الدول ظهرت التشريعات التي تحصر حقوق الإصدار في مصرف واحد.</a:t>
            </a:r>
            <a:endParaRPr lang="en-US" dirty="0"/>
          </a:p>
          <a:p>
            <a:pPr marL="0" indent="0" algn="r" rtl="1">
              <a:buNone/>
            </a:pPr>
            <a:r>
              <a:rPr lang="ar-SA" u="sng" dirty="0">
                <a:solidFill>
                  <a:srgbClr val="002060"/>
                </a:solidFill>
              </a:rPr>
              <a:t>أسباب كون البنك المركزي مصرف الإصدار</a:t>
            </a:r>
            <a:r>
              <a:rPr lang="ar-SA" dirty="0">
                <a:solidFill>
                  <a:srgbClr val="002060"/>
                </a:solidFill>
              </a:rPr>
              <a:t>:</a:t>
            </a:r>
            <a:endParaRPr lang="en-US" dirty="0">
              <a:solidFill>
                <a:srgbClr val="002060"/>
              </a:solidFill>
            </a:endParaRPr>
          </a:p>
          <a:p>
            <a:pPr marL="342900" lvl="0" indent="-342900" algn="r" rtl="1">
              <a:buFont typeface="+mj-lt"/>
              <a:buAutoNum type="arabicPeriod"/>
            </a:pPr>
            <a:r>
              <a:rPr lang="ar-SA" dirty="0"/>
              <a:t>النقود المصدرة من البنوك التجارية تعاني من تدني قيمتها وفقدان الثقة بها ولكن احتكار البنك المركزي لإصدار النقود يعطيها السمعة والثقة خاصة في أوقات الأزمات.</a:t>
            </a:r>
            <a:endParaRPr lang="en-US" dirty="0"/>
          </a:p>
          <a:p>
            <a:pPr marL="342900" lvl="0" indent="-342900" algn="r" rtl="1">
              <a:buFont typeface="+mj-lt"/>
              <a:buAutoNum type="arabicPeriod"/>
            </a:pPr>
            <a:r>
              <a:rPr lang="ar-SA" dirty="0"/>
              <a:t>إصدار النقود وظيفة مربحة ومن الطبيعي أن يعود الربح للدولة.</a:t>
            </a:r>
            <a:endParaRPr lang="en-US" dirty="0"/>
          </a:p>
          <a:p>
            <a:pPr marL="342900" lvl="0" indent="-342900" algn="r" rtl="1">
              <a:buFont typeface="+mj-lt"/>
              <a:buAutoNum type="arabicPeriod"/>
            </a:pPr>
            <a:r>
              <a:rPr lang="ar-SA" dirty="0"/>
              <a:t>احتكار البنك المركزي لإصدار النقود يعطي له قدر اكبر على التحكم في العرض الكلي للنقود وبالتالي معالجة الأزمات الاقتصادية.</a:t>
            </a:r>
            <a:endParaRPr lang="en-US" dirty="0"/>
          </a:p>
          <a:p>
            <a:pPr marL="342900" lvl="0" indent="-342900" algn="r" rtl="1">
              <a:buFont typeface="+mj-lt"/>
              <a:buAutoNum type="arabicPeriod"/>
            </a:pPr>
            <a:r>
              <a:rPr lang="ar-DZ" dirty="0"/>
              <a:t>سهولة اتخاذ السياسات النقدية و تنفيذها.</a:t>
            </a:r>
            <a:endParaRPr lang="en-US" dirty="0"/>
          </a:p>
          <a:p>
            <a:pPr marL="342900" lvl="0" indent="-342900" algn="r" rtl="1">
              <a:buFont typeface="+mj-lt"/>
              <a:buAutoNum type="arabicPeriod"/>
            </a:pPr>
            <a:r>
              <a:rPr lang="ar-DZ" dirty="0"/>
              <a:t>تمكين البنك المركزي من الرقابة على البنوك الأخرى</a:t>
            </a:r>
            <a:r>
              <a:rPr lang="ar-DZ" dirty="0" smtClean="0"/>
              <a:t>.</a:t>
            </a:r>
            <a:endParaRPr lang="en-US" dirty="0"/>
          </a:p>
          <a:p>
            <a:pPr marL="0" indent="0" algn="r" rtl="1">
              <a:buNone/>
            </a:pPr>
            <a:r>
              <a:rPr lang="ar-SA" u="sng" dirty="0">
                <a:solidFill>
                  <a:schemeClr val="accent5">
                    <a:lumMod val="75000"/>
                  </a:schemeClr>
                </a:solidFill>
              </a:rPr>
              <a:t>ضوابط الإصدار النقدي:</a:t>
            </a:r>
            <a:endParaRPr lang="en-US" dirty="0">
              <a:solidFill>
                <a:schemeClr val="accent5">
                  <a:lumMod val="75000"/>
                </a:schemeClr>
              </a:solidFill>
            </a:endParaRPr>
          </a:p>
          <a:p>
            <a:pPr marL="0" indent="0" algn="r" rtl="1">
              <a:buNone/>
            </a:pPr>
            <a:r>
              <a:rPr lang="ar-SA" dirty="0"/>
              <a:t>عندما نعرف أن البنك المركزي له حق الإصدار قد يخطر على بالنا السؤال الأتي:</a:t>
            </a:r>
            <a:endParaRPr lang="en-US" dirty="0"/>
          </a:p>
          <a:p>
            <a:pPr algn="r"/>
            <a:endParaRPr lang="ar-EG" dirty="0"/>
          </a:p>
        </p:txBody>
      </p:sp>
      <p:sp>
        <p:nvSpPr>
          <p:cNvPr id="4" name="Footer Placeholder 3"/>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3</a:t>
            </a:fld>
            <a:endParaRPr lang="en-US"/>
          </a:p>
        </p:txBody>
      </p:sp>
    </p:spTree>
    <p:extLst>
      <p:ext uri="{BB962C8B-B14F-4D97-AF65-F5344CB8AC3E}">
        <p14:creationId xmlns:p14="http://schemas.microsoft.com/office/powerpoint/2010/main" xmlns="" val="246362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6" y="218364"/>
            <a:ext cx="11709780" cy="6428096"/>
          </a:xfrm>
        </p:spPr>
        <p:txBody>
          <a:bodyPr>
            <a:normAutofit/>
          </a:bodyPr>
          <a:lstStyle/>
          <a:p>
            <a:pPr algn="r" rtl="1"/>
            <a:r>
              <a:rPr lang="ar-SA" dirty="0">
                <a:solidFill>
                  <a:srgbClr val="FF0000"/>
                </a:solidFill>
              </a:rPr>
              <a:t>ما هي الضوابط التي تحكم عملية طبع النقود؟</a:t>
            </a:r>
            <a:endParaRPr lang="en-US" sz="1600" dirty="0">
              <a:solidFill>
                <a:srgbClr val="FF0000"/>
              </a:solidFill>
            </a:endParaRPr>
          </a:p>
          <a:p>
            <a:pPr marL="0" indent="0" algn="r" rtl="1">
              <a:buNone/>
            </a:pPr>
            <a:r>
              <a:rPr lang="ar-SA" dirty="0"/>
              <a:t>ه</a:t>
            </a:r>
            <a:r>
              <a:rPr lang="ar-SA" dirty="0" smtClean="0"/>
              <a:t>ناك </a:t>
            </a:r>
            <a:r>
              <a:rPr lang="ar-SA" dirty="0"/>
              <a:t>العديد من المعايير التي تتحكم في مقدرة البنك على الإصدار ( منها بعض المعايير التي درسناها في محاضرة عرض النقود نظام الورق الإلزامي) والعوامل الآتية:</a:t>
            </a:r>
            <a:endParaRPr lang="en-US" sz="1600" dirty="0"/>
          </a:p>
          <a:p>
            <a:pPr lvl="1" algn="r" rtl="1">
              <a:buFont typeface="Wingdings" panose="05000000000000000000" pitchFamily="2" charset="2"/>
              <a:buChar char="Ø"/>
            </a:pPr>
            <a:r>
              <a:rPr lang="ar-SA" dirty="0"/>
              <a:t>تغطية نسبة معينة من الإصدار النقدي بالذهب والباقي بالموجودات الأخرى.</a:t>
            </a:r>
            <a:endParaRPr lang="en-US" sz="1400" dirty="0"/>
          </a:p>
          <a:p>
            <a:pPr lvl="1" algn="r" rtl="1">
              <a:buFont typeface="Wingdings" panose="05000000000000000000" pitchFamily="2" charset="2"/>
              <a:buChar char="Ø"/>
            </a:pPr>
            <a:r>
              <a:rPr lang="ar-SA" dirty="0"/>
              <a:t>التغطية الكاملة بالذهب و كانت سائدة سابق .</a:t>
            </a:r>
            <a:endParaRPr lang="en-US" sz="1400" dirty="0"/>
          </a:p>
          <a:p>
            <a:pPr lvl="1" algn="r" rtl="1">
              <a:buFont typeface="Wingdings" panose="05000000000000000000" pitchFamily="2" charset="2"/>
              <a:buChar char="Ø"/>
            </a:pPr>
            <a:r>
              <a:rPr lang="ar-SA" dirty="0"/>
              <a:t>تحديد حد أعلى للمصدر من النقود وذلك بالرجوع للسلطة التنفيذية.</a:t>
            </a:r>
            <a:endParaRPr lang="en-US" sz="1400" dirty="0"/>
          </a:p>
          <a:p>
            <a:pPr lvl="1" algn="r" rtl="1">
              <a:buFont typeface="Wingdings" panose="05000000000000000000" pitchFamily="2" charset="2"/>
              <a:buChar char="Ø"/>
            </a:pPr>
            <a:r>
              <a:rPr lang="ar-SA" dirty="0"/>
              <a:t>نظام الاصدار الحر حسب الحاجة اقتصاديا .</a:t>
            </a:r>
            <a:endParaRPr lang="en-US" sz="1400" dirty="0"/>
          </a:p>
          <a:p>
            <a:pPr algn="r" rtl="1"/>
            <a:endParaRPr lang="en-US" sz="1600" dirty="0"/>
          </a:p>
          <a:p>
            <a:pPr marL="0" indent="0" algn="r" rtl="1">
              <a:buNone/>
            </a:pPr>
            <a:r>
              <a:rPr lang="ar-SA" u="sng" dirty="0">
                <a:solidFill>
                  <a:srgbClr val="FF0000"/>
                </a:solidFill>
              </a:rPr>
              <a:t>ثانياً : البنك المركزي مصرف الحكومة</a:t>
            </a:r>
            <a:r>
              <a:rPr lang="ar-SA" sz="1600" dirty="0">
                <a:solidFill>
                  <a:srgbClr val="FF0000"/>
                </a:solidFill>
              </a:rPr>
              <a:t>:</a:t>
            </a:r>
            <a:endParaRPr lang="en-US" sz="1400" dirty="0">
              <a:solidFill>
                <a:srgbClr val="FF0000"/>
              </a:solidFill>
            </a:endParaRPr>
          </a:p>
          <a:p>
            <a:pPr marL="0" indent="0" algn="r" rtl="1">
              <a:buNone/>
            </a:pPr>
            <a:r>
              <a:rPr lang="ar-SA" dirty="0"/>
              <a:t>يقوم البنك المركزي بأداء خدمات الدولة المصرفية وبذلك يكون أداة الدولة في تنفيذ السياسة النقدية الخاصة بها حتى لو لم يكن البنك مملوكا بالكامل للدولة، وهذه الوظائف هي:</a:t>
            </a:r>
            <a:endParaRPr lang="en-US" sz="1600" dirty="0"/>
          </a:p>
          <a:p>
            <a:pPr lvl="0" algn="r" rtl="1">
              <a:buFont typeface="Wingdings" panose="05000000000000000000" pitchFamily="2" charset="2"/>
              <a:buChar char="v"/>
            </a:pPr>
            <a:r>
              <a:rPr lang="ar-SA" dirty="0"/>
              <a:t>مسك الحسابات لدولة وهي تقوم بإيداع ودائعها لدية ويقوم البنك بمباشرة المدفوعات الحكومية.</a:t>
            </a:r>
            <a:endParaRPr lang="en-US" sz="1600" dirty="0"/>
          </a:p>
          <a:p>
            <a:pPr lvl="0" algn="r" rtl="1">
              <a:buFont typeface="Wingdings" panose="05000000000000000000" pitchFamily="2" charset="2"/>
              <a:buChar char="v"/>
            </a:pPr>
            <a:r>
              <a:rPr lang="ar-SA" dirty="0"/>
              <a:t>إصدار القروض العامة والإشراف عليها.</a:t>
            </a:r>
            <a:endParaRPr lang="en-US" sz="1600" dirty="0"/>
          </a:p>
          <a:p>
            <a:pPr lvl="0" algn="r" rtl="1">
              <a:buFont typeface="Wingdings" panose="05000000000000000000" pitchFamily="2" charset="2"/>
              <a:buChar char="v"/>
            </a:pPr>
            <a:r>
              <a:rPr lang="ar-SA" dirty="0"/>
              <a:t>يتولى معاملات الحكومة مع الخارج من حيث مسك حسابات الاتفاقيات المعقودة ويحتفظ برصيد العملات الأجنبية.</a:t>
            </a:r>
            <a:endParaRPr lang="en-US" sz="1600" dirty="0"/>
          </a:p>
          <a:p>
            <a:pPr lvl="0" algn="r" rtl="1">
              <a:buFont typeface="Wingdings" panose="05000000000000000000" pitchFamily="2" charset="2"/>
              <a:buChar char="v"/>
            </a:pPr>
            <a:r>
              <a:rPr lang="ar-SA" dirty="0"/>
              <a:t>إبداء النصح و المشورة فيما يتعلق بالسياسات الواجب إتباعها لمواجهة الظروف المختلفة.</a:t>
            </a:r>
            <a:endParaRPr lang="en-US" sz="1600" dirty="0"/>
          </a:p>
          <a:p>
            <a:pPr algn="r" rtl="1">
              <a:buFont typeface="Wingdings" panose="05000000000000000000" pitchFamily="2" charset="2"/>
              <a:buChar char="v"/>
            </a:pPr>
            <a:endParaRPr lang="en-US" sz="1600"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4</a:t>
            </a:fld>
            <a:endParaRPr lang="en-US"/>
          </a:p>
        </p:txBody>
      </p:sp>
    </p:spTree>
    <p:extLst>
      <p:ext uri="{BB962C8B-B14F-4D97-AF65-F5344CB8AC3E}">
        <p14:creationId xmlns:p14="http://schemas.microsoft.com/office/powerpoint/2010/main" xmlns="" val="2256535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717" y="218364"/>
            <a:ext cx="11750722" cy="6400800"/>
          </a:xfrm>
        </p:spPr>
        <p:txBody>
          <a:bodyPr/>
          <a:lstStyle/>
          <a:p>
            <a:pPr marL="0" indent="0" algn="r" rtl="1">
              <a:buNone/>
            </a:pPr>
            <a:r>
              <a:rPr lang="ar-SA" u="sng" dirty="0">
                <a:solidFill>
                  <a:srgbClr val="FF0000"/>
                </a:solidFill>
              </a:rPr>
              <a:t>ثالثاً: المصرف المركزي مصرف المصارف:</a:t>
            </a:r>
            <a:endParaRPr lang="en-US" sz="1400" dirty="0">
              <a:solidFill>
                <a:srgbClr val="FF0000"/>
              </a:solidFill>
            </a:endParaRPr>
          </a:p>
          <a:p>
            <a:pPr marL="0" indent="0" algn="r" rtl="1">
              <a:buNone/>
            </a:pPr>
            <a:r>
              <a:rPr lang="ar-SA" dirty="0"/>
              <a:t>بحيث تتعامل كافة المصارف الموجودة معه وهو المصرف الذي تحتفظ به المصارف التجارية به بودائعها و تلجأ إليه المصارف التجارية لإقراضها عند اللزوم وبالتالي يقوم البنك المركزي هنا بأداء الوظائف التالية:</a:t>
            </a:r>
            <a:endParaRPr lang="en-US" sz="1600" dirty="0"/>
          </a:p>
          <a:p>
            <a:pPr lvl="0" algn="r" rtl="1">
              <a:buFont typeface="Wingdings" panose="05000000000000000000" pitchFamily="2" charset="2"/>
              <a:buChar char="v"/>
            </a:pPr>
            <a:r>
              <a:rPr lang="ar-SA" dirty="0"/>
              <a:t>     يحتفظ البنك المركزي للبنوك التجارية بجزء من أرصدتها النقدية وذلك الجزء يتم تحديده إما بالقانون أو بالعرف و إجبار البنوك التجارية للاحتفاظ بهذا الجزء لدى البنك المركزي يحقق الأهداف التالية:</a:t>
            </a:r>
            <a:endParaRPr lang="en-US" sz="1600" dirty="0"/>
          </a:p>
          <a:p>
            <a:pPr marL="617220" lvl="1" indent="-342900" algn="r" rtl="1">
              <a:buFont typeface="+mj-lt"/>
              <a:buAutoNum type="arabicPeriod"/>
            </a:pPr>
            <a:r>
              <a:rPr lang="ar-SA" dirty="0"/>
              <a:t>ضمان تحقيق سيولة المصارف التجارية وحمايتها في مواجهة الظروف الطارئة.</a:t>
            </a:r>
            <a:endParaRPr lang="en-US" dirty="0"/>
          </a:p>
          <a:p>
            <a:pPr marL="617220" lvl="1" indent="-342900" algn="r" rtl="1">
              <a:buFont typeface="+mj-lt"/>
              <a:buAutoNum type="arabicPeriod"/>
            </a:pPr>
            <a:r>
              <a:rPr lang="ar-SA" dirty="0"/>
              <a:t>تعتبر نسبة الاحتياطي النقدي أداة من الأدوات التي يستخدمها البنك المركزي لرقابته على الائتمان المصرفي</a:t>
            </a:r>
            <a:r>
              <a:rPr lang="ar-SA" dirty="0" smtClean="0"/>
              <a:t>.</a:t>
            </a:r>
            <a:endParaRPr lang="en-US" dirty="0" smtClean="0"/>
          </a:p>
          <a:p>
            <a:pPr lvl="2" algn="r" rtl="1">
              <a:buFont typeface="Wingdings" panose="05000000000000000000" pitchFamily="2" charset="2"/>
              <a:buChar char="v"/>
            </a:pPr>
            <a:endParaRPr lang="ar-EG" sz="1600" dirty="0" smtClean="0"/>
          </a:p>
          <a:p>
            <a:pPr lvl="2" algn="r" rtl="1">
              <a:buFont typeface="Wingdings" panose="05000000000000000000" pitchFamily="2" charset="2"/>
              <a:buChar char="v"/>
            </a:pPr>
            <a:r>
              <a:rPr lang="ar-SA" sz="1600" dirty="0" smtClean="0"/>
              <a:t>تسوية المعاملات بين المصارف التجارية المختلفة عن طريق حساباتها لدى البنك المركزي.</a:t>
            </a:r>
            <a:endParaRPr lang="en-US" sz="1600" dirty="0" smtClean="0"/>
          </a:p>
          <a:p>
            <a:pPr lvl="2" algn="r" rtl="1">
              <a:buFont typeface="Wingdings" panose="05000000000000000000" pitchFamily="2" charset="2"/>
              <a:buChar char="v"/>
            </a:pPr>
            <a:r>
              <a:rPr lang="ar-SA" sz="1600" dirty="0" smtClean="0"/>
              <a:t>يقوم بوظيفة المقرض الأخير فلو حدثت أي ظروف مفاجئة للسوق زادت من الطلب على النقود بحيث أن المصارف التجارية أصبحت لا تستطيع تلبية الزيادة تلجئ للبنك المركزي لتقترض منه ما يكفي لمواجهة هذا الطلب الاستثنائي.</a:t>
            </a:r>
            <a:endParaRPr lang="en-US" sz="1600" dirty="0" smtClean="0"/>
          </a:p>
          <a:p>
            <a:pPr marL="0" indent="0" algn="r" rtl="1">
              <a:buNone/>
            </a:pPr>
            <a:endParaRPr lang="en-US" sz="1600" dirty="0"/>
          </a:p>
          <a:p>
            <a:pPr marL="0" indent="0" algn="r" rtl="1">
              <a:buNone/>
            </a:pPr>
            <a:r>
              <a:rPr lang="ar-SA" u="sng" dirty="0"/>
              <a:t>رابعاً: البنك المركزي هو المشرف على شئون الائتمان</a:t>
            </a:r>
            <a:r>
              <a:rPr lang="ar-SA" sz="1600" dirty="0"/>
              <a:t>:</a:t>
            </a:r>
            <a:endParaRPr lang="en-US" sz="1400" dirty="0"/>
          </a:p>
          <a:p>
            <a:pPr marL="0" indent="0" algn="r" rtl="1">
              <a:buNone/>
            </a:pPr>
            <a:r>
              <a:rPr lang="ar-SA" dirty="0"/>
              <a:t>وهذه هي أهم وظائف البنك المركزي في العصر الحديث وذلك لكونها تتحكم في تأثير البنك في وضع السياسة الائتمانية التي يتبعها المصرف التجاري وذلك لكونه لديها القدرة على خلق الائتمان وبالتالي التأثير على عرض النقود ولا يمكن أن تترك المصارف التجارية تتوسع دائماً بالشكل الذي قد لا يكون متلائماً مع الظروف السائدة.</a:t>
            </a:r>
            <a:endParaRPr lang="en-US" sz="1600" dirty="0"/>
          </a:p>
          <a:p>
            <a:pPr algn="r"/>
            <a:endParaRPr lang="ar-EG"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5</a:t>
            </a:fld>
            <a:endParaRPr lang="en-US"/>
          </a:p>
        </p:txBody>
      </p:sp>
    </p:spTree>
    <p:extLst>
      <p:ext uri="{BB962C8B-B14F-4D97-AF65-F5344CB8AC3E}">
        <p14:creationId xmlns:p14="http://schemas.microsoft.com/office/powerpoint/2010/main" xmlns="" val="47953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normAutofit/>
          </a:bodyPr>
          <a:lstStyle/>
          <a:p>
            <a:pPr algn="r" rtl="1"/>
            <a:endParaRPr lang="ar-SA" u="sng" dirty="0" smtClean="0">
              <a:solidFill>
                <a:srgbClr val="FF0000"/>
              </a:solidFill>
            </a:endParaRPr>
          </a:p>
          <a:p>
            <a:pPr algn="r" rtl="1"/>
            <a:endParaRPr lang="ar-SA" u="sng" dirty="0">
              <a:solidFill>
                <a:srgbClr val="FF0000"/>
              </a:solidFill>
            </a:endParaRPr>
          </a:p>
          <a:p>
            <a:pPr algn="r" rtl="1"/>
            <a:r>
              <a:rPr lang="ar-SA" sz="2800" b="1" u="sng" dirty="0" smtClean="0">
                <a:solidFill>
                  <a:srgbClr val="FF0000"/>
                </a:solidFill>
              </a:rPr>
              <a:t>ويمارس البنك المركزي الرقابة على الائتمان من خلال الأساليب الآتية:</a:t>
            </a:r>
            <a:endParaRPr lang="en-US" sz="2800" b="1" dirty="0" smtClean="0">
              <a:solidFill>
                <a:srgbClr val="FF0000"/>
              </a:solidFill>
            </a:endParaRPr>
          </a:p>
          <a:p>
            <a:pPr marL="0" lvl="0" indent="0" algn="r" rtl="1">
              <a:buNone/>
            </a:pPr>
            <a:r>
              <a:rPr lang="ar-EG" u="sng" dirty="0" smtClean="0">
                <a:solidFill>
                  <a:schemeClr val="accent3">
                    <a:lumMod val="50000"/>
                  </a:schemeClr>
                </a:solidFill>
              </a:rPr>
              <a:t>1- </a:t>
            </a:r>
            <a:r>
              <a:rPr lang="ar-SA" u="sng" dirty="0" smtClean="0">
                <a:solidFill>
                  <a:schemeClr val="accent3">
                    <a:lumMod val="50000"/>
                  </a:schemeClr>
                </a:solidFill>
              </a:rPr>
              <a:t>سياسة سعر الخصم:</a:t>
            </a:r>
            <a:endParaRPr lang="en-US" dirty="0" smtClean="0">
              <a:solidFill>
                <a:schemeClr val="accent3">
                  <a:lumMod val="50000"/>
                </a:schemeClr>
              </a:solidFill>
            </a:endParaRPr>
          </a:p>
          <a:p>
            <a:pPr marL="0" lvl="0" indent="0" algn="r" rtl="1">
              <a:buNone/>
            </a:pPr>
            <a:r>
              <a:rPr lang="ar-EG" u="sng" dirty="0" smtClean="0">
                <a:solidFill>
                  <a:schemeClr val="accent3">
                    <a:lumMod val="50000"/>
                  </a:schemeClr>
                </a:solidFill>
              </a:rPr>
              <a:t>2- </a:t>
            </a:r>
            <a:r>
              <a:rPr lang="ar-SA" u="sng" dirty="0" smtClean="0">
                <a:solidFill>
                  <a:schemeClr val="accent3">
                    <a:lumMod val="50000"/>
                  </a:schemeClr>
                </a:solidFill>
              </a:rPr>
              <a:t>تغيير </a:t>
            </a:r>
            <a:r>
              <a:rPr lang="ar-SA" u="sng" dirty="0">
                <a:solidFill>
                  <a:schemeClr val="accent3">
                    <a:lumMod val="50000"/>
                  </a:schemeClr>
                </a:solidFill>
              </a:rPr>
              <a:t>نسبة الاحتياطي القانوني:</a:t>
            </a:r>
            <a:endParaRPr lang="en-US" dirty="0">
              <a:solidFill>
                <a:schemeClr val="accent3">
                  <a:lumMod val="50000"/>
                </a:schemeClr>
              </a:solidFill>
            </a:endParaRPr>
          </a:p>
          <a:p>
            <a:pPr marL="0" lvl="0" indent="0" algn="r" rtl="1">
              <a:buNone/>
            </a:pPr>
            <a:r>
              <a:rPr lang="ar-EG" u="sng" dirty="0" smtClean="0">
                <a:solidFill>
                  <a:schemeClr val="accent3">
                    <a:lumMod val="50000"/>
                  </a:schemeClr>
                </a:solidFill>
              </a:rPr>
              <a:t>3- </a:t>
            </a:r>
            <a:r>
              <a:rPr lang="ar-SA" u="sng" dirty="0" smtClean="0">
                <a:solidFill>
                  <a:schemeClr val="accent3">
                    <a:lumMod val="50000"/>
                  </a:schemeClr>
                </a:solidFill>
              </a:rPr>
              <a:t>عمليات </a:t>
            </a:r>
            <a:r>
              <a:rPr lang="ar-SA" u="sng" dirty="0">
                <a:solidFill>
                  <a:schemeClr val="accent3">
                    <a:lumMod val="50000"/>
                  </a:schemeClr>
                </a:solidFill>
              </a:rPr>
              <a:t>السوق المفتوحة</a:t>
            </a:r>
            <a:r>
              <a:rPr lang="ar-SA" u="sng" dirty="0" smtClean="0">
                <a:solidFill>
                  <a:schemeClr val="accent3">
                    <a:lumMod val="50000"/>
                  </a:schemeClr>
                </a:solidFill>
              </a:rPr>
              <a:t>:</a:t>
            </a:r>
            <a:endParaRPr lang="ar-EG" u="sng" dirty="0" smtClean="0">
              <a:solidFill>
                <a:schemeClr val="accent3">
                  <a:lumMod val="50000"/>
                </a:schemeClr>
              </a:solidFill>
            </a:endParaRPr>
          </a:p>
          <a:p>
            <a:pPr marL="0" lvl="0" indent="0" algn="r" rtl="1">
              <a:buNone/>
            </a:pPr>
            <a:r>
              <a:rPr lang="ar-EG" u="sng" dirty="0" err="1" smtClean="0">
                <a:solidFill>
                  <a:schemeClr val="accent3">
                    <a:lumMod val="50000"/>
                  </a:schemeClr>
                </a:solidFill>
              </a:rPr>
              <a:t>بالاضافة</a:t>
            </a:r>
            <a:r>
              <a:rPr lang="ar-EG" u="sng" dirty="0" smtClean="0">
                <a:solidFill>
                  <a:schemeClr val="accent3">
                    <a:lumMod val="50000"/>
                  </a:schemeClr>
                </a:solidFill>
              </a:rPr>
              <a:t> </a:t>
            </a:r>
            <a:r>
              <a:rPr lang="ar-EG" u="sng" dirty="0" err="1" smtClean="0">
                <a:solidFill>
                  <a:schemeClr val="accent3">
                    <a:lumMod val="50000"/>
                  </a:schemeClr>
                </a:solidFill>
              </a:rPr>
              <a:t>الى</a:t>
            </a:r>
            <a:r>
              <a:rPr lang="ar-EG" u="sng" dirty="0" smtClean="0">
                <a:solidFill>
                  <a:schemeClr val="accent3">
                    <a:lumMod val="50000"/>
                  </a:schemeClr>
                </a:solidFill>
              </a:rPr>
              <a:t> العديد من </a:t>
            </a:r>
            <a:r>
              <a:rPr lang="ar-EG" u="sng" dirty="0" err="1" smtClean="0">
                <a:solidFill>
                  <a:schemeClr val="accent3">
                    <a:lumMod val="50000"/>
                  </a:schemeClr>
                </a:solidFill>
              </a:rPr>
              <a:t>الاساليب</a:t>
            </a:r>
            <a:r>
              <a:rPr lang="ar-EG" u="sng" dirty="0" smtClean="0">
                <a:solidFill>
                  <a:schemeClr val="accent3">
                    <a:lumMod val="50000"/>
                  </a:schemeClr>
                </a:solidFill>
              </a:rPr>
              <a:t> </a:t>
            </a:r>
            <a:r>
              <a:rPr lang="ar-EG" u="sng" dirty="0" err="1" smtClean="0">
                <a:solidFill>
                  <a:schemeClr val="accent3">
                    <a:lumMod val="50000"/>
                  </a:schemeClr>
                </a:solidFill>
              </a:rPr>
              <a:t>الاخرى</a:t>
            </a:r>
            <a:r>
              <a:rPr lang="ar-EG" u="sng" dirty="0" smtClean="0">
                <a:solidFill>
                  <a:schemeClr val="accent3">
                    <a:lumMod val="50000"/>
                  </a:schemeClr>
                </a:solidFill>
              </a:rPr>
              <a:t> التي سيتم التوسع فيها من خلال محاضرة السياسة النقدية</a:t>
            </a:r>
            <a:endParaRPr lang="en-US" dirty="0">
              <a:solidFill>
                <a:schemeClr val="accent3">
                  <a:lumMod val="50000"/>
                </a:schemeClr>
              </a:solidFill>
            </a:endParaRPr>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6</a:t>
            </a:fld>
            <a:endParaRPr lang="en-US"/>
          </a:p>
        </p:txBody>
      </p:sp>
    </p:spTree>
    <p:extLst>
      <p:ext uri="{BB962C8B-B14F-4D97-AF65-F5344CB8AC3E}">
        <p14:creationId xmlns:p14="http://schemas.microsoft.com/office/powerpoint/2010/main" xmlns="" val="2743025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013" y="232012"/>
            <a:ext cx="11723426" cy="6400800"/>
          </a:xfrm>
        </p:spPr>
        <p:txBody>
          <a:bodyPr>
            <a:normAutofit fontScale="92500" lnSpcReduction="10000"/>
          </a:bodyPr>
          <a:lstStyle/>
          <a:p>
            <a:pPr marL="0" indent="0" algn="r" rtl="1">
              <a:buNone/>
            </a:pPr>
            <a:r>
              <a:rPr lang="ar-SA" sz="3000" b="1" u="sng" dirty="0">
                <a:solidFill>
                  <a:srgbClr val="FF0000"/>
                </a:solidFill>
              </a:rPr>
              <a:t>ميزانية البنك المركزي</a:t>
            </a:r>
            <a:r>
              <a:rPr lang="ar-SA" sz="3000" b="1" dirty="0">
                <a:solidFill>
                  <a:srgbClr val="FF0000"/>
                </a:solidFill>
              </a:rPr>
              <a:t>:</a:t>
            </a:r>
            <a:endParaRPr lang="en-US" sz="3000" b="1" dirty="0">
              <a:solidFill>
                <a:srgbClr val="FF0000"/>
              </a:solidFill>
            </a:endParaRPr>
          </a:p>
          <a:p>
            <a:pPr marL="0" indent="0" algn="r" rtl="1">
              <a:buNone/>
            </a:pPr>
            <a:r>
              <a:rPr lang="ar-SA" dirty="0"/>
              <a:t>يمكن تقديم ميزانية مبسطة للبنك المركزي في الشكل الآتي</a:t>
            </a:r>
            <a:r>
              <a:rPr lang="ar-SA" dirty="0" smtClean="0"/>
              <a:t>:</a:t>
            </a:r>
            <a:endParaRPr lang="ar-EG" dirty="0" smtClean="0"/>
          </a:p>
          <a:p>
            <a:pPr algn="r" rtl="1"/>
            <a:endParaRPr lang="ar-EG" dirty="0"/>
          </a:p>
          <a:p>
            <a:pPr algn="r" rtl="1"/>
            <a:endParaRPr lang="ar-EG" dirty="0" smtClean="0"/>
          </a:p>
          <a:p>
            <a:pPr algn="r" rtl="1"/>
            <a:endParaRPr lang="ar-EG" dirty="0"/>
          </a:p>
          <a:p>
            <a:pPr algn="r" rtl="1"/>
            <a:endParaRPr lang="ar-EG" dirty="0" smtClean="0"/>
          </a:p>
          <a:p>
            <a:pPr algn="r" rtl="1"/>
            <a:endParaRPr lang="en-US" dirty="0"/>
          </a:p>
          <a:p>
            <a:pPr algn="r" rtl="1"/>
            <a:r>
              <a:rPr lang="ar-SA" u="sng" dirty="0">
                <a:solidFill>
                  <a:srgbClr val="7030A0"/>
                </a:solidFill>
              </a:rPr>
              <a:t>أولاً الخصوم:</a:t>
            </a:r>
            <a:endParaRPr lang="en-US" dirty="0">
              <a:solidFill>
                <a:srgbClr val="7030A0"/>
              </a:solidFill>
            </a:endParaRPr>
          </a:p>
          <a:p>
            <a:pPr marL="0" indent="0" algn="r" rtl="1">
              <a:buNone/>
            </a:pPr>
            <a:r>
              <a:rPr lang="ar-SA" dirty="0"/>
              <a:t>وبما أن البنك المركزي هو بنك الإصدار فإن جميع العملات المتداولة هي من الخصوم ويقصد بالاحتياطات إيداعات البنوك التجارية لدى البنك المركزي. وهي عبارة عن العملات المتداولة والاحتياطات الإجمالية وبما أن البنك المركزي هو بنك الإصدار فإن جميع المعاملات المتداولة الورقية والمعدنية هي من ضمن الخصوم وتعتبر النقود المصدر كدين من قبل البنك المركزي كامل تلك النقود أما بالنسبة للاحتياطات فيقصد بها إيداعات البنوك التجارة لدى البنك المركزي و زيادة تلك الاحتياطات ↑ ← ↑ عن قدرة البنوك التجارية على </a:t>
            </a:r>
            <a:r>
              <a:rPr lang="ar-SA" dirty="0" smtClean="0"/>
              <a:t>الاقراض </a:t>
            </a:r>
            <a:r>
              <a:rPr lang="ar-SA" dirty="0"/>
              <a:t>← ↑ عرض </a:t>
            </a:r>
            <a:r>
              <a:rPr lang="ar-SA" dirty="0" smtClean="0"/>
              <a:t>النقود</a:t>
            </a:r>
            <a:endParaRPr lang="en-US" dirty="0"/>
          </a:p>
          <a:p>
            <a:pPr algn="r" rtl="1"/>
            <a:r>
              <a:rPr lang="ar-SA" u="sng" dirty="0">
                <a:solidFill>
                  <a:srgbClr val="7030A0"/>
                </a:solidFill>
              </a:rPr>
              <a:t>ثانياً: الأصول:</a:t>
            </a:r>
            <a:endParaRPr lang="en-US" dirty="0">
              <a:solidFill>
                <a:srgbClr val="7030A0"/>
              </a:solidFill>
            </a:endParaRPr>
          </a:p>
          <a:p>
            <a:pPr marL="0" indent="0" algn="r" rtl="1">
              <a:buNone/>
            </a:pPr>
            <a:r>
              <a:rPr lang="ar-SA" dirty="0"/>
              <a:t>الإجمالية لدى وتغير تلك الأصول يؤدي لتغير الاحتياطات البنوك التجارية ومن ثم تغير عرض النقود ويحصل البنك المركزي على فوائد من جانب تلك الأصول. تعتبر السندات الحكومية و القروض المخصوصة من أهم الأصول وتعتبر تلك الأصول يؤدي إلى تغيير الاحتياطات الإجمالية لدى البنوك التجارية ومن ثم تغير عرض النقود ويحصل كذلك البنك المركزي على فوائد من جانب تلك الأصول بينما لا يتحمل أي تكاليف من جانب الخصوم وهي عبارة عن السندات المصدرة من قبل الدولة بحيث مثلاً يستطيع البنك ↓ عرض النقود من خلال بيع السندات الحكومية والعكس في حالة زيادة العرض ، وتسمى الفوائد التي يتحملها البنك مقابل القروض المخصومة بسعر الخصم.</a:t>
            </a:r>
            <a:endParaRPr lang="en-US" dirty="0"/>
          </a:p>
          <a:p>
            <a:pPr algn="r" rtl="1"/>
            <a:endParaRPr lang="en-US" dirty="0"/>
          </a:p>
          <a:p>
            <a:pPr algn="r"/>
            <a:endParaRPr lang="ar-EG" dirty="0"/>
          </a:p>
        </p:txBody>
      </p:sp>
      <p:graphicFrame>
        <p:nvGraphicFramePr>
          <p:cNvPr id="8" name="Table 7"/>
          <p:cNvGraphicFramePr>
            <a:graphicFrameLocks noGrp="1"/>
          </p:cNvGraphicFramePr>
          <p:nvPr>
            <p:extLst/>
          </p:nvPr>
        </p:nvGraphicFramePr>
        <p:xfrm>
          <a:off x="3521122" y="1129144"/>
          <a:ext cx="4507742" cy="1040849"/>
        </p:xfrm>
        <a:graphic>
          <a:graphicData uri="http://schemas.openxmlformats.org/drawingml/2006/table">
            <a:tbl>
              <a:tblPr rtl="1" firstRow="1" firstCol="1" lastRow="1" lastCol="1" bandRow="1" bandCol="1">
                <a:tableStyleId>{5C22544A-7EE6-4342-B048-85BDC9FD1C3A}</a:tableStyleId>
              </a:tblPr>
              <a:tblGrid>
                <a:gridCol w="2253871"/>
                <a:gridCol w="2253871"/>
              </a:tblGrid>
              <a:tr h="346950">
                <a:tc>
                  <a:txBody>
                    <a:bodyPr/>
                    <a:lstStyle/>
                    <a:p>
                      <a:pPr algn="ctr" rtl="1">
                        <a:spcAft>
                          <a:spcPts val="0"/>
                        </a:spcAft>
                      </a:pPr>
                      <a:r>
                        <a:rPr lang="ar-SA" sz="1400">
                          <a:effectLst/>
                        </a:rPr>
                        <a:t>أصول ( موجودات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a:effectLst/>
                        </a:rPr>
                        <a:t>خصومات مطلوبة</a:t>
                      </a:r>
                      <a:endParaRPr lang="en-US" sz="1200">
                        <a:effectLst/>
                        <a:latin typeface="Times New Roman" panose="02020603050405020304" pitchFamily="18" charset="0"/>
                        <a:ea typeface="Times New Roman" panose="02020603050405020304" pitchFamily="18" charset="0"/>
                      </a:endParaRPr>
                    </a:p>
                  </a:txBody>
                  <a:tcPr marL="68580" marR="68580" marT="0" marB="0"/>
                </a:tc>
              </a:tr>
              <a:tr h="693899">
                <a:tc>
                  <a:txBody>
                    <a:bodyPr/>
                    <a:lstStyle/>
                    <a:p>
                      <a:pPr algn="ctr" rtl="1">
                        <a:spcAft>
                          <a:spcPts val="0"/>
                        </a:spcAft>
                      </a:pPr>
                      <a:r>
                        <a:rPr lang="ar-SA" sz="1400">
                          <a:effectLst/>
                        </a:rPr>
                        <a:t>سندات حكومية</a:t>
                      </a:r>
                      <a:endParaRPr lang="en-US" sz="1200">
                        <a:effectLst/>
                      </a:endParaRPr>
                    </a:p>
                    <a:p>
                      <a:pPr algn="ctr" rtl="1">
                        <a:spcAft>
                          <a:spcPts val="0"/>
                        </a:spcAft>
                      </a:pPr>
                      <a:r>
                        <a:rPr lang="ar-SA" sz="1400">
                          <a:effectLst/>
                        </a:rPr>
                        <a:t>قروض مخصومة</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rtl="1">
                        <a:spcAft>
                          <a:spcPts val="0"/>
                        </a:spcAft>
                      </a:pPr>
                      <a:r>
                        <a:rPr lang="ar-SA" sz="1400" dirty="0">
                          <a:effectLst/>
                        </a:rPr>
                        <a:t>عملات متداولة</a:t>
                      </a:r>
                      <a:endParaRPr lang="en-US" sz="1200" dirty="0">
                        <a:effectLst/>
                      </a:endParaRPr>
                    </a:p>
                    <a:p>
                      <a:pPr algn="ctr" rtl="1">
                        <a:spcAft>
                          <a:spcPts val="0"/>
                        </a:spcAft>
                      </a:pPr>
                      <a:r>
                        <a:rPr lang="ar-SA" sz="1400" dirty="0">
                          <a:effectLst/>
                        </a:rPr>
                        <a:t>احتياطات إجمالية</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7</a:t>
            </a:fld>
            <a:endParaRPr lang="en-US"/>
          </a:p>
        </p:txBody>
      </p:sp>
    </p:spTree>
    <p:extLst>
      <p:ext uri="{BB962C8B-B14F-4D97-AF65-F5344CB8AC3E}">
        <p14:creationId xmlns:p14="http://schemas.microsoft.com/office/powerpoint/2010/main" xmlns="" val="2846269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46809"/>
            <a:ext cx="10058400" cy="967842"/>
          </a:xfrm>
        </p:spPr>
        <p:txBody>
          <a:bodyPr>
            <a:normAutofit/>
          </a:bodyPr>
          <a:lstStyle/>
          <a:p>
            <a:pPr algn="ctr" rtl="1"/>
            <a:r>
              <a:rPr lang="ar-SA" sz="4000" b="1" dirty="0">
                <a:solidFill>
                  <a:srgbClr val="FF0000"/>
                </a:solidFill>
              </a:rPr>
              <a:t>البنوك التجارية</a:t>
            </a:r>
            <a:endParaRPr lang="en-US" sz="4000" b="1" dirty="0">
              <a:solidFill>
                <a:srgbClr val="FF0000"/>
              </a:solidFill>
            </a:endParaRPr>
          </a:p>
        </p:txBody>
      </p:sp>
      <p:sp>
        <p:nvSpPr>
          <p:cNvPr id="3" name="Content Placeholder 2"/>
          <p:cNvSpPr>
            <a:spLocks noGrp="1"/>
          </p:cNvSpPr>
          <p:nvPr>
            <p:ph idx="1"/>
          </p:nvPr>
        </p:nvSpPr>
        <p:spPr>
          <a:xfrm>
            <a:off x="218365" y="1214651"/>
            <a:ext cx="11723426" cy="5431809"/>
          </a:xfrm>
        </p:spPr>
        <p:txBody>
          <a:bodyPr/>
          <a:lstStyle/>
          <a:p>
            <a:pPr marL="0" indent="0" algn="r" rtl="1">
              <a:buNone/>
            </a:pPr>
            <a:r>
              <a:rPr lang="ar-SA" u="sng" dirty="0" smtClean="0">
                <a:solidFill>
                  <a:srgbClr val="00B050"/>
                </a:solidFill>
              </a:rPr>
              <a:t>يقصد </a:t>
            </a:r>
            <a:r>
              <a:rPr lang="ar-SA" u="sng" dirty="0">
                <a:solidFill>
                  <a:srgbClr val="00B050"/>
                </a:solidFill>
              </a:rPr>
              <a:t>بالبنك التجاري</a:t>
            </a:r>
            <a:r>
              <a:rPr lang="ar-SA" dirty="0">
                <a:solidFill>
                  <a:srgbClr val="00B050"/>
                </a:solidFill>
              </a:rPr>
              <a:t>:</a:t>
            </a:r>
            <a:endParaRPr lang="en-US" dirty="0">
              <a:solidFill>
                <a:srgbClr val="00B050"/>
              </a:solidFill>
            </a:endParaRPr>
          </a:p>
          <a:p>
            <a:pPr algn="r" rtl="1"/>
            <a:r>
              <a:rPr lang="ar-SA" dirty="0"/>
              <a:t>أي مؤسسة أو شركة مساهمة مكونة لغرض التعامل في النقود والائتمان وهي المكان الذي يتم فيه حفظ الودائع النقدية وتقديم السلف النقدي وتيسير المدفوعات عن طريق القيود الدفترية ( نقل حساب لعميل أخر) بطرق مختلفة بحيث تقلل من الحاجة الفعلية للنقود، وعلى المدى التاريخي كانت البنوك التجارية عبارة عن نوعين معروفين باسم :</a:t>
            </a:r>
            <a:endParaRPr lang="en-US" dirty="0"/>
          </a:p>
          <a:p>
            <a:pPr lvl="0" algn="r" rtl="1">
              <a:buFont typeface="Wingdings" panose="05000000000000000000" pitchFamily="2" charset="2"/>
              <a:buChar char="§"/>
            </a:pPr>
            <a:r>
              <a:rPr lang="ar-SA" dirty="0"/>
              <a:t>بنوك القبول وتشتغل بأعمال خاصة بقبول الائتمان.</a:t>
            </a:r>
            <a:endParaRPr lang="en-US" dirty="0"/>
          </a:p>
          <a:p>
            <a:pPr lvl="0" algn="r" rtl="1">
              <a:buFont typeface="Wingdings" panose="05000000000000000000" pitchFamily="2" charset="2"/>
              <a:buChar char="§"/>
            </a:pPr>
            <a:r>
              <a:rPr lang="ar-SA" dirty="0"/>
              <a:t>بنوك الإصدار وتشتغل بالعمليات الخاصة بإصدارات رأس المال نيابة عن عملائها.</a:t>
            </a:r>
            <a:endParaRPr lang="en-US" dirty="0"/>
          </a:p>
          <a:p>
            <a:pPr algn="r" rtl="1"/>
            <a:r>
              <a:rPr lang="ar-SA" u="sng" dirty="0">
                <a:solidFill>
                  <a:srgbClr val="00B050"/>
                </a:solidFill>
              </a:rPr>
              <a:t>تعريف كلمة ائتمان:</a:t>
            </a:r>
            <a:endParaRPr lang="en-US" dirty="0">
              <a:solidFill>
                <a:srgbClr val="00B050"/>
              </a:solidFill>
            </a:endParaRPr>
          </a:p>
          <a:p>
            <a:pPr algn="r" rtl="1"/>
            <a:r>
              <a:rPr lang="ar-SA" dirty="0"/>
              <a:t>في الشئون المالية يعني عادة قرضا أو حسابا على المكشوف يمنحه أحد البنوك لعملائه ويعني حجم الائتمان: المقدار الكلي للقروض و السلف التي يمنحها النظام المصرفي و المكونة عادة من:</a:t>
            </a:r>
            <a:endParaRPr lang="en-US" dirty="0"/>
          </a:p>
          <a:p>
            <a:pPr marL="342900" lvl="0" indent="-342900" algn="r" rtl="1">
              <a:buFont typeface="+mj-lt"/>
              <a:buAutoNum type="arabicPeriod"/>
            </a:pPr>
            <a:r>
              <a:rPr lang="ar-SA" dirty="0"/>
              <a:t>البنك المركزي.</a:t>
            </a:r>
            <a:endParaRPr lang="en-US" dirty="0"/>
          </a:p>
          <a:p>
            <a:pPr marL="342900" lvl="0" indent="-342900" algn="r" rtl="1">
              <a:buFont typeface="+mj-lt"/>
              <a:buAutoNum type="arabicPeriod"/>
            </a:pPr>
            <a:r>
              <a:rPr lang="ar-SA" dirty="0"/>
              <a:t>البنوك التجارية.</a:t>
            </a:r>
            <a:endParaRPr lang="en-US" dirty="0"/>
          </a:p>
          <a:p>
            <a:pPr marL="342900" lvl="0" indent="-342900" algn="r" rtl="1">
              <a:buFont typeface="+mj-lt"/>
              <a:buAutoNum type="arabicPeriod"/>
            </a:pPr>
            <a:r>
              <a:rPr lang="ar-SA" dirty="0"/>
              <a:t>البنوك المتخصصة.</a:t>
            </a:r>
            <a:endParaRPr lang="en-US" dirty="0"/>
          </a:p>
          <a:p>
            <a:pPr algn="r"/>
            <a:endParaRPr lang="ar-EG" dirty="0"/>
          </a:p>
        </p:txBody>
      </p:sp>
      <p:sp>
        <p:nvSpPr>
          <p:cNvPr id="4" name="Footer Placeholder 3"/>
          <p:cNvSpPr>
            <a:spLocks noGrp="1"/>
          </p:cNvSpPr>
          <p:nvPr>
            <p:ph type="ftr" sz="quarter" idx="11"/>
          </p:nvPr>
        </p:nvSpPr>
        <p:spPr/>
        <p:txBody>
          <a:bodyPr/>
          <a:lstStyle/>
          <a:p>
            <a:r>
              <a:rPr lang="ar-SA" smtClean="0"/>
              <a:t>حنان الجشعم </a:t>
            </a:r>
            <a:endParaRPr lang="en-US"/>
          </a:p>
        </p:txBody>
      </p:sp>
      <p:sp>
        <p:nvSpPr>
          <p:cNvPr id="5" name="Slide Number Placeholder 4"/>
          <p:cNvSpPr>
            <a:spLocks noGrp="1"/>
          </p:cNvSpPr>
          <p:nvPr>
            <p:ph type="sldNum" sz="quarter" idx="12"/>
          </p:nvPr>
        </p:nvSpPr>
        <p:spPr/>
        <p:txBody>
          <a:bodyPr/>
          <a:lstStyle/>
          <a:p>
            <a:fld id="{6D5AE0BD-262C-40EA-A5A8-94753A6F8EAA}" type="slidenum">
              <a:rPr lang="en-US" smtClean="0"/>
              <a:pPr/>
              <a:t>8</a:t>
            </a:fld>
            <a:endParaRPr lang="en-US"/>
          </a:p>
        </p:txBody>
      </p:sp>
    </p:spTree>
    <p:extLst>
      <p:ext uri="{BB962C8B-B14F-4D97-AF65-F5344CB8AC3E}">
        <p14:creationId xmlns:p14="http://schemas.microsoft.com/office/powerpoint/2010/main" xmlns="" val="24199762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365" y="204715"/>
            <a:ext cx="11750722" cy="6469039"/>
          </a:xfrm>
        </p:spPr>
        <p:txBody>
          <a:bodyPr>
            <a:normAutofit/>
          </a:bodyPr>
          <a:lstStyle/>
          <a:p>
            <a:pPr algn="r" rtl="1"/>
            <a:r>
              <a:rPr lang="ar-SA" b="1" u="sng" dirty="0" smtClean="0">
                <a:solidFill>
                  <a:srgbClr val="FF0000"/>
                </a:solidFill>
              </a:rPr>
              <a:t>أنواع </a:t>
            </a:r>
            <a:r>
              <a:rPr lang="ar-SA" b="1" u="sng" dirty="0">
                <a:solidFill>
                  <a:srgbClr val="FF0000"/>
                </a:solidFill>
              </a:rPr>
              <a:t>الائتمان</a:t>
            </a:r>
            <a:endParaRPr lang="en-US" dirty="0">
              <a:solidFill>
                <a:srgbClr val="FF0000"/>
              </a:solidFill>
            </a:endParaRPr>
          </a:p>
          <a:p>
            <a:pPr algn="r" rtl="1"/>
            <a:r>
              <a:rPr lang="ar-SA" b="1" u="sng" dirty="0" smtClean="0">
                <a:solidFill>
                  <a:srgbClr val="0070C0"/>
                </a:solidFill>
              </a:rPr>
              <a:t>يمكن </a:t>
            </a:r>
            <a:r>
              <a:rPr lang="ar-SA" b="1" u="sng" dirty="0">
                <a:solidFill>
                  <a:srgbClr val="0070C0"/>
                </a:solidFill>
              </a:rPr>
              <a:t>تقسيم الائتمان الى اقسام عديدة وفق لمعايير مختلفة هي الاتي </a:t>
            </a:r>
            <a:endParaRPr lang="en-US" dirty="0">
              <a:solidFill>
                <a:srgbClr val="0070C0"/>
              </a:solidFill>
            </a:endParaRPr>
          </a:p>
          <a:p>
            <a:pPr marL="0" lvl="0" indent="0" algn="r" rtl="1">
              <a:buNone/>
            </a:pPr>
            <a:r>
              <a:rPr lang="ar-SA" u="sng" dirty="0" smtClean="0">
                <a:solidFill>
                  <a:srgbClr val="00B0F0"/>
                </a:solidFill>
              </a:rPr>
              <a:t>1</a:t>
            </a:r>
            <a:r>
              <a:rPr lang="ar-EG" u="sng" dirty="0" smtClean="0">
                <a:solidFill>
                  <a:srgbClr val="00B0F0"/>
                </a:solidFill>
              </a:rPr>
              <a:t>- </a:t>
            </a:r>
            <a:r>
              <a:rPr lang="ar-SA" u="sng" dirty="0" smtClean="0">
                <a:solidFill>
                  <a:srgbClr val="00B0F0"/>
                </a:solidFill>
              </a:rPr>
              <a:t>أنواع </a:t>
            </a:r>
            <a:r>
              <a:rPr lang="ar-SA" u="sng" dirty="0">
                <a:solidFill>
                  <a:srgbClr val="00B0F0"/>
                </a:solidFill>
              </a:rPr>
              <a:t>الائتمان وفقا للفترة الزمنية(المدة): </a:t>
            </a:r>
            <a:r>
              <a:rPr lang="ar-SA" u="sng" dirty="0"/>
              <a:t>فهو إما ائتمان قصير أو متوسط أو طويل الأجل . ويؤثر ذلك في عملية </a:t>
            </a:r>
            <a:r>
              <a:rPr lang="ar-SA" dirty="0" smtClean="0"/>
              <a:t>إحتساب </a:t>
            </a:r>
            <a:r>
              <a:rPr lang="ar-SA" dirty="0"/>
              <a:t>سعر الفائدة الذي يتقاضاه البنك نظير منح الائتمان . </a:t>
            </a:r>
            <a:endParaRPr lang="en-US" dirty="0"/>
          </a:p>
          <a:p>
            <a:pPr marL="0" lvl="0" indent="0" algn="r" rtl="1">
              <a:buNone/>
            </a:pPr>
            <a:r>
              <a:rPr lang="ar-SA" u="sng" dirty="0">
                <a:solidFill>
                  <a:srgbClr val="00B0F0"/>
                </a:solidFill>
              </a:rPr>
              <a:t>2</a:t>
            </a:r>
            <a:r>
              <a:rPr lang="ar-EG" u="sng" dirty="0" smtClean="0">
                <a:solidFill>
                  <a:srgbClr val="00B0F0"/>
                </a:solidFill>
              </a:rPr>
              <a:t>- </a:t>
            </a:r>
            <a:r>
              <a:rPr lang="ar-SA" u="sng" dirty="0" smtClean="0">
                <a:solidFill>
                  <a:srgbClr val="00B0F0"/>
                </a:solidFill>
              </a:rPr>
              <a:t>أنواع </a:t>
            </a:r>
            <a:r>
              <a:rPr lang="ar-SA" u="sng" dirty="0">
                <a:solidFill>
                  <a:srgbClr val="00B0F0"/>
                </a:solidFill>
              </a:rPr>
              <a:t>الائتمان وفقا للغرض من القرض</a:t>
            </a:r>
            <a:r>
              <a:rPr lang="ar-SA" u="sng" dirty="0"/>
              <a:t>: فقد يكون الائتمان إما لأغراض إنتاجية أو استهلاكية أو تجارية .</a:t>
            </a:r>
            <a:endParaRPr lang="en-US" u="sng" dirty="0"/>
          </a:p>
          <a:p>
            <a:pPr marL="0" lvl="0" indent="0" algn="r" rtl="1">
              <a:buNone/>
            </a:pPr>
            <a:r>
              <a:rPr lang="ar-SA" u="sng" dirty="0">
                <a:solidFill>
                  <a:srgbClr val="00B0F0"/>
                </a:solidFill>
              </a:rPr>
              <a:t>3</a:t>
            </a:r>
            <a:r>
              <a:rPr lang="ar-EG" u="sng" dirty="0" smtClean="0">
                <a:solidFill>
                  <a:srgbClr val="00B0F0"/>
                </a:solidFill>
              </a:rPr>
              <a:t>- </a:t>
            </a:r>
            <a:r>
              <a:rPr lang="ar-SA" u="sng" dirty="0" smtClean="0">
                <a:solidFill>
                  <a:srgbClr val="00B0F0"/>
                </a:solidFill>
              </a:rPr>
              <a:t>أنواع </a:t>
            </a:r>
            <a:r>
              <a:rPr lang="ar-SA" u="sng" dirty="0">
                <a:solidFill>
                  <a:srgbClr val="00B0F0"/>
                </a:solidFill>
              </a:rPr>
              <a:t>الائتمان وفقا للضمانات</a:t>
            </a:r>
            <a:r>
              <a:rPr lang="ar-SA" u="sng" dirty="0"/>
              <a:t>: فهو إما ضمان شخصى يرتكز علي ثقة البنك بالعميل دون غيرها، أو ائتمان مضمون . برهونات أو كفالات يقدمها العميل للبنك، ويسمى في هذه الحالة بالائتمان العيني</a:t>
            </a:r>
            <a:endParaRPr lang="en-US" u="sng" dirty="0"/>
          </a:p>
          <a:p>
            <a:pPr marL="0" lvl="0" indent="0" algn="r" rtl="1">
              <a:buNone/>
            </a:pPr>
            <a:r>
              <a:rPr lang="ar-SA" u="sng" dirty="0">
                <a:solidFill>
                  <a:srgbClr val="00B0F0"/>
                </a:solidFill>
              </a:rPr>
              <a:t>4</a:t>
            </a:r>
            <a:r>
              <a:rPr lang="ar-EG" u="sng" dirty="0" smtClean="0">
                <a:solidFill>
                  <a:srgbClr val="00B0F0"/>
                </a:solidFill>
              </a:rPr>
              <a:t>- </a:t>
            </a:r>
            <a:r>
              <a:rPr lang="ar-SA" u="sng" dirty="0" smtClean="0">
                <a:solidFill>
                  <a:srgbClr val="00B0F0"/>
                </a:solidFill>
              </a:rPr>
              <a:t>أنواع </a:t>
            </a:r>
            <a:r>
              <a:rPr lang="ar-SA" u="sng" dirty="0">
                <a:solidFill>
                  <a:srgbClr val="00B0F0"/>
                </a:solidFill>
              </a:rPr>
              <a:t>الائتمان حسب الجهة التي تحتاج إلى تمويل: </a:t>
            </a:r>
            <a:r>
              <a:rPr lang="ar-SA" u="sng" dirty="0"/>
              <a:t>الائتمان العام (الحكومة ومؤسساتها) و الائتمان الخاص(للأفراد و الشركات </a:t>
            </a:r>
            <a:r>
              <a:rPr lang="ar-SA" u="sng" dirty="0" smtClean="0"/>
              <a:t>).</a:t>
            </a:r>
            <a:r>
              <a:rPr lang="ar-SA" dirty="0" smtClean="0"/>
              <a:t>ولكل </a:t>
            </a:r>
            <a:r>
              <a:rPr lang="ar-SA" dirty="0"/>
              <a:t>نوع من هذه الأنواع تكلفته ومردوداته علي البنك،  ومخاطره المتوقعة، و التي في حالة تحققها تؤدي إلي عدم سداد القروض، وخسارة البنك للمبلغ الذي أقرضه</a:t>
            </a:r>
            <a:r>
              <a:rPr lang="en-US" dirty="0"/>
              <a:t>. </a:t>
            </a:r>
          </a:p>
          <a:p>
            <a:pPr marL="0" indent="0" algn="r" rtl="1">
              <a:buNone/>
            </a:pPr>
            <a:endParaRPr lang="ar-EG" dirty="0"/>
          </a:p>
          <a:p>
            <a:pPr algn="r" rtl="1"/>
            <a:r>
              <a:rPr lang="ar-SA" u="sng" dirty="0">
                <a:solidFill>
                  <a:srgbClr val="295937"/>
                </a:solidFill>
              </a:rPr>
              <a:t>نشأة البنوك التجارية :</a:t>
            </a:r>
            <a:endParaRPr lang="en-US" dirty="0">
              <a:solidFill>
                <a:srgbClr val="295937"/>
              </a:solidFill>
            </a:endParaRPr>
          </a:p>
          <a:p>
            <a:pPr marL="0" indent="0" algn="r" rtl="1">
              <a:buNone/>
            </a:pPr>
            <a:r>
              <a:rPr lang="ar-SA" dirty="0"/>
              <a:t>يرتبط ظهورها تاريخياً بتطور الصائغة و الصيارفة حيث كان التجار يقومون بحفظ نقودهم لديهم خوفاً من الضياع و السرقة مع تسلم المودع إيصالا يتضمن مقدار وديعته ويحصل البنك مقابل ذلك على رسم ومع الزمن أصبح هناك قبولاً لتلك الإيصالات من قبل الأطراف الدائنة و المدينة ومن ثم توافرت لدى البنوك إمكانية خلق التزامات على نفسها تزيد عدة مرات عما هو متوفر لديها من ودائع عن طريق إقراضها والحصول مقابل ذلك على فوائد.</a:t>
            </a:r>
            <a:endParaRPr lang="en-US" dirty="0"/>
          </a:p>
          <a:p>
            <a:pPr marL="0" indent="0" algn="r" rtl="1">
              <a:buNone/>
            </a:pPr>
            <a:r>
              <a:rPr lang="ar-SA" dirty="0"/>
              <a:t>وبالتالي تحولت البنوك التجارية من كونها مؤسسات مالية وسيطة بين المدخرين و المستثمرين فقط ‘إلى كونها مؤسسات مالية لديها القدرة على التأثير في عرض النقود من خلال قدراتها على خلق النقود ( منح الائتمان).</a:t>
            </a:r>
            <a:endParaRPr lang="en-US" dirty="0"/>
          </a:p>
          <a:p>
            <a:pPr marL="0" indent="0" algn="r" rtl="1">
              <a:buNone/>
            </a:pPr>
            <a:endParaRPr lang="en-US" dirty="0"/>
          </a:p>
          <a:p>
            <a:pPr algn="r"/>
            <a:endParaRPr lang="ar-EG" dirty="0"/>
          </a:p>
        </p:txBody>
      </p:sp>
      <p:sp>
        <p:nvSpPr>
          <p:cNvPr id="2" name="Footer Placeholder 1"/>
          <p:cNvSpPr>
            <a:spLocks noGrp="1"/>
          </p:cNvSpPr>
          <p:nvPr>
            <p:ph type="ftr" sz="quarter" idx="11"/>
          </p:nvPr>
        </p:nvSpPr>
        <p:spPr/>
        <p:txBody>
          <a:bodyPr/>
          <a:lstStyle/>
          <a:p>
            <a:r>
              <a:rPr lang="ar-SA" smtClean="0"/>
              <a:t>حنان الجشعم </a:t>
            </a:r>
            <a:endParaRPr lang="en-US"/>
          </a:p>
        </p:txBody>
      </p:sp>
      <p:sp>
        <p:nvSpPr>
          <p:cNvPr id="4" name="Slide Number Placeholder 3"/>
          <p:cNvSpPr>
            <a:spLocks noGrp="1"/>
          </p:cNvSpPr>
          <p:nvPr>
            <p:ph type="sldNum" sz="quarter" idx="12"/>
          </p:nvPr>
        </p:nvSpPr>
        <p:spPr/>
        <p:txBody>
          <a:bodyPr/>
          <a:lstStyle/>
          <a:p>
            <a:fld id="{6D5AE0BD-262C-40EA-A5A8-94753A6F8EAA}" type="slidenum">
              <a:rPr lang="en-US" smtClean="0"/>
              <a:pPr/>
              <a:t>9</a:t>
            </a:fld>
            <a:endParaRPr lang="en-US"/>
          </a:p>
        </p:txBody>
      </p:sp>
    </p:spTree>
    <p:extLst>
      <p:ext uri="{BB962C8B-B14F-4D97-AF65-F5344CB8AC3E}">
        <p14:creationId xmlns:p14="http://schemas.microsoft.com/office/powerpoint/2010/main" xmlns="" val="25566230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43</TotalTime>
  <Words>2560</Words>
  <Application>Microsoft Office PowerPoint</Application>
  <PresentationFormat>Personnalisé</PresentationFormat>
  <Paragraphs>249</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Wood Type</vt:lpstr>
      <vt:lpstr>محاضرة – 4+5 </vt:lpstr>
      <vt:lpstr>البنوك المركزية</vt:lpstr>
      <vt:lpstr>وظائف المصرف المركزي: </vt:lpstr>
      <vt:lpstr>Diapositive 4</vt:lpstr>
      <vt:lpstr>Diapositive 5</vt:lpstr>
      <vt:lpstr>Diapositive 6</vt:lpstr>
      <vt:lpstr>Diapositive 7</vt:lpstr>
      <vt:lpstr>البنوك التجارية</vt:lpstr>
      <vt:lpstr>Diapositive 9</vt:lpstr>
      <vt:lpstr>Diapositive 10</vt:lpstr>
      <vt:lpstr>Diapositive 11</vt:lpstr>
      <vt:lpstr>Diapositive 12</vt:lpstr>
      <vt:lpstr>Diapositive 13</vt:lpstr>
      <vt:lpstr>البنوك التجارية وخلق النقود ( عملية الائتمان) </vt:lpstr>
      <vt:lpstr>أنواع البنوك الأخرى</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naif aljuhani</dc:creator>
  <cp:lastModifiedBy>kkk</cp:lastModifiedBy>
  <cp:revision>9</cp:revision>
  <dcterms:created xsi:type="dcterms:W3CDTF">2014-09-23T19:17:21Z</dcterms:created>
  <dcterms:modified xsi:type="dcterms:W3CDTF">2023-12-02T05:53:18Z</dcterms:modified>
</cp:coreProperties>
</file>