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3"/>
  </p:handoutMasterIdLst>
  <p:sldIdLst>
    <p:sldId id="314" r:id="rId2"/>
    <p:sldId id="307" r:id="rId3"/>
    <p:sldId id="324" r:id="rId4"/>
    <p:sldId id="326" r:id="rId5"/>
    <p:sldId id="325" r:id="rId6"/>
    <p:sldId id="312" r:id="rId7"/>
    <p:sldId id="327" r:id="rId8"/>
    <p:sldId id="328" r:id="rId9"/>
    <p:sldId id="329" r:id="rId10"/>
    <p:sldId id="330" r:id="rId11"/>
    <p:sldId id="338" r:id="rId12"/>
    <p:sldId id="333" r:id="rId13"/>
    <p:sldId id="332" r:id="rId14"/>
    <p:sldId id="335" r:id="rId15"/>
    <p:sldId id="343" r:id="rId16"/>
    <p:sldId id="336" r:id="rId17"/>
    <p:sldId id="337" r:id="rId18"/>
    <p:sldId id="348" r:id="rId19"/>
    <p:sldId id="349" r:id="rId20"/>
    <p:sldId id="350" r:id="rId21"/>
    <p:sldId id="351" r:id="rId22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781" autoAdjust="0"/>
  </p:normalViewPr>
  <p:slideViewPr>
    <p:cSldViewPr>
      <p:cViewPr>
        <p:scale>
          <a:sx n="60" d="100"/>
          <a:sy n="60" d="100"/>
        </p:scale>
        <p:origin x="-1356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61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06/05/2023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71600" y="2132856"/>
            <a:ext cx="7143800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Chapitre 4</a:t>
            </a:r>
          </a:p>
          <a:p>
            <a:pPr algn="ctr"/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Les fichiers</a:t>
            </a:r>
          </a:p>
        </p:txBody>
      </p:sp>
    </p:spTree>
    <p:extLst>
      <p:ext uri="{BB962C8B-B14F-4D97-AF65-F5344CB8AC3E}">
        <p14:creationId xmlns:p14="http://schemas.microsoft.com/office/powerpoint/2010/main" val="9039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08720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/>
              <a:t>Pour utiliser un fichier physique </a:t>
            </a:r>
            <a:r>
              <a:rPr lang="fr-FR" sz="2800" b="1" dirty="0"/>
              <a:t>F </a:t>
            </a:r>
            <a:r>
              <a:rPr lang="fr-FR" sz="2800" dirty="0"/>
              <a:t>dans un algorithme, il fallait que cet algorithme comporte une variable fichier </a:t>
            </a:r>
            <a:r>
              <a:rPr lang="fr-FR" sz="2800" b="1" dirty="0"/>
              <a:t>f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L’association </a:t>
            </a:r>
            <a:r>
              <a:rPr lang="fr-FR" sz="2800" dirty="0"/>
              <a:t>entre </a:t>
            </a:r>
            <a:r>
              <a:rPr lang="fr-FR" sz="2800" b="1" dirty="0"/>
              <a:t>f </a:t>
            </a:r>
            <a:r>
              <a:rPr lang="fr-FR" sz="2800" dirty="0"/>
              <a:t>et </a:t>
            </a:r>
            <a:r>
              <a:rPr lang="fr-FR" sz="2800" b="1" dirty="0"/>
              <a:t>F </a:t>
            </a:r>
            <a:r>
              <a:rPr lang="fr-FR" sz="2800" dirty="0"/>
              <a:t>s’effectuera </a:t>
            </a:r>
            <a:r>
              <a:rPr lang="fr-FR" sz="2800" dirty="0" smtClean="0"/>
              <a:t>au </a:t>
            </a:r>
            <a:r>
              <a:rPr lang="fr-FR" sz="2800" dirty="0"/>
              <a:t>moyen d’un procédé appelé </a:t>
            </a:r>
            <a:r>
              <a:rPr lang="fr-FR" sz="2800" b="1" dirty="0" smtClean="0"/>
              <a:t>assignation</a:t>
            </a:r>
            <a:r>
              <a:rPr lang="fr-FR" sz="2800" dirty="0" smtClean="0"/>
              <a:t>. 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Les modifications </a:t>
            </a:r>
            <a:r>
              <a:rPr lang="fr-FR" sz="2800" dirty="0"/>
              <a:t>apportées à </a:t>
            </a:r>
            <a:r>
              <a:rPr lang="fr-FR" sz="2800" b="1" dirty="0"/>
              <a:t>f </a:t>
            </a:r>
            <a:r>
              <a:rPr lang="fr-FR" sz="2800" dirty="0"/>
              <a:t>dans l’algorithme affecteront directement </a:t>
            </a:r>
            <a:r>
              <a:rPr lang="fr-FR" sz="2800" b="1" dirty="0"/>
              <a:t>F </a:t>
            </a:r>
            <a:r>
              <a:rPr lang="fr-FR" sz="2800" dirty="0"/>
              <a:t>sur son support. 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fr-FR" sz="2800" b="1" u="sng" dirty="0" smtClean="0"/>
              <a:t>Syntaxe </a:t>
            </a:r>
            <a:r>
              <a:rPr lang="fr-FR" sz="2800" b="1" u="sng" dirty="0"/>
              <a:t>:</a:t>
            </a:r>
            <a:r>
              <a:rPr lang="fr-FR" sz="2800" b="1" dirty="0"/>
              <a:t> 	</a:t>
            </a:r>
            <a:r>
              <a:rPr lang="fr-FR" sz="2800" b="1" dirty="0" smtClean="0"/>
              <a:t>ASSIGNER </a:t>
            </a:r>
            <a:r>
              <a:rPr lang="fr-FR" sz="2800" dirty="0"/>
              <a:t>(</a:t>
            </a:r>
            <a:r>
              <a:rPr lang="fr-FR" sz="2800" b="1" dirty="0"/>
              <a:t>f, ‘ </a:t>
            </a:r>
            <a:r>
              <a:rPr lang="fr-FR" sz="2800" b="1" dirty="0" err="1"/>
              <a:t>chemin_dacces_F</a:t>
            </a:r>
            <a:r>
              <a:rPr lang="fr-FR" sz="2800" b="1" dirty="0"/>
              <a:t> ’</a:t>
            </a:r>
            <a:r>
              <a:rPr lang="fr-FR" sz="2800" dirty="0"/>
              <a:t>) </a:t>
            </a:r>
            <a:r>
              <a:rPr lang="fr-FR" sz="2800" dirty="0" smtClean="0"/>
              <a:t>;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/>
              <a:t>Assignation</a:t>
            </a:r>
            <a:r>
              <a:rPr lang="fr-FR" sz="4000" b="1" dirty="0"/>
              <a:t> </a:t>
            </a:r>
            <a:r>
              <a:rPr lang="fr-FR" sz="4000" b="1" dirty="0" smtClean="0"/>
              <a:t>d’un fichier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79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08720"/>
            <a:ext cx="8286808" cy="557216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fr-FR" sz="2800" b="1" dirty="0" smtClean="0"/>
              <a:t>Exemples: </a:t>
            </a:r>
            <a:r>
              <a:rPr lang="fr-FR" sz="2800" dirty="0" smtClean="0"/>
              <a:t>	</a:t>
            </a:r>
          </a:p>
          <a:p>
            <a:pPr algn="just">
              <a:spcAft>
                <a:spcPts val="2400"/>
              </a:spcAft>
            </a:pPr>
            <a:r>
              <a:rPr lang="fr-FR" sz="2800" b="1" dirty="0" smtClean="0"/>
              <a:t>ASSIGNER (f, </a:t>
            </a:r>
            <a:r>
              <a:rPr lang="fr-FR" sz="2800" b="1" dirty="0" smtClean="0">
                <a:solidFill>
                  <a:srgbClr val="00B050"/>
                </a:solidFill>
              </a:rPr>
              <a:t>‘ c:\Exemple.txt ’</a:t>
            </a:r>
            <a:r>
              <a:rPr lang="fr-FR" sz="2800" b="1" dirty="0" smtClean="0"/>
              <a:t>) ;</a:t>
            </a:r>
          </a:p>
          <a:p>
            <a:pPr algn="just">
              <a:spcAft>
                <a:spcPts val="2400"/>
              </a:spcAft>
            </a:pPr>
            <a:r>
              <a:rPr lang="fr-FR" sz="2800" b="1" dirty="0" smtClean="0"/>
              <a:t>ASSIGNER (f1, </a:t>
            </a:r>
            <a:r>
              <a:rPr lang="fr-FR" sz="2800" b="1" dirty="0" smtClean="0">
                <a:solidFill>
                  <a:srgbClr val="00B050"/>
                </a:solidFill>
              </a:rPr>
              <a:t>‘ Donnees.dat ’</a:t>
            </a:r>
            <a:r>
              <a:rPr lang="fr-FR" sz="2800" b="1" dirty="0" smtClean="0"/>
              <a:t>) ;	</a:t>
            </a:r>
          </a:p>
          <a:p>
            <a:pPr algn="just">
              <a:spcAft>
                <a:spcPts val="2400"/>
              </a:spcAft>
            </a:pPr>
            <a:r>
              <a:rPr lang="fr-FR" sz="2800" b="1" dirty="0"/>
              <a:t>ASSIGNER (</a:t>
            </a:r>
            <a:r>
              <a:rPr lang="fr-FR" sz="2800" b="1" dirty="0" smtClean="0"/>
              <a:t>fichier, </a:t>
            </a:r>
            <a:r>
              <a:rPr lang="fr-FR" sz="2800" b="1" dirty="0" smtClean="0">
                <a:solidFill>
                  <a:srgbClr val="00B050"/>
                </a:solidFill>
              </a:rPr>
              <a:t>‘Files\Exemple.txt </a:t>
            </a:r>
            <a:r>
              <a:rPr lang="fr-FR" sz="2800" b="1" dirty="0">
                <a:solidFill>
                  <a:srgbClr val="00B050"/>
                </a:solidFill>
              </a:rPr>
              <a:t>’</a:t>
            </a:r>
            <a:r>
              <a:rPr lang="fr-FR" sz="2800" b="1" dirty="0"/>
              <a:t>) ;	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fr-FR" sz="2800" b="1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/>
              <a:t>Assignation</a:t>
            </a:r>
            <a:r>
              <a:rPr lang="fr-FR" sz="4000" b="1" dirty="0"/>
              <a:t> </a:t>
            </a:r>
            <a:r>
              <a:rPr lang="fr-FR" sz="4000" b="1" dirty="0" smtClean="0"/>
              <a:t>d’un fichier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76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85794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Après </a:t>
            </a:r>
            <a:r>
              <a:rPr lang="fr-FR" sz="2800" dirty="0"/>
              <a:t>l’assignation, il faut toujours ouvrir un fichier pour pouvoir l'utiliser, </a:t>
            </a:r>
            <a:r>
              <a:rPr lang="fr-FR" sz="2800" dirty="0" smtClean="0"/>
              <a:t>l'instruction </a:t>
            </a:r>
            <a:r>
              <a:rPr lang="fr-FR" sz="2800" dirty="0"/>
              <a:t>d'ouverture du fichier doit indiquer si le fichier va être </a:t>
            </a:r>
            <a:r>
              <a:rPr lang="fr-FR" sz="2800" dirty="0" smtClean="0"/>
              <a:t>lu, </a:t>
            </a:r>
            <a:r>
              <a:rPr lang="fr-FR" sz="2800" dirty="0"/>
              <a:t>modifié ou </a:t>
            </a:r>
            <a:r>
              <a:rPr lang="fr-FR" sz="2800" dirty="0" smtClean="0"/>
              <a:t>créé. </a:t>
            </a:r>
          </a:p>
          <a:p>
            <a:pPr algn="just">
              <a:spcAft>
                <a:spcPts val="1200"/>
              </a:spcAft>
            </a:pPr>
            <a:r>
              <a:rPr lang="fr-FR" sz="2800" b="1" dirty="0" smtClean="0"/>
              <a:t>Trois types principaux: </a:t>
            </a:r>
          </a:p>
          <a:p>
            <a:pPr lvl="1" algn="just">
              <a:spcAft>
                <a:spcPts val="1200"/>
              </a:spcAft>
            </a:pPr>
            <a:r>
              <a:rPr lang="fr-FR" sz="2400" b="1" dirty="0" smtClean="0"/>
              <a:t>OUVRIR(f), </a:t>
            </a:r>
          </a:p>
          <a:p>
            <a:pPr lvl="1" algn="just">
              <a:spcAft>
                <a:spcPts val="1200"/>
              </a:spcAft>
            </a:pPr>
            <a:r>
              <a:rPr lang="fr-FR" sz="2400" b="1" dirty="0" smtClean="0"/>
              <a:t>REECRIRE(f) </a:t>
            </a:r>
          </a:p>
          <a:p>
            <a:pPr lvl="1" algn="just">
              <a:spcAft>
                <a:spcPts val="1200"/>
              </a:spcAft>
            </a:pPr>
            <a:r>
              <a:rPr lang="fr-FR" sz="2400" b="1" dirty="0" smtClean="0"/>
              <a:t>AJOUTER(f</a:t>
            </a:r>
            <a:r>
              <a:rPr lang="fr-FR" sz="2400" b="1" dirty="0"/>
              <a:t>) </a:t>
            </a:r>
            <a:endParaRPr lang="fr-FR" sz="24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/>
              <a:t>Ouverture et création d’un fichier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94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53180"/>
            <a:ext cx="8286808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b="1" u="sng" dirty="0" smtClean="0"/>
              <a:t>OUVRIR(f)</a:t>
            </a:r>
            <a:r>
              <a:rPr lang="fr-FR" sz="2800" b="1" dirty="0" smtClean="0"/>
              <a:t> : </a:t>
            </a:r>
            <a:r>
              <a:rPr lang="fr-FR" sz="2800" dirty="0" smtClean="0"/>
              <a:t>Permet </a:t>
            </a:r>
            <a:r>
              <a:rPr lang="fr-FR" sz="2800" dirty="0"/>
              <a:t>d’ouvrir un fichier </a:t>
            </a:r>
            <a:r>
              <a:rPr lang="fr-FR" sz="2800" dirty="0" smtClean="0"/>
              <a:t>existant </a:t>
            </a:r>
            <a:r>
              <a:rPr lang="fr-FR" sz="2800" dirty="0"/>
              <a:t>déjà sur disque (ouverture en lecture). </a:t>
            </a:r>
            <a:r>
              <a:rPr lang="fr-FR" sz="2800" b="1" dirty="0" smtClean="0"/>
              <a:t>Ouvrir </a:t>
            </a:r>
            <a:r>
              <a:rPr lang="fr-FR" sz="2800" dirty="0"/>
              <a:t>rend </a:t>
            </a:r>
            <a:r>
              <a:rPr lang="fr-FR" sz="2800" b="1" dirty="0"/>
              <a:t>F </a:t>
            </a:r>
            <a:r>
              <a:rPr lang="fr-FR" sz="2800" dirty="0"/>
              <a:t>consultable et positionne le pointeur en début de fichier. </a:t>
            </a:r>
          </a:p>
          <a:p>
            <a:pPr algn="just"/>
            <a:endParaRPr lang="fr-FR" sz="2800" b="1" dirty="0" smtClean="0"/>
          </a:p>
          <a:p>
            <a:pPr marL="0" indent="0" algn="just">
              <a:buNone/>
            </a:pPr>
            <a:r>
              <a:rPr lang="fr-FR" sz="2800" b="1" u="sng" dirty="0" smtClean="0"/>
              <a:t>REECRIRE(f) </a:t>
            </a:r>
            <a:r>
              <a:rPr lang="fr-FR" sz="2800" b="1" dirty="0" smtClean="0"/>
              <a:t>: </a:t>
            </a:r>
            <a:r>
              <a:rPr lang="fr-FR" sz="2800" dirty="0" smtClean="0"/>
              <a:t>Permet de créer un fichier </a:t>
            </a:r>
            <a:r>
              <a:rPr lang="fr-FR" sz="2800" b="1" dirty="0" smtClean="0"/>
              <a:t>F </a:t>
            </a:r>
            <a:r>
              <a:rPr lang="fr-FR" sz="2800" dirty="0" smtClean="0"/>
              <a:t>qui n’existe pas encore sur disque, ou bien qui existe déjà mais dont on veut écraser tout le contenu (ouverture en écriture).</a:t>
            </a:r>
          </a:p>
          <a:p>
            <a:pPr marL="0" indent="0" algn="just">
              <a:buNone/>
            </a:pPr>
            <a:endParaRPr lang="fr-FR" sz="2800" b="1" dirty="0" smtClean="0"/>
          </a:p>
          <a:p>
            <a:pPr marL="0" indent="0" algn="just">
              <a:buNone/>
            </a:pPr>
            <a:r>
              <a:rPr lang="fr-FR" sz="2800" b="1" u="sng" dirty="0" smtClean="0"/>
              <a:t>AJOUTER(f): </a:t>
            </a:r>
            <a:r>
              <a:rPr lang="fr-FR" sz="2800" dirty="0" smtClean="0"/>
              <a:t>si </a:t>
            </a:r>
            <a:r>
              <a:rPr lang="fr-FR" sz="2800" dirty="0"/>
              <a:t>on veut ouvrir un fichier </a:t>
            </a:r>
            <a:r>
              <a:rPr lang="fr-FR" sz="2800" b="1" dirty="0"/>
              <a:t>F </a:t>
            </a:r>
            <a:r>
              <a:rPr lang="fr-FR" sz="2800" dirty="0"/>
              <a:t>en pouvant y ajouter des données (uniquement en fin de fichier). </a:t>
            </a:r>
          </a:p>
          <a:p>
            <a:pPr marL="0" indent="0" algn="just">
              <a:buNone/>
            </a:pPr>
            <a:r>
              <a:rPr lang="fr-FR" sz="2800" dirty="0" smtClean="0"/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/>
              <a:t>O</a:t>
            </a:r>
            <a:r>
              <a:rPr lang="fr-FR" sz="4000" b="1" dirty="0" smtClean="0"/>
              <a:t>uverture </a:t>
            </a:r>
            <a:r>
              <a:rPr lang="fr-FR" sz="4000" b="1" dirty="0"/>
              <a:t>et création d’un fichier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7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600" dirty="0" smtClean="0"/>
              <a:t>Après </a:t>
            </a:r>
            <a:r>
              <a:rPr lang="fr-FR" sz="2600" dirty="0"/>
              <a:t>l’ouverture du fichier, plusieurs possibilités sont </a:t>
            </a:r>
            <a:r>
              <a:rPr lang="fr-FR" sz="2600" dirty="0" smtClean="0"/>
              <a:t>offertes: lire </a:t>
            </a:r>
            <a:r>
              <a:rPr lang="fr-FR" sz="2600" dirty="0"/>
              <a:t>les informations qu’il contient, en modifier quelques-unes, en supprimer certaines, ou alors en ajouter d’autres. </a:t>
            </a:r>
            <a:endParaRPr lang="fr-FR" sz="2600" dirty="0" smtClean="0"/>
          </a:p>
          <a:p>
            <a:pPr algn="just">
              <a:spcAft>
                <a:spcPts val="1200"/>
              </a:spcAft>
            </a:pPr>
            <a:r>
              <a:rPr lang="fr-FR" sz="2600" dirty="0" smtClean="0"/>
              <a:t>Deux opérations principales:</a:t>
            </a:r>
            <a:endParaRPr lang="fr-FR" sz="2600" dirty="0"/>
          </a:p>
          <a:p>
            <a:pPr lvl="1" algn="just">
              <a:spcAft>
                <a:spcPts val="1200"/>
              </a:spcAft>
            </a:pPr>
            <a:r>
              <a:rPr lang="fr-FR" sz="2600" b="1" dirty="0" smtClean="0"/>
              <a:t>Lire (f, p): </a:t>
            </a:r>
            <a:r>
              <a:rPr lang="fr-FR" sz="2600" dirty="0" smtClean="0"/>
              <a:t>pour lire un enregistrement de </a:t>
            </a:r>
            <a:r>
              <a:rPr lang="fr-FR" sz="2600" b="1" dirty="0" smtClean="0"/>
              <a:t>F </a:t>
            </a:r>
            <a:r>
              <a:rPr lang="fr-FR" sz="2600" dirty="0" smtClean="0"/>
              <a:t>et insérer les données qu’il contient dans la variable </a:t>
            </a:r>
            <a:r>
              <a:rPr lang="fr-FR" sz="2600" b="1" dirty="0" smtClean="0"/>
              <a:t>p </a:t>
            </a:r>
            <a:r>
              <a:rPr lang="fr-FR" sz="2600" dirty="0" smtClean="0"/>
              <a:t>(p est de type enregistrement). </a:t>
            </a:r>
          </a:p>
          <a:p>
            <a:pPr lvl="1" algn="just">
              <a:spcAft>
                <a:spcPts val="1200"/>
              </a:spcAft>
            </a:pPr>
            <a:r>
              <a:rPr lang="fr-FR" sz="2600" b="1" dirty="0" smtClean="0"/>
              <a:t>Ecrire (f, p): </a:t>
            </a:r>
            <a:r>
              <a:rPr lang="fr-FR" sz="2600" dirty="0" smtClean="0"/>
              <a:t>pour insérer dans </a:t>
            </a:r>
            <a:r>
              <a:rPr lang="fr-FR" sz="2600" b="1" dirty="0" smtClean="0"/>
              <a:t>F </a:t>
            </a:r>
            <a:r>
              <a:rPr lang="fr-FR" sz="2600" dirty="0" smtClean="0"/>
              <a:t>un enregistrement ayant les données contenues dans la variable </a:t>
            </a:r>
            <a:r>
              <a:rPr lang="fr-FR" sz="2600" b="1" dirty="0" smtClean="0"/>
              <a:t>p </a:t>
            </a:r>
            <a:r>
              <a:rPr lang="fr-FR" sz="2600" dirty="0" smtClean="0"/>
              <a:t>(p est de type enregistrement).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/>
            <a:r>
              <a:rPr lang="fr-FR" sz="3600" b="1" dirty="0"/>
              <a:t>Lecture et écriture </a:t>
            </a:r>
            <a:r>
              <a:rPr lang="fr-FR" sz="3600" b="1" dirty="0" smtClean="0"/>
              <a:t>dans un </a:t>
            </a:r>
            <a:r>
              <a:rPr lang="fr-FR" sz="3600" b="1" dirty="0"/>
              <a:t>fichier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86760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57216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fr-FR" sz="2800" b="1" dirty="0" smtClean="0"/>
              <a:t>Remarque </a:t>
            </a:r>
            <a:r>
              <a:rPr lang="fr-FR" sz="2800" b="1" dirty="0"/>
              <a:t>: </a:t>
            </a:r>
            <a:endParaRPr lang="fr-FR" sz="2800" b="1" dirty="0" smtClean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Après </a:t>
            </a:r>
            <a:r>
              <a:rPr lang="fr-FR" sz="2800" dirty="0"/>
              <a:t>la lecture/écriture d’un enregistrement, le pointeur se positionne immédiatement sur l’enregistrement suivant. 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S’il </a:t>
            </a:r>
            <a:r>
              <a:rPr lang="fr-FR" sz="2800" dirty="0"/>
              <a:t>n’y en a plus, la position du pointeur devient alors la fin de fichier.</a:t>
            </a:r>
            <a:endParaRPr lang="fr-FR" sz="28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/>
            <a:r>
              <a:rPr lang="fr-FR" sz="3600" b="1" dirty="0"/>
              <a:t>Lecture et écriture </a:t>
            </a:r>
            <a:r>
              <a:rPr lang="fr-FR" sz="3600" b="1" dirty="0" smtClean="0"/>
              <a:t>dans un </a:t>
            </a:r>
            <a:r>
              <a:rPr lang="fr-FR" sz="3600" b="1" dirty="0"/>
              <a:t>fichier 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4815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08720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La </a:t>
            </a:r>
            <a:r>
              <a:rPr lang="fr-FR" sz="2800" dirty="0"/>
              <a:t>fermeture est une opération essentielle dans la manipulation des fichiers. 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Un </a:t>
            </a:r>
            <a:r>
              <a:rPr lang="fr-FR" sz="2800" dirty="0"/>
              <a:t>bon programmeur ne doit donc jamais la négliger, car elle </a:t>
            </a:r>
            <a:r>
              <a:rPr lang="fr-FR" sz="2800" dirty="0" smtClean="0"/>
              <a:t>permet:</a:t>
            </a:r>
          </a:p>
          <a:p>
            <a:pPr lvl="1" algn="just">
              <a:spcAft>
                <a:spcPts val="1200"/>
              </a:spcAft>
            </a:pPr>
            <a:r>
              <a:rPr lang="fr-FR" sz="2400" dirty="0" smtClean="0"/>
              <a:t>d’éviter </a:t>
            </a:r>
            <a:r>
              <a:rPr lang="fr-FR" sz="2400" dirty="0"/>
              <a:t>les erreurs d’entrée/sortie, </a:t>
            </a:r>
            <a:endParaRPr lang="fr-FR" sz="2400" dirty="0" smtClean="0"/>
          </a:p>
          <a:p>
            <a:pPr lvl="1" algn="just">
              <a:spcAft>
                <a:spcPts val="1200"/>
              </a:spcAft>
            </a:pPr>
            <a:r>
              <a:rPr lang="fr-FR" sz="2400" dirty="0" smtClean="0"/>
              <a:t>de </a:t>
            </a:r>
            <a:r>
              <a:rPr lang="fr-FR" sz="2400" dirty="0"/>
              <a:t>préserver l’intégrité des données d’un fichier, </a:t>
            </a:r>
            <a:endParaRPr lang="fr-FR" sz="2400" dirty="0" smtClean="0"/>
          </a:p>
          <a:p>
            <a:pPr lvl="1" algn="just">
              <a:spcAft>
                <a:spcPts val="1200"/>
              </a:spcAft>
            </a:pPr>
            <a:r>
              <a:rPr lang="fr-FR" sz="2400" dirty="0" smtClean="0"/>
              <a:t>d’optimiser </a:t>
            </a:r>
            <a:r>
              <a:rPr lang="fr-FR" sz="2400" dirty="0"/>
              <a:t>un algorithme en utilisant un minimum de variables internes avec un maximum de fichiers externes. </a:t>
            </a:r>
            <a:endParaRPr lang="fr-FR" sz="2400" dirty="0" smtClean="0"/>
          </a:p>
          <a:p>
            <a:pPr algn="just">
              <a:spcAft>
                <a:spcPts val="1200"/>
              </a:spcAft>
            </a:pPr>
            <a:r>
              <a:rPr lang="fr-FR" sz="2800" b="1" dirty="0" smtClean="0"/>
              <a:t>Syntaxe </a:t>
            </a:r>
            <a:r>
              <a:rPr lang="fr-FR" sz="2800" b="1" dirty="0"/>
              <a:t>: FERMER</a:t>
            </a:r>
            <a:r>
              <a:rPr lang="fr-FR" sz="2800" dirty="0"/>
              <a:t>(f) ;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/>
              <a:t>Fermeture d'un fichier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51824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7640" y="908720"/>
            <a:ext cx="8286808" cy="583264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Exemple </a:t>
            </a:r>
            <a:r>
              <a:rPr lang="fr-FR" sz="2800" b="1" dirty="0"/>
              <a:t>: </a:t>
            </a:r>
            <a:r>
              <a:rPr lang="fr-FR" sz="2800" dirty="0" smtClean="0"/>
              <a:t>Écrire </a:t>
            </a:r>
            <a:r>
              <a:rPr lang="fr-FR" sz="2800" dirty="0"/>
              <a:t>un algorithme qui permet d’afficher toutes les valeurs contenues dans un fichier d’entiers F.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Algorithme </a:t>
            </a:r>
            <a:r>
              <a:rPr lang="fr-FR" sz="2800" dirty="0"/>
              <a:t>fichiers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	p </a:t>
            </a:r>
            <a:r>
              <a:rPr lang="fr-FR" sz="2800" dirty="0"/>
              <a:t>: entier ; f : fichier </a:t>
            </a:r>
            <a:r>
              <a:rPr lang="fr-FR" sz="2800" dirty="0" smtClean="0"/>
              <a:t>d’entiers </a:t>
            </a:r>
            <a:r>
              <a:rPr lang="fr-FR" sz="2800" dirty="0"/>
              <a:t>;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/>
              <a:t>Début </a:t>
            </a:r>
            <a:endParaRPr lang="fr-FR" sz="2800" dirty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800" dirty="0" smtClean="0"/>
              <a:t>	Assigner </a:t>
            </a:r>
            <a:r>
              <a:rPr lang="fr-FR" sz="2800" dirty="0"/>
              <a:t>(</a:t>
            </a:r>
            <a:r>
              <a:rPr lang="fr-FR" sz="2800" b="1" dirty="0"/>
              <a:t>f</a:t>
            </a:r>
            <a:r>
              <a:rPr lang="fr-FR" sz="2800" dirty="0"/>
              <a:t>, ‘</a:t>
            </a:r>
            <a:r>
              <a:rPr lang="fr-FR" sz="2800" b="1" dirty="0"/>
              <a:t>c:\entiers.txt</a:t>
            </a:r>
            <a:r>
              <a:rPr lang="fr-FR" sz="2800" dirty="0"/>
              <a:t>’)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800" dirty="0" smtClean="0"/>
              <a:t>	Ouvrir(</a:t>
            </a:r>
            <a:r>
              <a:rPr lang="fr-FR" sz="2800" b="1" dirty="0" smtClean="0"/>
              <a:t>f</a:t>
            </a:r>
            <a:r>
              <a:rPr lang="fr-FR" sz="2800" dirty="0"/>
              <a:t>)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800" dirty="0" smtClean="0"/>
              <a:t>	Tant </a:t>
            </a:r>
            <a:r>
              <a:rPr lang="fr-FR" sz="2800" dirty="0"/>
              <a:t>que ( </a:t>
            </a:r>
            <a:r>
              <a:rPr lang="fr-FR" sz="2800" dirty="0" smtClean="0"/>
              <a:t>! </a:t>
            </a:r>
            <a:r>
              <a:rPr lang="fr-FR" sz="2800" dirty="0"/>
              <a:t>(</a:t>
            </a:r>
            <a:r>
              <a:rPr lang="fr-FR" sz="2800" b="1" dirty="0" err="1"/>
              <a:t>Eof</a:t>
            </a:r>
            <a:r>
              <a:rPr lang="fr-FR" sz="2800" b="1" dirty="0"/>
              <a:t>(f)</a:t>
            </a:r>
            <a:r>
              <a:rPr lang="fr-FR" sz="2800" dirty="0"/>
              <a:t>) ) faire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	Lire </a:t>
            </a:r>
            <a:r>
              <a:rPr lang="fr-FR" sz="2800" dirty="0"/>
              <a:t>(f, p) </a:t>
            </a:r>
            <a:r>
              <a:rPr lang="fr-FR" sz="28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	Ecrire </a:t>
            </a:r>
            <a:r>
              <a:rPr lang="fr-FR" sz="2800" dirty="0"/>
              <a:t>(‘Nous venons de lire le nombre ‘, p</a:t>
            </a:r>
            <a:r>
              <a:rPr lang="fr-FR" sz="2800" dirty="0" smtClean="0"/>
              <a:t>);</a:t>
            </a:r>
          </a:p>
          <a:p>
            <a:pPr marL="441325" indent="0" algn="just">
              <a:spcAft>
                <a:spcPts val="600"/>
              </a:spcAft>
              <a:buNone/>
            </a:pPr>
            <a:r>
              <a:rPr lang="fr-FR" sz="2800" dirty="0" smtClean="0"/>
              <a:t>FINTANTQUE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FERMER(f</a:t>
            </a:r>
            <a:r>
              <a:rPr lang="fr-FR" sz="2800" dirty="0"/>
              <a:t>)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Fin</a:t>
            </a:r>
            <a:r>
              <a:rPr lang="fr-FR" sz="2800" dirty="0"/>
              <a:t>.</a:t>
            </a:r>
            <a:endParaRPr lang="fr-FR" sz="28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dirty="0" smtClean="0"/>
              <a:t>Exemples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21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Exemple 1 </a:t>
            </a:r>
            <a:r>
              <a:rPr lang="fr-FR" sz="2800" b="1" dirty="0"/>
              <a:t>: </a:t>
            </a:r>
            <a:r>
              <a:rPr lang="fr-FR" sz="2800" dirty="0" smtClean="0"/>
              <a:t>Écrire </a:t>
            </a:r>
            <a:r>
              <a:rPr lang="fr-FR" sz="2800" dirty="0"/>
              <a:t>un algorithme qui permet </a:t>
            </a:r>
            <a:r>
              <a:rPr lang="fr-FR" sz="2800" dirty="0" smtClean="0"/>
              <a:t>de créer un fichier de N entiers.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Algorithme </a:t>
            </a:r>
            <a:r>
              <a:rPr lang="fr-FR" sz="2800" dirty="0"/>
              <a:t>fichiers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	X, i , N: </a:t>
            </a:r>
            <a:r>
              <a:rPr lang="fr-FR" sz="2800" dirty="0"/>
              <a:t>entier ; f : fichier </a:t>
            </a:r>
            <a:r>
              <a:rPr lang="fr-FR" sz="2800" dirty="0" smtClean="0"/>
              <a:t>d’entiers </a:t>
            </a:r>
            <a:r>
              <a:rPr lang="fr-FR" sz="2800" dirty="0"/>
              <a:t>;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/>
              <a:t>Début </a:t>
            </a:r>
            <a:endParaRPr lang="fr-FR" sz="2800" dirty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800" dirty="0" smtClean="0"/>
              <a:t>	Assigner </a:t>
            </a:r>
            <a:r>
              <a:rPr lang="fr-FR" sz="2800" dirty="0"/>
              <a:t>(</a:t>
            </a:r>
            <a:r>
              <a:rPr lang="fr-FR" sz="2800" b="1" dirty="0"/>
              <a:t>f</a:t>
            </a:r>
            <a:r>
              <a:rPr lang="fr-FR" sz="2800" dirty="0"/>
              <a:t>, ‘</a:t>
            </a:r>
            <a:r>
              <a:rPr lang="fr-FR" sz="2800" b="1" dirty="0"/>
              <a:t>c:\</a:t>
            </a:r>
            <a:r>
              <a:rPr lang="fr-FR" sz="2800" b="1" dirty="0" err="1" smtClean="0"/>
              <a:t>entiers.bin</a:t>
            </a:r>
            <a:r>
              <a:rPr lang="fr-FR" sz="2800" dirty="0" smtClean="0"/>
              <a:t>’) </a:t>
            </a:r>
            <a:r>
              <a:rPr lang="fr-FR" sz="2800" dirty="0"/>
              <a:t>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800" dirty="0" smtClean="0"/>
              <a:t>	REECRIR(</a:t>
            </a:r>
            <a:r>
              <a:rPr lang="fr-FR" sz="2800" b="1" dirty="0" smtClean="0"/>
              <a:t>f</a:t>
            </a:r>
            <a:r>
              <a:rPr lang="fr-FR" sz="2800" dirty="0"/>
              <a:t>)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800" dirty="0"/>
              <a:t>	</a:t>
            </a:r>
            <a:r>
              <a:rPr lang="fr-FR" sz="2800" dirty="0" smtClean="0"/>
              <a:t>Lire (N)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800" dirty="0" smtClean="0"/>
              <a:t>	Pour i allant de 1 à N faire 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	Lire (X)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Ecrire </a:t>
            </a:r>
            <a:r>
              <a:rPr lang="fr-FR" sz="2800" dirty="0"/>
              <a:t>(f, </a:t>
            </a:r>
            <a:r>
              <a:rPr lang="fr-FR" sz="2800" dirty="0" smtClean="0"/>
              <a:t>X) 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 </a:t>
            </a:r>
            <a:r>
              <a:rPr lang="fr-FR" sz="2800" dirty="0" smtClean="0"/>
              <a:t>      FINTANTQUE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FERMER(f</a:t>
            </a:r>
            <a:r>
              <a:rPr lang="fr-FR" sz="2800" dirty="0"/>
              <a:t>)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Fin</a:t>
            </a:r>
            <a:r>
              <a:rPr lang="fr-FR" sz="2800" dirty="0"/>
              <a:t>.</a:t>
            </a:r>
            <a:endParaRPr lang="fr-FR" sz="28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dirty="0"/>
              <a:t>Exemples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00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65418"/>
            <a:ext cx="8784976" cy="602128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600" b="1" dirty="0" smtClean="0"/>
              <a:t>Exemple 1 </a:t>
            </a:r>
            <a:r>
              <a:rPr lang="fr-FR" sz="2600" b="1" dirty="0"/>
              <a:t>: </a:t>
            </a:r>
            <a:r>
              <a:rPr lang="fr-FR" sz="2600" dirty="0" smtClean="0"/>
              <a:t>Écrire </a:t>
            </a:r>
            <a:r>
              <a:rPr lang="fr-FR" sz="2600" dirty="0"/>
              <a:t>un algorithme qui permet </a:t>
            </a:r>
            <a:r>
              <a:rPr lang="fr-FR" sz="2600" dirty="0" smtClean="0"/>
              <a:t>d’éclater un fichier d’étudiants en deux  fichiers, un fichier contient les étudiants admis et un autre fichier contient les étudiants ajournés.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600" b="1" dirty="0" smtClean="0"/>
              <a:t>Algorithme </a:t>
            </a:r>
            <a:r>
              <a:rPr lang="fr-FR" sz="2600" dirty="0"/>
              <a:t>fichiers </a:t>
            </a:r>
            <a:endParaRPr lang="fr-FR" sz="2600" dirty="0" smtClean="0"/>
          </a:p>
          <a:p>
            <a:pPr marL="0" indent="0" algn="just">
              <a:buNone/>
            </a:pPr>
            <a:r>
              <a:rPr lang="fr-FR" sz="2600" dirty="0" smtClean="0"/>
              <a:t>	Type structure </a:t>
            </a:r>
            <a:r>
              <a:rPr lang="fr-FR" sz="2600" b="1" dirty="0" smtClean="0"/>
              <a:t>Etudiant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	. . .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Fin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600" dirty="0"/>
              <a:t>	</a:t>
            </a:r>
            <a:r>
              <a:rPr lang="fr-FR" sz="2600" dirty="0" smtClean="0"/>
              <a:t>fonction </a:t>
            </a:r>
            <a:r>
              <a:rPr lang="fr-FR" sz="2600" b="1" dirty="0" smtClean="0"/>
              <a:t>moyenne</a:t>
            </a:r>
            <a:r>
              <a:rPr lang="fr-FR" sz="2600" dirty="0" smtClean="0"/>
              <a:t> (E: Etudiant): réel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600" dirty="0"/>
              <a:t>	</a:t>
            </a:r>
            <a:r>
              <a:rPr lang="fr-FR" sz="2600" dirty="0" smtClean="0"/>
              <a:t> . . </a:t>
            </a:r>
            <a:r>
              <a:rPr lang="fr-FR" sz="2600" dirty="0"/>
              <a:t>.</a:t>
            </a:r>
            <a:endParaRPr lang="fr-FR" sz="26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600" dirty="0"/>
              <a:t>	</a:t>
            </a:r>
            <a:r>
              <a:rPr lang="fr-FR" sz="2600" b="1" dirty="0" smtClean="0"/>
              <a:t>F, Admis, Ajourné </a:t>
            </a:r>
            <a:r>
              <a:rPr lang="fr-FR" sz="2600" b="1" dirty="0"/>
              <a:t>: fichier </a:t>
            </a:r>
            <a:r>
              <a:rPr lang="fr-FR" sz="2600" b="1" dirty="0" smtClean="0"/>
              <a:t>d’étudiants; </a:t>
            </a:r>
            <a:endParaRPr lang="fr-FR" sz="2600" b="1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600" dirty="0" smtClean="0"/>
              <a:t>	X: Etudiant;</a:t>
            </a:r>
            <a:endParaRPr lang="fr-FR" sz="26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dirty="0"/>
              <a:t>Exemples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1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Introduction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929354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fr-FR" sz="2600" dirty="0" smtClean="0"/>
              <a:t>Toutes </a:t>
            </a:r>
            <a:r>
              <a:rPr lang="fr-FR" sz="2600" dirty="0"/>
              <a:t>les données utilisées jusqu'à maintenant étaient stockées en </a:t>
            </a:r>
            <a:r>
              <a:rPr lang="fr-FR" sz="2600" dirty="0" smtClean="0"/>
              <a:t>RAM, la </a:t>
            </a:r>
            <a:r>
              <a:rPr lang="fr-FR" sz="2600" dirty="0"/>
              <a:t>zone volatile de la </a:t>
            </a:r>
            <a:r>
              <a:rPr lang="fr-FR" sz="2600" dirty="0" smtClean="0"/>
              <a:t>machine. </a:t>
            </a:r>
            <a:endParaRPr lang="fr-FR" sz="2600" dirty="0"/>
          </a:p>
          <a:p>
            <a:pPr algn="just">
              <a:spcAft>
                <a:spcPts val="1800"/>
              </a:spcAft>
            </a:pPr>
            <a:r>
              <a:rPr lang="fr-FR" sz="2600" dirty="0" smtClean="0"/>
              <a:t>La </a:t>
            </a:r>
            <a:r>
              <a:rPr lang="fr-FR" sz="2600" dirty="0"/>
              <a:t>durée de vie des variables et des informations manipulées était donc égale au temps d'exécution du programme. </a:t>
            </a:r>
          </a:p>
          <a:p>
            <a:pPr algn="just">
              <a:spcAft>
                <a:spcPts val="1800"/>
              </a:spcAft>
            </a:pPr>
            <a:r>
              <a:rPr lang="fr-FR" sz="2600" dirty="0" smtClean="0"/>
              <a:t>Dans plusieurs cas, </a:t>
            </a:r>
            <a:r>
              <a:rPr lang="fr-FR" sz="2600" dirty="0"/>
              <a:t>les informations doivent avoir une durée de vie supérieure à l'exécution d'un programme. </a:t>
            </a:r>
          </a:p>
          <a:p>
            <a:pPr algn="just">
              <a:spcAft>
                <a:spcPts val="1800"/>
              </a:spcAft>
            </a:pPr>
            <a:r>
              <a:rPr lang="fr-FR" sz="2600" b="1" dirty="0" smtClean="0">
                <a:solidFill>
                  <a:srgbClr val="00B050"/>
                </a:solidFill>
                <a:sym typeface="Wingdings" pitchFamily="2" charset="2"/>
              </a:rPr>
              <a:t>Solution: </a:t>
            </a:r>
            <a:r>
              <a:rPr lang="fr-FR" sz="2600" dirty="0" smtClean="0">
                <a:sym typeface="Wingdings" pitchFamily="2" charset="2"/>
              </a:rPr>
              <a:t>stockage</a:t>
            </a:r>
            <a:r>
              <a:rPr lang="fr-FR" sz="2600" dirty="0" smtClean="0"/>
              <a:t> </a:t>
            </a:r>
            <a:r>
              <a:rPr lang="fr-FR" sz="2600" dirty="0"/>
              <a:t>sur des supports non </a:t>
            </a:r>
            <a:r>
              <a:rPr lang="fr-FR" sz="2600" dirty="0" smtClean="0"/>
              <a:t>volatiles</a:t>
            </a:r>
          </a:p>
          <a:p>
            <a:pPr lvl="1" algn="just">
              <a:spcAft>
                <a:spcPts val="1800"/>
              </a:spcAft>
            </a:pPr>
            <a:r>
              <a:rPr lang="fr-FR" sz="2200" dirty="0" smtClean="0"/>
              <a:t>disques </a:t>
            </a:r>
            <a:r>
              <a:rPr lang="fr-FR" sz="2200" dirty="0"/>
              <a:t>dur, </a:t>
            </a:r>
            <a:r>
              <a:rPr lang="fr-FR" sz="2200" dirty="0" smtClean="0"/>
              <a:t>flache-disque</a:t>
            </a:r>
            <a:r>
              <a:rPr lang="fr-FR" sz="2200" dirty="0"/>
              <a:t>, </a:t>
            </a:r>
            <a:r>
              <a:rPr lang="fr-FR" sz="2200" dirty="0" smtClean="0"/>
              <a:t>CD…. </a:t>
            </a:r>
          </a:p>
          <a:p>
            <a:pPr algn="just">
              <a:buNone/>
            </a:pPr>
            <a:endParaRPr lang="fr-FR" sz="26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65418"/>
            <a:ext cx="8784976" cy="60212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600" b="1" dirty="0" smtClean="0"/>
              <a:t>Début </a:t>
            </a:r>
            <a:endParaRPr lang="fr-FR" sz="2600" dirty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 smtClean="0"/>
              <a:t>	Assigner </a:t>
            </a:r>
            <a:r>
              <a:rPr lang="fr-FR" sz="2600" dirty="0"/>
              <a:t>(</a:t>
            </a:r>
            <a:r>
              <a:rPr lang="fr-FR" sz="2600" b="1" dirty="0"/>
              <a:t>f</a:t>
            </a:r>
            <a:r>
              <a:rPr lang="fr-FR" sz="2600" dirty="0"/>
              <a:t>, </a:t>
            </a:r>
            <a:r>
              <a:rPr lang="fr-FR" sz="2600" dirty="0" smtClean="0"/>
              <a:t>"</a:t>
            </a:r>
            <a:r>
              <a:rPr lang="fr-FR" sz="2600" b="1" dirty="0" err="1" smtClean="0"/>
              <a:t>etudiant.bin</a:t>
            </a:r>
            <a:r>
              <a:rPr lang="fr-FR" sz="2600" dirty="0" smtClean="0"/>
              <a:t>") </a:t>
            </a:r>
            <a:r>
              <a:rPr lang="fr-FR" sz="2600" dirty="0"/>
              <a:t>; </a:t>
            </a:r>
            <a:r>
              <a:rPr lang="fr-FR" sz="2600" dirty="0" smtClean="0"/>
              <a:t>	Ouvrir(</a:t>
            </a:r>
            <a:r>
              <a:rPr lang="fr-FR" sz="2600" b="1" dirty="0" smtClean="0"/>
              <a:t>f</a:t>
            </a:r>
            <a:r>
              <a:rPr lang="fr-FR" sz="2600" dirty="0"/>
              <a:t>) </a:t>
            </a:r>
            <a:r>
              <a:rPr lang="fr-FR" sz="26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 smtClean="0"/>
              <a:t>	Assigner (</a:t>
            </a:r>
            <a:r>
              <a:rPr lang="fr-FR" sz="2600" b="1" dirty="0" smtClean="0"/>
              <a:t>Admis</a:t>
            </a:r>
            <a:r>
              <a:rPr lang="fr-FR" sz="2600" smtClean="0"/>
              <a:t>, "</a:t>
            </a:r>
            <a:r>
              <a:rPr lang="fr-FR" sz="2600" b="1" dirty="0" smtClean="0"/>
              <a:t> </a:t>
            </a:r>
            <a:r>
              <a:rPr lang="fr-FR" sz="2600" b="1" dirty="0" err="1" smtClean="0"/>
              <a:t>Admis.bin</a:t>
            </a:r>
            <a:r>
              <a:rPr lang="fr-FR" sz="2600" dirty="0" smtClean="0"/>
              <a:t>") </a:t>
            </a:r>
            <a:r>
              <a:rPr lang="fr-FR" sz="2600" dirty="0"/>
              <a:t>; 	</a:t>
            </a:r>
            <a:r>
              <a:rPr lang="fr-FR" sz="2600" dirty="0" smtClean="0"/>
              <a:t>REECRIRE(</a:t>
            </a:r>
            <a:r>
              <a:rPr lang="fr-FR" sz="2600" b="1" dirty="0" smtClean="0"/>
              <a:t>Admis</a:t>
            </a:r>
            <a:r>
              <a:rPr lang="fr-FR" sz="2600" dirty="0" smtClean="0"/>
              <a:t>) 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Assigner (</a:t>
            </a:r>
            <a:r>
              <a:rPr lang="fr-FR" sz="2600" b="1" dirty="0" smtClean="0"/>
              <a:t>Ajourné</a:t>
            </a:r>
            <a:r>
              <a:rPr lang="fr-FR" sz="2600" dirty="0" smtClean="0"/>
              <a:t>, "</a:t>
            </a:r>
            <a:r>
              <a:rPr lang="fr-FR" sz="2600" b="1" dirty="0" err="1" smtClean="0"/>
              <a:t>Ajourné.bin</a:t>
            </a:r>
            <a:r>
              <a:rPr lang="fr-FR" sz="2600" dirty="0" smtClean="0"/>
              <a:t>") </a:t>
            </a:r>
            <a:r>
              <a:rPr lang="fr-FR" sz="2600" dirty="0"/>
              <a:t>; </a:t>
            </a:r>
            <a:r>
              <a:rPr lang="fr-FR" sz="2600" dirty="0" smtClean="0"/>
              <a:t>REECRIRE(</a:t>
            </a:r>
            <a:r>
              <a:rPr lang="fr-FR" sz="2600" b="1" dirty="0" smtClean="0"/>
              <a:t>Ajourné</a:t>
            </a:r>
            <a:r>
              <a:rPr lang="fr-FR" sz="2600" dirty="0" smtClean="0"/>
              <a:t>) 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Tantque (! </a:t>
            </a:r>
            <a:r>
              <a:rPr lang="fr-FR" sz="2600" dirty="0" err="1" smtClean="0"/>
              <a:t>Eof</a:t>
            </a:r>
            <a:r>
              <a:rPr lang="fr-FR" sz="2600" dirty="0" smtClean="0"/>
              <a:t> (f)) faire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	Lire (f, X);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	Si moyenne (X) ≥ 10 alors 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		Ecrire (Admis, X);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	Sion 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 smtClean="0"/>
              <a:t>			Ecrire (Ajourné, X);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	Finsi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r>
              <a:rPr lang="fr-FR" sz="2600" dirty="0" smtClean="0"/>
              <a:t>Fintantque 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fr-FR" sz="26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fr-FR" sz="26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dirty="0"/>
              <a:t>Exemples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1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65418"/>
            <a:ext cx="8784976" cy="602128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600" b="1" dirty="0" smtClean="0"/>
              <a:t> </a:t>
            </a:r>
            <a:endParaRPr lang="fr-FR" sz="2600" dirty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 smtClean="0"/>
              <a:t>	 Fermer (</a:t>
            </a:r>
            <a:r>
              <a:rPr lang="fr-FR" sz="2600" b="1" dirty="0" smtClean="0"/>
              <a:t>f)</a:t>
            </a:r>
            <a:r>
              <a:rPr lang="fr-FR" sz="2600" dirty="0" smtClean="0"/>
              <a:t> 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 smtClean="0"/>
              <a:t>	</a:t>
            </a:r>
            <a:r>
              <a:rPr lang="fr-FR" sz="2600" dirty="0"/>
              <a:t> Fermer </a:t>
            </a:r>
            <a:r>
              <a:rPr lang="fr-FR" sz="2600" dirty="0" smtClean="0"/>
              <a:t>(</a:t>
            </a:r>
            <a:r>
              <a:rPr lang="fr-FR" sz="2600" b="1" dirty="0" smtClean="0"/>
              <a:t>Admis);</a:t>
            </a:r>
            <a:endParaRPr lang="fr-FR" sz="26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 Fermer </a:t>
            </a:r>
            <a:r>
              <a:rPr lang="fr-FR" sz="2600" dirty="0" smtClean="0"/>
              <a:t>(</a:t>
            </a:r>
            <a:r>
              <a:rPr lang="fr-FR" sz="2600" b="1" dirty="0" smtClean="0"/>
              <a:t>Ajourné</a:t>
            </a:r>
            <a:r>
              <a:rPr lang="fr-FR" sz="2600" dirty="0" smtClean="0"/>
              <a:t>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b="1" dirty="0" smtClean="0"/>
              <a:t>Fin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fr-FR" sz="2600" dirty="0"/>
              <a:t>	</a:t>
            </a:r>
            <a:endParaRPr lang="fr-FR" sz="26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fr-FR" sz="26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dirty="0"/>
              <a:t>Exemples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69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Définition d’un fichier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569314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600"/>
              </a:spcAft>
            </a:pPr>
            <a:r>
              <a:rPr lang="fr-FR" sz="2600" b="1" dirty="0" smtClean="0"/>
              <a:t>Unité</a:t>
            </a:r>
            <a:r>
              <a:rPr lang="fr-FR" sz="2600" b="1" i="1" dirty="0" smtClean="0"/>
              <a:t> </a:t>
            </a:r>
            <a:r>
              <a:rPr lang="fr-FR" sz="2600" dirty="0"/>
              <a:t>d’</a:t>
            </a:r>
            <a:r>
              <a:rPr lang="fr-FR" sz="2600" b="1" dirty="0"/>
              <a:t>informations</a:t>
            </a:r>
            <a:r>
              <a:rPr lang="fr-FR" sz="2600" b="1" i="1" dirty="0"/>
              <a:t> </a:t>
            </a:r>
            <a:r>
              <a:rPr lang="fr-FR" sz="2600" dirty="0"/>
              <a:t>qui peut être stocké dans l’ordinateur, il peut être un programme, un texte, un son, une image, etc. </a:t>
            </a:r>
          </a:p>
          <a:p>
            <a:pPr>
              <a:spcAft>
                <a:spcPts val="600"/>
              </a:spcAft>
            </a:pPr>
            <a:r>
              <a:rPr lang="fr-FR" sz="2600" dirty="0" smtClean="0"/>
              <a:t>Il </a:t>
            </a:r>
            <a:r>
              <a:rPr lang="fr-FR" sz="2600" dirty="0"/>
              <a:t>est caractérisé par un </a:t>
            </a:r>
            <a:r>
              <a:rPr lang="fr-FR" sz="2600" b="1" i="1" dirty="0"/>
              <a:t>nom</a:t>
            </a:r>
            <a:r>
              <a:rPr lang="fr-FR" sz="2600" dirty="0"/>
              <a:t>, et une </a:t>
            </a:r>
            <a:r>
              <a:rPr lang="fr-FR" sz="2600" b="1" i="1" dirty="0"/>
              <a:t>extension </a:t>
            </a:r>
            <a:endParaRPr lang="fr-FR" sz="2600" b="1" i="1" dirty="0" smtClean="0"/>
          </a:p>
          <a:p>
            <a:pPr>
              <a:spcAft>
                <a:spcPts val="600"/>
              </a:spcAft>
            </a:pPr>
            <a:endParaRPr lang="fr-FR" sz="2600" b="1" i="1" dirty="0"/>
          </a:p>
          <a:p>
            <a:pPr>
              <a:spcAft>
                <a:spcPts val="600"/>
              </a:spcAft>
            </a:pPr>
            <a:endParaRPr lang="fr-FR" sz="2600" b="1" i="1" dirty="0" smtClean="0"/>
          </a:p>
          <a:p>
            <a:pPr>
              <a:spcAft>
                <a:spcPts val="600"/>
              </a:spcAft>
            </a:pPr>
            <a:endParaRPr lang="fr-FR" sz="2600" dirty="0"/>
          </a:p>
          <a:p>
            <a:pPr>
              <a:spcAft>
                <a:spcPts val="600"/>
              </a:spcAft>
            </a:pPr>
            <a:endParaRPr lang="fr-FR" sz="2600" dirty="0" smtClean="0"/>
          </a:p>
          <a:p>
            <a:pPr>
              <a:spcAft>
                <a:spcPts val="600"/>
              </a:spcAft>
            </a:pPr>
            <a:endParaRPr lang="fr-FR" sz="2600" dirty="0" smtClean="0"/>
          </a:p>
          <a:p>
            <a:pPr>
              <a:spcAft>
                <a:spcPts val="600"/>
              </a:spcAft>
            </a:pPr>
            <a:endParaRPr lang="fr-FR" sz="2600" dirty="0" smtClean="0"/>
          </a:p>
          <a:p>
            <a:pPr>
              <a:spcAft>
                <a:spcPts val="600"/>
              </a:spcAft>
            </a:pPr>
            <a:r>
              <a:rPr lang="fr-FR" sz="2600" dirty="0" smtClean="0"/>
              <a:t>L’</a:t>
            </a:r>
            <a:r>
              <a:rPr lang="fr-FR" sz="2600" b="1" i="1" dirty="0" smtClean="0"/>
              <a:t>extension </a:t>
            </a:r>
            <a:r>
              <a:rPr lang="fr-FR" sz="2600" dirty="0"/>
              <a:t>permet d’identifier </a:t>
            </a:r>
            <a:r>
              <a:rPr lang="fr-FR" sz="2600" dirty="0" smtClean="0"/>
              <a:t>le </a:t>
            </a:r>
            <a:r>
              <a:rPr lang="fr-FR" sz="2600" b="1" i="1" dirty="0" smtClean="0"/>
              <a:t>type</a:t>
            </a:r>
            <a:r>
              <a:rPr lang="fr-FR" sz="2600" dirty="0"/>
              <a:t> </a:t>
            </a:r>
            <a:r>
              <a:rPr lang="fr-FR" sz="2600" dirty="0" smtClean="0"/>
              <a:t>du fichier. </a:t>
            </a:r>
            <a:endParaRPr lang="fr-FR" sz="26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312" y="3068960"/>
            <a:ext cx="4359162" cy="2376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531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Types des fichiers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5693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6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709084"/>
              </p:ext>
            </p:extLst>
          </p:nvPr>
        </p:nvGraphicFramePr>
        <p:xfrm>
          <a:off x="395537" y="908720"/>
          <a:ext cx="8496942" cy="518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9136"/>
                <a:gridCol w="2573920"/>
                <a:gridCol w="3863886"/>
              </a:tblGrid>
              <a:tr h="945247">
                <a:tc>
                  <a:txBody>
                    <a:bodyPr/>
                    <a:lstStyle/>
                    <a:p>
                      <a:r>
                        <a:rPr lang="fr-FR" dirty="0" smtClean="0"/>
                        <a:t>Types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Extension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Icon</a:t>
                      </a:r>
                      <a:endParaRPr lang="fr-FR" dirty="0"/>
                    </a:p>
                  </a:txBody>
                  <a:tcPr/>
                </a:tc>
              </a:tr>
              <a:tr h="957268">
                <a:tc>
                  <a:txBody>
                    <a:bodyPr/>
                    <a:lstStyle/>
                    <a:p>
                      <a:r>
                        <a:rPr lang="fr-FR" dirty="0" smtClean="0"/>
                        <a:t>Fichier exécutable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.exe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957268">
                <a:tc>
                  <a:txBody>
                    <a:bodyPr/>
                    <a:lstStyle/>
                    <a:p>
                      <a:r>
                        <a:rPr lang="fr-FR" dirty="0" smtClean="0"/>
                        <a:t>Fichier image,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.</a:t>
                      </a:r>
                      <a:r>
                        <a:rPr lang="fr-FR" dirty="0" err="1" smtClean="0"/>
                        <a:t>gif</a:t>
                      </a:r>
                      <a:r>
                        <a:rPr lang="fr-FR" dirty="0" smtClean="0"/>
                        <a:t>, .</a:t>
                      </a:r>
                      <a:r>
                        <a:rPr lang="fr-FR" dirty="0" err="1" smtClean="0"/>
                        <a:t>jpg</a:t>
                      </a:r>
                      <a:r>
                        <a:rPr lang="fr-FR" dirty="0" smtClean="0"/>
                        <a:t>, .</a:t>
                      </a:r>
                      <a:r>
                        <a:rPr lang="fr-FR" dirty="0" err="1" smtClean="0"/>
                        <a:t>png</a:t>
                      </a:r>
                      <a:r>
                        <a:rPr lang="fr-FR" dirty="0" smtClean="0"/>
                        <a:t>, .</a:t>
                      </a:r>
                      <a:r>
                        <a:rPr lang="fr-FR" dirty="0" err="1" smtClean="0"/>
                        <a:t>bmp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67526">
                <a:tc>
                  <a:txBody>
                    <a:bodyPr/>
                    <a:lstStyle/>
                    <a:p>
                      <a:r>
                        <a:rPr lang="fr-FR" dirty="0" smtClean="0"/>
                        <a:t>Fichier texte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.</a:t>
                      </a:r>
                      <a:r>
                        <a:rPr lang="fr-FR" dirty="0" err="1" smtClean="0"/>
                        <a:t>txt</a:t>
                      </a:r>
                      <a:r>
                        <a:rPr lang="fr-FR" dirty="0" smtClean="0"/>
                        <a:t> (fichier de bloc note) .</a:t>
                      </a:r>
                      <a:r>
                        <a:rPr lang="fr-FR" dirty="0" err="1" smtClean="0"/>
                        <a:t>docx</a:t>
                      </a:r>
                      <a:r>
                        <a:rPr lang="fr-FR" dirty="0" smtClean="0"/>
                        <a:t> (fichier de Word)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57268">
                <a:tc>
                  <a:txBody>
                    <a:bodyPr/>
                    <a:lstStyle/>
                    <a:p>
                      <a:r>
                        <a:rPr lang="fr-FR" dirty="0" smtClean="0"/>
                        <a:t>Fichiers Web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.html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44824"/>
            <a:ext cx="7429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841113"/>
            <a:ext cx="67627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572" y="2971798"/>
            <a:ext cx="5905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040" y="4003403"/>
            <a:ext cx="639966" cy="80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610" y="3933056"/>
            <a:ext cx="667819" cy="757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373" y="5120706"/>
            <a:ext cx="786708" cy="786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424" y="5107610"/>
            <a:ext cx="8477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45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Définition d’un fichier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5693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6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261334"/>
              </p:ext>
            </p:extLst>
          </p:nvPr>
        </p:nvGraphicFramePr>
        <p:xfrm>
          <a:off x="395537" y="908720"/>
          <a:ext cx="8424935" cy="3600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686"/>
                <a:gridCol w="2552108"/>
                <a:gridCol w="3831141"/>
              </a:tblGrid>
              <a:tr h="805067">
                <a:tc>
                  <a:txBody>
                    <a:bodyPr/>
                    <a:lstStyle/>
                    <a:p>
                      <a:r>
                        <a:rPr lang="fr-FR" dirty="0" smtClean="0"/>
                        <a:t>Types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Extension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Icon</a:t>
                      </a:r>
                      <a:endParaRPr lang="fr-FR" dirty="0"/>
                    </a:p>
                  </a:txBody>
                  <a:tcPr/>
                </a:tc>
              </a:tr>
              <a:tr h="815305">
                <a:tc>
                  <a:txBody>
                    <a:bodyPr/>
                    <a:lstStyle/>
                    <a:p>
                      <a:r>
                        <a:rPr lang="fr-FR" dirty="0" smtClean="0"/>
                        <a:t>Fichier Programme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.</a:t>
                      </a:r>
                      <a:r>
                        <a:rPr lang="fr-FR" dirty="0" err="1" smtClean="0"/>
                        <a:t>cpp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164722">
                <a:tc>
                  <a:txBody>
                    <a:bodyPr/>
                    <a:lstStyle/>
                    <a:p>
                      <a:r>
                        <a:rPr lang="fr-FR" dirty="0" smtClean="0"/>
                        <a:t>Fichier Base de données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.</a:t>
                      </a:r>
                      <a:r>
                        <a:rPr lang="fr-FR" dirty="0" err="1" smtClean="0"/>
                        <a:t>accdb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8153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Fichier Archive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.zip, .</a:t>
                      </a:r>
                      <a:r>
                        <a:rPr lang="fr-FR" dirty="0" err="1" smtClean="0"/>
                        <a:t>rar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818642"/>
            <a:ext cx="828092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943" y="3861048"/>
            <a:ext cx="51435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987" y="1916832"/>
            <a:ext cx="905247" cy="452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70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8365" y="980728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Un </a:t>
            </a:r>
            <a:r>
              <a:rPr lang="fr-FR" sz="2800" dirty="0"/>
              <a:t>fichier est un ensemble de données de même type, enregistrées sur un support de stockage permanent. 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On utilise souvent le type </a:t>
            </a:r>
            <a:r>
              <a:rPr lang="fr-FR" sz="2800" dirty="0"/>
              <a:t>texte ou le type enregistrement (structure) pour stocker ces données. 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En </a:t>
            </a:r>
            <a:r>
              <a:rPr lang="fr-FR" sz="2800" dirty="0"/>
              <a:t>algorithmique, on a principalement deux types de fichiers : </a:t>
            </a:r>
          </a:p>
          <a:p>
            <a:pPr marL="711200" algn="just">
              <a:spcAft>
                <a:spcPts val="1200"/>
              </a:spcAft>
            </a:pPr>
            <a:r>
              <a:rPr lang="fr-FR" sz="2800" b="1" dirty="0" smtClean="0"/>
              <a:t>Fichiers texte </a:t>
            </a:r>
            <a:endParaRPr lang="fr-FR" sz="2800" b="1" dirty="0"/>
          </a:p>
          <a:p>
            <a:pPr marL="711200" algn="just">
              <a:spcAft>
                <a:spcPts val="1200"/>
              </a:spcAft>
            </a:pPr>
            <a:r>
              <a:rPr lang="fr-FR" sz="2800" b="1" dirty="0" smtClean="0"/>
              <a:t>Fichiers binaires</a:t>
            </a:r>
            <a:endParaRPr lang="fr-FR" sz="28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/>
              <a:t>Fichier de données algorithmique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7640" y="1025188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fr-FR" sz="2800" dirty="0" smtClean="0"/>
              <a:t>Ils </a:t>
            </a:r>
            <a:r>
              <a:rPr lang="fr-FR" sz="2800" dirty="0"/>
              <a:t>sont constitués d'une suite de caractères formant un texte (chaîne de caractères). </a:t>
            </a:r>
            <a:endParaRPr lang="fr-FR" sz="2800" dirty="0" smtClean="0"/>
          </a:p>
          <a:p>
            <a:pPr algn="just">
              <a:spcAft>
                <a:spcPts val="600"/>
              </a:spcAft>
            </a:pPr>
            <a:r>
              <a:rPr lang="fr-FR" sz="2800" dirty="0" smtClean="0"/>
              <a:t>On </a:t>
            </a:r>
            <a:r>
              <a:rPr lang="fr-FR" sz="2800" dirty="0"/>
              <a:t>les utilise pour enregistrer des textes mais également des valeurs numériques en vue de les échanger avec d'autres logiciels. </a:t>
            </a:r>
          </a:p>
          <a:p>
            <a:pPr algn="just">
              <a:spcAft>
                <a:spcPts val="600"/>
              </a:spcAft>
            </a:pPr>
            <a:r>
              <a:rPr lang="fr-FR" sz="2800" dirty="0" smtClean="0"/>
              <a:t>Ils </a:t>
            </a:r>
            <a:r>
              <a:rPr lang="fr-FR" sz="2800" dirty="0"/>
              <a:t>sont lisibles par un simple éditeur de texte. 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/>
              <a:t>Les fichiers texte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50152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1656" y="785794"/>
            <a:ext cx="8286808" cy="5572164"/>
          </a:xfrm>
        </p:spPr>
        <p:txBody>
          <a:bodyPr>
            <a:normAutofit/>
          </a:bodyPr>
          <a:lstStyle/>
          <a:p>
            <a:pPr algn="just"/>
            <a:endParaRPr lang="fr-FR" sz="2800" dirty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Contenant </a:t>
            </a:r>
            <a:r>
              <a:rPr lang="fr-FR" sz="2800" dirty="0"/>
              <a:t>des données sous forme d'octets qui n'ont donc de sens que pour le logiciel qui les </a:t>
            </a:r>
            <a:r>
              <a:rPr lang="fr-FR" sz="2800" dirty="0" smtClean="0"/>
              <a:t>utilise.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Ce </a:t>
            </a:r>
            <a:r>
              <a:rPr lang="fr-FR" sz="2800" dirty="0"/>
              <a:t>type de fichiers est illisible par un éditeur de </a:t>
            </a:r>
            <a:r>
              <a:rPr lang="fr-FR" sz="2800" dirty="0" smtClean="0"/>
              <a:t>texte. 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Constitué </a:t>
            </a:r>
            <a:r>
              <a:rPr lang="fr-FR" sz="2800" dirty="0"/>
              <a:t>d’une collection </a:t>
            </a:r>
            <a:r>
              <a:rPr lang="fr-FR" sz="2800" dirty="0" smtClean="0"/>
              <a:t>d'enregistrements. </a:t>
            </a:r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Chaque </a:t>
            </a:r>
            <a:r>
              <a:rPr lang="fr-FR" sz="2800" dirty="0"/>
              <a:t>enregistrement contenant une collection d'unités logiques d'informations encore appelées champs.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/>
              <a:t>Les fichiers binaires</a:t>
            </a:r>
            <a:r>
              <a:rPr lang="fr-FR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23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9920" y="1097196"/>
            <a:ext cx="8572560" cy="5572164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La </a:t>
            </a:r>
            <a:r>
              <a:rPr lang="fr-FR" sz="2800" dirty="0"/>
              <a:t>plupart des langages de programmation actuels disposent d'instructions permettant la manipulation de fichiers. 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Ces </a:t>
            </a:r>
            <a:r>
              <a:rPr lang="fr-FR" sz="2800" dirty="0"/>
              <a:t>instructions peuvent être classées comme suit: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z="2400" dirty="0">
                <a:solidFill>
                  <a:srgbClr val="00B050"/>
                </a:solidFill>
              </a:rPr>
              <a:t>Assignation d’un fichier</a:t>
            </a:r>
            <a:endParaRPr lang="fr-FR" sz="2400" dirty="0" smtClean="0">
              <a:solidFill>
                <a:srgbClr val="00B050"/>
              </a:solidFill>
            </a:endParaRP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B050"/>
                </a:solidFill>
              </a:rPr>
              <a:t>Ouverture </a:t>
            </a:r>
            <a:r>
              <a:rPr lang="fr-FR" sz="2400" dirty="0">
                <a:solidFill>
                  <a:srgbClr val="00B050"/>
                </a:solidFill>
              </a:rPr>
              <a:t>et création d'un fichier,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B050"/>
                </a:solidFill>
              </a:rPr>
              <a:t>Fermeture </a:t>
            </a:r>
            <a:r>
              <a:rPr lang="fr-FR" sz="2400" dirty="0">
                <a:solidFill>
                  <a:srgbClr val="00B050"/>
                </a:solidFill>
              </a:rPr>
              <a:t>d'un fichier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B050"/>
                </a:solidFill>
              </a:rPr>
              <a:t>Lecture </a:t>
            </a:r>
            <a:r>
              <a:rPr lang="fr-FR" sz="2400" dirty="0">
                <a:solidFill>
                  <a:srgbClr val="00B050"/>
                </a:solidFill>
              </a:rPr>
              <a:t>et écriture d'enregistrements du fichier,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B050"/>
                </a:solidFill>
              </a:rPr>
              <a:t>Positionnement </a:t>
            </a:r>
            <a:r>
              <a:rPr lang="fr-FR" sz="2400" dirty="0">
                <a:solidFill>
                  <a:srgbClr val="00B050"/>
                </a:solidFill>
              </a:rPr>
              <a:t>dans le fichier, 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fr-FR" sz="2400" dirty="0" smtClean="0">
                <a:solidFill>
                  <a:srgbClr val="00B050"/>
                </a:solidFill>
              </a:rPr>
              <a:t>Détection </a:t>
            </a:r>
            <a:r>
              <a:rPr lang="fr-FR" sz="2400" dirty="0">
                <a:solidFill>
                  <a:srgbClr val="00B050"/>
                </a:solidFill>
              </a:rPr>
              <a:t>de la fin du fichier. 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4000" b="1" dirty="0" smtClean="0"/>
              <a:t>Manipulation des fichiers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75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2637</TotalTime>
  <Words>876</Words>
  <Application>Microsoft Office PowerPoint</Application>
  <PresentationFormat>Affichage à l'écran (4:3)</PresentationFormat>
  <Paragraphs>162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Présentation PowerPoint</vt:lpstr>
      <vt:lpstr>Introduction</vt:lpstr>
      <vt:lpstr>Définition d’un fichier</vt:lpstr>
      <vt:lpstr>Types des fichiers</vt:lpstr>
      <vt:lpstr>Définition d’un fichier</vt:lpstr>
      <vt:lpstr>Fichier de données algorithmique </vt:lpstr>
      <vt:lpstr>Les fichiers texte </vt:lpstr>
      <vt:lpstr>Les fichiers binaires </vt:lpstr>
      <vt:lpstr>Manipulation des fichiers</vt:lpstr>
      <vt:lpstr>Assignation d’un fichier</vt:lpstr>
      <vt:lpstr>Assignation d’un fichier</vt:lpstr>
      <vt:lpstr>Ouverture et création d’un fichier</vt:lpstr>
      <vt:lpstr>Ouverture et création d’un fichier</vt:lpstr>
      <vt:lpstr>Lecture et écriture dans un fichier </vt:lpstr>
      <vt:lpstr>Lecture et écriture dans un fichier </vt:lpstr>
      <vt:lpstr>Fermeture d'un fichier </vt:lpstr>
      <vt:lpstr>Exemples</vt:lpstr>
      <vt:lpstr>Exemples</vt:lpstr>
      <vt:lpstr>Exemples</vt:lpstr>
      <vt:lpstr>Exemples</vt:lpstr>
      <vt:lpstr>Exemples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963</cp:revision>
  <dcterms:created xsi:type="dcterms:W3CDTF">2012-10-16T09:31:24Z</dcterms:created>
  <dcterms:modified xsi:type="dcterms:W3CDTF">2023-05-06T06:09:13Z</dcterms:modified>
</cp:coreProperties>
</file>