
<file path=[Content_Types].xml><?xml version="1.0" encoding="utf-8"?>
<Types xmlns="http://schemas.openxmlformats.org/package/2006/content-types">
  <Default Extension="rels" ContentType="application/vnd.openxmlformats-package.relationships+xml"/>
  <Default Extension="xml" ContentType="application/xml"/>
  <Default Extension="wmf" ContentType="image/x-wmf"/>
  <Default Extension="bin" ContentType="application/vnd.openxmlformats-officedocument.oleObjec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theme/theme3.xml" ContentType="application/vnd.openxmlformats-officedocument.theme+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firstSlideNum="1" rtl="0" saveSubsetFonts="0" serverZoom="0" showSpecialPlsOnTitleSld="1">
  <p:sldMasterIdLst>
    <p:sldMasterId id="2147483684" r:id="rId1"/>
  </p:sldMasterIdLst>
  <p:notesMasterIdLst>
    <p:notesMasterId r:id="rId2"/>
  </p:notesMasterIdLst>
  <p:sldIdLst>
    <p:sldId id="340" r:id="rId3"/>
    <p:sldId id="341" r:id="rId4"/>
    <p:sldId id="342" r:id="rId5"/>
    <p:sldId id="343" r:id="rId6"/>
    <p:sldId id="344" r:id="rId7"/>
    <p:sldId id="345" r:id="rId8"/>
    <p:sldId id="346" r:id="rId9"/>
    <p:sldId id="347" r:id="rId10"/>
    <p:sldId id="348" r:id="rId11"/>
    <p:sldId id="349" r:id="rId12"/>
    <p:sldId id="350" r:id="rId13"/>
    <p:sldId id="351" r:id="rId14"/>
    <p:sldId id="352" r:id="rId15"/>
    <p:sldId id="353" r:id="rId16"/>
    <p:sldId id="354" r:id="rId17"/>
    <p:sldId id="355" r:id="rId18"/>
    <p:sldId id="356" r:id="rId19"/>
    <p:sldId id="357" r:id="rId20"/>
    <p:sldId id="358" r:id="rId21"/>
    <p:sldId id="359" r:id="rId22"/>
    <p:sldId id="360" r:id="rId23"/>
    <p:sldId id="361" r:id="rId24"/>
    <p:sldId id="362" r:id="rId25"/>
    <p:sldId id="363" r:id="rId26"/>
    <p:sldId id="364" r:id="rId27"/>
    <p:sldId id="365" r:id="rId28"/>
    <p:sldId id="366" r:id="rId29"/>
  </p:sldIdLst>
  <p:sldSz type="screen4x3" cy="6858000" cx="9144000"/>
  <p:notesSz cx="6858000" cy="9144000"/>
  <p:defaultTex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View">
  <p:normalViewPr showOutlineIcons="1" snapVertSplitter="0" vertBarState="restored" horzBarState="restored" preferSingleView="0">
    <p:restoredLeft sz="15620"/>
    <p:restoredTop sz="94660"/>
  </p:normalViewPr>
  <p:slideViewPr>
    <p:cSldViewPr showGuides="0" snapToGrid="1" snapToObjects="0">
      <p:cViewPr varScale="1">
        <p:scale>
          <a:sx n="61" d="100"/>
          <a:sy n="61" d="100"/>
        </p:scale>
        <p:origin x="-792" y="-72"/>
      </p:cViewPr>
      <p:guideLst>
        <p:guide orient="horz" pos="2160"/>
        <p:guide orient="vert" pos="2880"/>
      </p:guideLst>
    </p:cSldViewPr>
  </p:slideViewPr>
  <p:gridSpacing cx="0" cy="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tableStyles" Target="tableStyles.xml"/><Relationship Id="rId31" Type="http://schemas.openxmlformats.org/officeDocument/2006/relationships/presProps" Target="presProps.xml"/><Relationship Id="rId32" Type="http://schemas.openxmlformats.org/officeDocument/2006/relationships/viewProps" Target="viewProps.xml"/><Relationship Id="rId33" Type="http://schemas.openxmlformats.org/officeDocument/2006/relationships/theme" Target="theme/them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94" name=""/>
        <p:cNvGrpSpPr/>
        <p:nvPr/>
      </p:nvGrpSpPr>
      <p:grpSpPr>
        <a:xfrm>
          <a:off x="0" y="0"/>
          <a:ext cx="0" cy="0"/>
          <a:chOff x="0" y="0"/>
          <a:chExt cx="0" cy="0"/>
        </a:xfrm>
      </p:grpSpPr>
      <p:sp>
        <p:nvSpPr>
          <p:cNvPr id="1048926"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927"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928"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929"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930"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931"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Diapositive de titre">
    <p:spTree>
      <p:nvGrpSpPr>
        <p:cNvPr id="54" name=""/>
        <p:cNvGrpSpPr/>
        <p:nvPr/>
      </p:nvGrpSpPr>
      <p:grpSpPr>
        <a:xfrm>
          <a:off x="0" y="0"/>
          <a:ext cx="0" cy="0"/>
          <a:chOff x="0" y="0"/>
          <a:chExt cx="0" cy="0"/>
        </a:xfrm>
      </p:grpSpPr>
      <p:sp>
        <p:nvSpPr>
          <p:cNvPr id="1048696" name="Titre 1"/>
          <p:cNvSpPr>
            <a:spLocks noGrp="1"/>
          </p:cNvSpPr>
          <p:nvPr>
            <p:ph type="ctrTitle"/>
          </p:nvPr>
        </p:nvSpPr>
        <p:spPr>
          <a:xfrm>
            <a:off x="685800" y="2130425"/>
            <a:ext cx="7772400" cy="1470025"/>
          </a:xfrm>
        </p:spPr>
        <p:txBody>
          <a:bodyPr/>
          <a:p>
            <a:r>
              <a:rPr lang="fr-FR" smtClean="0"/>
              <a:t>Cliquez pour modifier le style du titre</a:t>
            </a:r>
            <a:endParaRPr lang="fr-FR"/>
          </a:p>
        </p:txBody>
      </p:sp>
      <p:sp>
        <p:nvSpPr>
          <p:cNvPr id="1048697" name="Sous-titre 2"/>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fr-FR" smtClean="0"/>
              <a:t>Cliquez pour modifier le style des sous-titres du masque</a:t>
            </a:r>
            <a:endParaRPr lang="fr-F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re et texte vertical">
    <p:spTree>
      <p:nvGrpSpPr>
        <p:cNvPr id="91" name=""/>
        <p:cNvGrpSpPr/>
        <p:nvPr/>
      </p:nvGrpSpPr>
      <p:grpSpPr>
        <a:xfrm>
          <a:off x="0" y="0"/>
          <a:ext cx="0" cy="0"/>
          <a:chOff x="0" y="0"/>
          <a:chExt cx="0" cy="0"/>
        </a:xfrm>
      </p:grpSpPr>
      <p:sp>
        <p:nvSpPr>
          <p:cNvPr id="1048922" name="Titre 1"/>
          <p:cNvSpPr>
            <a:spLocks noGrp="1"/>
          </p:cNvSpPr>
          <p:nvPr>
            <p:ph type="title"/>
          </p:nvPr>
        </p:nvSpPr>
        <p:spPr/>
        <p:txBody>
          <a:bodyPr/>
          <a:p>
            <a:r>
              <a:rPr lang="fr-FR" smtClean="0"/>
              <a:t>Cliquez pour modifier le style du titre</a:t>
            </a:r>
            <a:endParaRPr lang="fr-FR"/>
          </a:p>
        </p:txBody>
      </p:sp>
      <p:sp>
        <p:nvSpPr>
          <p:cNvPr id="1048923" name="Espace réservé du texte vertical 2"/>
          <p:cNvSpPr>
            <a:spLocks noGrp="1"/>
          </p:cNvSpPr>
          <p:nvPr>
            <p:ph type="body" orient="vert" idx="1"/>
          </p:nvPr>
        </p:nvSpPr>
        <p:spPr/>
        <p:txBody>
          <a:bodyPr vert="eaVert"/>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Titre vertical et texte">
    <p:spTree>
      <p:nvGrpSpPr>
        <p:cNvPr id="92" name=""/>
        <p:cNvGrpSpPr/>
        <p:nvPr/>
      </p:nvGrpSpPr>
      <p:grpSpPr>
        <a:xfrm>
          <a:off x="0" y="0"/>
          <a:ext cx="0" cy="0"/>
          <a:chOff x="0" y="0"/>
          <a:chExt cx="0" cy="0"/>
        </a:xfrm>
      </p:grpSpPr>
      <p:sp>
        <p:nvSpPr>
          <p:cNvPr id="1048924" name="Titre vertical 1"/>
          <p:cNvSpPr>
            <a:spLocks noGrp="1"/>
          </p:cNvSpPr>
          <p:nvPr>
            <p:ph type="title" orient="vert"/>
          </p:nvPr>
        </p:nvSpPr>
        <p:spPr>
          <a:xfrm>
            <a:off x="6629400" y="274638"/>
            <a:ext cx="2057400" cy="5851525"/>
          </a:xfrm>
        </p:spPr>
        <p:txBody>
          <a:bodyPr vert="eaVert"/>
          <a:p>
            <a:r>
              <a:rPr lang="fr-FR" smtClean="0"/>
              <a:t>Cliquez pour modifier le style du titre</a:t>
            </a:r>
            <a:endParaRPr lang="fr-FR"/>
          </a:p>
        </p:txBody>
      </p:sp>
      <p:sp>
        <p:nvSpPr>
          <p:cNvPr id="1048925" name="Espace réservé du texte vertical 2"/>
          <p:cNvSpPr>
            <a:spLocks noGrp="1"/>
          </p:cNvSpPr>
          <p:nvPr>
            <p:ph type="body" orient="vert" idx="1"/>
          </p:nvPr>
        </p:nvSpPr>
        <p:spPr>
          <a:xfrm>
            <a:off x="457200" y="274638"/>
            <a:ext cx="6019800" cy="5851525"/>
          </a:xfrm>
        </p:spPr>
        <p:txBody>
          <a:bodyPr vert="eaVert"/>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re et contenu">
    <p:spTree>
      <p:nvGrpSpPr>
        <p:cNvPr id="41" name=""/>
        <p:cNvGrpSpPr/>
        <p:nvPr/>
      </p:nvGrpSpPr>
      <p:grpSpPr>
        <a:xfrm>
          <a:off x="0" y="0"/>
          <a:ext cx="0" cy="0"/>
          <a:chOff x="0" y="0"/>
          <a:chExt cx="0" cy="0"/>
        </a:xfrm>
      </p:grpSpPr>
      <p:sp>
        <p:nvSpPr>
          <p:cNvPr id="1048583" name="Titre 1"/>
          <p:cNvSpPr>
            <a:spLocks noGrp="1"/>
          </p:cNvSpPr>
          <p:nvPr>
            <p:ph type="title"/>
          </p:nvPr>
        </p:nvSpPr>
        <p:spPr/>
        <p:txBody>
          <a:bodyPr/>
          <a:p>
            <a:r>
              <a:rPr lang="fr-FR" smtClean="0"/>
              <a:t>Cliquez pour modifier le style du titre</a:t>
            </a:r>
            <a:endParaRPr lang="fr-FR"/>
          </a:p>
        </p:txBody>
      </p:sp>
      <p:sp>
        <p:nvSpPr>
          <p:cNvPr id="1048584" name="Espace réservé du contenu 2"/>
          <p:cNvSpPr>
            <a:spLocks noGrp="1"/>
          </p:cNvSpPr>
          <p:nvPr>
            <p:ph idx="1"/>
          </p:nvPr>
        </p:nvSpPr>
        <p:spPr/>
        <p:txBody>
          <a:bodyPr/>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Titre de section">
    <p:spTree>
      <p:nvGrpSpPr>
        <p:cNvPr id="84" name=""/>
        <p:cNvGrpSpPr/>
        <p:nvPr/>
      </p:nvGrpSpPr>
      <p:grpSpPr>
        <a:xfrm>
          <a:off x="0" y="0"/>
          <a:ext cx="0" cy="0"/>
          <a:chOff x="0" y="0"/>
          <a:chExt cx="0" cy="0"/>
        </a:xfrm>
      </p:grpSpPr>
      <p:sp>
        <p:nvSpPr>
          <p:cNvPr id="1048905" name="Titre 1"/>
          <p:cNvSpPr>
            <a:spLocks noGrp="1"/>
          </p:cNvSpPr>
          <p:nvPr>
            <p:ph type="title"/>
          </p:nvPr>
        </p:nvSpPr>
        <p:spPr>
          <a:xfrm>
            <a:off x="722313" y="4406900"/>
            <a:ext cx="7772400" cy="1362075"/>
          </a:xfrm>
        </p:spPr>
        <p:txBody>
          <a:bodyPr anchor="t"/>
          <a:lstStyle>
            <a:lvl1pPr algn="l">
              <a:defRPr b="1" cap="all" sz="4000"/>
            </a:lvl1pPr>
          </a:lstStyle>
          <a:p>
            <a:r>
              <a:rPr lang="fr-FR" smtClean="0"/>
              <a:t>Cliquez pour modifier le style du titre</a:t>
            </a:r>
            <a:endParaRPr lang="fr-FR"/>
          </a:p>
        </p:txBody>
      </p:sp>
      <p:sp>
        <p:nvSpPr>
          <p:cNvPr id="1048906" name="Espace réservé du texte 2"/>
          <p:cNvSpPr>
            <a:spLocks noGrp="1"/>
          </p:cNvSpPr>
          <p:nvPr>
            <p:ph type="body" idx="1"/>
          </p:nvPr>
        </p:nvSpPr>
        <p:spPr>
          <a:xfrm>
            <a:off x="722313" y="2906713"/>
            <a:ext cx="7772400" cy="1500187"/>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fr-FR" smtClean="0"/>
              <a:t>Cliquez pour modifier les styles du texte du masque</a:t>
            </a: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Deux contenus">
    <p:spTree>
      <p:nvGrpSpPr>
        <p:cNvPr id="85" name=""/>
        <p:cNvGrpSpPr/>
        <p:nvPr/>
      </p:nvGrpSpPr>
      <p:grpSpPr>
        <a:xfrm>
          <a:off x="0" y="0"/>
          <a:ext cx="0" cy="0"/>
          <a:chOff x="0" y="0"/>
          <a:chExt cx="0" cy="0"/>
        </a:xfrm>
      </p:grpSpPr>
      <p:sp>
        <p:nvSpPr>
          <p:cNvPr id="1048907" name="Titre 1"/>
          <p:cNvSpPr>
            <a:spLocks noGrp="1"/>
          </p:cNvSpPr>
          <p:nvPr>
            <p:ph type="title"/>
          </p:nvPr>
        </p:nvSpPr>
        <p:spPr/>
        <p:txBody>
          <a:bodyPr/>
          <a:p>
            <a:r>
              <a:rPr lang="fr-FR" smtClean="0"/>
              <a:t>Cliquez pour modifier le style du titre</a:t>
            </a:r>
            <a:endParaRPr lang="fr-FR"/>
          </a:p>
        </p:txBody>
      </p:sp>
      <p:sp>
        <p:nvSpPr>
          <p:cNvPr id="1048908"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909"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aison">
    <p:spTree>
      <p:nvGrpSpPr>
        <p:cNvPr id="86" name=""/>
        <p:cNvGrpSpPr/>
        <p:nvPr/>
      </p:nvGrpSpPr>
      <p:grpSpPr>
        <a:xfrm>
          <a:off x="0" y="0"/>
          <a:ext cx="0" cy="0"/>
          <a:chOff x="0" y="0"/>
          <a:chExt cx="0" cy="0"/>
        </a:xfrm>
      </p:grpSpPr>
      <p:sp>
        <p:nvSpPr>
          <p:cNvPr id="1048910" name="Titre 1"/>
          <p:cNvSpPr>
            <a:spLocks noGrp="1"/>
          </p:cNvSpPr>
          <p:nvPr>
            <p:ph type="title"/>
          </p:nvPr>
        </p:nvSpPr>
        <p:spPr/>
        <p:txBody>
          <a:bodyPr/>
          <a:p>
            <a:r>
              <a:rPr lang="fr-FR" smtClean="0"/>
              <a:t>Cliquez pour modifier le style du titre</a:t>
            </a:r>
            <a:endParaRPr lang="fr-FR"/>
          </a:p>
        </p:txBody>
      </p:sp>
      <p:sp>
        <p:nvSpPr>
          <p:cNvPr id="1048911" name="Espace réservé du texte 2"/>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fr-FR" smtClean="0"/>
              <a:t>Cliquez pour modifier les styles du texte du masque</a:t>
            </a:r>
          </a:p>
        </p:txBody>
      </p:sp>
      <p:sp>
        <p:nvSpPr>
          <p:cNvPr id="1048912"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913" name="Espace réservé du texte 4"/>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fr-FR" smtClean="0"/>
              <a:t>Cliquez pour modifier les styles du texte du masque</a:t>
            </a:r>
          </a:p>
        </p:txBody>
      </p:sp>
      <p:sp>
        <p:nvSpPr>
          <p:cNvPr id="1048914"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re seul">
    <p:spTree>
      <p:nvGrpSpPr>
        <p:cNvPr id="87" name=""/>
        <p:cNvGrpSpPr/>
        <p:nvPr/>
      </p:nvGrpSpPr>
      <p:grpSpPr>
        <a:xfrm>
          <a:off x="0" y="0"/>
          <a:ext cx="0" cy="0"/>
          <a:chOff x="0" y="0"/>
          <a:chExt cx="0" cy="0"/>
        </a:xfrm>
      </p:grpSpPr>
      <p:sp>
        <p:nvSpPr>
          <p:cNvPr id="1048915" name="Titre 1"/>
          <p:cNvSpPr>
            <a:spLocks noGrp="1"/>
          </p:cNvSpPr>
          <p:nvPr>
            <p:ph type="title"/>
          </p:nvPr>
        </p:nvSpPr>
        <p:spPr/>
        <p:txBody>
          <a:bodyPr/>
          <a:p>
            <a:r>
              <a:rPr lang="fr-FR" smtClean="0"/>
              <a:t>Cliquez pour modifier le style du titre</a:t>
            </a:r>
            <a:endParaRPr lang="fr-F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Vide">
    <p:spTree>
      <p:nvGrpSpPr>
        <p:cNvPr id="88" name=""/>
        <p:cNvGrpSpPr/>
        <p:nvPr/>
      </p:nvGrpSpPr>
      <p:grpSpPr>
        <a:xfrm>
          <a:off x="0" y="0"/>
          <a:ext cx="0" cy="0"/>
          <a:chOff x="0" y="0"/>
          <a:chExt cx="0" cy="0"/>
        </a:xfrm>
      </p:grpSpPr>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u avec légende">
    <p:spTree>
      <p:nvGrpSpPr>
        <p:cNvPr id="89" name=""/>
        <p:cNvGrpSpPr/>
        <p:nvPr/>
      </p:nvGrpSpPr>
      <p:grpSpPr>
        <a:xfrm>
          <a:off x="0" y="0"/>
          <a:ext cx="0" cy="0"/>
          <a:chOff x="0" y="0"/>
          <a:chExt cx="0" cy="0"/>
        </a:xfrm>
      </p:grpSpPr>
      <p:sp>
        <p:nvSpPr>
          <p:cNvPr id="1048916" name="Titre 1"/>
          <p:cNvSpPr>
            <a:spLocks noGrp="1"/>
          </p:cNvSpPr>
          <p:nvPr>
            <p:ph type="title"/>
          </p:nvPr>
        </p:nvSpPr>
        <p:spPr>
          <a:xfrm>
            <a:off x="457200" y="273050"/>
            <a:ext cx="3008313" cy="1162050"/>
          </a:xfrm>
        </p:spPr>
        <p:txBody>
          <a:bodyPr anchor="b"/>
          <a:lstStyle>
            <a:lvl1pPr algn="l">
              <a:defRPr b="1" sz="2000"/>
            </a:lvl1pPr>
          </a:lstStyle>
          <a:p>
            <a:r>
              <a:rPr lang="fr-FR" smtClean="0"/>
              <a:t>Cliquez pour modifier le style du titre</a:t>
            </a:r>
            <a:endParaRPr lang="fr-FR"/>
          </a:p>
        </p:txBody>
      </p:sp>
      <p:sp>
        <p:nvSpPr>
          <p:cNvPr id="1048917"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48918" name="Espace réservé du texte 3"/>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fr-FR" smtClean="0"/>
              <a:t>Cliquez pour modifier les styles du texte du masque</a:t>
            </a: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Image avec légende">
    <p:spTree>
      <p:nvGrpSpPr>
        <p:cNvPr id="90" name=""/>
        <p:cNvGrpSpPr/>
        <p:nvPr/>
      </p:nvGrpSpPr>
      <p:grpSpPr>
        <a:xfrm>
          <a:off x="0" y="0"/>
          <a:ext cx="0" cy="0"/>
          <a:chOff x="0" y="0"/>
          <a:chExt cx="0" cy="0"/>
        </a:xfrm>
      </p:grpSpPr>
      <p:sp>
        <p:nvSpPr>
          <p:cNvPr id="1048919" name="Titre 1"/>
          <p:cNvSpPr>
            <a:spLocks noGrp="1"/>
          </p:cNvSpPr>
          <p:nvPr>
            <p:ph type="title"/>
          </p:nvPr>
        </p:nvSpPr>
        <p:spPr>
          <a:xfrm>
            <a:off x="1792288" y="4800600"/>
            <a:ext cx="5486400" cy="566738"/>
          </a:xfrm>
        </p:spPr>
        <p:txBody>
          <a:bodyPr anchor="b"/>
          <a:lstStyle>
            <a:lvl1pPr algn="l">
              <a:defRPr b="1" sz="2000"/>
            </a:lvl1pPr>
          </a:lstStyle>
          <a:p>
            <a:r>
              <a:rPr lang="fr-FR" smtClean="0"/>
              <a:t>Cliquez pour modifier le style du titre</a:t>
            </a:r>
            <a:endParaRPr lang="fr-FR"/>
          </a:p>
        </p:txBody>
      </p:sp>
      <p:sp>
        <p:nvSpPr>
          <p:cNvPr id="1048920" name="Espace réservé pour une image  2"/>
          <p:cNvSpPr>
            <a:spLocks noGrp="1"/>
          </p:cNvSpPr>
          <p:nvPr>
            <p:ph type="pic" idx="1"/>
          </p:nvPr>
        </p:nvSpPr>
        <p:spPr>
          <a:xfrm>
            <a:off x="1792288" y="612775"/>
            <a:ext cx="5486400" cy="4114800"/>
          </a:xfrm>
        </p:spPr>
        <p:txBody>
          <a:bodyPr anchor="t" anchorCtr="0" bIns="45720" compatLnSpc="1" lIns="91440" numCol="1" rIns="91440" rtlCol="0" tIns="45720" vert="horz" wrap="square">
            <a:prstTxWarp prst="textNoShape"/>
            <a:normAutofit/>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pPr algn="l" defTabSz="914400" eaLnBrk="0" fontAlgn="base" hangingPunct="0" indent="0" latinLnBrk="0" lvl="0" marL="0" marR="0" rtl="0">
              <a:lnSpc>
                <a:spcPct val="100000"/>
              </a:lnSpc>
              <a:spcBef>
                <a:spcPct val="20000"/>
              </a:spcBef>
              <a:spcAft>
                <a:spcPct val="0"/>
              </a:spcAft>
              <a:buClrTx/>
              <a:buSzTx/>
              <a:buFont typeface="Arial" charset="0"/>
              <a:buNone/>
            </a:pPr>
            <a:endParaRPr baseline="0" b="0" cap="none" sz="3200" i="0" kern="1200" kumimoji="0" lang="fr-FR" noProof="0" normalizeH="0" spc="0" strike="noStrike" u="none" smtClean="0">
              <a:ln>
                <a:noFill/>
              </a:ln>
              <a:solidFill>
                <a:schemeClr val="tx1"/>
              </a:solidFill>
              <a:effectLst/>
              <a:uLnTx/>
              <a:uFillTx/>
              <a:latin typeface="+mn-lt"/>
              <a:ea typeface="+mn-ea"/>
              <a:cs typeface="+mn-cs"/>
            </a:endParaRPr>
          </a:p>
        </p:txBody>
      </p:sp>
      <p:sp>
        <p:nvSpPr>
          <p:cNvPr id="1048921" name="Espace réservé du texte 3"/>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fr-FR" smtClean="0"/>
              <a:t>Cliquez pour modifier les styles du texte du masque</a:t>
            </a: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39" name=""/>
        <p:cNvGrpSpPr/>
        <p:nvPr/>
      </p:nvGrpSpPr>
      <p:grpSpPr>
        <a:xfrm rot="0">
          <a:off x="0" y="0"/>
          <a:ext cx="0" cy="0"/>
          <a:chOff x="0" y="0"/>
          <a:chExt cx="0" cy="0"/>
        </a:xfrm>
      </p:grpSpPr>
      <p:sp>
        <p:nvSpPr>
          <p:cNvPr id="1048576" name="Espace réservé du titre 1"/>
          <p:cNvSpPr/>
          <p:nvPr>
            <p:ph type="title" sz="full" idx="0"/>
          </p:nvPr>
        </p:nvSpPr>
        <p:spPr>
          <a:xfrm rot="0">
            <a:off x="457200" y="274637"/>
            <a:ext cx="8229600" cy="1143000"/>
          </a:xfrm>
          <a:prstGeom prst="rect"/>
          <a:noFill/>
          <a:ln>
            <a:noFill/>
          </a:ln>
        </p:spPr>
        <p:txBody>
          <a:bodyPr anchor="ctr" bIns="45720" lIns="91440" rIns="91440" tIns="45720" vert="horz"/>
          <a:p>
            <a:pPr lvl="0"/>
            <a:r>
              <a:rPr altLang="en-US" lang="fr-FR"/>
              <a:t>Cliquez pour modifier le style du titre</a:t>
            </a:r>
          </a:p>
        </p:txBody>
      </p:sp>
      <p:sp>
        <p:nvSpPr>
          <p:cNvPr id="1048577" name="Espace réservé du texte 2"/>
          <p:cNvSpPr/>
          <p:nvPr>
            <p:ph type="body" sz="full" idx="1"/>
          </p:nvPr>
        </p:nvSpPr>
        <p:spPr>
          <a:xfrm rot="0">
            <a:off x="457200" y="1600200"/>
            <a:ext cx="8229600" cy="4525962"/>
          </a:xfrm>
          <a:prstGeom prst="rect"/>
          <a:noFill/>
          <a:ln>
            <a:noFill/>
          </a:ln>
        </p:spPr>
        <p:txBody>
          <a:bodyPr anchor="t" bIns="45720" lIns="91440" rIns="91440" tIns="45720" vert="horz"/>
          <a:p>
            <a:pPr lvl="0"/>
            <a:r>
              <a:rPr altLang="en-US" lang="fr-FR"/>
              <a:t>Cliquez pour modifier les styles du texte du masque</a:t>
            </a:r>
          </a:p>
          <a:p>
            <a:pPr lvl="1"/>
            <a:r>
              <a:rPr altLang="en-US" lang="fr-FR"/>
              <a:t>Deuxième niveau</a:t>
            </a:r>
          </a:p>
          <a:p>
            <a:pPr lvl="2"/>
            <a:r>
              <a:rPr altLang="en-US" lang="fr-FR"/>
              <a:t>Troisième niveau</a:t>
            </a:r>
          </a:p>
          <a:p>
            <a:pPr lvl="3"/>
            <a:r>
              <a:rPr altLang="en-US" lang="fr-FR"/>
              <a:t>Quatrième niveau</a:t>
            </a:r>
          </a:p>
          <a:p>
            <a:pPr lvl="4"/>
            <a:r>
              <a:rPr altLang="en-US" lang="fr-FR"/>
              <a:t>Cinquième niveau</a:t>
            </a:r>
          </a:p>
        </p:txBody>
      </p:sp>
      <p:sp>
        <p:nvSpPr>
          <p:cNvPr id="1048578" name="Espace réservé de la date 3"/>
          <p:cNvSpPr/>
          <p:nvPr>
            <p:ph type="dt" sz="half" idx="2"/>
          </p:nvPr>
        </p:nvSpPr>
        <p:spPr>
          <a:xfrm rot="0">
            <a:off x="457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eaLnBrk="1" hangingPunct="1" lvl="0"/>
            <a:fld id="{566ABCEB-ACFC-4714-9973-3DA970169C29}" type="datetime1">
              <a:rPr altLang="en-US" sz="1200" lang="en-US">
                <a:solidFill>
                  <a:srgbClr val="898989"/>
                </a:solidFill>
                <a:latin typeface="Calibri" pitchFamily="34" charset="0"/>
              </a:rPr>
              <a:pPr eaLnBrk="1" hangingPunct="1" lvl="0"/>
            </a:fld>
            <a:endParaRPr altLang="en-US" sz="1200" lang="en-US">
              <a:solidFill>
                <a:srgbClr val="898989"/>
              </a:solidFill>
              <a:latin typeface="Calibri" pitchFamily="34" charset="0"/>
            </a:endParaRPr>
          </a:p>
        </p:txBody>
      </p:sp>
      <p:sp>
        <p:nvSpPr>
          <p:cNvPr id="1048579" name="Espace réservé du pied de page 4"/>
          <p:cNvSpPr/>
          <p:nvPr>
            <p:ph type="ftr" sz="quarter" idx="3"/>
          </p:nvPr>
        </p:nvSpPr>
        <p:spPr>
          <a:xfrm rot="0">
            <a:off x="3124200" y="6356350"/>
            <a:ext cx="2895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ctr" eaLnBrk="1" hangingPunct="1" lvl="0"/>
            <a:endParaRPr altLang="en-US" sz="1200" lang="en-US">
              <a:solidFill>
                <a:srgbClr val="898989"/>
              </a:solidFill>
              <a:latin typeface="Calibri" pitchFamily="34" charset="0"/>
            </a:endParaRPr>
          </a:p>
        </p:txBody>
      </p:sp>
      <p:sp>
        <p:nvSpPr>
          <p:cNvPr id="1048580" name="Espace réservé du numéro de diapositive 5"/>
          <p:cNvSpPr/>
          <p:nvPr>
            <p:ph type="sldNum" sz="quarter" idx="4"/>
          </p:nvPr>
        </p:nvSpPr>
        <p:spPr>
          <a:xfrm rot="0">
            <a:off x="6553200" y="6356350"/>
            <a:ext cx="2133600" cy="365125"/>
          </a:xfrm>
          <a:prstGeom prst="rect"/>
          <a:noFill/>
          <a:ln>
            <a:noFill/>
          </a:ln>
        </p:spPr>
        <p:txBody>
          <a:bodyPr anchor="ctr"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Calibri" pitchFamily="34" charset="0"/>
                <a:sym typeface="Arial" pitchFamily="0" charset="0"/>
              </a:defRPr>
            </a:lvl5pPr>
          </a:lstStyle>
          <a:p>
            <a:pPr algn="r" eaLnBrk="1" hangingPunct="1" lvl="0"/>
            <a:fld id="{566ABCEB-ACFC-4714-9973-3DA970169C29}" type="slidenum">
              <a:rPr altLang="en-US" sz="1200" lang="en-US">
                <a:solidFill>
                  <a:srgbClr val="898989"/>
                </a:solidFill>
                <a:latin typeface="Calibri" pitchFamily="34" charset="0"/>
              </a:rPr>
              <a:pPr algn="r" eaLnBrk="1" hangingPunct="1" lvl="0"/>
            </a:fld>
            <a:endParaRPr altLang="en-US" sz="1200" lang="en-US">
              <a:solidFill>
                <a:srgbClr val="898989"/>
              </a:solidFill>
              <a:latin typeface="Calibri" pitchFamily="34" charset="0"/>
            </a:endParaRPr>
          </a:p>
        </p:txBody>
      </p:sp>
    </p:spTree>
  </p:cSld>
  <p:clrMap accent1="accent1" accent2="accent2" accent3="accent3" accent4="accent4" accent5="accent5" accent6="accent6" bg1="lt1" bg2="dk2" tx1="dk1" tx2="lt2"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dt="0" ftr="0" sldNum="0"/>
  <p:txStyles>
    <p:titleStyle>
      <a:lvl1pPr algn="ctr" eaLnBrk="0" fontAlgn="base" hangingPunct="0" rtl="0">
        <a:spcBef>
          <a:spcPct val="0"/>
        </a:spcBef>
        <a:spcAft>
          <a:spcPct val="0"/>
        </a:spcAft>
        <a:defRPr sz="4400" kern="1200">
          <a:solidFill>
            <a:schemeClr val="tx1"/>
          </a:solidFill>
          <a:latin typeface="+mj-lt"/>
          <a:ea typeface="+mj-ea"/>
          <a:cs typeface="+mj-cs"/>
        </a:defRPr>
      </a:lvl1pPr>
      <a:lvl2pPr algn="ctr" eaLnBrk="0" fontAlgn="base" hangingPunct="0" rtl="0">
        <a:spcBef>
          <a:spcPct val="0"/>
        </a:spcBef>
        <a:spcAft>
          <a:spcPct val="0"/>
        </a:spcAft>
        <a:defRPr sz="4400">
          <a:solidFill>
            <a:schemeClr val="tx1"/>
          </a:solidFill>
          <a:latin typeface="Calibri" pitchFamily="34" charset="0"/>
        </a:defRPr>
      </a:lvl2pPr>
      <a:lvl3pPr algn="ctr" eaLnBrk="0" fontAlgn="base" hangingPunct="0" rtl="0">
        <a:spcBef>
          <a:spcPct val="0"/>
        </a:spcBef>
        <a:spcAft>
          <a:spcPct val="0"/>
        </a:spcAft>
        <a:defRPr sz="4400">
          <a:solidFill>
            <a:schemeClr val="tx1"/>
          </a:solidFill>
          <a:latin typeface="Calibri" pitchFamily="34" charset="0"/>
        </a:defRPr>
      </a:lvl3pPr>
      <a:lvl4pPr algn="ctr" eaLnBrk="0" fontAlgn="base" hangingPunct="0" rtl="0">
        <a:spcBef>
          <a:spcPct val="0"/>
        </a:spcBef>
        <a:spcAft>
          <a:spcPct val="0"/>
        </a:spcAft>
        <a:defRPr sz="4400">
          <a:solidFill>
            <a:schemeClr val="tx1"/>
          </a:solidFill>
          <a:latin typeface="Calibri" pitchFamily="34" charset="0"/>
        </a:defRPr>
      </a:lvl4pPr>
      <a:lvl5pPr algn="ctr" eaLnBrk="0" fontAlgn="base" hangingPunct="0" rtl="0">
        <a:spcBef>
          <a:spcPct val="0"/>
        </a:spcBef>
        <a:spcAft>
          <a:spcPct val="0"/>
        </a:spcAft>
        <a:defRPr sz="4400">
          <a:solidFill>
            <a:schemeClr val="tx1"/>
          </a:solidFill>
          <a:latin typeface="Calibri" pitchFamily="34" charset="0"/>
        </a:defRPr>
      </a:lvl5pPr>
      <a:lvl6pPr algn="ctr" fontAlgn="base" marL="457200" rtl="0">
        <a:spcBef>
          <a:spcPct val="0"/>
        </a:spcBef>
        <a:spcAft>
          <a:spcPct val="0"/>
        </a:spcAft>
        <a:defRPr sz="4400">
          <a:solidFill>
            <a:schemeClr val="tx1"/>
          </a:solidFill>
          <a:latin typeface="Calibri" pitchFamily="34" charset="0"/>
        </a:defRPr>
      </a:lvl6pPr>
      <a:lvl7pPr algn="ctr" fontAlgn="base" marL="914400" rtl="0">
        <a:spcBef>
          <a:spcPct val="0"/>
        </a:spcBef>
        <a:spcAft>
          <a:spcPct val="0"/>
        </a:spcAft>
        <a:defRPr sz="4400">
          <a:solidFill>
            <a:schemeClr val="tx1"/>
          </a:solidFill>
          <a:latin typeface="Calibri" pitchFamily="34" charset="0"/>
        </a:defRPr>
      </a:lvl7pPr>
      <a:lvl8pPr algn="ctr" fontAlgn="base" marL="1371600" rtl="0">
        <a:spcBef>
          <a:spcPct val="0"/>
        </a:spcBef>
        <a:spcAft>
          <a:spcPct val="0"/>
        </a:spcAft>
        <a:defRPr sz="4400">
          <a:solidFill>
            <a:schemeClr val="tx1"/>
          </a:solidFill>
          <a:latin typeface="Calibri" pitchFamily="34" charset="0"/>
        </a:defRPr>
      </a:lvl8pPr>
      <a:lvl9pPr algn="ctr" fontAlgn="base" marL="1828800" rtl="0">
        <a:spcBef>
          <a:spcPct val="0"/>
        </a:spcBef>
        <a:spcAft>
          <a:spcPct val="0"/>
        </a:spcAft>
        <a:defRPr sz="4400">
          <a:solidFill>
            <a:schemeClr val="tx1"/>
          </a:solidFill>
          <a:latin typeface="Calibri" pitchFamily="34" charset="0"/>
        </a:defRPr>
      </a:lvl9pPr>
    </p:titleStyle>
    <p:bodyStyle>
      <a:lvl1pPr algn="l" eaLnBrk="0" fontAlgn="base" hangingPunct="0" indent="-342900" marL="342900" rtl="0">
        <a:spcBef>
          <a:spcPct val="20000"/>
        </a:spcBef>
        <a:spcAft>
          <a:spcPct val="0"/>
        </a:spcAft>
        <a:buFont typeface="Arial" charset="0"/>
        <a:buChar char="•"/>
        <a:defRPr sz="3200" kern="1200">
          <a:solidFill>
            <a:schemeClr val="tx1"/>
          </a:solidFill>
          <a:latin typeface="+mn-lt"/>
          <a:ea typeface="+mn-ea"/>
          <a:cs typeface="+mn-cs"/>
        </a:defRPr>
      </a:lvl1pPr>
      <a:lvl2pPr algn="l" eaLnBrk="0" fontAlgn="base" hangingPunct="0" indent="-285750" marL="742950" rtl="0">
        <a:spcBef>
          <a:spcPct val="20000"/>
        </a:spcBef>
        <a:spcAft>
          <a:spcPct val="0"/>
        </a:spcAft>
        <a:buFont typeface="Arial" charset="0"/>
        <a:buChar char="–"/>
        <a:defRPr sz="2800" kern="1200">
          <a:solidFill>
            <a:schemeClr val="tx1"/>
          </a:solidFill>
          <a:latin typeface="+mn-lt"/>
          <a:ea typeface="+mn-ea"/>
          <a:cs typeface="+mn-cs"/>
        </a:defRPr>
      </a:lvl2pPr>
      <a:lvl3pPr algn="l" eaLnBrk="0" fontAlgn="base" hangingPunct="0" indent="-228600" marL="1143000" rtl="0">
        <a:spcBef>
          <a:spcPct val="20000"/>
        </a:spcBef>
        <a:spcAft>
          <a:spcPct val="0"/>
        </a:spcAft>
        <a:buFont typeface="Arial" charset="0"/>
        <a:buChar char="•"/>
        <a:defRPr sz="2400" kern="1200">
          <a:solidFill>
            <a:schemeClr val="tx1"/>
          </a:solidFill>
          <a:latin typeface="+mn-lt"/>
          <a:ea typeface="+mn-ea"/>
          <a:cs typeface="+mn-cs"/>
        </a:defRPr>
      </a:lvl3pPr>
      <a:lvl4pPr algn="l" eaLnBrk="0" fontAlgn="base" hangingPunct="0" indent="-228600" marL="1600200" rtl="0">
        <a:spcBef>
          <a:spcPct val="20000"/>
        </a:spcBef>
        <a:spcAft>
          <a:spcPct val="0"/>
        </a:spcAft>
        <a:buFont typeface="Arial" charset="0"/>
        <a:buChar char="–"/>
        <a:defRPr sz="2000" kern="1200">
          <a:solidFill>
            <a:schemeClr val="tx1"/>
          </a:solidFill>
          <a:latin typeface="+mn-lt"/>
          <a:ea typeface="+mn-ea"/>
          <a:cs typeface="+mn-cs"/>
        </a:defRPr>
      </a:lvl4pPr>
      <a:lvl5pPr algn="l" eaLnBrk="0" fontAlgn="base" hangingPunct="0" indent="-228600" marL="2057400" rtl="0">
        <a:spcBef>
          <a:spcPct val="20000"/>
        </a:spcBef>
        <a:spcAft>
          <a:spcPct val="0"/>
        </a:spcAft>
        <a:buFont typeface="Arial" charset="0"/>
        <a:buChar char="»"/>
        <a:defRPr sz="2000" kern="1200">
          <a:solidFill>
            <a:schemeClr val="tx1"/>
          </a:solidFill>
          <a:latin typeface="+mn-lt"/>
          <a:ea typeface="+mn-ea"/>
          <a:cs typeface="+mn-cs"/>
        </a:defRPr>
      </a:lvl5pPr>
      <a:lvl6pPr algn="l" defTabSz="914400" eaLnBrk="1" hangingPunct="1" indent="-228600" latinLnBrk="0" marL="2514600" rtl="0">
        <a:spcBef>
          <a:spcPct val="20000"/>
        </a:spcBef>
        <a:buFont typeface="Arial"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oleObject" Target="../embeddings/oleObject2.bin"/><Relationship Id="rId2" Type="http://schemas.openxmlformats.org/officeDocument/2006/relationships/image" Target="../media/image3.wmf"/><Relationship Id="rId3"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oleObject" Target="../embeddings/oleObject3.bin"/><Relationship Id="rId2" Type="http://schemas.openxmlformats.org/officeDocument/2006/relationships/image" Target="../media/image4.wmf"/><Relationship Id="rId3"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oleObject" Target="../embeddings/oleObject0.bin"/><Relationship Id="rId2" Type="http://schemas.openxmlformats.org/officeDocument/2006/relationships/image" Target="../media/image1.wmf"/><Relationship Id="rId3"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p:cSld>
    <p:spTree>
      <p:nvGrpSpPr>
        <p:cNvPr id="53" name=""/>
        <p:cNvGrpSpPr/>
        <p:nvPr/>
      </p:nvGrpSpPr>
      <p:grpSpPr>
        <a:xfrm rot="0">
          <a:off x="0" y="0"/>
          <a:ext cx="0" cy="0"/>
          <a:chOff x="0" y="0"/>
          <a:chExt cx="0" cy="0"/>
        </a:xfrm>
      </p:grpSpPr>
      <p:sp>
        <p:nvSpPr>
          <p:cNvPr id="1048694" name="Titre 1"/>
          <p:cNvSpPr/>
          <p:nvPr>
            <p:ph type="ctrTitle" sz="full" idx="0"/>
          </p:nvPr>
        </p:nvSpPr>
        <p:spPr>
          <a:xfrm rot="0">
            <a:off x="611187" y="476250"/>
            <a:ext cx="7772400" cy="1470025"/>
          </a:xfrm>
          <a:prstGeom prst="rect"/>
          <a:noFill/>
          <a:ln>
            <a:noFill/>
          </a:ln>
        </p:spPr>
        <p:txBody>
          <a:bodyPr anchor="ctr" bIns="45720" lIns="91440" rIns="91440" tIns="45720" vert="horz"/>
          <a:lstStyle>
            <a:lvl1pPr algn="ctr">
              <a:defRPr sz="4400"/>
            </a:lvl1pPr>
          </a:lstStyle>
          <a:p>
            <a:pPr eaLnBrk="1" hangingPunct="1" lvl="0"/>
            <a:r>
              <a:rPr altLang="en-US" b="1" sz="5400" i="1" lang="fr-FR" u="sng"/>
              <a:t>Chapitre 2</a:t>
            </a:r>
          </a:p>
        </p:txBody>
      </p:sp>
      <p:sp>
        <p:nvSpPr>
          <p:cNvPr id="1048695" name="Sous-titre 2"/>
          <p:cNvSpPr/>
          <p:nvPr>
            <p:ph type="subTitle" sz="full" idx="1"/>
          </p:nvPr>
        </p:nvSpPr>
        <p:spPr>
          <a:xfrm rot="0">
            <a:off x="1371600" y="1916112"/>
            <a:ext cx="6400800" cy="3722687"/>
          </a:xfrm>
          <a:prstGeom prst="rect"/>
          <a:noFill/>
          <a:ln>
            <a:noFill/>
          </a:ln>
        </p:spPr>
        <p:txBody>
          <a:bodyPr anchor="t" bIns="45720" lIns="91440" rIns="91440" tIns="45720" vert="horz"/>
          <a:lstStyle>
            <a:lvl1pPr algn="ctr" marL="0">
              <a:buNone/>
              <a:defRPr sz="3200">
                <a:solidFill>
                  <a:schemeClr val="dk1"/>
                </a:solidFill>
              </a:defRPr>
            </a:lvl1pPr>
            <a:lvl2pPr algn="ctr" marL="457200">
              <a:buNone/>
            </a:lvl2pPr>
            <a:lvl3pPr algn="ctr" marL="914400">
              <a:buNone/>
            </a:lvl3pPr>
            <a:lvl4pPr algn="ctr" marL="1371600">
              <a:buNone/>
            </a:lvl4pPr>
            <a:lvl5pPr algn="ctr" marL="1828800">
              <a:buNone/>
            </a:lvl5pPr>
          </a:lstStyle>
          <a:p>
            <a:pPr eaLnBrk="1" hangingPunct="1" lvl="0"/>
            <a:r>
              <a:rPr altLang="en-US" sz="6000" lang="fr-FR"/>
              <a:t>Résolution de Programmes Linéaires</a:t>
            </a:r>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showMasterSp="1">
  <p:cSld>
    <p:spTree>
      <p:nvGrpSpPr>
        <p:cNvPr id="70" name=""/>
        <p:cNvGrpSpPr/>
        <p:nvPr/>
      </p:nvGrpSpPr>
      <p:grpSpPr>
        <a:xfrm rot="0">
          <a:off x="0" y="0"/>
          <a:ext cx="0" cy="0"/>
          <a:chOff x="0" y="0"/>
          <a:chExt cx="0" cy="0"/>
        </a:xfrm>
      </p:grpSpPr>
      <p:sp>
        <p:nvSpPr>
          <p:cNvPr id="1048780" name="Titre 1"/>
          <p:cNvSpPr/>
          <p:nvPr>
            <p:ph type="title" sz="full" idx="0"/>
          </p:nvPr>
        </p:nvSpPr>
        <p:spPr>
          <a:xfrm rot="0">
            <a:off x="428625" y="0"/>
            <a:ext cx="8229600" cy="4905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La méthode du simplexe</a:t>
            </a:r>
          </a:p>
        </p:txBody>
      </p:sp>
      <p:sp>
        <p:nvSpPr>
          <p:cNvPr id="1048781" name="Espace réservé du contenu 2"/>
          <p:cNvSpPr/>
          <p:nvPr>
            <p:ph sz="full" idx="1"/>
          </p:nvPr>
        </p:nvSpPr>
        <p:spPr>
          <a:xfrm rot="0">
            <a:off x="500062" y="500062"/>
            <a:ext cx="8229600" cy="600075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sz="2400" lang="fr-FR"/>
              <a:t>Posons:</a:t>
            </a:r>
          </a:p>
          <a:p>
            <a:pPr lvl="0">
              <a:buNone/>
            </a:pPr>
            <a:r>
              <a:rPr altLang="en-US" lang="fr-FR"/>
              <a:t> </a:t>
            </a:r>
          </a:p>
          <a:p>
            <a:pPr lvl="0">
              <a:buNone/>
            </a:pPr>
            <a:endParaRPr altLang="en-US" lang="fr-FR"/>
          </a:p>
          <a:p>
            <a:pPr lvl="0">
              <a:spcBef>
                <a:spcPct val="0"/>
              </a:spcBef>
              <a:buNone/>
            </a:pPr>
            <a:endParaRPr altLang="en-US" sz="2400" lang="fr-FR"/>
          </a:p>
          <a:p>
            <a:pPr lvl="0">
              <a:spcBef>
                <a:spcPct val="0"/>
              </a:spcBef>
              <a:buNone/>
            </a:pPr>
            <a:endParaRPr altLang="en-US" sz="2400" lang="fr-FR"/>
          </a:p>
          <a:p>
            <a:pPr lvl="0">
              <a:spcBef>
                <a:spcPct val="0"/>
              </a:spcBef>
              <a:buNone/>
            </a:pPr>
            <a:r>
              <a:rPr altLang="en-US" sz="2400" lang="fr-FR"/>
              <a:t>Le premier tableau du simplexe est:</a:t>
            </a:r>
          </a:p>
          <a:p>
            <a:pPr lvl="0">
              <a:spcBef>
                <a:spcPct val="0"/>
              </a:spcBef>
              <a:buNone/>
            </a:pPr>
            <a:r>
              <a:rPr altLang="en-US" sz="2400" lang="fr-FR"/>
              <a:t>                                        c</a:t>
            </a:r>
            <a:r>
              <a:rPr altLang="en-US" baseline="-25000" sz="2400" lang="fr-FR"/>
              <a:t>1</a:t>
            </a:r>
            <a:r>
              <a:rPr altLang="en-US" sz="2400" lang="fr-FR"/>
              <a:t>  c</a:t>
            </a:r>
            <a:r>
              <a:rPr altLang="en-US" baseline="-25000" sz="2400" lang="fr-FR"/>
              <a:t>2</a:t>
            </a:r>
            <a:r>
              <a:rPr altLang="en-US" sz="2400" lang="fr-FR"/>
              <a:t>…  c</a:t>
            </a:r>
            <a:r>
              <a:rPr altLang="en-US" baseline="-25000" sz="2400" lang="fr-FR"/>
              <a:t>m</a:t>
            </a:r>
            <a:r>
              <a:rPr altLang="en-US" sz="2400" lang="fr-FR"/>
              <a:t>    c</a:t>
            </a:r>
            <a:r>
              <a:rPr altLang="en-US" baseline="-25000" sz="2400" lang="fr-FR"/>
              <a:t>m+1</a:t>
            </a:r>
            <a:r>
              <a:rPr altLang="en-US" sz="2400" lang="fr-FR"/>
              <a:t> …        c</a:t>
            </a:r>
            <a:r>
              <a:rPr altLang="en-US" baseline="-25000" sz="2400" lang="fr-FR"/>
              <a:t>n</a:t>
            </a:r>
          </a:p>
          <a:p>
            <a:pPr lvl="0">
              <a:spcBef>
                <a:spcPct val="0"/>
              </a:spcBef>
              <a:buNone/>
            </a:pPr>
            <a:endParaRPr altLang="en-US" sz="2400" lang="fr-FR"/>
          </a:p>
          <a:p>
            <a:pPr lvl="0">
              <a:spcBef>
                <a:spcPct val="0"/>
              </a:spcBef>
              <a:buNone/>
            </a:pPr>
            <a:endParaRPr altLang="en-US" sz="2400" lang="fr-FR"/>
          </a:p>
          <a:p>
            <a:pPr lvl="0">
              <a:spcBef>
                <a:spcPct val="0"/>
              </a:spcBef>
              <a:buNone/>
            </a:pPr>
            <a:endParaRPr altLang="en-US" sz="2400" lang="fr-FR"/>
          </a:p>
        </p:txBody>
      </p:sp>
      <p:graphicFrame>
        <p:nvGraphicFramePr>
          <p:cNvPr id="4194314" name=""/>
          <p:cNvGraphicFramePr>
            <a:graphicFrameLocks/>
          </p:cNvGraphicFramePr>
          <p:nvPr/>
        </p:nvGraphicFramePr>
        <p:xfrm rot="0">
          <a:off x="642937" y="928687"/>
          <a:ext cx="7993062" cy="1643062"/>
        </p:xfrm>
        <a:graphic>
          <a:graphicData uri="http://schemas.openxmlformats.org/presentationml/2006/ole">
            <mc:AlternateContent xmlns:mc="http://schemas.openxmlformats.org/markup-compatibility/2006">
              <mc:Choice xmlns:v="urn:schemas-microsoft-com:vml" Requires="v">
                <p:oleObj name="Équation" r:id="rId1" spid="" imgH="1643062" imgW="7993062" showAsIcon="0" progId="Equation.3">
                  <p:embed followColorScheme="full"/>
                  <p:pic>
                    <p:nvPicPr>
                      <p:cNvPr id="2097154" name="Object 2"/>
                      <p:cNvPicPr>
                        <a:picLocks/>
                      </p:cNvPicPr>
                      <p:nvPr/>
                    </p:nvPicPr>
                    <p:blipFill>
                      <a:blip xmlns:r="http://schemas.openxmlformats.org/officeDocument/2006/relationships" r:embed="rId2"/>
                      <a:srcRect l="0" t="0" r="0" b="0"/>
                      <a:stretch>
                        <a:fillRect/>
                      </a:stretch>
                    </p:blipFill>
                    <p:spPr>
                      <a:xfrm rot="0">
                        <a:off x="642937" y="928687"/>
                        <a:ext cx="7993062" cy="1643062"/>
                      </a:xfrm>
                      <a:prstGeom prst="rect"/>
                      <a:noFill/>
                      <a:ln>
                        <a:noFill/>
                      </a:ln>
                    </p:spPr>
                  </p:pic>
                </p:oleObj>
              </mc:Choice>
              <mc:Fallback>
                <p:oleObj name="Équation" r:id="rId1" spid="" imgH="1643062" imgW="7993062" showAsIcon="0" progId="Equation.3">
                  <p:embed followColorScheme="full"/>
                  <p:pic>
                    <p:nvPicPr>
                      <p:cNvPr id="2097154" name="Object 2"/>
                      <p:cNvPicPr>
                        <a:picLocks/>
                      </p:cNvPicPr>
                      <p:nvPr/>
                    </p:nvPicPr>
                    <p:blipFill>
                      <a:blip xmlns:r="http://schemas.openxmlformats.org/officeDocument/2006/relationships" r:embed="rId2"/>
                      <a:srcRect l="0" t="0" r="0" b="0"/>
                      <a:stretch>
                        <a:fillRect/>
                      </a:stretch>
                    </p:blipFill>
                    <p:spPr>
                      <a:xfrm rot="0">
                        <a:off x="642937" y="928687"/>
                        <a:ext cx="7993062" cy="1643062"/>
                      </a:xfrm>
                      <a:prstGeom prst="rect"/>
                      <a:noFill/>
                      <a:ln>
                        <a:noFill/>
                      </a:ln>
                    </p:spPr>
                  </p:pic>
                </p:oleObj>
              </mc:Fallback>
            </mc:AlternateContent>
          </a:graphicData>
        </a:graphic>
      </p:graphicFrame>
      <p:graphicFrame>
        <p:nvGraphicFramePr>
          <p:cNvPr id="4194315" name=""/>
          <p:cNvGraphicFramePr>
            <a:graphicFrameLocks/>
          </p:cNvGraphicFramePr>
          <p:nvPr/>
        </p:nvGraphicFramePr>
        <p:xfrm rot="0">
          <a:off x="1214437" y="3571875"/>
          <a:ext cx="6096000" cy="2689225"/>
        </p:xfrm>
        <a:graphic>
          <a:graphicData uri="http://schemas.openxmlformats.org/drawingml/2006/table">
            <a:tbl>
              <a:tblPr/>
              <a:tblGrid>
                <a:gridCol w="785812"/>
                <a:gridCol w="571500"/>
                <a:gridCol w="642937"/>
                <a:gridCol w="4095750"/>
              </a:tblGrid>
              <a:tr h="371475">
                <a:tc>
                  <a:txBody>
                    <a:bodyPr/>
                    <a:p>
                      <a:pPr algn="l" eaLnBrk="1" hangingPunct="1" lvl="0"/>
                      <a:r>
                        <a:rPr altLang="en-US" b="0" sz="1800" lang="en-US">
                          <a:solidFill>
                            <a:schemeClr val="dk1"/>
                          </a:solidFill>
                          <a:latin typeface="Calibri" pitchFamily="34" charset="0"/>
                        </a:rPr>
                        <a:t>Base</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C</a:t>
                      </a:r>
                      <a:r>
                        <a:rPr altLang="en-US" baseline="-25000"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P</a:t>
                      </a:r>
                      <a:r>
                        <a:rPr altLang="en-US" baseline="-25000" b="0" sz="1800" lang="en-US">
                          <a:solidFill>
                            <a:schemeClr val="dk1"/>
                          </a:solidFill>
                          <a:latin typeface="Calibri" pitchFamily="34" charset="0"/>
                        </a:rPr>
                        <a:t>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P</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P</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   P</a:t>
                      </a:r>
                      <a:r>
                        <a:rPr altLang="en-US" baseline="-25000" b="0" sz="1800" lang="en-US">
                          <a:solidFill>
                            <a:schemeClr val="dk1"/>
                          </a:solidFill>
                          <a:latin typeface="Calibri" pitchFamily="34" charset="0"/>
                        </a:rPr>
                        <a:t>m </a:t>
                      </a:r>
                      <a:r>
                        <a:rPr altLang="en-US" b="0" sz="1800" lang="en-US">
                          <a:solidFill>
                            <a:schemeClr val="dk1"/>
                          </a:solidFill>
                          <a:latin typeface="Calibri" pitchFamily="34" charset="0"/>
                        </a:rPr>
                        <a:t>      P</a:t>
                      </a:r>
                      <a:r>
                        <a:rPr altLang="en-US" baseline="-25000" b="0" sz="1800" lang="en-US">
                          <a:solidFill>
                            <a:schemeClr val="dk1"/>
                          </a:solidFill>
                          <a:latin typeface="Calibri" pitchFamily="34" charset="0"/>
                        </a:rPr>
                        <a:t>m+1           </a:t>
                      </a:r>
                      <a:r>
                        <a:rPr altLang="en-US" b="0" sz="1800" lang="en-US">
                          <a:solidFill>
                            <a:schemeClr val="dk1"/>
                          </a:solidFill>
                          <a:latin typeface="Calibri" pitchFamily="34" charset="0"/>
                        </a:rPr>
                        <a:t>…       P</a:t>
                      </a:r>
                      <a:r>
                        <a:rPr altLang="en-US" baseline="-25000" b="0" sz="1800" lang="en-US">
                          <a:solidFill>
                            <a:schemeClr val="dk1"/>
                          </a:solidFill>
                          <a:latin typeface="Calibri" pitchFamily="34" charset="0"/>
                        </a:rPr>
                        <a:t>n</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1576387">
                <a:tc>
                  <a:txBody>
                    <a:bodyPr/>
                    <a:p>
                      <a:pPr algn="l" eaLnBrk="1" hangingPunct="1" lvl="0">
                        <a:lnSpc>
                          <a:spcPct val="115000"/>
                        </a:lnSpc>
                      </a:pPr>
                      <a:r>
                        <a:rPr altLang="en-US" b="0" sz="1800" lang="en-US">
                          <a:solidFill>
                            <a:schemeClr val="dk1"/>
                          </a:solidFill>
                          <a:latin typeface="Calibri" pitchFamily="34" charset="0"/>
                          <a:ea typeface="Calibri" pitchFamily="34" charset="0"/>
                        </a:rPr>
                        <a:t>x</a:t>
                      </a:r>
                      <a:r>
                        <a:rPr altLang="en-US" baseline="-25000" b="0" sz="1800" lang="en-US">
                          <a:solidFill>
                            <a:schemeClr val="dk1"/>
                          </a:solidFill>
                          <a:latin typeface="Calibri" pitchFamily="34" charset="0"/>
                          <a:ea typeface="Calibri" pitchFamily="34" charset="0"/>
                        </a:rPr>
                        <a:t>1</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x</a:t>
                      </a:r>
                      <a:r>
                        <a:rPr altLang="en-US" baseline="-25000" b="0" sz="1800" lang="en-US">
                          <a:solidFill>
                            <a:schemeClr val="dk1"/>
                          </a:solidFill>
                          <a:latin typeface="Calibri" pitchFamily="34" charset="0"/>
                          <a:ea typeface="Calibri" pitchFamily="34" charset="0"/>
                        </a:rPr>
                        <a:t>m</a:t>
                      </a:r>
                    </a:p>
                  </a:txBody>
                  <a:tcPr marL="68580" marR="68580" marT="0" marB="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lnSpc>
                          <a:spcPct val="115000"/>
                        </a:lnSpc>
                      </a:pPr>
                      <a:r>
                        <a:rPr altLang="en-US" b="0" sz="1800" lang="en-US">
                          <a:solidFill>
                            <a:schemeClr val="dk1"/>
                          </a:solidFill>
                          <a:latin typeface="Calibri" pitchFamily="34" charset="0"/>
                          <a:ea typeface="Calibri" pitchFamily="34" charset="0"/>
                        </a:rPr>
                        <a:t>c</a:t>
                      </a:r>
                      <a:r>
                        <a:rPr altLang="en-US" baseline="-25000" b="0" sz="1800" lang="en-US">
                          <a:solidFill>
                            <a:schemeClr val="dk1"/>
                          </a:solidFill>
                          <a:latin typeface="Calibri" pitchFamily="34" charset="0"/>
                          <a:ea typeface="Calibri" pitchFamily="34" charset="0"/>
                        </a:rPr>
                        <a:t>1</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rPr>
                        <a:t>c</a:t>
                      </a:r>
                      <a:r>
                        <a:rPr altLang="en-US" baseline="-25000" b="0" sz="1800" lang="en-US">
                          <a:solidFill>
                            <a:schemeClr val="dk1"/>
                          </a:solidFill>
                          <a:latin typeface="Calibri" pitchFamily="34" charset="0"/>
                        </a:rPr>
                        <a:t>m</a:t>
                      </a:r>
                    </a:p>
                  </a:txBody>
                  <a:tcPr marL="89535" marR="89535" marT="0" marB="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lnSpc>
                          <a:spcPct val="115000"/>
                        </a:lnSpc>
                      </a:pPr>
                      <a:r>
                        <a:rPr altLang="en-US" b="0" sz="1800" lang="en-US">
                          <a:solidFill>
                            <a:schemeClr val="dk1"/>
                          </a:solidFill>
                          <a:latin typeface="Calibri" pitchFamily="34" charset="0"/>
                          <a:ea typeface="Calibri" pitchFamily="34" charset="0"/>
                        </a:rPr>
                        <a:t>b</a:t>
                      </a:r>
                      <a:r>
                        <a:rPr altLang="en-US" baseline="-25000" b="0" sz="1800" lang="en-US">
                          <a:solidFill>
                            <a:schemeClr val="dk1"/>
                          </a:solidFill>
                          <a:latin typeface="Calibri" pitchFamily="34" charset="0"/>
                          <a:ea typeface="Calibri" pitchFamily="34" charset="0"/>
                        </a:rPr>
                        <a:t>1</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rPr>
                        <a:t>b</a:t>
                      </a:r>
                      <a:r>
                        <a:rPr altLang="en-US" baseline="-25000" b="0" sz="1800" lang="en-US">
                          <a:solidFill>
                            <a:schemeClr val="dk1"/>
                          </a:solidFill>
                          <a:latin typeface="Calibri" pitchFamily="34" charset="0"/>
                        </a:rPr>
                        <a:t>m</a:t>
                      </a:r>
                    </a:p>
                  </a:txBody>
                  <a:tcPr marL="89535" marR="89535" marT="0" marB="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lnSpc>
                          <a:spcPct val="115000"/>
                        </a:lnSpc>
                      </a:pPr>
                      <a:r>
                        <a:rPr altLang="en-US" b="0" sz="1800" lang="en-US">
                          <a:solidFill>
                            <a:schemeClr val="dk1"/>
                          </a:solidFill>
                          <a:latin typeface="Calibri" pitchFamily="34" charset="0"/>
                          <a:ea typeface="Calibri" pitchFamily="34" charset="0"/>
                        </a:rPr>
                        <a:t>1      0   …   0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a</a:t>
                      </a:r>
                      <a:r>
                        <a:rPr altLang="en-US" baseline="-25000" b="0" sz="1800" lang="en-US">
                          <a:solidFill>
                            <a:schemeClr val="dk1"/>
                          </a:solidFill>
                          <a:latin typeface="Calibri" pitchFamily="34" charset="0"/>
                          <a:ea typeface="Calibri" pitchFamily="34" charset="0"/>
                        </a:rPr>
                        <a:t>1,m+1       </a:t>
                      </a:r>
                      <a:r>
                        <a:rPr altLang="en-US" baseline="-25000"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a:t>
                      </a:r>
                      <a:r>
                        <a:rPr altLang="en-US" baseline="-25000" b="0" sz="1800" lang="en-US">
                          <a:solidFill>
                            <a:schemeClr val="dk1"/>
                          </a:solidFill>
                          <a:latin typeface="Calibri" pitchFamily="34" charset="0"/>
                          <a:ea typeface="Calibri" pitchFamily="34" charset="0"/>
                        </a:rPr>
                        <a:t>1,n</a:t>
                      </a:r>
                    </a:p>
                    <a:p>
                      <a:pPr algn="l" eaLnBrk="1" hangingPunct="1" lvl="0">
                        <a:lnSpc>
                          <a:spcPct val="115000"/>
                        </a:lnSpc>
                      </a:pPr>
                      <a:r>
                        <a:rPr altLang="en-US" b="0" sz="1800" lang="en-US">
                          <a:solidFill>
                            <a:schemeClr val="dk1"/>
                          </a:solidFill>
                          <a:latin typeface="Calibri" pitchFamily="34" charset="0"/>
                          <a:ea typeface="Calibri" pitchFamily="34" charset="0"/>
                        </a:rPr>
                        <a:t>0      1   …   0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       0   …   0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a:t>
                      </a:r>
                    </a:p>
                    <a:p>
                      <a:pPr algn="l" eaLnBrk="1" hangingPunct="1" lvl="0">
                        <a:lnSpc>
                          <a:spcPct val="115000"/>
                        </a:lnSpc>
                      </a:pPr>
                      <a:r>
                        <a:rPr altLang="en-US" b="0" sz="1800" lang="en-US">
                          <a:solidFill>
                            <a:schemeClr val="dk1"/>
                          </a:solidFill>
                          <a:latin typeface="Calibri" pitchFamily="34" charset="0"/>
                          <a:ea typeface="Calibri" pitchFamily="34" charset="0"/>
                        </a:rPr>
                        <a:t>.       .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0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r>
                        <a:rPr altLang="en-US" b="0" sz="1800" lang="en-US">
                          <a:solidFill>
                            <a:schemeClr val="dk1"/>
                          </a:solidFill>
                          <a:latin typeface="Calibri" pitchFamily="34" charset="0"/>
                          <a:ea typeface="Calibri" pitchFamily="34" charset="0"/>
                        </a:rPr>
                        <a:t>   .</a:t>
                      </a:r>
                    </a:p>
                    <a:p>
                      <a:pPr algn="l" eaLnBrk="1" hangingPunct="1" lvl="0">
                        <a:lnSpc>
                          <a:spcPct val="115000"/>
                        </a:lnSpc>
                      </a:pPr>
                      <a:r>
                        <a:rPr altLang="en-US" b="0" sz="1800" lang="en-US">
                          <a:solidFill>
                            <a:schemeClr val="dk1"/>
                          </a:solidFill>
                          <a:latin typeface="Calibri" pitchFamily="34" charset="0"/>
                        </a:rPr>
                        <a:t>0      0   …   1         a</a:t>
                      </a:r>
                      <a:r>
                        <a:rPr altLang="en-US" baseline="-25000" b="0" sz="1800" lang="en-US">
                          <a:solidFill>
                            <a:schemeClr val="dk1"/>
                          </a:solidFill>
                          <a:latin typeface="Calibri" pitchFamily="34" charset="0"/>
                        </a:rPr>
                        <a:t>m,m+1 </a:t>
                      </a:r>
                      <a:r>
                        <a:rPr altLang="en-US" b="0" sz="1800" lang="en-US">
                          <a:solidFill>
                            <a:schemeClr val="dk1"/>
                          </a:solidFill>
                          <a:latin typeface="Calibri" pitchFamily="34" charset="0"/>
                        </a:rPr>
                        <a:t>        …     a</a:t>
                      </a:r>
                      <a:r>
                        <a:rPr altLang="en-US" baseline="-25000" b="0" sz="1800" lang="en-US">
                          <a:solidFill>
                            <a:schemeClr val="dk1"/>
                          </a:solidFill>
                          <a:latin typeface="Calibri" pitchFamily="34" charset="0"/>
                        </a:rPr>
                        <a:t>m,n</a:t>
                      </a:r>
                    </a:p>
                  </a:txBody>
                  <a:tcPr marL="89535" marR="89535" marT="0" marB="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71475">
                <a:tc gridSpan="3">
                  <a:txBody>
                    <a:bodyPr/>
                    <a:p>
                      <a:pPr algn="l" eaLnBrk="1" hangingPunct="1" lvl="0"/>
                      <a:r>
                        <a:rPr altLang="en-US" b="0" sz="1800" lang="en-US">
                          <a:solidFill>
                            <a:schemeClr val="dk1"/>
                          </a:solidFill>
                          <a:latin typeface="Calibri" pitchFamily="34" charset="0"/>
                        </a:rPr>
                        <a:t>             Z</a:t>
                      </a:r>
                      <a:r>
                        <a:rPr altLang="en-US" baseline="-25000" b="0" sz="1800" lang="en-US">
                          <a:solidFill>
                            <a:schemeClr val="dk1"/>
                          </a:solidFill>
                          <a:latin typeface="Calibri" pitchFamily="34" charset="0"/>
                        </a:rPr>
                        <a:t>J</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hMerge="1">
                  <a:txBody>
                    <a:bodyPr/>
                    <a:p>
                      <a:endParaRPr sz="2800"/>
                    </a:p>
                  </a:txBody>
                </a:tc>
                <a:tc hMerge="1">
                  <a:txBody>
                    <a:bodyPr/>
                    <a:p>
                      <a:endParaRPr sz="2800"/>
                    </a:p>
                  </a:txBody>
                </a:tc>
                <a:tc>
                  <a:txBody>
                    <a:bodyPr/>
                    <a:p>
                      <a:pPr algn="l" eaLnBrk="1" hangingPunct="1" lvl="0"/>
                      <a:r>
                        <a:rPr altLang="en-US" b="0" sz="1800" lang="en-US">
                          <a:solidFill>
                            <a:schemeClr val="dk1"/>
                          </a:solidFill>
                          <a:latin typeface="Calibri" pitchFamily="34" charset="0"/>
                        </a:rPr>
                        <a:t>c</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c</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  c</a:t>
                      </a:r>
                      <a:r>
                        <a:rPr altLang="en-US" baseline="-25000" b="0" sz="1800" lang="en-US">
                          <a:solidFill>
                            <a:schemeClr val="dk1"/>
                          </a:solidFill>
                          <a:latin typeface="Calibri" pitchFamily="34" charset="0"/>
                        </a:rPr>
                        <a:t>m</a:t>
                      </a:r>
                      <a:r>
                        <a:rPr altLang="en-US" b="0" sz="1800" lang="en-US">
                          <a:solidFill>
                            <a:schemeClr val="dk1"/>
                          </a:solidFill>
                          <a:latin typeface="Calibri" pitchFamily="34" charset="0"/>
                        </a:rPr>
                        <a:t>         Z</a:t>
                      </a:r>
                      <a:r>
                        <a:rPr altLang="en-US" baseline="-25000" b="0" sz="1800" lang="en-US">
                          <a:solidFill>
                            <a:schemeClr val="dk1"/>
                          </a:solidFill>
                          <a:latin typeface="Calibri" pitchFamily="34" charset="0"/>
                        </a:rPr>
                        <a:t>m+1 </a:t>
                      </a:r>
                      <a:r>
                        <a:rPr altLang="en-US" b="0" sz="1800" lang="en-US">
                          <a:solidFill>
                            <a:schemeClr val="dk1"/>
                          </a:solidFill>
                          <a:latin typeface="Calibri" pitchFamily="34" charset="0"/>
                        </a:rPr>
                        <a:t>         …     Z</a:t>
                      </a:r>
                      <a:r>
                        <a:rPr altLang="en-US" baseline="-25000" b="0" sz="1800" lang="en-US">
                          <a:solidFill>
                            <a:schemeClr val="dk1"/>
                          </a:solidFill>
                          <a:latin typeface="Calibri" pitchFamily="34" charset="0"/>
                        </a:rPr>
                        <a:t>n</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gridSpan="2">
                  <a:txBody>
                    <a:bodyPr/>
                    <a:p>
                      <a:pPr algn="l" eaLnBrk="1" hangingPunct="1" lvl="0"/>
                      <a:r>
                        <a:rPr altLang="en-US" b="0" sz="1800" lang="en-US">
                          <a:solidFill>
                            <a:schemeClr val="dk1"/>
                          </a:solidFill>
                          <a:latin typeface="Calibri" pitchFamily="34" charset="0"/>
                          <a:sym typeface="Symbol" pitchFamily="18" charset="2"/>
                        </a:rPr>
                        <a:t>             </a:t>
                      </a:r>
                      <a:r>
                        <a:rPr altLang="en-US" baseline="-25000" b="0" sz="1800" lang="en-US">
                          <a:solidFill>
                            <a:schemeClr val="dk1"/>
                          </a:solidFill>
                          <a:latin typeface="Calibri" pitchFamily="34" charset="0"/>
                        </a:rPr>
                        <a:t>J</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hMerge="1">
                  <a:txBody>
                    <a:bodyPr/>
                    <a:p>
                      <a:endParaRPr sz="2800"/>
                    </a:p>
                  </a:txBody>
                </a:tc>
                <a:tc>
                  <a:txBody>
                    <a:bodyPr/>
                    <a:p>
                      <a:pPr algn="l" eaLnBrk="1" hangingPunct="1" lvl="0"/>
                      <a:r>
                        <a:rPr altLang="en-US" b="0" sz="1800" lang="en-US">
                          <a:solidFill>
                            <a:schemeClr val="dk1"/>
                          </a:solidFill>
                          <a:latin typeface="Calibri" pitchFamily="34" charset="0"/>
                        </a:rPr>
                        <a:t>-Z</a:t>
                      </a:r>
                      <a:r>
                        <a:rPr altLang="en-US" baseline="-25000" b="0" sz="1800" lang="en-US">
                          <a:solidFill>
                            <a:schemeClr val="dk1"/>
                          </a:solidFill>
                          <a:latin typeface="Calibri" pitchFamily="34" charset="0"/>
                        </a:rPr>
                        <a:t>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  0         c</a:t>
                      </a:r>
                      <a:r>
                        <a:rPr altLang="en-US" baseline="-25000" b="0" sz="1800" lang="en-US">
                          <a:solidFill>
                            <a:schemeClr val="dk1"/>
                          </a:solidFill>
                          <a:latin typeface="Calibri" pitchFamily="34" charset="0"/>
                        </a:rPr>
                        <a:t>m+1</a:t>
                      </a:r>
                      <a:r>
                        <a:rPr altLang="en-US" b="0" sz="1800" lang="en-US">
                          <a:solidFill>
                            <a:schemeClr val="dk1"/>
                          </a:solidFill>
                          <a:latin typeface="Calibri" pitchFamily="34" charset="0"/>
                        </a:rPr>
                        <a:t>-Z</a:t>
                      </a:r>
                      <a:r>
                        <a:rPr altLang="en-US" baseline="-25000" b="0" sz="1800" lang="en-US">
                          <a:solidFill>
                            <a:schemeClr val="dk1"/>
                          </a:solidFill>
                          <a:latin typeface="Calibri" pitchFamily="34" charset="0"/>
                        </a:rPr>
                        <a:t>m+1   </a:t>
                      </a:r>
                      <a:r>
                        <a:rPr altLang="en-US" b="0" sz="1800" lang="en-US">
                          <a:solidFill>
                            <a:schemeClr val="dk1"/>
                          </a:solidFill>
                          <a:latin typeface="Calibri" pitchFamily="34" charset="0"/>
                        </a:rPr>
                        <a:t> …    c</a:t>
                      </a:r>
                      <a:r>
                        <a:rPr altLang="en-US" baseline="-25000" b="0" sz="1800" lang="en-US">
                          <a:solidFill>
                            <a:schemeClr val="dk1"/>
                          </a:solidFill>
                          <a:latin typeface="Calibri" pitchFamily="34" charset="0"/>
                        </a:rPr>
                        <a:t>n</a:t>
                      </a:r>
                      <a:r>
                        <a:rPr altLang="en-US" b="0" sz="1800" lang="en-US">
                          <a:solidFill>
                            <a:schemeClr val="dk1"/>
                          </a:solidFill>
                          <a:latin typeface="Calibri" pitchFamily="34" charset="0"/>
                        </a:rPr>
                        <a:t>-Z</a:t>
                      </a:r>
                      <a:r>
                        <a:rPr altLang="en-US" baseline="-25000" b="0" sz="1800" lang="en-US">
                          <a:solidFill>
                            <a:schemeClr val="dk1"/>
                          </a:solidFill>
                          <a:latin typeface="Calibri" pitchFamily="34" charset="0"/>
                        </a:rPr>
                        <a:t>n</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781">
                                            <p:txEl>
                                              <p:charRg st="0" end="8"/>
                                            </p:txEl>
                                          </p:spTgt>
                                        </p:tgtEl>
                                        <p:attrNameLst>
                                          <p:attrName>style.visibility</p:attrName>
                                        </p:attrNameLst>
                                      </p:cBhvr>
                                      <p:to>
                                        <p:strVal val="visible"/>
                                      </p:to>
                                    </p:set>
                                    <p:animEffect transition="in" filter="checkerboard(across)">
                                      <p:cBhvr>
                                        <p:cTn dur="500" id="7"/>
                                        <p:tgtEl>
                                          <p:spTgt spid="1048781">
                                            <p:txEl>
                                              <p:charRg st="0" end="8"/>
                                            </p:txEl>
                                          </p:spTgt>
                                        </p:tgtEl>
                                      </p:cBhvr>
                                    </p:animEffect>
                                  </p:childTnLst>
                                </p:cTn>
                              </p:par>
                              <p:par>
                                <p:cTn fill="hold" id="8" nodeType="withEffect" presetClass="entr" presetID="5" presetSubtype="10">
                                  <p:stCondLst>
                                    <p:cond delay="0"/>
                                  </p:stCondLst>
                                  <p:childTnLst>
                                    <p:set>
                                      <p:cBhvr>
                                        <p:cTn dur="1" fill="hold" id="9">
                                          <p:stCondLst>
                                            <p:cond delay="0"/>
                                          </p:stCondLst>
                                        </p:cTn>
                                        <p:tgtEl>
                                          <p:spTgt spid="1048781">
                                            <p:txEl>
                                              <p:charRg st="8" end="10"/>
                                            </p:txEl>
                                          </p:spTgt>
                                        </p:tgtEl>
                                        <p:attrNameLst>
                                          <p:attrName>style.visibility</p:attrName>
                                        </p:attrNameLst>
                                      </p:cBhvr>
                                      <p:to>
                                        <p:strVal val="visible"/>
                                      </p:to>
                                    </p:set>
                                    <p:animEffect transition="in" filter="checkerboard(across)">
                                      <p:cBhvr>
                                        <p:cTn dur="500" id="10"/>
                                        <p:tgtEl>
                                          <p:spTgt spid="1048781">
                                            <p:txEl>
                                              <p:charRg st="8" end="10"/>
                                            </p:txEl>
                                          </p:spTgt>
                                        </p:tgtEl>
                                      </p:cBhvr>
                                    </p:animEffec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5" presetSubtype="10">
                                  <p:stCondLst>
                                    <p:cond delay="0"/>
                                  </p:stCondLst>
                                  <p:childTnLst>
                                    <p:set>
                                      <p:cBhvr>
                                        <p:cTn dur="1" fill="hold" id="14">
                                          <p:stCondLst>
                                            <p:cond delay="0"/>
                                          </p:stCondLst>
                                        </p:cTn>
                                        <p:tgtEl>
                                          <p:spTgt spid="1048781">
                                            <p:txEl>
                                              <p:charRg st="13" end="49"/>
                                            </p:txEl>
                                          </p:spTgt>
                                        </p:tgtEl>
                                        <p:attrNameLst>
                                          <p:attrName>style.visibility</p:attrName>
                                        </p:attrNameLst>
                                      </p:cBhvr>
                                      <p:to>
                                        <p:strVal val="visible"/>
                                      </p:to>
                                    </p:set>
                                    <p:animEffect transition="in" filter="checkerboard(across)">
                                      <p:cBhvr>
                                        <p:cTn dur="500" id="15"/>
                                        <p:tgtEl>
                                          <p:spTgt spid="1048781">
                                            <p:txEl>
                                              <p:charRg st="13" end="49"/>
                                            </p:txEl>
                                          </p:spTgt>
                                        </p:tgtEl>
                                      </p:cBhvr>
                                    </p:animEffect>
                                  </p:childTnLst>
                                </p:cTn>
                              </p:par>
                            </p:childTnLst>
                          </p:cTn>
                        </p:par>
                      </p:childTnLst>
                    </p:cTn>
                  </p:par>
                  <p:par>
                    <p:cTn fill="hold" id="16">
                      <p:stCondLst>
                        <p:cond delay="indefinite"/>
                      </p:stCondLst>
                      <p:childTnLst>
                        <p:par>
                          <p:cTn fill="hold" id="17">
                            <p:stCondLst>
                              <p:cond delay="0"/>
                            </p:stCondLst>
                            <p:childTnLst>
                              <p:par>
                                <p:cTn fill="hold" id="18" nodeType="clickEffect" presetClass="entr" presetID="5" presetSubtype="10">
                                  <p:stCondLst>
                                    <p:cond delay="0"/>
                                  </p:stCondLst>
                                  <p:childTnLst>
                                    <p:set>
                                      <p:cBhvr>
                                        <p:cTn dur="1" fill="hold" id="19">
                                          <p:stCondLst>
                                            <p:cond delay="0"/>
                                          </p:stCondLst>
                                        </p:cTn>
                                        <p:tgtEl>
                                          <p:spTgt spid="1048781">
                                            <p:txEl>
                                              <p:charRg st="49" end="121"/>
                                            </p:txEl>
                                          </p:spTgt>
                                        </p:tgtEl>
                                        <p:attrNameLst>
                                          <p:attrName>style.visibility</p:attrName>
                                        </p:attrNameLst>
                                      </p:cBhvr>
                                      <p:to>
                                        <p:strVal val="visible"/>
                                      </p:to>
                                    </p:set>
                                    <p:animEffect transition="in" filter="checkerboard(across)">
                                      <p:cBhvr>
                                        <p:cTn dur="500" id="20"/>
                                        <p:tgtEl>
                                          <p:spTgt spid="1048781">
                                            <p:txEl>
                                              <p:charRg st="49" end="121"/>
                                            </p:txEl>
                                          </p:spTgt>
                                        </p:tgtEl>
                                      </p:cBhvr>
                                    </p:animEffect>
                                  </p:childTnLst>
                                </p:cTn>
                              </p:par>
                            </p:childTnLst>
                          </p:cTn>
                        </p:par>
                      </p:childTnLst>
                    </p:cTn>
                  </p:par>
                  <p:par>
                    <p:cTn fill="hold" id="21">
                      <p:stCondLst>
                        <p:cond delay="indefinite"/>
                      </p:stCondLst>
                      <p:childTnLst>
                        <p:par>
                          <p:cTn fill="hold" id="22">
                            <p:stCondLst>
                              <p:cond delay="0"/>
                            </p:stCondLst>
                            <p:childTnLst>
                              <p:par>
                                <p:cTn fill="hold" id="23" nodeType="clickEffect" presetClass="entr" presetID="5" presetSubtype="10">
                                  <p:stCondLst>
                                    <p:cond delay="0"/>
                                  </p:stCondLst>
                                  <p:childTnLst>
                                    <p:set>
                                      <p:cBhvr>
                                        <p:cTn dur="1" fill="hold" id="24">
                                          <p:stCondLst>
                                            <p:cond delay="0"/>
                                          </p:stCondLst>
                                        </p:cTn>
                                        <p:tgtEl>
                                          <p:spTgt spid="4194315"/>
                                        </p:tgtEl>
                                        <p:attrNameLst>
                                          <p:attrName>style.visibility</p:attrName>
                                        </p:attrNameLst>
                                      </p:cBhvr>
                                      <p:to>
                                        <p:strVal val="visible"/>
                                      </p:to>
                                    </p:set>
                                    <p:animEffect transition="in" filter="checkerboard(across)">
                                      <p:cBhvr>
                                        <p:cTn dur="500" id="25"/>
                                        <p:tgtEl>
                                          <p:spTgt spid="4194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1">
  <p:cSld>
    <p:spTree>
      <p:nvGrpSpPr>
        <p:cNvPr id="72" name=""/>
        <p:cNvGrpSpPr/>
        <p:nvPr/>
      </p:nvGrpSpPr>
      <p:grpSpPr>
        <a:xfrm rot="0">
          <a:off x="0" y="0"/>
          <a:ext cx="0" cy="0"/>
          <a:chOff x="0" y="0"/>
          <a:chExt cx="0" cy="0"/>
        </a:xfrm>
      </p:grpSpPr>
      <p:sp>
        <p:nvSpPr>
          <p:cNvPr id="1048806" name="Titre 1"/>
          <p:cNvSpPr/>
          <p:nvPr>
            <p:ph type="title" sz="full" idx="0"/>
          </p:nvPr>
        </p:nvSpPr>
        <p:spPr>
          <a:xfrm rot="0">
            <a:off x="428625" y="0"/>
            <a:ext cx="8229600" cy="4397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La méthode du simplexe</a:t>
            </a:r>
          </a:p>
        </p:txBody>
      </p:sp>
      <p:sp>
        <p:nvSpPr>
          <p:cNvPr id="1048807" name="Espace réservé du contenu 2"/>
          <p:cNvSpPr/>
          <p:nvPr>
            <p:ph sz="full" idx="1"/>
          </p:nvPr>
        </p:nvSpPr>
        <p:spPr>
          <a:xfrm rot="0">
            <a:off x="457200" y="500062"/>
            <a:ext cx="8229600" cy="58578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0" lvl="0" marL="0">
              <a:buNone/>
            </a:pPr>
            <a:r>
              <a:rPr altLang="en-US" b="1" sz="2400" i="1" lang="fr-FR" u="sng"/>
              <a:t>Principe de la méthode</a:t>
            </a:r>
            <a:r>
              <a:rPr altLang="en-US" sz="2400" lang="fr-FR"/>
              <a:t>: Démarrer d’une solution de base réalisable (tableau du simplexe) à une autre solution de base réalisable (tableau du simplexe) de meilleure valeur de Z. Cette transformation consiste à faire entrer (selon un critère d’entrée) une variable hors base dans la base et à faire sortir (selon un critère de sortie) une variable de base hors base.</a:t>
            </a:r>
          </a:p>
          <a:p>
            <a:pPr indent="0" lvl="0" marL="0">
              <a:buNone/>
            </a:pPr>
            <a:r>
              <a:rPr altLang="en-US" b="1" sz="2400" i="1" lang="fr-FR" u="sng"/>
              <a:t>Critère d’entrée</a:t>
            </a:r>
            <a:r>
              <a:rPr altLang="en-US" sz="2400" lang="fr-FR"/>
              <a:t>: Soit I l’ensemble des indices des variables de Base et J ceux des variables hors base. La variable hors base x</a:t>
            </a:r>
            <a:r>
              <a:rPr altLang="en-US" baseline="-25000" sz="2400" lang="fr-FR"/>
              <a:t>r </a:t>
            </a:r>
            <a:r>
              <a:rPr altLang="en-US" sz="2400" lang="fr-FR"/>
              <a:t>de coefficient </a:t>
            </a:r>
            <a:r>
              <a:rPr altLang="en-US" sz="2400" lang="fr-FR">
                <a:sym typeface="Symbol" pitchFamily="18" charset="2"/>
              </a:rPr>
              <a:t></a:t>
            </a:r>
            <a:r>
              <a:rPr altLang="en-US" baseline="-25000" sz="2400" lang="fr-FR">
                <a:sym typeface="Symbol" pitchFamily="18" charset="2"/>
              </a:rPr>
              <a:t>r</a:t>
            </a:r>
            <a:r>
              <a:rPr altLang="en-US" sz="2400" lang="fr-FR">
                <a:sym typeface="Symbol" pitchFamily="18" charset="2"/>
              </a:rPr>
              <a:t> </a:t>
            </a:r>
            <a:r>
              <a:rPr altLang="en-US" sz="2400" lang="fr-FR"/>
              <a:t>dans la fonction objectif le plus élevé est la variable candidate à entrer en base. En cas d’égalité on fait un choix arbitraire. En d’autres termes: </a:t>
            </a:r>
            <a:r>
              <a:rPr altLang="en-US" b="1" sz="2400" lang="fr-FR">
                <a:sym typeface="Symbol" pitchFamily="18" charset="2"/>
              </a:rPr>
              <a:t></a:t>
            </a:r>
            <a:r>
              <a:rPr altLang="en-US" baseline="-25000" b="1" sz="2400" lang="fr-FR">
                <a:sym typeface="Symbol" pitchFamily="18" charset="2"/>
              </a:rPr>
              <a:t>r</a:t>
            </a:r>
            <a:r>
              <a:rPr altLang="en-US" b="1" sz="2400" lang="fr-FR">
                <a:sym typeface="Symbol" pitchFamily="18" charset="2"/>
              </a:rPr>
              <a:t>= Max {</a:t>
            </a:r>
            <a:r>
              <a:rPr altLang="en-US" baseline="-25000" b="1" sz="2400" lang="fr-FR">
                <a:sym typeface="Symbol" pitchFamily="18" charset="2"/>
              </a:rPr>
              <a:t>j</a:t>
            </a:r>
            <a:r>
              <a:rPr altLang="en-US" b="1" sz="2400" lang="fr-FR">
                <a:sym typeface="Symbol" pitchFamily="18" charset="2"/>
              </a:rPr>
              <a:t> / </a:t>
            </a:r>
            <a:r>
              <a:rPr altLang="en-US" baseline="-25000" b="1" sz="2400" lang="fr-FR">
                <a:sym typeface="Symbol" pitchFamily="18" charset="2"/>
              </a:rPr>
              <a:t>j</a:t>
            </a:r>
            <a:r>
              <a:rPr altLang="en-US" b="1" sz="2400" lang="fr-FR">
                <a:sym typeface="Symbol" pitchFamily="18" charset="2"/>
              </a:rPr>
              <a:t>  &gt; 0, j J}.</a:t>
            </a:r>
          </a:p>
          <a:p>
            <a:pPr indent="0" lvl="0" marL="0">
              <a:buNone/>
            </a:pPr>
            <a:r>
              <a:rPr altLang="en-US" b="1" sz="2400" i="1" lang="fr-FR" u="sng">
                <a:sym typeface="Symbol" pitchFamily="18" charset="2"/>
              </a:rPr>
              <a:t>Critère de sortie</a:t>
            </a:r>
            <a:r>
              <a:rPr altLang="en-US" b="1" sz="2400" lang="fr-FR">
                <a:sym typeface="Symbol" pitchFamily="18" charset="2"/>
              </a:rPr>
              <a:t>: </a:t>
            </a:r>
            <a:r>
              <a:rPr altLang="en-US" sz="2400" lang="fr-FR">
                <a:sym typeface="Symbol" pitchFamily="18" charset="2"/>
              </a:rPr>
              <a:t>La variable x</a:t>
            </a:r>
            <a:r>
              <a:rPr altLang="en-US" baseline="-25000" sz="2400" lang="fr-FR">
                <a:sym typeface="Symbol" pitchFamily="18" charset="2"/>
              </a:rPr>
              <a:t>s</a:t>
            </a:r>
            <a:r>
              <a:rPr altLang="en-US" sz="2400" lang="fr-FR">
                <a:sym typeface="Symbol" pitchFamily="18" charset="2"/>
              </a:rPr>
              <a:t> qui doit sortir de la base est telle que: b</a:t>
            </a:r>
            <a:r>
              <a:rPr altLang="en-US" baseline="-25000" sz="2400" lang="fr-FR">
                <a:sym typeface="Symbol" pitchFamily="18" charset="2"/>
              </a:rPr>
              <a:t>s</a:t>
            </a:r>
            <a:r>
              <a:rPr altLang="en-US" sz="2400" lang="fr-FR">
                <a:sym typeface="Symbol" pitchFamily="18" charset="2"/>
              </a:rPr>
              <a:t>/a</a:t>
            </a:r>
            <a:r>
              <a:rPr altLang="en-US" baseline="-25000" sz="2400" lang="fr-FR">
                <a:sym typeface="Symbol" pitchFamily="18" charset="2"/>
              </a:rPr>
              <a:t>sr</a:t>
            </a:r>
            <a:r>
              <a:rPr altLang="en-US" sz="2400" lang="fr-FR">
                <a:sym typeface="Symbol" pitchFamily="18" charset="2"/>
              </a:rPr>
              <a:t> = Min {b</a:t>
            </a:r>
            <a:r>
              <a:rPr altLang="en-US" baseline="-25000" sz="2400" lang="fr-FR">
                <a:sym typeface="Symbol" pitchFamily="18" charset="2"/>
              </a:rPr>
              <a:t>i</a:t>
            </a:r>
            <a:r>
              <a:rPr altLang="en-US" sz="2400" lang="fr-FR">
                <a:sym typeface="Symbol" pitchFamily="18" charset="2"/>
              </a:rPr>
              <a:t>/a</a:t>
            </a:r>
            <a:r>
              <a:rPr altLang="en-US" baseline="-25000" sz="2400" lang="fr-FR">
                <a:sym typeface="Symbol" pitchFamily="18" charset="2"/>
              </a:rPr>
              <a:t>ir</a:t>
            </a:r>
            <a:r>
              <a:rPr altLang="en-US" sz="2400" lang="fr-FR">
                <a:sym typeface="Symbol" pitchFamily="18" charset="2"/>
              </a:rPr>
              <a:t> , a</a:t>
            </a:r>
            <a:r>
              <a:rPr altLang="en-US" baseline="-25000" sz="2400" lang="fr-FR">
                <a:sym typeface="Symbol" pitchFamily="18" charset="2"/>
              </a:rPr>
              <a:t>ir</a:t>
            </a:r>
            <a:r>
              <a:rPr altLang="en-US" sz="2400" lang="fr-FR">
                <a:sym typeface="Symbol" pitchFamily="18" charset="2"/>
              </a:rPr>
              <a:t>  &gt;0} 	</a:t>
            </a:r>
            <a:r>
              <a:rPr altLang="en-US" b="1" sz="2400" lang="fr-FR">
                <a:sym typeface="Symbol" pitchFamily="18" charset="2"/>
              </a:rPr>
              <a:t>a</a:t>
            </a:r>
            <a:r>
              <a:rPr altLang="en-US" baseline="-25000" b="1" sz="2400" lang="fr-FR">
                <a:sym typeface="Symbol" pitchFamily="18" charset="2"/>
              </a:rPr>
              <a:t>sr</a:t>
            </a:r>
            <a:r>
              <a:rPr altLang="en-US" sz="2400" lang="fr-FR">
                <a:sym typeface="Symbol" pitchFamily="18" charset="2"/>
              </a:rPr>
              <a:t>: est appelé </a:t>
            </a:r>
            <a:r>
              <a:rPr altLang="en-US" b="1" sz="2400" lang="fr-FR">
                <a:sym typeface="Symbol" pitchFamily="18" charset="2"/>
              </a:rPr>
              <a:t>pivot</a:t>
            </a:r>
          </a:p>
          <a:p>
            <a:pPr indent="0" lvl="0" marL="0">
              <a:buNone/>
            </a:pPr>
            <a:r>
              <a:rPr altLang="en-US" b="1" sz="2400" i="1" lang="fr-FR" u="sng"/>
              <a:t>Critère d’arrêt</a:t>
            </a:r>
            <a:r>
              <a:rPr altLang="en-US" b="1" sz="2400" lang="fr-FR"/>
              <a:t>: </a:t>
            </a:r>
            <a:r>
              <a:rPr altLang="en-US" sz="2400" lang="fr-FR"/>
              <a:t>Pour un problème de maximisation, l’algorithme s’arrête lorsque tous les coefficients </a:t>
            </a:r>
            <a:r>
              <a:rPr altLang="en-US" sz="2400" lang="fr-FR">
                <a:sym typeface="Symbol" pitchFamily="18" charset="2"/>
              </a:rPr>
              <a:t></a:t>
            </a:r>
            <a:r>
              <a:rPr altLang="en-US" baseline="-25000" sz="2400" lang="fr-FR">
                <a:sym typeface="Symbol" pitchFamily="18" charset="2"/>
              </a:rPr>
              <a:t>j</a:t>
            </a:r>
            <a:r>
              <a:rPr altLang="en-US" sz="2400" lang="fr-FR">
                <a:sym typeface="Symbol" pitchFamily="18" charset="2"/>
              </a:rPr>
              <a:t> , j J sont négatifs ou nuls</a:t>
            </a: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807">
                                            <p:txEl>
                                              <p:charRg st="0" end="365"/>
                                            </p:txEl>
                                          </p:spTgt>
                                        </p:tgtEl>
                                        <p:attrNameLst>
                                          <p:attrName>style.visibility</p:attrName>
                                        </p:attrNameLst>
                                      </p:cBhvr>
                                      <p:to>
                                        <p:strVal val="visible"/>
                                      </p:to>
                                    </p:set>
                                    <p:animEffect transition="in" filter="checkerboard(across)">
                                      <p:cBhvr>
                                        <p:cTn dur="500" id="7"/>
                                        <p:tgtEl>
                                          <p:spTgt spid="1048807">
                                            <p:txEl>
                                              <p:charRg st="0" end="365"/>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807">
                                            <p:txEl>
                                              <p:charRg st="365" end="693"/>
                                            </p:txEl>
                                          </p:spTgt>
                                        </p:tgtEl>
                                        <p:attrNameLst>
                                          <p:attrName>style.visibility</p:attrName>
                                        </p:attrNameLst>
                                      </p:cBhvr>
                                      <p:to>
                                        <p:strVal val="visible"/>
                                      </p:to>
                                    </p:set>
                                    <p:animEffect transition="in" filter="checkerboard(across)">
                                      <p:cBhvr>
                                        <p:cTn dur="500" id="12"/>
                                        <p:tgtEl>
                                          <p:spTgt spid="1048807">
                                            <p:txEl>
                                              <p:charRg st="365" end="693"/>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807">
                                            <p:txEl>
                                              <p:charRg st="693" end="824"/>
                                            </p:txEl>
                                          </p:spTgt>
                                        </p:tgtEl>
                                        <p:attrNameLst>
                                          <p:attrName>style.visibility</p:attrName>
                                        </p:attrNameLst>
                                      </p:cBhvr>
                                      <p:to>
                                        <p:strVal val="visible"/>
                                      </p:to>
                                    </p:set>
                                    <p:animEffect transition="in" filter="checkerboard(across)">
                                      <p:cBhvr>
                                        <p:cTn dur="500" id="17"/>
                                        <p:tgtEl>
                                          <p:spTgt spid="1048807">
                                            <p:txEl>
                                              <p:charRg st="693" end="824"/>
                                            </p:txEl>
                                          </p:spTgt>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5" presetSubtype="10">
                                  <p:stCondLst>
                                    <p:cond delay="0"/>
                                  </p:stCondLst>
                                  <p:childTnLst>
                                    <p:set>
                                      <p:cBhvr>
                                        <p:cTn dur="1" fill="hold" id="21">
                                          <p:stCondLst>
                                            <p:cond delay="0"/>
                                          </p:stCondLst>
                                        </p:cTn>
                                        <p:tgtEl>
                                          <p:spTgt spid="1048807">
                                            <p:txEl>
                                              <p:charRg st="824" end="959"/>
                                            </p:txEl>
                                          </p:spTgt>
                                        </p:tgtEl>
                                        <p:attrNameLst>
                                          <p:attrName>style.visibility</p:attrName>
                                        </p:attrNameLst>
                                      </p:cBhvr>
                                      <p:to>
                                        <p:strVal val="visible"/>
                                      </p:to>
                                    </p:set>
                                    <p:animEffect transition="in" filter="checkerboard(across)">
                                      <p:cBhvr>
                                        <p:cTn dur="500" id="22"/>
                                        <p:tgtEl>
                                          <p:spTgt spid="1048807">
                                            <p:txEl>
                                              <p:charRg st="824" end="95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1">
  <p:cSld>
    <p:spTree>
      <p:nvGrpSpPr>
        <p:cNvPr id="68" name=""/>
        <p:cNvGrpSpPr/>
        <p:nvPr/>
      </p:nvGrpSpPr>
      <p:grpSpPr>
        <a:xfrm rot="0">
          <a:off x="0" y="0"/>
          <a:ext cx="0" cy="0"/>
          <a:chOff x="0" y="0"/>
          <a:chExt cx="0" cy="0"/>
        </a:xfrm>
      </p:grpSpPr>
      <p:sp>
        <p:nvSpPr>
          <p:cNvPr id="1048773" name="Titre 1"/>
          <p:cNvSpPr/>
          <p:nvPr>
            <p:ph type="title" sz="full" idx="0"/>
          </p:nvPr>
        </p:nvSpPr>
        <p:spPr>
          <a:xfrm rot="0">
            <a:off x="428625" y="0"/>
            <a:ext cx="8229600" cy="3683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La méthode du simplexe</a:t>
            </a:r>
          </a:p>
        </p:txBody>
      </p:sp>
      <p:sp>
        <p:nvSpPr>
          <p:cNvPr id="1048774" name="Espace réservé du contenu 2"/>
          <p:cNvSpPr/>
          <p:nvPr>
            <p:ph sz="full" idx="1"/>
          </p:nvPr>
        </p:nvSpPr>
        <p:spPr>
          <a:xfrm rot="0">
            <a:off x="285750" y="428625"/>
            <a:ext cx="8715375" cy="612616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400" i="1" lang="fr-FR"/>
              <a:t>Renouvellement du tableau du simplexe</a:t>
            </a:r>
          </a:p>
          <a:p>
            <a:pPr lvl="0">
              <a:buNone/>
            </a:pPr>
            <a:r>
              <a:rPr altLang="en-US" sz="2400" lang="fr-FR"/>
              <a:t>Le nouveau tableau s’obtient par les formules suivantes:</a:t>
            </a:r>
          </a:p>
          <a:p>
            <a:pPr lvl="0">
              <a:buNone/>
            </a:pPr>
            <a:r>
              <a:rPr altLang="en-US" b="1" sz="2400" i="1" lang="fr-FR" u="sng"/>
              <a:t>Ligne pivot</a:t>
            </a:r>
            <a:r>
              <a:rPr altLang="en-US" sz="2400" lang="fr-FR"/>
              <a:t>: (celle qui contient le pivot)</a:t>
            </a:r>
          </a:p>
          <a:p>
            <a:pPr lvl="0">
              <a:buNone/>
            </a:pPr>
            <a:r>
              <a:rPr altLang="en-US" sz="2400" lang="fr-FR"/>
              <a:t>		Nouvel élément= Ancien élément / pivot</a:t>
            </a:r>
          </a:p>
          <a:p>
            <a:pPr lvl="0">
              <a:buNone/>
            </a:pPr>
            <a:r>
              <a:rPr altLang="en-US" sz="2400" lang="fr-FR"/>
              <a:t>               a</a:t>
            </a:r>
            <a:r>
              <a:rPr altLang="en-US" baseline="-25000" sz="2400" lang="fr-FR"/>
              <a:t>sj</a:t>
            </a:r>
            <a:r>
              <a:rPr altLang="en-US" baseline="30000" sz="2400" lang="fr-FR"/>
              <a:t>(k+1</a:t>
            </a:r>
            <a:r>
              <a:rPr altLang="en-US" sz="2400" lang="fr-FR"/>
              <a:t>) = a</a:t>
            </a:r>
            <a:r>
              <a:rPr altLang="en-US" baseline="-25000" sz="2400" lang="fr-FR"/>
              <a:t>sj</a:t>
            </a:r>
            <a:r>
              <a:rPr altLang="en-US" sz="2400" lang="fr-FR"/>
              <a:t> </a:t>
            </a:r>
            <a:r>
              <a:rPr altLang="en-US" baseline="30000" sz="2400" lang="fr-FR"/>
              <a:t>(k)</a:t>
            </a:r>
            <a:r>
              <a:rPr altLang="en-US" sz="2400" lang="fr-FR"/>
              <a:t>/ a</a:t>
            </a:r>
            <a:r>
              <a:rPr altLang="en-US" baseline="-25000" sz="2400" lang="fr-FR"/>
              <a:t>sr</a:t>
            </a:r>
          </a:p>
          <a:p>
            <a:pPr lvl="0">
              <a:buNone/>
            </a:pPr>
            <a:r>
              <a:rPr altLang="en-US" b="1" sz="2400" i="1" lang="fr-FR" u="sng"/>
              <a:t>Autres éléments</a:t>
            </a:r>
            <a:r>
              <a:rPr altLang="en-US" b="1" sz="2400" i="1" lang="fr-FR"/>
              <a:t>:</a:t>
            </a:r>
          </a:p>
          <a:p>
            <a:pPr lvl="0">
              <a:buNone/>
            </a:pPr>
            <a:r>
              <a:rPr altLang="en-US" sz="2400" lang="fr-FR"/>
              <a:t>		a</a:t>
            </a:r>
            <a:r>
              <a:rPr altLang="en-US" baseline="-25000" sz="2400" lang="fr-FR"/>
              <a:t>ij </a:t>
            </a:r>
            <a:r>
              <a:rPr altLang="en-US" baseline="30000" sz="2400" lang="fr-FR"/>
              <a:t>(k+1) </a:t>
            </a:r>
            <a:r>
              <a:rPr altLang="en-US" sz="2400" lang="fr-FR"/>
              <a:t>= a</a:t>
            </a:r>
            <a:r>
              <a:rPr altLang="en-US" baseline="-25000" sz="2400" lang="fr-FR"/>
              <a:t>ij </a:t>
            </a:r>
            <a:r>
              <a:rPr altLang="en-US" baseline="30000" sz="2400" lang="fr-FR"/>
              <a:t>(k)</a:t>
            </a:r>
            <a:r>
              <a:rPr altLang="en-US" sz="2400" lang="fr-FR"/>
              <a:t> – a</a:t>
            </a:r>
            <a:r>
              <a:rPr altLang="en-US" baseline="-25000" sz="2400" lang="fr-FR"/>
              <a:t>ri</a:t>
            </a:r>
            <a:r>
              <a:rPr altLang="en-US" baseline="30000" sz="2400" lang="fr-FR"/>
              <a:t>(k)</a:t>
            </a:r>
            <a:r>
              <a:rPr altLang="en-US" sz="2400" lang="fr-FR"/>
              <a:t>*a</a:t>
            </a:r>
            <a:r>
              <a:rPr altLang="en-US" baseline="-25000" sz="2400" lang="fr-FR"/>
              <a:t>sj</a:t>
            </a:r>
            <a:r>
              <a:rPr altLang="en-US" baseline="30000" sz="2400" lang="fr-FR"/>
              <a:t>(k)</a:t>
            </a:r>
            <a:r>
              <a:rPr altLang="en-US" sz="2400" lang="fr-FR"/>
              <a:t>  / a</a:t>
            </a:r>
            <a:r>
              <a:rPr altLang="en-US" baseline="-25000" sz="2400" lang="fr-FR"/>
              <a:t>sr</a:t>
            </a:r>
            <a:r>
              <a:rPr altLang="en-US" baseline="30000" sz="2400" lang="fr-FR"/>
              <a:t>(k)</a:t>
            </a:r>
          </a:p>
          <a:p>
            <a:pPr lvl="0">
              <a:buNone/>
            </a:pPr>
            <a:endParaRPr altLang="en-US" baseline="30000" sz="2400" lang="fr-FR"/>
          </a:p>
          <a:p>
            <a:pPr lvl="0">
              <a:buNone/>
            </a:pPr>
            <a:r>
              <a:rPr altLang="en-US" baseline="30000" sz="2400" lang="fr-FR"/>
              <a:t>		                                                                                     </a:t>
            </a:r>
          </a:p>
          <a:p>
            <a:pPr lvl="0">
              <a:buNone/>
            </a:pPr>
            <a:r>
              <a:rPr altLang="en-US" baseline="30000" sz="2400" lang="fr-FR"/>
              <a:t>                                                                                                             </a:t>
            </a:r>
            <a:r>
              <a:rPr altLang="en-US" baseline="30000" sz="3600" lang="fr-FR"/>
              <a:t>--</a:t>
            </a:r>
          </a:p>
          <a:p>
            <a:pPr lvl="0">
              <a:buNone/>
            </a:pPr>
            <a:r>
              <a:rPr altLang="en-US" baseline="30000" sz="2400" lang="fr-FR"/>
              <a:t>				</a:t>
            </a:r>
          </a:p>
          <a:p>
            <a:pPr lvl="0">
              <a:buNone/>
            </a:pPr>
            <a:r>
              <a:rPr altLang="en-US" baseline="30000" sz="2400" lang="fr-FR"/>
              <a:t>                                                                           </a:t>
            </a:r>
          </a:p>
          <a:p>
            <a:pPr lvl="0">
              <a:buNone/>
            </a:pPr>
            <a:r>
              <a:rPr altLang="en-US" baseline="30000" sz="2400" lang="fr-FR"/>
              <a:t>                                           </a:t>
            </a:r>
            <a:r>
              <a:rPr altLang="en-US" baseline="30000" sz="4400" lang="fr-FR"/>
              <a:t>=                                      </a:t>
            </a:r>
            <a:r>
              <a:rPr altLang="en-US" baseline="30000" sz="4400" lang="fr-FR"/>
              <a:t>* </a:t>
            </a:r>
          </a:p>
          <a:p>
            <a:pPr lvl="0">
              <a:buNone/>
            </a:pPr>
            <a:r>
              <a:rPr altLang="en-US" baseline="30000" sz="4400" lang="fr-FR"/>
              <a:t>                                                                   /</a:t>
            </a:r>
          </a:p>
          <a:p>
            <a:pPr lvl="0">
              <a:buNone/>
            </a:pPr>
            <a:r>
              <a:rPr altLang="en-US" baseline="30000" sz="2400" lang="fr-FR"/>
              <a:t>			     </a:t>
            </a:r>
          </a:p>
        </p:txBody>
      </p:sp>
      <p:sp>
        <p:nvSpPr>
          <p:cNvPr id="1048775" name="Ellipse 7"/>
          <p:cNvSpPr/>
          <p:nvPr/>
        </p:nvSpPr>
        <p:spPr>
          <a:xfrm rot="0">
            <a:off x="571500" y="4714875"/>
            <a:ext cx="1643062" cy="1000125"/>
          </a:xfrm>
          <a:prstGeom prst="ellipse"/>
          <a:solidFill>
            <a:srgbClr val="C6D9F1"/>
          </a:solidFill>
          <a:ln w="25400" cap="flat" cmpd="sng">
            <a:solidFill>
              <a:srgbClr val="385D8A">
                <a:alpha val="100000"/>
              </a:srgbClr>
            </a:solidFill>
            <a:prstDash val="solid"/>
            <a:round/>
          </a:ln>
        </p:spPr>
        <p:txBody>
          <a:bodyPr anchor="ctr" bIns="45720" lIns="91440" rIns="91440" tIns="45720" vert="horz"/>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algn="ctr" eaLnBrk="1" hangingPunct="1" lvl="0"/>
            <a:r>
              <a:rPr altLang="en-US" b="1" sz="2000" i="1" lang="en-US">
                <a:latin typeface="Calibri" pitchFamily="34" charset="0"/>
              </a:rPr>
              <a:t>Nouvel Elément </a:t>
            </a:r>
          </a:p>
        </p:txBody>
      </p:sp>
      <p:grpSp>
        <p:nvGrpSpPr>
          <p:cNvPr id="69" name=""/>
          <p:cNvGrpSpPr/>
          <p:nvPr/>
        </p:nvGrpSpPr>
        <p:grpSpPr>
          <a:xfrm rot="0">
            <a:off x="2786062" y="3714750"/>
            <a:ext cx="6072187" cy="2786062"/>
            <a:chOff x="2786050" y="3714752"/>
            <a:chExt cx="6072230" cy="2786082"/>
          </a:xfrm>
        </p:grpSpPr>
        <p:sp>
          <p:nvSpPr>
            <p:cNvPr id="1048776" name="Ellipse 3"/>
            <p:cNvSpPr/>
            <p:nvPr/>
          </p:nvSpPr>
          <p:spPr>
            <a:xfrm rot="0">
              <a:off x="6072198" y="3714752"/>
              <a:ext cx="2786082" cy="1071570"/>
            </a:xfrm>
            <a:prstGeom prst="ellipse"/>
            <a:solidFill>
              <a:srgbClr val="C6D9F1"/>
            </a:solidFill>
            <a:ln w="25400" cap="flat" cmpd="sng">
              <a:solidFill>
                <a:srgbClr val="385D8A">
                  <a:alpha val="100000"/>
                </a:srgbClr>
              </a:solidFill>
              <a:prstDash val="solid"/>
              <a:round/>
            </a:ln>
          </p:spPr>
          <p:txBody>
            <a:bodyPr anchor="ctr" bIns="45720" lIns="91440" rIns="91440" tIns="45720" vert="horz"/>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algn="ctr" eaLnBrk="1" hangingPunct="1" lvl="0"/>
              <a:endParaRPr altLang="en-US" lang="en-US">
                <a:solidFill>
                  <a:srgbClr val="FFFFFF"/>
                </a:solidFill>
                <a:latin typeface="Calibri" pitchFamily="34" charset="0"/>
              </a:endParaRPr>
            </a:p>
            <a:p>
              <a:pPr algn="ctr" eaLnBrk="1" hangingPunct="1" lvl="0"/>
              <a:r>
                <a:rPr altLang="en-US" b="1" sz="2000" i="1" lang="en-US">
                  <a:latin typeface="Calibri" pitchFamily="34" charset="0"/>
                </a:rPr>
                <a:t>Elément correspondant à la colonne pivot</a:t>
              </a:r>
            </a:p>
            <a:p>
              <a:pPr algn="ctr" eaLnBrk="1" hangingPunct="1" lvl="0"/>
              <a:endParaRPr altLang="en-US" lang="en-US">
                <a:solidFill>
                  <a:srgbClr val="FFFFFF"/>
                </a:solidFill>
                <a:latin typeface="Calibri" pitchFamily="34" charset="0"/>
              </a:endParaRPr>
            </a:p>
          </p:txBody>
        </p:sp>
        <p:sp>
          <p:nvSpPr>
            <p:cNvPr id="1048777" name="Ellipse 4"/>
            <p:cNvSpPr/>
            <p:nvPr/>
          </p:nvSpPr>
          <p:spPr>
            <a:xfrm rot="0">
              <a:off x="3000364" y="3857628"/>
              <a:ext cx="1928827" cy="857256"/>
            </a:xfrm>
            <a:prstGeom prst="ellipse"/>
            <a:solidFill>
              <a:srgbClr val="C6D9F1"/>
            </a:solidFill>
            <a:ln w="25400" cap="flat" cmpd="sng">
              <a:solidFill>
                <a:srgbClr val="385D8A">
                  <a:alpha val="100000"/>
                </a:srgbClr>
              </a:solidFill>
              <a:prstDash val="solid"/>
              <a:round/>
            </a:ln>
          </p:spPr>
          <p:txBody>
            <a:bodyPr anchor="ctr" bIns="45720" lIns="91440" rIns="91440" tIns="45720" vert="horz"/>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algn="ctr" eaLnBrk="1" hangingPunct="1" lvl="0"/>
              <a:endParaRPr altLang="en-US" lang="en-US">
                <a:solidFill>
                  <a:srgbClr val="FFFFFF"/>
                </a:solidFill>
                <a:latin typeface="Calibri" pitchFamily="34" charset="0"/>
              </a:endParaRPr>
            </a:p>
            <a:p>
              <a:pPr algn="ctr" eaLnBrk="1" hangingPunct="1" lvl="0"/>
              <a:r>
                <a:rPr altLang="en-US" b="1" sz="2000" i="1" lang="en-US">
                  <a:latin typeface="Calibri" pitchFamily="34" charset="0"/>
                </a:rPr>
                <a:t>Ancien Elément</a:t>
              </a:r>
            </a:p>
            <a:p>
              <a:pPr algn="ctr" eaLnBrk="1" hangingPunct="1" lvl="0"/>
              <a:endParaRPr altLang="en-US" lang="en-US">
                <a:solidFill>
                  <a:srgbClr val="FFFFFF"/>
                </a:solidFill>
                <a:latin typeface="Calibri" pitchFamily="34" charset="0"/>
              </a:endParaRPr>
            </a:p>
          </p:txBody>
        </p:sp>
        <p:sp>
          <p:nvSpPr>
            <p:cNvPr id="1048778" name="Ellipse 5"/>
            <p:cNvSpPr/>
            <p:nvPr/>
          </p:nvSpPr>
          <p:spPr>
            <a:xfrm rot="0">
              <a:off x="2786050" y="5286388"/>
              <a:ext cx="2571768" cy="1214446"/>
            </a:xfrm>
            <a:prstGeom prst="ellipse"/>
            <a:solidFill>
              <a:srgbClr val="C6D9F1"/>
            </a:solidFill>
            <a:ln w="25400" cap="flat" cmpd="sng">
              <a:solidFill>
                <a:srgbClr val="385D8A">
                  <a:alpha val="100000"/>
                </a:srgbClr>
              </a:solidFill>
              <a:prstDash val="solid"/>
              <a:round/>
            </a:ln>
          </p:spPr>
          <p:txBody>
            <a:bodyPr anchor="ctr" bIns="45720" lIns="91440" rIns="91440" tIns="45720" vert="horz"/>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algn="ctr" eaLnBrk="1" hangingPunct="1" lvl="0"/>
              <a:r>
                <a:rPr altLang="en-US" b="1" sz="2000" i="1" lang="en-US">
                  <a:latin typeface="Calibri" pitchFamily="34" charset="0"/>
                </a:rPr>
                <a:t>Elément correspondant à la ligne pivot</a:t>
              </a:r>
            </a:p>
          </p:txBody>
        </p:sp>
        <p:sp>
          <p:nvSpPr>
            <p:cNvPr id="1048779" name="Ellipse 6"/>
            <p:cNvSpPr/>
            <p:nvPr/>
          </p:nvSpPr>
          <p:spPr>
            <a:xfrm rot="0">
              <a:off x="6786578" y="5500702"/>
              <a:ext cx="1928826" cy="857256"/>
            </a:xfrm>
            <a:prstGeom prst="ellipse"/>
            <a:solidFill>
              <a:srgbClr val="C6D9F1"/>
            </a:solidFill>
            <a:ln w="25400" cap="flat" cmpd="sng">
              <a:solidFill>
                <a:srgbClr val="385D8A">
                  <a:alpha val="100000"/>
                </a:srgbClr>
              </a:solidFill>
              <a:prstDash val="solid"/>
              <a:round/>
            </a:ln>
          </p:spPr>
          <p:txBody>
            <a:bodyPr anchor="ctr" bIns="45720" lIns="91440" rIns="91440" tIns="45720" vert="horz"/>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algn="ctr" eaLnBrk="1" hangingPunct="1" lvl="0"/>
              <a:endParaRPr altLang="en-US" lang="en-US">
                <a:solidFill>
                  <a:srgbClr val="FFFFFF"/>
                </a:solidFill>
                <a:latin typeface="Calibri" pitchFamily="34" charset="0"/>
              </a:endParaRPr>
            </a:p>
            <a:p>
              <a:pPr algn="ctr" eaLnBrk="1" hangingPunct="1" lvl="0"/>
              <a:r>
                <a:rPr altLang="en-US" b="1" i="1" lang="en-US">
                  <a:latin typeface="Calibri" pitchFamily="34" charset="0"/>
                </a:rPr>
                <a:t>Pivot</a:t>
              </a:r>
            </a:p>
          </p:txBody>
        </p:sp>
        <p:cxnSp>
          <p:nvCxnSpPr>
            <p:cNvPr id="3145759" name="Connecteur droit avec flèche 9"/>
            <p:cNvCxnSpPr>
              <a:cxnSpLocks/>
            </p:cNvCxnSpPr>
            <p:nvPr/>
          </p:nvCxnSpPr>
          <p:spPr>
            <a:xfrm rot="0">
              <a:off x="5000628" y="4286256"/>
              <a:ext cx="1000132" cy="1588"/>
            </a:xfrm>
            <a:prstGeom prst="straightConnector1"/>
            <a:noFill/>
            <a:ln w="31750" cap="flat" cmpd="sng">
              <a:solidFill>
                <a:srgbClr val="4A7EBB">
                  <a:alpha val="100000"/>
                </a:srgbClr>
              </a:solidFill>
              <a:prstDash val="solid"/>
              <a:round/>
              <a:tailEnd type="arrow" w="med" len="med"/>
            </a:ln>
          </p:spPr>
        </p:cxnSp>
        <p:cxnSp>
          <p:nvCxnSpPr>
            <p:cNvPr id="3145760" name="Connecteur droit avec flèche 11"/>
            <p:cNvCxnSpPr>
              <a:cxnSpLocks/>
            </p:cNvCxnSpPr>
            <p:nvPr/>
          </p:nvCxnSpPr>
          <p:spPr>
            <a:xfrm rot="10800000" flipV="1">
              <a:off x="5214942" y="4786322"/>
              <a:ext cx="1714512" cy="785817"/>
            </a:xfrm>
            <a:prstGeom prst="straightConnector1"/>
            <a:noFill/>
            <a:ln w="31750" cap="flat" cmpd="sng">
              <a:solidFill>
                <a:srgbClr val="4A7EBB">
                  <a:alpha val="100000"/>
                </a:srgbClr>
              </a:solidFill>
              <a:prstDash val="solid"/>
              <a:round/>
              <a:tailEnd type="arrow" w="med" len="med"/>
            </a:ln>
          </p:spPr>
        </p:cxnSp>
        <p:cxnSp>
          <p:nvCxnSpPr>
            <p:cNvPr id="3145761" name="Connecteur droit avec flèche 14"/>
            <p:cNvCxnSpPr>
              <a:cxnSpLocks/>
            </p:cNvCxnSpPr>
            <p:nvPr/>
          </p:nvCxnSpPr>
          <p:spPr>
            <a:xfrm rot="0">
              <a:off x="5429256" y="5929330"/>
              <a:ext cx="1285884" cy="1587"/>
            </a:xfrm>
            <a:prstGeom prst="straightConnector1"/>
            <a:noFill/>
            <a:ln w="31750" cap="flat" cmpd="sng">
              <a:solidFill>
                <a:srgbClr val="4A7EBB">
                  <a:alpha val="100000"/>
                </a:srgbClr>
              </a:solidFill>
              <a:prstDash val="solid"/>
              <a:round/>
              <a:tailEnd type="arrow" w="med" len="med"/>
            </a:ln>
          </p:spPr>
        </p:cxnSp>
      </p:gr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774">
                                            <p:txEl>
                                              <p:charRg st="0" end="38"/>
                                            </p:txEl>
                                          </p:spTgt>
                                        </p:tgtEl>
                                        <p:attrNameLst>
                                          <p:attrName>style.visibility</p:attrName>
                                        </p:attrNameLst>
                                      </p:cBhvr>
                                      <p:to>
                                        <p:strVal val="visible"/>
                                      </p:to>
                                    </p:set>
                                    <p:animEffect transition="in" filter="checkerboard(across)">
                                      <p:cBhvr>
                                        <p:cTn dur="500" id="7"/>
                                        <p:tgtEl>
                                          <p:spTgt spid="1048774">
                                            <p:txEl>
                                              <p:charRg st="0" end="38"/>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774">
                                            <p:txEl>
                                              <p:charRg st="38" end="95"/>
                                            </p:txEl>
                                          </p:spTgt>
                                        </p:tgtEl>
                                        <p:attrNameLst>
                                          <p:attrName>style.visibility</p:attrName>
                                        </p:attrNameLst>
                                      </p:cBhvr>
                                      <p:to>
                                        <p:strVal val="visible"/>
                                      </p:to>
                                    </p:set>
                                    <p:animEffect transition="in" filter="checkerboard(across)">
                                      <p:cBhvr>
                                        <p:cTn dur="500" id="12"/>
                                        <p:tgtEl>
                                          <p:spTgt spid="1048774">
                                            <p:txEl>
                                              <p:charRg st="38" end="95"/>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774">
                                            <p:txEl>
                                              <p:charRg st="95" end="138"/>
                                            </p:txEl>
                                          </p:spTgt>
                                        </p:tgtEl>
                                        <p:attrNameLst>
                                          <p:attrName>style.visibility</p:attrName>
                                        </p:attrNameLst>
                                      </p:cBhvr>
                                      <p:to>
                                        <p:strVal val="visible"/>
                                      </p:to>
                                    </p:set>
                                    <p:animEffect transition="in" filter="checkerboard(across)">
                                      <p:cBhvr>
                                        <p:cTn dur="500" id="17"/>
                                        <p:tgtEl>
                                          <p:spTgt spid="1048774">
                                            <p:txEl>
                                              <p:charRg st="95" end="138"/>
                                            </p:txEl>
                                          </p:spTgt>
                                        </p:tgtEl>
                                      </p:cBhvr>
                                    </p:animEffect>
                                  </p:childTnLst>
                                </p:cTn>
                              </p:par>
                              <p:par>
                                <p:cTn fill="hold" id="18" nodeType="withEffect" presetClass="entr" presetID="5" presetSubtype="10">
                                  <p:stCondLst>
                                    <p:cond delay="0"/>
                                  </p:stCondLst>
                                  <p:childTnLst>
                                    <p:set>
                                      <p:cBhvr>
                                        <p:cTn dur="1" fill="hold" id="19">
                                          <p:stCondLst>
                                            <p:cond delay="0"/>
                                          </p:stCondLst>
                                        </p:cTn>
                                        <p:tgtEl>
                                          <p:spTgt spid="1048774">
                                            <p:txEl>
                                              <p:charRg st="138" end="179"/>
                                            </p:txEl>
                                          </p:spTgt>
                                        </p:tgtEl>
                                        <p:attrNameLst>
                                          <p:attrName>style.visibility</p:attrName>
                                        </p:attrNameLst>
                                      </p:cBhvr>
                                      <p:to>
                                        <p:strVal val="visible"/>
                                      </p:to>
                                    </p:set>
                                    <p:animEffect transition="in" filter="checkerboard(across)">
                                      <p:cBhvr>
                                        <p:cTn dur="500" id="20"/>
                                        <p:tgtEl>
                                          <p:spTgt spid="1048774">
                                            <p:txEl>
                                              <p:charRg st="138" end="179"/>
                                            </p:txEl>
                                          </p:spTgt>
                                        </p:tgtEl>
                                      </p:cBhvr>
                                    </p:animEffect>
                                  </p:childTnLst>
                                </p:cTn>
                              </p:par>
                              <p:par>
                                <p:cTn fill="hold" id="21" nodeType="withEffect" presetClass="entr" presetID="5" presetSubtype="10">
                                  <p:stCondLst>
                                    <p:cond delay="0"/>
                                  </p:stCondLst>
                                  <p:childTnLst>
                                    <p:set>
                                      <p:cBhvr>
                                        <p:cTn dur="1" fill="hold" id="22">
                                          <p:stCondLst>
                                            <p:cond delay="0"/>
                                          </p:stCondLst>
                                        </p:cTn>
                                        <p:tgtEl>
                                          <p:spTgt spid="1048774">
                                            <p:txEl>
                                              <p:charRg st="179" end="218"/>
                                            </p:txEl>
                                          </p:spTgt>
                                        </p:tgtEl>
                                        <p:attrNameLst>
                                          <p:attrName>style.visibility</p:attrName>
                                        </p:attrNameLst>
                                      </p:cBhvr>
                                      <p:to>
                                        <p:strVal val="visible"/>
                                      </p:to>
                                    </p:set>
                                    <p:animEffect transition="in" filter="checkerboard(across)">
                                      <p:cBhvr>
                                        <p:cTn dur="500" id="23"/>
                                        <p:tgtEl>
                                          <p:spTgt spid="1048774">
                                            <p:txEl>
                                              <p:charRg st="179" end="218"/>
                                            </p:txEl>
                                          </p:spTgt>
                                        </p:tgtEl>
                                      </p:cBhvr>
                                    </p:animEffect>
                                  </p:childTnLst>
                                </p:cTn>
                              </p:par>
                            </p:childTnLst>
                          </p:cTn>
                        </p:par>
                      </p:childTnLst>
                    </p:cTn>
                  </p:par>
                  <p:par>
                    <p:cTn fill="hold" id="24">
                      <p:stCondLst>
                        <p:cond delay="indefinite"/>
                      </p:stCondLst>
                      <p:childTnLst>
                        <p:par>
                          <p:cTn fill="hold" id="25">
                            <p:stCondLst>
                              <p:cond delay="0"/>
                            </p:stCondLst>
                            <p:childTnLst>
                              <p:par>
                                <p:cTn fill="hold" id="26" nodeType="clickEffect" presetClass="entr" presetID="5" presetSubtype="10">
                                  <p:stCondLst>
                                    <p:cond delay="0"/>
                                  </p:stCondLst>
                                  <p:childTnLst>
                                    <p:set>
                                      <p:cBhvr>
                                        <p:cTn dur="1" fill="hold" id="27">
                                          <p:stCondLst>
                                            <p:cond delay="0"/>
                                          </p:stCondLst>
                                        </p:cTn>
                                        <p:tgtEl>
                                          <p:spTgt spid="1048774">
                                            <p:txEl>
                                              <p:charRg st="218" end="235"/>
                                            </p:txEl>
                                          </p:spTgt>
                                        </p:tgtEl>
                                        <p:attrNameLst>
                                          <p:attrName>style.visibility</p:attrName>
                                        </p:attrNameLst>
                                      </p:cBhvr>
                                      <p:to>
                                        <p:strVal val="visible"/>
                                      </p:to>
                                    </p:set>
                                    <p:animEffect transition="in" filter="checkerboard(across)">
                                      <p:cBhvr>
                                        <p:cTn dur="500" id="28"/>
                                        <p:tgtEl>
                                          <p:spTgt spid="1048774">
                                            <p:txEl>
                                              <p:charRg st="218" end="235"/>
                                            </p:txEl>
                                          </p:spTgt>
                                        </p:tgtEl>
                                      </p:cBhvr>
                                    </p:animEffect>
                                  </p:childTnLst>
                                </p:cTn>
                              </p:par>
                              <p:par>
                                <p:cTn fill="hold" id="29" nodeType="withEffect" presetClass="entr" presetID="5" presetSubtype="10">
                                  <p:stCondLst>
                                    <p:cond delay="0"/>
                                  </p:stCondLst>
                                  <p:childTnLst>
                                    <p:set>
                                      <p:cBhvr>
                                        <p:cTn dur="1" fill="hold" id="30">
                                          <p:stCondLst>
                                            <p:cond delay="0"/>
                                          </p:stCondLst>
                                        </p:cTn>
                                        <p:tgtEl>
                                          <p:spTgt spid="1048774">
                                            <p:txEl>
                                              <p:charRg st="235" end="283"/>
                                            </p:txEl>
                                          </p:spTgt>
                                        </p:tgtEl>
                                        <p:attrNameLst>
                                          <p:attrName>style.visibility</p:attrName>
                                        </p:attrNameLst>
                                      </p:cBhvr>
                                      <p:to>
                                        <p:strVal val="visible"/>
                                      </p:to>
                                    </p:set>
                                    <p:animEffect transition="in" filter="checkerboard(across)">
                                      <p:cBhvr>
                                        <p:cTn dur="500" id="31"/>
                                        <p:tgtEl>
                                          <p:spTgt spid="1048774">
                                            <p:txEl>
                                              <p:charRg st="235" end="283"/>
                                            </p:txEl>
                                          </p:spTgt>
                                        </p:tgtEl>
                                      </p:cBhvr>
                                    </p:animEffect>
                                  </p:childTnLst>
                                </p:cTn>
                              </p:par>
                            </p:childTnLst>
                          </p:cTn>
                        </p:par>
                      </p:childTnLst>
                    </p:cTn>
                  </p:par>
                  <p:par>
                    <p:cTn fill="hold" id="32">
                      <p:stCondLst>
                        <p:cond delay="indefinite"/>
                      </p:stCondLst>
                      <p:childTnLst>
                        <p:par>
                          <p:cTn fill="hold" id="33">
                            <p:stCondLst>
                              <p:cond delay="0"/>
                            </p:stCondLst>
                            <p:childTnLst>
                              <p:par>
                                <p:cTn fill="hold" grpId="0" id="34" nodeType="clickEffect" presetClass="entr" presetID="5" presetSubtype="10">
                                  <p:stCondLst>
                                    <p:cond delay="0"/>
                                  </p:stCondLst>
                                  <p:childTnLst>
                                    <p:set>
                                      <p:cBhvr>
                                        <p:cTn dur="1" fill="hold" id="35">
                                          <p:stCondLst>
                                            <p:cond delay="0"/>
                                          </p:stCondLst>
                                        </p:cTn>
                                        <p:tgtEl>
                                          <p:spTgt spid="1048775"/>
                                        </p:tgtEl>
                                        <p:attrNameLst>
                                          <p:attrName>style.visibility</p:attrName>
                                        </p:attrNameLst>
                                      </p:cBhvr>
                                      <p:to>
                                        <p:strVal val="visible"/>
                                      </p:to>
                                    </p:set>
                                    <p:animEffect transition="in" filter="checkerboard(across)">
                                      <p:cBhvr>
                                        <p:cTn dur="500" id="36"/>
                                        <p:tgtEl>
                                          <p:spTgt spid="1048775"/>
                                        </p:tgtEl>
                                      </p:cBhvr>
                                    </p:animEffect>
                                  </p:childTnLst>
                                </p:cTn>
                              </p:par>
                            </p:childTnLst>
                          </p:cTn>
                        </p:par>
                      </p:childTnLst>
                    </p:cTn>
                  </p:par>
                  <p:par>
                    <p:cTn fill="hold" id="37">
                      <p:stCondLst>
                        <p:cond delay="indefinite"/>
                      </p:stCondLst>
                      <p:childTnLst>
                        <p:par>
                          <p:cTn fill="hold" id="38">
                            <p:stCondLst>
                              <p:cond delay="0"/>
                            </p:stCondLst>
                            <p:childTnLst>
                              <p:par>
                                <p:cTn fill="hold" id="39" nodeType="clickEffect" presetClass="entr" presetID="5" presetSubtype="10">
                                  <p:stCondLst>
                                    <p:cond delay="0"/>
                                  </p:stCondLst>
                                  <p:childTnLst>
                                    <p:set>
                                      <p:cBhvr>
                                        <p:cTn dur="1" fill="hold" id="40">
                                          <p:stCondLst>
                                            <p:cond delay="0"/>
                                          </p:stCondLst>
                                        </p:cTn>
                                        <p:tgtEl>
                                          <p:spTgt spid="69"/>
                                        </p:tgtEl>
                                        <p:attrNameLst>
                                          <p:attrName>style.visibility</p:attrName>
                                        </p:attrNameLst>
                                      </p:cBhvr>
                                      <p:to>
                                        <p:strVal val="visible"/>
                                      </p:to>
                                    </p:set>
                                    <p:animEffect transition="in" filter="checkerboard(across)">
                                      <p:cBhvr>
                                        <p:cTn dur="500" id="41"/>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75" grpId="0" uiExpand="0" build="whole"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1">
  <p:cSld>
    <p:spTree>
      <p:nvGrpSpPr>
        <p:cNvPr id="73" name=""/>
        <p:cNvGrpSpPr/>
        <p:nvPr/>
      </p:nvGrpSpPr>
      <p:grpSpPr>
        <a:xfrm rot="0">
          <a:off x="0" y="0"/>
          <a:ext cx="0" cy="0"/>
          <a:chOff x="0" y="0"/>
          <a:chExt cx="0" cy="0"/>
        </a:xfrm>
      </p:grpSpPr>
      <p:sp>
        <p:nvSpPr>
          <p:cNvPr id="1048808" name="Titre 1"/>
          <p:cNvSpPr/>
          <p:nvPr>
            <p:ph type="title" sz="full" idx="0"/>
          </p:nvPr>
        </p:nvSpPr>
        <p:spPr>
          <a:xfrm rot="0">
            <a:off x="428625" y="142875"/>
            <a:ext cx="8229600" cy="511175"/>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La méthode du simplexe</a:t>
            </a:r>
          </a:p>
        </p:txBody>
      </p:sp>
      <p:sp>
        <p:nvSpPr>
          <p:cNvPr id="1048809" name="Espace réservé du contenu 2"/>
          <p:cNvSpPr/>
          <p:nvPr>
            <p:ph sz="full" idx="1"/>
          </p:nvPr>
        </p:nvSpPr>
        <p:spPr>
          <a:xfrm rot="0">
            <a:off x="457200" y="785812"/>
            <a:ext cx="8229600" cy="564356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000" i="1" lang="fr-FR" u="sng"/>
              <a:t>Algorithme du Simplexe</a:t>
            </a:r>
          </a:p>
          <a:p>
            <a:pPr lvl="0">
              <a:buNone/>
            </a:pPr>
            <a:r>
              <a:rPr altLang="en-US" b="1" sz="2000" lang="fr-FR"/>
              <a:t>(0) Mettre le programme linéaire sous sa forme standard</a:t>
            </a:r>
          </a:p>
          <a:p>
            <a:pPr lvl="0">
              <a:buFont typeface="Arial" pitchFamily="0" charset="0"/>
              <a:buAutoNum type="arabicParenBoth" startAt="1"/>
            </a:pPr>
            <a:r>
              <a:rPr altLang="en-US" b="1" sz="2000" lang="fr-FR"/>
              <a:t>Recherche d’une solution de base réalisable de départ</a:t>
            </a:r>
          </a:p>
          <a:p>
            <a:pPr lvl="0">
              <a:buFont typeface="Arial" pitchFamily="0" charset="0"/>
              <a:buAutoNum type="arabicParenBoth" startAt="1"/>
            </a:pPr>
            <a:r>
              <a:rPr altLang="en-US" b="1" sz="2000" lang="fr-FR"/>
              <a:t> Construire le premier tableau du simplexe</a:t>
            </a:r>
          </a:p>
          <a:p>
            <a:pPr lvl="0">
              <a:buFont typeface="Arial" pitchFamily="0" charset="0"/>
              <a:buAutoNum type="arabicParenBoth" startAt="1"/>
            </a:pPr>
            <a:r>
              <a:rPr altLang="en-US" b="1" sz="2000" lang="fr-FR"/>
              <a:t> Tester si </a:t>
            </a:r>
            <a:r>
              <a:rPr altLang="en-US" b="1" sz="2000" lang="fr-FR">
                <a:sym typeface="Symbol" pitchFamily="18" charset="2"/>
              </a:rPr>
              <a:t></a:t>
            </a:r>
            <a:r>
              <a:rPr altLang="en-US" baseline="-25000" b="1" sz="2000" lang="fr-FR">
                <a:sym typeface="Symbol" pitchFamily="18" charset="2"/>
              </a:rPr>
              <a:t>j  </a:t>
            </a:r>
            <a:r>
              <a:rPr altLang="en-US" b="1" sz="2000" lang="fr-FR">
                <a:sym typeface="Symbol" pitchFamily="18" charset="2"/>
              </a:rPr>
              <a:t> 0 , j  {1, …, n}</a:t>
            </a:r>
          </a:p>
          <a:p>
            <a:pPr indent="-457200" lvl="1" marL="857250">
              <a:buNone/>
            </a:pPr>
            <a:r>
              <a:rPr altLang="en-US" b="1" sz="2000" lang="fr-FR">
                <a:sym typeface="Symbol" pitchFamily="18" charset="2"/>
              </a:rPr>
              <a:t> 	Si oui, terminer la solution courante est optimale</a:t>
            </a:r>
          </a:p>
          <a:p>
            <a:pPr indent="-457200" lvl="1" marL="857250">
              <a:buNone/>
            </a:pPr>
            <a:r>
              <a:rPr altLang="en-US" b="1" sz="2000" lang="fr-FR">
                <a:sym typeface="Symbol" pitchFamily="18" charset="2"/>
              </a:rPr>
              <a:t>	Si non, aller en (4)</a:t>
            </a:r>
          </a:p>
          <a:p>
            <a:pPr indent="-457200" lvl="1" marL="857250">
              <a:buNone/>
            </a:pPr>
            <a:r>
              <a:rPr altLang="en-US" b="1" sz="2000" lang="fr-FR">
                <a:sym typeface="Symbol" pitchFamily="18" charset="2"/>
              </a:rPr>
              <a:t>(4) Soit </a:t>
            </a:r>
            <a:r>
              <a:rPr altLang="en-US" baseline="-25000" b="1" sz="2000" lang="fr-FR">
                <a:sym typeface="Symbol" pitchFamily="18" charset="2"/>
              </a:rPr>
              <a:t>r</a:t>
            </a:r>
            <a:r>
              <a:rPr altLang="en-US" b="1" sz="2000" lang="fr-FR">
                <a:sym typeface="Symbol" pitchFamily="18" charset="2"/>
              </a:rPr>
              <a:t>= Max {</a:t>
            </a:r>
            <a:r>
              <a:rPr altLang="en-US" baseline="-25000" b="1" sz="2000" lang="fr-FR">
                <a:sym typeface="Symbol" pitchFamily="18" charset="2"/>
              </a:rPr>
              <a:t>j</a:t>
            </a:r>
            <a:r>
              <a:rPr altLang="en-US" b="1" sz="2000" lang="fr-FR">
                <a:sym typeface="Symbol" pitchFamily="18" charset="2"/>
              </a:rPr>
              <a:t> / </a:t>
            </a:r>
            <a:r>
              <a:rPr altLang="en-US" baseline="-25000" b="1" sz="2000" lang="fr-FR">
                <a:sym typeface="Symbol" pitchFamily="18" charset="2"/>
              </a:rPr>
              <a:t>j</a:t>
            </a:r>
            <a:r>
              <a:rPr altLang="en-US" b="1" sz="2000" lang="fr-FR">
                <a:sym typeface="Symbol" pitchFamily="18" charset="2"/>
              </a:rPr>
              <a:t>  &gt; 0, j J}, la variable x</a:t>
            </a:r>
            <a:r>
              <a:rPr altLang="en-US" baseline="-25000" b="1" sz="2000" lang="fr-FR">
                <a:sym typeface="Symbol" pitchFamily="18" charset="2"/>
              </a:rPr>
              <a:t>r </a:t>
            </a:r>
            <a:r>
              <a:rPr altLang="en-US" b="1" sz="2000" lang="fr-FR">
                <a:sym typeface="Symbol" pitchFamily="18" charset="2"/>
              </a:rPr>
              <a:t>entre en base</a:t>
            </a:r>
          </a:p>
          <a:p>
            <a:pPr indent="-457200" lvl="1" marL="857250">
              <a:buNone/>
            </a:pPr>
            <a:r>
              <a:rPr altLang="en-US" b="1" sz="2000" lang="fr-FR">
                <a:sym typeface="Symbol" pitchFamily="18" charset="2"/>
              </a:rPr>
              <a:t>      Tester Si a</a:t>
            </a:r>
            <a:r>
              <a:rPr altLang="en-US" baseline="-25000" b="1" sz="2000" lang="fr-FR">
                <a:sym typeface="Symbol" pitchFamily="18" charset="2"/>
              </a:rPr>
              <a:t>ir</a:t>
            </a:r>
            <a:r>
              <a:rPr altLang="en-US" b="1" sz="2000" lang="fr-FR">
                <a:sym typeface="Symbol" pitchFamily="18" charset="2"/>
              </a:rPr>
              <a:t>  0  r  {1, …, m}</a:t>
            </a:r>
          </a:p>
          <a:p>
            <a:pPr indent="-457200" lvl="1" marL="857250">
              <a:buNone/>
            </a:pPr>
            <a:r>
              <a:rPr altLang="en-US" b="1" sz="2000" lang="fr-FR">
                <a:sym typeface="Symbol" pitchFamily="18" charset="2"/>
              </a:rPr>
              <a:t>	   Si oui, le problème ne possède pas de solution optimale finie</a:t>
            </a:r>
          </a:p>
          <a:p>
            <a:pPr indent="-457200" lvl="1" marL="857250">
              <a:buNone/>
            </a:pPr>
            <a:r>
              <a:rPr altLang="en-US" b="1" sz="2000" lang="fr-FR">
                <a:sym typeface="Symbol" pitchFamily="18" charset="2"/>
              </a:rPr>
              <a:t>                    Si non, aller en (5)</a:t>
            </a:r>
          </a:p>
          <a:p>
            <a:pPr indent="-457200" lvl="1" marL="857250">
              <a:buNone/>
            </a:pPr>
            <a:r>
              <a:rPr altLang="en-US" b="1" sz="2000" lang="fr-FR">
                <a:sym typeface="Symbol" pitchFamily="18" charset="2"/>
              </a:rPr>
              <a:t>(5) Déterminer la variable sortante x</a:t>
            </a:r>
            <a:r>
              <a:rPr altLang="en-US" baseline="-25000" b="1" sz="2000" lang="fr-FR">
                <a:sym typeface="Symbol" pitchFamily="18" charset="2"/>
              </a:rPr>
              <a:t>s</a:t>
            </a:r>
            <a:r>
              <a:rPr altLang="en-US" b="1" sz="2000" lang="fr-FR">
                <a:sym typeface="Symbol" pitchFamily="18" charset="2"/>
              </a:rPr>
              <a:t> par</a:t>
            </a:r>
          </a:p>
          <a:p>
            <a:pPr indent="-457200" lvl="1" marL="857250">
              <a:buNone/>
            </a:pPr>
            <a:r>
              <a:rPr altLang="en-US" b="1" sz="2000" lang="fr-FR">
                <a:sym typeface="Symbol" pitchFamily="18" charset="2"/>
              </a:rPr>
              <a:t>	 b</a:t>
            </a:r>
            <a:r>
              <a:rPr altLang="en-US" baseline="-25000" b="1" sz="2000" lang="fr-FR">
                <a:sym typeface="Symbol" pitchFamily="18" charset="2"/>
              </a:rPr>
              <a:t>s</a:t>
            </a:r>
            <a:r>
              <a:rPr altLang="en-US" b="1" sz="2000" lang="fr-FR">
                <a:sym typeface="Symbol" pitchFamily="18" charset="2"/>
              </a:rPr>
              <a:t>/a</a:t>
            </a:r>
            <a:r>
              <a:rPr altLang="en-US" baseline="-25000" b="1" sz="2000" lang="fr-FR">
                <a:sym typeface="Symbol" pitchFamily="18" charset="2"/>
              </a:rPr>
              <a:t>sr</a:t>
            </a:r>
            <a:r>
              <a:rPr altLang="en-US" b="1" sz="2000" lang="fr-FR">
                <a:sym typeface="Symbol" pitchFamily="18" charset="2"/>
              </a:rPr>
              <a:t> = Min {b</a:t>
            </a:r>
            <a:r>
              <a:rPr altLang="en-US" baseline="-25000" b="1" sz="2000" lang="fr-FR">
                <a:sym typeface="Symbol" pitchFamily="18" charset="2"/>
              </a:rPr>
              <a:t>i</a:t>
            </a:r>
            <a:r>
              <a:rPr altLang="en-US" b="1" sz="2000" lang="fr-FR">
                <a:sym typeface="Symbol" pitchFamily="18" charset="2"/>
              </a:rPr>
              <a:t>/a</a:t>
            </a:r>
            <a:r>
              <a:rPr altLang="en-US" baseline="-25000" b="1" sz="2000" lang="fr-FR">
                <a:sym typeface="Symbol" pitchFamily="18" charset="2"/>
              </a:rPr>
              <a:t>ir</a:t>
            </a:r>
            <a:r>
              <a:rPr altLang="en-US" b="1" sz="2000" lang="fr-FR">
                <a:sym typeface="Symbol" pitchFamily="18" charset="2"/>
              </a:rPr>
              <a:t> , a</a:t>
            </a:r>
            <a:r>
              <a:rPr altLang="en-US" baseline="-25000" b="1" sz="2000" lang="fr-FR">
                <a:sym typeface="Symbol" pitchFamily="18" charset="2"/>
              </a:rPr>
              <a:t>ir</a:t>
            </a:r>
            <a:r>
              <a:rPr altLang="en-US" b="1" sz="2000" lang="fr-FR">
                <a:sym typeface="Symbol" pitchFamily="18" charset="2"/>
              </a:rPr>
              <a:t>  &gt;0}</a:t>
            </a:r>
          </a:p>
          <a:p>
            <a:pPr lvl="0">
              <a:buNone/>
            </a:pPr>
            <a:r>
              <a:rPr altLang="en-US" b="1" sz="2000" lang="fr-FR"/>
              <a:t>(6) Renouvellement du tableau par les formules données ci haut</a:t>
            </a:r>
          </a:p>
        </p:txBody>
      </p:sp>
    </p:spTree>
  </p:cSld>
  <p:clrMapOvr>
    <a:masterClrMapping/>
  </p:clrMapOvr>
  <p:timing/>
</p:sld>
</file>

<file path=ppt/slides/slide14.xml><?xml version="1.0" encoding="utf-8"?>
<p:sld xmlns:a="http://schemas.openxmlformats.org/drawingml/2006/main" xmlns:r="http://schemas.openxmlformats.org/officeDocument/2006/relationships" xmlns:p="http://schemas.openxmlformats.org/presentationml/2006/main" showMasterSp="1">
  <p:cSld>
    <p:spTree>
      <p:nvGrpSpPr>
        <p:cNvPr id="74" name=""/>
        <p:cNvGrpSpPr/>
        <p:nvPr/>
      </p:nvGrpSpPr>
      <p:grpSpPr>
        <a:xfrm rot="0">
          <a:off x="0" y="0"/>
          <a:ext cx="0" cy="0"/>
          <a:chOff x="0" y="0"/>
          <a:chExt cx="0" cy="0"/>
        </a:xfrm>
      </p:grpSpPr>
      <p:sp>
        <p:nvSpPr>
          <p:cNvPr id="1048810" name="Ellipse 10"/>
          <p:cNvSpPr/>
          <p:nvPr/>
        </p:nvSpPr>
        <p:spPr>
          <a:xfrm rot="0">
            <a:off x="2571750" y="5143500"/>
            <a:ext cx="428625" cy="357187"/>
          </a:xfrm>
          <a:prstGeom prst="ellipse"/>
          <a:solidFill>
            <a:schemeClr val="accent1"/>
          </a:solidFill>
          <a:ln w="25400" cap="flat" cmpd="sng">
            <a:solidFill>
              <a:srgbClr val="385D8A">
                <a:alpha val="100000"/>
              </a:srgbClr>
            </a:solidFill>
            <a:prstDash val="solid"/>
            <a:round/>
          </a:ln>
        </p:spPr>
        <p:txBody>
          <a:bodyPr anchor="ctr" bIns="45720" lIns="91440" rIns="91440" tIns="45720" vert="horz"/>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algn="ctr" eaLnBrk="1" hangingPunct="1" lvl="0"/>
            <a:endParaRPr altLang="en-US" lang="en-US">
              <a:solidFill>
                <a:srgbClr val="FFFFFF"/>
              </a:solidFill>
              <a:latin typeface="Calibri" pitchFamily="34" charset="0"/>
            </a:endParaRPr>
          </a:p>
        </p:txBody>
      </p:sp>
      <p:sp>
        <p:nvSpPr>
          <p:cNvPr id="1048811" name="Titre 1"/>
          <p:cNvSpPr/>
          <p:nvPr>
            <p:ph type="title" sz="full" idx="0"/>
          </p:nvPr>
        </p:nvSpPr>
        <p:spPr>
          <a:xfrm rot="0">
            <a:off x="428625" y="142875"/>
            <a:ext cx="8229600" cy="3683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Exemple de résolution</a:t>
            </a:r>
          </a:p>
        </p:txBody>
      </p:sp>
      <p:sp>
        <p:nvSpPr>
          <p:cNvPr id="1048812" name="Espace réservé du contenu 2"/>
          <p:cNvSpPr/>
          <p:nvPr>
            <p:ph sz="full" idx="1"/>
          </p:nvPr>
        </p:nvSpPr>
        <p:spPr>
          <a:xfrm rot="0">
            <a:off x="500062" y="642937"/>
            <a:ext cx="8229600" cy="5786437"/>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0" lvl="0" marL="0">
              <a:buNone/>
            </a:pPr>
            <a:r>
              <a:rPr altLang="en-US" sz="2400" lang="fr-FR"/>
              <a:t>Reprendre l’exemple 1</a:t>
            </a:r>
          </a:p>
          <a:p>
            <a:pPr indent="0" lvl="0" marL="0">
              <a:buNone/>
            </a:pPr>
            <a:r>
              <a:rPr altLang="en-US" sz="2400" lang="fr-FR"/>
              <a:t>Max Z=    2 x</a:t>
            </a:r>
            <a:r>
              <a:rPr altLang="en-US" baseline="-25000" sz="2400" lang="fr-FR"/>
              <a:t>1</a:t>
            </a:r>
            <a:r>
              <a:rPr altLang="en-US" sz="2400" lang="fr-FR"/>
              <a:t>  + 3 x</a:t>
            </a:r>
            <a:r>
              <a:rPr altLang="en-US" baseline="-25000" sz="2400" lang="fr-FR"/>
              <a:t>2</a:t>
            </a:r>
            <a:r>
              <a:rPr altLang="en-US" sz="2400" lang="fr-FR"/>
              <a:t>             </a:t>
            </a:r>
          </a:p>
          <a:p>
            <a:pPr indent="0" lvl="0" marL="0">
              <a:buNone/>
            </a:pPr>
            <a:r>
              <a:rPr altLang="en-US" sz="2400" lang="fr-FR"/>
              <a:t>0,25 x</a:t>
            </a:r>
            <a:r>
              <a:rPr altLang="en-US" baseline="-25000" sz="2400" lang="fr-FR"/>
              <a:t>1</a:t>
            </a:r>
            <a:r>
              <a:rPr altLang="en-US" sz="2400" lang="fr-FR"/>
              <a:t>+ 0,5 x</a:t>
            </a:r>
            <a:r>
              <a:rPr altLang="en-US" baseline="-25000" sz="2400" lang="fr-FR"/>
              <a:t>2 </a:t>
            </a:r>
            <a:r>
              <a:rPr altLang="en-US" sz="2400" lang="fr-FR">
                <a:sym typeface="Symbol" pitchFamily="18" charset="2"/>
              </a:rPr>
              <a:t></a:t>
            </a:r>
            <a:r>
              <a:rPr altLang="en-US" baseline="-25000" sz="2400" lang="fr-FR"/>
              <a:t>  </a:t>
            </a:r>
            <a:r>
              <a:rPr altLang="en-US" sz="2400" lang="fr-FR"/>
              <a:t>40</a:t>
            </a:r>
          </a:p>
          <a:p>
            <a:pPr indent="0" lvl="0" marL="0">
              <a:buNone/>
            </a:pPr>
            <a:r>
              <a:rPr altLang="en-US" sz="2400" lang="fr-FR">
                <a:sym typeface="Symbol" pitchFamily="18" charset="2"/>
              </a:rPr>
              <a:t>0,4 </a:t>
            </a:r>
            <a:r>
              <a:rPr altLang="en-US" sz="2400" lang="fr-FR"/>
              <a:t>x</a:t>
            </a:r>
            <a:r>
              <a:rPr altLang="en-US" baseline="-25000" sz="2400" lang="fr-FR"/>
              <a:t>1</a:t>
            </a:r>
            <a:r>
              <a:rPr altLang="en-US" sz="2400" lang="fr-FR"/>
              <a:t> + 0,2 x</a:t>
            </a:r>
            <a:r>
              <a:rPr altLang="en-US" baseline="-25000" sz="2400" lang="fr-FR"/>
              <a:t>2      </a:t>
            </a:r>
            <a:r>
              <a:rPr altLang="en-US" sz="2400" lang="fr-FR">
                <a:sym typeface="Symbol" pitchFamily="18" charset="2"/>
              </a:rPr>
              <a:t></a:t>
            </a:r>
            <a:r>
              <a:rPr altLang="en-US" sz="2400" lang="fr-FR"/>
              <a:t>40</a:t>
            </a:r>
          </a:p>
          <a:p>
            <a:pPr indent="0" lvl="0" marL="0">
              <a:buNone/>
            </a:pPr>
            <a:r>
              <a:rPr altLang="en-US" sz="2400" lang="fr-FR"/>
              <a:t>  0,8 x</a:t>
            </a:r>
            <a:r>
              <a:rPr altLang="en-US" baseline="-25000" sz="2400" lang="fr-FR"/>
              <a:t>2      </a:t>
            </a:r>
            <a:r>
              <a:rPr altLang="en-US" sz="2400" lang="fr-FR">
                <a:sym typeface="Symbol" pitchFamily="18" charset="2"/>
              </a:rPr>
              <a:t></a:t>
            </a:r>
            <a:r>
              <a:rPr altLang="en-US" baseline="-25000" sz="2400" lang="fr-FR"/>
              <a:t>  </a:t>
            </a:r>
            <a:r>
              <a:rPr altLang="en-US" sz="2400" lang="fr-FR"/>
              <a:t>40</a:t>
            </a:r>
          </a:p>
          <a:p>
            <a:pPr indent="0" lvl="0" marL="0">
              <a:buNone/>
            </a:pPr>
            <a:r>
              <a:rPr altLang="en-US" sz="2400" lang="fr-FR">
                <a:sym typeface="Symbol" pitchFamily="18" charset="2"/>
              </a:rPr>
              <a:t>   </a:t>
            </a:r>
            <a:r>
              <a:rPr altLang="en-US" sz="2400" lang="fr-FR"/>
              <a:t> x</a:t>
            </a:r>
            <a:r>
              <a:rPr altLang="en-US" baseline="-25000" sz="2400" lang="fr-FR"/>
              <a:t>1</a:t>
            </a:r>
            <a:r>
              <a:rPr altLang="en-US" sz="2400" lang="fr-FR"/>
              <a:t> , x</a:t>
            </a:r>
            <a:r>
              <a:rPr altLang="en-US" baseline="-25000" sz="2400" lang="fr-FR"/>
              <a:t>2 </a:t>
            </a:r>
            <a:r>
              <a:rPr altLang="en-US" sz="2400" lang="fr-FR">
                <a:sym typeface="Symbol" pitchFamily="18" charset="2"/>
              </a:rPr>
              <a:t> 0</a:t>
            </a:r>
          </a:p>
          <a:p>
            <a:pPr indent="0" lvl="0" marL="0">
              <a:buNone/>
            </a:pPr>
            <a:r>
              <a:rPr altLang="en-US" sz="2400" lang="fr-FR">
                <a:sym typeface="Symbol" pitchFamily="18" charset="2"/>
              </a:rPr>
              <a:t>Le premier tableau du simplexe est:</a:t>
            </a:r>
          </a:p>
          <a:p>
            <a:pPr indent="0" lvl="0" marL="0">
              <a:buNone/>
            </a:pPr>
            <a:r>
              <a:rPr altLang="en-US" b="1" sz="2400" i="1" lang="fr-FR">
                <a:sym typeface="Symbol" pitchFamily="18" charset="2"/>
              </a:rPr>
              <a:t>1</a:t>
            </a:r>
            <a:r>
              <a:rPr altLang="en-US" baseline="30000" b="1" sz="2400" i="1" lang="fr-FR">
                <a:sym typeface="Symbol" pitchFamily="18" charset="2"/>
              </a:rPr>
              <a:t>ière</a:t>
            </a:r>
            <a:r>
              <a:rPr altLang="en-US" b="1" sz="2400" i="1" lang="fr-FR">
                <a:sym typeface="Symbol" pitchFamily="18" charset="2"/>
              </a:rPr>
              <a:t> itération  (point O)</a:t>
            </a:r>
          </a:p>
          <a:p>
            <a:pPr indent="0" lvl="0" marL="0">
              <a:buNone/>
            </a:pPr>
            <a:endParaRPr altLang="en-US" b="1" sz="2400" i="1" lang="fr-FR">
              <a:sym typeface="Symbol" pitchFamily="18" charset="2"/>
            </a:endParaRPr>
          </a:p>
          <a:p>
            <a:pPr indent="0" lvl="0" marL="0">
              <a:buNone/>
            </a:pPr>
            <a:endParaRPr altLang="en-US" b="1" sz="2400" i="1" lang="fr-FR">
              <a:sym typeface="Symbol" pitchFamily="18" charset="2"/>
            </a:endParaRPr>
          </a:p>
          <a:p>
            <a:pPr indent="0" lvl="0" marL="0">
              <a:buNone/>
            </a:pPr>
            <a:endParaRPr altLang="en-US" b="1" sz="2400" i="1" lang="fr-FR">
              <a:sym typeface="Symbol" pitchFamily="18" charset="2"/>
            </a:endParaRPr>
          </a:p>
          <a:p>
            <a:pPr indent="0" lvl="0" marL="0">
              <a:buNone/>
            </a:pPr>
            <a:endParaRPr altLang="en-US" b="1" sz="2400" i="1" lang="fr-FR">
              <a:sym typeface="Symbol" pitchFamily="18" charset="2"/>
            </a:endParaRPr>
          </a:p>
          <a:p>
            <a:pPr indent="0" lvl="0" marL="0">
              <a:buNone/>
            </a:pPr>
            <a:r>
              <a:rPr altLang="en-US" b="1" sz="2400" i="1" lang="fr-FR">
                <a:sym typeface="Symbol" pitchFamily="18" charset="2"/>
              </a:rPr>
              <a:t>                                 </a:t>
            </a:r>
          </a:p>
          <a:p>
            <a:pPr indent="0" lvl="0" marL="0">
              <a:buNone/>
            </a:pPr>
            <a:r>
              <a:rPr altLang="en-US" sz="2400" lang="fr-FR"/>
              <a:t>                                                                                                                                                                </a:t>
            </a:r>
          </a:p>
          <a:p>
            <a:pPr indent="0" lvl="0" marL="0">
              <a:buNone/>
            </a:pPr>
            <a:r>
              <a:rPr altLang="en-US" sz="2400" lang="fr-FR"/>
              <a:t>                                                                                                                                  </a:t>
            </a:r>
          </a:p>
          <a:p>
            <a:pPr indent="0" lvl="0" marL="0">
              <a:buNone/>
            </a:pPr>
            <a:r>
              <a:rPr altLang="en-US" sz="2400" lang="fr-FR"/>
              <a:t>                                                                                                               </a:t>
            </a:r>
          </a:p>
          <a:p>
            <a:pPr indent="0" lvl="0" marL="0">
              <a:buNone/>
            </a:pPr>
            <a:endParaRPr altLang="en-US" sz="2400" lang="fr-FR"/>
          </a:p>
          <a:p>
            <a:pPr indent="0" lvl="0" marL="0">
              <a:buNone/>
            </a:pPr>
            <a:endParaRPr altLang="en-US" sz="2400" lang="fr-FR"/>
          </a:p>
          <a:p>
            <a:pPr indent="0" lvl="0" marL="0">
              <a:buNone/>
            </a:pPr>
            <a:endParaRPr altLang="en-US" sz="2400" lang="fr-FR"/>
          </a:p>
        </p:txBody>
      </p:sp>
      <p:graphicFrame>
        <p:nvGraphicFramePr>
          <p:cNvPr id="4194316" name=""/>
          <p:cNvGraphicFramePr>
            <a:graphicFrameLocks/>
          </p:cNvGraphicFramePr>
          <p:nvPr/>
        </p:nvGraphicFramePr>
        <p:xfrm rot="0">
          <a:off x="714375" y="4214812"/>
          <a:ext cx="3786187" cy="1651000"/>
        </p:xfrm>
        <a:graphic>
          <a:graphicData uri="http://schemas.openxmlformats.org/drawingml/2006/table">
            <a:tbl>
              <a:tblPr/>
              <a:tblGrid>
                <a:gridCol w="714374"/>
                <a:gridCol w="500062"/>
                <a:gridCol w="2571749"/>
              </a:tblGrid>
              <a:tr h="365125">
                <a:tc>
                  <a:txBody>
                    <a:bodyPr/>
                    <a:p>
                      <a:pPr algn="l" eaLnBrk="1" hangingPunct="1" lvl="0"/>
                      <a:r>
                        <a:rPr altLang="en-US" b="0" sz="1800" lang="en-US">
                          <a:solidFill>
                            <a:schemeClr val="dk1"/>
                          </a:solidFill>
                          <a:latin typeface="Calibri" pitchFamily="34" charset="0"/>
                        </a:rPr>
                        <a:t>Base</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14400">
                <a:tc>
                  <a:txBody>
                    <a:bodyPr/>
                    <a:p>
                      <a:pPr algn="l" eaLnBrk="1" hangingPunct="1" lvl="0"/>
                      <a:r>
                        <a:rPr altLang="en-US" b="0" sz="1800" lang="en-US">
                          <a:solidFill>
                            <a:schemeClr val="dk1"/>
                          </a:solidFill>
                          <a:latin typeface="Calibri" pitchFamily="34" charset="0"/>
                        </a:rPr>
                        <a:t>e1</a:t>
                      </a:r>
                    </a:p>
                    <a:p>
                      <a:pPr algn="l" eaLnBrk="1" hangingPunct="1" lvl="0"/>
                      <a:r>
                        <a:rPr altLang="en-US" b="0" sz="1800" lang="en-US">
                          <a:solidFill>
                            <a:schemeClr val="dk1"/>
                          </a:solidFill>
                          <a:latin typeface="Calibri" pitchFamily="34" charset="0"/>
                        </a:rPr>
                        <a:t>e2</a:t>
                      </a:r>
                    </a:p>
                    <a:p>
                      <a:pPr algn="l" eaLnBrk="1" hangingPunct="1" lvl="0"/>
                      <a:r>
                        <a:rPr altLang="en-US" b="0" sz="1800" lang="en-US">
                          <a:solidFill>
                            <a:schemeClr val="dk1"/>
                          </a:solidFill>
                          <a:latin typeface="Calibri" pitchFamily="34" charset="0"/>
                        </a:rPr>
                        <a:t>e3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40</a:t>
                      </a:r>
                    </a:p>
                    <a:p>
                      <a:pPr algn="l" eaLnBrk="1" hangingPunct="1" lvl="0"/>
                      <a:r>
                        <a:rPr altLang="en-US" b="0" sz="1800" lang="en-US">
                          <a:solidFill>
                            <a:schemeClr val="dk1"/>
                          </a:solidFill>
                          <a:latin typeface="Calibri" pitchFamily="34" charset="0"/>
                        </a:rPr>
                        <a:t>40</a:t>
                      </a:r>
                    </a:p>
                    <a:p>
                      <a:pPr algn="l" eaLnBrk="1" hangingPunct="1" lvl="0"/>
                      <a:r>
                        <a:rPr altLang="en-US" b="0" sz="1800" lang="en-US">
                          <a:solidFill>
                            <a:schemeClr val="dk1"/>
                          </a:solidFill>
                          <a:latin typeface="Calibri" pitchFamily="34" charset="0"/>
                        </a:rPr>
                        <a:t>40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0,25    0,5      1       0      0</a:t>
                      </a:r>
                    </a:p>
                    <a:p>
                      <a:pPr algn="l" eaLnBrk="1" hangingPunct="1" lvl="0"/>
                      <a:r>
                        <a:rPr altLang="en-US" b="0" sz="1800" lang="en-US">
                          <a:solidFill>
                            <a:schemeClr val="dk1"/>
                          </a:solidFill>
                          <a:latin typeface="Calibri" pitchFamily="34" charset="0"/>
                        </a:rPr>
                        <a:t>0,4       0,2      0      1       0</a:t>
                      </a:r>
                    </a:p>
                    <a:p>
                      <a:pPr algn="l" eaLnBrk="1" hangingPunct="1" lvl="0"/>
                      <a:r>
                        <a:rPr altLang="en-US" b="0" sz="1800" lang="en-US">
                          <a:solidFill>
                            <a:schemeClr val="dk1"/>
                          </a:solidFill>
                          <a:latin typeface="Calibri" pitchFamily="34" charset="0"/>
                        </a:rPr>
                        <a:t>0          0,8     0      0        1</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71475">
                <a:tc>
                  <a:txBody>
                    <a:bodyPr/>
                    <a:p>
                      <a:pPr algn="l" eaLnBrk="1" hangingPunct="1" lvl="0"/>
                      <a:r>
                        <a:rPr altLang="en-US" b="0" sz="1800" lang="en-US">
                          <a:solidFill>
                            <a:schemeClr val="dk1"/>
                          </a:solidFill>
                          <a:latin typeface="Calibri" pitchFamily="34" charset="0"/>
                        </a:rPr>
                        <a:t>(-Z)</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2            3        0      0       0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cxnSp>
        <p:nvCxnSpPr>
          <p:cNvPr id="3145762" name="Connecteur droit avec flèche 5"/>
          <p:cNvCxnSpPr>
            <a:cxnSpLocks/>
          </p:cNvCxnSpPr>
          <p:nvPr/>
        </p:nvCxnSpPr>
        <p:spPr>
          <a:xfrm rot="5400000" flipH="1" flipV="1">
            <a:off x="2572544" y="6215855"/>
            <a:ext cx="427037" cy="0"/>
          </a:xfrm>
          <a:prstGeom prst="straightConnector1"/>
          <a:noFill/>
          <a:ln w="47625" cap="flat" cmpd="sng">
            <a:solidFill>
              <a:srgbClr val="4A7EBB">
                <a:alpha val="100000"/>
              </a:srgbClr>
            </a:solidFill>
            <a:prstDash val="solid"/>
            <a:round/>
            <a:tailEnd type="arrow" w="med" len="med"/>
          </a:ln>
        </p:spPr>
      </p:cxnSp>
      <p:cxnSp>
        <p:nvCxnSpPr>
          <p:cNvPr id="3145763" name="Connecteur droit avec flèche 8"/>
          <p:cNvCxnSpPr>
            <a:cxnSpLocks/>
          </p:cNvCxnSpPr>
          <p:nvPr/>
        </p:nvCxnSpPr>
        <p:spPr>
          <a:xfrm rot="0">
            <a:off x="4643437" y="5357812"/>
            <a:ext cx="571500" cy="1587"/>
          </a:xfrm>
          <a:prstGeom prst="straightConnector1"/>
          <a:noFill/>
          <a:ln w="44450" cap="flat" cmpd="sng">
            <a:solidFill>
              <a:srgbClr val="4A7EBB">
                <a:alpha val="100000"/>
              </a:srgbClr>
            </a:solidFill>
            <a:prstDash val="solid"/>
            <a:round/>
            <a:tailEnd type="arrow" w="med" len="med"/>
          </a:ln>
        </p:spPr>
      </p:cxn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812">
                                            <p:txEl>
                                              <p:charRg st="0" end="22"/>
                                            </p:txEl>
                                          </p:spTgt>
                                        </p:tgtEl>
                                        <p:attrNameLst>
                                          <p:attrName>style.visibility</p:attrName>
                                        </p:attrNameLst>
                                      </p:cBhvr>
                                      <p:to>
                                        <p:strVal val="visible"/>
                                      </p:to>
                                    </p:set>
                                    <p:animEffect transition="in" filter="checkerboard(across)">
                                      <p:cBhvr>
                                        <p:cTn dur="500" id="7"/>
                                        <p:tgtEl>
                                          <p:spTgt spid="1048812">
                                            <p:txEl>
                                              <p:charRg st="0" end="22"/>
                                            </p:txEl>
                                          </p:spTgt>
                                        </p:tgtEl>
                                      </p:cBhvr>
                                    </p:animEffect>
                                  </p:childTnLst>
                                </p:cTn>
                              </p:par>
                              <p:par>
                                <p:cTn fill="hold" id="8" nodeType="withEffect" presetClass="entr" presetID="5" presetSubtype="10">
                                  <p:stCondLst>
                                    <p:cond delay="0"/>
                                  </p:stCondLst>
                                  <p:childTnLst>
                                    <p:set>
                                      <p:cBhvr>
                                        <p:cTn dur="1" fill="hold" id="9">
                                          <p:stCondLst>
                                            <p:cond delay="0"/>
                                          </p:stCondLst>
                                        </p:cTn>
                                        <p:tgtEl>
                                          <p:spTgt spid="1048812">
                                            <p:txEl>
                                              <p:charRg st="22" end="58"/>
                                            </p:txEl>
                                          </p:spTgt>
                                        </p:tgtEl>
                                        <p:attrNameLst>
                                          <p:attrName>style.visibility</p:attrName>
                                        </p:attrNameLst>
                                      </p:cBhvr>
                                      <p:to>
                                        <p:strVal val="visible"/>
                                      </p:to>
                                    </p:set>
                                    <p:animEffect transition="in" filter="checkerboard(across)">
                                      <p:cBhvr>
                                        <p:cTn dur="500" id="10"/>
                                        <p:tgtEl>
                                          <p:spTgt spid="1048812">
                                            <p:txEl>
                                              <p:charRg st="22" end="58"/>
                                            </p:txEl>
                                          </p:spTgt>
                                        </p:tgtEl>
                                      </p:cBhvr>
                                    </p:animEffect>
                                  </p:childTnLst>
                                </p:cTn>
                              </p:par>
                              <p:par>
                                <p:cTn fill="hold" id="11" nodeType="withEffect" presetClass="entr" presetID="5" presetSubtype="10">
                                  <p:stCondLst>
                                    <p:cond delay="0"/>
                                  </p:stCondLst>
                                  <p:childTnLst>
                                    <p:set>
                                      <p:cBhvr>
                                        <p:cTn dur="1" fill="hold" id="12">
                                          <p:stCondLst>
                                            <p:cond delay="0"/>
                                          </p:stCondLst>
                                        </p:cTn>
                                        <p:tgtEl>
                                          <p:spTgt spid="1048812">
                                            <p:txEl>
                                              <p:charRg st="58" end="80"/>
                                            </p:txEl>
                                          </p:spTgt>
                                        </p:tgtEl>
                                        <p:attrNameLst>
                                          <p:attrName>style.visibility</p:attrName>
                                        </p:attrNameLst>
                                      </p:cBhvr>
                                      <p:to>
                                        <p:strVal val="visible"/>
                                      </p:to>
                                    </p:set>
                                    <p:animEffect transition="in" filter="checkerboard(across)">
                                      <p:cBhvr>
                                        <p:cTn dur="500" id="13"/>
                                        <p:tgtEl>
                                          <p:spTgt spid="1048812">
                                            <p:txEl>
                                              <p:charRg st="58" end="80"/>
                                            </p:txEl>
                                          </p:spTgt>
                                        </p:tgtEl>
                                      </p:cBhvr>
                                    </p:animEffect>
                                  </p:childTnLst>
                                </p:cTn>
                              </p:par>
                              <p:par>
                                <p:cTn fill="hold" id="14" nodeType="withEffect" presetClass="entr" presetID="5" presetSubtype="10">
                                  <p:stCondLst>
                                    <p:cond delay="0"/>
                                  </p:stCondLst>
                                  <p:childTnLst>
                                    <p:set>
                                      <p:cBhvr>
                                        <p:cTn dur="1" fill="hold" id="15">
                                          <p:stCondLst>
                                            <p:cond delay="0"/>
                                          </p:stCondLst>
                                        </p:cTn>
                                        <p:tgtEl>
                                          <p:spTgt spid="1048812">
                                            <p:txEl>
                                              <p:charRg st="80" end="105"/>
                                            </p:txEl>
                                          </p:spTgt>
                                        </p:tgtEl>
                                        <p:attrNameLst>
                                          <p:attrName>style.visibility</p:attrName>
                                        </p:attrNameLst>
                                      </p:cBhvr>
                                      <p:to>
                                        <p:strVal val="visible"/>
                                      </p:to>
                                    </p:set>
                                    <p:animEffect transition="in" filter="checkerboard(across)">
                                      <p:cBhvr>
                                        <p:cTn dur="500" id="16"/>
                                        <p:tgtEl>
                                          <p:spTgt spid="1048812">
                                            <p:txEl>
                                              <p:charRg st="80" end="105"/>
                                            </p:txEl>
                                          </p:spTgt>
                                        </p:tgtEl>
                                      </p:cBhvr>
                                    </p:animEffect>
                                  </p:childTnLst>
                                </p:cTn>
                              </p:par>
                              <p:par>
                                <p:cTn fill="hold" id="17" nodeType="withEffect" presetClass="entr" presetID="5" presetSubtype="10">
                                  <p:stCondLst>
                                    <p:cond delay="0"/>
                                  </p:stCondLst>
                                  <p:childTnLst>
                                    <p:set>
                                      <p:cBhvr>
                                        <p:cTn dur="1" fill="hold" id="18">
                                          <p:stCondLst>
                                            <p:cond delay="0"/>
                                          </p:stCondLst>
                                        </p:cTn>
                                        <p:tgtEl>
                                          <p:spTgt spid="1048812">
                                            <p:txEl>
                                              <p:charRg st="105" end="125"/>
                                            </p:txEl>
                                          </p:spTgt>
                                        </p:tgtEl>
                                        <p:attrNameLst>
                                          <p:attrName>style.visibility</p:attrName>
                                        </p:attrNameLst>
                                      </p:cBhvr>
                                      <p:to>
                                        <p:strVal val="visible"/>
                                      </p:to>
                                    </p:set>
                                    <p:animEffect transition="in" filter="checkerboard(across)">
                                      <p:cBhvr>
                                        <p:cTn dur="500" id="19"/>
                                        <p:tgtEl>
                                          <p:spTgt spid="1048812">
                                            <p:txEl>
                                              <p:charRg st="105" end="125"/>
                                            </p:txEl>
                                          </p:spTgt>
                                        </p:tgtEl>
                                      </p:cBhvr>
                                    </p:animEffect>
                                  </p:childTnLst>
                                </p:cTn>
                              </p:par>
                              <p:par>
                                <p:cTn fill="hold" id="20" nodeType="withEffect" presetClass="entr" presetID="5" presetSubtype="10">
                                  <p:stCondLst>
                                    <p:cond delay="0"/>
                                  </p:stCondLst>
                                  <p:childTnLst>
                                    <p:set>
                                      <p:cBhvr>
                                        <p:cTn dur="1" fill="hold" id="21">
                                          <p:stCondLst>
                                            <p:cond delay="0"/>
                                          </p:stCondLst>
                                        </p:cTn>
                                        <p:tgtEl>
                                          <p:spTgt spid="1048812">
                                            <p:txEl>
                                              <p:charRg st="125" end="141"/>
                                            </p:txEl>
                                          </p:spTgt>
                                        </p:tgtEl>
                                        <p:attrNameLst>
                                          <p:attrName>style.visibility</p:attrName>
                                        </p:attrNameLst>
                                      </p:cBhvr>
                                      <p:to>
                                        <p:strVal val="visible"/>
                                      </p:to>
                                    </p:set>
                                    <p:animEffect transition="in" filter="checkerboard(across)">
                                      <p:cBhvr>
                                        <p:cTn dur="500" id="22"/>
                                        <p:tgtEl>
                                          <p:spTgt spid="1048812">
                                            <p:txEl>
                                              <p:charRg st="125" end="141"/>
                                            </p:txEl>
                                          </p:spTgt>
                                        </p:tgtEl>
                                      </p:cBhvr>
                                    </p:animEffec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5" presetSubtype="10">
                                  <p:stCondLst>
                                    <p:cond delay="0"/>
                                  </p:stCondLst>
                                  <p:childTnLst>
                                    <p:set>
                                      <p:cBhvr>
                                        <p:cTn dur="1" fill="hold" id="26">
                                          <p:stCondLst>
                                            <p:cond delay="0"/>
                                          </p:stCondLst>
                                        </p:cTn>
                                        <p:tgtEl>
                                          <p:spTgt spid="1048812">
                                            <p:txEl>
                                              <p:charRg st="141" end="177"/>
                                            </p:txEl>
                                          </p:spTgt>
                                        </p:tgtEl>
                                        <p:attrNameLst>
                                          <p:attrName>style.visibility</p:attrName>
                                        </p:attrNameLst>
                                      </p:cBhvr>
                                      <p:to>
                                        <p:strVal val="visible"/>
                                      </p:to>
                                    </p:set>
                                    <p:animEffect transition="in" filter="checkerboard(across)">
                                      <p:cBhvr>
                                        <p:cTn dur="500" id="27"/>
                                        <p:tgtEl>
                                          <p:spTgt spid="1048812">
                                            <p:txEl>
                                              <p:charRg st="141" end="177"/>
                                            </p:txEl>
                                          </p:spTgt>
                                        </p:tgtEl>
                                      </p:cBhvr>
                                    </p:animEffect>
                                  </p:childTnLst>
                                </p:cTn>
                              </p:par>
                            </p:childTnLst>
                          </p:cTn>
                        </p:par>
                      </p:childTnLst>
                    </p:cTn>
                  </p:par>
                  <p:par>
                    <p:cTn fill="hold" id="28">
                      <p:stCondLst>
                        <p:cond delay="indefinite"/>
                      </p:stCondLst>
                      <p:childTnLst>
                        <p:par>
                          <p:cTn fill="hold" id="29">
                            <p:stCondLst>
                              <p:cond delay="0"/>
                            </p:stCondLst>
                            <p:childTnLst>
                              <p:par>
                                <p:cTn fill="hold" id="30" nodeType="clickEffect" presetClass="entr" presetID="5" presetSubtype="10">
                                  <p:stCondLst>
                                    <p:cond delay="0"/>
                                  </p:stCondLst>
                                  <p:childTnLst>
                                    <p:set>
                                      <p:cBhvr>
                                        <p:cTn dur="1" fill="hold" id="31">
                                          <p:stCondLst>
                                            <p:cond delay="0"/>
                                          </p:stCondLst>
                                        </p:cTn>
                                        <p:tgtEl>
                                          <p:spTgt spid="1048812">
                                            <p:txEl>
                                              <p:charRg st="177" end="204"/>
                                            </p:txEl>
                                          </p:spTgt>
                                        </p:tgtEl>
                                        <p:attrNameLst>
                                          <p:attrName>style.visibility</p:attrName>
                                        </p:attrNameLst>
                                      </p:cBhvr>
                                      <p:to>
                                        <p:strVal val="visible"/>
                                      </p:to>
                                    </p:set>
                                    <p:animEffect transition="in" filter="checkerboard(across)">
                                      <p:cBhvr>
                                        <p:cTn dur="500" id="32"/>
                                        <p:tgtEl>
                                          <p:spTgt spid="1048812">
                                            <p:txEl>
                                              <p:charRg st="177" end="204"/>
                                            </p:txEl>
                                          </p:spTgt>
                                        </p:tgtEl>
                                      </p:cBhvr>
                                    </p:animEffect>
                                  </p:childTnLst>
                                </p:cTn>
                              </p:par>
                            </p:childTnLst>
                          </p:cTn>
                        </p:par>
                      </p:childTnLst>
                    </p:cTn>
                  </p:par>
                  <p:par>
                    <p:cTn fill="hold" id="33">
                      <p:stCondLst>
                        <p:cond delay="indefinite"/>
                      </p:stCondLst>
                      <p:childTnLst>
                        <p:par>
                          <p:cTn fill="hold" id="34">
                            <p:stCondLst>
                              <p:cond delay="0"/>
                            </p:stCondLst>
                            <p:childTnLst>
                              <p:par>
                                <p:cTn fill="hold" id="35" nodeType="clickEffect" presetClass="entr" presetID="5" presetSubtype="10">
                                  <p:stCondLst>
                                    <p:cond delay="0"/>
                                  </p:stCondLst>
                                  <p:childTnLst>
                                    <p:set>
                                      <p:cBhvr>
                                        <p:cTn dur="1" fill="hold" id="36">
                                          <p:stCondLst>
                                            <p:cond delay="0"/>
                                          </p:stCondLst>
                                        </p:cTn>
                                        <p:tgtEl>
                                          <p:spTgt spid="4194316"/>
                                        </p:tgtEl>
                                        <p:attrNameLst>
                                          <p:attrName>style.visibility</p:attrName>
                                        </p:attrNameLst>
                                      </p:cBhvr>
                                      <p:to>
                                        <p:strVal val="visible"/>
                                      </p:to>
                                    </p:set>
                                    <p:animEffect transition="in" filter="checkerboard(across)">
                                      <p:cBhvr>
                                        <p:cTn dur="500" id="37"/>
                                        <p:tgtEl>
                                          <p:spTgt spid="4194316"/>
                                        </p:tgtEl>
                                      </p:cBhvr>
                                    </p:animEffect>
                                  </p:childTnLst>
                                </p:cTn>
                              </p:par>
                            </p:childTnLst>
                          </p:cTn>
                        </p:par>
                      </p:childTnLst>
                    </p:cTn>
                  </p:par>
                  <p:par>
                    <p:cTn fill="hold" id="38">
                      <p:stCondLst>
                        <p:cond delay="indefinite"/>
                      </p:stCondLst>
                      <p:childTnLst>
                        <p:par>
                          <p:cTn fill="hold" id="39">
                            <p:stCondLst>
                              <p:cond delay="0"/>
                            </p:stCondLst>
                            <p:childTnLst>
                              <p:par>
                                <p:cTn fill="hold" id="40" nodeType="clickEffect" presetClass="entr" presetID="5" presetSubtype="10">
                                  <p:stCondLst>
                                    <p:cond delay="0"/>
                                  </p:stCondLst>
                                  <p:childTnLst>
                                    <p:set>
                                      <p:cBhvr>
                                        <p:cTn dur="1" fill="hold" id="41">
                                          <p:stCondLst>
                                            <p:cond delay="0"/>
                                          </p:stCondLst>
                                        </p:cTn>
                                        <p:tgtEl>
                                          <p:spTgt spid="3145762"/>
                                        </p:tgtEl>
                                        <p:attrNameLst>
                                          <p:attrName>style.visibility</p:attrName>
                                        </p:attrNameLst>
                                      </p:cBhvr>
                                      <p:to>
                                        <p:strVal val="visible"/>
                                      </p:to>
                                    </p:set>
                                    <p:animEffect transition="in" filter="checkerboard(across)">
                                      <p:cBhvr>
                                        <p:cTn dur="500" id="42"/>
                                        <p:tgtEl>
                                          <p:spTgt spid="3145762"/>
                                        </p:tgtEl>
                                      </p:cBhvr>
                                    </p:animEffect>
                                  </p:childTnLst>
                                </p:cTn>
                              </p:par>
                            </p:childTnLst>
                          </p:cTn>
                        </p:par>
                      </p:childTnLst>
                    </p:cTn>
                  </p:par>
                  <p:par>
                    <p:cTn fill="hold" id="43">
                      <p:stCondLst>
                        <p:cond delay="indefinite"/>
                      </p:stCondLst>
                      <p:childTnLst>
                        <p:par>
                          <p:cTn fill="hold" id="44">
                            <p:stCondLst>
                              <p:cond delay="0"/>
                            </p:stCondLst>
                            <p:childTnLst>
                              <p:par>
                                <p:cTn fill="hold" id="45" nodeType="clickEffect" presetClass="entr" presetID="5" presetSubtype="10">
                                  <p:stCondLst>
                                    <p:cond delay="0"/>
                                  </p:stCondLst>
                                  <p:childTnLst>
                                    <p:set>
                                      <p:cBhvr>
                                        <p:cTn dur="1" fill="hold" id="46">
                                          <p:stCondLst>
                                            <p:cond delay="0"/>
                                          </p:stCondLst>
                                        </p:cTn>
                                        <p:tgtEl>
                                          <p:spTgt spid="3145763"/>
                                        </p:tgtEl>
                                        <p:attrNameLst>
                                          <p:attrName>style.visibility</p:attrName>
                                        </p:attrNameLst>
                                      </p:cBhvr>
                                      <p:to>
                                        <p:strVal val="visible"/>
                                      </p:to>
                                    </p:set>
                                    <p:animEffect transition="in" filter="checkerboard(across)">
                                      <p:cBhvr>
                                        <p:cTn dur="500" id="47"/>
                                        <p:tgtEl>
                                          <p:spTgt spid="31457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1" showMasterSp="1">
  <p:cSld>
    <p:spTree>
      <p:nvGrpSpPr>
        <p:cNvPr id="65" name=""/>
        <p:cNvGrpSpPr/>
        <p:nvPr/>
      </p:nvGrpSpPr>
      <p:grpSpPr>
        <a:xfrm rot="0">
          <a:off x="0" y="0"/>
          <a:ext cx="0" cy="0"/>
          <a:chOff x="0" y="0"/>
          <a:chExt cx="0" cy="0"/>
        </a:xfrm>
      </p:grpSpPr>
      <p:sp>
        <p:nvSpPr>
          <p:cNvPr id="1048737" name="Titre 1"/>
          <p:cNvSpPr/>
          <p:nvPr>
            <p:ph type="title" sz="full" idx="0"/>
          </p:nvPr>
        </p:nvSpPr>
        <p:spPr>
          <a:xfrm rot="0">
            <a:off x="428625" y="142875"/>
            <a:ext cx="8229600" cy="4397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Exemple de résolution</a:t>
            </a:r>
          </a:p>
        </p:txBody>
      </p:sp>
      <p:sp>
        <p:nvSpPr>
          <p:cNvPr id="1048738" name="Espace réservé du contenu 2"/>
          <p:cNvSpPr/>
          <p:nvPr>
            <p:ph sz="full" idx="1"/>
          </p:nvPr>
        </p:nvSpPr>
        <p:spPr>
          <a:xfrm rot="0">
            <a:off x="428625" y="642937"/>
            <a:ext cx="8229600" cy="58578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400" i="1" lang="fr-FR" u="sng"/>
              <a:t>2</a:t>
            </a:r>
            <a:r>
              <a:rPr altLang="en-US" baseline="30000" b="1" sz="2400" i="1" lang="fr-FR" u="sng"/>
              <a:t>ième</a:t>
            </a:r>
            <a:r>
              <a:rPr altLang="en-US" b="1" sz="2400" i="1" lang="fr-FR" u="sng"/>
              <a:t> itération</a:t>
            </a:r>
          </a:p>
          <a:p>
            <a:pPr lvl="0">
              <a:buNone/>
            </a:pPr>
            <a:endParaRPr altLang="en-US" b="1" sz="2400" i="1" lang="fr-FR" u="sng"/>
          </a:p>
          <a:p>
            <a:pPr lvl="0">
              <a:buNone/>
            </a:pPr>
            <a:r>
              <a:rPr altLang="en-US" b="1" sz="2400" i="1" lang="fr-FR" u="sng"/>
              <a:t>                                                                                           </a:t>
            </a:r>
          </a:p>
          <a:p>
            <a:pPr lvl="0">
              <a:buNone/>
            </a:pPr>
            <a:endParaRPr altLang="en-US" b="1" sz="2400" i="1" lang="fr-FR" u="sng"/>
          </a:p>
          <a:p>
            <a:pPr lvl="0">
              <a:buNone/>
            </a:pPr>
            <a:endParaRPr altLang="en-US" b="1" sz="2400" i="1" lang="fr-FR" u="sng"/>
          </a:p>
          <a:p>
            <a:pPr lvl="0">
              <a:buNone/>
            </a:pPr>
            <a:endParaRPr altLang="en-US" b="1" sz="2400" i="1" lang="fr-FR" u="sng"/>
          </a:p>
          <a:p>
            <a:pPr lvl="0">
              <a:buNone/>
            </a:pPr>
            <a:r>
              <a:rPr altLang="en-US" sz="2400" lang="fr-FR"/>
              <a:t>                                     Ce tableau correspond au point A=(0,50)</a:t>
            </a:r>
          </a:p>
          <a:p>
            <a:pPr lvl="0">
              <a:buNone/>
            </a:pPr>
            <a:r>
              <a:rPr altLang="en-US" b="1" sz="2400" i="1" lang="fr-FR" u="sng"/>
              <a:t>3</a:t>
            </a:r>
            <a:r>
              <a:rPr altLang="en-US" baseline="30000" b="1" sz="2400" i="1" lang="fr-FR" u="sng"/>
              <a:t>ème</a:t>
            </a:r>
            <a:r>
              <a:rPr altLang="en-US" b="1" sz="2400" i="1" lang="fr-FR" u="sng"/>
              <a:t> itération</a:t>
            </a:r>
          </a:p>
          <a:p>
            <a:pPr lvl="0">
              <a:buNone/>
            </a:pPr>
            <a:endParaRPr altLang="en-US" b="1" sz="2400" i="1" lang="fr-FR" u="sng"/>
          </a:p>
          <a:p>
            <a:pPr lvl="0">
              <a:buNone/>
            </a:pPr>
            <a:r>
              <a:rPr altLang="en-US" b="1" sz="2400" i="1" lang="fr-FR" u="sng"/>
              <a:t>                                                                               </a:t>
            </a:r>
          </a:p>
          <a:p>
            <a:pPr lvl="0">
              <a:buNone/>
            </a:pPr>
            <a:endParaRPr altLang="en-US" b="1" sz="2400" i="1" lang="fr-FR" u="sng"/>
          </a:p>
          <a:p>
            <a:pPr lvl="0">
              <a:buNone/>
            </a:pPr>
            <a:endParaRPr altLang="en-US" b="1" sz="2400" i="1" lang="fr-FR" u="sng"/>
          </a:p>
          <a:p>
            <a:pPr lvl="0">
              <a:buNone/>
            </a:pPr>
            <a:endParaRPr altLang="en-US" b="1" sz="2400" i="1" lang="fr-FR" u="sng"/>
          </a:p>
          <a:p>
            <a:pPr lvl="0">
              <a:buNone/>
            </a:pPr>
            <a:r>
              <a:rPr altLang="en-US" b="1" sz="2400" i="1" lang="fr-FR"/>
              <a:t>                                   </a:t>
            </a:r>
            <a:r>
              <a:rPr altLang="en-US" sz="2400" lang="fr-FR"/>
              <a:t>Ce tableau correspond au point B=(60,50)</a:t>
            </a:r>
            <a:r>
              <a:rPr altLang="en-US" b="1" sz="2400" i="1" lang="fr-FR" u="sng"/>
              <a:t>                          </a:t>
            </a:r>
          </a:p>
          <a:p>
            <a:pPr lvl="0">
              <a:buNone/>
            </a:pPr>
            <a:r>
              <a:rPr altLang="en-US" lang="fr-FR"/>
              <a:t>                                                                      </a:t>
            </a:r>
          </a:p>
          <a:p>
            <a:pPr lvl="0">
              <a:buNone/>
            </a:pPr>
            <a:endParaRPr altLang="en-US" lang="fr-FR"/>
          </a:p>
          <a:p>
            <a:pPr lvl="0">
              <a:buNone/>
            </a:pPr>
            <a:endParaRPr altLang="en-US" lang="fr-FR"/>
          </a:p>
          <a:p>
            <a:pPr lvl="0">
              <a:buNone/>
            </a:pPr>
            <a:endParaRPr altLang="en-US" lang="fr-FR"/>
          </a:p>
        </p:txBody>
      </p:sp>
      <p:graphicFrame>
        <p:nvGraphicFramePr>
          <p:cNvPr id="4194312" name=""/>
          <p:cNvGraphicFramePr>
            <a:graphicFrameLocks/>
          </p:cNvGraphicFramePr>
          <p:nvPr/>
        </p:nvGraphicFramePr>
        <p:xfrm rot="0">
          <a:off x="1214437" y="1357312"/>
          <a:ext cx="4214812" cy="1728787"/>
        </p:xfrm>
        <a:graphic>
          <a:graphicData uri="http://schemas.openxmlformats.org/drawingml/2006/table">
            <a:tbl>
              <a:tblPr/>
              <a:tblGrid>
                <a:gridCol w="677862"/>
                <a:gridCol w="676274"/>
                <a:gridCol w="2860674"/>
              </a:tblGrid>
              <a:tr h="371474">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85837">
                <a:tc>
                  <a:txBody>
                    <a:bodyPr/>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2</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15</a:t>
                      </a:r>
                    </a:p>
                    <a:p>
                      <a:pPr algn="l" eaLnBrk="1" hangingPunct="1" lvl="0"/>
                      <a:r>
                        <a:rPr altLang="en-US" b="0" sz="1800" lang="en-US">
                          <a:solidFill>
                            <a:schemeClr val="dk1"/>
                          </a:solidFill>
                          <a:latin typeface="Calibri" pitchFamily="34" charset="0"/>
                        </a:rPr>
                        <a:t>30</a:t>
                      </a:r>
                    </a:p>
                    <a:p>
                      <a:pPr algn="l" eaLnBrk="1" hangingPunct="1" lvl="0"/>
                      <a:r>
                        <a:rPr altLang="en-US" b="0" sz="1800" lang="en-US">
                          <a:solidFill>
                            <a:schemeClr val="dk1"/>
                          </a:solidFill>
                          <a:latin typeface="Calibri" pitchFamily="34" charset="0"/>
                        </a:rPr>
                        <a:t>50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1" sz="1800" lang="en-US">
                          <a:solidFill>
                            <a:srgbClr val="F79646"/>
                          </a:solidFill>
                          <a:latin typeface="Calibri" pitchFamily="34" charset="0"/>
                        </a:rPr>
                        <a:t>0,25</a:t>
                      </a:r>
                      <a:r>
                        <a:rPr altLang="en-US" b="1" sz="1800" lang="en-US">
                          <a:solidFill>
                            <a:schemeClr val="dk1"/>
                          </a:solidFill>
                          <a:latin typeface="Calibri" pitchFamily="34" charset="0"/>
                        </a:rPr>
                        <a:t> </a:t>
                      </a:r>
                      <a:r>
                        <a:rPr altLang="en-US" b="0" sz="1800" lang="en-US">
                          <a:solidFill>
                            <a:schemeClr val="dk1"/>
                          </a:solidFill>
                          <a:latin typeface="Calibri" pitchFamily="34" charset="0"/>
                        </a:rPr>
                        <a:t>  0      1      0     -0,625</a:t>
                      </a:r>
                    </a:p>
                    <a:p>
                      <a:pPr algn="l" eaLnBrk="1" hangingPunct="1" lvl="0"/>
                      <a:r>
                        <a:rPr altLang="en-US" b="0" sz="1800" lang="en-US">
                          <a:solidFill>
                            <a:schemeClr val="dk1"/>
                          </a:solidFill>
                          <a:latin typeface="Calibri" pitchFamily="34" charset="0"/>
                        </a:rPr>
                        <a:t>0,4     0      0      1      -0,25</a:t>
                      </a:r>
                    </a:p>
                    <a:p>
                      <a:pPr algn="l" eaLnBrk="1" hangingPunct="1" lvl="0"/>
                      <a:r>
                        <a:rPr altLang="en-US" b="0" sz="1800" lang="en-US">
                          <a:solidFill>
                            <a:schemeClr val="dk1"/>
                          </a:solidFill>
                          <a:latin typeface="Calibri" pitchFamily="34" charset="0"/>
                        </a:rPr>
                        <a:t>0         1     0       0       1,25</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71474">
                <a:tc>
                  <a:txBody>
                    <a:bodyPr/>
                    <a:p>
                      <a:pPr algn="l" eaLnBrk="1" hangingPunct="1" lvl="0"/>
                      <a:endParaRPr altLang="en-US" lang="en-US">
                        <a:latin typeface="Calibri" pitchFamily="34" charset="0"/>
                      </a:endParaRP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-150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2         0     0       0       -3,75</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cxnSp>
        <p:nvCxnSpPr>
          <p:cNvPr id="3145755" name="Connecteur droit avec flèche 4"/>
          <p:cNvCxnSpPr>
            <a:cxnSpLocks/>
          </p:cNvCxnSpPr>
          <p:nvPr/>
        </p:nvCxnSpPr>
        <p:spPr>
          <a:xfrm rot="5400000" flipH="1" flipV="1">
            <a:off x="4500563" y="6215062"/>
            <a:ext cx="428625" cy="0"/>
          </a:xfrm>
          <a:prstGeom prst="straightConnector1"/>
          <a:noFill/>
          <a:ln w="47625" cap="flat" cmpd="sng">
            <a:solidFill>
              <a:srgbClr val="4A7EBB">
                <a:alpha val="100000"/>
              </a:srgbClr>
            </a:solidFill>
            <a:prstDash val="solid"/>
            <a:round/>
            <a:tailEnd type="arrow" w="med" len="med"/>
          </a:ln>
        </p:spPr>
      </p:cxnSp>
      <p:cxnSp>
        <p:nvCxnSpPr>
          <p:cNvPr id="3145756" name="Connecteur droit avec flèche 5"/>
          <p:cNvCxnSpPr>
            <a:cxnSpLocks/>
          </p:cNvCxnSpPr>
          <p:nvPr/>
        </p:nvCxnSpPr>
        <p:spPr>
          <a:xfrm rot="0">
            <a:off x="5500687" y="1928812"/>
            <a:ext cx="571500" cy="1587"/>
          </a:xfrm>
          <a:prstGeom prst="straightConnector1"/>
          <a:noFill/>
          <a:ln w="44450" cap="flat" cmpd="sng">
            <a:solidFill>
              <a:srgbClr val="4A7EBB">
                <a:alpha val="100000"/>
              </a:srgbClr>
            </a:solidFill>
            <a:prstDash val="solid"/>
            <a:round/>
            <a:tailEnd type="arrow" w="med" len="med"/>
          </a:ln>
        </p:spPr>
      </p:cxnSp>
      <p:graphicFrame>
        <p:nvGraphicFramePr>
          <p:cNvPr id="4194313" name=""/>
          <p:cNvGraphicFramePr>
            <a:graphicFrameLocks/>
          </p:cNvGraphicFramePr>
          <p:nvPr/>
        </p:nvGraphicFramePr>
        <p:xfrm rot="0">
          <a:off x="1285875" y="4286250"/>
          <a:ext cx="4572000" cy="1714500"/>
        </p:xfrm>
        <a:graphic>
          <a:graphicData uri="http://schemas.openxmlformats.org/drawingml/2006/table">
            <a:tbl>
              <a:tblPr/>
              <a:tblGrid>
                <a:gridCol w="714375"/>
                <a:gridCol w="785812"/>
                <a:gridCol w="3071812"/>
              </a:tblGrid>
              <a:tr h="371475">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14400">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2</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60</a:t>
                      </a:r>
                    </a:p>
                    <a:p>
                      <a:pPr algn="l" eaLnBrk="1" hangingPunct="1" lvl="0"/>
                      <a:r>
                        <a:rPr altLang="en-US" b="0" sz="1800" lang="en-US">
                          <a:solidFill>
                            <a:schemeClr val="dk1"/>
                          </a:solidFill>
                          <a:latin typeface="Calibri" pitchFamily="34" charset="0"/>
                        </a:rPr>
                        <a:t>6</a:t>
                      </a:r>
                    </a:p>
                    <a:p>
                      <a:pPr algn="l" eaLnBrk="1" hangingPunct="1" lvl="0"/>
                      <a:r>
                        <a:rPr altLang="en-US" b="0" sz="1800" lang="en-US">
                          <a:solidFill>
                            <a:schemeClr val="dk1"/>
                          </a:solidFill>
                          <a:latin typeface="Calibri" pitchFamily="34" charset="0"/>
                        </a:rPr>
                        <a:t>50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      0     4        0    -2,5</a:t>
                      </a:r>
                    </a:p>
                    <a:p>
                      <a:pPr algn="l" eaLnBrk="1" hangingPunct="1" lvl="0"/>
                      <a:r>
                        <a:rPr altLang="en-US" b="0" sz="1800" lang="en-US">
                          <a:solidFill>
                            <a:schemeClr val="dk1"/>
                          </a:solidFill>
                          <a:latin typeface="Calibri" pitchFamily="34" charset="0"/>
                        </a:rPr>
                        <a:t>0      0    -1,6    1     </a:t>
                      </a:r>
                      <a:r>
                        <a:rPr altLang="en-US" b="1" sz="1800" lang="en-US">
                          <a:solidFill>
                            <a:srgbClr val="F79646"/>
                          </a:solidFill>
                          <a:latin typeface="Calibri" pitchFamily="34" charset="0"/>
                        </a:rPr>
                        <a:t>0,75</a:t>
                      </a:r>
                    </a:p>
                    <a:p>
                      <a:pPr algn="l" eaLnBrk="1" hangingPunct="1" lvl="0"/>
                      <a:r>
                        <a:rPr altLang="en-US" b="0" sz="1800" lang="en-US">
                          <a:solidFill>
                            <a:schemeClr val="dk1"/>
                          </a:solidFill>
                          <a:latin typeface="Calibri" pitchFamily="34" charset="0"/>
                        </a:rPr>
                        <a:t>0      1     0        0    1,25</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428625">
                <a:tc>
                  <a:txBody>
                    <a:bodyPr/>
                    <a:p>
                      <a:pPr algn="l" eaLnBrk="1" hangingPunct="1" lvl="0"/>
                      <a:endParaRPr altLang="en-US" lang="en-US">
                        <a:latin typeface="Calibri" pitchFamily="34" charset="0"/>
                      </a:endParaRP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-270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-8       0   1,25</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cxnSp>
        <p:nvCxnSpPr>
          <p:cNvPr id="3145757" name="Connecteur droit avec flèche 7"/>
          <p:cNvCxnSpPr>
            <a:cxnSpLocks/>
          </p:cNvCxnSpPr>
          <p:nvPr/>
        </p:nvCxnSpPr>
        <p:spPr>
          <a:xfrm rot="5400000" flipH="1" flipV="1">
            <a:off x="2500313" y="3357562"/>
            <a:ext cx="428625" cy="0"/>
          </a:xfrm>
          <a:prstGeom prst="straightConnector1"/>
          <a:noFill/>
          <a:ln w="47625" cap="flat" cmpd="sng">
            <a:solidFill>
              <a:srgbClr val="4A7EBB">
                <a:alpha val="100000"/>
              </a:srgbClr>
            </a:solidFill>
            <a:prstDash val="solid"/>
            <a:round/>
            <a:tailEnd type="arrow" w="med" len="med"/>
          </a:ln>
        </p:spPr>
      </p:cxnSp>
      <p:cxnSp>
        <p:nvCxnSpPr>
          <p:cNvPr id="3145758" name="Connecteur droit avec flèche 8"/>
          <p:cNvCxnSpPr>
            <a:cxnSpLocks/>
          </p:cNvCxnSpPr>
          <p:nvPr/>
        </p:nvCxnSpPr>
        <p:spPr>
          <a:xfrm rot="0">
            <a:off x="5929312" y="5143500"/>
            <a:ext cx="571500" cy="1587"/>
          </a:xfrm>
          <a:prstGeom prst="straightConnector1"/>
          <a:noFill/>
          <a:ln w="44450" cap="flat" cmpd="sng">
            <a:solidFill>
              <a:srgbClr val="4A7EBB">
                <a:alpha val="100000"/>
              </a:srgbClr>
            </a:solidFill>
            <a:prstDash val="solid"/>
            <a:round/>
            <a:tailEnd type="arrow" w="med" len="med"/>
          </a:ln>
        </p:spPr>
      </p:cxnSp>
    </p:spTree>
  </p:cSld>
  <p:clrMapOvr>
    <a:masterClrMapping/>
  </p:clrMapOvr>
  <p:transition spd="fast" advClick="1"/>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738">
                                            <p:txEl>
                                              <p:charRg st="0" end="16"/>
                                            </p:txEl>
                                          </p:spTgt>
                                        </p:tgtEl>
                                        <p:attrNameLst>
                                          <p:attrName>style.visibility</p:attrName>
                                        </p:attrNameLst>
                                      </p:cBhvr>
                                      <p:to>
                                        <p:strVal val="visible"/>
                                      </p:to>
                                    </p:set>
                                    <p:animEffect transition="in" filter="checkerboard(across)">
                                      <p:cBhvr>
                                        <p:cTn dur="500" id="7"/>
                                        <p:tgtEl>
                                          <p:spTgt spid="1048738">
                                            <p:txEl>
                                              <p:charRg st="0" end="16"/>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4194312"/>
                                        </p:tgtEl>
                                        <p:attrNameLst>
                                          <p:attrName>style.visibility</p:attrName>
                                        </p:attrNameLst>
                                      </p:cBhvr>
                                      <p:to>
                                        <p:strVal val="visible"/>
                                      </p:to>
                                    </p:set>
                                    <p:animEffect transition="in" filter="checkerboard(across)">
                                      <p:cBhvr>
                                        <p:cTn dur="500" id="12"/>
                                        <p:tgtEl>
                                          <p:spTgt spid="4194312"/>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3145757"/>
                                        </p:tgtEl>
                                        <p:attrNameLst>
                                          <p:attrName>style.visibility</p:attrName>
                                        </p:attrNameLst>
                                      </p:cBhvr>
                                      <p:to>
                                        <p:strVal val="visible"/>
                                      </p:to>
                                    </p:set>
                                    <p:animEffect transition="in" filter="checkerboard(across)">
                                      <p:cBhvr>
                                        <p:cTn dur="500" id="17"/>
                                        <p:tgtEl>
                                          <p:spTgt spid="3145757"/>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5" presetSubtype="10">
                                  <p:stCondLst>
                                    <p:cond delay="0"/>
                                  </p:stCondLst>
                                  <p:childTnLst>
                                    <p:set>
                                      <p:cBhvr>
                                        <p:cTn dur="1" fill="hold" id="21">
                                          <p:stCondLst>
                                            <p:cond delay="0"/>
                                          </p:stCondLst>
                                        </p:cTn>
                                        <p:tgtEl>
                                          <p:spTgt spid="3145756"/>
                                        </p:tgtEl>
                                        <p:attrNameLst>
                                          <p:attrName>style.visibility</p:attrName>
                                        </p:attrNameLst>
                                      </p:cBhvr>
                                      <p:to>
                                        <p:strVal val="visible"/>
                                      </p:to>
                                    </p:set>
                                    <p:animEffect transition="in" filter="checkerboard(across)">
                                      <p:cBhvr>
                                        <p:cTn dur="500" id="22"/>
                                        <p:tgtEl>
                                          <p:spTgt spid="3145756"/>
                                        </p:tgtEl>
                                      </p:cBhvr>
                                    </p:animEffec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5" presetSubtype="10">
                                  <p:stCondLst>
                                    <p:cond delay="0"/>
                                  </p:stCondLst>
                                  <p:childTnLst>
                                    <p:set>
                                      <p:cBhvr>
                                        <p:cTn dur="1" fill="hold" id="26">
                                          <p:stCondLst>
                                            <p:cond delay="0"/>
                                          </p:stCondLst>
                                        </p:cTn>
                                        <p:tgtEl>
                                          <p:spTgt spid="1048738">
                                            <p:txEl>
                                              <p:charRg st="112" end="189"/>
                                            </p:txEl>
                                          </p:spTgt>
                                        </p:tgtEl>
                                        <p:attrNameLst>
                                          <p:attrName>style.visibility</p:attrName>
                                        </p:attrNameLst>
                                      </p:cBhvr>
                                      <p:to>
                                        <p:strVal val="visible"/>
                                      </p:to>
                                    </p:set>
                                    <p:animEffect transition="in" filter="checkerboard(across)">
                                      <p:cBhvr>
                                        <p:cTn dur="500" id="27"/>
                                        <p:tgtEl>
                                          <p:spTgt spid="1048738">
                                            <p:txEl>
                                              <p:charRg st="112" end="189"/>
                                            </p:txEl>
                                          </p:spTgt>
                                        </p:tgtEl>
                                      </p:cBhvr>
                                    </p:animEffect>
                                  </p:childTnLst>
                                </p:cTn>
                              </p:par>
                            </p:childTnLst>
                          </p:cTn>
                        </p:par>
                      </p:childTnLst>
                    </p:cTn>
                  </p:par>
                  <p:par>
                    <p:cTn fill="hold" id="28">
                      <p:stCondLst>
                        <p:cond delay="indefinite"/>
                      </p:stCondLst>
                      <p:childTnLst>
                        <p:par>
                          <p:cTn fill="hold" id="29">
                            <p:stCondLst>
                              <p:cond delay="0"/>
                            </p:stCondLst>
                            <p:childTnLst>
                              <p:par>
                                <p:cTn fill="hold" id="30" nodeType="clickEffect" presetClass="entr" presetID="5" presetSubtype="10">
                                  <p:stCondLst>
                                    <p:cond delay="0"/>
                                  </p:stCondLst>
                                  <p:childTnLst>
                                    <p:set>
                                      <p:cBhvr>
                                        <p:cTn dur="1" fill="hold" id="31">
                                          <p:stCondLst>
                                            <p:cond delay="0"/>
                                          </p:stCondLst>
                                        </p:cTn>
                                        <p:tgtEl>
                                          <p:spTgt spid="1048738">
                                            <p:txEl>
                                              <p:charRg st="189" end="204"/>
                                            </p:txEl>
                                          </p:spTgt>
                                        </p:tgtEl>
                                        <p:attrNameLst>
                                          <p:attrName>style.visibility</p:attrName>
                                        </p:attrNameLst>
                                      </p:cBhvr>
                                      <p:to>
                                        <p:strVal val="visible"/>
                                      </p:to>
                                    </p:set>
                                    <p:animEffect transition="in" filter="checkerboard(across)">
                                      <p:cBhvr>
                                        <p:cTn dur="500" id="32"/>
                                        <p:tgtEl>
                                          <p:spTgt spid="1048738">
                                            <p:txEl>
                                              <p:charRg st="189" end="204"/>
                                            </p:txEl>
                                          </p:spTgt>
                                        </p:tgtEl>
                                      </p:cBhvr>
                                    </p:animEffect>
                                  </p:childTnLst>
                                </p:cTn>
                              </p:par>
                            </p:childTnLst>
                          </p:cTn>
                        </p:par>
                      </p:childTnLst>
                    </p:cTn>
                  </p:par>
                  <p:par>
                    <p:cTn fill="hold" id="33">
                      <p:stCondLst>
                        <p:cond delay="indefinite"/>
                      </p:stCondLst>
                      <p:childTnLst>
                        <p:par>
                          <p:cTn fill="hold" id="34">
                            <p:stCondLst>
                              <p:cond delay="0"/>
                            </p:stCondLst>
                            <p:childTnLst>
                              <p:par>
                                <p:cTn fill="hold" id="35" nodeType="clickEffect" presetClass="entr" presetID="5" presetSubtype="10">
                                  <p:stCondLst>
                                    <p:cond delay="0"/>
                                  </p:stCondLst>
                                  <p:childTnLst>
                                    <p:set>
                                      <p:cBhvr>
                                        <p:cTn dur="1" fill="hold" id="36">
                                          <p:stCondLst>
                                            <p:cond delay="0"/>
                                          </p:stCondLst>
                                        </p:cTn>
                                        <p:tgtEl>
                                          <p:spTgt spid="4194313"/>
                                        </p:tgtEl>
                                        <p:attrNameLst>
                                          <p:attrName>style.visibility</p:attrName>
                                        </p:attrNameLst>
                                      </p:cBhvr>
                                      <p:to>
                                        <p:strVal val="visible"/>
                                      </p:to>
                                    </p:set>
                                    <p:animEffect transition="in" filter="checkerboard(across)">
                                      <p:cBhvr>
                                        <p:cTn dur="500" id="37"/>
                                        <p:tgtEl>
                                          <p:spTgt spid="4194313"/>
                                        </p:tgtEl>
                                      </p:cBhvr>
                                    </p:animEffect>
                                  </p:childTnLst>
                                </p:cTn>
                              </p:par>
                            </p:childTnLst>
                          </p:cTn>
                        </p:par>
                      </p:childTnLst>
                    </p:cTn>
                  </p:par>
                  <p:par>
                    <p:cTn fill="hold" id="38">
                      <p:stCondLst>
                        <p:cond delay="indefinite"/>
                      </p:stCondLst>
                      <p:childTnLst>
                        <p:par>
                          <p:cTn fill="hold" id="39">
                            <p:stCondLst>
                              <p:cond delay="0"/>
                            </p:stCondLst>
                            <p:childTnLst>
                              <p:par>
                                <p:cTn fill="hold" id="40" nodeType="clickEffect" presetClass="entr" presetID="5" presetSubtype="10">
                                  <p:stCondLst>
                                    <p:cond delay="0"/>
                                  </p:stCondLst>
                                  <p:childTnLst>
                                    <p:set>
                                      <p:cBhvr>
                                        <p:cTn dur="1" fill="hold" id="41">
                                          <p:stCondLst>
                                            <p:cond delay="0"/>
                                          </p:stCondLst>
                                        </p:cTn>
                                        <p:tgtEl>
                                          <p:spTgt spid="3145755"/>
                                        </p:tgtEl>
                                        <p:attrNameLst>
                                          <p:attrName>style.visibility</p:attrName>
                                        </p:attrNameLst>
                                      </p:cBhvr>
                                      <p:to>
                                        <p:strVal val="visible"/>
                                      </p:to>
                                    </p:set>
                                    <p:animEffect transition="in" filter="checkerboard(across)">
                                      <p:cBhvr>
                                        <p:cTn dur="500" id="42"/>
                                        <p:tgtEl>
                                          <p:spTgt spid="3145755"/>
                                        </p:tgtEl>
                                      </p:cBhvr>
                                    </p:animEffect>
                                  </p:childTnLst>
                                </p:cTn>
                              </p:par>
                            </p:childTnLst>
                          </p:cTn>
                        </p:par>
                      </p:childTnLst>
                    </p:cTn>
                  </p:par>
                  <p:par>
                    <p:cTn fill="hold" id="43">
                      <p:stCondLst>
                        <p:cond delay="indefinite"/>
                      </p:stCondLst>
                      <p:childTnLst>
                        <p:par>
                          <p:cTn fill="hold" id="44">
                            <p:stCondLst>
                              <p:cond delay="0"/>
                            </p:stCondLst>
                            <p:childTnLst>
                              <p:par>
                                <p:cTn fill="hold" id="45" nodeType="clickEffect" presetClass="entr" presetID="5" presetSubtype="10">
                                  <p:stCondLst>
                                    <p:cond delay="0"/>
                                  </p:stCondLst>
                                  <p:childTnLst>
                                    <p:set>
                                      <p:cBhvr>
                                        <p:cTn dur="1" fill="hold" id="46">
                                          <p:stCondLst>
                                            <p:cond delay="0"/>
                                          </p:stCondLst>
                                        </p:cTn>
                                        <p:tgtEl>
                                          <p:spTgt spid="3145758"/>
                                        </p:tgtEl>
                                        <p:attrNameLst>
                                          <p:attrName>style.visibility</p:attrName>
                                        </p:attrNameLst>
                                      </p:cBhvr>
                                      <p:to>
                                        <p:strVal val="visible"/>
                                      </p:to>
                                    </p:set>
                                    <p:animEffect transition="in" filter="checkerboard(across)">
                                      <p:cBhvr>
                                        <p:cTn dur="500" id="47"/>
                                        <p:tgtEl>
                                          <p:spTgt spid="3145758"/>
                                        </p:tgtEl>
                                      </p:cBhvr>
                                    </p:animEffect>
                                  </p:childTnLst>
                                </p:cTn>
                              </p:par>
                            </p:childTnLst>
                          </p:cTn>
                        </p:par>
                      </p:childTnLst>
                    </p:cTn>
                  </p:par>
                  <p:par>
                    <p:cTn fill="hold" id="48">
                      <p:stCondLst>
                        <p:cond delay="indefinite"/>
                      </p:stCondLst>
                      <p:childTnLst>
                        <p:par>
                          <p:cTn fill="hold" id="49">
                            <p:stCondLst>
                              <p:cond delay="0"/>
                            </p:stCondLst>
                            <p:childTnLst>
                              <p:par>
                                <p:cTn fill="hold" id="50" nodeType="clickEffect" presetClass="entr" presetID="5" presetSubtype="10">
                                  <p:stCondLst>
                                    <p:cond delay="0"/>
                                  </p:stCondLst>
                                  <p:childTnLst>
                                    <p:set>
                                      <p:cBhvr>
                                        <p:cTn dur="1" fill="hold" id="51">
                                          <p:stCondLst>
                                            <p:cond delay="0"/>
                                          </p:stCondLst>
                                        </p:cTn>
                                        <p:tgtEl>
                                          <p:spTgt spid="1048738">
                                            <p:txEl>
                                              <p:charRg st="288" end="390"/>
                                            </p:txEl>
                                          </p:spTgt>
                                        </p:tgtEl>
                                        <p:attrNameLst>
                                          <p:attrName>style.visibility</p:attrName>
                                        </p:attrNameLst>
                                      </p:cBhvr>
                                      <p:to>
                                        <p:strVal val="visible"/>
                                      </p:to>
                                    </p:set>
                                    <p:animEffect transition="in" filter="checkerboard(across)">
                                      <p:cBhvr>
                                        <p:cTn dur="500" id="52"/>
                                        <p:tgtEl>
                                          <p:spTgt spid="1048738">
                                            <p:txEl>
                                              <p:charRg st="288" end="39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1">
  <p:cSld>
    <p:spTree>
      <p:nvGrpSpPr>
        <p:cNvPr id="51" name=""/>
        <p:cNvGrpSpPr/>
        <p:nvPr/>
      </p:nvGrpSpPr>
      <p:grpSpPr>
        <a:xfrm rot="0">
          <a:off x="0" y="0"/>
          <a:ext cx="0" cy="0"/>
          <a:chOff x="0" y="0"/>
          <a:chExt cx="0" cy="0"/>
        </a:xfrm>
      </p:grpSpPr>
      <p:sp>
        <p:nvSpPr>
          <p:cNvPr id="1048675" name="Titre 1"/>
          <p:cNvSpPr/>
          <p:nvPr>
            <p:ph type="title" sz="full" idx="0"/>
          </p:nvPr>
        </p:nvSpPr>
        <p:spPr>
          <a:xfrm rot="0">
            <a:off x="428625" y="0"/>
            <a:ext cx="8229600" cy="3683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Exemple de résolution</a:t>
            </a:r>
          </a:p>
        </p:txBody>
      </p:sp>
      <p:sp>
        <p:nvSpPr>
          <p:cNvPr id="1048676" name="Espace réservé du contenu 4"/>
          <p:cNvSpPr/>
          <p:nvPr>
            <p:ph sz="full" idx="1"/>
          </p:nvPr>
        </p:nvSpPr>
        <p:spPr>
          <a:xfrm rot="0">
            <a:off x="457200" y="642937"/>
            <a:ext cx="8229600" cy="548322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400" i="1" lang="fr-FR" u="sng"/>
              <a:t>4</a:t>
            </a:r>
            <a:r>
              <a:rPr altLang="en-US" baseline="30000" b="1" sz="2400" i="1" lang="fr-FR" u="sng"/>
              <a:t>ème</a:t>
            </a:r>
            <a:r>
              <a:rPr altLang="en-US" b="1" sz="2400" i="1" lang="fr-FR" u="sng"/>
              <a:t> itération</a:t>
            </a:r>
          </a:p>
          <a:p>
            <a:pPr lvl="0">
              <a:buNone/>
            </a:pPr>
            <a:endParaRPr altLang="en-US" b="1" i="1" lang="fr-FR" u="sng"/>
          </a:p>
          <a:p>
            <a:pPr lvl="0">
              <a:buNone/>
            </a:pPr>
            <a:endParaRPr altLang="en-US" lang="fr-FR"/>
          </a:p>
          <a:p>
            <a:pPr lvl="0">
              <a:buNone/>
            </a:pPr>
            <a:endParaRPr altLang="en-US" lang="fr-FR"/>
          </a:p>
          <a:p>
            <a:pPr lvl="0">
              <a:buNone/>
            </a:pPr>
            <a:endParaRPr altLang="en-US" lang="fr-FR"/>
          </a:p>
          <a:p>
            <a:pPr lvl="0">
              <a:buNone/>
            </a:pPr>
            <a:r>
              <a:rPr altLang="en-US" sz="2400" lang="fr-FR">
                <a:sym typeface="Symbol" pitchFamily="18" charset="2"/>
              </a:rPr>
              <a:t>j  on a </a:t>
            </a:r>
            <a:r>
              <a:rPr altLang="en-US" baseline="-25000" sz="2400" lang="fr-FR">
                <a:sym typeface="Symbol" pitchFamily="18" charset="2"/>
              </a:rPr>
              <a:t>j  </a:t>
            </a:r>
            <a:r>
              <a:rPr altLang="en-US" sz="2400" lang="fr-FR">
                <a:sym typeface="Symbol" pitchFamily="18" charset="2"/>
              </a:rPr>
              <a:t> 0. Terminer la solution est optimale. </a:t>
            </a:r>
          </a:p>
          <a:p>
            <a:pPr lvl="0">
              <a:buNone/>
            </a:pPr>
            <a:r>
              <a:rPr altLang="en-US" sz="2400" lang="fr-FR">
                <a:sym typeface="Symbol" pitchFamily="18" charset="2"/>
              </a:rPr>
              <a:t>Cette solution correspond au point C=(80,40)</a:t>
            </a:r>
          </a:p>
        </p:txBody>
      </p:sp>
      <p:graphicFrame>
        <p:nvGraphicFramePr>
          <p:cNvPr id="4194309" name=""/>
          <p:cNvGraphicFramePr>
            <a:graphicFrameLocks/>
          </p:cNvGraphicFramePr>
          <p:nvPr/>
        </p:nvGraphicFramePr>
        <p:xfrm rot="0">
          <a:off x="1285875" y="1285875"/>
          <a:ext cx="4214812" cy="1655762"/>
        </p:xfrm>
        <a:graphic>
          <a:graphicData uri="http://schemas.openxmlformats.org/drawingml/2006/table">
            <a:tbl>
              <a:tblPr/>
              <a:tblGrid>
                <a:gridCol w="636587"/>
                <a:gridCol w="676274"/>
                <a:gridCol w="2901949"/>
              </a:tblGrid>
              <a:tr h="371474">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14399">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3</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80</a:t>
                      </a:r>
                    </a:p>
                    <a:p>
                      <a:pPr algn="l" eaLnBrk="1" hangingPunct="1" lvl="0"/>
                      <a:r>
                        <a:rPr altLang="en-US" b="0" sz="1800" lang="en-US">
                          <a:solidFill>
                            <a:schemeClr val="dk1"/>
                          </a:solidFill>
                          <a:latin typeface="Calibri" pitchFamily="34" charset="0"/>
                        </a:rPr>
                        <a:t>8</a:t>
                      </a:r>
                    </a:p>
                    <a:p>
                      <a:pPr algn="l" eaLnBrk="1" hangingPunct="1" lvl="0"/>
                      <a:r>
                        <a:rPr altLang="en-US" b="0" sz="1800" lang="en-US">
                          <a:solidFill>
                            <a:schemeClr val="dk1"/>
                          </a:solidFill>
                          <a:latin typeface="Calibri" pitchFamily="34" charset="0"/>
                        </a:rPr>
                        <a:t>40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    0     -1,33    3,33   0</a:t>
                      </a:r>
                    </a:p>
                    <a:p>
                      <a:pPr algn="l" eaLnBrk="1" hangingPunct="1" lvl="0"/>
                      <a:r>
                        <a:rPr altLang="en-US" b="0" sz="1800" lang="en-US">
                          <a:solidFill>
                            <a:schemeClr val="dk1"/>
                          </a:solidFill>
                          <a:latin typeface="Calibri" pitchFamily="34" charset="0"/>
                        </a:rPr>
                        <a:t>0    0    -2,13    1,33    1</a:t>
                      </a:r>
                    </a:p>
                    <a:p>
                      <a:pPr algn="l" eaLnBrk="1" hangingPunct="1" lvl="0"/>
                      <a:r>
                        <a:rPr altLang="en-US" b="0" sz="1800" lang="en-US">
                          <a:solidFill>
                            <a:schemeClr val="dk1"/>
                          </a:solidFill>
                          <a:latin typeface="Calibri" pitchFamily="34" charset="0"/>
                        </a:rPr>
                        <a:t>0    1     2,67    -1,67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endParaRPr altLang="en-US" lang="en-US">
                        <a:latin typeface="Calibri" pitchFamily="34" charset="0"/>
                      </a:endParaRP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-280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1" sz="1800" i="1" lang="en-US">
                          <a:solidFill>
                            <a:schemeClr val="dk1"/>
                          </a:solidFill>
                          <a:latin typeface="Calibri" pitchFamily="34" charset="0"/>
                        </a:rPr>
                        <a:t>0    0   -5,33    -1,67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676">
                                            <p:txEl>
                                              <p:charRg st="0" end="15"/>
                                            </p:txEl>
                                          </p:spTgt>
                                        </p:tgtEl>
                                        <p:attrNameLst>
                                          <p:attrName>style.visibility</p:attrName>
                                        </p:attrNameLst>
                                      </p:cBhvr>
                                      <p:to>
                                        <p:strVal val="visible"/>
                                      </p:to>
                                    </p:set>
                                    <p:animEffect transition="in" filter="checkerboard(across)">
                                      <p:cBhvr>
                                        <p:cTn dur="500" id="7"/>
                                        <p:tgtEl>
                                          <p:spTgt spid="1048676">
                                            <p:txEl>
                                              <p:charRg st="0" end="15"/>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4194309"/>
                                        </p:tgtEl>
                                        <p:attrNameLst>
                                          <p:attrName>style.visibility</p:attrName>
                                        </p:attrNameLst>
                                      </p:cBhvr>
                                      <p:to>
                                        <p:strVal val="visible"/>
                                      </p:to>
                                    </p:set>
                                    <p:animEffect transition="in" filter="checkerboard(across)">
                                      <p:cBhvr>
                                        <p:cTn dur="500" id="12"/>
                                        <p:tgtEl>
                                          <p:spTgt spid="4194309"/>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676">
                                            <p:txEl>
                                              <p:charRg st="19" end="73"/>
                                            </p:txEl>
                                          </p:spTgt>
                                        </p:tgtEl>
                                        <p:attrNameLst>
                                          <p:attrName>style.visibility</p:attrName>
                                        </p:attrNameLst>
                                      </p:cBhvr>
                                      <p:to>
                                        <p:strVal val="visible"/>
                                      </p:to>
                                    </p:set>
                                    <p:animEffect transition="in" filter="checkerboard(across)">
                                      <p:cBhvr>
                                        <p:cTn dur="500" id="17"/>
                                        <p:tgtEl>
                                          <p:spTgt spid="1048676">
                                            <p:txEl>
                                              <p:charRg st="19" end="73"/>
                                            </p:txEl>
                                          </p:spTgt>
                                        </p:tgtEl>
                                      </p:cBhvr>
                                    </p:animEffect>
                                  </p:childTnLst>
                                </p:cTn>
                              </p:par>
                              <p:par>
                                <p:cTn fill="hold" id="18" nodeType="withEffect" presetClass="entr" presetID="5" presetSubtype="10">
                                  <p:stCondLst>
                                    <p:cond delay="0"/>
                                  </p:stCondLst>
                                  <p:childTnLst>
                                    <p:set>
                                      <p:cBhvr>
                                        <p:cTn dur="1" fill="hold" id="19">
                                          <p:stCondLst>
                                            <p:cond delay="0"/>
                                          </p:stCondLst>
                                        </p:cTn>
                                        <p:tgtEl>
                                          <p:spTgt spid="1048676">
                                            <p:txEl>
                                              <p:charRg st="73" end="118"/>
                                            </p:txEl>
                                          </p:spTgt>
                                        </p:tgtEl>
                                        <p:attrNameLst>
                                          <p:attrName>style.visibility</p:attrName>
                                        </p:attrNameLst>
                                      </p:cBhvr>
                                      <p:to>
                                        <p:strVal val="visible"/>
                                      </p:to>
                                    </p:set>
                                    <p:animEffect transition="in" filter="checkerboard(across)">
                                      <p:cBhvr>
                                        <p:cTn dur="500" id="20"/>
                                        <p:tgtEl>
                                          <p:spTgt spid="1048676">
                                            <p:txEl>
                                              <p:charRg st="73" end="1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1">
  <p:cSld>
    <p:spTree>
      <p:nvGrpSpPr>
        <p:cNvPr id="49" name=""/>
        <p:cNvGrpSpPr/>
        <p:nvPr/>
      </p:nvGrpSpPr>
      <p:grpSpPr>
        <a:xfrm rot="0">
          <a:off x="0" y="0"/>
          <a:ext cx="0" cy="0"/>
          <a:chOff x="0" y="0"/>
          <a:chExt cx="0" cy="0"/>
        </a:xfrm>
      </p:grpSpPr>
      <p:sp>
        <p:nvSpPr>
          <p:cNvPr id="1048671" name="Titre 1"/>
          <p:cNvSpPr/>
          <p:nvPr>
            <p:ph type="title" sz="full" idx="0"/>
          </p:nvPr>
        </p:nvSpPr>
        <p:spPr>
          <a:xfrm rot="0">
            <a:off x="357187" y="0"/>
            <a:ext cx="8401050" cy="4397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2800" lang="fr-FR"/>
              <a:t>Recherche d’une solution de base réalisable (1/2)</a:t>
            </a:r>
          </a:p>
        </p:txBody>
      </p:sp>
      <p:sp>
        <p:nvSpPr>
          <p:cNvPr id="1048672" name="Espace réservé du contenu 2"/>
          <p:cNvSpPr/>
          <p:nvPr>
            <p:ph sz="full" idx="1"/>
          </p:nvPr>
        </p:nvSpPr>
        <p:spPr>
          <a:xfrm rot="0">
            <a:off x="428625" y="714375"/>
            <a:ext cx="8229600" cy="614362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algn="just" indent="0" lvl="0" marL="0">
              <a:buNone/>
            </a:pPr>
            <a:r>
              <a:rPr altLang="en-US" sz="1800" lang="fr-FR"/>
              <a:t>La méthode du simplexe impose une solution de base réalisable de départ.</a:t>
            </a:r>
          </a:p>
          <a:p>
            <a:pPr algn="just" indent="0" lvl="0" marL="0">
              <a:buNone/>
            </a:pPr>
            <a:r>
              <a:rPr altLang="en-US" sz="1800" lang="fr-FR"/>
              <a:t>Lorsque nous l’avons pas, nous utilisons la méthode des deux phases (variante de la méthode du simplexe). </a:t>
            </a:r>
          </a:p>
          <a:p>
            <a:pPr algn="just" indent="0" lvl="0" marL="0">
              <a:buNone/>
            </a:pPr>
            <a:r>
              <a:rPr altLang="en-US" sz="1800" lang="fr-FR"/>
              <a:t>Considérons le programme linéaire mis sous la forme standard</a:t>
            </a:r>
          </a:p>
          <a:p>
            <a:pPr algn="just" indent="0" lvl="0" marL="0">
              <a:buNone/>
            </a:pPr>
            <a:r>
              <a:rPr altLang="en-US" sz="2000" lang="fr-FR"/>
              <a:t>	</a:t>
            </a:r>
            <a:r>
              <a:rPr altLang="en-US" sz="1800" lang="fr-FR"/>
              <a:t>Max Z= c x</a:t>
            </a:r>
          </a:p>
          <a:p>
            <a:pPr algn="just" indent="0" lvl="0" marL="0">
              <a:buNone/>
            </a:pPr>
            <a:r>
              <a:rPr altLang="en-US" sz="2000" lang="fr-FR"/>
              <a:t>  </a:t>
            </a:r>
            <a:r>
              <a:rPr altLang="en-US" sz="1800" lang="fr-FR"/>
              <a:t>(PLS)	A x = b</a:t>
            </a:r>
            <a:r>
              <a:rPr altLang="en-US" sz="2000" lang="fr-FR"/>
              <a:t>		</a:t>
            </a:r>
            <a:r>
              <a:rPr altLang="en-US" sz="1800" lang="fr-FR"/>
              <a:t>x désigne le vecteur variable du PLS ainsi</a:t>
            </a:r>
          </a:p>
          <a:p>
            <a:pPr algn="just" indent="0" lvl="0" marL="0">
              <a:buNone/>
            </a:pPr>
            <a:r>
              <a:rPr altLang="en-US" sz="2000" lang="fr-FR"/>
              <a:t>	</a:t>
            </a:r>
            <a:r>
              <a:rPr altLang="en-US" sz="1800" lang="fr-FR"/>
              <a:t>x </a:t>
            </a:r>
            <a:r>
              <a:rPr altLang="en-US" sz="1800" lang="fr-FR">
                <a:sym typeface="Symbol" pitchFamily="18" charset="2"/>
              </a:rPr>
              <a:t> 0</a:t>
            </a:r>
            <a:r>
              <a:rPr altLang="en-US" sz="2000" lang="fr-FR">
                <a:sym typeface="Symbol" pitchFamily="18" charset="2"/>
              </a:rPr>
              <a:t>		</a:t>
            </a:r>
            <a:r>
              <a:rPr altLang="en-US" sz="1800" lang="fr-FR">
                <a:sym typeface="Symbol" pitchFamily="18" charset="2"/>
              </a:rPr>
              <a:t>que les variables d’écart</a:t>
            </a:r>
          </a:p>
          <a:p>
            <a:pPr algn="just" indent="0" lvl="0" marL="0">
              <a:buNone/>
            </a:pPr>
            <a:r>
              <a:rPr altLang="en-US" sz="1800" lang="fr-FR">
                <a:sym typeface="Symbol" pitchFamily="18" charset="2"/>
              </a:rPr>
              <a:t>Associons à ce programme (PLS) la programme auxiliaire suivant:</a:t>
            </a:r>
          </a:p>
          <a:p>
            <a:pPr algn="just" indent="0" lvl="0" marL="0">
              <a:buNone/>
            </a:pPr>
            <a:r>
              <a:rPr altLang="en-US" sz="2000" lang="fr-FR"/>
              <a:t>				</a:t>
            </a:r>
          </a:p>
          <a:p>
            <a:pPr algn="just" indent="0" lvl="0" marL="0">
              <a:buNone/>
            </a:pPr>
            <a:r>
              <a:rPr altLang="en-US" sz="2000" lang="fr-FR"/>
              <a:t>    </a:t>
            </a:r>
            <a:r>
              <a:rPr altLang="en-US" sz="1800" lang="fr-FR"/>
              <a:t>(PLA)     A x + y = b</a:t>
            </a:r>
            <a:r>
              <a:rPr altLang="en-US" sz="2000" lang="fr-FR"/>
              <a:t>	</a:t>
            </a:r>
            <a:r>
              <a:rPr altLang="en-US" sz="1800" lang="fr-FR"/>
              <a:t>y désigne le vecteur variable artificielle</a:t>
            </a:r>
            <a:r>
              <a:rPr altLang="en-US" sz="2000" lang="fr-FR"/>
              <a:t>	</a:t>
            </a:r>
          </a:p>
          <a:p>
            <a:pPr algn="just" indent="0" lvl="0" marL="0">
              <a:buNone/>
            </a:pPr>
            <a:r>
              <a:rPr altLang="en-US" sz="2000" lang="fr-FR"/>
              <a:t>                    </a:t>
            </a:r>
            <a:r>
              <a:rPr altLang="en-US" sz="1800" lang="fr-FR"/>
              <a:t>x, y </a:t>
            </a:r>
            <a:r>
              <a:rPr altLang="en-US" sz="1800" lang="fr-FR">
                <a:sym typeface="Symbol" pitchFamily="18" charset="2"/>
              </a:rPr>
              <a:t> 0</a:t>
            </a:r>
            <a:r>
              <a:rPr altLang="en-US" sz="2000" lang="fr-FR">
                <a:sym typeface="Symbol" pitchFamily="18" charset="2"/>
              </a:rPr>
              <a:t>		</a:t>
            </a:r>
            <a:r>
              <a:rPr altLang="en-US" sz="1800" lang="fr-FR">
                <a:sym typeface="Symbol" pitchFamily="18" charset="2"/>
              </a:rPr>
              <a:t>On rajoute à la contrainte n’ayant pas de </a:t>
            </a:r>
          </a:p>
          <a:p>
            <a:pPr algn="just" indent="0" lvl="0" marL="0">
              <a:buNone/>
            </a:pPr>
            <a:r>
              <a:rPr altLang="en-US" sz="1800" lang="fr-FR">
                <a:sym typeface="Symbol" pitchFamily="18" charset="2"/>
              </a:rPr>
              <a:t>			variable de base une variable artificielle</a:t>
            </a:r>
          </a:p>
          <a:p>
            <a:pPr algn="just" indent="0" lvl="0" marL="0">
              <a:buNone/>
            </a:pPr>
            <a:r>
              <a:rPr altLang="en-US" b="1" sz="1800" i="1" lang="fr-FR" u="sng"/>
              <a:t>Principe</a:t>
            </a:r>
            <a:r>
              <a:rPr altLang="en-US" sz="1800" lang="fr-FR"/>
              <a:t>:</a:t>
            </a:r>
          </a:p>
          <a:p>
            <a:pPr algn="just" indent="0" lvl="0" marL="0">
              <a:buFontTx/>
              <a:buChar char="-"/>
            </a:pPr>
            <a:r>
              <a:rPr altLang="en-US" sz="1800" lang="fr-FR"/>
              <a:t> </a:t>
            </a:r>
            <a:r>
              <a:rPr altLang="en-US" b="1" sz="1800" i="1" lang="fr-FR"/>
              <a:t>Phase 1</a:t>
            </a:r>
            <a:r>
              <a:rPr altLang="en-US" sz="1800" lang="fr-FR"/>
              <a:t>: Résoudre le programme linéaire auxiliaire (PLA). Si ce problème possède une solution optimale finie , alors cette une solution  est de base réalisable de départ pour le programme linéaire (PLS).</a:t>
            </a:r>
          </a:p>
          <a:p>
            <a:pPr algn="just" indent="0" lvl="0" marL="0">
              <a:buFontTx/>
              <a:buChar char="-"/>
            </a:pPr>
            <a:r>
              <a:rPr altLang="en-US" sz="1800" lang="fr-FR"/>
              <a:t> </a:t>
            </a:r>
            <a:r>
              <a:rPr altLang="en-US" b="1" sz="1800" i="1" lang="fr-FR"/>
              <a:t>Phase 2</a:t>
            </a:r>
            <a:r>
              <a:rPr altLang="en-US" sz="1800" lang="fr-FR"/>
              <a:t>: Résoudre (PLS) en utilisant comme solution de base réalisable celle trouvée en phase 1.</a:t>
            </a:r>
          </a:p>
        </p:txBody>
      </p:sp>
      <p:graphicFrame>
        <p:nvGraphicFramePr>
          <p:cNvPr id="4194308" name=""/>
          <p:cNvGraphicFramePr>
            <a:graphicFrameLocks/>
          </p:cNvGraphicFramePr>
          <p:nvPr/>
        </p:nvGraphicFramePr>
        <p:xfrm rot="0">
          <a:off x="1257300" y="3429000"/>
          <a:ext cx="1397000" cy="500062"/>
        </p:xfrm>
        <a:graphic>
          <a:graphicData uri="http://schemas.openxmlformats.org/presentationml/2006/ole">
            <mc:AlternateContent xmlns:mc="http://schemas.openxmlformats.org/markup-compatibility/2006">
              <mc:Choice xmlns:v="urn:schemas-microsoft-com:vml" Requires="v">
                <p:oleObj name="Équation" r:id="rId1" spid="" imgH="500062" imgW="1397000" showAsIcon="0" progId="Equation.3">
                  <p:embed followColorScheme="full"/>
                  <p:pic>
                    <p:nvPicPr>
                      <p:cNvPr id="2097152" name="Object 2"/>
                      <p:cNvPicPr>
                        <a:picLocks/>
                      </p:cNvPicPr>
                      <p:nvPr/>
                    </p:nvPicPr>
                    <p:blipFill>
                      <a:blip xmlns:r="http://schemas.openxmlformats.org/officeDocument/2006/relationships" r:embed="rId2"/>
                      <a:srcRect l="0" t="0" r="0" b="0"/>
                      <a:stretch>
                        <a:fillRect/>
                      </a:stretch>
                    </p:blipFill>
                    <p:spPr>
                      <a:xfrm rot="0">
                        <a:off x="1257300" y="3429000"/>
                        <a:ext cx="1397000" cy="500062"/>
                      </a:xfrm>
                      <a:prstGeom prst="rect"/>
                      <a:noFill/>
                      <a:ln>
                        <a:noFill/>
                      </a:ln>
                    </p:spPr>
                  </p:pic>
                </p:oleObj>
              </mc:Choice>
              <mc:Fallback>
                <p:oleObj name="Équation" r:id="rId1" spid="" imgH="500062" imgW="1397000" showAsIcon="0" progId="Equation.3">
                  <p:embed followColorScheme="full"/>
                  <p:pic>
                    <p:nvPicPr>
                      <p:cNvPr id="2097152" name="Object 2"/>
                      <p:cNvPicPr>
                        <a:picLocks/>
                      </p:cNvPicPr>
                      <p:nvPr/>
                    </p:nvPicPr>
                    <p:blipFill>
                      <a:blip xmlns:r="http://schemas.openxmlformats.org/officeDocument/2006/relationships" r:embed="rId2"/>
                      <a:srcRect l="0" t="0" r="0" b="0"/>
                      <a:stretch>
                        <a:fillRect/>
                      </a:stretch>
                    </p:blipFill>
                    <p:spPr>
                      <a:xfrm rot="0">
                        <a:off x="1257300" y="3429000"/>
                        <a:ext cx="1397000" cy="500062"/>
                      </a:xfrm>
                      <a:prstGeom prst="rect"/>
                      <a:noFill/>
                      <a:ln>
                        <a:noFill/>
                      </a:ln>
                    </p:spPr>
                  </p:pic>
                </p:oleObj>
              </mc:Fallback>
            </mc:AlternateContent>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672">
                                            <p:txEl>
                                              <p:charRg st="0" end="73"/>
                                            </p:txEl>
                                          </p:spTgt>
                                        </p:tgtEl>
                                        <p:attrNameLst>
                                          <p:attrName>style.visibility</p:attrName>
                                        </p:attrNameLst>
                                      </p:cBhvr>
                                      <p:to>
                                        <p:strVal val="visible"/>
                                      </p:to>
                                    </p:set>
                                    <p:animEffect transition="in" filter="checkerboard(across)">
                                      <p:cBhvr>
                                        <p:cTn dur="500" id="7"/>
                                        <p:tgtEl>
                                          <p:spTgt spid="1048672">
                                            <p:txEl>
                                              <p:charRg st="0" end="73"/>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672">
                                            <p:txEl>
                                              <p:charRg st="73" end="180"/>
                                            </p:txEl>
                                          </p:spTgt>
                                        </p:tgtEl>
                                        <p:attrNameLst>
                                          <p:attrName>style.visibility</p:attrName>
                                        </p:attrNameLst>
                                      </p:cBhvr>
                                      <p:to>
                                        <p:strVal val="visible"/>
                                      </p:to>
                                    </p:set>
                                    <p:animEffect transition="in" filter="checkerboard(across)">
                                      <p:cBhvr>
                                        <p:cTn dur="500" id="12"/>
                                        <p:tgtEl>
                                          <p:spTgt spid="1048672">
                                            <p:txEl>
                                              <p:charRg st="73" end="180"/>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672">
                                            <p:txEl>
                                              <p:charRg st="180" end="241"/>
                                            </p:txEl>
                                          </p:spTgt>
                                        </p:tgtEl>
                                        <p:attrNameLst>
                                          <p:attrName>style.visibility</p:attrName>
                                        </p:attrNameLst>
                                      </p:cBhvr>
                                      <p:to>
                                        <p:strVal val="visible"/>
                                      </p:to>
                                    </p:set>
                                    <p:animEffect transition="in" filter="checkerboard(across)">
                                      <p:cBhvr>
                                        <p:cTn dur="500" id="17"/>
                                        <p:tgtEl>
                                          <p:spTgt spid="1048672">
                                            <p:txEl>
                                              <p:charRg st="180" end="241"/>
                                            </p:txEl>
                                          </p:spTgt>
                                        </p:tgtEl>
                                      </p:cBhvr>
                                    </p:animEffect>
                                  </p:childTnLst>
                                </p:cTn>
                              </p:par>
                              <p:par>
                                <p:cTn fill="hold" id="18" nodeType="withEffect" presetClass="entr" presetID="5" presetSubtype="10">
                                  <p:stCondLst>
                                    <p:cond delay="0"/>
                                  </p:stCondLst>
                                  <p:childTnLst>
                                    <p:set>
                                      <p:cBhvr>
                                        <p:cTn dur="1" fill="hold" id="19">
                                          <p:stCondLst>
                                            <p:cond delay="0"/>
                                          </p:stCondLst>
                                        </p:cTn>
                                        <p:tgtEl>
                                          <p:spTgt spid="1048672">
                                            <p:txEl>
                                              <p:charRg st="241" end="253"/>
                                            </p:txEl>
                                          </p:spTgt>
                                        </p:tgtEl>
                                        <p:attrNameLst>
                                          <p:attrName>style.visibility</p:attrName>
                                        </p:attrNameLst>
                                      </p:cBhvr>
                                      <p:to>
                                        <p:strVal val="visible"/>
                                      </p:to>
                                    </p:set>
                                    <p:animEffect transition="in" filter="checkerboard(across)">
                                      <p:cBhvr>
                                        <p:cTn dur="500" id="20"/>
                                        <p:tgtEl>
                                          <p:spTgt spid="1048672">
                                            <p:txEl>
                                              <p:charRg st="241" end="253"/>
                                            </p:txEl>
                                          </p:spTgt>
                                        </p:tgtEl>
                                      </p:cBhvr>
                                    </p:animEffect>
                                  </p:childTnLst>
                                </p:cTn>
                              </p:par>
                              <p:par>
                                <p:cTn fill="hold" id="21" nodeType="withEffect" presetClass="entr" presetID="5" presetSubtype="10">
                                  <p:stCondLst>
                                    <p:cond delay="0"/>
                                  </p:stCondLst>
                                  <p:childTnLst>
                                    <p:set>
                                      <p:cBhvr>
                                        <p:cTn dur="1" fill="hold" id="22">
                                          <p:stCondLst>
                                            <p:cond delay="0"/>
                                          </p:stCondLst>
                                        </p:cTn>
                                        <p:tgtEl>
                                          <p:spTgt spid="1048672">
                                            <p:txEl>
                                              <p:charRg st="253" end="313"/>
                                            </p:txEl>
                                          </p:spTgt>
                                        </p:tgtEl>
                                        <p:attrNameLst>
                                          <p:attrName>style.visibility</p:attrName>
                                        </p:attrNameLst>
                                      </p:cBhvr>
                                      <p:to>
                                        <p:strVal val="visible"/>
                                      </p:to>
                                    </p:set>
                                    <p:animEffect transition="in" filter="checkerboard(across)">
                                      <p:cBhvr>
                                        <p:cTn dur="500" id="23"/>
                                        <p:tgtEl>
                                          <p:spTgt spid="1048672">
                                            <p:txEl>
                                              <p:charRg st="253" end="313"/>
                                            </p:txEl>
                                          </p:spTgt>
                                        </p:tgtEl>
                                      </p:cBhvr>
                                    </p:animEffect>
                                  </p:childTnLst>
                                </p:cTn>
                              </p:par>
                              <p:par>
                                <p:cTn fill="hold" id="24" nodeType="withEffect" presetClass="entr" presetID="5" presetSubtype="10">
                                  <p:stCondLst>
                                    <p:cond delay="0"/>
                                  </p:stCondLst>
                                  <p:childTnLst>
                                    <p:set>
                                      <p:cBhvr>
                                        <p:cTn dur="1" fill="hold" id="25">
                                          <p:stCondLst>
                                            <p:cond delay="0"/>
                                          </p:stCondLst>
                                        </p:cTn>
                                        <p:tgtEl>
                                          <p:spTgt spid="1048672">
                                            <p:txEl>
                                              <p:charRg st="313" end="347"/>
                                            </p:txEl>
                                          </p:spTgt>
                                        </p:tgtEl>
                                        <p:attrNameLst>
                                          <p:attrName>style.visibility</p:attrName>
                                        </p:attrNameLst>
                                      </p:cBhvr>
                                      <p:to>
                                        <p:strVal val="visible"/>
                                      </p:to>
                                    </p:set>
                                    <p:animEffect transition="in" filter="checkerboard(across)">
                                      <p:cBhvr>
                                        <p:cTn dur="500" id="26"/>
                                        <p:tgtEl>
                                          <p:spTgt spid="1048672">
                                            <p:txEl>
                                              <p:charRg st="313" end="347"/>
                                            </p:txEl>
                                          </p:spTgt>
                                        </p:tgtEl>
                                      </p:cBhvr>
                                    </p:animEffect>
                                  </p:childTnLst>
                                </p:cTn>
                              </p:par>
                            </p:childTnLst>
                          </p:cTn>
                        </p:par>
                      </p:childTnLst>
                    </p:cTn>
                  </p:par>
                  <p:par>
                    <p:cTn fill="hold" id="27">
                      <p:stCondLst>
                        <p:cond delay="indefinite"/>
                      </p:stCondLst>
                      <p:childTnLst>
                        <p:par>
                          <p:cTn fill="hold" id="28">
                            <p:stCondLst>
                              <p:cond delay="0"/>
                            </p:stCondLst>
                            <p:childTnLst>
                              <p:par>
                                <p:cTn fill="hold" id="29" nodeType="clickEffect" presetClass="entr" presetID="5" presetSubtype="10">
                                  <p:stCondLst>
                                    <p:cond delay="0"/>
                                  </p:stCondLst>
                                  <p:childTnLst>
                                    <p:set>
                                      <p:cBhvr>
                                        <p:cTn dur="1" fill="hold" id="30">
                                          <p:stCondLst>
                                            <p:cond delay="0"/>
                                          </p:stCondLst>
                                        </p:cTn>
                                        <p:tgtEl>
                                          <p:spTgt spid="1048672">
                                            <p:txEl>
                                              <p:charRg st="347" end="411"/>
                                            </p:txEl>
                                          </p:spTgt>
                                        </p:tgtEl>
                                        <p:attrNameLst>
                                          <p:attrName>style.visibility</p:attrName>
                                        </p:attrNameLst>
                                      </p:cBhvr>
                                      <p:to>
                                        <p:strVal val="visible"/>
                                      </p:to>
                                    </p:set>
                                    <p:animEffect transition="in" filter="checkerboard(across)">
                                      <p:cBhvr>
                                        <p:cTn dur="500" id="31"/>
                                        <p:tgtEl>
                                          <p:spTgt spid="1048672">
                                            <p:txEl>
                                              <p:charRg st="347" end="411"/>
                                            </p:txEl>
                                          </p:spTgt>
                                        </p:tgtEl>
                                      </p:cBhvr>
                                    </p:animEffect>
                                  </p:childTnLst>
                                </p:cTn>
                              </p:par>
                            </p:childTnLst>
                          </p:cTn>
                        </p:par>
                      </p:childTnLst>
                    </p:cTn>
                  </p:par>
                  <p:par>
                    <p:cTn fill="hold" id="32">
                      <p:stCondLst>
                        <p:cond delay="indefinite"/>
                      </p:stCondLst>
                      <p:childTnLst>
                        <p:par>
                          <p:cTn fill="hold" id="33">
                            <p:stCondLst>
                              <p:cond delay="0"/>
                            </p:stCondLst>
                            <p:childTnLst>
                              <p:par>
                                <p:cTn fill="hold" id="34" nodeType="clickEffect" presetClass="entr" presetID="5" presetSubtype="10">
                                  <p:stCondLst>
                                    <p:cond delay="0"/>
                                  </p:stCondLst>
                                  <p:childTnLst>
                                    <p:set>
                                      <p:cBhvr>
                                        <p:cTn dur="1" fill="hold" id="35">
                                          <p:stCondLst>
                                            <p:cond delay="0"/>
                                          </p:stCondLst>
                                        </p:cTn>
                                        <p:tgtEl>
                                          <p:spTgt spid="4194308"/>
                                        </p:tgtEl>
                                        <p:attrNameLst>
                                          <p:attrName>style.visibility</p:attrName>
                                        </p:attrNameLst>
                                      </p:cBhvr>
                                      <p:to>
                                        <p:strVal val="visible"/>
                                      </p:to>
                                    </p:set>
                                    <p:animEffect transition="in" filter="checkerboard(across)">
                                      <p:cBhvr>
                                        <p:cTn dur="500" id="36"/>
                                        <p:tgtEl>
                                          <p:spTgt spid="4194308"/>
                                        </p:tgtEl>
                                      </p:cBhvr>
                                    </p:animEffect>
                                  </p:childTnLst>
                                </p:cTn>
                              </p:par>
                            </p:childTnLst>
                          </p:cTn>
                        </p:par>
                      </p:childTnLst>
                    </p:cTn>
                  </p:par>
                  <p:par>
                    <p:cTn fill="hold" id="37">
                      <p:stCondLst>
                        <p:cond delay="indefinite"/>
                      </p:stCondLst>
                      <p:childTnLst>
                        <p:par>
                          <p:cTn fill="hold" id="38">
                            <p:stCondLst>
                              <p:cond delay="0"/>
                            </p:stCondLst>
                            <p:childTnLst>
                              <p:par>
                                <p:cTn fill="hold" id="39" nodeType="clickEffect" presetClass="entr" presetID="5" presetSubtype="10">
                                  <p:stCondLst>
                                    <p:cond delay="0"/>
                                  </p:stCondLst>
                                  <p:childTnLst>
                                    <p:set>
                                      <p:cBhvr>
                                        <p:cTn dur="1" fill="hold" id="40">
                                          <p:stCondLst>
                                            <p:cond delay="0"/>
                                          </p:stCondLst>
                                        </p:cTn>
                                        <p:tgtEl>
                                          <p:spTgt spid="1048672">
                                            <p:txEl>
                                              <p:charRg st="416" end="486"/>
                                            </p:txEl>
                                          </p:spTgt>
                                        </p:tgtEl>
                                        <p:attrNameLst>
                                          <p:attrName>style.visibility</p:attrName>
                                        </p:attrNameLst>
                                      </p:cBhvr>
                                      <p:to>
                                        <p:strVal val="visible"/>
                                      </p:to>
                                    </p:set>
                                    <p:animEffect transition="in" filter="checkerboard(across)">
                                      <p:cBhvr>
                                        <p:cTn dur="500" id="41"/>
                                        <p:tgtEl>
                                          <p:spTgt spid="1048672">
                                            <p:txEl>
                                              <p:charRg st="416" end="486"/>
                                            </p:txEl>
                                          </p:spTgt>
                                        </p:tgtEl>
                                      </p:cBhvr>
                                    </p:animEffect>
                                  </p:childTnLst>
                                </p:cTn>
                              </p:par>
                              <p:par>
                                <p:cTn fill="hold" id="42" nodeType="withEffect" presetClass="entr" presetID="5" presetSubtype="10">
                                  <p:stCondLst>
                                    <p:cond delay="0"/>
                                  </p:stCondLst>
                                  <p:childTnLst>
                                    <p:set>
                                      <p:cBhvr>
                                        <p:cTn dur="1" fill="hold" id="43">
                                          <p:stCondLst>
                                            <p:cond delay="0"/>
                                          </p:stCondLst>
                                        </p:cTn>
                                        <p:tgtEl>
                                          <p:spTgt spid="1048672">
                                            <p:txEl>
                                              <p:charRg st="486" end="559"/>
                                            </p:txEl>
                                          </p:spTgt>
                                        </p:tgtEl>
                                        <p:attrNameLst>
                                          <p:attrName>style.visibility</p:attrName>
                                        </p:attrNameLst>
                                      </p:cBhvr>
                                      <p:to>
                                        <p:strVal val="visible"/>
                                      </p:to>
                                    </p:set>
                                    <p:animEffect transition="in" filter="checkerboard(across)">
                                      <p:cBhvr>
                                        <p:cTn dur="500" id="44"/>
                                        <p:tgtEl>
                                          <p:spTgt spid="1048672">
                                            <p:txEl>
                                              <p:charRg st="486" end="559"/>
                                            </p:txEl>
                                          </p:spTgt>
                                        </p:tgtEl>
                                      </p:cBhvr>
                                    </p:animEffect>
                                  </p:childTnLst>
                                </p:cTn>
                              </p:par>
                              <p:par>
                                <p:cTn fill="hold" id="45" nodeType="withEffect" presetClass="entr" presetID="5" presetSubtype="10">
                                  <p:stCondLst>
                                    <p:cond delay="0"/>
                                  </p:stCondLst>
                                  <p:childTnLst>
                                    <p:set>
                                      <p:cBhvr>
                                        <p:cTn dur="1" fill="hold" id="46">
                                          <p:stCondLst>
                                            <p:cond delay="0"/>
                                          </p:stCondLst>
                                        </p:cTn>
                                        <p:tgtEl>
                                          <p:spTgt spid="1048672">
                                            <p:txEl>
                                              <p:charRg st="559" end="605"/>
                                            </p:txEl>
                                          </p:spTgt>
                                        </p:tgtEl>
                                        <p:attrNameLst>
                                          <p:attrName>style.visibility</p:attrName>
                                        </p:attrNameLst>
                                      </p:cBhvr>
                                      <p:to>
                                        <p:strVal val="visible"/>
                                      </p:to>
                                    </p:set>
                                    <p:animEffect transition="in" filter="checkerboard(across)">
                                      <p:cBhvr>
                                        <p:cTn dur="500" id="47"/>
                                        <p:tgtEl>
                                          <p:spTgt spid="1048672">
                                            <p:txEl>
                                              <p:charRg st="559" end="605"/>
                                            </p:txEl>
                                          </p:spTgt>
                                        </p:tgtEl>
                                      </p:cBhvr>
                                    </p:animEffect>
                                  </p:childTnLst>
                                </p:cTn>
                              </p:par>
                            </p:childTnLst>
                          </p:cTn>
                        </p:par>
                      </p:childTnLst>
                    </p:cTn>
                  </p:par>
                  <p:par>
                    <p:cTn fill="hold" id="48">
                      <p:stCondLst>
                        <p:cond delay="indefinite"/>
                      </p:stCondLst>
                      <p:childTnLst>
                        <p:par>
                          <p:cTn fill="hold" id="49">
                            <p:stCondLst>
                              <p:cond delay="0"/>
                            </p:stCondLst>
                            <p:childTnLst>
                              <p:par>
                                <p:cTn fill="hold" id="50" nodeType="clickEffect" presetClass="entr" presetID="5" presetSubtype="10">
                                  <p:stCondLst>
                                    <p:cond delay="0"/>
                                  </p:stCondLst>
                                  <p:childTnLst>
                                    <p:set>
                                      <p:cBhvr>
                                        <p:cTn dur="1" fill="hold" id="51">
                                          <p:stCondLst>
                                            <p:cond delay="0"/>
                                          </p:stCondLst>
                                        </p:cTn>
                                        <p:tgtEl>
                                          <p:spTgt spid="1048672">
                                            <p:txEl>
                                              <p:charRg st="605" end="615"/>
                                            </p:txEl>
                                          </p:spTgt>
                                        </p:tgtEl>
                                        <p:attrNameLst>
                                          <p:attrName>style.visibility</p:attrName>
                                        </p:attrNameLst>
                                      </p:cBhvr>
                                      <p:to>
                                        <p:strVal val="visible"/>
                                      </p:to>
                                    </p:set>
                                    <p:animEffect transition="in" filter="checkerboard(across)">
                                      <p:cBhvr>
                                        <p:cTn dur="500" id="52"/>
                                        <p:tgtEl>
                                          <p:spTgt spid="1048672">
                                            <p:txEl>
                                              <p:charRg st="605" end="615"/>
                                            </p:txEl>
                                          </p:spTgt>
                                        </p:tgtEl>
                                      </p:cBhvr>
                                    </p:animEffect>
                                  </p:childTnLst>
                                </p:cTn>
                              </p:par>
                              <p:par>
                                <p:cTn fill="hold" id="53" nodeType="withEffect" presetClass="entr" presetID="5" presetSubtype="10">
                                  <p:stCondLst>
                                    <p:cond delay="0"/>
                                  </p:stCondLst>
                                  <p:childTnLst>
                                    <p:set>
                                      <p:cBhvr>
                                        <p:cTn dur="1" fill="hold" id="54">
                                          <p:stCondLst>
                                            <p:cond delay="0"/>
                                          </p:stCondLst>
                                        </p:cTn>
                                        <p:tgtEl>
                                          <p:spTgt spid="1048672">
                                            <p:txEl>
                                              <p:charRg st="615" end="820"/>
                                            </p:txEl>
                                          </p:spTgt>
                                        </p:tgtEl>
                                        <p:attrNameLst>
                                          <p:attrName>style.visibility</p:attrName>
                                        </p:attrNameLst>
                                      </p:cBhvr>
                                      <p:to>
                                        <p:strVal val="visible"/>
                                      </p:to>
                                    </p:set>
                                    <p:animEffect transition="in" filter="checkerboard(across)">
                                      <p:cBhvr>
                                        <p:cTn dur="500" id="55"/>
                                        <p:tgtEl>
                                          <p:spTgt spid="1048672">
                                            <p:txEl>
                                              <p:charRg st="615" end="820"/>
                                            </p:txEl>
                                          </p:spTgt>
                                        </p:tgtEl>
                                      </p:cBhvr>
                                    </p:animEffect>
                                  </p:childTnLst>
                                </p:cTn>
                              </p:par>
                            </p:childTnLst>
                          </p:cTn>
                        </p:par>
                      </p:childTnLst>
                    </p:cTn>
                  </p:par>
                  <p:par>
                    <p:cTn fill="hold" id="56">
                      <p:stCondLst>
                        <p:cond delay="indefinite"/>
                      </p:stCondLst>
                      <p:childTnLst>
                        <p:par>
                          <p:cTn fill="hold" id="57">
                            <p:stCondLst>
                              <p:cond delay="0"/>
                            </p:stCondLst>
                            <p:childTnLst>
                              <p:par>
                                <p:cTn fill="hold" id="58" nodeType="clickEffect" presetClass="entr" presetID="5" presetSubtype="10">
                                  <p:stCondLst>
                                    <p:cond delay="0"/>
                                  </p:stCondLst>
                                  <p:childTnLst>
                                    <p:set>
                                      <p:cBhvr>
                                        <p:cTn dur="1" fill="hold" id="59">
                                          <p:stCondLst>
                                            <p:cond delay="0"/>
                                          </p:stCondLst>
                                        </p:cTn>
                                        <p:tgtEl>
                                          <p:spTgt spid="1048672">
                                            <p:txEl>
                                              <p:charRg st="820" end="918"/>
                                            </p:txEl>
                                          </p:spTgt>
                                        </p:tgtEl>
                                        <p:attrNameLst>
                                          <p:attrName>style.visibility</p:attrName>
                                        </p:attrNameLst>
                                      </p:cBhvr>
                                      <p:to>
                                        <p:strVal val="visible"/>
                                      </p:to>
                                    </p:set>
                                    <p:animEffect transition="in" filter="checkerboard(across)">
                                      <p:cBhvr>
                                        <p:cTn dur="500" id="60"/>
                                        <p:tgtEl>
                                          <p:spTgt spid="1048672">
                                            <p:txEl>
                                              <p:charRg st="820" end="9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1">
  <p:cSld>
    <p:spTree>
      <p:nvGrpSpPr>
        <p:cNvPr id="45" name=""/>
        <p:cNvGrpSpPr/>
        <p:nvPr/>
      </p:nvGrpSpPr>
      <p:grpSpPr>
        <a:xfrm rot="0">
          <a:off x="0" y="0"/>
          <a:ext cx="0" cy="0"/>
          <a:chOff x="0" y="0"/>
          <a:chExt cx="0" cy="0"/>
        </a:xfrm>
      </p:grpSpPr>
      <p:sp>
        <p:nvSpPr>
          <p:cNvPr id="1048629" name="Titre 1"/>
          <p:cNvSpPr/>
          <p:nvPr>
            <p:ph type="title" sz="full" idx="0"/>
          </p:nvPr>
        </p:nvSpPr>
        <p:spPr>
          <a:xfrm rot="0">
            <a:off x="457200" y="274637"/>
            <a:ext cx="8229600" cy="3683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2800" lang="fr-FR"/>
              <a:t>Recherche d’une solution de base réalisable (2/2)</a:t>
            </a:r>
          </a:p>
        </p:txBody>
      </p:sp>
      <p:sp>
        <p:nvSpPr>
          <p:cNvPr id="1048630" name="Espace réservé du contenu 2"/>
          <p:cNvSpPr/>
          <p:nvPr>
            <p:ph sz="full" idx="1"/>
          </p:nvPr>
        </p:nvSpPr>
        <p:spPr>
          <a:xfrm rot="0">
            <a:off x="457200" y="928687"/>
            <a:ext cx="8229600" cy="51974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000" i="1" lang="fr-FR" u="sng"/>
              <a:t>Remarques</a:t>
            </a:r>
            <a:r>
              <a:rPr altLang="en-US" sz="2000" lang="fr-FR"/>
              <a:t>:</a:t>
            </a:r>
          </a:p>
          <a:p>
            <a:pPr lvl="0">
              <a:buFont typeface="Arial" pitchFamily="0" charset="0"/>
              <a:buAutoNum type="arabicParenR" startAt="1"/>
            </a:pPr>
            <a:r>
              <a:rPr altLang="en-US" sz="2000" lang="fr-FR"/>
              <a:t>Exprimer d’abord la fonction objectif en termes de variables hors base uniquement avant de commencer la résolution de (PLA).</a:t>
            </a:r>
          </a:p>
          <a:p>
            <a:pPr lvl="0">
              <a:buFont typeface="Arial" pitchFamily="0" charset="0"/>
              <a:buAutoNum type="arabicParenR" startAt="1"/>
            </a:pPr>
            <a:r>
              <a:rPr altLang="en-US" sz="2000" lang="fr-FR"/>
              <a:t>A la fin de la phase 1, s’il existe une solution optimale finie, elle doit nécessairement être nulle ;  y</a:t>
            </a:r>
            <a:r>
              <a:rPr altLang="en-US" baseline="-25000" sz="2000" lang="fr-FR"/>
              <a:t>i</a:t>
            </a:r>
            <a:r>
              <a:rPr altLang="en-US" sz="2000" lang="fr-FR"/>
              <a:t>=0  </a:t>
            </a:r>
            <a:r>
              <a:rPr altLang="en-US" sz="2000" lang="fr-FR">
                <a:sym typeface="Symbol" pitchFamily="18" charset="2"/>
              </a:rPr>
              <a:t>i  I(A).</a:t>
            </a:r>
          </a:p>
          <a:p>
            <a:pPr lvl="0">
              <a:buFont typeface="Arial" pitchFamily="0" charset="0"/>
              <a:buAutoNum type="arabicParenR" startAt="1"/>
            </a:pPr>
            <a:r>
              <a:rPr altLang="en-US" sz="2000" lang="fr-FR">
                <a:sym typeface="Symbol" pitchFamily="18" charset="2"/>
              </a:rPr>
              <a:t>Pour accroitre la rapidité de la résolution du problème, il est conseillé d’ajouter dans la tableau du simple à la phase 1 la fonction objectif de (PLS).</a:t>
            </a:r>
          </a:p>
          <a:p>
            <a:pPr lvl="0">
              <a:buNone/>
            </a:pPr>
            <a:endParaRPr altLang="en-US" sz="2000" lang="fr-FR">
              <a:sym typeface="Symbol" pitchFamily="18" charset="2"/>
            </a:endParaRPr>
          </a:p>
          <a:p>
            <a:pPr lvl="0"/>
            <a:endParaRPr altLang="en-US" lang="fr-F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630">
                                            <p:txEl>
                                              <p:charRg st="0" end="11"/>
                                            </p:txEl>
                                          </p:spTgt>
                                        </p:tgtEl>
                                        <p:attrNameLst>
                                          <p:attrName>style.visibility</p:attrName>
                                        </p:attrNameLst>
                                      </p:cBhvr>
                                      <p:to>
                                        <p:strVal val="visible"/>
                                      </p:to>
                                    </p:set>
                                    <p:animEffect transition="in" filter="checkerboard(across)">
                                      <p:cBhvr>
                                        <p:cTn dur="500" id="7"/>
                                        <p:tgtEl>
                                          <p:spTgt spid="1048630">
                                            <p:txEl>
                                              <p:charRg st="0" end="11"/>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630">
                                            <p:txEl>
                                              <p:charRg st="11" end="136"/>
                                            </p:txEl>
                                          </p:spTgt>
                                        </p:tgtEl>
                                        <p:attrNameLst>
                                          <p:attrName>style.visibility</p:attrName>
                                        </p:attrNameLst>
                                      </p:cBhvr>
                                      <p:to>
                                        <p:strVal val="visible"/>
                                      </p:to>
                                    </p:set>
                                    <p:animEffect transition="in" filter="checkerboard(across)">
                                      <p:cBhvr>
                                        <p:cTn dur="500" id="12"/>
                                        <p:tgtEl>
                                          <p:spTgt spid="1048630">
                                            <p:txEl>
                                              <p:charRg st="11" end="136"/>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630">
                                            <p:txEl>
                                              <p:charRg st="136" end="257"/>
                                            </p:txEl>
                                          </p:spTgt>
                                        </p:tgtEl>
                                        <p:attrNameLst>
                                          <p:attrName>style.visibility</p:attrName>
                                        </p:attrNameLst>
                                      </p:cBhvr>
                                      <p:to>
                                        <p:strVal val="visible"/>
                                      </p:to>
                                    </p:set>
                                    <p:animEffect transition="in" filter="checkerboard(across)">
                                      <p:cBhvr>
                                        <p:cTn dur="500" id="17"/>
                                        <p:tgtEl>
                                          <p:spTgt spid="1048630">
                                            <p:txEl>
                                              <p:charRg st="136" end="257"/>
                                            </p:txEl>
                                          </p:spTgt>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5" presetSubtype="10">
                                  <p:stCondLst>
                                    <p:cond delay="0"/>
                                  </p:stCondLst>
                                  <p:childTnLst>
                                    <p:set>
                                      <p:cBhvr>
                                        <p:cTn dur="1" fill="hold" id="21">
                                          <p:stCondLst>
                                            <p:cond delay="0"/>
                                          </p:stCondLst>
                                        </p:cTn>
                                        <p:tgtEl>
                                          <p:spTgt spid="1048630">
                                            <p:txEl>
                                              <p:charRg st="257" end="411"/>
                                            </p:txEl>
                                          </p:spTgt>
                                        </p:tgtEl>
                                        <p:attrNameLst>
                                          <p:attrName>style.visibility</p:attrName>
                                        </p:attrNameLst>
                                      </p:cBhvr>
                                      <p:to>
                                        <p:strVal val="visible"/>
                                      </p:to>
                                    </p:set>
                                    <p:animEffect transition="in" filter="checkerboard(across)">
                                      <p:cBhvr>
                                        <p:cTn dur="500" id="22"/>
                                        <p:tgtEl>
                                          <p:spTgt spid="1048630">
                                            <p:txEl>
                                              <p:charRg st="257" end="4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1">
  <p:cSld>
    <p:spTree>
      <p:nvGrpSpPr>
        <p:cNvPr id="40" name=""/>
        <p:cNvGrpSpPr/>
        <p:nvPr/>
      </p:nvGrpSpPr>
      <p:grpSpPr>
        <a:xfrm rot="0">
          <a:off x="0" y="0"/>
          <a:ext cx="0" cy="0"/>
          <a:chOff x="0" y="0"/>
          <a:chExt cx="0" cy="0"/>
        </a:xfrm>
      </p:grpSpPr>
      <p:sp>
        <p:nvSpPr>
          <p:cNvPr id="1048581" name="Titre 1"/>
          <p:cNvSpPr/>
          <p:nvPr>
            <p:ph type="title" sz="full" idx="0"/>
          </p:nvPr>
        </p:nvSpPr>
        <p:spPr>
          <a:xfrm rot="0">
            <a:off x="428625" y="0"/>
            <a:ext cx="8229600" cy="511175"/>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Exemple 2</a:t>
            </a:r>
          </a:p>
        </p:txBody>
      </p:sp>
      <p:sp>
        <p:nvSpPr>
          <p:cNvPr id="1048582" name="Espace réservé du contenu 2"/>
          <p:cNvSpPr/>
          <p:nvPr>
            <p:ph sz="full" idx="1"/>
          </p:nvPr>
        </p:nvSpPr>
        <p:spPr>
          <a:xfrm rot="0">
            <a:off x="457200" y="571500"/>
            <a:ext cx="8229600" cy="555466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457200" lvl="0" marL="457200">
              <a:spcBef>
                <a:spcPct val="0"/>
              </a:spcBef>
              <a:buNone/>
            </a:pPr>
            <a:r>
              <a:rPr altLang="en-US" b="1" sz="2000" i="1" lang="fr-FR">
                <a:sym typeface="Symbol" pitchFamily="18" charset="2"/>
              </a:rPr>
              <a:t>Exemple</a:t>
            </a:r>
            <a:r>
              <a:rPr altLang="en-US" sz="2000" lang="fr-FR">
                <a:sym typeface="Symbol" pitchFamily="18" charset="2"/>
              </a:rPr>
              <a:t>: Soit le PL suivant:</a:t>
            </a:r>
          </a:p>
          <a:p>
            <a:pPr indent="-457200" lvl="0" marL="457200">
              <a:spcBef>
                <a:spcPct val="0"/>
              </a:spcBef>
              <a:buNone/>
            </a:pPr>
            <a:r>
              <a:rPr altLang="en-US" lang="fr-FR">
                <a:sym typeface="Symbol" pitchFamily="18" charset="2"/>
              </a:rPr>
              <a:t>	</a:t>
            </a:r>
            <a:r>
              <a:rPr altLang="en-US" lang="fr-FR"/>
              <a:t> </a:t>
            </a:r>
            <a:r>
              <a:rPr altLang="en-US" sz="2000" lang="fr-FR"/>
              <a:t>Min Z=    x</a:t>
            </a:r>
            <a:r>
              <a:rPr altLang="en-US" baseline="-25000" sz="2000" lang="fr-FR"/>
              <a:t>1</a:t>
            </a:r>
            <a:r>
              <a:rPr altLang="en-US" sz="2000" lang="fr-FR"/>
              <a:t>  + 2 x</a:t>
            </a:r>
            <a:r>
              <a:rPr altLang="en-US" baseline="-25000" sz="2000" lang="fr-FR"/>
              <a:t>2</a:t>
            </a:r>
            <a:r>
              <a:rPr altLang="en-US" sz="2000" lang="fr-FR"/>
              <a:t>             		Max Z’= - x</a:t>
            </a:r>
            <a:r>
              <a:rPr altLang="en-US" baseline="-25000" sz="2000" lang="fr-FR"/>
              <a:t>1</a:t>
            </a:r>
            <a:r>
              <a:rPr altLang="en-US" sz="2000" lang="fr-FR"/>
              <a:t>  - 2 x</a:t>
            </a:r>
            <a:r>
              <a:rPr altLang="en-US" baseline="-25000" sz="2000" lang="fr-FR"/>
              <a:t>2</a:t>
            </a:r>
            <a:r>
              <a:rPr altLang="en-US" sz="2000" lang="fr-FR"/>
              <a:t> </a:t>
            </a:r>
          </a:p>
          <a:p>
            <a:pPr indent="-457200" lvl="0" marL="457200">
              <a:buNone/>
            </a:pPr>
            <a:r>
              <a:rPr altLang="en-US" sz="2000" lang="fr-FR"/>
              <a:t>	  2 x</a:t>
            </a:r>
            <a:r>
              <a:rPr altLang="en-US" baseline="-25000" sz="2000" lang="fr-FR"/>
              <a:t>1</a:t>
            </a:r>
            <a:r>
              <a:rPr altLang="en-US" sz="2000" lang="fr-FR"/>
              <a:t>+ x</a:t>
            </a:r>
            <a:r>
              <a:rPr altLang="en-US" baseline="-25000" sz="2000" lang="fr-FR"/>
              <a:t>2 </a:t>
            </a:r>
            <a:r>
              <a:rPr altLang="en-US" sz="2000" lang="fr-FR">
                <a:sym typeface="Symbol" pitchFamily="18" charset="2"/>
              </a:rPr>
              <a:t></a:t>
            </a:r>
            <a:r>
              <a:rPr altLang="en-US" baseline="-25000" sz="2000" lang="fr-FR"/>
              <a:t>  </a:t>
            </a:r>
            <a:r>
              <a:rPr altLang="en-US" sz="2000" lang="fr-FR"/>
              <a:t>6				 2 x</a:t>
            </a:r>
            <a:r>
              <a:rPr altLang="en-US" baseline="-25000" sz="2000" lang="fr-FR"/>
              <a:t>1</a:t>
            </a:r>
            <a:r>
              <a:rPr altLang="en-US" sz="2000" lang="fr-FR"/>
              <a:t>+   x</a:t>
            </a:r>
            <a:r>
              <a:rPr altLang="en-US" baseline="-25000" sz="2000" lang="fr-FR"/>
              <a:t>2 </a:t>
            </a:r>
            <a:r>
              <a:rPr altLang="en-US" sz="2000" lang="fr-FR">
                <a:sym typeface="Symbol" pitchFamily="18" charset="2"/>
              </a:rPr>
              <a:t> + e</a:t>
            </a:r>
            <a:r>
              <a:rPr altLang="en-US" baseline="-25000" sz="2000" lang="fr-FR">
                <a:sym typeface="Symbol" pitchFamily="18" charset="2"/>
              </a:rPr>
              <a:t>1</a:t>
            </a:r>
            <a:r>
              <a:rPr altLang="en-US" sz="2000" lang="fr-FR">
                <a:sym typeface="Symbol" pitchFamily="18" charset="2"/>
              </a:rPr>
              <a:t>     =</a:t>
            </a:r>
            <a:r>
              <a:rPr altLang="en-US" baseline="-25000" sz="2000" lang="fr-FR"/>
              <a:t>  </a:t>
            </a:r>
            <a:r>
              <a:rPr altLang="en-US" sz="2000" lang="fr-FR"/>
              <a:t>6</a:t>
            </a:r>
          </a:p>
          <a:p>
            <a:pPr indent="-457200" lvl="0" marL="457200">
              <a:buNone/>
            </a:pPr>
            <a:r>
              <a:rPr altLang="en-US" sz="2000" lang="fr-FR">
                <a:sym typeface="Symbol" pitchFamily="18" charset="2"/>
              </a:rPr>
              <a:t>	   </a:t>
            </a:r>
            <a:r>
              <a:rPr altLang="en-US" sz="2000" lang="fr-FR"/>
              <a:t>x</a:t>
            </a:r>
            <a:r>
              <a:rPr altLang="en-US" baseline="-25000" sz="2000" lang="fr-FR"/>
              <a:t>1</a:t>
            </a:r>
            <a:r>
              <a:rPr altLang="en-US" sz="2000" lang="fr-FR"/>
              <a:t> +  x</a:t>
            </a:r>
            <a:r>
              <a:rPr altLang="en-US" baseline="-25000" sz="2000" lang="fr-FR"/>
              <a:t>2 </a:t>
            </a:r>
            <a:r>
              <a:rPr altLang="en-US" sz="2000" lang="fr-FR"/>
              <a:t> = 4			(PLS) 	    x</a:t>
            </a:r>
            <a:r>
              <a:rPr altLang="en-US" baseline="-25000" sz="2000" lang="fr-FR"/>
              <a:t>1</a:t>
            </a:r>
            <a:r>
              <a:rPr altLang="en-US" sz="2000" lang="fr-FR"/>
              <a:t> +   x</a:t>
            </a:r>
            <a:r>
              <a:rPr altLang="en-US" baseline="-25000" sz="2000" lang="fr-FR"/>
              <a:t>2 </a:t>
            </a:r>
            <a:r>
              <a:rPr altLang="en-US" sz="2000" lang="fr-FR"/>
              <a:t>             = 4</a:t>
            </a:r>
          </a:p>
          <a:p>
            <a:pPr indent="-457200" lvl="0" marL="457200">
              <a:buNone/>
            </a:pPr>
            <a:r>
              <a:rPr altLang="en-US" sz="2000" lang="fr-FR"/>
              <a:t>  	    x</a:t>
            </a:r>
            <a:r>
              <a:rPr altLang="en-US" baseline="-25000" sz="2000" lang="fr-FR"/>
              <a:t>1</a:t>
            </a:r>
            <a:r>
              <a:rPr altLang="en-US" sz="2000" lang="fr-FR"/>
              <a:t> + 3 x</a:t>
            </a:r>
            <a:r>
              <a:rPr altLang="en-US" baseline="-25000" sz="2000" lang="fr-FR"/>
              <a:t>2  </a:t>
            </a:r>
            <a:r>
              <a:rPr altLang="en-US" sz="2000" lang="fr-FR">
                <a:sym typeface="Symbol" pitchFamily="18" charset="2"/>
              </a:rPr>
              <a:t> 8</a:t>
            </a:r>
            <a:r>
              <a:rPr altLang="en-US" sz="2000" lang="fr-FR"/>
              <a:t>			                    x</a:t>
            </a:r>
            <a:r>
              <a:rPr altLang="en-US" baseline="-25000" sz="2000" lang="fr-FR"/>
              <a:t>1</a:t>
            </a:r>
            <a:r>
              <a:rPr altLang="en-US" sz="2000" lang="fr-FR"/>
              <a:t> + 3 x</a:t>
            </a:r>
            <a:r>
              <a:rPr altLang="en-US" baseline="-25000" sz="2000" lang="fr-FR"/>
              <a:t>2  </a:t>
            </a:r>
            <a:r>
              <a:rPr altLang="en-US" sz="2000" lang="fr-FR">
                <a:sym typeface="Symbol" pitchFamily="18" charset="2"/>
              </a:rPr>
              <a:t> - e</a:t>
            </a:r>
            <a:r>
              <a:rPr altLang="en-US" baseline="-25000" sz="2000" lang="fr-FR">
                <a:sym typeface="Symbol" pitchFamily="18" charset="2"/>
              </a:rPr>
              <a:t>2 </a:t>
            </a:r>
            <a:r>
              <a:rPr altLang="en-US" sz="2000" lang="fr-FR">
                <a:sym typeface="Symbol" pitchFamily="18" charset="2"/>
              </a:rPr>
              <a:t> = 8</a:t>
            </a:r>
          </a:p>
          <a:p>
            <a:pPr indent="-457200" lvl="0" marL="457200">
              <a:buNone/>
            </a:pPr>
            <a:r>
              <a:rPr altLang="en-US" sz="2000" lang="fr-FR">
                <a:sym typeface="Symbol" pitchFamily="18" charset="2"/>
              </a:rPr>
              <a:t>   </a:t>
            </a:r>
            <a:r>
              <a:rPr altLang="en-US" sz="2000" lang="fr-FR"/>
              <a:t> 	    x</a:t>
            </a:r>
            <a:r>
              <a:rPr altLang="en-US" baseline="-25000" sz="2000" lang="fr-FR"/>
              <a:t>1</a:t>
            </a:r>
            <a:r>
              <a:rPr altLang="en-US" sz="2000" lang="fr-FR"/>
              <a:t> , x</a:t>
            </a:r>
            <a:r>
              <a:rPr altLang="en-US" baseline="-25000" sz="2000" lang="fr-FR"/>
              <a:t>2 </a:t>
            </a:r>
            <a:r>
              <a:rPr altLang="en-US" sz="2000" lang="fr-FR">
                <a:sym typeface="Symbol" pitchFamily="18" charset="2"/>
              </a:rPr>
              <a:t> 0				    </a:t>
            </a:r>
            <a:r>
              <a:rPr altLang="en-US" sz="2000" lang="fr-FR"/>
              <a:t>x</a:t>
            </a:r>
            <a:r>
              <a:rPr altLang="en-US" baseline="-25000" sz="2000" lang="fr-FR"/>
              <a:t>1</a:t>
            </a:r>
            <a:r>
              <a:rPr altLang="en-US" sz="2000" lang="fr-FR"/>
              <a:t> , x</a:t>
            </a:r>
            <a:r>
              <a:rPr altLang="en-US" baseline="-25000" sz="2000" lang="fr-FR"/>
              <a:t>2 </a:t>
            </a:r>
            <a:r>
              <a:rPr altLang="en-US" sz="2000" lang="fr-FR"/>
              <a:t>, </a:t>
            </a:r>
            <a:r>
              <a:rPr altLang="en-US" sz="2000" lang="fr-FR">
                <a:sym typeface="Symbol" pitchFamily="18" charset="2"/>
              </a:rPr>
              <a:t>e</a:t>
            </a:r>
            <a:r>
              <a:rPr altLang="en-US" baseline="-25000" sz="2000" lang="fr-FR">
                <a:sym typeface="Symbol" pitchFamily="18" charset="2"/>
              </a:rPr>
              <a:t>1</a:t>
            </a:r>
            <a:r>
              <a:rPr altLang="en-US" sz="2000" lang="fr-FR">
                <a:sym typeface="Symbol" pitchFamily="18" charset="2"/>
              </a:rPr>
              <a:t>, e</a:t>
            </a:r>
            <a:r>
              <a:rPr altLang="en-US" baseline="-25000" sz="2000" lang="fr-FR">
                <a:sym typeface="Symbol" pitchFamily="18" charset="2"/>
              </a:rPr>
              <a:t>2 </a:t>
            </a:r>
            <a:r>
              <a:rPr altLang="en-US" sz="2000" lang="fr-FR">
                <a:sym typeface="Symbol" pitchFamily="18" charset="2"/>
              </a:rPr>
              <a:t> 0</a:t>
            </a:r>
          </a:p>
          <a:p>
            <a:pPr indent="-457200" lvl="0" marL="457200">
              <a:buNone/>
            </a:pPr>
            <a:r>
              <a:rPr altLang="en-US" sz="2000" lang="fr-FR"/>
              <a:t>Le problème auxiliaire s’obtient en ajoutant au PLS une variable artificielle à la seconde et troisième contrainte</a:t>
            </a:r>
          </a:p>
          <a:p>
            <a:pPr indent="-457200" lvl="0" marL="457200">
              <a:buNone/>
            </a:pPr>
            <a:r>
              <a:rPr altLang="en-US" sz="2000" lang="fr-FR"/>
              <a:t>          Min </a:t>
            </a:r>
            <a:r>
              <a:rPr altLang="en-US" sz="2000" lang="fr-FR">
                <a:sym typeface="Symbol" pitchFamily="18" charset="2"/>
              </a:rPr>
              <a:t> = y</a:t>
            </a:r>
            <a:r>
              <a:rPr altLang="en-US" baseline="-25000" sz="2000" lang="fr-FR">
                <a:sym typeface="Symbol" pitchFamily="18" charset="2"/>
              </a:rPr>
              <a:t>1 </a:t>
            </a:r>
            <a:r>
              <a:rPr altLang="en-US" sz="2000" lang="fr-FR">
                <a:sym typeface="Symbol" pitchFamily="18" charset="2"/>
              </a:rPr>
              <a:t>+ y</a:t>
            </a:r>
            <a:r>
              <a:rPr altLang="en-US" baseline="-25000" sz="2000" lang="fr-FR">
                <a:sym typeface="Symbol" pitchFamily="18" charset="2"/>
              </a:rPr>
              <a:t>2			</a:t>
            </a:r>
          </a:p>
          <a:p>
            <a:pPr indent="-457200" lvl="0" marL="457200">
              <a:buNone/>
            </a:pPr>
            <a:r>
              <a:rPr altLang="en-US" sz="2000" lang="fr-FR"/>
              <a:t>              2 x</a:t>
            </a:r>
            <a:r>
              <a:rPr altLang="en-US" baseline="-25000" sz="2000" lang="fr-FR"/>
              <a:t>1</a:t>
            </a:r>
            <a:r>
              <a:rPr altLang="en-US" sz="2000" lang="fr-FR"/>
              <a:t>+   x</a:t>
            </a:r>
            <a:r>
              <a:rPr altLang="en-US" baseline="-25000" sz="2000" lang="fr-FR"/>
              <a:t>2 </a:t>
            </a:r>
            <a:r>
              <a:rPr altLang="en-US" sz="2000" lang="fr-FR">
                <a:sym typeface="Symbol" pitchFamily="18" charset="2"/>
              </a:rPr>
              <a:t> + e</a:t>
            </a:r>
            <a:r>
              <a:rPr altLang="en-US" baseline="-25000" sz="2000" lang="fr-FR">
                <a:sym typeface="Symbol" pitchFamily="18" charset="2"/>
              </a:rPr>
              <a:t>1</a:t>
            </a:r>
            <a:r>
              <a:rPr altLang="en-US" sz="2000" lang="fr-FR">
                <a:sym typeface="Symbol" pitchFamily="18" charset="2"/>
              </a:rPr>
              <a:t>                  =</a:t>
            </a:r>
            <a:r>
              <a:rPr altLang="en-US" baseline="-25000" sz="2000" lang="fr-FR"/>
              <a:t>  </a:t>
            </a:r>
            <a:r>
              <a:rPr altLang="en-US" sz="2000" lang="fr-FR"/>
              <a:t>6</a:t>
            </a:r>
          </a:p>
          <a:p>
            <a:pPr indent="-457200" lvl="0" marL="457200">
              <a:buNone/>
            </a:pPr>
            <a:r>
              <a:rPr altLang="en-US" sz="2000" lang="fr-FR"/>
              <a:t>(PLA)        x</a:t>
            </a:r>
            <a:r>
              <a:rPr altLang="en-US" baseline="-25000" sz="2000" lang="fr-FR"/>
              <a:t>1</a:t>
            </a:r>
            <a:r>
              <a:rPr altLang="en-US" sz="2000" lang="fr-FR"/>
              <a:t> +   x</a:t>
            </a:r>
            <a:r>
              <a:rPr altLang="en-US" baseline="-25000" sz="2000" lang="fr-FR"/>
              <a:t>2 </a:t>
            </a:r>
            <a:r>
              <a:rPr altLang="en-US" sz="2000" lang="fr-FR"/>
              <a:t>            + y</a:t>
            </a:r>
            <a:r>
              <a:rPr altLang="en-US" baseline="-25000" sz="2000" lang="fr-FR"/>
              <a:t>1  </a:t>
            </a:r>
            <a:r>
              <a:rPr altLang="en-US" sz="2000" lang="fr-FR"/>
              <a:t>    = 4</a:t>
            </a:r>
          </a:p>
          <a:p>
            <a:pPr indent="-457200" lvl="0" marL="457200">
              <a:buNone/>
            </a:pPr>
            <a:r>
              <a:rPr altLang="en-US" sz="2000" lang="fr-FR"/>
              <a:t>                x</a:t>
            </a:r>
            <a:r>
              <a:rPr altLang="en-US" baseline="-25000" sz="2000" lang="fr-FR"/>
              <a:t>1</a:t>
            </a:r>
            <a:r>
              <a:rPr altLang="en-US" sz="2000" lang="fr-FR"/>
              <a:t> + 3 x</a:t>
            </a:r>
            <a:r>
              <a:rPr altLang="en-US" baseline="-25000" sz="2000" lang="fr-FR"/>
              <a:t>2  </a:t>
            </a:r>
            <a:r>
              <a:rPr altLang="en-US" sz="2000" lang="fr-FR">
                <a:sym typeface="Symbol" pitchFamily="18" charset="2"/>
              </a:rPr>
              <a:t>     - e</a:t>
            </a:r>
            <a:r>
              <a:rPr altLang="en-US" baseline="-25000" sz="2000" lang="fr-FR">
                <a:sym typeface="Symbol" pitchFamily="18" charset="2"/>
              </a:rPr>
              <a:t>2 </a:t>
            </a:r>
            <a:r>
              <a:rPr altLang="en-US" sz="2000" lang="fr-FR">
                <a:sym typeface="Symbol" pitchFamily="18" charset="2"/>
              </a:rPr>
              <a:t>     +y</a:t>
            </a:r>
            <a:r>
              <a:rPr altLang="en-US" baseline="-25000" sz="2000" lang="fr-FR">
                <a:sym typeface="Symbol" pitchFamily="18" charset="2"/>
              </a:rPr>
              <a:t>2 </a:t>
            </a:r>
            <a:r>
              <a:rPr altLang="en-US" sz="2000" lang="fr-FR">
                <a:sym typeface="Symbol" pitchFamily="18" charset="2"/>
              </a:rPr>
              <a:t>= 8</a:t>
            </a:r>
          </a:p>
          <a:p>
            <a:pPr indent="-457200" lvl="0" marL="457200">
              <a:buNone/>
            </a:pPr>
            <a:r>
              <a:rPr altLang="en-US" sz="2000" lang="fr-FR"/>
              <a:t> 	 x</a:t>
            </a:r>
            <a:r>
              <a:rPr altLang="en-US" baseline="-25000" sz="2000" lang="fr-FR"/>
              <a:t>1</a:t>
            </a:r>
            <a:r>
              <a:rPr altLang="en-US" sz="2000" lang="fr-FR"/>
              <a:t> , x</a:t>
            </a:r>
            <a:r>
              <a:rPr altLang="en-US" baseline="-25000" sz="2000" lang="fr-FR"/>
              <a:t>2 </a:t>
            </a:r>
            <a:r>
              <a:rPr altLang="en-US" sz="2000" lang="fr-FR"/>
              <a:t>, </a:t>
            </a:r>
            <a:r>
              <a:rPr altLang="en-US" sz="2000" lang="fr-FR">
                <a:sym typeface="Symbol" pitchFamily="18" charset="2"/>
              </a:rPr>
              <a:t>e</a:t>
            </a:r>
            <a:r>
              <a:rPr altLang="en-US" baseline="-25000" sz="2000" lang="fr-FR">
                <a:sym typeface="Symbol" pitchFamily="18" charset="2"/>
              </a:rPr>
              <a:t>1</a:t>
            </a:r>
            <a:r>
              <a:rPr altLang="en-US" sz="2000" lang="fr-FR">
                <a:sym typeface="Symbol" pitchFamily="18" charset="2"/>
              </a:rPr>
              <a:t>, e</a:t>
            </a:r>
            <a:r>
              <a:rPr altLang="en-US" baseline="-25000" sz="2000" lang="fr-FR">
                <a:sym typeface="Symbol" pitchFamily="18" charset="2"/>
              </a:rPr>
              <a:t>2 , </a:t>
            </a:r>
            <a:r>
              <a:rPr altLang="en-US" sz="2000" lang="fr-FR">
                <a:sym typeface="Symbol" pitchFamily="18" charset="2"/>
              </a:rPr>
              <a:t>y</a:t>
            </a:r>
            <a:r>
              <a:rPr altLang="en-US" baseline="-25000" sz="2000" lang="fr-FR">
                <a:sym typeface="Symbol" pitchFamily="18" charset="2"/>
              </a:rPr>
              <a:t>1,</a:t>
            </a:r>
            <a:r>
              <a:rPr altLang="en-US" sz="2000" lang="fr-FR">
                <a:sym typeface="Symbol" pitchFamily="18" charset="2"/>
              </a:rPr>
              <a:t> y</a:t>
            </a:r>
            <a:r>
              <a:rPr altLang="en-US" baseline="-25000" sz="2000" lang="fr-FR">
                <a:sym typeface="Symbol" pitchFamily="18" charset="2"/>
              </a:rPr>
              <a:t>2</a:t>
            </a:r>
            <a:r>
              <a:rPr altLang="en-US" sz="2000" lang="fr-FR">
                <a:sym typeface="Symbol" pitchFamily="18" charset="2"/>
              </a:rPr>
              <a:t> 0</a:t>
            </a:r>
          </a:p>
          <a:p>
            <a:pPr indent="-457200" lvl="0" marL="457200">
              <a:buNone/>
            </a:pPr>
            <a:r>
              <a:rPr altLang="en-US" sz="2000" lang="fr-FR"/>
              <a:t>Min </a:t>
            </a:r>
            <a:r>
              <a:rPr altLang="en-US" sz="2000" lang="fr-FR">
                <a:sym typeface="Symbol" pitchFamily="18" charset="2"/>
              </a:rPr>
              <a:t> = y</a:t>
            </a:r>
            <a:r>
              <a:rPr altLang="en-US" baseline="-25000" sz="2000" lang="fr-FR">
                <a:sym typeface="Symbol" pitchFamily="18" charset="2"/>
              </a:rPr>
              <a:t>1 </a:t>
            </a:r>
            <a:r>
              <a:rPr altLang="en-US" sz="2000" lang="fr-FR">
                <a:sym typeface="Symbol" pitchFamily="18" charset="2"/>
              </a:rPr>
              <a:t>+ y</a:t>
            </a:r>
            <a:r>
              <a:rPr altLang="en-US" baseline="-25000" sz="2000" lang="fr-FR">
                <a:sym typeface="Symbol" pitchFamily="18" charset="2"/>
              </a:rPr>
              <a:t>2 </a:t>
            </a:r>
            <a:r>
              <a:rPr altLang="en-US" sz="2000" lang="fr-FR">
                <a:sym typeface="Symbol" pitchFamily="18" charset="2"/>
              </a:rPr>
              <a:t> Max ’=-12 + </a:t>
            </a:r>
            <a:r>
              <a:rPr altLang="en-US" sz="2000" lang="fr-FR"/>
              <a:t>2 x</a:t>
            </a:r>
            <a:r>
              <a:rPr altLang="en-US" baseline="-25000" sz="2000" lang="fr-FR"/>
              <a:t>1</a:t>
            </a:r>
            <a:r>
              <a:rPr altLang="en-US" sz="2000" lang="fr-FR"/>
              <a:t>+ 4x</a:t>
            </a:r>
            <a:r>
              <a:rPr altLang="en-US" baseline="-25000" sz="2000" lang="fr-FR"/>
              <a:t>2 </a:t>
            </a:r>
            <a:r>
              <a:rPr altLang="en-US" sz="2000" lang="fr-FR">
                <a:sym typeface="Symbol" pitchFamily="18" charset="2"/>
              </a:rPr>
              <a:t> - e</a:t>
            </a:r>
            <a:r>
              <a:rPr altLang="en-US" baseline="-25000" sz="2000" lang="fr-FR">
                <a:sym typeface="Symbol" pitchFamily="18" charset="2"/>
              </a:rPr>
              <a:t>2</a:t>
            </a:r>
            <a:r>
              <a:rPr altLang="en-US" sz="2000" lang="fr-FR">
                <a:sym typeface="Symbol" pitchFamily="18" charset="2"/>
              </a:rPr>
              <a:t> </a:t>
            </a: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582">
                                            <p:txEl>
                                              <p:charRg st="0" end="29"/>
                                            </p:txEl>
                                          </p:spTgt>
                                        </p:tgtEl>
                                        <p:attrNameLst>
                                          <p:attrName>style.visibility</p:attrName>
                                        </p:attrNameLst>
                                      </p:cBhvr>
                                      <p:to>
                                        <p:strVal val="visible"/>
                                      </p:to>
                                    </p:set>
                                    <p:animEffect transition="in" filter="checkerboard(across)">
                                      <p:cBhvr>
                                        <p:cTn dur="500" id="7"/>
                                        <p:tgtEl>
                                          <p:spTgt spid="1048582">
                                            <p:txEl>
                                              <p:charRg st="0" end="29"/>
                                            </p:txEl>
                                          </p:spTgt>
                                        </p:tgtEl>
                                      </p:cBhvr>
                                    </p:animEffect>
                                  </p:childTnLst>
                                </p:cTn>
                              </p:par>
                              <p:par>
                                <p:cTn fill="hold" id="8" nodeType="withEffect" presetClass="entr" presetID="5" presetSubtype="10">
                                  <p:stCondLst>
                                    <p:cond delay="0"/>
                                  </p:stCondLst>
                                  <p:childTnLst>
                                    <p:set>
                                      <p:cBhvr>
                                        <p:cTn dur="1" fill="hold" id="9">
                                          <p:stCondLst>
                                            <p:cond delay="0"/>
                                          </p:stCondLst>
                                        </p:cTn>
                                        <p:tgtEl>
                                          <p:spTgt spid="1048582">
                                            <p:txEl>
                                              <p:charRg st="29" end="88"/>
                                            </p:txEl>
                                          </p:spTgt>
                                        </p:tgtEl>
                                        <p:attrNameLst>
                                          <p:attrName>style.visibility</p:attrName>
                                        </p:attrNameLst>
                                      </p:cBhvr>
                                      <p:to>
                                        <p:strVal val="visible"/>
                                      </p:to>
                                    </p:set>
                                    <p:animEffect transition="in" filter="checkerboard(across)">
                                      <p:cBhvr>
                                        <p:cTn dur="500" id="10"/>
                                        <p:tgtEl>
                                          <p:spTgt spid="1048582">
                                            <p:txEl>
                                              <p:charRg st="29" end="88"/>
                                            </p:txEl>
                                          </p:spTgt>
                                        </p:tgtEl>
                                      </p:cBhvr>
                                    </p:animEffect>
                                  </p:childTnLst>
                                </p:cTn>
                              </p:par>
                              <p:par>
                                <p:cTn fill="hold" id="11" nodeType="withEffect" presetClass="entr" presetID="5" presetSubtype="10">
                                  <p:stCondLst>
                                    <p:cond delay="0"/>
                                  </p:stCondLst>
                                  <p:childTnLst>
                                    <p:set>
                                      <p:cBhvr>
                                        <p:cTn dur="1" fill="hold" id="12">
                                          <p:stCondLst>
                                            <p:cond delay="0"/>
                                          </p:stCondLst>
                                        </p:cTn>
                                        <p:tgtEl>
                                          <p:spTgt spid="1048582">
                                            <p:txEl>
                                              <p:charRg st="88" end="135"/>
                                            </p:txEl>
                                          </p:spTgt>
                                        </p:tgtEl>
                                        <p:attrNameLst>
                                          <p:attrName>style.visibility</p:attrName>
                                        </p:attrNameLst>
                                      </p:cBhvr>
                                      <p:to>
                                        <p:strVal val="visible"/>
                                      </p:to>
                                    </p:set>
                                    <p:animEffect transition="in" filter="checkerboard(across)">
                                      <p:cBhvr>
                                        <p:cTn dur="500" id="13"/>
                                        <p:tgtEl>
                                          <p:spTgt spid="1048582">
                                            <p:txEl>
                                              <p:charRg st="88" end="135"/>
                                            </p:txEl>
                                          </p:spTgt>
                                        </p:tgtEl>
                                      </p:cBhvr>
                                    </p:animEffect>
                                  </p:childTnLst>
                                </p:cTn>
                              </p:par>
                              <p:par>
                                <p:cTn fill="hold" id="14" nodeType="withEffect" presetClass="entr" presetID="5" presetSubtype="10">
                                  <p:stCondLst>
                                    <p:cond delay="0"/>
                                  </p:stCondLst>
                                  <p:childTnLst>
                                    <p:set>
                                      <p:cBhvr>
                                        <p:cTn dur="1" fill="hold" id="15">
                                          <p:stCondLst>
                                            <p:cond delay="0"/>
                                          </p:stCondLst>
                                        </p:cTn>
                                        <p:tgtEl>
                                          <p:spTgt spid="1048582">
                                            <p:txEl>
                                              <p:charRg st="135" end="193"/>
                                            </p:txEl>
                                          </p:spTgt>
                                        </p:tgtEl>
                                        <p:attrNameLst>
                                          <p:attrName>style.visibility</p:attrName>
                                        </p:attrNameLst>
                                      </p:cBhvr>
                                      <p:to>
                                        <p:strVal val="visible"/>
                                      </p:to>
                                    </p:set>
                                    <p:animEffect transition="in" filter="checkerboard(across)">
                                      <p:cBhvr>
                                        <p:cTn dur="500" id="16"/>
                                        <p:tgtEl>
                                          <p:spTgt spid="1048582">
                                            <p:txEl>
                                              <p:charRg st="135" end="193"/>
                                            </p:txEl>
                                          </p:spTgt>
                                        </p:tgtEl>
                                      </p:cBhvr>
                                    </p:animEffect>
                                  </p:childTnLst>
                                </p:cTn>
                              </p:par>
                              <p:par>
                                <p:cTn fill="hold" id="17" nodeType="withEffect" presetClass="entr" presetID="5" presetSubtype="10">
                                  <p:stCondLst>
                                    <p:cond delay="0"/>
                                  </p:stCondLst>
                                  <p:childTnLst>
                                    <p:set>
                                      <p:cBhvr>
                                        <p:cTn dur="1" fill="hold" id="18">
                                          <p:stCondLst>
                                            <p:cond delay="0"/>
                                          </p:stCondLst>
                                        </p:cTn>
                                        <p:tgtEl>
                                          <p:spTgt spid="1048582">
                                            <p:txEl>
                                              <p:charRg st="193" end="259"/>
                                            </p:txEl>
                                          </p:spTgt>
                                        </p:tgtEl>
                                        <p:attrNameLst>
                                          <p:attrName>style.visibility</p:attrName>
                                        </p:attrNameLst>
                                      </p:cBhvr>
                                      <p:to>
                                        <p:strVal val="visible"/>
                                      </p:to>
                                    </p:set>
                                    <p:animEffect transition="in" filter="checkerboard(across)">
                                      <p:cBhvr>
                                        <p:cTn dur="500" id="19"/>
                                        <p:tgtEl>
                                          <p:spTgt spid="1048582">
                                            <p:txEl>
                                              <p:charRg st="193" end="259"/>
                                            </p:txEl>
                                          </p:spTgt>
                                        </p:tgtEl>
                                      </p:cBhvr>
                                    </p:animEffect>
                                  </p:childTnLst>
                                </p:cTn>
                              </p:par>
                              <p:par>
                                <p:cTn fill="hold" id="20" nodeType="withEffect" presetClass="entr" presetID="5" presetSubtype="10">
                                  <p:stCondLst>
                                    <p:cond delay="0"/>
                                  </p:stCondLst>
                                  <p:childTnLst>
                                    <p:set>
                                      <p:cBhvr>
                                        <p:cTn dur="1" fill="hold" id="21">
                                          <p:stCondLst>
                                            <p:cond delay="0"/>
                                          </p:stCondLst>
                                        </p:cTn>
                                        <p:tgtEl>
                                          <p:spTgt spid="1048582">
                                            <p:txEl>
                                              <p:charRg st="259" end="308"/>
                                            </p:txEl>
                                          </p:spTgt>
                                        </p:tgtEl>
                                        <p:attrNameLst>
                                          <p:attrName>style.visibility</p:attrName>
                                        </p:attrNameLst>
                                      </p:cBhvr>
                                      <p:to>
                                        <p:strVal val="visible"/>
                                      </p:to>
                                    </p:set>
                                    <p:animEffect transition="in" filter="checkerboard(across)">
                                      <p:cBhvr>
                                        <p:cTn dur="500" id="22"/>
                                        <p:tgtEl>
                                          <p:spTgt spid="1048582">
                                            <p:txEl>
                                              <p:charRg st="259" end="308"/>
                                            </p:txEl>
                                          </p:spTgt>
                                        </p:tgtEl>
                                      </p:cBhvr>
                                    </p:animEffec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5" presetSubtype="10">
                                  <p:stCondLst>
                                    <p:cond delay="0"/>
                                  </p:stCondLst>
                                  <p:childTnLst>
                                    <p:set>
                                      <p:cBhvr>
                                        <p:cTn dur="1" fill="hold" id="26">
                                          <p:stCondLst>
                                            <p:cond delay="0"/>
                                          </p:stCondLst>
                                        </p:cTn>
                                        <p:tgtEl>
                                          <p:spTgt spid="1048582">
                                            <p:txEl>
                                              <p:charRg st="308" end="423"/>
                                            </p:txEl>
                                          </p:spTgt>
                                        </p:tgtEl>
                                        <p:attrNameLst>
                                          <p:attrName>style.visibility</p:attrName>
                                        </p:attrNameLst>
                                      </p:cBhvr>
                                      <p:to>
                                        <p:strVal val="visible"/>
                                      </p:to>
                                    </p:set>
                                    <p:animEffect transition="in" filter="checkerboard(across)">
                                      <p:cBhvr>
                                        <p:cTn dur="500" id="27"/>
                                        <p:tgtEl>
                                          <p:spTgt spid="1048582">
                                            <p:txEl>
                                              <p:charRg st="308" end="423"/>
                                            </p:txEl>
                                          </p:spTgt>
                                        </p:tgtEl>
                                      </p:cBhvr>
                                    </p:animEffect>
                                  </p:childTnLst>
                                </p:cTn>
                              </p:par>
                            </p:childTnLst>
                          </p:cTn>
                        </p:par>
                      </p:childTnLst>
                    </p:cTn>
                  </p:par>
                  <p:par>
                    <p:cTn fill="hold" id="28">
                      <p:stCondLst>
                        <p:cond delay="indefinite"/>
                      </p:stCondLst>
                      <p:childTnLst>
                        <p:par>
                          <p:cTn fill="hold" id="29">
                            <p:stCondLst>
                              <p:cond delay="0"/>
                            </p:stCondLst>
                            <p:childTnLst>
                              <p:par>
                                <p:cTn fill="hold" id="30" nodeType="clickEffect" presetClass="entr" presetID="5" presetSubtype="10">
                                  <p:stCondLst>
                                    <p:cond delay="0"/>
                                  </p:stCondLst>
                                  <p:childTnLst>
                                    <p:set>
                                      <p:cBhvr>
                                        <p:cTn dur="1" fill="hold" id="31">
                                          <p:stCondLst>
                                            <p:cond delay="0"/>
                                          </p:stCondLst>
                                        </p:cTn>
                                        <p:tgtEl>
                                          <p:spTgt spid="1048582">
                                            <p:txEl>
                                              <p:charRg st="423" end="452"/>
                                            </p:txEl>
                                          </p:spTgt>
                                        </p:tgtEl>
                                        <p:attrNameLst>
                                          <p:attrName>style.visibility</p:attrName>
                                        </p:attrNameLst>
                                      </p:cBhvr>
                                      <p:to>
                                        <p:strVal val="visible"/>
                                      </p:to>
                                    </p:set>
                                    <p:animEffect transition="in" filter="checkerboard(across)">
                                      <p:cBhvr>
                                        <p:cTn dur="500" id="32"/>
                                        <p:tgtEl>
                                          <p:spTgt spid="1048582">
                                            <p:txEl>
                                              <p:charRg st="423" end="452"/>
                                            </p:txEl>
                                          </p:spTgt>
                                        </p:tgtEl>
                                      </p:cBhvr>
                                    </p:animEffect>
                                  </p:childTnLst>
                                </p:cTn>
                              </p:par>
                              <p:par>
                                <p:cTn fill="hold" id="33" nodeType="withEffect" presetClass="entr" presetID="5" presetSubtype="10">
                                  <p:stCondLst>
                                    <p:cond delay="0"/>
                                  </p:stCondLst>
                                  <p:childTnLst>
                                    <p:set>
                                      <p:cBhvr>
                                        <p:cTn dur="1" fill="hold" id="34">
                                          <p:stCondLst>
                                            <p:cond delay="0"/>
                                          </p:stCondLst>
                                        </p:cTn>
                                        <p:tgtEl>
                                          <p:spTgt spid="1048582">
                                            <p:txEl>
                                              <p:charRg st="452" end="505"/>
                                            </p:txEl>
                                          </p:spTgt>
                                        </p:tgtEl>
                                        <p:attrNameLst>
                                          <p:attrName>style.visibility</p:attrName>
                                        </p:attrNameLst>
                                      </p:cBhvr>
                                      <p:to>
                                        <p:strVal val="visible"/>
                                      </p:to>
                                    </p:set>
                                    <p:animEffect transition="in" filter="checkerboard(across)">
                                      <p:cBhvr>
                                        <p:cTn dur="500" id="35"/>
                                        <p:tgtEl>
                                          <p:spTgt spid="1048582">
                                            <p:txEl>
                                              <p:charRg st="452" end="505"/>
                                            </p:txEl>
                                          </p:spTgt>
                                        </p:tgtEl>
                                      </p:cBhvr>
                                    </p:animEffect>
                                  </p:childTnLst>
                                </p:cTn>
                              </p:par>
                              <p:par>
                                <p:cTn fill="hold" id="36" nodeType="withEffect" presetClass="entr" presetID="5" presetSubtype="10">
                                  <p:stCondLst>
                                    <p:cond delay="0"/>
                                  </p:stCondLst>
                                  <p:childTnLst>
                                    <p:set>
                                      <p:cBhvr>
                                        <p:cTn dur="1" fill="hold" id="37">
                                          <p:stCondLst>
                                            <p:cond delay="0"/>
                                          </p:stCondLst>
                                        </p:cTn>
                                        <p:tgtEl>
                                          <p:spTgt spid="1048582">
                                            <p:txEl>
                                              <p:charRg st="505" end="554"/>
                                            </p:txEl>
                                          </p:spTgt>
                                        </p:tgtEl>
                                        <p:attrNameLst>
                                          <p:attrName>style.visibility</p:attrName>
                                        </p:attrNameLst>
                                      </p:cBhvr>
                                      <p:to>
                                        <p:strVal val="visible"/>
                                      </p:to>
                                    </p:set>
                                    <p:animEffect transition="in" filter="checkerboard(across)">
                                      <p:cBhvr>
                                        <p:cTn dur="500" id="38"/>
                                        <p:tgtEl>
                                          <p:spTgt spid="1048582">
                                            <p:txEl>
                                              <p:charRg st="505" end="554"/>
                                            </p:txEl>
                                          </p:spTgt>
                                        </p:tgtEl>
                                      </p:cBhvr>
                                    </p:animEffect>
                                  </p:childTnLst>
                                </p:cTn>
                              </p:par>
                              <p:par>
                                <p:cTn fill="hold" id="39" nodeType="withEffect" presetClass="entr" presetID="5" presetSubtype="10">
                                  <p:stCondLst>
                                    <p:cond delay="0"/>
                                  </p:stCondLst>
                                  <p:childTnLst>
                                    <p:set>
                                      <p:cBhvr>
                                        <p:cTn dur="1" fill="hold" id="40">
                                          <p:stCondLst>
                                            <p:cond delay="0"/>
                                          </p:stCondLst>
                                        </p:cTn>
                                        <p:tgtEl>
                                          <p:spTgt spid="1048582">
                                            <p:txEl>
                                              <p:charRg st="554" end="604"/>
                                            </p:txEl>
                                          </p:spTgt>
                                        </p:tgtEl>
                                        <p:attrNameLst>
                                          <p:attrName>style.visibility</p:attrName>
                                        </p:attrNameLst>
                                      </p:cBhvr>
                                      <p:to>
                                        <p:strVal val="visible"/>
                                      </p:to>
                                    </p:set>
                                    <p:animEffect transition="in" filter="checkerboard(across)">
                                      <p:cBhvr>
                                        <p:cTn dur="500" id="41"/>
                                        <p:tgtEl>
                                          <p:spTgt spid="1048582">
                                            <p:txEl>
                                              <p:charRg st="554" end="604"/>
                                            </p:txEl>
                                          </p:spTgt>
                                        </p:tgtEl>
                                      </p:cBhvr>
                                    </p:animEffect>
                                  </p:childTnLst>
                                </p:cTn>
                              </p:par>
                              <p:par>
                                <p:cTn fill="hold" id="42" nodeType="withEffect" presetClass="entr" presetID="5" presetSubtype="10">
                                  <p:stCondLst>
                                    <p:cond delay="0"/>
                                  </p:stCondLst>
                                  <p:childTnLst>
                                    <p:set>
                                      <p:cBhvr>
                                        <p:cTn dur="1" fill="hold" id="43">
                                          <p:stCondLst>
                                            <p:cond delay="0"/>
                                          </p:stCondLst>
                                        </p:cTn>
                                        <p:tgtEl>
                                          <p:spTgt spid="1048582">
                                            <p:txEl>
                                              <p:charRg st="604" end="636"/>
                                            </p:txEl>
                                          </p:spTgt>
                                        </p:tgtEl>
                                        <p:attrNameLst>
                                          <p:attrName>style.visibility</p:attrName>
                                        </p:attrNameLst>
                                      </p:cBhvr>
                                      <p:to>
                                        <p:strVal val="visible"/>
                                      </p:to>
                                    </p:set>
                                    <p:animEffect transition="in" filter="checkerboard(across)">
                                      <p:cBhvr>
                                        <p:cTn dur="500" id="44"/>
                                        <p:tgtEl>
                                          <p:spTgt spid="1048582">
                                            <p:txEl>
                                              <p:charRg st="604" end="636"/>
                                            </p:txEl>
                                          </p:spTgt>
                                        </p:tgtEl>
                                      </p:cBhvr>
                                    </p:animEffect>
                                  </p:childTnLst>
                                </p:cTn>
                              </p:par>
                            </p:childTnLst>
                          </p:cTn>
                        </p:par>
                      </p:childTnLst>
                    </p:cTn>
                  </p:par>
                  <p:par>
                    <p:cTn fill="hold" id="45">
                      <p:stCondLst>
                        <p:cond delay="indefinite"/>
                      </p:stCondLst>
                      <p:childTnLst>
                        <p:par>
                          <p:cTn fill="hold" id="46">
                            <p:stCondLst>
                              <p:cond delay="0"/>
                            </p:stCondLst>
                            <p:childTnLst>
                              <p:par>
                                <p:cTn fill="hold" id="47" nodeType="clickEffect" presetClass="entr" presetID="5" presetSubtype="10">
                                  <p:stCondLst>
                                    <p:cond delay="0"/>
                                  </p:stCondLst>
                                  <p:childTnLst>
                                    <p:set>
                                      <p:cBhvr>
                                        <p:cTn dur="1" fill="hold" id="48">
                                          <p:stCondLst>
                                            <p:cond delay="0"/>
                                          </p:stCondLst>
                                        </p:cTn>
                                        <p:tgtEl>
                                          <p:spTgt spid="1048582">
                                            <p:txEl>
                                              <p:charRg st="636" end="684"/>
                                            </p:txEl>
                                          </p:spTgt>
                                        </p:tgtEl>
                                        <p:attrNameLst>
                                          <p:attrName>style.visibility</p:attrName>
                                        </p:attrNameLst>
                                      </p:cBhvr>
                                      <p:to>
                                        <p:strVal val="visible"/>
                                      </p:to>
                                    </p:set>
                                    <p:animEffect transition="in" filter="checkerboard(across)">
                                      <p:cBhvr>
                                        <p:cTn dur="500" id="49"/>
                                        <p:tgtEl>
                                          <p:spTgt spid="1048582">
                                            <p:txEl>
                                              <p:charRg st="636" end="68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1">
  <p:cSld>
    <p:spTree>
      <p:nvGrpSpPr>
        <p:cNvPr id="55" name=""/>
        <p:cNvGrpSpPr/>
        <p:nvPr/>
      </p:nvGrpSpPr>
      <p:grpSpPr>
        <a:xfrm rot="0">
          <a:off x="0" y="0"/>
          <a:ext cx="0" cy="0"/>
          <a:chOff x="0" y="0"/>
          <a:chExt cx="0" cy="0"/>
        </a:xfrm>
      </p:grpSpPr>
      <p:sp>
        <p:nvSpPr>
          <p:cNvPr id="1048698" name="Titre 1"/>
          <p:cNvSpPr/>
          <p:nvPr>
            <p:ph type="title" sz="full" idx="0"/>
          </p:nvPr>
        </p:nvSpPr>
        <p:spPr>
          <a:xfrm rot="0">
            <a:off x="457200" y="274637"/>
            <a:ext cx="8229600" cy="633412"/>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eaLnBrk="1" hangingPunct="1" lvl="0"/>
            <a:r>
              <a:rPr altLang="en-US" sz="4000" lang="fr-FR"/>
              <a:t>La méthode graphique</a:t>
            </a:r>
          </a:p>
        </p:txBody>
      </p:sp>
      <p:sp>
        <p:nvSpPr>
          <p:cNvPr id="1048699" name="Espace réservé du contenu 2"/>
          <p:cNvSpPr/>
          <p:nvPr>
            <p:ph sz="full" idx="1"/>
          </p:nvPr>
        </p:nvSpPr>
        <p:spPr>
          <a:xfrm rot="0">
            <a:off x="457200" y="1125537"/>
            <a:ext cx="8229600" cy="500062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eaLnBrk="1" hangingPunct="1" indent="0" lvl="0" marL="0">
              <a:lnSpc>
                <a:spcPct val="90000"/>
              </a:lnSpc>
              <a:buNone/>
            </a:pPr>
            <a:r>
              <a:rPr altLang="en-US" sz="2400" lang="fr-FR"/>
              <a:t>Cette méthode est simple et s’applique à des problèmes de programmation linéaire à deux variables.</a:t>
            </a:r>
          </a:p>
          <a:p>
            <a:pPr eaLnBrk="1" hangingPunct="1" indent="0" lvl="0" marL="0">
              <a:lnSpc>
                <a:spcPct val="90000"/>
              </a:lnSpc>
              <a:buNone/>
            </a:pPr>
            <a:endParaRPr altLang="en-US" sz="2400" lang="fr-FR"/>
          </a:p>
          <a:p>
            <a:pPr eaLnBrk="1" hangingPunct="1" indent="0" lvl="0" marL="0">
              <a:lnSpc>
                <a:spcPct val="90000"/>
              </a:lnSpc>
              <a:buNone/>
            </a:pPr>
            <a:r>
              <a:rPr altLang="en-US" sz="2400" lang="fr-FR"/>
              <a:t>Le principe consiste à dessiner le polyèdre convexe représentant l’ensemble des contraintes et à parcourir les sommets jusqu’à trouver celui qui  optimise la fonction objectif.</a:t>
            </a:r>
          </a:p>
          <a:p>
            <a:pPr eaLnBrk="1" hangingPunct="1" indent="0" lvl="0" marL="0">
              <a:lnSpc>
                <a:spcPct val="90000"/>
              </a:lnSpc>
              <a:buNone/>
            </a:pPr>
            <a:endParaRPr altLang="en-US" sz="2400" lang="fr-FR"/>
          </a:p>
          <a:p>
            <a:pPr eaLnBrk="1" hangingPunct="1" indent="0" lvl="0" marL="0">
              <a:lnSpc>
                <a:spcPct val="90000"/>
              </a:lnSpc>
              <a:buNone/>
            </a:pPr>
            <a:r>
              <a:rPr altLang="en-US" b="1" sz="2400" i="1" lang="fr-FR"/>
              <a:t>Exemple:</a:t>
            </a:r>
          </a:p>
          <a:p>
            <a:pPr eaLnBrk="1" hangingPunct="1" indent="0" lvl="0" marL="0">
              <a:lnSpc>
                <a:spcPct val="90000"/>
              </a:lnSpc>
              <a:buNone/>
            </a:pPr>
            <a:r>
              <a:rPr altLang="en-US" sz="2400" lang="fr-FR"/>
              <a:t>Reprenons l’exemple 1 du chapitre 1 avec </a:t>
            </a:r>
          </a:p>
          <a:p>
            <a:pPr eaLnBrk="1" hangingPunct="1" indent="0" lvl="0" marL="0">
              <a:lnSpc>
                <a:spcPct val="90000"/>
              </a:lnSpc>
              <a:buNone/>
            </a:pPr>
            <a:r>
              <a:rPr altLang="en-US" baseline="-25000" sz="2400" lang="fr-FR"/>
              <a:t> </a:t>
            </a:r>
            <a:r>
              <a:rPr altLang="en-US" sz="2400" lang="fr-FR"/>
              <a:t> 	t</a:t>
            </a:r>
            <a:r>
              <a:rPr altLang="en-US" baseline="-25000" sz="2400" lang="fr-FR"/>
              <a:t>11</a:t>
            </a:r>
            <a:r>
              <a:rPr altLang="en-US" sz="2400" lang="fr-FR"/>
              <a:t>= 0.25	 t</a:t>
            </a:r>
            <a:r>
              <a:rPr altLang="en-US" baseline="-25000" sz="2400" lang="fr-FR"/>
              <a:t>12</a:t>
            </a:r>
            <a:r>
              <a:rPr altLang="en-US" sz="2400" lang="fr-FR"/>
              <a:t>= 0.4	 t</a:t>
            </a:r>
            <a:r>
              <a:rPr altLang="en-US" baseline="-25000" sz="2400" lang="fr-FR"/>
              <a:t>11</a:t>
            </a:r>
            <a:r>
              <a:rPr altLang="en-US" sz="2400" lang="fr-FR"/>
              <a:t>= 0</a:t>
            </a:r>
          </a:p>
          <a:p>
            <a:pPr eaLnBrk="1" hangingPunct="1" indent="0" lvl="0" marL="0">
              <a:lnSpc>
                <a:spcPct val="90000"/>
              </a:lnSpc>
              <a:buNone/>
            </a:pPr>
            <a:r>
              <a:rPr altLang="en-US" sz="2400" lang="fr-FR"/>
              <a:t>  	t</a:t>
            </a:r>
            <a:r>
              <a:rPr altLang="en-US" baseline="-25000" sz="2400" lang="fr-FR"/>
              <a:t>21</a:t>
            </a:r>
            <a:r>
              <a:rPr altLang="en-US" sz="2400" lang="fr-FR"/>
              <a:t>= 0.5	 	t</a:t>
            </a:r>
            <a:r>
              <a:rPr altLang="en-US" baseline="-25000" sz="2400" lang="fr-FR"/>
              <a:t>22</a:t>
            </a:r>
            <a:r>
              <a:rPr altLang="en-US" sz="2400" lang="fr-FR"/>
              <a:t>= 0.2		 t</a:t>
            </a:r>
            <a:r>
              <a:rPr altLang="en-US" baseline="-25000" sz="2400" lang="fr-FR"/>
              <a:t>23</a:t>
            </a:r>
            <a:r>
              <a:rPr altLang="en-US" sz="2400" lang="fr-FR"/>
              <a:t>= 0.8</a:t>
            </a:r>
          </a:p>
          <a:p>
            <a:pPr eaLnBrk="1" fontAlgn="t" hangingPunct="1" indent="0" lvl="0" marL="0">
              <a:lnSpc>
                <a:spcPct val="90000"/>
              </a:lnSpc>
              <a:buNone/>
            </a:pPr>
            <a:r>
              <a:rPr altLang="en-US" sz="2400" lang="fr-FR"/>
              <a:t>   		 t</a:t>
            </a:r>
            <a:r>
              <a:rPr altLang="en-US" baseline="-25000" sz="2400" lang="fr-FR"/>
              <a:t>1</a:t>
            </a:r>
            <a:r>
              <a:rPr altLang="en-US" sz="2400" lang="fr-FR"/>
              <a:t>=  t</a:t>
            </a:r>
            <a:r>
              <a:rPr altLang="en-US" baseline="-25000" sz="2400" lang="fr-FR"/>
              <a:t>2</a:t>
            </a:r>
            <a:r>
              <a:rPr altLang="en-US" sz="2400" lang="fr-FR"/>
              <a:t>  = 40h                        </a:t>
            </a:r>
            <a:r>
              <a:rPr altLang="en-US" sz="2400" lang="fr-FR">
                <a:sym typeface="Symbol" pitchFamily="18" charset="2"/>
              </a:rPr>
              <a:t></a:t>
            </a:r>
            <a:r>
              <a:rPr altLang="en-US" baseline="-25000" sz="2400" lang="fr-FR">
                <a:sym typeface="Symbol" pitchFamily="18" charset="2"/>
              </a:rPr>
              <a:t>1 =</a:t>
            </a:r>
            <a:r>
              <a:rPr altLang="en-US" sz="2400" lang="fr-FR">
                <a:sym typeface="Symbol" pitchFamily="18" charset="2"/>
              </a:rPr>
              <a:t>2     </a:t>
            </a:r>
            <a:r>
              <a:rPr altLang="en-US" baseline="-25000" sz="2400" lang="fr-FR">
                <a:sym typeface="Symbol" pitchFamily="18" charset="2"/>
              </a:rPr>
              <a:t>2 </a:t>
            </a:r>
            <a:r>
              <a:rPr altLang="en-US" sz="2400" lang="fr-FR">
                <a:sym typeface="Symbol" pitchFamily="18" charset="2"/>
              </a:rPr>
              <a:t>= 3</a:t>
            </a:r>
          </a:p>
          <a:p>
            <a:pPr eaLnBrk="1" fontAlgn="t" hangingPunct="1" indent="0" lvl="0" marL="0">
              <a:lnSpc>
                <a:spcPct val="90000"/>
              </a:lnSpc>
              <a:buNone/>
            </a:pPr>
            <a:endParaRPr altLang="en-US" sz="2400" lang="fr-FR"/>
          </a:p>
          <a:p>
            <a:pPr eaLnBrk="1" hangingPunct="1" indent="0" lvl="0" marL="0">
              <a:lnSpc>
                <a:spcPct val="90000"/>
              </a:lnSpc>
              <a:buNone/>
            </a:pPr>
            <a:endParaRPr altLang="en-US" sz="2400" lang="fr-FR"/>
          </a:p>
          <a:p>
            <a:pPr eaLnBrk="1" hangingPunct="1" indent="0" lvl="0" marL="0">
              <a:lnSpc>
                <a:spcPct val="90000"/>
              </a:lnSpc>
              <a:buNone/>
            </a:pPr>
            <a:endParaRPr altLang="en-US" sz="2400" lang="fr-FR"/>
          </a:p>
        </p:txBody>
      </p:sp>
    </p:spTree>
  </p:cSld>
  <p:clrMapOvr>
    <a:masterClrMapping/>
  </p:clrMapOvr>
  <p:timing/>
</p:sld>
</file>

<file path=ppt/slides/slide20.xml><?xml version="1.0" encoding="utf-8"?>
<p:sld xmlns:a="http://schemas.openxmlformats.org/drawingml/2006/main" xmlns:r="http://schemas.openxmlformats.org/officeDocument/2006/relationships" xmlns:p="http://schemas.openxmlformats.org/presentationml/2006/main" showMasterSp="1">
  <p:cSld>
    <p:spTree>
      <p:nvGrpSpPr>
        <p:cNvPr id="42" name=""/>
        <p:cNvGrpSpPr/>
        <p:nvPr/>
      </p:nvGrpSpPr>
      <p:grpSpPr>
        <a:xfrm rot="0">
          <a:off x="0" y="0"/>
          <a:ext cx="0" cy="0"/>
          <a:chOff x="0" y="0"/>
          <a:chExt cx="0" cy="0"/>
        </a:xfrm>
      </p:grpSpPr>
      <p:sp>
        <p:nvSpPr>
          <p:cNvPr id="1048585" name="Titre 1"/>
          <p:cNvSpPr/>
          <p:nvPr>
            <p:ph type="title" sz="full" idx="0"/>
          </p:nvPr>
        </p:nvSpPr>
        <p:spPr>
          <a:xfrm rot="0">
            <a:off x="428625" y="0"/>
            <a:ext cx="8229600" cy="4397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Exemple 2</a:t>
            </a:r>
          </a:p>
        </p:txBody>
      </p:sp>
      <p:sp>
        <p:nvSpPr>
          <p:cNvPr id="1048586" name="Espace réservé du contenu 2"/>
          <p:cNvSpPr/>
          <p:nvPr>
            <p:ph sz="full" idx="1"/>
          </p:nvPr>
        </p:nvSpPr>
        <p:spPr>
          <a:xfrm rot="0">
            <a:off x="457200" y="428625"/>
            <a:ext cx="8229600" cy="64293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000" i="1" lang="fr-FR" u="sng"/>
              <a:t>Phase 1:</a:t>
            </a:r>
          </a:p>
          <a:p>
            <a:pPr lvl="0">
              <a:buNone/>
            </a:pPr>
            <a:r>
              <a:rPr altLang="en-US" b="1" sz="2000" i="1" lang="fr-FR" u="sng"/>
              <a:t>1</a:t>
            </a:r>
            <a:r>
              <a:rPr altLang="en-US" baseline="30000" b="1" sz="2000" i="1" lang="fr-FR" u="sng"/>
              <a:t>ière</a:t>
            </a:r>
            <a:r>
              <a:rPr altLang="en-US" b="1" sz="2000" i="1" lang="fr-FR" u="sng"/>
              <a:t> itération</a:t>
            </a:r>
          </a:p>
          <a:p>
            <a:pPr lvl="0">
              <a:buNone/>
            </a:pPr>
            <a:endParaRPr altLang="en-US" lang="fr-FR"/>
          </a:p>
          <a:p>
            <a:pPr lvl="0">
              <a:buNone/>
            </a:pPr>
            <a:endParaRPr altLang="en-US" lang="fr-FR"/>
          </a:p>
          <a:p>
            <a:pPr lvl="0">
              <a:buNone/>
            </a:pPr>
            <a:endParaRPr altLang="en-US" lang="fr-FR"/>
          </a:p>
          <a:p>
            <a:pPr lvl="0">
              <a:buNone/>
            </a:pPr>
            <a:endParaRPr altLang="en-US" lang="fr-FR"/>
          </a:p>
          <a:p>
            <a:pPr lvl="0">
              <a:spcBef>
                <a:spcPct val="0"/>
              </a:spcBef>
              <a:buNone/>
            </a:pPr>
            <a:endParaRPr altLang="en-US" lang="fr-FR"/>
          </a:p>
          <a:p>
            <a:pPr lvl="0">
              <a:spcBef>
                <a:spcPct val="0"/>
              </a:spcBef>
              <a:buNone/>
            </a:pPr>
            <a:r>
              <a:rPr altLang="en-US" b="1" sz="2000" i="1" lang="fr-FR" u="sng"/>
              <a:t>2</a:t>
            </a:r>
            <a:r>
              <a:rPr altLang="en-US" baseline="30000" b="1" sz="2000" i="1" lang="fr-FR" u="sng"/>
              <a:t>ième</a:t>
            </a:r>
            <a:r>
              <a:rPr altLang="en-US" b="1" sz="2000" i="1" lang="fr-FR" u="sng"/>
              <a:t> itération</a:t>
            </a:r>
          </a:p>
          <a:p>
            <a:pPr lvl="0">
              <a:spcBef>
                <a:spcPct val="0"/>
              </a:spcBef>
              <a:buNone/>
            </a:pPr>
            <a:endParaRPr altLang="en-US" b="1" sz="2000" i="1" lang="fr-FR" u="sng"/>
          </a:p>
        </p:txBody>
      </p:sp>
      <p:graphicFrame>
        <p:nvGraphicFramePr>
          <p:cNvPr id="4194304" name=""/>
          <p:cNvGraphicFramePr>
            <a:graphicFrameLocks/>
          </p:cNvGraphicFramePr>
          <p:nvPr/>
        </p:nvGraphicFramePr>
        <p:xfrm rot="0">
          <a:off x="571500" y="1357312"/>
          <a:ext cx="4572000" cy="2027237"/>
        </p:xfrm>
        <a:graphic>
          <a:graphicData uri="http://schemas.openxmlformats.org/drawingml/2006/table">
            <a:tbl>
              <a:tblPr/>
              <a:tblGrid>
                <a:gridCol w="836612"/>
                <a:gridCol w="642937"/>
                <a:gridCol w="3092450"/>
              </a:tblGrid>
              <a:tr h="371474">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y</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y</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14399">
                <a:tc>
                  <a:txBody>
                    <a:bodyPr/>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y</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y</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6</a:t>
                      </a:r>
                    </a:p>
                    <a:p>
                      <a:pPr algn="l" eaLnBrk="1" hangingPunct="1" lvl="0"/>
                      <a:r>
                        <a:rPr altLang="en-US" b="0" sz="1800" lang="en-US">
                          <a:solidFill>
                            <a:schemeClr val="dk1"/>
                          </a:solidFill>
                          <a:latin typeface="Calibri" pitchFamily="34" charset="0"/>
                        </a:rPr>
                        <a:t>4</a:t>
                      </a:r>
                    </a:p>
                    <a:p>
                      <a:pPr algn="l" eaLnBrk="1" hangingPunct="1" lvl="0"/>
                      <a:r>
                        <a:rPr altLang="en-US" b="0" sz="1800" lang="en-US">
                          <a:solidFill>
                            <a:schemeClr val="dk1"/>
                          </a:solidFill>
                          <a:latin typeface="Calibri" pitchFamily="34" charset="0"/>
                        </a:rPr>
                        <a:t>8</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indent="-342900" lvl="0" marL="342900">
                        <a:buFontTx/>
                        <a:buAutoNum type="arabicPlain" startAt="2"/>
                      </a:pPr>
                      <a:r>
                        <a:rPr altLang="en-US" b="0" sz="1800" lang="en-US">
                          <a:solidFill>
                            <a:schemeClr val="dk1"/>
                          </a:solidFill>
                          <a:latin typeface="Calibri" pitchFamily="34" charset="0"/>
                        </a:rPr>
                        <a:t>  1        1       0       0       0</a:t>
                      </a:r>
                    </a:p>
                    <a:p>
                      <a:pPr algn="l" eaLnBrk="1" hangingPunct="1" indent="-342900" lvl="0" marL="342900">
                        <a:buFontTx/>
                        <a:buAutoNum type="arabicPlain" startAt="1"/>
                      </a:pPr>
                      <a:r>
                        <a:rPr altLang="en-US" b="0" sz="1800" lang="en-US">
                          <a:solidFill>
                            <a:schemeClr val="dk1"/>
                          </a:solidFill>
                          <a:latin typeface="Calibri" pitchFamily="34" charset="0"/>
                        </a:rPr>
                        <a:t>  1        0       0       1       0</a:t>
                      </a:r>
                    </a:p>
                    <a:p>
                      <a:pPr algn="l" eaLnBrk="1" hangingPunct="1" indent="-342900" lvl="0" marL="342900"/>
                      <a:r>
                        <a:rPr altLang="en-US" b="0" sz="1800" lang="en-US">
                          <a:solidFill>
                            <a:schemeClr val="dk1"/>
                          </a:solidFill>
                          <a:latin typeface="Calibri" pitchFamily="34" charset="0"/>
                        </a:rPr>
                        <a:t>1      </a:t>
                      </a:r>
                      <a:r>
                        <a:rPr altLang="en-US" b="0" sz="1800" lang="en-US">
                          <a:solidFill>
                            <a:srgbClr val="FF0000"/>
                          </a:solidFill>
                          <a:latin typeface="Calibri" pitchFamily="34" charset="0"/>
                        </a:rPr>
                        <a:t>3  </a:t>
                      </a:r>
                      <a:r>
                        <a:rPr altLang="en-US" b="0" sz="1800" lang="en-US">
                          <a:solidFill>
                            <a:schemeClr val="dk1"/>
                          </a:solidFill>
                          <a:latin typeface="Calibri" pitchFamily="34" charset="0"/>
                        </a:rPr>
                        <a:t>      0      -1       0       1</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ctr" eaLnBrk="1" hangingPunct="1" lvl="0"/>
                      <a:r>
                        <a:rPr altLang="en-US" b="0" sz="1800" lang="en-US">
                          <a:solidFill>
                            <a:schemeClr val="dk1"/>
                          </a:solidFill>
                          <a:latin typeface="Calibri" pitchFamily="34" charset="0"/>
                          <a:sym typeface="Symbol" pitchFamily="18" charset="2"/>
                        </a:rPr>
                        <a:t>’</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2      4        0      -1       0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71474">
                <a:tc>
                  <a:txBody>
                    <a:bodyPr/>
                    <a:p>
                      <a:pPr algn="ctr" eaLnBrk="1" hangingPunct="1" lvl="0"/>
                      <a:r>
                        <a:rPr altLang="en-US" b="0" sz="1800" lang="en-US">
                          <a:solidFill>
                            <a:schemeClr val="dk1"/>
                          </a:solidFill>
                          <a:latin typeface="Calibri" pitchFamily="34" charset="0"/>
                        </a:rPr>
                        <a:t>Z’</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    -2       0       0        0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cxnSp>
        <p:nvCxnSpPr>
          <p:cNvPr id="3145728" name="Connecteur droit avec flèche 5"/>
          <p:cNvCxnSpPr>
            <a:cxnSpLocks/>
          </p:cNvCxnSpPr>
          <p:nvPr/>
        </p:nvCxnSpPr>
        <p:spPr>
          <a:xfrm rot="5400000" flipH="1" flipV="1">
            <a:off x="2428081" y="3644106"/>
            <a:ext cx="428625" cy="1587"/>
          </a:xfrm>
          <a:prstGeom prst="straightConnector1"/>
          <a:noFill/>
          <a:ln w="50800" cap="flat" cmpd="sng">
            <a:solidFill>
              <a:srgbClr val="4A7EBB">
                <a:alpha val="100000"/>
              </a:srgbClr>
            </a:solidFill>
            <a:prstDash val="solid"/>
            <a:round/>
            <a:tailEnd type="arrow" w="med" len="med"/>
          </a:ln>
        </p:spPr>
      </p:cxnSp>
      <p:cxnSp>
        <p:nvCxnSpPr>
          <p:cNvPr id="3145729" name="Connecteur droit avec flèche 7"/>
          <p:cNvCxnSpPr>
            <a:cxnSpLocks/>
          </p:cNvCxnSpPr>
          <p:nvPr/>
        </p:nvCxnSpPr>
        <p:spPr>
          <a:xfrm rot="0">
            <a:off x="5286375" y="2500312"/>
            <a:ext cx="500062" cy="1587"/>
          </a:xfrm>
          <a:prstGeom prst="straightConnector1"/>
          <a:noFill/>
          <a:ln w="50800" cap="flat" cmpd="sng">
            <a:solidFill>
              <a:srgbClr val="4A7EBB">
                <a:alpha val="100000"/>
              </a:srgbClr>
            </a:solidFill>
            <a:prstDash val="solid"/>
            <a:round/>
            <a:tailEnd type="arrow" w="med" len="med"/>
          </a:ln>
        </p:spPr>
      </p:cxnSp>
      <p:graphicFrame>
        <p:nvGraphicFramePr>
          <p:cNvPr id="4194305" name=""/>
          <p:cNvGraphicFramePr>
            <a:graphicFrameLocks/>
          </p:cNvGraphicFramePr>
          <p:nvPr/>
        </p:nvGraphicFramePr>
        <p:xfrm rot="0">
          <a:off x="571500" y="4429125"/>
          <a:ext cx="4429125" cy="2027237"/>
        </p:xfrm>
        <a:graphic>
          <a:graphicData uri="http://schemas.openxmlformats.org/drawingml/2006/table">
            <a:tbl>
              <a:tblPr/>
              <a:tblGrid>
                <a:gridCol w="749300"/>
                <a:gridCol w="681037"/>
                <a:gridCol w="2998787"/>
              </a:tblGrid>
              <a:tr h="371474">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y</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14399">
                <a:tc>
                  <a:txBody>
                    <a:bodyPr/>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y</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10/3</a:t>
                      </a:r>
                    </a:p>
                    <a:p>
                      <a:pPr algn="l" eaLnBrk="1" hangingPunct="1" lvl="0"/>
                      <a:r>
                        <a:rPr altLang="en-US" b="0" sz="1800" lang="en-US">
                          <a:solidFill>
                            <a:schemeClr val="dk1"/>
                          </a:solidFill>
                          <a:latin typeface="Calibri" pitchFamily="34" charset="0"/>
                        </a:rPr>
                        <a:t>4/3</a:t>
                      </a:r>
                    </a:p>
                    <a:p>
                      <a:pPr algn="l" eaLnBrk="1" hangingPunct="1" lvl="0"/>
                      <a:r>
                        <a:rPr altLang="en-US" b="0" sz="1800" lang="en-US">
                          <a:solidFill>
                            <a:schemeClr val="dk1"/>
                          </a:solidFill>
                          <a:latin typeface="Calibri" pitchFamily="34" charset="0"/>
                        </a:rPr>
                        <a:t>8/3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5/3    0        1      1/3    0</a:t>
                      </a:r>
                    </a:p>
                    <a:p>
                      <a:pPr algn="l" eaLnBrk="1" hangingPunct="1" lvl="0"/>
                      <a:r>
                        <a:rPr altLang="en-US" b="0" sz="1800" lang="en-US">
                          <a:solidFill>
                            <a:srgbClr val="FF0000"/>
                          </a:solidFill>
                          <a:latin typeface="Calibri" pitchFamily="34" charset="0"/>
                        </a:rPr>
                        <a:t>2/3</a:t>
                      </a:r>
                      <a:r>
                        <a:rPr altLang="en-US" b="0" sz="1800" lang="en-US">
                          <a:solidFill>
                            <a:schemeClr val="dk1"/>
                          </a:solidFill>
                          <a:latin typeface="Calibri" pitchFamily="34" charset="0"/>
                        </a:rPr>
                        <a:t>    0        0      1/3    1 </a:t>
                      </a:r>
                    </a:p>
                    <a:p>
                      <a:pPr algn="l" eaLnBrk="1" hangingPunct="1" lvl="0"/>
                      <a:r>
                        <a:rPr altLang="en-US" b="0" sz="1800" lang="en-US">
                          <a:solidFill>
                            <a:schemeClr val="dk1"/>
                          </a:solidFill>
                          <a:latin typeface="Calibri" pitchFamily="34" charset="0"/>
                        </a:rPr>
                        <a:t>1/3    1        0     -1/3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sym typeface="Symbol" pitchFamily="18" charset="2"/>
                        </a:rPr>
                        <a:t>’</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4/3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2/3    0        0     1/3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71474">
                <a:tc>
                  <a:txBody>
                    <a:bodyPr/>
                    <a:p>
                      <a:pPr algn="l" eaLnBrk="1" hangingPunct="1" lvl="0"/>
                      <a:r>
                        <a:rPr altLang="en-US" b="0" sz="1800" lang="en-US">
                          <a:solidFill>
                            <a:schemeClr val="dk1"/>
                          </a:solidFill>
                          <a:latin typeface="Calibri" pitchFamily="34" charset="0"/>
                        </a:rPr>
                        <a:t>Z’</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16/3</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-1/3   0        0    -2/3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cxnSp>
        <p:nvCxnSpPr>
          <p:cNvPr id="3145730" name="Connecteur droit avec flèche 10"/>
          <p:cNvCxnSpPr>
            <a:cxnSpLocks/>
          </p:cNvCxnSpPr>
          <p:nvPr/>
        </p:nvCxnSpPr>
        <p:spPr>
          <a:xfrm rot="5400000" flipH="1" flipV="1">
            <a:off x="2035175" y="6680200"/>
            <a:ext cx="357187" cy="1587"/>
          </a:xfrm>
          <a:prstGeom prst="straightConnector1"/>
          <a:noFill/>
          <a:ln w="50800" cap="flat" cmpd="sng">
            <a:solidFill>
              <a:srgbClr val="4A7EBB">
                <a:alpha val="100000"/>
              </a:srgbClr>
            </a:solidFill>
            <a:prstDash val="solid"/>
            <a:round/>
            <a:tailEnd type="arrow" w="med" len="med"/>
          </a:ln>
        </p:spPr>
      </p:cxnSp>
      <p:cxnSp>
        <p:nvCxnSpPr>
          <p:cNvPr id="3145731" name="Connecteur droit avec flèche 12"/>
          <p:cNvCxnSpPr>
            <a:cxnSpLocks/>
          </p:cNvCxnSpPr>
          <p:nvPr/>
        </p:nvCxnSpPr>
        <p:spPr>
          <a:xfrm rot="0">
            <a:off x="5143500" y="5286375"/>
            <a:ext cx="428625" cy="1587"/>
          </a:xfrm>
          <a:prstGeom prst="straightConnector1"/>
          <a:noFill/>
          <a:ln w="50800" cap="flat" cmpd="sng">
            <a:solidFill>
              <a:srgbClr val="4A7EBB">
                <a:alpha val="100000"/>
              </a:srgbClr>
            </a:solidFill>
            <a:prstDash val="solid"/>
            <a:round/>
            <a:tailEnd type="arrow" w="med" len="med"/>
          </a:ln>
        </p:spPr>
      </p:cxn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586">
                                            <p:txEl>
                                              <p:charRg st="0" end="9"/>
                                            </p:txEl>
                                          </p:spTgt>
                                        </p:tgtEl>
                                        <p:attrNameLst>
                                          <p:attrName>style.visibility</p:attrName>
                                        </p:attrNameLst>
                                      </p:cBhvr>
                                      <p:to>
                                        <p:strVal val="visible"/>
                                      </p:to>
                                    </p:set>
                                    <p:animEffect transition="in" filter="checkerboard(across)">
                                      <p:cBhvr>
                                        <p:cTn dur="500" id="7"/>
                                        <p:tgtEl>
                                          <p:spTgt spid="1048586">
                                            <p:txEl>
                                              <p:charRg st="0" end="9"/>
                                            </p:txEl>
                                          </p:spTgt>
                                        </p:tgtEl>
                                      </p:cBhvr>
                                    </p:animEffect>
                                  </p:childTnLst>
                                </p:cTn>
                              </p:par>
                              <p:par>
                                <p:cTn fill="hold" id="8" nodeType="withEffect" presetClass="entr" presetID="5" presetSubtype="10">
                                  <p:stCondLst>
                                    <p:cond delay="0"/>
                                  </p:stCondLst>
                                  <p:childTnLst>
                                    <p:set>
                                      <p:cBhvr>
                                        <p:cTn dur="1" fill="hold" id="9">
                                          <p:stCondLst>
                                            <p:cond delay="0"/>
                                          </p:stCondLst>
                                        </p:cTn>
                                        <p:tgtEl>
                                          <p:spTgt spid="1048586">
                                            <p:txEl>
                                              <p:charRg st="9" end="25"/>
                                            </p:txEl>
                                          </p:spTgt>
                                        </p:tgtEl>
                                        <p:attrNameLst>
                                          <p:attrName>style.visibility</p:attrName>
                                        </p:attrNameLst>
                                      </p:cBhvr>
                                      <p:to>
                                        <p:strVal val="visible"/>
                                      </p:to>
                                    </p:set>
                                    <p:animEffect transition="in" filter="checkerboard(across)">
                                      <p:cBhvr>
                                        <p:cTn dur="500" id="10"/>
                                        <p:tgtEl>
                                          <p:spTgt spid="1048586">
                                            <p:txEl>
                                              <p:charRg st="9" end="25"/>
                                            </p:txEl>
                                          </p:spTgt>
                                        </p:tgtEl>
                                      </p:cBhvr>
                                    </p:animEffec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5" presetSubtype="10">
                                  <p:stCondLst>
                                    <p:cond delay="0"/>
                                  </p:stCondLst>
                                  <p:childTnLst>
                                    <p:set>
                                      <p:cBhvr>
                                        <p:cTn dur="1" fill="hold" id="14">
                                          <p:stCondLst>
                                            <p:cond delay="0"/>
                                          </p:stCondLst>
                                        </p:cTn>
                                        <p:tgtEl>
                                          <p:spTgt spid="4194304"/>
                                        </p:tgtEl>
                                        <p:attrNameLst>
                                          <p:attrName>style.visibility</p:attrName>
                                        </p:attrNameLst>
                                      </p:cBhvr>
                                      <p:to>
                                        <p:strVal val="visible"/>
                                      </p:to>
                                    </p:set>
                                    <p:animEffect transition="in" filter="checkerboard(across)">
                                      <p:cBhvr>
                                        <p:cTn dur="500" id="15"/>
                                        <p:tgtEl>
                                          <p:spTgt spid="4194304"/>
                                        </p:tgtEl>
                                      </p:cBhvr>
                                    </p:animEffect>
                                  </p:childTnLst>
                                </p:cTn>
                              </p:par>
                            </p:childTnLst>
                          </p:cTn>
                        </p:par>
                      </p:childTnLst>
                    </p:cTn>
                  </p:par>
                  <p:par>
                    <p:cTn fill="hold" id="16">
                      <p:stCondLst>
                        <p:cond delay="indefinite"/>
                      </p:stCondLst>
                      <p:childTnLst>
                        <p:par>
                          <p:cTn fill="hold" id="17">
                            <p:stCondLst>
                              <p:cond delay="0"/>
                            </p:stCondLst>
                            <p:childTnLst>
                              <p:par>
                                <p:cTn fill="hold" id="18" nodeType="clickEffect" presetClass="entr" presetID="5" presetSubtype="10">
                                  <p:stCondLst>
                                    <p:cond delay="0"/>
                                  </p:stCondLst>
                                  <p:childTnLst>
                                    <p:set>
                                      <p:cBhvr>
                                        <p:cTn dur="1" fill="hold" id="19">
                                          <p:stCondLst>
                                            <p:cond delay="0"/>
                                          </p:stCondLst>
                                        </p:cTn>
                                        <p:tgtEl>
                                          <p:spTgt spid="3145728"/>
                                        </p:tgtEl>
                                        <p:attrNameLst>
                                          <p:attrName>style.visibility</p:attrName>
                                        </p:attrNameLst>
                                      </p:cBhvr>
                                      <p:to>
                                        <p:strVal val="visible"/>
                                      </p:to>
                                    </p:set>
                                    <p:animEffect transition="in" filter="checkerboard(across)">
                                      <p:cBhvr>
                                        <p:cTn dur="500" id="20"/>
                                        <p:tgtEl>
                                          <p:spTgt spid="3145728"/>
                                        </p:tgtEl>
                                      </p:cBhvr>
                                    </p:animEffect>
                                  </p:childTnLst>
                                </p:cTn>
                              </p:par>
                            </p:childTnLst>
                          </p:cTn>
                        </p:par>
                      </p:childTnLst>
                    </p:cTn>
                  </p:par>
                  <p:par>
                    <p:cTn fill="hold" id="21">
                      <p:stCondLst>
                        <p:cond delay="indefinite"/>
                      </p:stCondLst>
                      <p:childTnLst>
                        <p:par>
                          <p:cTn fill="hold" id="22">
                            <p:stCondLst>
                              <p:cond delay="0"/>
                            </p:stCondLst>
                            <p:childTnLst>
                              <p:par>
                                <p:cTn fill="hold" id="23" nodeType="clickEffect" presetClass="entr" presetID="5" presetSubtype="10">
                                  <p:stCondLst>
                                    <p:cond delay="0"/>
                                  </p:stCondLst>
                                  <p:childTnLst>
                                    <p:set>
                                      <p:cBhvr>
                                        <p:cTn dur="1" fill="hold" id="24">
                                          <p:stCondLst>
                                            <p:cond delay="0"/>
                                          </p:stCondLst>
                                        </p:cTn>
                                        <p:tgtEl>
                                          <p:spTgt spid="3145729"/>
                                        </p:tgtEl>
                                        <p:attrNameLst>
                                          <p:attrName>style.visibility</p:attrName>
                                        </p:attrNameLst>
                                      </p:cBhvr>
                                      <p:to>
                                        <p:strVal val="visible"/>
                                      </p:to>
                                    </p:set>
                                    <p:animEffect transition="in" filter="checkerboard(across)">
                                      <p:cBhvr>
                                        <p:cTn dur="500" id="25"/>
                                        <p:tgtEl>
                                          <p:spTgt spid="3145729"/>
                                        </p:tgtEl>
                                      </p:cBhvr>
                                    </p:animEffect>
                                  </p:childTnLst>
                                </p:cTn>
                              </p:par>
                            </p:childTnLst>
                          </p:cTn>
                        </p:par>
                      </p:childTnLst>
                    </p:cTn>
                  </p:par>
                  <p:par>
                    <p:cTn fill="hold" id="26">
                      <p:stCondLst>
                        <p:cond delay="indefinite"/>
                      </p:stCondLst>
                      <p:childTnLst>
                        <p:par>
                          <p:cTn fill="hold" id="27">
                            <p:stCondLst>
                              <p:cond delay="0"/>
                            </p:stCondLst>
                            <p:childTnLst>
                              <p:par>
                                <p:cTn fill="hold" id="28" nodeType="clickEffect" presetClass="entr" presetID="5" presetSubtype="10">
                                  <p:stCondLst>
                                    <p:cond delay="0"/>
                                  </p:stCondLst>
                                  <p:childTnLst>
                                    <p:set>
                                      <p:cBhvr>
                                        <p:cTn dur="1" fill="hold" id="29">
                                          <p:stCondLst>
                                            <p:cond delay="0"/>
                                          </p:stCondLst>
                                        </p:cTn>
                                        <p:tgtEl>
                                          <p:spTgt spid="4194304"/>
                                        </p:tgtEl>
                                        <p:attrNameLst>
                                          <p:attrName>style.visibility</p:attrName>
                                        </p:attrNameLst>
                                      </p:cBhvr>
                                      <p:to>
                                        <p:strVal val="visible"/>
                                      </p:to>
                                    </p:set>
                                    <p:animEffect transition="in" filter="checkerboard(across)">
                                      <p:cBhvr>
                                        <p:cTn dur="500" id="30"/>
                                        <p:tgtEl>
                                          <p:spTgt spid="4194304"/>
                                        </p:tgtEl>
                                      </p:cBhvr>
                                    </p:animEffect>
                                  </p:childTnLst>
                                </p:cTn>
                              </p:par>
                            </p:childTnLst>
                          </p:cTn>
                        </p:par>
                      </p:childTnLst>
                    </p:cTn>
                  </p:par>
                  <p:par>
                    <p:cTn fill="hold" id="31">
                      <p:stCondLst>
                        <p:cond delay="indefinite"/>
                      </p:stCondLst>
                      <p:childTnLst>
                        <p:par>
                          <p:cTn fill="hold" id="32">
                            <p:stCondLst>
                              <p:cond delay="0"/>
                            </p:stCondLst>
                            <p:childTnLst>
                              <p:par>
                                <p:cTn fill="hold" id="33" nodeType="clickEffect" presetClass="entr" presetID="5" presetSubtype="10">
                                  <p:stCondLst>
                                    <p:cond delay="0"/>
                                  </p:stCondLst>
                                  <p:childTnLst>
                                    <p:set>
                                      <p:cBhvr>
                                        <p:cTn dur="1" fill="hold" id="34">
                                          <p:stCondLst>
                                            <p:cond delay="0"/>
                                          </p:stCondLst>
                                        </p:cTn>
                                        <p:tgtEl>
                                          <p:spTgt spid="1048586">
                                            <p:txEl>
                                              <p:charRg st="30" end="46"/>
                                            </p:txEl>
                                          </p:spTgt>
                                        </p:tgtEl>
                                        <p:attrNameLst>
                                          <p:attrName>style.visibility</p:attrName>
                                        </p:attrNameLst>
                                      </p:cBhvr>
                                      <p:to>
                                        <p:strVal val="visible"/>
                                      </p:to>
                                    </p:set>
                                    <p:animEffect transition="in" filter="checkerboard(across)">
                                      <p:cBhvr>
                                        <p:cTn dur="500" id="35"/>
                                        <p:tgtEl>
                                          <p:spTgt spid="1048586">
                                            <p:txEl>
                                              <p:charRg st="30" end="46"/>
                                            </p:txEl>
                                          </p:spTgt>
                                        </p:tgtEl>
                                      </p:cBhvr>
                                    </p:animEffect>
                                  </p:childTnLst>
                                </p:cTn>
                              </p:par>
                            </p:childTnLst>
                          </p:cTn>
                        </p:par>
                      </p:childTnLst>
                    </p:cTn>
                  </p:par>
                  <p:par>
                    <p:cTn fill="hold" id="36">
                      <p:stCondLst>
                        <p:cond delay="indefinite"/>
                      </p:stCondLst>
                      <p:childTnLst>
                        <p:par>
                          <p:cTn fill="hold" id="37">
                            <p:stCondLst>
                              <p:cond delay="0"/>
                            </p:stCondLst>
                            <p:childTnLst>
                              <p:par>
                                <p:cTn fill="hold" id="38" nodeType="clickEffect" presetClass="entr" presetID="5" presetSubtype="10">
                                  <p:stCondLst>
                                    <p:cond delay="0"/>
                                  </p:stCondLst>
                                  <p:childTnLst>
                                    <p:set>
                                      <p:cBhvr>
                                        <p:cTn dur="1" fill="hold" id="39">
                                          <p:stCondLst>
                                            <p:cond delay="0"/>
                                          </p:stCondLst>
                                        </p:cTn>
                                        <p:tgtEl>
                                          <p:spTgt spid="4194305"/>
                                        </p:tgtEl>
                                        <p:attrNameLst>
                                          <p:attrName>style.visibility</p:attrName>
                                        </p:attrNameLst>
                                      </p:cBhvr>
                                      <p:to>
                                        <p:strVal val="visible"/>
                                      </p:to>
                                    </p:set>
                                    <p:animEffect transition="in" filter="checkerboard(across)">
                                      <p:cBhvr>
                                        <p:cTn dur="500" id="40"/>
                                        <p:tgtEl>
                                          <p:spTgt spid="4194305"/>
                                        </p:tgtEl>
                                      </p:cBhvr>
                                    </p:animEffect>
                                  </p:childTnLst>
                                </p:cTn>
                              </p:par>
                            </p:childTnLst>
                          </p:cTn>
                        </p:par>
                      </p:childTnLst>
                    </p:cTn>
                  </p:par>
                  <p:par>
                    <p:cTn fill="hold" id="41">
                      <p:stCondLst>
                        <p:cond delay="indefinite"/>
                      </p:stCondLst>
                      <p:childTnLst>
                        <p:par>
                          <p:cTn fill="hold" id="42">
                            <p:stCondLst>
                              <p:cond delay="0"/>
                            </p:stCondLst>
                            <p:childTnLst>
                              <p:par>
                                <p:cTn fill="hold" id="43" nodeType="clickEffect" presetClass="entr" presetID="5" presetSubtype="10">
                                  <p:stCondLst>
                                    <p:cond delay="0"/>
                                  </p:stCondLst>
                                  <p:childTnLst>
                                    <p:set>
                                      <p:cBhvr>
                                        <p:cTn dur="1" fill="hold" id="44">
                                          <p:stCondLst>
                                            <p:cond delay="0"/>
                                          </p:stCondLst>
                                        </p:cTn>
                                        <p:tgtEl>
                                          <p:spTgt spid="3145730"/>
                                        </p:tgtEl>
                                        <p:attrNameLst>
                                          <p:attrName>style.visibility</p:attrName>
                                        </p:attrNameLst>
                                      </p:cBhvr>
                                      <p:to>
                                        <p:strVal val="visible"/>
                                      </p:to>
                                    </p:set>
                                    <p:animEffect transition="in" filter="checkerboard(across)">
                                      <p:cBhvr>
                                        <p:cTn dur="500" id="45"/>
                                        <p:tgtEl>
                                          <p:spTgt spid="3145730"/>
                                        </p:tgtEl>
                                      </p:cBhvr>
                                    </p:animEffect>
                                  </p:childTnLst>
                                </p:cTn>
                              </p:par>
                            </p:childTnLst>
                          </p:cTn>
                        </p:par>
                      </p:childTnLst>
                    </p:cTn>
                  </p:par>
                  <p:par>
                    <p:cTn fill="hold" id="46">
                      <p:stCondLst>
                        <p:cond delay="indefinite"/>
                      </p:stCondLst>
                      <p:childTnLst>
                        <p:par>
                          <p:cTn fill="hold" id="47">
                            <p:stCondLst>
                              <p:cond delay="0"/>
                            </p:stCondLst>
                            <p:childTnLst>
                              <p:par>
                                <p:cTn fill="hold" id="48" nodeType="clickEffect" presetClass="entr" presetID="5" presetSubtype="10">
                                  <p:stCondLst>
                                    <p:cond delay="0"/>
                                  </p:stCondLst>
                                  <p:childTnLst>
                                    <p:set>
                                      <p:cBhvr>
                                        <p:cTn dur="1" fill="hold" id="49">
                                          <p:stCondLst>
                                            <p:cond delay="0"/>
                                          </p:stCondLst>
                                        </p:cTn>
                                        <p:tgtEl>
                                          <p:spTgt spid="3145731"/>
                                        </p:tgtEl>
                                        <p:attrNameLst>
                                          <p:attrName>style.visibility</p:attrName>
                                        </p:attrNameLst>
                                      </p:cBhvr>
                                      <p:to>
                                        <p:strVal val="visible"/>
                                      </p:to>
                                    </p:set>
                                    <p:animEffect transition="in" filter="checkerboard(across)">
                                      <p:cBhvr>
                                        <p:cTn dur="500" id="50"/>
                                        <p:tgtEl>
                                          <p:spTgt spid="3145731"/>
                                        </p:tgtEl>
                                      </p:cBhvr>
                                    </p:animEffect>
                                  </p:childTnLst>
                                </p:cTn>
                              </p:par>
                            </p:childTnLst>
                          </p:cTn>
                        </p:par>
                      </p:childTnLst>
                    </p:cTn>
                  </p:par>
                  <p:par>
                    <p:cTn fill="hold" id="51">
                      <p:stCondLst>
                        <p:cond delay="indefinite"/>
                      </p:stCondLst>
                      <p:childTnLst>
                        <p:par>
                          <p:cTn fill="hold" id="52">
                            <p:stCondLst>
                              <p:cond delay="0"/>
                            </p:stCondLst>
                            <p:childTnLst>
                              <p:par>
                                <p:cTn fill="hold" id="53" nodeType="clickEffect" presetClass="entr" presetID="5" presetSubtype="10">
                                  <p:stCondLst>
                                    <p:cond delay="0"/>
                                  </p:stCondLst>
                                  <p:childTnLst>
                                    <p:set>
                                      <p:cBhvr>
                                        <p:cTn dur="1" fill="hold" id="54">
                                          <p:stCondLst>
                                            <p:cond delay="0"/>
                                          </p:stCondLst>
                                        </p:cTn>
                                        <p:tgtEl>
                                          <p:spTgt spid="4194305"/>
                                        </p:tgtEl>
                                        <p:attrNameLst>
                                          <p:attrName>style.visibility</p:attrName>
                                        </p:attrNameLst>
                                      </p:cBhvr>
                                      <p:to>
                                        <p:strVal val="visible"/>
                                      </p:to>
                                    </p:set>
                                    <p:animEffect transition="in" filter="checkerboard(across)">
                                      <p:cBhvr>
                                        <p:cTn dur="500" id="55"/>
                                        <p:tgtEl>
                                          <p:spTgt spid="4194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1">
  <p:cSld>
    <p:spTree>
      <p:nvGrpSpPr>
        <p:cNvPr id="46" name=""/>
        <p:cNvGrpSpPr/>
        <p:nvPr/>
      </p:nvGrpSpPr>
      <p:grpSpPr>
        <a:xfrm rot="0">
          <a:off x="0" y="0"/>
          <a:ext cx="0" cy="0"/>
          <a:chOff x="0" y="0"/>
          <a:chExt cx="0" cy="0"/>
        </a:xfrm>
      </p:grpSpPr>
      <p:sp>
        <p:nvSpPr>
          <p:cNvPr id="1048631" name="Titre 1"/>
          <p:cNvSpPr/>
          <p:nvPr>
            <p:ph type="title" sz="full" idx="0"/>
          </p:nvPr>
        </p:nvSpPr>
        <p:spPr>
          <a:xfrm rot="0">
            <a:off x="500062" y="0"/>
            <a:ext cx="8229600" cy="511175"/>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Exemple 2</a:t>
            </a:r>
          </a:p>
        </p:txBody>
      </p:sp>
      <p:sp>
        <p:nvSpPr>
          <p:cNvPr id="1048632" name="Espace réservé du contenu 2"/>
          <p:cNvSpPr/>
          <p:nvPr>
            <p:ph sz="full" idx="1"/>
          </p:nvPr>
        </p:nvSpPr>
        <p:spPr>
          <a:xfrm rot="0">
            <a:off x="500062" y="500062"/>
            <a:ext cx="8229600" cy="6072187"/>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000" i="1" lang="fr-FR" u="sng"/>
              <a:t>3</a:t>
            </a:r>
            <a:r>
              <a:rPr altLang="en-US" baseline="30000" b="1" sz="2000" i="1" lang="fr-FR" u="sng"/>
              <a:t>ième</a:t>
            </a:r>
            <a:r>
              <a:rPr altLang="en-US" b="1" sz="2000" i="1" lang="fr-FR" u="sng"/>
              <a:t> itération</a:t>
            </a:r>
          </a:p>
          <a:p>
            <a:pPr lvl="0">
              <a:buNone/>
            </a:pPr>
            <a:endParaRPr altLang="en-US" b="1" sz="2000" i="1" lang="fr-FR" u="sng"/>
          </a:p>
          <a:p>
            <a:pPr lvl="0">
              <a:buNone/>
            </a:pPr>
            <a:endParaRPr altLang="en-US" lang="fr-FR"/>
          </a:p>
          <a:p>
            <a:pPr lvl="0">
              <a:buNone/>
            </a:pPr>
            <a:endParaRPr altLang="en-US" lang="fr-FR"/>
          </a:p>
          <a:p>
            <a:pPr lvl="0">
              <a:buNone/>
            </a:pPr>
            <a:endParaRPr altLang="en-US" lang="fr-FR"/>
          </a:p>
          <a:p>
            <a:pPr lvl="0">
              <a:spcBef>
                <a:spcPct val="0"/>
              </a:spcBef>
              <a:buNone/>
            </a:pPr>
            <a:r>
              <a:rPr altLang="en-US" lang="fr-FR"/>
              <a:t> </a:t>
            </a:r>
            <a:r>
              <a:rPr altLang="en-US" sz="2000" lang="fr-FR"/>
              <a:t>Terminer, la solution de base réalisable de départ pour PLS est :</a:t>
            </a:r>
          </a:p>
          <a:p>
            <a:pPr lvl="0">
              <a:spcBef>
                <a:spcPct val="0"/>
              </a:spcBef>
              <a:buNone/>
            </a:pPr>
            <a:r>
              <a:rPr altLang="en-US" sz="2000" lang="fr-FR"/>
              <a:t>           x</a:t>
            </a:r>
            <a:r>
              <a:rPr altLang="en-US" baseline="-25000" sz="2000" lang="fr-FR"/>
              <a:t>1</a:t>
            </a:r>
            <a:r>
              <a:rPr altLang="en-US" sz="2000" lang="fr-FR"/>
              <a:t> = 2 x</a:t>
            </a:r>
            <a:r>
              <a:rPr altLang="en-US" baseline="-25000" sz="2000" lang="fr-FR"/>
              <a:t>2 </a:t>
            </a:r>
            <a:r>
              <a:rPr altLang="en-US" sz="2000" lang="fr-FR"/>
              <a:t> =2   </a:t>
            </a:r>
            <a:r>
              <a:rPr altLang="en-US" sz="2000" lang="fr-FR">
                <a:sym typeface="Symbol" pitchFamily="18" charset="2"/>
              </a:rPr>
              <a:t>e</a:t>
            </a:r>
            <a:r>
              <a:rPr altLang="en-US" baseline="-25000" sz="2000" lang="fr-FR">
                <a:sym typeface="Symbol" pitchFamily="18" charset="2"/>
              </a:rPr>
              <a:t>1</a:t>
            </a:r>
            <a:r>
              <a:rPr altLang="en-US" sz="2000" lang="fr-FR">
                <a:sym typeface="Symbol" pitchFamily="18" charset="2"/>
              </a:rPr>
              <a:t> = e</a:t>
            </a:r>
            <a:r>
              <a:rPr altLang="en-US" baseline="-25000" sz="2000" lang="fr-FR">
                <a:sym typeface="Symbol" pitchFamily="18" charset="2"/>
              </a:rPr>
              <a:t>2</a:t>
            </a:r>
            <a:r>
              <a:rPr altLang="en-US" sz="2000" lang="fr-FR">
                <a:sym typeface="Symbol" pitchFamily="18" charset="2"/>
              </a:rPr>
              <a:t>= 0   Z=6</a:t>
            </a:r>
          </a:p>
          <a:p>
            <a:pPr lvl="0">
              <a:spcBef>
                <a:spcPct val="0"/>
              </a:spcBef>
              <a:buNone/>
            </a:pPr>
            <a:r>
              <a:rPr altLang="en-US" b="1" sz="2000" i="1" lang="fr-FR" u="sng">
                <a:sym typeface="Symbol" pitchFamily="18" charset="2"/>
              </a:rPr>
              <a:t>Phase 2</a:t>
            </a:r>
          </a:p>
          <a:p>
            <a:pPr lvl="0">
              <a:spcBef>
                <a:spcPct val="0"/>
              </a:spcBef>
              <a:buNone/>
            </a:pPr>
            <a:endParaRPr altLang="en-US" b="1" sz="2000" i="1" lang="fr-FR" u="sng">
              <a:sym typeface="Symbol" pitchFamily="18" charset="2"/>
            </a:endParaRPr>
          </a:p>
          <a:p>
            <a:pPr lvl="0">
              <a:spcBef>
                <a:spcPct val="0"/>
              </a:spcBef>
              <a:buNone/>
            </a:pPr>
            <a:endParaRPr altLang="en-US" b="1" sz="2000" i="1" lang="fr-FR" u="sng">
              <a:sym typeface="Symbol" pitchFamily="18" charset="2"/>
            </a:endParaRPr>
          </a:p>
          <a:p>
            <a:pPr lvl="0">
              <a:spcBef>
                <a:spcPct val="0"/>
              </a:spcBef>
              <a:buNone/>
            </a:pPr>
            <a:endParaRPr altLang="en-US" b="1" sz="2000" i="1" lang="fr-FR" u="sng">
              <a:sym typeface="Symbol" pitchFamily="18" charset="2"/>
            </a:endParaRPr>
          </a:p>
          <a:p>
            <a:pPr lvl="0">
              <a:spcBef>
                <a:spcPct val="0"/>
              </a:spcBef>
              <a:buNone/>
            </a:pPr>
            <a:endParaRPr altLang="en-US" b="1" sz="2000" i="1" lang="fr-FR" u="sng">
              <a:sym typeface="Symbol" pitchFamily="18" charset="2"/>
            </a:endParaRPr>
          </a:p>
          <a:p>
            <a:pPr lvl="0">
              <a:spcBef>
                <a:spcPct val="0"/>
              </a:spcBef>
              <a:buNone/>
            </a:pPr>
            <a:endParaRPr altLang="en-US" b="1" sz="2000" i="1" lang="fr-FR" u="sng">
              <a:sym typeface="Symbol" pitchFamily="18" charset="2"/>
            </a:endParaRPr>
          </a:p>
          <a:p>
            <a:pPr lvl="0">
              <a:spcBef>
                <a:spcPct val="0"/>
              </a:spcBef>
              <a:buNone/>
            </a:pPr>
            <a:endParaRPr altLang="en-US" b="1" sz="2000" i="1" lang="fr-FR" u="sng">
              <a:sym typeface="Symbol" pitchFamily="18" charset="2"/>
            </a:endParaRPr>
          </a:p>
          <a:p>
            <a:pPr lvl="0">
              <a:spcBef>
                <a:spcPct val="0"/>
              </a:spcBef>
              <a:buNone/>
            </a:pPr>
            <a:r>
              <a:rPr altLang="en-US" sz="2000" lang="fr-FR">
                <a:sym typeface="Symbol" pitchFamily="18" charset="2"/>
              </a:rPr>
              <a:t>Nous avons:   </a:t>
            </a:r>
            <a:r>
              <a:rPr altLang="en-US" baseline="-25000" sz="2000" lang="fr-FR">
                <a:sym typeface="Symbol" pitchFamily="18" charset="2"/>
              </a:rPr>
              <a:t>j</a:t>
            </a:r>
            <a:r>
              <a:rPr altLang="en-US" sz="2000" lang="fr-FR">
                <a:sym typeface="Symbol" pitchFamily="18" charset="2"/>
              </a:rPr>
              <a:t> 0 j, il s’ensuit que la solution de base réalisable trouvée en phase 1 est une solution optimale pour PL</a:t>
            </a:r>
          </a:p>
        </p:txBody>
      </p:sp>
      <p:graphicFrame>
        <p:nvGraphicFramePr>
          <p:cNvPr id="4194306" name=""/>
          <p:cNvGraphicFramePr>
            <a:graphicFrameLocks/>
          </p:cNvGraphicFramePr>
          <p:nvPr/>
        </p:nvGraphicFramePr>
        <p:xfrm rot="0">
          <a:off x="642937" y="1143000"/>
          <a:ext cx="4214812" cy="2027237"/>
        </p:xfrm>
        <a:graphic>
          <a:graphicData uri="http://schemas.openxmlformats.org/drawingml/2006/table">
            <a:tbl>
              <a:tblPr/>
              <a:tblGrid>
                <a:gridCol w="641349"/>
                <a:gridCol w="715962"/>
                <a:gridCol w="2857499"/>
              </a:tblGrid>
              <a:tr h="371474">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14399">
                <a:tc>
                  <a:txBody>
                    <a:bodyPr/>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a:t>
                      </a:r>
                    </a:p>
                    <a:p>
                      <a:pPr algn="l" eaLnBrk="1" hangingPunct="1" lvl="0"/>
                      <a:r>
                        <a:rPr altLang="en-US" b="0" sz="1800" lang="en-US">
                          <a:solidFill>
                            <a:schemeClr val="dk1"/>
                          </a:solidFill>
                          <a:latin typeface="Calibri" pitchFamily="34" charset="0"/>
                        </a:rPr>
                        <a:t>2</a:t>
                      </a:r>
                    </a:p>
                    <a:p>
                      <a:pPr algn="l" eaLnBrk="1" hangingPunct="1" lvl="0"/>
                      <a:r>
                        <a:rPr altLang="en-US"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1     -1/2</a:t>
                      </a:r>
                    </a:p>
                    <a:p>
                      <a:pPr algn="l" eaLnBrk="1" hangingPunct="1" lvl="0">
                        <a:buFontTx/>
                        <a:buAutoNum type="arabicPlain" startAt="1"/>
                      </a:pPr>
                      <a:r>
                        <a:rPr altLang="en-US" b="0" sz="1800" lang="en-US">
                          <a:solidFill>
                            <a:schemeClr val="dk1"/>
                          </a:solidFill>
                          <a:latin typeface="Calibri" pitchFamily="34" charset="0"/>
                        </a:rPr>
                        <a:t>   0         0      1/2  </a:t>
                      </a:r>
                    </a:p>
                    <a:p>
                      <a:pPr algn="l" eaLnBrk="1" hangingPunct="1" lvl="0"/>
                      <a:r>
                        <a:rPr altLang="en-US" b="0" sz="1800" lang="en-US">
                          <a:solidFill>
                            <a:schemeClr val="dk1"/>
                          </a:solidFill>
                          <a:latin typeface="Calibri" pitchFamily="34" charset="0"/>
                        </a:rPr>
                        <a:t>0        1        0      -1/2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sym typeface="Symbol" pitchFamily="18" charset="2"/>
                        </a:rPr>
                        <a:t>’</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0        0        0       0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71474">
                <a:tc>
                  <a:txBody>
                    <a:bodyPr/>
                    <a:p>
                      <a:pPr algn="l" eaLnBrk="1" hangingPunct="1" lvl="0"/>
                      <a:r>
                        <a:rPr altLang="en-US" b="0" sz="1800" lang="en-US">
                          <a:solidFill>
                            <a:schemeClr val="dk1"/>
                          </a:solidFill>
                          <a:latin typeface="Calibri" pitchFamily="34" charset="0"/>
                        </a:rPr>
                        <a:t>Z’</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6</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0       -1/2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graphicFrame>
        <p:nvGraphicFramePr>
          <p:cNvPr id="4194307" name=""/>
          <p:cNvGraphicFramePr>
            <a:graphicFrameLocks/>
          </p:cNvGraphicFramePr>
          <p:nvPr/>
        </p:nvGraphicFramePr>
        <p:xfrm rot="0">
          <a:off x="785812" y="4214812"/>
          <a:ext cx="4286250" cy="1655762"/>
        </p:xfrm>
        <a:graphic>
          <a:graphicData uri="http://schemas.openxmlformats.org/drawingml/2006/table">
            <a:tbl>
              <a:tblPr/>
              <a:tblGrid>
                <a:gridCol w="714375"/>
                <a:gridCol w="541337"/>
                <a:gridCol w="3030537"/>
              </a:tblGrid>
              <a:tr h="371474">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914399">
                <a:tc>
                  <a:txBody>
                    <a:bodyPr/>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a:t>
                      </a:r>
                    </a:p>
                    <a:p>
                      <a:pPr algn="l" eaLnBrk="1" hangingPunct="1" lvl="0"/>
                      <a:r>
                        <a:rPr altLang="en-US" b="0" sz="1800" lang="en-US">
                          <a:solidFill>
                            <a:schemeClr val="dk1"/>
                          </a:solidFill>
                          <a:latin typeface="Calibri" pitchFamily="34" charset="0"/>
                        </a:rPr>
                        <a:t>2</a:t>
                      </a:r>
                    </a:p>
                    <a:p>
                      <a:pPr algn="l" eaLnBrk="1" hangingPunct="1" lvl="0"/>
                      <a:r>
                        <a:rPr altLang="en-US"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1     -1/2</a:t>
                      </a:r>
                    </a:p>
                    <a:p>
                      <a:pPr algn="l" eaLnBrk="1" hangingPunct="1" lvl="0">
                        <a:buFontTx/>
                        <a:buAutoNum type="arabicPlain" startAt="1"/>
                      </a:pPr>
                      <a:r>
                        <a:rPr altLang="en-US" b="0" sz="1800" lang="en-US">
                          <a:solidFill>
                            <a:schemeClr val="dk1"/>
                          </a:solidFill>
                          <a:latin typeface="Calibri" pitchFamily="34" charset="0"/>
                        </a:rPr>
                        <a:t>   0         0      1/2  </a:t>
                      </a:r>
                    </a:p>
                    <a:p>
                      <a:pPr algn="l" eaLnBrk="1" hangingPunct="1" lvl="0"/>
                      <a:r>
                        <a:rPr altLang="en-US" b="0" sz="1800" lang="en-US">
                          <a:solidFill>
                            <a:schemeClr val="dk1"/>
                          </a:solidFill>
                          <a:latin typeface="Calibri" pitchFamily="34" charset="0"/>
                        </a:rPr>
                        <a:t>0        1        0      -1/2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rPr>
                        <a:t>Z’</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6</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0      -1/2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632">
                                            <p:txEl>
                                              <p:charRg st="0" end="16"/>
                                            </p:txEl>
                                          </p:spTgt>
                                        </p:tgtEl>
                                        <p:attrNameLst>
                                          <p:attrName>style.visibility</p:attrName>
                                        </p:attrNameLst>
                                      </p:cBhvr>
                                      <p:to>
                                        <p:strVal val="visible"/>
                                      </p:to>
                                    </p:set>
                                    <p:animEffect transition="in" filter="checkerboard(across)">
                                      <p:cBhvr>
                                        <p:cTn dur="500" id="7"/>
                                        <p:tgtEl>
                                          <p:spTgt spid="1048632">
                                            <p:txEl>
                                              <p:charRg st="0" end="16"/>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4194306"/>
                                        </p:tgtEl>
                                        <p:attrNameLst>
                                          <p:attrName>style.visibility</p:attrName>
                                        </p:attrNameLst>
                                      </p:cBhvr>
                                      <p:to>
                                        <p:strVal val="visible"/>
                                      </p:to>
                                    </p:set>
                                    <p:animEffect transition="in" filter="checkerboard(across)">
                                      <p:cBhvr>
                                        <p:cTn dur="500" id="12"/>
                                        <p:tgtEl>
                                          <p:spTgt spid="4194306"/>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632">
                                            <p:txEl>
                                              <p:charRg st="20" end="87"/>
                                            </p:txEl>
                                          </p:spTgt>
                                        </p:tgtEl>
                                        <p:attrNameLst>
                                          <p:attrName>style.visibility</p:attrName>
                                        </p:attrNameLst>
                                      </p:cBhvr>
                                      <p:to>
                                        <p:strVal val="visible"/>
                                      </p:to>
                                    </p:set>
                                    <p:animEffect transition="in" filter="checkerboard(across)">
                                      <p:cBhvr>
                                        <p:cTn dur="500" id="17"/>
                                        <p:tgtEl>
                                          <p:spTgt spid="1048632">
                                            <p:txEl>
                                              <p:charRg st="20" end="87"/>
                                            </p:txEl>
                                          </p:spTgt>
                                        </p:tgtEl>
                                      </p:cBhvr>
                                    </p:animEffect>
                                  </p:childTnLst>
                                </p:cTn>
                              </p:par>
                              <p:par>
                                <p:cTn fill="hold" id="18" nodeType="withEffect" presetClass="entr" presetID="5" presetSubtype="10">
                                  <p:stCondLst>
                                    <p:cond delay="0"/>
                                  </p:stCondLst>
                                  <p:childTnLst>
                                    <p:set>
                                      <p:cBhvr>
                                        <p:cTn dur="1" fill="hold" id="19">
                                          <p:stCondLst>
                                            <p:cond delay="0"/>
                                          </p:stCondLst>
                                        </p:cTn>
                                        <p:tgtEl>
                                          <p:spTgt spid="1048632">
                                            <p:txEl>
                                              <p:charRg st="87" end="131"/>
                                            </p:txEl>
                                          </p:spTgt>
                                        </p:tgtEl>
                                        <p:attrNameLst>
                                          <p:attrName>style.visibility</p:attrName>
                                        </p:attrNameLst>
                                      </p:cBhvr>
                                      <p:to>
                                        <p:strVal val="visible"/>
                                      </p:to>
                                    </p:set>
                                    <p:animEffect transition="in" filter="checkerboard(across)">
                                      <p:cBhvr>
                                        <p:cTn dur="500" id="20"/>
                                        <p:tgtEl>
                                          <p:spTgt spid="1048632">
                                            <p:txEl>
                                              <p:charRg st="87" end="131"/>
                                            </p:txEl>
                                          </p:spTgt>
                                        </p:tgtEl>
                                      </p:cBhvr>
                                    </p:animEffect>
                                  </p:childTnLst>
                                </p:cTn>
                              </p:par>
                            </p:childTnLst>
                          </p:cTn>
                        </p:par>
                      </p:childTnLst>
                    </p:cTn>
                  </p:par>
                  <p:par>
                    <p:cTn fill="hold" id="21">
                      <p:stCondLst>
                        <p:cond delay="indefinite"/>
                      </p:stCondLst>
                      <p:childTnLst>
                        <p:par>
                          <p:cTn fill="hold" id="22">
                            <p:stCondLst>
                              <p:cond delay="0"/>
                            </p:stCondLst>
                            <p:childTnLst>
                              <p:par>
                                <p:cTn fill="hold" id="23" nodeType="clickEffect" presetClass="entr" presetID="5" presetSubtype="10">
                                  <p:stCondLst>
                                    <p:cond delay="0"/>
                                  </p:stCondLst>
                                  <p:childTnLst>
                                    <p:set>
                                      <p:cBhvr>
                                        <p:cTn dur="1" fill="hold" id="24">
                                          <p:stCondLst>
                                            <p:cond delay="0"/>
                                          </p:stCondLst>
                                        </p:cTn>
                                        <p:tgtEl>
                                          <p:spTgt spid="1048632">
                                            <p:txEl>
                                              <p:charRg st="131" end="139"/>
                                            </p:txEl>
                                          </p:spTgt>
                                        </p:tgtEl>
                                        <p:attrNameLst>
                                          <p:attrName>style.visibility</p:attrName>
                                        </p:attrNameLst>
                                      </p:cBhvr>
                                      <p:to>
                                        <p:strVal val="visible"/>
                                      </p:to>
                                    </p:set>
                                    <p:animEffect transition="in" filter="checkerboard(across)">
                                      <p:cBhvr>
                                        <p:cTn dur="500" id="25"/>
                                        <p:tgtEl>
                                          <p:spTgt spid="1048632">
                                            <p:txEl>
                                              <p:charRg st="131" end="139"/>
                                            </p:txEl>
                                          </p:spTgt>
                                        </p:tgtEl>
                                      </p:cBhvr>
                                    </p:animEffect>
                                  </p:childTnLst>
                                </p:cTn>
                              </p:par>
                            </p:childTnLst>
                          </p:cTn>
                        </p:par>
                      </p:childTnLst>
                    </p:cTn>
                  </p:par>
                  <p:par>
                    <p:cTn fill="hold" id="26">
                      <p:stCondLst>
                        <p:cond delay="indefinite"/>
                      </p:stCondLst>
                      <p:childTnLst>
                        <p:par>
                          <p:cTn fill="hold" id="27">
                            <p:stCondLst>
                              <p:cond delay="0"/>
                            </p:stCondLst>
                            <p:childTnLst>
                              <p:par>
                                <p:cTn fill="hold" id="28" nodeType="clickEffect" presetClass="entr" presetID="5" presetSubtype="10">
                                  <p:stCondLst>
                                    <p:cond delay="0"/>
                                  </p:stCondLst>
                                  <p:childTnLst>
                                    <p:set>
                                      <p:cBhvr>
                                        <p:cTn dur="1" fill="hold" id="29">
                                          <p:stCondLst>
                                            <p:cond delay="0"/>
                                          </p:stCondLst>
                                        </p:cTn>
                                        <p:tgtEl>
                                          <p:spTgt spid="4194307"/>
                                        </p:tgtEl>
                                        <p:attrNameLst>
                                          <p:attrName>style.visibility</p:attrName>
                                        </p:attrNameLst>
                                      </p:cBhvr>
                                      <p:to>
                                        <p:strVal val="visible"/>
                                      </p:to>
                                    </p:set>
                                    <p:animEffect transition="in" filter="checkerboard(across)">
                                      <p:cBhvr>
                                        <p:cTn dur="500" id="30"/>
                                        <p:tgtEl>
                                          <p:spTgt spid="4194307"/>
                                        </p:tgtEl>
                                      </p:cBhvr>
                                    </p:animEffect>
                                  </p:childTnLst>
                                </p:cTn>
                              </p:par>
                            </p:childTnLst>
                          </p:cTn>
                        </p:par>
                      </p:childTnLst>
                    </p:cTn>
                  </p:par>
                  <p:par>
                    <p:cTn fill="hold" id="31">
                      <p:stCondLst>
                        <p:cond delay="indefinite"/>
                      </p:stCondLst>
                      <p:childTnLst>
                        <p:par>
                          <p:cTn fill="hold" id="32">
                            <p:stCondLst>
                              <p:cond delay="0"/>
                            </p:stCondLst>
                            <p:childTnLst>
                              <p:par>
                                <p:cTn fill="hold" id="33" nodeType="clickEffect" presetClass="entr" presetID="5" presetSubtype="10">
                                  <p:stCondLst>
                                    <p:cond delay="0"/>
                                  </p:stCondLst>
                                  <p:childTnLst>
                                    <p:set>
                                      <p:cBhvr>
                                        <p:cTn dur="1" fill="hold" id="34">
                                          <p:stCondLst>
                                            <p:cond delay="0"/>
                                          </p:stCondLst>
                                        </p:cTn>
                                        <p:tgtEl>
                                          <p:spTgt spid="1048632">
                                            <p:txEl>
                                              <p:charRg st="145" end="269"/>
                                            </p:txEl>
                                          </p:spTgt>
                                        </p:tgtEl>
                                        <p:attrNameLst>
                                          <p:attrName>style.visibility</p:attrName>
                                        </p:attrNameLst>
                                      </p:cBhvr>
                                      <p:to>
                                        <p:strVal val="visible"/>
                                      </p:to>
                                    </p:set>
                                    <p:animEffect transition="in" filter="checkerboard(across)">
                                      <p:cBhvr>
                                        <p:cTn dur="500" id="35"/>
                                        <p:tgtEl>
                                          <p:spTgt spid="1048632">
                                            <p:txEl>
                                              <p:charRg st="145" end="26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1">
  <p:cSld>
    <p:spTree>
      <p:nvGrpSpPr>
        <p:cNvPr id="50" name=""/>
        <p:cNvGrpSpPr/>
        <p:nvPr/>
      </p:nvGrpSpPr>
      <p:grpSpPr>
        <a:xfrm rot="0">
          <a:off x="0" y="0"/>
          <a:ext cx="0" cy="0"/>
          <a:chOff x="0" y="0"/>
          <a:chExt cx="0" cy="0"/>
        </a:xfrm>
      </p:grpSpPr>
      <p:sp>
        <p:nvSpPr>
          <p:cNvPr id="1048673" name="Titre 1"/>
          <p:cNvSpPr/>
          <p:nvPr>
            <p:ph type="title" sz="full" idx="0"/>
          </p:nvPr>
        </p:nvSpPr>
        <p:spPr>
          <a:xfrm rot="0">
            <a:off x="500062" y="0"/>
            <a:ext cx="8229600" cy="4397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Quelques modèles particuliers (1/6)</a:t>
            </a:r>
          </a:p>
        </p:txBody>
      </p:sp>
      <p:sp>
        <p:nvSpPr>
          <p:cNvPr id="1048674" name="Espace réservé du contenu 2"/>
          <p:cNvSpPr/>
          <p:nvPr>
            <p:ph sz="full" idx="1"/>
          </p:nvPr>
        </p:nvSpPr>
        <p:spPr>
          <a:xfrm rot="0">
            <a:off x="457200" y="571500"/>
            <a:ext cx="8229600" cy="555466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400" i="1" lang="fr-FR" u="sng"/>
              <a:t>Modèle irréalisable</a:t>
            </a:r>
          </a:p>
          <a:p>
            <a:pPr lvl="0">
              <a:buNone/>
            </a:pPr>
            <a:r>
              <a:rPr altLang="en-US" sz="2000" lang="fr-FR"/>
              <a:t>Un PL est dit irréalisable si certaine de ses contraintes se contredisent. </a:t>
            </a:r>
          </a:p>
          <a:p>
            <a:pPr lvl="0">
              <a:buNone/>
            </a:pPr>
            <a:r>
              <a:rPr altLang="en-US" sz="2000" lang="fr-FR">
                <a:sym typeface="Symbol" pitchFamily="18" charset="2"/>
              </a:rPr>
              <a:t>Lorsqu’un tel cas se présente, la formulation doit être revue.</a:t>
            </a:r>
          </a:p>
          <a:p>
            <a:pPr lvl="0">
              <a:buNone/>
            </a:pPr>
            <a:endParaRPr altLang="en-US" sz="2000" lang="fr-FR">
              <a:sym typeface="Symbol" pitchFamily="18" charset="2"/>
            </a:endParaRPr>
          </a:p>
          <a:p>
            <a:pPr lvl="0">
              <a:buNone/>
            </a:pPr>
            <a:r>
              <a:rPr altLang="en-US" b="1" sz="2000" i="1" lang="fr-FR" u="sng">
                <a:sym typeface="Symbol" pitchFamily="18" charset="2"/>
              </a:rPr>
              <a:t>Exemple 3</a:t>
            </a:r>
          </a:p>
          <a:p>
            <a:pPr lvl="0">
              <a:buNone/>
            </a:pPr>
            <a:r>
              <a:rPr altLang="en-US" sz="2000" lang="fr-FR"/>
              <a:t>	Max Z=    x</a:t>
            </a:r>
            <a:r>
              <a:rPr altLang="en-US" baseline="-25000" sz="2000" lang="fr-FR"/>
              <a:t>1</a:t>
            </a:r>
            <a:r>
              <a:rPr altLang="en-US" sz="2000" lang="fr-FR"/>
              <a:t>  +  x</a:t>
            </a:r>
            <a:r>
              <a:rPr altLang="en-US" baseline="-25000" sz="2000" lang="fr-FR"/>
              <a:t>2</a:t>
            </a:r>
          </a:p>
          <a:p>
            <a:pPr lvl="0">
              <a:buNone/>
            </a:pPr>
            <a:r>
              <a:rPr altLang="en-US" sz="2400" lang="fr-FR"/>
              <a:t>	 </a:t>
            </a:r>
            <a:r>
              <a:rPr altLang="en-US" sz="2000" lang="fr-FR"/>
              <a:t>x</a:t>
            </a:r>
            <a:r>
              <a:rPr altLang="en-US" baseline="-25000" sz="2000" lang="fr-FR"/>
              <a:t>1</a:t>
            </a:r>
            <a:r>
              <a:rPr altLang="en-US" sz="2000" lang="fr-FR"/>
              <a:t> +  x</a:t>
            </a:r>
            <a:r>
              <a:rPr altLang="en-US" baseline="-25000" sz="2000" lang="fr-FR"/>
              <a:t>2 	</a:t>
            </a:r>
            <a:r>
              <a:rPr altLang="en-US" sz="2000" lang="fr-FR"/>
              <a:t> </a:t>
            </a:r>
            <a:r>
              <a:rPr altLang="en-US" baseline="-25000" sz="2000" lang="fr-FR"/>
              <a:t> </a:t>
            </a:r>
            <a:r>
              <a:rPr altLang="en-US" sz="2000" lang="fr-FR">
                <a:sym typeface="Symbol" pitchFamily="18" charset="2"/>
              </a:rPr>
              <a:t> 7 </a:t>
            </a:r>
          </a:p>
          <a:p>
            <a:pPr lvl="0">
              <a:buNone/>
            </a:pPr>
            <a:r>
              <a:rPr altLang="en-US" sz="2000" lang="fr-FR">
                <a:sym typeface="Symbol" pitchFamily="18" charset="2"/>
              </a:rPr>
              <a:t>	-2 </a:t>
            </a:r>
            <a:r>
              <a:rPr altLang="en-US" sz="2000" lang="fr-FR"/>
              <a:t>x</a:t>
            </a:r>
            <a:r>
              <a:rPr altLang="en-US" baseline="-25000" sz="2000" lang="fr-FR"/>
              <a:t>1</a:t>
            </a:r>
            <a:r>
              <a:rPr altLang="en-US" sz="2000" lang="fr-FR"/>
              <a:t> +  x</a:t>
            </a:r>
            <a:r>
              <a:rPr altLang="en-US" baseline="-25000" sz="2000" lang="fr-FR"/>
              <a:t>2 </a:t>
            </a:r>
            <a:r>
              <a:rPr altLang="en-US" sz="2000" lang="fr-FR">
                <a:sym typeface="Symbol" pitchFamily="18" charset="2"/>
              </a:rPr>
              <a:t> 3</a:t>
            </a:r>
          </a:p>
          <a:p>
            <a:pPr lvl="0">
              <a:buNone/>
            </a:pPr>
            <a:r>
              <a:rPr altLang="en-US" sz="2000" lang="fr-FR"/>
              <a:t>	 x</a:t>
            </a:r>
            <a:r>
              <a:rPr altLang="en-US" baseline="-25000" sz="2000" lang="fr-FR"/>
              <a:t>1</a:t>
            </a:r>
            <a:r>
              <a:rPr altLang="en-US" sz="2000" lang="fr-FR"/>
              <a:t> +  x</a:t>
            </a:r>
            <a:r>
              <a:rPr altLang="en-US" baseline="-25000" sz="2000" lang="fr-FR"/>
              <a:t>2 </a:t>
            </a:r>
            <a:r>
              <a:rPr altLang="en-US" sz="2000" lang="fr-FR">
                <a:sym typeface="Symbol" pitchFamily="18" charset="2"/>
              </a:rPr>
              <a:t> 0</a:t>
            </a:r>
          </a:p>
          <a:p>
            <a:pPr lvl="0">
              <a:buNone/>
            </a:pPr>
            <a:r>
              <a:rPr altLang="en-US" sz="2000" lang="fr-FR">
                <a:sym typeface="Symbol" pitchFamily="18" charset="2"/>
              </a:rPr>
              <a:t>	</a:t>
            </a:r>
            <a:r>
              <a:rPr altLang="en-US" sz="2000" lang="fr-FR"/>
              <a:t> x</a:t>
            </a:r>
            <a:r>
              <a:rPr altLang="en-US" baseline="-25000" sz="2000" lang="fr-FR"/>
              <a:t>1</a:t>
            </a:r>
            <a:r>
              <a:rPr altLang="en-US" sz="2000" lang="fr-FR"/>
              <a:t> ,  x</a:t>
            </a:r>
            <a:r>
              <a:rPr altLang="en-US" baseline="-25000" sz="2000" lang="fr-FR"/>
              <a:t>2 </a:t>
            </a:r>
            <a:r>
              <a:rPr altLang="en-US" sz="2000" lang="fr-FR">
                <a:sym typeface="Symbol" pitchFamily="18" charset="2"/>
              </a:rPr>
              <a:t>0</a:t>
            </a:r>
          </a:p>
          <a:p>
            <a:pPr lvl="0">
              <a:buNone/>
            </a:pPr>
            <a:r>
              <a:rPr altLang="en-US" sz="2000" lang="fr-FR">
                <a:sym typeface="Symbol" pitchFamily="18" charset="2"/>
              </a:rPr>
              <a:t>Ce modèle est irréalisable car les contraintes 1 et 2 sont en contradictions.</a:t>
            </a:r>
          </a:p>
          <a:p>
            <a:pPr lvl="0">
              <a:buNone/>
            </a:pPr>
            <a:endParaRPr altLang="en-US" sz="2000" lang="fr-FR">
              <a:sym typeface="Symbol" pitchFamily="18" charset="2"/>
            </a:endParaRPr>
          </a:p>
          <a:p>
            <a:pPr lvl="0">
              <a:buNone/>
            </a:pPr>
            <a:r>
              <a:rPr altLang="en-US" sz="2000" lang="fr-FR">
                <a:sym typeface="Symbol" pitchFamily="18" charset="2"/>
              </a:rPr>
              <a:t>On reconnait un tel cas lorsqu’à la fin de la phase 1, une variable artificielle reste dans la base.</a:t>
            </a:r>
          </a:p>
          <a:p>
            <a:pPr lvl="0">
              <a:buNone/>
            </a:pPr>
            <a:endParaRPr altLang="en-US" sz="2000" lang="fr-FR">
              <a:sym typeface="Symbol" pitchFamily="18" charset="2"/>
            </a:endParaRP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674">
                                            <p:txEl>
                                              <p:charRg st="0" end="20"/>
                                            </p:txEl>
                                          </p:spTgt>
                                        </p:tgtEl>
                                        <p:attrNameLst>
                                          <p:attrName>style.visibility</p:attrName>
                                        </p:attrNameLst>
                                      </p:cBhvr>
                                      <p:to>
                                        <p:strVal val="visible"/>
                                      </p:to>
                                    </p:set>
                                    <p:animEffect transition="in" filter="checkerboard(across)">
                                      <p:cBhvr>
                                        <p:cTn dur="500" id="7"/>
                                        <p:tgtEl>
                                          <p:spTgt spid="1048674">
                                            <p:txEl>
                                              <p:charRg st="0" end="20"/>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674">
                                            <p:txEl>
                                              <p:charRg st="20" end="96"/>
                                            </p:txEl>
                                          </p:spTgt>
                                        </p:tgtEl>
                                        <p:attrNameLst>
                                          <p:attrName>style.visibility</p:attrName>
                                        </p:attrNameLst>
                                      </p:cBhvr>
                                      <p:to>
                                        <p:strVal val="visible"/>
                                      </p:to>
                                    </p:set>
                                    <p:animEffect transition="in" filter="checkerboard(across)">
                                      <p:cBhvr>
                                        <p:cTn dur="500" id="12"/>
                                        <p:tgtEl>
                                          <p:spTgt spid="1048674">
                                            <p:txEl>
                                              <p:charRg st="20" end="96"/>
                                            </p:txEl>
                                          </p:spTgt>
                                        </p:tgtEl>
                                      </p:cBhvr>
                                    </p:animEffect>
                                  </p:childTnLst>
                                </p:cTn>
                              </p:par>
                              <p:par>
                                <p:cTn fill="hold" id="13" nodeType="withEffect" presetClass="entr" presetID="5" presetSubtype="10">
                                  <p:stCondLst>
                                    <p:cond delay="0"/>
                                  </p:stCondLst>
                                  <p:childTnLst>
                                    <p:set>
                                      <p:cBhvr>
                                        <p:cTn dur="1" fill="hold" id="14">
                                          <p:stCondLst>
                                            <p:cond delay="0"/>
                                          </p:stCondLst>
                                        </p:cTn>
                                        <p:tgtEl>
                                          <p:spTgt spid="1048674">
                                            <p:txEl>
                                              <p:charRg st="96" end="159"/>
                                            </p:txEl>
                                          </p:spTgt>
                                        </p:tgtEl>
                                        <p:attrNameLst>
                                          <p:attrName>style.visibility</p:attrName>
                                        </p:attrNameLst>
                                      </p:cBhvr>
                                      <p:to>
                                        <p:strVal val="visible"/>
                                      </p:to>
                                    </p:set>
                                    <p:animEffect transition="in" filter="checkerboard(across)">
                                      <p:cBhvr>
                                        <p:cTn dur="500" id="15"/>
                                        <p:tgtEl>
                                          <p:spTgt spid="1048674">
                                            <p:txEl>
                                              <p:charRg st="96" end="159"/>
                                            </p:txEl>
                                          </p:spTgt>
                                        </p:tgtEl>
                                      </p:cBhvr>
                                    </p:animEffect>
                                  </p:childTnLst>
                                </p:cTn>
                              </p:par>
                            </p:childTnLst>
                          </p:cTn>
                        </p:par>
                      </p:childTnLst>
                    </p:cTn>
                  </p:par>
                  <p:par>
                    <p:cTn fill="hold" id="16">
                      <p:stCondLst>
                        <p:cond delay="indefinite"/>
                      </p:stCondLst>
                      <p:childTnLst>
                        <p:par>
                          <p:cTn fill="hold" id="17">
                            <p:stCondLst>
                              <p:cond delay="0"/>
                            </p:stCondLst>
                            <p:childTnLst>
                              <p:par>
                                <p:cTn fill="hold" id="18" nodeType="clickEffect" presetClass="entr" presetID="5" presetSubtype="10">
                                  <p:stCondLst>
                                    <p:cond delay="0"/>
                                  </p:stCondLst>
                                  <p:childTnLst>
                                    <p:set>
                                      <p:cBhvr>
                                        <p:cTn dur="1" fill="hold" id="19">
                                          <p:stCondLst>
                                            <p:cond delay="0"/>
                                          </p:stCondLst>
                                        </p:cTn>
                                        <p:tgtEl>
                                          <p:spTgt spid="1048674">
                                            <p:txEl>
                                              <p:charRg st="160" end="170"/>
                                            </p:txEl>
                                          </p:spTgt>
                                        </p:tgtEl>
                                        <p:attrNameLst>
                                          <p:attrName>style.visibility</p:attrName>
                                        </p:attrNameLst>
                                      </p:cBhvr>
                                      <p:to>
                                        <p:strVal val="visible"/>
                                      </p:to>
                                    </p:set>
                                    <p:animEffect transition="in" filter="checkerboard(across)">
                                      <p:cBhvr>
                                        <p:cTn dur="500" id="20"/>
                                        <p:tgtEl>
                                          <p:spTgt spid="1048674">
                                            <p:txEl>
                                              <p:charRg st="160" end="170"/>
                                            </p:txEl>
                                          </p:spTgt>
                                        </p:tgtEl>
                                      </p:cBhvr>
                                    </p:animEffect>
                                  </p:childTnLst>
                                </p:cTn>
                              </p:par>
                              <p:par>
                                <p:cTn fill="hold" id="21" nodeType="withEffect" presetClass="entr" presetID="5" presetSubtype="10">
                                  <p:stCondLst>
                                    <p:cond delay="0"/>
                                  </p:stCondLst>
                                  <p:childTnLst>
                                    <p:set>
                                      <p:cBhvr>
                                        <p:cTn dur="1" fill="hold" id="22">
                                          <p:stCondLst>
                                            <p:cond delay="0"/>
                                          </p:stCondLst>
                                        </p:cTn>
                                        <p:tgtEl>
                                          <p:spTgt spid="1048674">
                                            <p:txEl>
                                              <p:charRg st="170" end="191"/>
                                            </p:txEl>
                                          </p:spTgt>
                                        </p:tgtEl>
                                        <p:attrNameLst>
                                          <p:attrName>style.visibility</p:attrName>
                                        </p:attrNameLst>
                                      </p:cBhvr>
                                      <p:to>
                                        <p:strVal val="visible"/>
                                      </p:to>
                                    </p:set>
                                    <p:animEffect transition="in" filter="checkerboard(across)">
                                      <p:cBhvr>
                                        <p:cTn dur="500" id="23"/>
                                        <p:tgtEl>
                                          <p:spTgt spid="1048674">
                                            <p:txEl>
                                              <p:charRg st="170" end="191"/>
                                            </p:txEl>
                                          </p:spTgt>
                                        </p:tgtEl>
                                      </p:cBhvr>
                                    </p:animEffect>
                                  </p:childTnLst>
                                </p:cTn>
                              </p:par>
                              <p:par>
                                <p:cTn fill="hold" id="24" nodeType="withEffect" presetClass="entr" presetID="5" presetSubtype="10">
                                  <p:stCondLst>
                                    <p:cond delay="0"/>
                                  </p:stCondLst>
                                  <p:childTnLst>
                                    <p:set>
                                      <p:cBhvr>
                                        <p:cTn dur="1" fill="hold" id="25">
                                          <p:stCondLst>
                                            <p:cond delay="0"/>
                                          </p:stCondLst>
                                        </p:cTn>
                                        <p:tgtEl>
                                          <p:spTgt spid="1048674">
                                            <p:txEl>
                                              <p:charRg st="191" end="210"/>
                                            </p:txEl>
                                          </p:spTgt>
                                        </p:tgtEl>
                                        <p:attrNameLst>
                                          <p:attrName>style.visibility</p:attrName>
                                        </p:attrNameLst>
                                      </p:cBhvr>
                                      <p:to>
                                        <p:strVal val="visible"/>
                                      </p:to>
                                    </p:set>
                                    <p:animEffect transition="in" filter="checkerboard(across)">
                                      <p:cBhvr>
                                        <p:cTn dur="500" id="26"/>
                                        <p:tgtEl>
                                          <p:spTgt spid="1048674">
                                            <p:txEl>
                                              <p:charRg st="191" end="210"/>
                                            </p:txEl>
                                          </p:spTgt>
                                        </p:tgtEl>
                                      </p:cBhvr>
                                    </p:animEffect>
                                  </p:childTnLst>
                                </p:cTn>
                              </p:par>
                              <p:par>
                                <p:cTn fill="hold" id="27" nodeType="withEffect" presetClass="entr" presetID="5" presetSubtype="10">
                                  <p:stCondLst>
                                    <p:cond delay="0"/>
                                  </p:stCondLst>
                                  <p:childTnLst>
                                    <p:set>
                                      <p:cBhvr>
                                        <p:cTn dur="1" fill="hold" id="28">
                                          <p:stCondLst>
                                            <p:cond delay="0"/>
                                          </p:stCondLst>
                                        </p:cTn>
                                        <p:tgtEl>
                                          <p:spTgt spid="1048674">
                                            <p:txEl>
                                              <p:charRg st="210" end="227"/>
                                            </p:txEl>
                                          </p:spTgt>
                                        </p:tgtEl>
                                        <p:attrNameLst>
                                          <p:attrName>style.visibility</p:attrName>
                                        </p:attrNameLst>
                                      </p:cBhvr>
                                      <p:to>
                                        <p:strVal val="visible"/>
                                      </p:to>
                                    </p:set>
                                    <p:animEffect transition="in" filter="checkerboard(across)">
                                      <p:cBhvr>
                                        <p:cTn dur="500" id="29"/>
                                        <p:tgtEl>
                                          <p:spTgt spid="1048674">
                                            <p:txEl>
                                              <p:charRg st="210" end="227"/>
                                            </p:txEl>
                                          </p:spTgt>
                                        </p:tgtEl>
                                      </p:cBhvr>
                                    </p:animEffect>
                                  </p:childTnLst>
                                </p:cTn>
                              </p:par>
                              <p:par>
                                <p:cTn fill="hold" id="30" nodeType="withEffect" presetClass="entr" presetID="5" presetSubtype="10">
                                  <p:stCondLst>
                                    <p:cond delay="0"/>
                                  </p:stCondLst>
                                  <p:childTnLst>
                                    <p:set>
                                      <p:cBhvr>
                                        <p:cTn dur="1" fill="hold" id="31">
                                          <p:stCondLst>
                                            <p:cond delay="0"/>
                                          </p:stCondLst>
                                        </p:cTn>
                                        <p:tgtEl>
                                          <p:spTgt spid="1048674">
                                            <p:txEl>
                                              <p:charRg st="227" end="242"/>
                                            </p:txEl>
                                          </p:spTgt>
                                        </p:tgtEl>
                                        <p:attrNameLst>
                                          <p:attrName>style.visibility</p:attrName>
                                        </p:attrNameLst>
                                      </p:cBhvr>
                                      <p:to>
                                        <p:strVal val="visible"/>
                                      </p:to>
                                    </p:set>
                                    <p:animEffect transition="in" filter="checkerboard(across)">
                                      <p:cBhvr>
                                        <p:cTn dur="500" id="32"/>
                                        <p:tgtEl>
                                          <p:spTgt spid="1048674">
                                            <p:txEl>
                                              <p:charRg st="227" end="242"/>
                                            </p:txEl>
                                          </p:spTgt>
                                        </p:tgtEl>
                                      </p:cBhvr>
                                    </p:animEffect>
                                  </p:childTnLst>
                                </p:cTn>
                              </p:par>
                              <p:par>
                                <p:cTn fill="hold" id="33" nodeType="withEffect" presetClass="entr" presetID="5" presetSubtype="10">
                                  <p:stCondLst>
                                    <p:cond delay="0"/>
                                  </p:stCondLst>
                                  <p:childTnLst>
                                    <p:set>
                                      <p:cBhvr>
                                        <p:cTn dur="1" fill="hold" id="34">
                                          <p:stCondLst>
                                            <p:cond delay="0"/>
                                          </p:stCondLst>
                                        </p:cTn>
                                        <p:tgtEl>
                                          <p:spTgt spid="1048674">
                                            <p:txEl>
                                              <p:charRg st="242" end="256"/>
                                            </p:txEl>
                                          </p:spTgt>
                                        </p:tgtEl>
                                        <p:attrNameLst>
                                          <p:attrName>style.visibility</p:attrName>
                                        </p:attrNameLst>
                                      </p:cBhvr>
                                      <p:to>
                                        <p:strVal val="visible"/>
                                      </p:to>
                                    </p:set>
                                    <p:animEffect transition="in" filter="checkerboard(across)">
                                      <p:cBhvr>
                                        <p:cTn dur="500" id="35"/>
                                        <p:tgtEl>
                                          <p:spTgt spid="1048674">
                                            <p:txEl>
                                              <p:charRg st="242" end="256"/>
                                            </p:txEl>
                                          </p:spTgt>
                                        </p:tgtEl>
                                      </p:cBhvr>
                                    </p:animEffect>
                                  </p:childTnLst>
                                </p:cTn>
                              </p:par>
                            </p:childTnLst>
                          </p:cTn>
                        </p:par>
                      </p:childTnLst>
                    </p:cTn>
                  </p:par>
                  <p:par>
                    <p:cTn fill="hold" id="36">
                      <p:stCondLst>
                        <p:cond delay="indefinite"/>
                      </p:stCondLst>
                      <p:childTnLst>
                        <p:par>
                          <p:cTn fill="hold" id="37">
                            <p:stCondLst>
                              <p:cond delay="0"/>
                            </p:stCondLst>
                            <p:childTnLst>
                              <p:par>
                                <p:cTn fill="hold" id="38" nodeType="clickEffect" presetClass="entr" presetID="5" presetSubtype="10">
                                  <p:stCondLst>
                                    <p:cond delay="0"/>
                                  </p:stCondLst>
                                  <p:childTnLst>
                                    <p:set>
                                      <p:cBhvr>
                                        <p:cTn dur="1" fill="hold" id="39">
                                          <p:stCondLst>
                                            <p:cond delay="0"/>
                                          </p:stCondLst>
                                        </p:cTn>
                                        <p:tgtEl>
                                          <p:spTgt spid="1048674">
                                            <p:txEl>
                                              <p:charRg st="256" end="334"/>
                                            </p:txEl>
                                          </p:spTgt>
                                        </p:tgtEl>
                                        <p:attrNameLst>
                                          <p:attrName>style.visibility</p:attrName>
                                        </p:attrNameLst>
                                      </p:cBhvr>
                                      <p:to>
                                        <p:strVal val="visible"/>
                                      </p:to>
                                    </p:set>
                                    <p:animEffect transition="in" filter="checkerboard(across)">
                                      <p:cBhvr>
                                        <p:cTn dur="500" id="40"/>
                                        <p:tgtEl>
                                          <p:spTgt spid="1048674">
                                            <p:txEl>
                                              <p:charRg st="256" end="334"/>
                                            </p:txEl>
                                          </p:spTgt>
                                        </p:tgtEl>
                                      </p:cBhvr>
                                    </p:animEffect>
                                  </p:childTnLst>
                                </p:cTn>
                              </p:par>
                            </p:childTnLst>
                          </p:cTn>
                        </p:par>
                      </p:childTnLst>
                    </p:cTn>
                  </p:par>
                  <p:par>
                    <p:cTn fill="hold" id="41">
                      <p:stCondLst>
                        <p:cond delay="indefinite"/>
                      </p:stCondLst>
                      <p:childTnLst>
                        <p:par>
                          <p:cTn fill="hold" id="42">
                            <p:stCondLst>
                              <p:cond delay="0"/>
                            </p:stCondLst>
                            <p:childTnLst>
                              <p:par>
                                <p:cTn fill="hold" id="43" nodeType="clickEffect" presetClass="entr" presetID="5" presetSubtype="10">
                                  <p:stCondLst>
                                    <p:cond delay="0"/>
                                  </p:stCondLst>
                                  <p:childTnLst>
                                    <p:set>
                                      <p:cBhvr>
                                        <p:cTn dur="1" fill="hold" id="44">
                                          <p:stCondLst>
                                            <p:cond delay="0"/>
                                          </p:stCondLst>
                                        </p:cTn>
                                        <p:tgtEl>
                                          <p:spTgt spid="1048674">
                                            <p:txEl>
                                              <p:charRg st="335" end="436"/>
                                            </p:txEl>
                                          </p:spTgt>
                                        </p:tgtEl>
                                        <p:attrNameLst>
                                          <p:attrName>style.visibility</p:attrName>
                                        </p:attrNameLst>
                                      </p:cBhvr>
                                      <p:to>
                                        <p:strVal val="visible"/>
                                      </p:to>
                                    </p:set>
                                    <p:animEffect transition="in" filter="checkerboard(across)">
                                      <p:cBhvr>
                                        <p:cTn dur="500" id="45"/>
                                        <p:tgtEl>
                                          <p:spTgt spid="1048674">
                                            <p:txEl>
                                              <p:charRg st="335" end="43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1">
  <p:cSld>
    <p:spTree>
      <p:nvGrpSpPr>
        <p:cNvPr id="63" name=""/>
        <p:cNvGrpSpPr/>
        <p:nvPr/>
      </p:nvGrpSpPr>
      <p:grpSpPr>
        <a:xfrm rot="0">
          <a:off x="0" y="0"/>
          <a:ext cx="0" cy="0"/>
          <a:chOff x="0" y="0"/>
          <a:chExt cx="0" cy="0"/>
        </a:xfrm>
      </p:grpSpPr>
      <p:sp>
        <p:nvSpPr>
          <p:cNvPr id="1048718" name="Titre 1"/>
          <p:cNvSpPr/>
          <p:nvPr>
            <p:ph type="title" sz="full" idx="0"/>
          </p:nvPr>
        </p:nvSpPr>
        <p:spPr>
          <a:xfrm rot="0">
            <a:off x="428625" y="0"/>
            <a:ext cx="8229600" cy="4397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Quelques modèles particuliers (2/6)</a:t>
            </a:r>
          </a:p>
        </p:txBody>
      </p:sp>
      <p:sp>
        <p:nvSpPr>
          <p:cNvPr id="1048719" name="Espace réservé du contenu 2"/>
          <p:cNvSpPr/>
          <p:nvPr>
            <p:ph sz="full" idx="1"/>
          </p:nvPr>
        </p:nvSpPr>
        <p:spPr>
          <a:xfrm rot="0">
            <a:off x="457200" y="571500"/>
            <a:ext cx="8229600" cy="600075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0" lvl="0" marL="0">
              <a:buNone/>
            </a:pPr>
            <a:r>
              <a:rPr altLang="en-US" b="1" sz="2000" i="1" lang="fr-FR" u="sng"/>
              <a:t>Modèle non borné</a:t>
            </a:r>
          </a:p>
          <a:p>
            <a:pPr indent="0" lvl="0" marL="0">
              <a:buNone/>
            </a:pPr>
            <a:r>
              <a:rPr altLang="en-US" sz="2000" lang="fr-FR"/>
              <a:t>Un PL est dit non borné si son optimum est infini. On reconnait un tel modèle lorsqu’à une itération donnée, le vecteur colonne de la variable x</a:t>
            </a:r>
            <a:r>
              <a:rPr altLang="en-US" baseline="-25000" sz="2000" lang="fr-FR"/>
              <a:t>r </a:t>
            </a:r>
            <a:r>
              <a:rPr altLang="en-US" sz="2000" lang="fr-FR"/>
              <a:t>qui rentre en base est négatif ou nul. </a:t>
            </a:r>
          </a:p>
          <a:p>
            <a:pPr indent="0" lvl="0" marL="0">
              <a:buNone/>
            </a:pPr>
            <a:r>
              <a:rPr altLang="en-US" sz="2000" lang="fr-FR"/>
              <a:t>En pratique,  cette situation peut signifier une omission d’une contrainte vitale lors de la formulation du problème </a:t>
            </a:r>
          </a:p>
          <a:p>
            <a:pPr indent="0" lvl="0" marL="0">
              <a:buNone/>
            </a:pPr>
            <a:r>
              <a:rPr altLang="en-US" b="1" sz="2400" i="1" lang="fr-FR" u="sng"/>
              <a:t>Exemple 4</a:t>
            </a:r>
          </a:p>
          <a:p>
            <a:pPr indent="0" lvl="0" marL="0">
              <a:spcBef>
                <a:spcPct val="0"/>
              </a:spcBef>
              <a:buNone/>
            </a:pPr>
            <a:r>
              <a:rPr altLang="en-US" sz="2400" lang="fr-FR"/>
              <a:t> </a:t>
            </a:r>
            <a:r>
              <a:rPr altLang="en-US" sz="2000" lang="fr-FR"/>
              <a:t>Max Z=    x</a:t>
            </a:r>
            <a:r>
              <a:rPr altLang="en-US" baseline="-25000" sz="2000" lang="fr-FR"/>
              <a:t>1</a:t>
            </a:r>
            <a:r>
              <a:rPr altLang="en-US" sz="2000" lang="fr-FR"/>
              <a:t>  +  x</a:t>
            </a:r>
            <a:r>
              <a:rPr altLang="en-US" baseline="-25000" sz="2000" lang="fr-FR"/>
              <a:t>2</a:t>
            </a:r>
            <a:r>
              <a:rPr altLang="en-US" sz="2000" lang="fr-FR"/>
              <a:t>             		</a:t>
            </a:r>
          </a:p>
          <a:p>
            <a:pPr indent="0" lvl="0" marL="0">
              <a:buNone/>
            </a:pPr>
            <a:r>
              <a:rPr altLang="en-US" sz="2000" lang="fr-FR"/>
              <a:t>	   x</a:t>
            </a:r>
            <a:r>
              <a:rPr altLang="en-US" baseline="-25000" sz="2000" lang="fr-FR"/>
              <a:t>1   </a:t>
            </a:r>
            <a:r>
              <a:rPr altLang="en-US" sz="2000" lang="fr-FR"/>
              <a:t> - x</a:t>
            </a:r>
            <a:r>
              <a:rPr altLang="en-US" baseline="-25000" sz="2000" lang="fr-FR"/>
              <a:t>2  </a:t>
            </a:r>
            <a:r>
              <a:rPr altLang="en-US" sz="2000" lang="fr-FR">
                <a:sym typeface="Symbol" pitchFamily="18" charset="2"/>
              </a:rPr>
              <a:t></a:t>
            </a:r>
            <a:r>
              <a:rPr altLang="en-US" baseline="-25000" sz="2000" lang="fr-FR"/>
              <a:t>  </a:t>
            </a:r>
            <a:r>
              <a:rPr altLang="en-US" sz="2000" lang="fr-FR"/>
              <a:t>1		         (0,1)		</a:t>
            </a:r>
          </a:p>
          <a:p>
            <a:pPr indent="0" lvl="0" marL="0">
              <a:buNone/>
            </a:pPr>
            <a:r>
              <a:rPr altLang="en-US" sz="2000" lang="fr-FR">
                <a:sym typeface="Symbol" pitchFamily="18" charset="2"/>
              </a:rPr>
              <a:t>	 -2 </a:t>
            </a:r>
            <a:r>
              <a:rPr altLang="en-US" sz="2000" lang="fr-FR"/>
              <a:t>x</a:t>
            </a:r>
            <a:r>
              <a:rPr altLang="en-US" baseline="-25000" sz="2000" lang="fr-FR"/>
              <a:t>1</a:t>
            </a:r>
            <a:r>
              <a:rPr altLang="en-US" sz="2000" lang="fr-FR"/>
              <a:t> +  x</a:t>
            </a:r>
            <a:r>
              <a:rPr altLang="en-US" baseline="-25000" sz="2000" lang="fr-FR"/>
              <a:t>2 </a:t>
            </a:r>
            <a:r>
              <a:rPr altLang="en-US" sz="2000" lang="fr-FR">
                <a:sym typeface="Symbol" pitchFamily="18" charset="2"/>
              </a:rPr>
              <a:t></a:t>
            </a:r>
            <a:r>
              <a:rPr altLang="en-US" baseline="-25000" sz="2000" lang="fr-FR"/>
              <a:t>  </a:t>
            </a:r>
            <a:r>
              <a:rPr altLang="en-US" sz="2000" lang="fr-FR"/>
              <a:t>3 				D		</a:t>
            </a:r>
          </a:p>
          <a:p>
            <a:pPr indent="0" lvl="0" marL="0">
              <a:buNone/>
            </a:pPr>
            <a:r>
              <a:rPr altLang="en-US" sz="2000" lang="fr-FR">
                <a:sym typeface="Symbol" pitchFamily="18" charset="2"/>
              </a:rPr>
              <a:t>   </a:t>
            </a:r>
            <a:r>
              <a:rPr altLang="en-US" sz="2000" lang="fr-FR"/>
              <a:t> 	    x</a:t>
            </a:r>
            <a:r>
              <a:rPr altLang="en-US" baseline="-25000" sz="2000" lang="fr-FR"/>
              <a:t>1</a:t>
            </a:r>
            <a:r>
              <a:rPr altLang="en-US" sz="2000" lang="fr-FR"/>
              <a:t> , x</a:t>
            </a:r>
            <a:r>
              <a:rPr altLang="en-US" baseline="-25000" sz="2000" lang="fr-FR"/>
              <a:t>2 </a:t>
            </a:r>
            <a:r>
              <a:rPr altLang="en-US" sz="2000" lang="fr-FR">
                <a:sym typeface="Symbol" pitchFamily="18" charset="2"/>
              </a:rPr>
              <a:t> 0	                                                          (1,0)</a:t>
            </a:r>
          </a:p>
          <a:p>
            <a:pPr indent="0" lvl="0" marL="0">
              <a:buNone/>
            </a:pPr>
            <a:r>
              <a:rPr altLang="en-US" sz="2000" lang="fr-FR">
                <a:sym typeface="Symbol" pitchFamily="18" charset="2"/>
              </a:rPr>
              <a:t>En introduisant les variables d’écart et après une itération du simplexe on a</a:t>
            </a:r>
          </a:p>
          <a:p>
            <a:pPr indent="0" lvl="0" marL="0">
              <a:buNone/>
            </a:pPr>
            <a:endParaRPr altLang="en-US" sz="2000" lang="fr-FR">
              <a:sym typeface="Symbol" pitchFamily="18" charset="2"/>
            </a:endParaRPr>
          </a:p>
          <a:p>
            <a:pPr indent="0" lvl="0" marL="0">
              <a:buNone/>
            </a:pPr>
            <a:r>
              <a:rPr altLang="en-US" sz="2000" lang="fr-FR">
                <a:sym typeface="Symbol" pitchFamily="18" charset="2"/>
              </a:rPr>
              <a:t>                                                                               La variable x2 entre en base et</a:t>
            </a:r>
          </a:p>
          <a:p>
            <a:pPr indent="0" lvl="0" marL="0">
              <a:buNone/>
            </a:pPr>
            <a:r>
              <a:rPr altLang="en-US" sz="2000" lang="fr-FR">
                <a:sym typeface="Symbol" pitchFamily="18" charset="2"/>
              </a:rPr>
              <a:t>                                                                                son vecteur correspondant dans </a:t>
            </a:r>
          </a:p>
          <a:p>
            <a:pPr indent="0" lvl="0" marL="0">
              <a:buNone/>
            </a:pPr>
            <a:r>
              <a:rPr altLang="en-US" sz="2000" lang="fr-FR">
                <a:sym typeface="Symbol" pitchFamily="18" charset="2"/>
              </a:rPr>
              <a:t>                                                                                le système des contraintes  est</a:t>
            </a:r>
          </a:p>
          <a:p>
            <a:pPr indent="0" lvl="0" marL="0">
              <a:buNone/>
            </a:pPr>
            <a:r>
              <a:rPr altLang="en-US" sz="2000" lang="fr-FR">
                <a:sym typeface="Symbol" pitchFamily="18" charset="2"/>
              </a:rPr>
              <a:t>                                                                                négatif</a:t>
            </a:r>
          </a:p>
          <a:p>
            <a:pPr indent="0" lvl="0" marL="0">
              <a:buNone/>
            </a:pPr>
            <a:r>
              <a:rPr altLang="en-US" sz="2000" lang="fr-FR">
                <a:sym typeface="Symbol" pitchFamily="18" charset="2"/>
              </a:rPr>
              <a:t>                                                                              </a:t>
            </a:r>
          </a:p>
        </p:txBody>
      </p:sp>
      <p:cxnSp>
        <p:nvCxnSpPr>
          <p:cNvPr id="3145751" name="Connecteur droit avec flèche 6"/>
          <p:cNvCxnSpPr>
            <a:cxnSpLocks/>
          </p:cNvCxnSpPr>
          <p:nvPr/>
        </p:nvCxnSpPr>
        <p:spPr>
          <a:xfrm rot="5400000" flipH="1" flipV="1">
            <a:off x="3498850" y="3643312"/>
            <a:ext cx="1716087" cy="1587"/>
          </a:xfrm>
          <a:prstGeom prst="straightConnector1"/>
          <a:noFill/>
          <a:ln w="9525" cap="flat" cmpd="sng">
            <a:solidFill>
              <a:srgbClr val="4A7EBB">
                <a:alpha val="100000"/>
              </a:srgbClr>
            </a:solidFill>
            <a:prstDash val="solid"/>
            <a:round/>
            <a:tailEnd type="arrow" w="med" len="med"/>
          </a:ln>
        </p:spPr>
      </p:cxnSp>
      <p:cxnSp>
        <p:nvCxnSpPr>
          <p:cNvPr id="3145752" name="Connecteur droit avec flèche 8"/>
          <p:cNvCxnSpPr>
            <a:cxnSpLocks/>
          </p:cNvCxnSpPr>
          <p:nvPr/>
        </p:nvCxnSpPr>
        <p:spPr>
          <a:xfrm rot="0">
            <a:off x="4357687" y="4500562"/>
            <a:ext cx="2643187" cy="1587"/>
          </a:xfrm>
          <a:prstGeom prst="straightConnector1"/>
          <a:noFill/>
          <a:ln w="9525" cap="flat" cmpd="sng">
            <a:solidFill>
              <a:srgbClr val="4A7EBB">
                <a:alpha val="100000"/>
              </a:srgbClr>
            </a:solidFill>
            <a:prstDash val="solid"/>
            <a:round/>
            <a:tailEnd type="arrow" w="med" len="med"/>
          </a:ln>
        </p:spPr>
      </p:cxnSp>
      <p:cxnSp>
        <p:nvCxnSpPr>
          <p:cNvPr id="3145753" name="Connecteur droit 11"/>
          <p:cNvCxnSpPr>
            <a:cxnSpLocks/>
          </p:cNvCxnSpPr>
          <p:nvPr/>
        </p:nvCxnSpPr>
        <p:spPr>
          <a:xfrm rot="0" flipV="1">
            <a:off x="4357687" y="3071812"/>
            <a:ext cx="1000125" cy="571500"/>
          </a:xfrm>
          <a:prstGeom prst="line"/>
          <a:noFill/>
          <a:ln w="9525" cap="flat" cmpd="sng">
            <a:solidFill>
              <a:srgbClr val="4A7EBB">
                <a:alpha val="100000"/>
              </a:srgbClr>
            </a:solidFill>
            <a:prstDash val="solid"/>
            <a:round/>
          </a:ln>
        </p:spPr>
      </p:cxnSp>
      <p:cxnSp>
        <p:nvCxnSpPr>
          <p:cNvPr id="3145754" name="Connecteur droit 13"/>
          <p:cNvCxnSpPr>
            <a:cxnSpLocks/>
          </p:cNvCxnSpPr>
          <p:nvPr/>
        </p:nvCxnSpPr>
        <p:spPr>
          <a:xfrm rot="0" flipV="1">
            <a:off x="5357812" y="3857625"/>
            <a:ext cx="1000125" cy="642937"/>
          </a:xfrm>
          <a:prstGeom prst="line"/>
          <a:noFill/>
          <a:ln w="9525" cap="flat" cmpd="sng">
            <a:solidFill>
              <a:srgbClr val="4A7EBB">
                <a:alpha val="100000"/>
              </a:srgbClr>
            </a:solidFill>
            <a:prstDash val="solid"/>
            <a:round/>
          </a:ln>
        </p:spPr>
      </p:cxnSp>
      <p:graphicFrame>
        <p:nvGraphicFramePr>
          <p:cNvPr id="4194311" name=""/>
          <p:cNvGraphicFramePr>
            <a:graphicFrameLocks/>
          </p:cNvGraphicFramePr>
          <p:nvPr/>
        </p:nvGraphicFramePr>
        <p:xfrm rot="0">
          <a:off x="571500" y="5000625"/>
          <a:ext cx="3857625" cy="1381125"/>
        </p:xfrm>
        <a:graphic>
          <a:graphicData uri="http://schemas.openxmlformats.org/drawingml/2006/table">
            <a:tbl>
              <a:tblPr/>
              <a:tblGrid>
                <a:gridCol w="714375"/>
                <a:gridCol w="428625"/>
                <a:gridCol w="2714625"/>
              </a:tblGrid>
              <a:tr h="371475">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639762">
                <a:tc>
                  <a:txBody>
                    <a:bodyPr/>
                    <a:p>
                      <a:pPr algn="l" eaLnBrk="1" hangingPunct="1" lvl="0"/>
                      <a:r>
                        <a:rPr altLang="en-US" b="0" sz="1800" lang="en-US">
                          <a:solidFill>
                            <a:schemeClr val="dk1"/>
                          </a:solidFill>
                          <a:latin typeface="Calibri" pitchFamily="34" charset="0"/>
                        </a:rPr>
                        <a:t>x </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5</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        -1      1      0</a:t>
                      </a:r>
                    </a:p>
                    <a:p>
                      <a:pPr algn="l" eaLnBrk="1" hangingPunct="1" lvl="0"/>
                      <a:r>
                        <a:rPr altLang="en-US" b="0" sz="1800" lang="en-US">
                          <a:solidFill>
                            <a:schemeClr val="dk1"/>
                          </a:solidFill>
                          <a:latin typeface="Calibri" pitchFamily="34" charset="0"/>
                        </a:rPr>
                        <a:t>0        -1       2     1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rPr>
                        <a:t>Z’</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2       -1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719">
                                            <p:txEl>
                                              <p:charRg st="0" end="17"/>
                                            </p:txEl>
                                          </p:spTgt>
                                        </p:tgtEl>
                                        <p:attrNameLst>
                                          <p:attrName>style.visibility</p:attrName>
                                        </p:attrNameLst>
                                      </p:cBhvr>
                                      <p:to>
                                        <p:strVal val="visible"/>
                                      </p:to>
                                    </p:set>
                                    <p:animEffect transition="in" filter="checkerboard(across)">
                                      <p:cBhvr>
                                        <p:cTn dur="500" id="7"/>
                                        <p:tgtEl>
                                          <p:spTgt spid="1048719">
                                            <p:txEl>
                                              <p:charRg st="0" end="17"/>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719">
                                            <p:txEl>
                                              <p:charRg st="17" end="203"/>
                                            </p:txEl>
                                          </p:spTgt>
                                        </p:tgtEl>
                                        <p:attrNameLst>
                                          <p:attrName>style.visibility</p:attrName>
                                        </p:attrNameLst>
                                      </p:cBhvr>
                                      <p:to>
                                        <p:strVal val="visible"/>
                                      </p:to>
                                    </p:set>
                                    <p:animEffect transition="in" filter="checkerboard(across)">
                                      <p:cBhvr>
                                        <p:cTn dur="500" id="12"/>
                                        <p:tgtEl>
                                          <p:spTgt spid="1048719">
                                            <p:txEl>
                                              <p:charRg st="17" end="203"/>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719">
                                            <p:txEl>
                                              <p:charRg st="203" end="321"/>
                                            </p:txEl>
                                          </p:spTgt>
                                        </p:tgtEl>
                                        <p:attrNameLst>
                                          <p:attrName>style.visibility</p:attrName>
                                        </p:attrNameLst>
                                      </p:cBhvr>
                                      <p:to>
                                        <p:strVal val="visible"/>
                                      </p:to>
                                    </p:set>
                                    <p:animEffect transition="in" filter="checkerboard(across)">
                                      <p:cBhvr>
                                        <p:cTn dur="500" id="17"/>
                                        <p:tgtEl>
                                          <p:spTgt spid="1048719">
                                            <p:txEl>
                                              <p:charRg st="203" end="321"/>
                                            </p:txEl>
                                          </p:spTgt>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5" presetSubtype="10">
                                  <p:stCondLst>
                                    <p:cond delay="0"/>
                                  </p:stCondLst>
                                  <p:childTnLst>
                                    <p:set>
                                      <p:cBhvr>
                                        <p:cTn dur="1" fill="hold" id="21">
                                          <p:stCondLst>
                                            <p:cond delay="0"/>
                                          </p:stCondLst>
                                        </p:cTn>
                                        <p:tgtEl>
                                          <p:spTgt spid="1048719">
                                            <p:txEl>
                                              <p:charRg st="321" end="331"/>
                                            </p:txEl>
                                          </p:spTgt>
                                        </p:tgtEl>
                                        <p:attrNameLst>
                                          <p:attrName>style.visibility</p:attrName>
                                        </p:attrNameLst>
                                      </p:cBhvr>
                                      <p:to>
                                        <p:strVal val="visible"/>
                                      </p:to>
                                    </p:set>
                                    <p:animEffect transition="in" filter="checkerboard(across)">
                                      <p:cBhvr>
                                        <p:cTn dur="500" id="22"/>
                                        <p:tgtEl>
                                          <p:spTgt spid="1048719">
                                            <p:txEl>
                                              <p:charRg st="321" end="331"/>
                                            </p:txEl>
                                          </p:spTgt>
                                        </p:tgtEl>
                                      </p:cBhvr>
                                    </p:animEffect>
                                  </p:childTnLst>
                                </p:cTn>
                              </p:par>
                              <p:par>
                                <p:cTn fill="hold" id="23" nodeType="withEffect" presetClass="entr" presetID="5" presetSubtype="10">
                                  <p:stCondLst>
                                    <p:cond delay="0"/>
                                  </p:stCondLst>
                                  <p:childTnLst>
                                    <p:set>
                                      <p:cBhvr>
                                        <p:cTn dur="1" fill="hold" id="24">
                                          <p:stCondLst>
                                            <p:cond delay="0"/>
                                          </p:stCondLst>
                                        </p:cTn>
                                        <p:tgtEl>
                                          <p:spTgt spid="1048719">
                                            <p:txEl>
                                              <p:charRg st="331" end="367"/>
                                            </p:txEl>
                                          </p:spTgt>
                                        </p:tgtEl>
                                        <p:attrNameLst>
                                          <p:attrName>style.visibility</p:attrName>
                                        </p:attrNameLst>
                                      </p:cBhvr>
                                      <p:to>
                                        <p:strVal val="visible"/>
                                      </p:to>
                                    </p:set>
                                    <p:animEffect transition="in" filter="checkerboard(across)">
                                      <p:cBhvr>
                                        <p:cTn dur="500" id="25"/>
                                        <p:tgtEl>
                                          <p:spTgt spid="1048719">
                                            <p:txEl>
                                              <p:charRg st="331" end="367"/>
                                            </p:txEl>
                                          </p:spTgt>
                                        </p:tgtEl>
                                      </p:cBhvr>
                                    </p:animEffect>
                                  </p:childTnLst>
                                </p:cTn>
                              </p:par>
                              <p:par>
                                <p:cTn fill="hold" id="26" nodeType="withEffect" presetClass="entr" presetID="5" presetSubtype="10">
                                  <p:stCondLst>
                                    <p:cond delay="0"/>
                                  </p:stCondLst>
                                  <p:childTnLst>
                                    <p:set>
                                      <p:cBhvr>
                                        <p:cTn dur="1" fill="hold" id="27">
                                          <p:stCondLst>
                                            <p:cond delay="0"/>
                                          </p:stCondLst>
                                        </p:cTn>
                                        <p:tgtEl>
                                          <p:spTgt spid="1048719">
                                            <p:txEl>
                                              <p:charRg st="367" end="406"/>
                                            </p:txEl>
                                          </p:spTgt>
                                        </p:tgtEl>
                                        <p:attrNameLst>
                                          <p:attrName>style.visibility</p:attrName>
                                        </p:attrNameLst>
                                      </p:cBhvr>
                                      <p:to>
                                        <p:strVal val="visible"/>
                                      </p:to>
                                    </p:set>
                                    <p:animEffect transition="in" filter="checkerboard(across)">
                                      <p:cBhvr>
                                        <p:cTn dur="500" id="28"/>
                                        <p:tgtEl>
                                          <p:spTgt spid="1048719">
                                            <p:txEl>
                                              <p:charRg st="367" end="406"/>
                                            </p:txEl>
                                          </p:spTgt>
                                        </p:tgtEl>
                                      </p:cBhvr>
                                    </p:animEffect>
                                  </p:childTnLst>
                                </p:cTn>
                              </p:par>
                              <p:par>
                                <p:cTn fill="hold" id="29" nodeType="withEffect" presetClass="entr" presetID="5" presetSubtype="10">
                                  <p:stCondLst>
                                    <p:cond delay="0"/>
                                  </p:stCondLst>
                                  <p:childTnLst>
                                    <p:set>
                                      <p:cBhvr>
                                        <p:cTn dur="1" fill="hold" id="30">
                                          <p:stCondLst>
                                            <p:cond delay="0"/>
                                          </p:stCondLst>
                                        </p:cTn>
                                        <p:tgtEl>
                                          <p:spTgt spid="1048719">
                                            <p:txEl>
                                              <p:charRg st="406" end="433"/>
                                            </p:txEl>
                                          </p:spTgt>
                                        </p:tgtEl>
                                        <p:attrNameLst>
                                          <p:attrName>style.visibility</p:attrName>
                                        </p:attrNameLst>
                                      </p:cBhvr>
                                      <p:to>
                                        <p:strVal val="visible"/>
                                      </p:to>
                                    </p:set>
                                    <p:animEffect transition="in" filter="checkerboard(across)">
                                      <p:cBhvr>
                                        <p:cTn dur="500" id="31"/>
                                        <p:tgtEl>
                                          <p:spTgt spid="1048719">
                                            <p:txEl>
                                              <p:charRg st="406" end="433"/>
                                            </p:txEl>
                                          </p:spTgt>
                                        </p:tgtEl>
                                      </p:cBhvr>
                                    </p:animEffect>
                                  </p:childTnLst>
                                </p:cTn>
                              </p:par>
                              <p:par>
                                <p:cTn fill="hold" id="32" nodeType="withEffect" presetClass="entr" presetID="5" presetSubtype="10">
                                  <p:stCondLst>
                                    <p:cond delay="0"/>
                                  </p:stCondLst>
                                  <p:childTnLst>
                                    <p:set>
                                      <p:cBhvr>
                                        <p:cTn dur="1" fill="hold" id="33">
                                          <p:stCondLst>
                                            <p:cond delay="0"/>
                                          </p:stCondLst>
                                        </p:cTn>
                                        <p:tgtEl>
                                          <p:spTgt spid="1048719">
                                            <p:txEl>
                                              <p:charRg st="433" end="518"/>
                                            </p:txEl>
                                          </p:spTgt>
                                        </p:tgtEl>
                                        <p:attrNameLst>
                                          <p:attrName>style.visibility</p:attrName>
                                        </p:attrNameLst>
                                      </p:cBhvr>
                                      <p:to>
                                        <p:strVal val="visible"/>
                                      </p:to>
                                    </p:set>
                                    <p:animEffect transition="in" filter="checkerboard(across)">
                                      <p:cBhvr>
                                        <p:cTn dur="500" id="34"/>
                                        <p:tgtEl>
                                          <p:spTgt spid="1048719">
                                            <p:txEl>
                                              <p:charRg st="433" end="518"/>
                                            </p:txEl>
                                          </p:spTgt>
                                        </p:tgtEl>
                                      </p:cBhvr>
                                    </p:animEffect>
                                  </p:childTnLst>
                                </p:cTn>
                              </p:par>
                            </p:childTnLst>
                          </p:cTn>
                        </p:par>
                      </p:childTnLst>
                    </p:cTn>
                  </p:par>
                  <p:par>
                    <p:cTn fill="hold" id="35">
                      <p:stCondLst>
                        <p:cond delay="indefinite"/>
                      </p:stCondLst>
                      <p:childTnLst>
                        <p:par>
                          <p:cTn fill="hold" id="36">
                            <p:stCondLst>
                              <p:cond delay="0"/>
                            </p:stCondLst>
                            <p:childTnLst>
                              <p:par>
                                <p:cTn fill="hold" id="37" nodeType="clickEffect" presetClass="entr" presetID="5" presetSubtype="10">
                                  <p:stCondLst>
                                    <p:cond delay="0"/>
                                  </p:stCondLst>
                                  <p:childTnLst>
                                    <p:set>
                                      <p:cBhvr>
                                        <p:cTn dur="1" fill="hold" id="38">
                                          <p:stCondLst>
                                            <p:cond delay="0"/>
                                          </p:stCondLst>
                                        </p:cTn>
                                        <p:tgtEl>
                                          <p:spTgt spid="3145751"/>
                                        </p:tgtEl>
                                        <p:attrNameLst>
                                          <p:attrName>style.visibility</p:attrName>
                                        </p:attrNameLst>
                                      </p:cBhvr>
                                      <p:to>
                                        <p:strVal val="visible"/>
                                      </p:to>
                                    </p:set>
                                    <p:animEffect transition="in" filter="checkerboard(across)">
                                      <p:cBhvr>
                                        <p:cTn dur="500" id="39"/>
                                        <p:tgtEl>
                                          <p:spTgt spid="3145751"/>
                                        </p:tgtEl>
                                      </p:cBhvr>
                                    </p:animEffect>
                                  </p:childTnLst>
                                </p:cTn>
                              </p:par>
                              <p:par>
                                <p:cTn fill="hold" id="40" nodeType="withEffect" presetClass="entr" presetID="5" presetSubtype="10">
                                  <p:stCondLst>
                                    <p:cond delay="0"/>
                                  </p:stCondLst>
                                  <p:childTnLst>
                                    <p:set>
                                      <p:cBhvr>
                                        <p:cTn dur="1" fill="hold" id="41">
                                          <p:stCondLst>
                                            <p:cond delay="0"/>
                                          </p:stCondLst>
                                        </p:cTn>
                                        <p:tgtEl>
                                          <p:spTgt spid="3145752"/>
                                        </p:tgtEl>
                                        <p:attrNameLst>
                                          <p:attrName>style.visibility</p:attrName>
                                        </p:attrNameLst>
                                      </p:cBhvr>
                                      <p:to>
                                        <p:strVal val="visible"/>
                                      </p:to>
                                    </p:set>
                                    <p:animEffect transition="in" filter="checkerboard(across)">
                                      <p:cBhvr>
                                        <p:cTn dur="500" id="42"/>
                                        <p:tgtEl>
                                          <p:spTgt spid="3145752"/>
                                        </p:tgtEl>
                                      </p:cBhvr>
                                    </p:animEffect>
                                  </p:childTnLst>
                                </p:cTn>
                              </p:par>
                              <p:par>
                                <p:cTn fill="hold" id="43" nodeType="withEffect" presetClass="entr" presetID="5" presetSubtype="10">
                                  <p:stCondLst>
                                    <p:cond delay="0"/>
                                  </p:stCondLst>
                                  <p:childTnLst>
                                    <p:set>
                                      <p:cBhvr>
                                        <p:cTn dur="1" fill="hold" id="44">
                                          <p:stCondLst>
                                            <p:cond delay="0"/>
                                          </p:stCondLst>
                                        </p:cTn>
                                        <p:tgtEl>
                                          <p:spTgt spid="3145753"/>
                                        </p:tgtEl>
                                        <p:attrNameLst>
                                          <p:attrName>style.visibility</p:attrName>
                                        </p:attrNameLst>
                                      </p:cBhvr>
                                      <p:to>
                                        <p:strVal val="visible"/>
                                      </p:to>
                                    </p:set>
                                    <p:animEffect transition="in" filter="checkerboard(across)">
                                      <p:cBhvr>
                                        <p:cTn dur="500" id="45"/>
                                        <p:tgtEl>
                                          <p:spTgt spid="3145753"/>
                                        </p:tgtEl>
                                      </p:cBhvr>
                                    </p:animEffect>
                                  </p:childTnLst>
                                </p:cTn>
                              </p:par>
                              <p:par>
                                <p:cTn fill="hold" id="46" nodeType="withEffect" presetClass="entr" presetID="5" presetSubtype="10">
                                  <p:stCondLst>
                                    <p:cond delay="0"/>
                                  </p:stCondLst>
                                  <p:childTnLst>
                                    <p:set>
                                      <p:cBhvr>
                                        <p:cTn dur="1" fill="hold" id="47">
                                          <p:stCondLst>
                                            <p:cond delay="0"/>
                                          </p:stCondLst>
                                        </p:cTn>
                                        <p:tgtEl>
                                          <p:spTgt spid="3145754"/>
                                        </p:tgtEl>
                                        <p:attrNameLst>
                                          <p:attrName>style.visibility</p:attrName>
                                        </p:attrNameLst>
                                      </p:cBhvr>
                                      <p:to>
                                        <p:strVal val="visible"/>
                                      </p:to>
                                    </p:set>
                                    <p:animEffect transition="in" filter="checkerboard(across)">
                                      <p:cBhvr>
                                        <p:cTn dur="500" id="48"/>
                                        <p:tgtEl>
                                          <p:spTgt spid="3145754"/>
                                        </p:tgtEl>
                                      </p:cBhvr>
                                    </p:animEffect>
                                  </p:childTnLst>
                                </p:cTn>
                              </p:par>
                            </p:childTnLst>
                          </p:cTn>
                        </p:par>
                      </p:childTnLst>
                    </p:cTn>
                  </p:par>
                  <p:par>
                    <p:cTn fill="hold" id="49">
                      <p:stCondLst>
                        <p:cond delay="indefinite"/>
                      </p:stCondLst>
                      <p:childTnLst>
                        <p:par>
                          <p:cTn fill="hold" id="50">
                            <p:stCondLst>
                              <p:cond delay="0"/>
                            </p:stCondLst>
                            <p:childTnLst>
                              <p:par>
                                <p:cTn fill="hold" id="51" nodeType="clickEffect" presetClass="entr" presetID="5" presetSubtype="10">
                                  <p:stCondLst>
                                    <p:cond delay="0"/>
                                  </p:stCondLst>
                                  <p:childTnLst>
                                    <p:set>
                                      <p:cBhvr>
                                        <p:cTn dur="1" fill="hold" id="52">
                                          <p:stCondLst>
                                            <p:cond delay="0"/>
                                          </p:stCondLst>
                                        </p:cTn>
                                        <p:tgtEl>
                                          <p:spTgt spid="1048719">
                                            <p:txEl>
                                              <p:charRg st="518" end="596"/>
                                            </p:txEl>
                                          </p:spTgt>
                                        </p:tgtEl>
                                        <p:attrNameLst>
                                          <p:attrName>style.visibility</p:attrName>
                                        </p:attrNameLst>
                                      </p:cBhvr>
                                      <p:to>
                                        <p:strVal val="visible"/>
                                      </p:to>
                                    </p:set>
                                    <p:animEffect transition="in" filter="checkerboard(across)">
                                      <p:cBhvr>
                                        <p:cTn dur="500" id="53"/>
                                        <p:tgtEl>
                                          <p:spTgt spid="1048719">
                                            <p:txEl>
                                              <p:charRg st="518" end="596"/>
                                            </p:txEl>
                                          </p:spTgt>
                                        </p:tgtEl>
                                      </p:cBhvr>
                                    </p:animEffect>
                                  </p:childTnLst>
                                </p:cTn>
                              </p:par>
                            </p:childTnLst>
                          </p:cTn>
                        </p:par>
                      </p:childTnLst>
                    </p:cTn>
                  </p:par>
                  <p:par>
                    <p:cTn fill="hold" id="54">
                      <p:stCondLst>
                        <p:cond delay="indefinite"/>
                      </p:stCondLst>
                      <p:childTnLst>
                        <p:par>
                          <p:cTn fill="hold" id="55">
                            <p:stCondLst>
                              <p:cond delay="0"/>
                            </p:stCondLst>
                            <p:childTnLst>
                              <p:par>
                                <p:cTn fill="hold" id="56" nodeType="clickEffect" presetClass="entr" presetID="5" presetSubtype="10">
                                  <p:stCondLst>
                                    <p:cond delay="0"/>
                                  </p:stCondLst>
                                  <p:childTnLst>
                                    <p:set>
                                      <p:cBhvr>
                                        <p:cTn dur="1" fill="hold" id="57">
                                          <p:stCondLst>
                                            <p:cond delay="0"/>
                                          </p:stCondLst>
                                        </p:cTn>
                                        <p:tgtEl>
                                          <p:spTgt spid="4194311"/>
                                        </p:tgtEl>
                                        <p:attrNameLst>
                                          <p:attrName>style.visibility</p:attrName>
                                        </p:attrNameLst>
                                      </p:cBhvr>
                                      <p:to>
                                        <p:strVal val="visible"/>
                                      </p:to>
                                    </p:set>
                                    <p:animEffect transition="in" filter="checkerboard(across)">
                                      <p:cBhvr>
                                        <p:cTn dur="500" id="58"/>
                                        <p:tgtEl>
                                          <p:spTgt spid="4194311"/>
                                        </p:tgtEl>
                                      </p:cBhvr>
                                    </p:animEffect>
                                  </p:childTnLst>
                                </p:cTn>
                              </p:par>
                            </p:childTnLst>
                          </p:cTn>
                        </p:par>
                      </p:childTnLst>
                    </p:cTn>
                  </p:par>
                  <p:par>
                    <p:cTn fill="hold" id="59">
                      <p:stCondLst>
                        <p:cond delay="indefinite"/>
                      </p:stCondLst>
                      <p:childTnLst>
                        <p:par>
                          <p:cTn fill="hold" id="60">
                            <p:stCondLst>
                              <p:cond delay="0"/>
                            </p:stCondLst>
                            <p:childTnLst>
                              <p:par>
                                <p:cTn fill="hold" id="61" nodeType="clickEffect" presetClass="entr" presetID="5" presetSubtype="10">
                                  <p:stCondLst>
                                    <p:cond delay="0"/>
                                  </p:stCondLst>
                                  <p:childTnLst>
                                    <p:set>
                                      <p:cBhvr>
                                        <p:cTn dur="1" fill="hold" id="62">
                                          <p:stCondLst>
                                            <p:cond delay="0"/>
                                          </p:stCondLst>
                                        </p:cTn>
                                        <p:tgtEl>
                                          <p:spTgt spid="1048719">
                                            <p:txEl>
                                              <p:charRg st="597" end="708"/>
                                            </p:txEl>
                                          </p:spTgt>
                                        </p:tgtEl>
                                        <p:attrNameLst>
                                          <p:attrName>style.visibility</p:attrName>
                                        </p:attrNameLst>
                                      </p:cBhvr>
                                      <p:to>
                                        <p:strVal val="visible"/>
                                      </p:to>
                                    </p:set>
                                    <p:animEffect transition="in" filter="checkerboard(across)">
                                      <p:cBhvr>
                                        <p:cTn dur="500" id="63"/>
                                        <p:tgtEl>
                                          <p:spTgt spid="1048719">
                                            <p:txEl>
                                              <p:charRg st="597" end="708"/>
                                            </p:txEl>
                                          </p:spTgt>
                                        </p:tgtEl>
                                      </p:cBhvr>
                                    </p:animEffect>
                                  </p:childTnLst>
                                </p:cTn>
                              </p:par>
                              <p:par>
                                <p:cTn fill="hold" id="64" nodeType="withEffect" presetClass="entr" presetID="5" presetSubtype="10">
                                  <p:stCondLst>
                                    <p:cond delay="0"/>
                                  </p:stCondLst>
                                  <p:childTnLst>
                                    <p:set>
                                      <p:cBhvr>
                                        <p:cTn dur="1" fill="hold" id="65">
                                          <p:stCondLst>
                                            <p:cond delay="0"/>
                                          </p:stCondLst>
                                        </p:cTn>
                                        <p:tgtEl>
                                          <p:spTgt spid="1048719">
                                            <p:txEl>
                                              <p:charRg st="708" end="820"/>
                                            </p:txEl>
                                          </p:spTgt>
                                        </p:tgtEl>
                                        <p:attrNameLst>
                                          <p:attrName>style.visibility</p:attrName>
                                        </p:attrNameLst>
                                      </p:cBhvr>
                                      <p:to>
                                        <p:strVal val="visible"/>
                                      </p:to>
                                    </p:set>
                                    <p:animEffect transition="in" filter="checkerboard(across)">
                                      <p:cBhvr>
                                        <p:cTn dur="500" id="66"/>
                                        <p:tgtEl>
                                          <p:spTgt spid="1048719">
                                            <p:txEl>
                                              <p:charRg st="708" end="820"/>
                                            </p:txEl>
                                          </p:spTgt>
                                        </p:tgtEl>
                                      </p:cBhvr>
                                    </p:animEffect>
                                  </p:childTnLst>
                                </p:cTn>
                              </p:par>
                              <p:par>
                                <p:cTn fill="hold" id="67" nodeType="withEffect" presetClass="entr" presetID="5" presetSubtype="10">
                                  <p:stCondLst>
                                    <p:cond delay="0"/>
                                  </p:stCondLst>
                                  <p:childTnLst>
                                    <p:set>
                                      <p:cBhvr>
                                        <p:cTn dur="1" fill="hold" id="68">
                                          <p:stCondLst>
                                            <p:cond delay="0"/>
                                          </p:stCondLst>
                                        </p:cTn>
                                        <p:tgtEl>
                                          <p:spTgt spid="1048719">
                                            <p:txEl>
                                              <p:charRg st="820" end="932"/>
                                            </p:txEl>
                                          </p:spTgt>
                                        </p:tgtEl>
                                        <p:attrNameLst>
                                          <p:attrName>style.visibility</p:attrName>
                                        </p:attrNameLst>
                                      </p:cBhvr>
                                      <p:to>
                                        <p:strVal val="visible"/>
                                      </p:to>
                                    </p:set>
                                    <p:animEffect transition="in" filter="checkerboard(across)">
                                      <p:cBhvr>
                                        <p:cTn dur="500" id="69"/>
                                        <p:tgtEl>
                                          <p:spTgt spid="1048719">
                                            <p:txEl>
                                              <p:charRg st="820" end="932"/>
                                            </p:txEl>
                                          </p:spTgt>
                                        </p:tgtEl>
                                      </p:cBhvr>
                                    </p:animEffect>
                                  </p:childTnLst>
                                </p:cTn>
                              </p:par>
                              <p:par>
                                <p:cTn fill="hold" id="70" nodeType="withEffect" presetClass="entr" presetID="5" presetSubtype="10">
                                  <p:stCondLst>
                                    <p:cond delay="0"/>
                                  </p:stCondLst>
                                  <p:childTnLst>
                                    <p:set>
                                      <p:cBhvr>
                                        <p:cTn dur="1" fill="hold" id="71">
                                          <p:stCondLst>
                                            <p:cond delay="0"/>
                                          </p:stCondLst>
                                        </p:cTn>
                                        <p:tgtEl>
                                          <p:spTgt spid="1048719">
                                            <p:txEl>
                                              <p:charRg st="932" end="1020"/>
                                            </p:txEl>
                                          </p:spTgt>
                                        </p:tgtEl>
                                        <p:attrNameLst>
                                          <p:attrName>style.visibility</p:attrName>
                                        </p:attrNameLst>
                                      </p:cBhvr>
                                      <p:to>
                                        <p:strVal val="visible"/>
                                      </p:to>
                                    </p:set>
                                    <p:animEffect transition="in" filter="checkerboard(across)">
                                      <p:cBhvr>
                                        <p:cTn dur="500" id="72"/>
                                        <p:tgtEl>
                                          <p:spTgt spid="1048719">
                                            <p:txEl>
                                              <p:charRg st="932" end="10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1">
  <p:cSld>
    <p:spTree>
      <p:nvGrpSpPr>
        <p:cNvPr id="76" name=""/>
        <p:cNvGrpSpPr/>
        <p:nvPr/>
      </p:nvGrpSpPr>
      <p:grpSpPr>
        <a:xfrm rot="0">
          <a:off x="0" y="0"/>
          <a:ext cx="0" cy="0"/>
          <a:chOff x="0" y="0"/>
          <a:chExt cx="0" cy="0"/>
        </a:xfrm>
      </p:grpSpPr>
      <p:sp>
        <p:nvSpPr>
          <p:cNvPr id="1048830" name="Titre 1"/>
          <p:cNvSpPr/>
          <p:nvPr>
            <p:ph type="title" sz="full" idx="0"/>
          </p:nvPr>
        </p:nvSpPr>
        <p:spPr>
          <a:xfrm rot="0">
            <a:off x="457200" y="274637"/>
            <a:ext cx="8229600" cy="296862"/>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Quelques modèles particuliers (3/6)</a:t>
            </a:r>
          </a:p>
        </p:txBody>
      </p:sp>
      <p:sp>
        <p:nvSpPr>
          <p:cNvPr id="1048831" name="Espace réservé du contenu 2"/>
          <p:cNvSpPr/>
          <p:nvPr>
            <p:ph sz="full" idx="1"/>
          </p:nvPr>
        </p:nvSpPr>
        <p:spPr>
          <a:xfrm rot="0">
            <a:off x="428625" y="714375"/>
            <a:ext cx="8229600" cy="534035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400" i="1" lang="fr-FR" u="sng"/>
              <a:t>Modèle à infinité de solutions</a:t>
            </a:r>
          </a:p>
          <a:p>
            <a:pPr lvl="0">
              <a:buNone/>
            </a:pPr>
            <a:r>
              <a:rPr altLang="en-US" sz="2000" lang="fr-FR"/>
              <a:t>Ce type de modèle apparaît lorsqu’à la fin de la résolution du PL par la méthode du simplexe une variable hors base possède un coefficient nul dans la ligne de la fonction objectif. Dans ce cas, une itération supplémentaire donnera une seconde solution optimale. Toute combinaison convexe de ces 2 solutions optimales est aussi une solution optimale.</a:t>
            </a:r>
          </a:p>
          <a:p>
            <a:pPr lvl="0">
              <a:buNone/>
            </a:pPr>
            <a:r>
              <a:rPr altLang="en-US" b="1" sz="2000" i="1" lang="fr-FR" u="sng"/>
              <a:t>Exemple 5</a:t>
            </a:r>
          </a:p>
          <a:p>
            <a:pPr lvl="0">
              <a:spcBef>
                <a:spcPct val="0"/>
              </a:spcBef>
              <a:buNone/>
            </a:pPr>
            <a:r>
              <a:rPr altLang="en-US" sz="2000" lang="fr-FR"/>
              <a:t>Max Z=    3 x</a:t>
            </a:r>
            <a:r>
              <a:rPr altLang="en-US" baseline="-25000" sz="2000" lang="fr-FR"/>
              <a:t>1</a:t>
            </a:r>
            <a:r>
              <a:rPr altLang="en-US" sz="2000" lang="fr-FR"/>
              <a:t>  +  2 x</a:t>
            </a:r>
            <a:r>
              <a:rPr altLang="en-US" baseline="-25000" sz="2000" lang="fr-FR"/>
              <a:t>2</a:t>
            </a:r>
            <a:r>
              <a:rPr altLang="en-US" sz="2000" lang="fr-FR"/>
              <a:t>             		</a:t>
            </a:r>
          </a:p>
          <a:p>
            <a:pPr lvl="0">
              <a:buNone/>
            </a:pPr>
            <a:r>
              <a:rPr altLang="en-US" sz="2000" lang="fr-FR"/>
              <a:t>	   3 x</a:t>
            </a:r>
            <a:r>
              <a:rPr altLang="en-US" baseline="-25000" sz="2000" lang="fr-FR"/>
              <a:t>1   </a:t>
            </a:r>
            <a:r>
              <a:rPr altLang="en-US" sz="2000" lang="fr-FR"/>
              <a:t> + 2 x</a:t>
            </a:r>
            <a:r>
              <a:rPr altLang="en-US" baseline="-25000" sz="2000" lang="fr-FR"/>
              <a:t>2  </a:t>
            </a:r>
            <a:r>
              <a:rPr altLang="en-US" sz="2000" lang="fr-FR">
                <a:sym typeface="Symbol" pitchFamily="18" charset="2"/>
              </a:rPr>
              <a:t></a:t>
            </a:r>
            <a:r>
              <a:rPr altLang="en-US" baseline="-25000" sz="2000" lang="fr-FR"/>
              <a:t>  </a:t>
            </a:r>
            <a:r>
              <a:rPr altLang="en-US" sz="2000" lang="fr-FR"/>
              <a:t>18		    (0,6)            (2,6)     		</a:t>
            </a:r>
          </a:p>
          <a:p>
            <a:pPr lvl="0">
              <a:buNone/>
            </a:pPr>
            <a:r>
              <a:rPr altLang="en-US" sz="2000" lang="fr-FR">
                <a:sym typeface="Symbol" pitchFamily="18" charset="2"/>
              </a:rPr>
              <a:t>	     </a:t>
            </a:r>
            <a:r>
              <a:rPr altLang="en-US" sz="2000" lang="fr-FR"/>
              <a:t>x</a:t>
            </a:r>
            <a:r>
              <a:rPr altLang="en-US" baseline="-25000" sz="2000" lang="fr-FR"/>
              <a:t>1</a:t>
            </a:r>
            <a:r>
              <a:rPr altLang="en-US" sz="2000" lang="fr-FR"/>
              <a:t>                </a:t>
            </a:r>
            <a:r>
              <a:rPr altLang="en-US" sz="2000" lang="fr-FR">
                <a:sym typeface="Symbol" pitchFamily="18" charset="2"/>
              </a:rPr>
              <a:t></a:t>
            </a:r>
            <a:r>
              <a:rPr altLang="en-US" baseline="-25000" sz="2000" lang="fr-FR"/>
              <a:t>  </a:t>
            </a:r>
            <a:r>
              <a:rPr altLang="en-US" sz="2000" lang="fr-FR"/>
              <a:t>4	</a:t>
            </a:r>
          </a:p>
          <a:p>
            <a:pPr lvl="0">
              <a:buNone/>
            </a:pPr>
            <a:r>
              <a:rPr altLang="en-US" sz="2000" lang="fr-FR"/>
              <a:t> 		         x</a:t>
            </a:r>
            <a:r>
              <a:rPr altLang="en-US" baseline="-25000" sz="2000" lang="fr-FR"/>
              <a:t>2 </a:t>
            </a:r>
            <a:r>
              <a:rPr altLang="en-US" sz="2000" lang="fr-FR"/>
              <a:t>	</a:t>
            </a:r>
            <a:r>
              <a:rPr altLang="en-US" sz="2000" lang="fr-FR">
                <a:sym typeface="Symbol" pitchFamily="18" charset="2"/>
              </a:rPr>
              <a:t> </a:t>
            </a:r>
            <a:r>
              <a:rPr altLang="en-US" baseline="-25000" sz="2000" lang="fr-FR"/>
              <a:t>  </a:t>
            </a:r>
            <a:r>
              <a:rPr altLang="en-US" sz="2000" lang="fr-FR"/>
              <a:t>6			  D                        (4,3)</a:t>
            </a:r>
          </a:p>
          <a:p>
            <a:pPr lvl="0">
              <a:buNone/>
            </a:pPr>
            <a:r>
              <a:rPr altLang="en-US" sz="2000" lang="fr-FR">
                <a:sym typeface="Symbol" pitchFamily="18" charset="2"/>
              </a:rPr>
              <a:t>   </a:t>
            </a:r>
            <a:r>
              <a:rPr altLang="en-US" sz="2000" lang="fr-FR"/>
              <a:t> 	       x</a:t>
            </a:r>
            <a:r>
              <a:rPr altLang="en-US" baseline="-25000" sz="2000" lang="fr-FR"/>
              <a:t>1</a:t>
            </a:r>
            <a:r>
              <a:rPr altLang="en-US" sz="2000" lang="fr-FR"/>
              <a:t> , x</a:t>
            </a:r>
            <a:r>
              <a:rPr altLang="en-US" baseline="-25000" sz="2000" lang="fr-FR"/>
              <a:t>2 </a:t>
            </a:r>
            <a:r>
              <a:rPr altLang="en-US" sz="2000" lang="fr-FR">
                <a:sym typeface="Symbol" pitchFamily="18" charset="2"/>
              </a:rPr>
              <a:t> 0	</a:t>
            </a:r>
          </a:p>
          <a:p>
            <a:pPr lvl="0">
              <a:buNone/>
            </a:pPr>
            <a:r>
              <a:rPr altLang="en-US" sz="2000" lang="fr-FR"/>
              <a:t>                                                                                                         (4,0)</a:t>
            </a:r>
          </a:p>
          <a:p>
            <a:pPr lvl="0">
              <a:buNone/>
            </a:pPr>
            <a:r>
              <a:rPr altLang="en-US" sz="2000" lang="fr-FR"/>
              <a:t>B=(2, 6) et C=(4,3) sont deux solutions optimales de PL. Toute combinaison convexe de B et C est une solution optimale</a:t>
            </a:r>
          </a:p>
        </p:txBody>
      </p:sp>
      <p:cxnSp>
        <p:nvCxnSpPr>
          <p:cNvPr id="3145764" name="Connecteur droit avec flèche 8"/>
          <p:cNvCxnSpPr>
            <a:cxnSpLocks/>
          </p:cNvCxnSpPr>
          <p:nvPr/>
        </p:nvCxnSpPr>
        <p:spPr>
          <a:xfrm rot="5400000" flipH="1" flipV="1">
            <a:off x="3936205" y="3964782"/>
            <a:ext cx="1930400" cy="1587"/>
          </a:xfrm>
          <a:prstGeom prst="straightConnector1"/>
          <a:noFill/>
          <a:ln w="9525" cap="flat" cmpd="sng">
            <a:solidFill>
              <a:srgbClr val="4A7EBB">
                <a:alpha val="100000"/>
              </a:srgbClr>
            </a:solidFill>
            <a:prstDash val="solid"/>
            <a:round/>
            <a:tailEnd type="arrow" w="med" len="med"/>
          </a:ln>
        </p:spPr>
      </p:cxnSp>
      <p:cxnSp>
        <p:nvCxnSpPr>
          <p:cNvPr id="3145765" name="Connecteur droit avec flèche 10"/>
          <p:cNvCxnSpPr>
            <a:cxnSpLocks/>
          </p:cNvCxnSpPr>
          <p:nvPr/>
        </p:nvCxnSpPr>
        <p:spPr>
          <a:xfrm rot="0">
            <a:off x="4900612" y="4929187"/>
            <a:ext cx="2643187" cy="1587"/>
          </a:xfrm>
          <a:prstGeom prst="straightConnector1"/>
          <a:noFill/>
          <a:ln w="9525" cap="flat" cmpd="sng">
            <a:solidFill>
              <a:srgbClr val="4A7EBB">
                <a:alpha val="100000"/>
              </a:srgbClr>
            </a:solidFill>
            <a:prstDash val="solid"/>
            <a:round/>
            <a:tailEnd type="arrow" w="med" len="med"/>
          </a:ln>
        </p:spPr>
      </p:cxnSp>
      <p:cxnSp>
        <p:nvCxnSpPr>
          <p:cNvPr id="3145766" name="Connecteur droit 12"/>
          <p:cNvCxnSpPr>
            <a:cxnSpLocks/>
          </p:cNvCxnSpPr>
          <p:nvPr/>
        </p:nvCxnSpPr>
        <p:spPr>
          <a:xfrm rot="0">
            <a:off x="4900612" y="3643312"/>
            <a:ext cx="714375" cy="1587"/>
          </a:xfrm>
          <a:prstGeom prst="line"/>
          <a:noFill/>
          <a:ln w="9525" cap="flat" cmpd="sng">
            <a:solidFill>
              <a:srgbClr val="4A7EBB">
                <a:alpha val="100000"/>
              </a:srgbClr>
            </a:solidFill>
            <a:prstDash val="solid"/>
            <a:round/>
          </a:ln>
        </p:spPr>
      </p:cxnSp>
      <p:cxnSp>
        <p:nvCxnSpPr>
          <p:cNvPr id="3145767" name="Connecteur droit 14"/>
          <p:cNvCxnSpPr>
            <a:cxnSpLocks/>
          </p:cNvCxnSpPr>
          <p:nvPr/>
        </p:nvCxnSpPr>
        <p:spPr>
          <a:xfrm rot="5400000">
            <a:off x="6258718" y="4572794"/>
            <a:ext cx="714375" cy="1587"/>
          </a:xfrm>
          <a:prstGeom prst="line"/>
          <a:noFill/>
          <a:ln w="9525" cap="flat" cmpd="sng">
            <a:solidFill>
              <a:srgbClr val="4A7EBB">
                <a:alpha val="100000"/>
              </a:srgbClr>
            </a:solidFill>
            <a:prstDash val="solid"/>
            <a:round/>
          </a:ln>
        </p:spPr>
      </p:cxnSp>
      <p:cxnSp>
        <p:nvCxnSpPr>
          <p:cNvPr id="3145768" name="Connecteur droit 16"/>
          <p:cNvCxnSpPr>
            <a:cxnSpLocks/>
          </p:cNvCxnSpPr>
          <p:nvPr/>
        </p:nvCxnSpPr>
        <p:spPr>
          <a:xfrm rot="0">
            <a:off x="5715000" y="3643312"/>
            <a:ext cx="857250" cy="500062"/>
          </a:xfrm>
          <a:prstGeom prst="line"/>
          <a:noFill/>
          <a:ln w="9525" cap="flat" cmpd="sng">
            <a:solidFill>
              <a:srgbClr val="4A7EBB">
                <a:alpha val="100000"/>
              </a:srgbClr>
            </a:solidFill>
            <a:prstDash val="solid"/>
            <a:round/>
          </a:ln>
        </p:spPr>
      </p:cxnSp>
      <p:cxnSp>
        <p:nvCxnSpPr>
          <p:cNvPr id="3145769" name="Connecteur droit 18"/>
          <p:cNvCxnSpPr>
            <a:cxnSpLocks/>
          </p:cNvCxnSpPr>
          <p:nvPr/>
        </p:nvCxnSpPr>
        <p:spPr>
          <a:xfrm rot="0" flipV="1">
            <a:off x="5000625" y="3857625"/>
            <a:ext cx="571500" cy="214312"/>
          </a:xfrm>
          <a:prstGeom prst="line"/>
          <a:noFill/>
          <a:ln w="9525" cap="flat" cmpd="sng">
            <a:solidFill>
              <a:srgbClr val="4A7EBB">
                <a:alpha val="100000"/>
              </a:srgbClr>
            </a:solidFill>
            <a:prstDash val="solid"/>
            <a:round/>
          </a:ln>
        </p:spPr>
      </p:cxnSp>
      <p:cxnSp>
        <p:nvCxnSpPr>
          <p:cNvPr id="3145770" name="Connecteur droit 20"/>
          <p:cNvCxnSpPr>
            <a:cxnSpLocks/>
          </p:cNvCxnSpPr>
          <p:nvPr/>
        </p:nvCxnSpPr>
        <p:spPr>
          <a:xfrm rot="0" flipV="1">
            <a:off x="4929187" y="3857625"/>
            <a:ext cx="1071562" cy="500062"/>
          </a:xfrm>
          <a:prstGeom prst="line"/>
          <a:noFill/>
          <a:ln w="9525" cap="flat" cmpd="sng">
            <a:solidFill>
              <a:srgbClr val="4A7EBB">
                <a:alpha val="100000"/>
              </a:srgbClr>
            </a:solidFill>
            <a:prstDash val="solid"/>
            <a:round/>
          </a:ln>
        </p:spPr>
      </p:cxnSp>
      <p:cxnSp>
        <p:nvCxnSpPr>
          <p:cNvPr id="3145771" name="Connecteur droit 22"/>
          <p:cNvCxnSpPr>
            <a:cxnSpLocks/>
          </p:cNvCxnSpPr>
          <p:nvPr/>
        </p:nvCxnSpPr>
        <p:spPr>
          <a:xfrm rot="0" flipV="1">
            <a:off x="5000625" y="4214812"/>
            <a:ext cx="1214437" cy="571500"/>
          </a:xfrm>
          <a:prstGeom prst="line"/>
          <a:noFill/>
          <a:ln w="9525" cap="flat" cmpd="sng">
            <a:solidFill>
              <a:srgbClr val="4A7EBB">
                <a:alpha val="100000"/>
              </a:srgbClr>
            </a:solidFill>
            <a:prstDash val="solid"/>
            <a:round/>
          </a:ln>
        </p:spPr>
      </p:cxnSp>
      <p:cxnSp>
        <p:nvCxnSpPr>
          <p:cNvPr id="3145772" name="Connecteur droit 25"/>
          <p:cNvCxnSpPr>
            <a:cxnSpLocks/>
          </p:cNvCxnSpPr>
          <p:nvPr/>
        </p:nvCxnSpPr>
        <p:spPr>
          <a:xfrm rot="0" flipV="1">
            <a:off x="5357812" y="4500562"/>
            <a:ext cx="1071562" cy="428625"/>
          </a:xfrm>
          <a:prstGeom prst="line"/>
          <a:noFill/>
          <a:ln w="9525" cap="flat" cmpd="sng">
            <a:solidFill>
              <a:srgbClr val="4A7EBB">
                <a:alpha val="100000"/>
              </a:srgbClr>
            </a:solidFill>
            <a:prstDash val="solid"/>
            <a:round/>
          </a:ln>
        </p:spPr>
      </p:cxn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831">
                                            <p:txEl>
                                              <p:charRg st="0" end="31"/>
                                            </p:txEl>
                                          </p:spTgt>
                                        </p:tgtEl>
                                        <p:attrNameLst>
                                          <p:attrName>style.visibility</p:attrName>
                                        </p:attrNameLst>
                                      </p:cBhvr>
                                      <p:to>
                                        <p:strVal val="visible"/>
                                      </p:to>
                                    </p:set>
                                    <p:animEffect transition="in" filter="checkerboard(across)">
                                      <p:cBhvr>
                                        <p:cTn dur="500" id="7"/>
                                        <p:tgtEl>
                                          <p:spTgt spid="1048831">
                                            <p:txEl>
                                              <p:charRg st="0" end="31"/>
                                            </p:txEl>
                                          </p:spTgt>
                                        </p:tgtEl>
                                      </p:cBhvr>
                                    </p:animEffect>
                                  </p:childTnLst>
                                </p:cTn>
                              </p:par>
                              <p:par>
                                <p:cTn fill="hold" id="8" nodeType="withEffect" presetClass="entr" presetID="5" presetSubtype="10">
                                  <p:stCondLst>
                                    <p:cond delay="0"/>
                                  </p:stCondLst>
                                  <p:childTnLst>
                                    <p:set>
                                      <p:cBhvr>
                                        <p:cTn dur="1" fill="hold" id="9">
                                          <p:stCondLst>
                                            <p:cond delay="0"/>
                                          </p:stCondLst>
                                        </p:cTn>
                                        <p:tgtEl>
                                          <p:spTgt spid="1048831">
                                            <p:txEl>
                                              <p:charRg st="31" end="382"/>
                                            </p:txEl>
                                          </p:spTgt>
                                        </p:tgtEl>
                                        <p:attrNameLst>
                                          <p:attrName>style.visibility</p:attrName>
                                        </p:attrNameLst>
                                      </p:cBhvr>
                                      <p:to>
                                        <p:strVal val="visible"/>
                                      </p:to>
                                    </p:set>
                                    <p:animEffect transition="in" filter="checkerboard(across)">
                                      <p:cBhvr>
                                        <p:cTn dur="500" id="10"/>
                                        <p:tgtEl>
                                          <p:spTgt spid="1048831">
                                            <p:txEl>
                                              <p:charRg st="31" end="382"/>
                                            </p:txEl>
                                          </p:spTgt>
                                        </p:tgtEl>
                                      </p:cBhvr>
                                    </p:animEffec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5" presetSubtype="10">
                                  <p:stCondLst>
                                    <p:cond delay="0"/>
                                  </p:stCondLst>
                                  <p:childTnLst>
                                    <p:set>
                                      <p:cBhvr>
                                        <p:cTn dur="1" fill="hold" id="14">
                                          <p:stCondLst>
                                            <p:cond delay="0"/>
                                          </p:stCondLst>
                                        </p:cTn>
                                        <p:tgtEl>
                                          <p:spTgt spid="1048831">
                                            <p:txEl>
                                              <p:charRg st="392" end="431"/>
                                            </p:txEl>
                                          </p:spTgt>
                                        </p:tgtEl>
                                        <p:attrNameLst>
                                          <p:attrName>style.visibility</p:attrName>
                                        </p:attrNameLst>
                                      </p:cBhvr>
                                      <p:to>
                                        <p:strVal val="visible"/>
                                      </p:to>
                                    </p:set>
                                    <p:animEffect transition="in" filter="checkerboard(across)">
                                      <p:cBhvr>
                                        <p:cTn dur="500" id="15"/>
                                        <p:tgtEl>
                                          <p:spTgt spid="1048831">
                                            <p:txEl>
                                              <p:charRg st="392" end="431"/>
                                            </p:txEl>
                                          </p:spTgt>
                                        </p:tgtEl>
                                      </p:cBhvr>
                                    </p:animEffect>
                                  </p:childTnLst>
                                </p:cTn>
                              </p:par>
                            </p:childTnLst>
                          </p:cTn>
                        </p:par>
                      </p:childTnLst>
                    </p:cTn>
                  </p:par>
                  <p:par>
                    <p:cTn fill="hold" id="16">
                      <p:stCondLst>
                        <p:cond delay="indefinite"/>
                      </p:stCondLst>
                      <p:childTnLst>
                        <p:par>
                          <p:cTn fill="hold" id="17">
                            <p:stCondLst>
                              <p:cond delay="0"/>
                            </p:stCondLst>
                            <p:childTnLst>
                              <p:par>
                                <p:cTn fill="hold" id="18" nodeType="clickEffect" presetClass="entr" presetID="5" presetSubtype="10">
                                  <p:stCondLst>
                                    <p:cond delay="0"/>
                                  </p:stCondLst>
                                  <p:childTnLst>
                                    <p:set>
                                      <p:cBhvr>
                                        <p:cTn dur="1" fill="hold" id="19">
                                          <p:stCondLst>
                                            <p:cond delay="0"/>
                                          </p:stCondLst>
                                        </p:cTn>
                                        <p:tgtEl>
                                          <p:spTgt spid="1048831">
                                            <p:txEl>
                                              <p:charRg st="431" end="492"/>
                                            </p:txEl>
                                          </p:spTgt>
                                        </p:tgtEl>
                                        <p:attrNameLst>
                                          <p:attrName>style.visibility</p:attrName>
                                        </p:attrNameLst>
                                      </p:cBhvr>
                                      <p:to>
                                        <p:strVal val="visible"/>
                                      </p:to>
                                    </p:set>
                                    <p:animEffect transition="in" filter="checkerboard(across)">
                                      <p:cBhvr>
                                        <p:cTn dur="500" id="20"/>
                                        <p:tgtEl>
                                          <p:spTgt spid="1048831">
                                            <p:txEl>
                                              <p:charRg st="431" end="492"/>
                                            </p:txEl>
                                          </p:spTgt>
                                        </p:tgtEl>
                                      </p:cBhvr>
                                    </p:animEffect>
                                  </p:childTnLst>
                                </p:cTn>
                              </p:par>
                            </p:childTnLst>
                          </p:cTn>
                        </p:par>
                      </p:childTnLst>
                    </p:cTn>
                  </p:par>
                  <p:par>
                    <p:cTn fill="hold" id="21">
                      <p:stCondLst>
                        <p:cond delay="indefinite"/>
                      </p:stCondLst>
                      <p:childTnLst>
                        <p:par>
                          <p:cTn fill="hold" id="22">
                            <p:stCondLst>
                              <p:cond delay="0"/>
                            </p:stCondLst>
                            <p:childTnLst>
                              <p:par>
                                <p:cTn fill="hold" id="23" nodeType="clickEffect" presetClass="entr" presetID="5" presetSubtype="10">
                                  <p:stCondLst>
                                    <p:cond delay="0"/>
                                  </p:stCondLst>
                                  <p:childTnLst>
                                    <p:set>
                                      <p:cBhvr>
                                        <p:cTn dur="1" fill="hold" id="24">
                                          <p:stCondLst>
                                            <p:cond delay="0"/>
                                          </p:stCondLst>
                                        </p:cTn>
                                        <p:tgtEl>
                                          <p:spTgt spid="1048831">
                                            <p:txEl>
                                              <p:charRg st="492" end="522"/>
                                            </p:txEl>
                                          </p:spTgt>
                                        </p:tgtEl>
                                        <p:attrNameLst>
                                          <p:attrName>style.visibility</p:attrName>
                                        </p:attrNameLst>
                                      </p:cBhvr>
                                      <p:to>
                                        <p:strVal val="visible"/>
                                      </p:to>
                                    </p:set>
                                    <p:animEffect transition="in" filter="checkerboard(across)">
                                      <p:cBhvr>
                                        <p:cTn dur="500" id="25"/>
                                        <p:tgtEl>
                                          <p:spTgt spid="1048831">
                                            <p:txEl>
                                              <p:charRg st="492" end="522"/>
                                            </p:txEl>
                                          </p:spTgt>
                                        </p:tgtEl>
                                      </p:cBhvr>
                                    </p:animEffect>
                                  </p:childTnLst>
                                </p:cTn>
                              </p:par>
                            </p:childTnLst>
                          </p:cTn>
                        </p:par>
                      </p:childTnLst>
                    </p:cTn>
                  </p:par>
                  <p:par>
                    <p:cTn fill="hold" id="26">
                      <p:stCondLst>
                        <p:cond delay="indefinite"/>
                      </p:stCondLst>
                      <p:childTnLst>
                        <p:par>
                          <p:cTn fill="hold" id="27">
                            <p:stCondLst>
                              <p:cond delay="0"/>
                            </p:stCondLst>
                            <p:childTnLst>
                              <p:par>
                                <p:cTn fill="hold" id="28" nodeType="clickEffect" presetClass="entr" presetID="5" presetSubtype="10">
                                  <p:stCondLst>
                                    <p:cond delay="0"/>
                                  </p:stCondLst>
                                  <p:childTnLst>
                                    <p:set>
                                      <p:cBhvr>
                                        <p:cTn dur="1" fill="hold" id="29">
                                          <p:stCondLst>
                                            <p:cond delay="0"/>
                                          </p:stCondLst>
                                        </p:cTn>
                                        <p:tgtEl>
                                          <p:spTgt spid="1048831">
                                            <p:txEl>
                                              <p:charRg st="522" end="579"/>
                                            </p:txEl>
                                          </p:spTgt>
                                        </p:tgtEl>
                                        <p:attrNameLst>
                                          <p:attrName>style.visibility</p:attrName>
                                        </p:attrNameLst>
                                      </p:cBhvr>
                                      <p:to>
                                        <p:strVal val="visible"/>
                                      </p:to>
                                    </p:set>
                                    <p:animEffect transition="in" filter="checkerboard(across)">
                                      <p:cBhvr>
                                        <p:cTn dur="500" id="30"/>
                                        <p:tgtEl>
                                          <p:spTgt spid="1048831">
                                            <p:txEl>
                                              <p:charRg st="522" end="579"/>
                                            </p:txEl>
                                          </p:spTgt>
                                        </p:tgtEl>
                                      </p:cBhvr>
                                    </p:animEffect>
                                  </p:childTnLst>
                                </p:cTn>
                              </p:par>
                            </p:childTnLst>
                          </p:cTn>
                        </p:par>
                      </p:childTnLst>
                    </p:cTn>
                  </p:par>
                  <p:par>
                    <p:cTn fill="hold" id="31">
                      <p:stCondLst>
                        <p:cond delay="indefinite"/>
                      </p:stCondLst>
                      <p:childTnLst>
                        <p:par>
                          <p:cTn fill="hold" id="32">
                            <p:stCondLst>
                              <p:cond delay="0"/>
                            </p:stCondLst>
                            <p:childTnLst>
                              <p:par>
                                <p:cTn fill="hold" id="33" nodeType="clickEffect" presetClass="entr" presetID="5" presetSubtype="10">
                                  <p:stCondLst>
                                    <p:cond delay="0"/>
                                  </p:stCondLst>
                                  <p:childTnLst>
                                    <p:set>
                                      <p:cBhvr>
                                        <p:cTn dur="1" fill="hold" id="34">
                                          <p:stCondLst>
                                            <p:cond delay="0"/>
                                          </p:stCondLst>
                                        </p:cTn>
                                        <p:tgtEl>
                                          <p:spTgt spid="1048831">
                                            <p:txEl>
                                              <p:charRg st="579" end="604"/>
                                            </p:txEl>
                                          </p:spTgt>
                                        </p:tgtEl>
                                        <p:attrNameLst>
                                          <p:attrName>style.visibility</p:attrName>
                                        </p:attrNameLst>
                                      </p:cBhvr>
                                      <p:to>
                                        <p:strVal val="visible"/>
                                      </p:to>
                                    </p:set>
                                    <p:animEffect transition="in" filter="checkerboard(across)">
                                      <p:cBhvr>
                                        <p:cTn dur="500" id="35"/>
                                        <p:tgtEl>
                                          <p:spTgt spid="1048831">
                                            <p:txEl>
                                              <p:charRg st="579" end="604"/>
                                            </p:txEl>
                                          </p:spTgt>
                                        </p:tgtEl>
                                      </p:cBhvr>
                                    </p:animEffect>
                                  </p:childTnLst>
                                </p:cTn>
                              </p:par>
                            </p:childTnLst>
                          </p:cTn>
                        </p:par>
                      </p:childTnLst>
                    </p:cTn>
                  </p:par>
                  <p:par>
                    <p:cTn fill="hold" id="36">
                      <p:stCondLst>
                        <p:cond delay="indefinite"/>
                      </p:stCondLst>
                      <p:childTnLst>
                        <p:par>
                          <p:cTn fill="hold" id="37">
                            <p:stCondLst>
                              <p:cond delay="0"/>
                            </p:stCondLst>
                            <p:childTnLst>
                              <p:par>
                                <p:cTn fill="hold" id="38" nodeType="clickEffect" presetClass="entr" presetID="5" presetSubtype="10">
                                  <p:stCondLst>
                                    <p:cond delay="0"/>
                                  </p:stCondLst>
                                  <p:childTnLst>
                                    <p:set>
                                      <p:cBhvr>
                                        <p:cTn dur="1" fill="hold" id="39">
                                          <p:stCondLst>
                                            <p:cond delay="0"/>
                                          </p:stCondLst>
                                        </p:cTn>
                                        <p:tgtEl>
                                          <p:spTgt spid="1048831">
                                            <p:txEl>
                                              <p:charRg st="431" end="492"/>
                                            </p:txEl>
                                          </p:spTgt>
                                        </p:tgtEl>
                                        <p:attrNameLst>
                                          <p:attrName>style.visibility</p:attrName>
                                        </p:attrNameLst>
                                      </p:cBhvr>
                                      <p:to>
                                        <p:strVal val="visible"/>
                                      </p:to>
                                    </p:set>
                                    <p:animEffect transition="in" filter="checkerboard(across)">
                                      <p:cBhvr>
                                        <p:cTn dur="500" id="40"/>
                                        <p:tgtEl>
                                          <p:spTgt spid="1048831">
                                            <p:txEl>
                                              <p:charRg st="431" end="492"/>
                                            </p:txEl>
                                          </p:spTgt>
                                        </p:tgtEl>
                                      </p:cBhvr>
                                    </p:animEffect>
                                  </p:childTnLst>
                                </p:cTn>
                              </p:par>
                            </p:childTnLst>
                          </p:cTn>
                        </p:par>
                      </p:childTnLst>
                    </p:cTn>
                  </p:par>
                  <p:par>
                    <p:cTn fill="hold" id="41">
                      <p:stCondLst>
                        <p:cond delay="indefinite"/>
                      </p:stCondLst>
                      <p:childTnLst>
                        <p:par>
                          <p:cTn fill="hold" id="42">
                            <p:stCondLst>
                              <p:cond delay="0"/>
                            </p:stCondLst>
                            <p:childTnLst>
                              <p:par>
                                <p:cTn fill="hold" id="43" nodeType="clickEffect" presetClass="entr" presetID="5" presetSubtype="10">
                                  <p:stCondLst>
                                    <p:cond delay="0"/>
                                  </p:stCondLst>
                                  <p:childTnLst>
                                    <p:set>
                                      <p:cBhvr>
                                        <p:cTn dur="1" fill="hold" id="44">
                                          <p:stCondLst>
                                            <p:cond delay="0"/>
                                          </p:stCondLst>
                                        </p:cTn>
                                        <p:tgtEl>
                                          <p:spTgt spid="1048831">
                                            <p:txEl>
                                              <p:charRg st="522" end="579"/>
                                            </p:txEl>
                                          </p:spTgt>
                                        </p:tgtEl>
                                        <p:attrNameLst>
                                          <p:attrName>style.visibility</p:attrName>
                                        </p:attrNameLst>
                                      </p:cBhvr>
                                      <p:to>
                                        <p:strVal val="visible"/>
                                      </p:to>
                                    </p:set>
                                    <p:animEffect transition="in" filter="checkerboard(across)">
                                      <p:cBhvr>
                                        <p:cTn dur="500" id="45"/>
                                        <p:tgtEl>
                                          <p:spTgt spid="1048831">
                                            <p:txEl>
                                              <p:charRg st="522" end="579"/>
                                            </p:txEl>
                                          </p:spTgt>
                                        </p:tgtEl>
                                      </p:cBhvr>
                                    </p:animEffect>
                                  </p:childTnLst>
                                </p:cTn>
                              </p:par>
                            </p:childTnLst>
                          </p:cTn>
                        </p:par>
                      </p:childTnLst>
                    </p:cTn>
                  </p:par>
                  <p:par>
                    <p:cTn fill="hold" id="46">
                      <p:stCondLst>
                        <p:cond delay="indefinite"/>
                      </p:stCondLst>
                      <p:childTnLst>
                        <p:par>
                          <p:cTn fill="hold" id="47">
                            <p:stCondLst>
                              <p:cond delay="0"/>
                            </p:stCondLst>
                            <p:childTnLst>
                              <p:par>
                                <p:cTn fill="hold" id="48" nodeType="clickEffect" presetClass="entr" presetID="5" presetSubtype="10">
                                  <p:stCondLst>
                                    <p:cond delay="0"/>
                                  </p:stCondLst>
                                  <p:childTnLst>
                                    <p:set>
                                      <p:cBhvr>
                                        <p:cTn dur="1" fill="hold" id="49">
                                          <p:stCondLst>
                                            <p:cond delay="0"/>
                                          </p:stCondLst>
                                        </p:cTn>
                                        <p:tgtEl>
                                          <p:spTgt spid="1048831">
                                            <p:txEl>
                                              <p:charRg st="604" end="715"/>
                                            </p:txEl>
                                          </p:spTgt>
                                        </p:tgtEl>
                                        <p:attrNameLst>
                                          <p:attrName>style.visibility</p:attrName>
                                        </p:attrNameLst>
                                      </p:cBhvr>
                                      <p:to>
                                        <p:strVal val="visible"/>
                                      </p:to>
                                    </p:set>
                                    <p:animEffect transition="in" filter="checkerboard(across)">
                                      <p:cBhvr>
                                        <p:cTn dur="500" id="50"/>
                                        <p:tgtEl>
                                          <p:spTgt spid="1048831">
                                            <p:txEl>
                                              <p:charRg st="604" end="715"/>
                                            </p:txEl>
                                          </p:spTgt>
                                        </p:tgtEl>
                                      </p:cBhvr>
                                    </p:animEffect>
                                  </p:childTnLst>
                                </p:cTn>
                              </p:par>
                            </p:childTnLst>
                          </p:cTn>
                        </p:par>
                      </p:childTnLst>
                    </p:cTn>
                  </p:par>
                  <p:par>
                    <p:cTn fill="hold" id="51">
                      <p:stCondLst>
                        <p:cond delay="indefinite"/>
                      </p:stCondLst>
                      <p:childTnLst>
                        <p:par>
                          <p:cTn fill="hold" id="52">
                            <p:stCondLst>
                              <p:cond delay="0"/>
                            </p:stCondLst>
                            <p:childTnLst>
                              <p:par>
                                <p:cTn fill="hold" grpId="0" id="53" nodeType="clickEffect" presetClass="entr" presetID="5" presetSubtype="10">
                                  <p:stCondLst>
                                    <p:cond delay="0"/>
                                  </p:stCondLst>
                                  <p:childTnLst>
                                    <p:set>
                                      <p:cBhvr>
                                        <p:cTn dur="1" fill="hold" id="54">
                                          <p:stCondLst>
                                            <p:cond delay="0"/>
                                          </p:stCondLst>
                                        </p:cTn>
                                        <p:tgtEl>
                                          <p:spTgt spid="1048831">
                                            <p:txEl>
                                              <p:charRg st="0" end="31"/>
                                            </p:txEl>
                                          </p:spTgt>
                                        </p:tgtEl>
                                        <p:attrNameLst>
                                          <p:attrName>style.visibility</p:attrName>
                                        </p:attrNameLst>
                                      </p:cBhvr>
                                      <p:to>
                                        <p:strVal val="visible"/>
                                      </p:to>
                                    </p:set>
                                    <p:animEffect transition="in" filter="checkerboard(across)">
                                      <p:cBhvr>
                                        <p:cTn dur="500" id="55"/>
                                        <p:tgtEl>
                                          <p:spTgt spid="1048831">
                                            <p:txEl>
                                              <p:charRg st="0" end="31"/>
                                            </p:txEl>
                                          </p:spTgt>
                                        </p:tgtEl>
                                      </p:cBhvr>
                                    </p:animEffect>
                                  </p:childTnLst>
                                </p:cTn>
                              </p:par>
                            </p:childTnLst>
                          </p:cTn>
                        </p:par>
                      </p:childTnLst>
                    </p:cTn>
                  </p:par>
                  <p:par>
                    <p:cTn fill="hold" id="56">
                      <p:stCondLst>
                        <p:cond delay="indefinite"/>
                      </p:stCondLst>
                      <p:childTnLst>
                        <p:par>
                          <p:cTn fill="hold" id="57">
                            <p:stCondLst>
                              <p:cond delay="0"/>
                            </p:stCondLst>
                            <p:childTnLst>
                              <p:par>
                                <p:cTn fill="hold" grpId="0" id="58" nodeType="clickEffect" presetClass="entr" presetID="5" presetSubtype="10">
                                  <p:stCondLst>
                                    <p:cond delay="0"/>
                                  </p:stCondLst>
                                  <p:childTnLst>
                                    <p:set>
                                      <p:cBhvr>
                                        <p:cTn dur="1" fill="hold" id="59">
                                          <p:stCondLst>
                                            <p:cond delay="0"/>
                                          </p:stCondLst>
                                        </p:cTn>
                                        <p:tgtEl>
                                          <p:spTgt spid="1048831">
                                            <p:txEl>
                                              <p:charRg st="31" end="382"/>
                                            </p:txEl>
                                          </p:spTgt>
                                        </p:tgtEl>
                                        <p:attrNameLst>
                                          <p:attrName>style.visibility</p:attrName>
                                        </p:attrNameLst>
                                      </p:cBhvr>
                                      <p:to>
                                        <p:strVal val="visible"/>
                                      </p:to>
                                    </p:set>
                                    <p:animEffect transition="in" filter="checkerboard(across)">
                                      <p:cBhvr>
                                        <p:cTn dur="500" id="60"/>
                                        <p:tgtEl>
                                          <p:spTgt spid="1048831">
                                            <p:txEl>
                                              <p:charRg st="31" end="382"/>
                                            </p:txEl>
                                          </p:spTgt>
                                        </p:tgtEl>
                                      </p:cBhvr>
                                    </p:animEffect>
                                  </p:childTnLst>
                                </p:cTn>
                              </p:par>
                            </p:childTnLst>
                          </p:cTn>
                        </p:par>
                      </p:childTnLst>
                    </p:cTn>
                  </p:par>
                  <p:par>
                    <p:cTn fill="hold" id="61">
                      <p:stCondLst>
                        <p:cond delay="indefinite"/>
                      </p:stCondLst>
                      <p:childTnLst>
                        <p:par>
                          <p:cTn fill="hold" id="62">
                            <p:stCondLst>
                              <p:cond delay="0"/>
                            </p:stCondLst>
                            <p:childTnLst>
                              <p:par>
                                <p:cTn fill="hold" grpId="0" id="63" nodeType="clickEffect" presetClass="entr" presetID="5" presetSubtype="10">
                                  <p:stCondLst>
                                    <p:cond delay="0"/>
                                  </p:stCondLst>
                                  <p:childTnLst>
                                    <p:set>
                                      <p:cBhvr>
                                        <p:cTn dur="1" fill="hold" id="64">
                                          <p:stCondLst>
                                            <p:cond delay="0"/>
                                          </p:stCondLst>
                                        </p:cTn>
                                        <p:tgtEl>
                                          <p:spTgt spid="1048831">
                                            <p:txEl>
                                              <p:charRg st="382" end="392"/>
                                            </p:txEl>
                                          </p:spTgt>
                                        </p:tgtEl>
                                        <p:attrNameLst>
                                          <p:attrName>style.visibility</p:attrName>
                                        </p:attrNameLst>
                                      </p:cBhvr>
                                      <p:to>
                                        <p:strVal val="visible"/>
                                      </p:to>
                                    </p:set>
                                    <p:animEffect transition="in" filter="checkerboard(across)">
                                      <p:cBhvr>
                                        <p:cTn dur="500" id="65"/>
                                        <p:tgtEl>
                                          <p:spTgt spid="1048831">
                                            <p:txEl>
                                              <p:charRg st="382" end="392"/>
                                            </p:txEl>
                                          </p:spTgt>
                                        </p:tgtEl>
                                      </p:cBhvr>
                                    </p:animEffect>
                                  </p:childTnLst>
                                </p:cTn>
                              </p:par>
                            </p:childTnLst>
                          </p:cTn>
                        </p:par>
                      </p:childTnLst>
                    </p:cTn>
                  </p:par>
                  <p:par>
                    <p:cTn fill="hold" id="66">
                      <p:stCondLst>
                        <p:cond delay="indefinite"/>
                      </p:stCondLst>
                      <p:childTnLst>
                        <p:par>
                          <p:cTn fill="hold" id="67">
                            <p:stCondLst>
                              <p:cond delay="0"/>
                            </p:stCondLst>
                            <p:childTnLst>
                              <p:par>
                                <p:cTn fill="hold" grpId="0" id="68" nodeType="clickEffect" presetClass="entr" presetID="5" presetSubtype="10">
                                  <p:stCondLst>
                                    <p:cond delay="0"/>
                                  </p:stCondLst>
                                  <p:childTnLst>
                                    <p:set>
                                      <p:cBhvr>
                                        <p:cTn dur="1" fill="hold" id="69">
                                          <p:stCondLst>
                                            <p:cond delay="0"/>
                                          </p:stCondLst>
                                        </p:cTn>
                                        <p:tgtEl>
                                          <p:spTgt spid="1048831">
                                            <p:txEl>
                                              <p:charRg st="392" end="431"/>
                                            </p:txEl>
                                          </p:spTgt>
                                        </p:tgtEl>
                                        <p:attrNameLst>
                                          <p:attrName>style.visibility</p:attrName>
                                        </p:attrNameLst>
                                      </p:cBhvr>
                                      <p:to>
                                        <p:strVal val="visible"/>
                                      </p:to>
                                    </p:set>
                                    <p:animEffect transition="in" filter="checkerboard(across)">
                                      <p:cBhvr>
                                        <p:cTn dur="500" id="70"/>
                                        <p:tgtEl>
                                          <p:spTgt spid="1048831">
                                            <p:txEl>
                                              <p:charRg st="392" end="431"/>
                                            </p:txEl>
                                          </p:spTgt>
                                        </p:tgtEl>
                                      </p:cBhvr>
                                    </p:animEffect>
                                  </p:childTnLst>
                                </p:cTn>
                              </p:par>
                            </p:childTnLst>
                          </p:cTn>
                        </p:par>
                      </p:childTnLst>
                    </p:cTn>
                  </p:par>
                  <p:par>
                    <p:cTn fill="hold" id="71">
                      <p:stCondLst>
                        <p:cond delay="indefinite"/>
                      </p:stCondLst>
                      <p:childTnLst>
                        <p:par>
                          <p:cTn fill="hold" id="72">
                            <p:stCondLst>
                              <p:cond delay="0"/>
                            </p:stCondLst>
                            <p:childTnLst>
                              <p:par>
                                <p:cTn fill="hold" grpId="0" id="73" nodeType="clickEffect" presetClass="entr" presetID="5" presetSubtype="10">
                                  <p:stCondLst>
                                    <p:cond delay="0"/>
                                  </p:stCondLst>
                                  <p:childTnLst>
                                    <p:set>
                                      <p:cBhvr>
                                        <p:cTn dur="1" fill="hold" id="74">
                                          <p:stCondLst>
                                            <p:cond delay="0"/>
                                          </p:stCondLst>
                                        </p:cTn>
                                        <p:tgtEl>
                                          <p:spTgt spid="1048831">
                                            <p:txEl>
                                              <p:charRg st="431" end="492"/>
                                            </p:txEl>
                                          </p:spTgt>
                                        </p:tgtEl>
                                        <p:attrNameLst>
                                          <p:attrName>style.visibility</p:attrName>
                                        </p:attrNameLst>
                                      </p:cBhvr>
                                      <p:to>
                                        <p:strVal val="visible"/>
                                      </p:to>
                                    </p:set>
                                    <p:animEffect transition="in" filter="checkerboard(across)">
                                      <p:cBhvr>
                                        <p:cTn dur="500" id="75"/>
                                        <p:tgtEl>
                                          <p:spTgt spid="1048831">
                                            <p:txEl>
                                              <p:charRg st="431" end="492"/>
                                            </p:txEl>
                                          </p:spTgt>
                                        </p:tgtEl>
                                      </p:cBhvr>
                                    </p:animEffect>
                                  </p:childTnLst>
                                </p:cTn>
                              </p:par>
                            </p:childTnLst>
                          </p:cTn>
                        </p:par>
                      </p:childTnLst>
                    </p:cTn>
                  </p:par>
                  <p:par>
                    <p:cTn fill="hold" id="76">
                      <p:stCondLst>
                        <p:cond delay="indefinite"/>
                      </p:stCondLst>
                      <p:childTnLst>
                        <p:par>
                          <p:cTn fill="hold" id="77">
                            <p:stCondLst>
                              <p:cond delay="0"/>
                            </p:stCondLst>
                            <p:childTnLst>
                              <p:par>
                                <p:cTn fill="hold" grpId="0" id="78" nodeType="clickEffect" presetClass="entr" presetID="5" presetSubtype="10">
                                  <p:stCondLst>
                                    <p:cond delay="0"/>
                                  </p:stCondLst>
                                  <p:childTnLst>
                                    <p:set>
                                      <p:cBhvr>
                                        <p:cTn dur="1" fill="hold" id="79">
                                          <p:stCondLst>
                                            <p:cond delay="0"/>
                                          </p:stCondLst>
                                        </p:cTn>
                                        <p:tgtEl>
                                          <p:spTgt spid="1048831">
                                            <p:txEl>
                                              <p:charRg st="492" end="522"/>
                                            </p:txEl>
                                          </p:spTgt>
                                        </p:tgtEl>
                                        <p:attrNameLst>
                                          <p:attrName>style.visibility</p:attrName>
                                        </p:attrNameLst>
                                      </p:cBhvr>
                                      <p:to>
                                        <p:strVal val="visible"/>
                                      </p:to>
                                    </p:set>
                                    <p:animEffect transition="in" filter="checkerboard(across)">
                                      <p:cBhvr>
                                        <p:cTn dur="500" id="80"/>
                                        <p:tgtEl>
                                          <p:spTgt spid="1048831">
                                            <p:txEl>
                                              <p:charRg st="492" end="522"/>
                                            </p:txEl>
                                          </p:spTgt>
                                        </p:tgtEl>
                                      </p:cBhvr>
                                    </p:animEffect>
                                  </p:childTnLst>
                                </p:cTn>
                              </p:par>
                            </p:childTnLst>
                          </p:cTn>
                        </p:par>
                      </p:childTnLst>
                    </p:cTn>
                  </p:par>
                  <p:par>
                    <p:cTn fill="hold" id="81">
                      <p:stCondLst>
                        <p:cond delay="indefinite"/>
                      </p:stCondLst>
                      <p:childTnLst>
                        <p:par>
                          <p:cTn fill="hold" id="82">
                            <p:stCondLst>
                              <p:cond delay="0"/>
                            </p:stCondLst>
                            <p:childTnLst>
                              <p:par>
                                <p:cTn fill="hold" grpId="0" id="83" nodeType="clickEffect" presetClass="entr" presetID="5" presetSubtype="10">
                                  <p:stCondLst>
                                    <p:cond delay="0"/>
                                  </p:stCondLst>
                                  <p:childTnLst>
                                    <p:set>
                                      <p:cBhvr>
                                        <p:cTn dur="1" fill="hold" id="84">
                                          <p:stCondLst>
                                            <p:cond delay="0"/>
                                          </p:stCondLst>
                                        </p:cTn>
                                        <p:tgtEl>
                                          <p:spTgt spid="1048831">
                                            <p:txEl>
                                              <p:charRg st="522" end="579"/>
                                            </p:txEl>
                                          </p:spTgt>
                                        </p:tgtEl>
                                        <p:attrNameLst>
                                          <p:attrName>style.visibility</p:attrName>
                                        </p:attrNameLst>
                                      </p:cBhvr>
                                      <p:to>
                                        <p:strVal val="visible"/>
                                      </p:to>
                                    </p:set>
                                    <p:animEffect transition="in" filter="checkerboard(across)">
                                      <p:cBhvr>
                                        <p:cTn dur="500" id="85"/>
                                        <p:tgtEl>
                                          <p:spTgt spid="1048831">
                                            <p:txEl>
                                              <p:charRg st="522" end="579"/>
                                            </p:txEl>
                                          </p:spTgt>
                                        </p:tgtEl>
                                      </p:cBhvr>
                                    </p:animEffect>
                                  </p:childTnLst>
                                </p:cTn>
                              </p:par>
                            </p:childTnLst>
                          </p:cTn>
                        </p:par>
                      </p:childTnLst>
                    </p:cTn>
                  </p:par>
                  <p:par>
                    <p:cTn fill="hold" id="86">
                      <p:stCondLst>
                        <p:cond delay="indefinite"/>
                      </p:stCondLst>
                      <p:childTnLst>
                        <p:par>
                          <p:cTn fill="hold" id="87">
                            <p:stCondLst>
                              <p:cond delay="0"/>
                            </p:stCondLst>
                            <p:childTnLst>
                              <p:par>
                                <p:cTn fill="hold" grpId="0" id="88" nodeType="clickEffect" presetClass="entr" presetID="5" presetSubtype="10">
                                  <p:stCondLst>
                                    <p:cond delay="0"/>
                                  </p:stCondLst>
                                  <p:childTnLst>
                                    <p:set>
                                      <p:cBhvr>
                                        <p:cTn dur="1" fill="hold" id="89">
                                          <p:stCondLst>
                                            <p:cond delay="0"/>
                                          </p:stCondLst>
                                        </p:cTn>
                                        <p:tgtEl>
                                          <p:spTgt spid="1048831">
                                            <p:txEl>
                                              <p:charRg st="579" end="604"/>
                                            </p:txEl>
                                          </p:spTgt>
                                        </p:tgtEl>
                                        <p:attrNameLst>
                                          <p:attrName>style.visibility</p:attrName>
                                        </p:attrNameLst>
                                      </p:cBhvr>
                                      <p:to>
                                        <p:strVal val="visible"/>
                                      </p:to>
                                    </p:set>
                                    <p:animEffect transition="in" filter="checkerboard(across)">
                                      <p:cBhvr>
                                        <p:cTn dur="500" id="90"/>
                                        <p:tgtEl>
                                          <p:spTgt spid="1048831">
                                            <p:txEl>
                                              <p:charRg st="579" end="604"/>
                                            </p:txEl>
                                          </p:spTgt>
                                        </p:tgtEl>
                                      </p:cBhvr>
                                    </p:animEffect>
                                  </p:childTnLst>
                                </p:cTn>
                              </p:par>
                            </p:childTnLst>
                          </p:cTn>
                        </p:par>
                      </p:childTnLst>
                    </p:cTn>
                  </p:par>
                  <p:par>
                    <p:cTn fill="hold" id="91">
                      <p:stCondLst>
                        <p:cond delay="indefinite"/>
                      </p:stCondLst>
                      <p:childTnLst>
                        <p:par>
                          <p:cTn fill="hold" id="92">
                            <p:stCondLst>
                              <p:cond delay="0"/>
                            </p:stCondLst>
                            <p:childTnLst>
                              <p:par>
                                <p:cTn fill="hold" grpId="0" id="93" nodeType="clickEffect" presetClass="entr" presetID="5" presetSubtype="10">
                                  <p:stCondLst>
                                    <p:cond delay="0"/>
                                  </p:stCondLst>
                                  <p:childTnLst>
                                    <p:set>
                                      <p:cBhvr>
                                        <p:cTn dur="1" fill="hold" id="94">
                                          <p:stCondLst>
                                            <p:cond delay="0"/>
                                          </p:stCondLst>
                                        </p:cTn>
                                        <p:tgtEl>
                                          <p:spTgt spid="1048831">
                                            <p:txEl>
                                              <p:charRg st="604" end="715"/>
                                            </p:txEl>
                                          </p:spTgt>
                                        </p:tgtEl>
                                        <p:attrNameLst>
                                          <p:attrName>style.visibility</p:attrName>
                                        </p:attrNameLst>
                                      </p:cBhvr>
                                      <p:to>
                                        <p:strVal val="visible"/>
                                      </p:to>
                                    </p:set>
                                    <p:animEffect transition="in" filter="checkerboard(across)">
                                      <p:cBhvr>
                                        <p:cTn dur="500" id="95"/>
                                        <p:tgtEl>
                                          <p:spTgt spid="1048831">
                                            <p:txEl>
                                              <p:charRg st="604" end="715"/>
                                            </p:txEl>
                                          </p:spTgt>
                                        </p:tgtEl>
                                      </p:cBhvr>
                                    </p:animEffect>
                                  </p:childTnLst>
                                </p:cTn>
                              </p:par>
                            </p:childTnLst>
                          </p:cTn>
                        </p:par>
                      </p:childTnLst>
                    </p:cTn>
                  </p:par>
                  <p:par>
                    <p:cTn fill="hold" id="96">
                      <p:stCondLst>
                        <p:cond delay="indefinite"/>
                      </p:stCondLst>
                      <p:childTnLst>
                        <p:par>
                          <p:cTn fill="hold" id="97">
                            <p:stCondLst>
                              <p:cond delay="0"/>
                            </p:stCondLst>
                            <p:childTnLst>
                              <p:par>
                                <p:cTn fill="hold" grpId="0" id="98" nodeType="clickEffect" presetClass="entr" presetID="5" presetSubtype="10">
                                  <p:stCondLst>
                                    <p:cond delay="0"/>
                                  </p:stCondLst>
                                  <p:childTnLst>
                                    <p:set>
                                      <p:cBhvr>
                                        <p:cTn dur="1" fill="hold" id="99">
                                          <p:stCondLst>
                                            <p:cond delay="0"/>
                                          </p:stCondLst>
                                        </p:cTn>
                                        <p:tgtEl>
                                          <p:spTgt spid="1048831">
                                            <p:txEl>
                                              <p:charRg st="715" end="834"/>
                                            </p:txEl>
                                          </p:spTgt>
                                        </p:tgtEl>
                                        <p:attrNameLst>
                                          <p:attrName>style.visibility</p:attrName>
                                        </p:attrNameLst>
                                      </p:cBhvr>
                                      <p:to>
                                        <p:strVal val="visible"/>
                                      </p:to>
                                    </p:set>
                                    <p:animEffect transition="in" filter="checkerboard(across)">
                                      <p:cBhvr>
                                        <p:cTn dur="500" id="100"/>
                                        <p:tgtEl>
                                          <p:spTgt spid="1048831">
                                            <p:txEl>
                                              <p:charRg st="715" end="834"/>
                                            </p:txEl>
                                          </p:spTgt>
                                        </p:tgtEl>
                                      </p:cBhvr>
                                    </p:animEffect>
                                  </p:childTnLst>
                                </p:cTn>
                              </p:par>
                              <p:par>
                                <p:cTn fill="hold" id="101" nodeType="withEffect" presetClass="entr" presetID="5" presetSubtype="10">
                                  <p:stCondLst>
                                    <p:cond delay="0"/>
                                  </p:stCondLst>
                                  <p:childTnLst>
                                    <p:set>
                                      <p:cBhvr>
                                        <p:cTn dur="1" fill="hold" id="102">
                                          <p:stCondLst>
                                            <p:cond delay="0"/>
                                          </p:stCondLst>
                                        </p:cTn>
                                        <p:tgtEl>
                                          <p:spTgt spid="3145764"/>
                                        </p:tgtEl>
                                        <p:attrNameLst>
                                          <p:attrName>style.visibility</p:attrName>
                                        </p:attrNameLst>
                                      </p:cBhvr>
                                      <p:to>
                                        <p:strVal val="visible"/>
                                      </p:to>
                                    </p:set>
                                    <p:animEffect transition="in" filter="checkerboard(across)">
                                      <p:cBhvr>
                                        <p:cTn dur="500" id="103"/>
                                        <p:tgtEl>
                                          <p:spTgt spid="3145764"/>
                                        </p:tgtEl>
                                      </p:cBhvr>
                                    </p:animEffect>
                                  </p:childTnLst>
                                </p:cTn>
                              </p:par>
                              <p:par>
                                <p:cTn fill="hold" id="104" nodeType="withEffect" presetClass="entr" presetID="5" presetSubtype="10">
                                  <p:stCondLst>
                                    <p:cond delay="0"/>
                                  </p:stCondLst>
                                  <p:childTnLst>
                                    <p:set>
                                      <p:cBhvr>
                                        <p:cTn dur="1" fill="hold" id="105">
                                          <p:stCondLst>
                                            <p:cond delay="0"/>
                                          </p:stCondLst>
                                        </p:cTn>
                                        <p:tgtEl>
                                          <p:spTgt spid="3145766"/>
                                        </p:tgtEl>
                                        <p:attrNameLst>
                                          <p:attrName>style.visibility</p:attrName>
                                        </p:attrNameLst>
                                      </p:cBhvr>
                                      <p:to>
                                        <p:strVal val="visible"/>
                                      </p:to>
                                    </p:set>
                                    <p:animEffect transition="in" filter="checkerboard(across)">
                                      <p:cBhvr>
                                        <p:cTn dur="500" id="106"/>
                                        <p:tgtEl>
                                          <p:spTgt spid="3145766"/>
                                        </p:tgtEl>
                                      </p:cBhvr>
                                    </p:animEffect>
                                  </p:childTnLst>
                                </p:cTn>
                              </p:par>
                              <p:par>
                                <p:cTn fill="hold" id="107" nodeType="withEffect" presetClass="entr" presetID="5" presetSubtype="10">
                                  <p:stCondLst>
                                    <p:cond delay="0"/>
                                  </p:stCondLst>
                                  <p:childTnLst>
                                    <p:set>
                                      <p:cBhvr>
                                        <p:cTn dur="1" fill="hold" id="108">
                                          <p:stCondLst>
                                            <p:cond delay="0"/>
                                          </p:stCondLst>
                                        </p:cTn>
                                        <p:tgtEl>
                                          <p:spTgt spid="3145768"/>
                                        </p:tgtEl>
                                        <p:attrNameLst>
                                          <p:attrName>style.visibility</p:attrName>
                                        </p:attrNameLst>
                                      </p:cBhvr>
                                      <p:to>
                                        <p:strVal val="visible"/>
                                      </p:to>
                                    </p:set>
                                    <p:animEffect transition="in" filter="checkerboard(across)">
                                      <p:cBhvr>
                                        <p:cTn dur="500" id="109"/>
                                        <p:tgtEl>
                                          <p:spTgt spid="3145768"/>
                                        </p:tgtEl>
                                      </p:cBhvr>
                                    </p:animEffect>
                                  </p:childTnLst>
                                </p:cTn>
                              </p:par>
                              <p:par>
                                <p:cTn fill="hold" id="110" nodeType="withEffect" presetClass="entr" presetID="5" presetSubtype="10">
                                  <p:stCondLst>
                                    <p:cond delay="0"/>
                                  </p:stCondLst>
                                  <p:childTnLst>
                                    <p:set>
                                      <p:cBhvr>
                                        <p:cTn dur="1" fill="hold" id="111">
                                          <p:stCondLst>
                                            <p:cond delay="0"/>
                                          </p:stCondLst>
                                        </p:cTn>
                                        <p:tgtEl>
                                          <p:spTgt spid="3145767"/>
                                        </p:tgtEl>
                                        <p:attrNameLst>
                                          <p:attrName>style.visibility</p:attrName>
                                        </p:attrNameLst>
                                      </p:cBhvr>
                                      <p:to>
                                        <p:strVal val="visible"/>
                                      </p:to>
                                    </p:set>
                                    <p:animEffect transition="in" filter="checkerboard(across)">
                                      <p:cBhvr>
                                        <p:cTn dur="500" id="112"/>
                                        <p:tgtEl>
                                          <p:spTgt spid="3145767"/>
                                        </p:tgtEl>
                                      </p:cBhvr>
                                    </p:animEffect>
                                  </p:childTnLst>
                                </p:cTn>
                              </p:par>
                              <p:par>
                                <p:cTn fill="hold" id="113" nodeType="withEffect" presetClass="entr" presetID="5" presetSubtype="10">
                                  <p:stCondLst>
                                    <p:cond delay="0"/>
                                  </p:stCondLst>
                                  <p:childTnLst>
                                    <p:set>
                                      <p:cBhvr>
                                        <p:cTn dur="1" fill="hold" id="114">
                                          <p:stCondLst>
                                            <p:cond delay="0"/>
                                          </p:stCondLst>
                                        </p:cTn>
                                        <p:tgtEl>
                                          <p:spTgt spid="3145765"/>
                                        </p:tgtEl>
                                        <p:attrNameLst>
                                          <p:attrName>style.visibility</p:attrName>
                                        </p:attrNameLst>
                                      </p:cBhvr>
                                      <p:to>
                                        <p:strVal val="visible"/>
                                      </p:to>
                                    </p:set>
                                    <p:animEffect transition="in" filter="checkerboard(across)">
                                      <p:cBhvr>
                                        <p:cTn dur="500" id="115"/>
                                        <p:tgtEl>
                                          <p:spTgt spid="3145765"/>
                                        </p:tgtEl>
                                      </p:cBhvr>
                                    </p:animEffect>
                                  </p:childTnLst>
                                </p:cTn>
                              </p:par>
                              <p:par>
                                <p:cTn fill="hold" id="116" nodeType="withEffect" presetClass="entr" presetID="5" presetSubtype="10">
                                  <p:stCondLst>
                                    <p:cond delay="0"/>
                                  </p:stCondLst>
                                  <p:childTnLst>
                                    <p:set>
                                      <p:cBhvr>
                                        <p:cTn dur="1" fill="hold" id="117">
                                          <p:stCondLst>
                                            <p:cond delay="0"/>
                                          </p:stCondLst>
                                        </p:cTn>
                                        <p:tgtEl>
                                          <p:spTgt spid="3145772"/>
                                        </p:tgtEl>
                                        <p:attrNameLst>
                                          <p:attrName>style.visibility</p:attrName>
                                        </p:attrNameLst>
                                      </p:cBhvr>
                                      <p:to>
                                        <p:strVal val="visible"/>
                                      </p:to>
                                    </p:set>
                                    <p:animEffect transition="in" filter="checkerboard(across)">
                                      <p:cBhvr>
                                        <p:cTn dur="500" id="118"/>
                                        <p:tgtEl>
                                          <p:spTgt spid="3145772"/>
                                        </p:tgtEl>
                                      </p:cBhvr>
                                    </p:animEffect>
                                  </p:childTnLst>
                                </p:cTn>
                              </p:par>
                              <p:par>
                                <p:cTn fill="hold" id="119" nodeType="withEffect" presetClass="entr" presetID="5" presetSubtype="10">
                                  <p:stCondLst>
                                    <p:cond delay="0"/>
                                  </p:stCondLst>
                                  <p:childTnLst>
                                    <p:set>
                                      <p:cBhvr>
                                        <p:cTn dur="1" fill="hold" id="120">
                                          <p:stCondLst>
                                            <p:cond delay="0"/>
                                          </p:stCondLst>
                                        </p:cTn>
                                        <p:tgtEl>
                                          <p:spTgt spid="3145771"/>
                                        </p:tgtEl>
                                        <p:attrNameLst>
                                          <p:attrName>style.visibility</p:attrName>
                                        </p:attrNameLst>
                                      </p:cBhvr>
                                      <p:to>
                                        <p:strVal val="visible"/>
                                      </p:to>
                                    </p:set>
                                    <p:animEffect transition="in" filter="checkerboard(across)">
                                      <p:cBhvr>
                                        <p:cTn dur="500" id="121"/>
                                        <p:tgtEl>
                                          <p:spTgt spid="3145771"/>
                                        </p:tgtEl>
                                      </p:cBhvr>
                                    </p:animEffect>
                                  </p:childTnLst>
                                </p:cTn>
                              </p:par>
                              <p:par>
                                <p:cTn fill="hold" id="122" nodeType="withEffect" presetClass="entr" presetID="5" presetSubtype="10">
                                  <p:stCondLst>
                                    <p:cond delay="0"/>
                                  </p:stCondLst>
                                  <p:childTnLst>
                                    <p:set>
                                      <p:cBhvr>
                                        <p:cTn dur="1" fill="hold" id="123">
                                          <p:stCondLst>
                                            <p:cond delay="0"/>
                                          </p:stCondLst>
                                        </p:cTn>
                                        <p:tgtEl>
                                          <p:spTgt spid="3145770"/>
                                        </p:tgtEl>
                                        <p:attrNameLst>
                                          <p:attrName>style.visibility</p:attrName>
                                        </p:attrNameLst>
                                      </p:cBhvr>
                                      <p:to>
                                        <p:strVal val="visible"/>
                                      </p:to>
                                    </p:set>
                                    <p:animEffect transition="in" filter="checkerboard(across)">
                                      <p:cBhvr>
                                        <p:cTn dur="500" id="124"/>
                                        <p:tgtEl>
                                          <p:spTgt spid="3145770"/>
                                        </p:tgtEl>
                                      </p:cBhvr>
                                    </p:animEffect>
                                  </p:childTnLst>
                                </p:cTn>
                              </p:par>
                              <p:par>
                                <p:cTn fill="hold" id="125" nodeType="withEffect" presetClass="entr" presetID="5" presetSubtype="10">
                                  <p:stCondLst>
                                    <p:cond delay="0"/>
                                  </p:stCondLst>
                                  <p:childTnLst>
                                    <p:set>
                                      <p:cBhvr>
                                        <p:cTn dur="1" fill="hold" id="126">
                                          <p:stCondLst>
                                            <p:cond delay="0"/>
                                          </p:stCondLst>
                                        </p:cTn>
                                        <p:tgtEl>
                                          <p:spTgt spid="3145769"/>
                                        </p:tgtEl>
                                        <p:attrNameLst>
                                          <p:attrName>style.visibility</p:attrName>
                                        </p:attrNameLst>
                                      </p:cBhvr>
                                      <p:to>
                                        <p:strVal val="visible"/>
                                      </p:to>
                                    </p:set>
                                    <p:animEffect transition="in" filter="checkerboard(across)">
                                      <p:cBhvr>
                                        <p:cTn dur="500" id="127"/>
                                        <p:tgtEl>
                                          <p:spTgt spid="3145769"/>
                                        </p:tgtEl>
                                      </p:cBhvr>
                                    </p:animEffect>
                                  </p:childTnLst>
                                </p:cTn>
                              </p:par>
                            </p:childTnLst>
                          </p:cTn>
                        </p:par>
                      </p:childTnLst>
                    </p:cTn>
                  </p:par>
                  <p:par>
                    <p:cTn fill="hold" id="128">
                      <p:stCondLst>
                        <p:cond delay="indefinite"/>
                      </p:stCondLst>
                      <p:childTnLst>
                        <p:par>
                          <p:cTn fill="hold" id="129">
                            <p:stCondLst>
                              <p:cond delay="0"/>
                            </p:stCondLst>
                            <p:childTnLst>
                              <p:par>
                                <p:cTn fill="hold" id="130" nodeType="clickEffect" presetClass="entr" presetID="5" presetSubtype="10">
                                  <p:stCondLst>
                                    <p:cond delay="0"/>
                                  </p:stCondLst>
                                  <p:childTnLst>
                                    <p:set>
                                      <p:cBhvr>
                                        <p:cTn dur="1" fill="hold" id="131">
                                          <p:stCondLst>
                                            <p:cond delay="0"/>
                                          </p:stCondLst>
                                        </p:cTn>
                                        <p:tgtEl>
                                          <p:spTgt spid="1048831">
                                            <p:txEl>
                                              <p:charRg st="715" end="834"/>
                                            </p:txEl>
                                          </p:spTgt>
                                        </p:tgtEl>
                                        <p:attrNameLst>
                                          <p:attrName>style.visibility</p:attrName>
                                        </p:attrNameLst>
                                      </p:cBhvr>
                                      <p:to>
                                        <p:strVal val="visible"/>
                                      </p:to>
                                    </p:set>
                                    <p:animEffect transition="in" filter="checkerboard(across)">
                                      <p:cBhvr>
                                        <p:cTn dur="500" id="132"/>
                                        <p:tgtEl>
                                          <p:spTgt spid="1048831">
                                            <p:txEl>
                                              <p:charRg st="715" end="83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31" grpId="0" uiExpand="0" build="p" bldLvl="1"/>
    </p:bldLst>
  </p:timing>
</p:sld>
</file>

<file path=ppt/slides/slide25.xml><?xml version="1.0" encoding="utf-8"?>
<p:sld xmlns:a="http://schemas.openxmlformats.org/drawingml/2006/main" xmlns:r="http://schemas.openxmlformats.org/officeDocument/2006/relationships" xmlns:p="http://schemas.openxmlformats.org/presentationml/2006/main" showMasterSp="1">
  <p:cSld>
    <p:spTree>
      <p:nvGrpSpPr>
        <p:cNvPr id="77" name=""/>
        <p:cNvGrpSpPr/>
        <p:nvPr/>
      </p:nvGrpSpPr>
      <p:grpSpPr>
        <a:xfrm rot="0">
          <a:off x="0" y="0"/>
          <a:ext cx="0" cy="0"/>
          <a:chOff x="0" y="0"/>
          <a:chExt cx="0" cy="0"/>
        </a:xfrm>
      </p:grpSpPr>
      <p:sp>
        <p:nvSpPr>
          <p:cNvPr id="1048832" name="Titre 1"/>
          <p:cNvSpPr/>
          <p:nvPr>
            <p:ph type="title" sz="full" idx="0"/>
          </p:nvPr>
        </p:nvSpPr>
        <p:spPr>
          <a:xfrm rot="0">
            <a:off x="357187" y="0"/>
            <a:ext cx="8229600" cy="511175"/>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Quelques modèles particuliers (4/6)</a:t>
            </a:r>
          </a:p>
        </p:txBody>
      </p:sp>
      <p:sp>
        <p:nvSpPr>
          <p:cNvPr id="1048833" name="Espace réservé du contenu 2"/>
          <p:cNvSpPr/>
          <p:nvPr>
            <p:ph sz="full" idx="1"/>
          </p:nvPr>
        </p:nvSpPr>
        <p:spPr>
          <a:xfrm rot="0">
            <a:off x="428625" y="571500"/>
            <a:ext cx="8229600" cy="555466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0" lvl="0" marL="0">
              <a:buNone/>
            </a:pPr>
            <a:r>
              <a:rPr altLang="en-US" b="1" sz="2400" i="1" lang="fr-FR" u="sng"/>
              <a:t>Modèle dégénéré</a:t>
            </a:r>
          </a:p>
          <a:p>
            <a:pPr indent="0" lvl="0" marL="0">
              <a:buNone/>
            </a:pPr>
            <a:r>
              <a:rPr altLang="en-US" sz="2000" lang="fr-FR"/>
              <a:t>Un modèle PL est dit dégénéré si une variable de base est nulle. Dans ce cas, il est possible qu’une itération du simplexe n’améliore pas la valeur de la fonction objectif.</a:t>
            </a:r>
          </a:p>
          <a:p>
            <a:pPr indent="0" lvl="0" marL="0">
              <a:buNone/>
            </a:pPr>
            <a:r>
              <a:rPr altLang="en-US" sz="2000" lang="fr-FR"/>
              <a:t>Supposons qu’un PL est délimité par les 3 contraintes A, B et C suivantes</a:t>
            </a:r>
          </a:p>
          <a:p>
            <a:pPr indent="0" lvl="0" marL="0">
              <a:buNone/>
            </a:pPr>
            <a:r>
              <a:rPr altLang="en-US" sz="2000" lang="fr-FR"/>
              <a:t>                                                      A     B     C</a:t>
            </a:r>
          </a:p>
          <a:p>
            <a:pPr indent="0" lvl="0" marL="0">
              <a:buNone/>
            </a:pPr>
            <a:r>
              <a:rPr altLang="en-US" sz="2000" lang="fr-FR"/>
              <a:t>                                                          S</a:t>
            </a:r>
            <a:r>
              <a:rPr altLang="en-US" baseline="-25000" sz="2000" lang="fr-FR"/>
              <a:t>1</a:t>
            </a:r>
            <a:r>
              <a:rPr altLang="en-US" sz="2000" lang="fr-FR"/>
              <a:t>=S</a:t>
            </a:r>
            <a:r>
              <a:rPr altLang="en-US" baseline="-25000" sz="2000" lang="fr-FR"/>
              <a:t>2</a:t>
            </a:r>
          </a:p>
          <a:p>
            <a:pPr indent="0" lvl="0" marL="0">
              <a:buNone/>
            </a:pPr>
            <a:endParaRPr altLang="en-US" sz="2000" lang="fr-FR"/>
          </a:p>
          <a:p>
            <a:pPr indent="0" lvl="0" marL="0">
              <a:buNone/>
            </a:pPr>
            <a:endParaRPr altLang="en-US" sz="2000" lang="fr-FR"/>
          </a:p>
          <a:p>
            <a:pPr indent="0" lvl="0" marL="0">
              <a:buNone/>
            </a:pPr>
            <a:r>
              <a:rPr altLang="en-US" sz="2000" lang="fr-FR"/>
              <a:t>Une itération du simplexe nous fait passer du sommet S</a:t>
            </a:r>
            <a:r>
              <a:rPr altLang="en-US" baseline="-25000" sz="2000" lang="fr-FR"/>
              <a:t>1</a:t>
            </a:r>
            <a:r>
              <a:rPr altLang="en-US" sz="2000" lang="fr-FR"/>
              <a:t> au sommet S</a:t>
            </a:r>
            <a:r>
              <a:rPr altLang="en-US" baseline="-25000" sz="2000" lang="fr-FR"/>
              <a:t>2</a:t>
            </a:r>
            <a:r>
              <a:rPr altLang="en-US" sz="2000" lang="fr-FR"/>
              <a:t> alors que nous sommes restés au même point. Cette situation est appelée aussi cyclage. Il peut être infini.</a:t>
            </a:r>
          </a:p>
          <a:p>
            <a:pPr indent="0" lvl="0" marL="0">
              <a:buNone/>
            </a:pPr>
            <a:r>
              <a:rPr altLang="en-US" sz="2000" lang="fr-FR"/>
              <a:t>Une  solution possible consiste à perturber le modèle pour sortir de ce cyclage. Le problème perturbé est obtenu en remplaçant le vecteur b par</a:t>
            </a:r>
          </a:p>
          <a:p>
            <a:pPr indent="0" lvl="0" marL="0">
              <a:buNone/>
            </a:pPr>
            <a:r>
              <a:rPr altLang="en-US" sz="2000" lang="fr-FR"/>
              <a:t>                                             </a:t>
            </a:r>
            <a:r>
              <a:rPr altLang="en-US" sz="2000" lang="fr-FR">
                <a:sym typeface="Symbol" pitchFamily="18" charset="2"/>
              </a:rPr>
              <a:t> &gt;0 très petit et P</a:t>
            </a:r>
            <a:r>
              <a:rPr altLang="en-US" baseline="-25000" sz="2000" lang="fr-FR">
                <a:sym typeface="Symbol" pitchFamily="18" charset="2"/>
              </a:rPr>
              <a:t>j </a:t>
            </a:r>
            <a:r>
              <a:rPr altLang="en-US" sz="2000" lang="fr-FR">
                <a:sym typeface="Symbol" pitchFamily="18" charset="2"/>
              </a:rPr>
              <a:t>représente le vecteur coefficient </a:t>
            </a:r>
          </a:p>
          <a:p>
            <a:pPr indent="0" lvl="0" marL="0">
              <a:buNone/>
            </a:pPr>
            <a:r>
              <a:rPr altLang="en-US" sz="2000" lang="fr-FR"/>
              <a:t>                                             dans le système des contraintes de la variable x</a:t>
            </a:r>
            <a:r>
              <a:rPr altLang="en-US" baseline="-25000" sz="2000" lang="fr-FR"/>
              <a:t>j</a:t>
            </a:r>
          </a:p>
        </p:txBody>
      </p:sp>
      <p:cxnSp>
        <p:nvCxnSpPr>
          <p:cNvPr id="3145773" name="Connecteur droit 4"/>
          <p:cNvCxnSpPr>
            <a:cxnSpLocks/>
          </p:cNvCxnSpPr>
          <p:nvPr/>
        </p:nvCxnSpPr>
        <p:spPr>
          <a:xfrm rot="5400000">
            <a:off x="3178968" y="2607469"/>
            <a:ext cx="1357312" cy="1285875"/>
          </a:xfrm>
          <a:prstGeom prst="line"/>
          <a:noFill/>
          <a:ln w="9525" cap="flat" cmpd="sng">
            <a:solidFill>
              <a:srgbClr val="4A7EBB">
                <a:alpha val="100000"/>
              </a:srgbClr>
            </a:solidFill>
            <a:prstDash val="solid"/>
            <a:round/>
          </a:ln>
        </p:spPr>
      </p:cxnSp>
      <p:cxnSp>
        <p:nvCxnSpPr>
          <p:cNvPr id="3145774" name="Connecteur droit 6"/>
          <p:cNvCxnSpPr>
            <a:cxnSpLocks/>
          </p:cNvCxnSpPr>
          <p:nvPr/>
        </p:nvCxnSpPr>
        <p:spPr>
          <a:xfrm rot="16200000" flipH="1">
            <a:off x="3643312" y="2643188"/>
            <a:ext cx="1428750" cy="1285875"/>
          </a:xfrm>
          <a:prstGeom prst="line"/>
          <a:noFill/>
          <a:ln w="9525" cap="flat" cmpd="sng">
            <a:solidFill>
              <a:srgbClr val="4A7EBB">
                <a:alpha val="100000"/>
              </a:srgbClr>
            </a:solidFill>
            <a:prstDash val="solid"/>
            <a:round/>
          </a:ln>
        </p:spPr>
      </p:cxnSp>
      <p:cxnSp>
        <p:nvCxnSpPr>
          <p:cNvPr id="3145775" name="Connecteur droit 8"/>
          <p:cNvCxnSpPr>
            <a:cxnSpLocks/>
          </p:cNvCxnSpPr>
          <p:nvPr/>
        </p:nvCxnSpPr>
        <p:spPr>
          <a:xfrm rot="5400000">
            <a:off x="3321843" y="3178969"/>
            <a:ext cx="1571625" cy="71437"/>
          </a:xfrm>
          <a:prstGeom prst="line"/>
          <a:noFill/>
          <a:ln w="9525" cap="flat" cmpd="sng">
            <a:solidFill>
              <a:srgbClr val="4A7EBB">
                <a:alpha val="100000"/>
              </a:srgbClr>
            </a:solidFill>
            <a:prstDash val="solid"/>
            <a:round/>
          </a:ln>
        </p:spPr>
      </p:cxnSp>
      <p:graphicFrame>
        <p:nvGraphicFramePr>
          <p:cNvPr id="4194317" name=""/>
          <p:cNvGraphicFramePr>
            <a:graphicFrameLocks/>
          </p:cNvGraphicFramePr>
          <p:nvPr/>
        </p:nvGraphicFramePr>
        <p:xfrm rot="0">
          <a:off x="785812" y="5500687"/>
          <a:ext cx="1930400" cy="698500"/>
        </p:xfrm>
        <a:graphic>
          <a:graphicData uri="http://schemas.openxmlformats.org/presentationml/2006/ole">
            <mc:AlternateContent xmlns:mc="http://schemas.openxmlformats.org/markup-compatibility/2006">
              <mc:Choice xmlns:v="urn:schemas-microsoft-com:vml" Requires="v">
                <p:oleObj name="Équation" r:id="rId1" spid="" imgH="698500" imgW="1930400" showAsIcon="0" progId="Equation.3">
                  <p:embed followColorScheme="full"/>
                  <p:pic>
                    <p:nvPicPr>
                      <p:cNvPr id="2097155" name="Object 2"/>
                      <p:cNvPicPr>
                        <a:picLocks/>
                      </p:cNvPicPr>
                      <p:nvPr/>
                    </p:nvPicPr>
                    <p:blipFill>
                      <a:blip xmlns:r="http://schemas.openxmlformats.org/officeDocument/2006/relationships" r:embed="rId2"/>
                      <a:srcRect l="0" t="0" r="0" b="0"/>
                      <a:stretch>
                        <a:fillRect/>
                      </a:stretch>
                    </p:blipFill>
                    <p:spPr>
                      <a:xfrm rot="0">
                        <a:off x="785812" y="5500687"/>
                        <a:ext cx="1930400" cy="698500"/>
                      </a:xfrm>
                      <a:prstGeom prst="rect"/>
                      <a:noFill/>
                      <a:ln>
                        <a:noFill/>
                      </a:ln>
                    </p:spPr>
                  </p:pic>
                </p:oleObj>
              </mc:Choice>
              <mc:Fallback>
                <p:oleObj name="Équation" r:id="rId1" spid="" imgH="698500" imgW="1930400" showAsIcon="0" progId="Equation.3">
                  <p:embed followColorScheme="full"/>
                  <p:pic>
                    <p:nvPicPr>
                      <p:cNvPr id="2097155" name="Object 2"/>
                      <p:cNvPicPr>
                        <a:picLocks/>
                      </p:cNvPicPr>
                      <p:nvPr/>
                    </p:nvPicPr>
                    <p:blipFill>
                      <a:blip xmlns:r="http://schemas.openxmlformats.org/officeDocument/2006/relationships" r:embed="rId2"/>
                      <a:srcRect l="0" t="0" r="0" b="0"/>
                      <a:stretch>
                        <a:fillRect/>
                      </a:stretch>
                    </p:blipFill>
                    <p:spPr>
                      <a:xfrm rot="0">
                        <a:off x="785812" y="5500687"/>
                        <a:ext cx="1930400" cy="698500"/>
                      </a:xfrm>
                      <a:prstGeom prst="rect"/>
                      <a:noFill/>
                      <a:ln>
                        <a:noFill/>
                      </a:ln>
                    </p:spPr>
                  </p:pic>
                </p:oleObj>
              </mc:Fallback>
            </mc:AlternateContent>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833">
                                            <p:txEl>
                                              <p:charRg st="0" end="16"/>
                                            </p:txEl>
                                          </p:spTgt>
                                        </p:tgtEl>
                                        <p:attrNameLst>
                                          <p:attrName>style.visibility</p:attrName>
                                        </p:attrNameLst>
                                      </p:cBhvr>
                                      <p:to>
                                        <p:strVal val="visible"/>
                                      </p:to>
                                    </p:set>
                                    <p:animEffect transition="in" filter="checkerboard(across)">
                                      <p:cBhvr>
                                        <p:cTn dur="500" id="7"/>
                                        <p:tgtEl>
                                          <p:spTgt spid="1048833">
                                            <p:txEl>
                                              <p:charRg st="0" end="16"/>
                                            </p:txEl>
                                          </p:spTgt>
                                        </p:tgtEl>
                                      </p:cBhvr>
                                    </p:animEffect>
                                  </p:childTnLst>
                                </p:cTn>
                              </p:par>
                              <p:par>
                                <p:cTn fill="hold" id="8" nodeType="withEffect" presetClass="entr" presetID="5" presetSubtype="10">
                                  <p:stCondLst>
                                    <p:cond delay="0"/>
                                  </p:stCondLst>
                                  <p:childTnLst>
                                    <p:set>
                                      <p:cBhvr>
                                        <p:cTn dur="1" fill="hold" id="9">
                                          <p:stCondLst>
                                            <p:cond delay="0"/>
                                          </p:stCondLst>
                                        </p:cTn>
                                        <p:tgtEl>
                                          <p:spTgt spid="1048833">
                                            <p:txEl>
                                              <p:charRg st="16" end="189"/>
                                            </p:txEl>
                                          </p:spTgt>
                                        </p:tgtEl>
                                        <p:attrNameLst>
                                          <p:attrName>style.visibility</p:attrName>
                                        </p:attrNameLst>
                                      </p:cBhvr>
                                      <p:to>
                                        <p:strVal val="visible"/>
                                      </p:to>
                                    </p:set>
                                    <p:animEffect transition="in" filter="checkerboard(across)">
                                      <p:cBhvr>
                                        <p:cTn dur="500" id="10"/>
                                        <p:tgtEl>
                                          <p:spTgt spid="1048833">
                                            <p:txEl>
                                              <p:charRg st="16" end="189"/>
                                            </p:txEl>
                                          </p:spTgt>
                                        </p:tgtEl>
                                      </p:cBhvr>
                                    </p:animEffec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5" presetSubtype="10">
                                  <p:stCondLst>
                                    <p:cond delay="0"/>
                                  </p:stCondLst>
                                  <p:childTnLst>
                                    <p:set>
                                      <p:cBhvr>
                                        <p:cTn dur="1" fill="hold" id="14">
                                          <p:stCondLst>
                                            <p:cond delay="0"/>
                                          </p:stCondLst>
                                        </p:cTn>
                                        <p:tgtEl>
                                          <p:spTgt spid="1048833">
                                            <p:txEl>
                                              <p:charRg st="189" end="263"/>
                                            </p:txEl>
                                          </p:spTgt>
                                        </p:tgtEl>
                                        <p:attrNameLst>
                                          <p:attrName>style.visibility</p:attrName>
                                        </p:attrNameLst>
                                      </p:cBhvr>
                                      <p:to>
                                        <p:strVal val="visible"/>
                                      </p:to>
                                    </p:set>
                                    <p:animEffect transition="in" filter="checkerboard(across)">
                                      <p:cBhvr>
                                        <p:cTn dur="500" id="15"/>
                                        <p:tgtEl>
                                          <p:spTgt spid="1048833">
                                            <p:txEl>
                                              <p:charRg st="189" end="263"/>
                                            </p:txEl>
                                          </p:spTgt>
                                        </p:tgtEl>
                                      </p:cBhvr>
                                    </p:animEffect>
                                  </p:childTnLst>
                                </p:cTn>
                              </p:par>
                            </p:childTnLst>
                          </p:cTn>
                        </p:par>
                      </p:childTnLst>
                    </p:cTn>
                  </p:par>
                  <p:par>
                    <p:cTn fill="hold" id="16">
                      <p:stCondLst>
                        <p:cond delay="indefinite"/>
                      </p:stCondLst>
                      <p:childTnLst>
                        <p:par>
                          <p:cTn fill="hold" id="17">
                            <p:stCondLst>
                              <p:cond delay="0"/>
                            </p:stCondLst>
                            <p:childTnLst>
                              <p:par>
                                <p:cTn fill="hold" id="18" nodeType="clickEffect" presetClass="entr" presetID="5" presetSubtype="10">
                                  <p:stCondLst>
                                    <p:cond delay="0"/>
                                  </p:stCondLst>
                                  <p:childTnLst>
                                    <p:set>
                                      <p:cBhvr>
                                        <p:cTn dur="1" fill="hold" id="19">
                                          <p:stCondLst>
                                            <p:cond delay="0"/>
                                          </p:stCondLst>
                                        </p:cTn>
                                        <p:tgtEl>
                                          <p:spTgt spid="1048833">
                                            <p:txEl>
                                              <p:charRg st="397" end="574"/>
                                            </p:txEl>
                                          </p:spTgt>
                                        </p:tgtEl>
                                        <p:attrNameLst>
                                          <p:attrName>style.visibility</p:attrName>
                                        </p:attrNameLst>
                                      </p:cBhvr>
                                      <p:to>
                                        <p:strVal val="visible"/>
                                      </p:to>
                                    </p:set>
                                    <p:animEffect transition="in" filter="checkerboard(across)">
                                      <p:cBhvr>
                                        <p:cTn dur="500" id="20"/>
                                        <p:tgtEl>
                                          <p:spTgt spid="1048833">
                                            <p:txEl>
                                              <p:charRg st="397" end="574"/>
                                            </p:txEl>
                                          </p:spTgt>
                                        </p:tgtEl>
                                      </p:cBhvr>
                                    </p:animEffect>
                                  </p:childTnLst>
                                </p:cTn>
                              </p:par>
                            </p:childTnLst>
                          </p:cTn>
                        </p:par>
                      </p:childTnLst>
                    </p:cTn>
                  </p:par>
                  <p:par>
                    <p:cTn fill="hold" id="21">
                      <p:stCondLst>
                        <p:cond delay="indefinite"/>
                      </p:stCondLst>
                      <p:childTnLst>
                        <p:par>
                          <p:cTn fill="hold" id="22">
                            <p:stCondLst>
                              <p:cond delay="0"/>
                            </p:stCondLst>
                            <p:childTnLst>
                              <p:par>
                                <p:cTn fill="hold" id="23" nodeType="clickEffect" presetClass="entr" presetID="5" presetSubtype="10">
                                  <p:stCondLst>
                                    <p:cond delay="0"/>
                                  </p:stCondLst>
                                  <p:childTnLst>
                                    <p:set>
                                      <p:cBhvr>
                                        <p:cTn dur="1" fill="hold" id="24">
                                          <p:stCondLst>
                                            <p:cond delay="0"/>
                                          </p:stCondLst>
                                        </p:cTn>
                                        <p:tgtEl>
                                          <p:spTgt spid="1048833">
                                            <p:txEl>
                                              <p:charRg st="574" end="718"/>
                                            </p:txEl>
                                          </p:spTgt>
                                        </p:tgtEl>
                                        <p:attrNameLst>
                                          <p:attrName>style.visibility</p:attrName>
                                        </p:attrNameLst>
                                      </p:cBhvr>
                                      <p:to>
                                        <p:strVal val="visible"/>
                                      </p:to>
                                    </p:set>
                                    <p:animEffect transition="in" filter="checkerboard(across)">
                                      <p:cBhvr>
                                        <p:cTn dur="500" id="25"/>
                                        <p:tgtEl>
                                          <p:spTgt spid="1048833">
                                            <p:txEl>
                                              <p:charRg st="574" end="718"/>
                                            </p:txEl>
                                          </p:spTgt>
                                        </p:tgtEl>
                                      </p:cBhvr>
                                    </p:animEffect>
                                  </p:childTnLst>
                                </p:cTn>
                              </p:par>
                            </p:childTnLst>
                          </p:cTn>
                        </p:par>
                      </p:childTnLst>
                    </p:cTn>
                  </p:par>
                  <p:par>
                    <p:cTn fill="hold" id="26">
                      <p:stCondLst>
                        <p:cond delay="indefinite"/>
                      </p:stCondLst>
                      <p:childTnLst>
                        <p:par>
                          <p:cTn fill="hold" id="27">
                            <p:stCondLst>
                              <p:cond delay="0"/>
                            </p:stCondLst>
                            <p:childTnLst>
                              <p:par>
                                <p:cTn fill="hold" id="28" nodeType="clickEffect" presetClass="entr" presetID="5" presetSubtype="10">
                                  <p:stCondLst>
                                    <p:cond delay="0"/>
                                  </p:stCondLst>
                                  <p:childTnLst>
                                    <p:set>
                                      <p:cBhvr>
                                        <p:cTn dur="1" fill="hold" id="29">
                                          <p:stCondLst>
                                            <p:cond delay="0"/>
                                          </p:stCondLst>
                                        </p:cTn>
                                        <p:tgtEl>
                                          <p:spTgt spid="4194317"/>
                                        </p:tgtEl>
                                        <p:attrNameLst>
                                          <p:attrName>style.visibility</p:attrName>
                                        </p:attrNameLst>
                                      </p:cBhvr>
                                      <p:to>
                                        <p:strVal val="visible"/>
                                      </p:to>
                                    </p:set>
                                    <p:animEffect transition="in" filter="checkerboard(across)">
                                      <p:cBhvr>
                                        <p:cTn dur="500" id="30"/>
                                        <p:tgtEl>
                                          <p:spTgt spid="4194317"/>
                                        </p:tgtEl>
                                      </p:cBhvr>
                                    </p:animEffect>
                                  </p:childTnLst>
                                </p:cTn>
                              </p:par>
                            </p:childTnLst>
                          </p:cTn>
                        </p:par>
                      </p:childTnLst>
                    </p:cTn>
                  </p:par>
                  <p:par>
                    <p:cTn fill="hold" id="31">
                      <p:stCondLst>
                        <p:cond delay="indefinite"/>
                      </p:stCondLst>
                      <p:childTnLst>
                        <p:par>
                          <p:cTn fill="hold" id="32">
                            <p:stCondLst>
                              <p:cond delay="0"/>
                            </p:stCondLst>
                            <p:childTnLst>
                              <p:par>
                                <p:cTn fill="hold" id="33" nodeType="clickEffect" presetClass="entr" presetID="5" presetSubtype="10">
                                  <p:stCondLst>
                                    <p:cond delay="0"/>
                                  </p:stCondLst>
                                  <p:childTnLst>
                                    <p:set>
                                      <p:cBhvr>
                                        <p:cTn dur="1" fill="hold" id="34">
                                          <p:stCondLst>
                                            <p:cond delay="0"/>
                                          </p:stCondLst>
                                        </p:cTn>
                                        <p:tgtEl>
                                          <p:spTgt spid="1048833">
                                            <p:txEl>
                                              <p:charRg st="718" end="820"/>
                                            </p:txEl>
                                          </p:spTgt>
                                        </p:tgtEl>
                                        <p:attrNameLst>
                                          <p:attrName>style.visibility</p:attrName>
                                        </p:attrNameLst>
                                      </p:cBhvr>
                                      <p:to>
                                        <p:strVal val="visible"/>
                                      </p:to>
                                    </p:set>
                                    <p:animEffect transition="in" filter="checkerboard(across)">
                                      <p:cBhvr>
                                        <p:cTn dur="500" id="35"/>
                                        <p:tgtEl>
                                          <p:spTgt spid="1048833">
                                            <p:txEl>
                                              <p:charRg st="718" end="820"/>
                                            </p:txEl>
                                          </p:spTgt>
                                        </p:tgtEl>
                                      </p:cBhvr>
                                    </p:animEffect>
                                  </p:childTnLst>
                                </p:cTn>
                              </p:par>
                              <p:par>
                                <p:cTn fill="hold" id="36" nodeType="withEffect" presetClass="entr" presetID="5" presetSubtype="10">
                                  <p:stCondLst>
                                    <p:cond delay="0"/>
                                  </p:stCondLst>
                                  <p:childTnLst>
                                    <p:set>
                                      <p:cBhvr>
                                        <p:cTn dur="1" fill="hold" id="37">
                                          <p:stCondLst>
                                            <p:cond delay="0"/>
                                          </p:stCondLst>
                                        </p:cTn>
                                        <p:tgtEl>
                                          <p:spTgt spid="1048833">
                                            <p:txEl>
                                              <p:charRg st="820" end="915"/>
                                            </p:txEl>
                                          </p:spTgt>
                                        </p:tgtEl>
                                        <p:attrNameLst>
                                          <p:attrName>style.visibility</p:attrName>
                                        </p:attrNameLst>
                                      </p:cBhvr>
                                      <p:to>
                                        <p:strVal val="visible"/>
                                      </p:to>
                                    </p:set>
                                    <p:animEffect transition="in" filter="checkerboard(across)">
                                      <p:cBhvr>
                                        <p:cTn dur="500" id="38"/>
                                        <p:tgtEl>
                                          <p:spTgt spid="1048833">
                                            <p:txEl>
                                              <p:charRg st="820" end="9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1">
  <p:cSld>
    <p:spTree>
      <p:nvGrpSpPr>
        <p:cNvPr id="78" name=""/>
        <p:cNvGrpSpPr/>
        <p:nvPr/>
      </p:nvGrpSpPr>
      <p:grpSpPr>
        <a:xfrm rot="0">
          <a:off x="0" y="0"/>
          <a:ext cx="0" cy="0"/>
          <a:chOff x="0" y="0"/>
          <a:chExt cx="0" cy="0"/>
        </a:xfrm>
      </p:grpSpPr>
      <p:sp>
        <p:nvSpPr>
          <p:cNvPr id="1048834" name="Titre 1"/>
          <p:cNvSpPr/>
          <p:nvPr>
            <p:ph type="title" sz="full" idx="0"/>
          </p:nvPr>
        </p:nvSpPr>
        <p:spPr>
          <a:xfrm rot="0">
            <a:off x="428625" y="0"/>
            <a:ext cx="8229600" cy="3683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Quelques modèles particuliers (5/6)</a:t>
            </a:r>
          </a:p>
        </p:txBody>
      </p:sp>
      <p:sp>
        <p:nvSpPr>
          <p:cNvPr id="1048835" name="Espace réservé du contenu 2"/>
          <p:cNvSpPr/>
          <p:nvPr>
            <p:ph sz="full" idx="1"/>
          </p:nvPr>
        </p:nvSpPr>
        <p:spPr>
          <a:xfrm rot="0">
            <a:off x="500062" y="500062"/>
            <a:ext cx="8229600" cy="621506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0" lvl="0" marL="0">
              <a:buNone/>
            </a:pPr>
            <a:r>
              <a:rPr altLang="en-US" sz="2000" lang="fr-FR"/>
              <a:t>On résout le programme perturbé et on revient au programme initial en posant </a:t>
            </a:r>
            <a:r>
              <a:rPr altLang="en-US" sz="2000" lang="fr-FR">
                <a:sym typeface="Symbol" pitchFamily="18" charset="2"/>
              </a:rPr>
              <a:t> = 0</a:t>
            </a:r>
          </a:p>
          <a:p>
            <a:pPr indent="0" lvl="0" marL="0">
              <a:buNone/>
            </a:pPr>
            <a:r>
              <a:rPr altLang="en-US" b="1" sz="1800" i="1" lang="fr-FR" u="sng">
                <a:sym typeface="Symbol" pitchFamily="18" charset="2"/>
              </a:rPr>
              <a:t>Exemple 6</a:t>
            </a:r>
          </a:p>
          <a:p>
            <a:pPr indent="0" lvl="0" marL="0">
              <a:spcBef>
                <a:spcPct val="0"/>
              </a:spcBef>
              <a:buNone/>
            </a:pPr>
            <a:r>
              <a:rPr altLang="en-US" sz="1800" lang="fr-FR"/>
              <a:t>Max Z=   2 x</a:t>
            </a:r>
            <a:r>
              <a:rPr altLang="en-US" baseline="-25000" sz="1800" lang="fr-FR"/>
              <a:t>1</a:t>
            </a:r>
            <a:r>
              <a:rPr altLang="en-US" sz="1800" lang="fr-FR"/>
              <a:t>  +  x</a:t>
            </a:r>
            <a:r>
              <a:rPr altLang="en-US" baseline="-25000" sz="1800" lang="fr-FR"/>
              <a:t>2</a:t>
            </a:r>
            <a:r>
              <a:rPr altLang="en-US" sz="1800" lang="fr-FR"/>
              <a:t>             		</a:t>
            </a:r>
          </a:p>
          <a:p>
            <a:pPr indent="0" lvl="0" marL="0">
              <a:buNone/>
            </a:pPr>
            <a:r>
              <a:rPr altLang="en-US" sz="1800" lang="fr-FR"/>
              <a:t>	 3  x</a:t>
            </a:r>
            <a:r>
              <a:rPr altLang="en-US" baseline="-25000" sz="1800" lang="fr-FR"/>
              <a:t>1   </a:t>
            </a:r>
            <a:r>
              <a:rPr altLang="en-US" sz="1800" lang="fr-FR"/>
              <a:t> - x</a:t>
            </a:r>
            <a:r>
              <a:rPr altLang="en-US" baseline="-25000" sz="1800" lang="fr-FR"/>
              <a:t>2  </a:t>
            </a:r>
            <a:r>
              <a:rPr altLang="en-US" sz="1800" lang="fr-FR">
                <a:sym typeface="Symbol" pitchFamily="18" charset="2"/>
              </a:rPr>
              <a:t></a:t>
            </a:r>
            <a:r>
              <a:rPr altLang="en-US" baseline="-25000" sz="1800" lang="fr-FR"/>
              <a:t>  </a:t>
            </a:r>
            <a:r>
              <a:rPr altLang="en-US" sz="1800" lang="fr-FR"/>
              <a:t>6	         		</a:t>
            </a:r>
          </a:p>
          <a:p>
            <a:pPr indent="0" lvl="0" marL="0">
              <a:buNone/>
            </a:pPr>
            <a:r>
              <a:rPr altLang="en-US" sz="1800" lang="fr-FR">
                <a:sym typeface="Symbol" pitchFamily="18" charset="2"/>
              </a:rPr>
              <a:t>	     </a:t>
            </a:r>
            <a:r>
              <a:rPr altLang="en-US" sz="1800" lang="fr-FR"/>
              <a:t>x</a:t>
            </a:r>
            <a:r>
              <a:rPr altLang="en-US" baseline="-25000" sz="1800" lang="fr-FR"/>
              <a:t>1</a:t>
            </a:r>
            <a:r>
              <a:rPr altLang="en-US" sz="1800" lang="fr-FR"/>
              <a:t>          </a:t>
            </a:r>
            <a:r>
              <a:rPr altLang="en-US" sz="1800" lang="fr-FR">
                <a:sym typeface="Symbol" pitchFamily="18" charset="2"/>
              </a:rPr>
              <a:t></a:t>
            </a:r>
            <a:r>
              <a:rPr altLang="en-US" baseline="-25000" sz="1800" lang="fr-FR"/>
              <a:t>  </a:t>
            </a:r>
            <a:r>
              <a:rPr altLang="en-US" sz="1800" lang="fr-FR"/>
              <a:t>2					</a:t>
            </a:r>
          </a:p>
          <a:p>
            <a:pPr indent="0" lvl="0" marL="0">
              <a:buNone/>
            </a:pPr>
            <a:r>
              <a:rPr altLang="en-US" sz="1800" lang="fr-FR">
                <a:sym typeface="Symbol" pitchFamily="18" charset="2"/>
              </a:rPr>
              <a:t>   </a:t>
            </a:r>
            <a:r>
              <a:rPr altLang="en-US" sz="1800" lang="fr-FR"/>
              <a:t> 	    x</a:t>
            </a:r>
            <a:r>
              <a:rPr altLang="en-US" baseline="-25000" sz="1800" lang="fr-FR"/>
              <a:t>1</a:t>
            </a:r>
            <a:r>
              <a:rPr altLang="en-US" sz="1800" lang="fr-FR"/>
              <a:t> , x</a:t>
            </a:r>
            <a:r>
              <a:rPr altLang="en-US" baseline="-25000" sz="1800" lang="fr-FR"/>
              <a:t>2 </a:t>
            </a:r>
            <a:r>
              <a:rPr altLang="en-US" sz="1800" lang="fr-FR">
                <a:sym typeface="Symbol" pitchFamily="18" charset="2"/>
              </a:rPr>
              <a:t> 0</a:t>
            </a:r>
          </a:p>
          <a:p>
            <a:pPr indent="0" lvl="0" marL="0">
              <a:buNone/>
            </a:pPr>
            <a:r>
              <a:rPr altLang="en-US" sz="2000" lang="fr-FR">
                <a:sym typeface="Symbol" pitchFamily="18" charset="2"/>
              </a:rPr>
              <a:t>Après une itération du simplexe on obtient</a:t>
            </a:r>
          </a:p>
          <a:p>
            <a:pPr indent="0" lvl="0" marL="0">
              <a:buNone/>
            </a:pPr>
            <a:endParaRPr altLang="en-US" sz="2000" lang="fr-FR">
              <a:sym typeface="Symbol" pitchFamily="18" charset="2"/>
            </a:endParaRPr>
          </a:p>
          <a:p>
            <a:pPr indent="0" lvl="0" marL="0">
              <a:buNone/>
            </a:pPr>
            <a:endParaRPr altLang="en-US" sz="2000" lang="fr-FR">
              <a:sym typeface="Symbol" pitchFamily="18" charset="2"/>
            </a:endParaRPr>
          </a:p>
          <a:p>
            <a:pPr indent="0" lvl="0" marL="0">
              <a:buNone/>
            </a:pPr>
            <a:endParaRPr altLang="en-US" sz="2000" lang="fr-FR"/>
          </a:p>
          <a:p>
            <a:pPr indent="0" lvl="0" marL="0">
              <a:buNone/>
            </a:pPr>
            <a:endParaRPr altLang="en-US" sz="2000" lang="fr-FR"/>
          </a:p>
          <a:p>
            <a:pPr indent="0" lvl="0" marL="0">
              <a:buNone/>
            </a:pPr>
            <a:endParaRPr altLang="en-US" sz="1800" lang="fr-FR"/>
          </a:p>
          <a:p>
            <a:pPr indent="0" lvl="0" marL="0">
              <a:buNone/>
            </a:pPr>
            <a:r>
              <a:rPr altLang="en-US" sz="1800" lang="fr-FR"/>
              <a:t>On remplace</a:t>
            </a:r>
          </a:p>
          <a:p>
            <a:pPr indent="0" lvl="0" marL="0">
              <a:buNone/>
            </a:pPr>
            <a:r>
              <a:rPr altLang="en-US" sz="1800" lang="fr-FR"/>
              <a:t>b</a:t>
            </a:r>
            <a:r>
              <a:rPr altLang="en-US" baseline="-25000" sz="1800" lang="fr-FR"/>
              <a:t>1</a:t>
            </a:r>
            <a:r>
              <a:rPr altLang="en-US" sz="1800" lang="fr-FR"/>
              <a:t>= 0 +</a:t>
            </a:r>
            <a:r>
              <a:rPr altLang="en-US" sz="1800" lang="fr-FR">
                <a:sym typeface="Symbol" pitchFamily="18" charset="2"/>
              </a:rPr>
              <a:t> 0 </a:t>
            </a:r>
            <a:r>
              <a:rPr altLang="en-US" baseline="30000" sz="1800" lang="fr-FR">
                <a:sym typeface="Symbol" pitchFamily="18" charset="2"/>
              </a:rPr>
              <a:t>1 </a:t>
            </a:r>
            <a:r>
              <a:rPr altLang="en-US" sz="1800" lang="fr-FR">
                <a:sym typeface="Symbol" pitchFamily="18" charset="2"/>
              </a:rPr>
              <a:t>+ 1 </a:t>
            </a:r>
            <a:r>
              <a:rPr altLang="en-US" baseline="30000" sz="1800" lang="fr-FR">
                <a:sym typeface="Symbol" pitchFamily="18" charset="2"/>
              </a:rPr>
              <a:t>2</a:t>
            </a:r>
            <a:r>
              <a:rPr altLang="en-US" sz="1800" lang="fr-FR">
                <a:sym typeface="Symbol" pitchFamily="18" charset="2"/>
              </a:rPr>
              <a:t> + 1 </a:t>
            </a:r>
            <a:r>
              <a:rPr altLang="en-US" baseline="30000" sz="1800" lang="fr-FR">
                <a:sym typeface="Symbol" pitchFamily="18" charset="2"/>
              </a:rPr>
              <a:t>3</a:t>
            </a:r>
            <a:r>
              <a:rPr altLang="en-US" sz="1800" lang="fr-FR">
                <a:sym typeface="Symbol" pitchFamily="18" charset="2"/>
              </a:rPr>
              <a:t> – 3 </a:t>
            </a:r>
            <a:r>
              <a:rPr altLang="en-US" baseline="30000" sz="1800" lang="fr-FR">
                <a:sym typeface="Symbol" pitchFamily="18" charset="2"/>
              </a:rPr>
              <a:t>4</a:t>
            </a:r>
            <a:r>
              <a:rPr altLang="en-US" sz="1800" lang="fr-FR">
                <a:sym typeface="Symbol" pitchFamily="18" charset="2"/>
              </a:rPr>
              <a:t> = </a:t>
            </a:r>
            <a:r>
              <a:rPr altLang="en-US" baseline="30000" sz="1800" lang="fr-FR">
                <a:sym typeface="Symbol" pitchFamily="18" charset="2"/>
              </a:rPr>
              <a:t>2</a:t>
            </a:r>
            <a:r>
              <a:rPr altLang="en-US" sz="1800" lang="fr-FR">
                <a:sym typeface="Symbol" pitchFamily="18" charset="2"/>
              </a:rPr>
              <a:t> + </a:t>
            </a:r>
            <a:r>
              <a:rPr altLang="en-US" baseline="30000" sz="1800" lang="fr-FR">
                <a:sym typeface="Symbol" pitchFamily="18" charset="2"/>
              </a:rPr>
              <a:t>3</a:t>
            </a:r>
            <a:r>
              <a:rPr altLang="en-US" sz="1800" lang="fr-FR">
                <a:sym typeface="Symbol" pitchFamily="18" charset="2"/>
              </a:rPr>
              <a:t> – 3 </a:t>
            </a:r>
            <a:r>
              <a:rPr altLang="en-US" baseline="30000" sz="1800" lang="fr-FR">
                <a:sym typeface="Symbol" pitchFamily="18" charset="2"/>
              </a:rPr>
              <a:t>4</a:t>
            </a:r>
            <a:r>
              <a:rPr altLang="en-US" sz="1800" lang="fr-FR">
                <a:sym typeface="Symbol" pitchFamily="18" charset="2"/>
              </a:rPr>
              <a:t> = </a:t>
            </a:r>
            <a:r>
              <a:rPr altLang="en-US" baseline="30000" sz="1800" lang="fr-FR">
                <a:sym typeface="Symbol" pitchFamily="18" charset="2"/>
              </a:rPr>
              <a:t>2</a:t>
            </a:r>
            <a:r>
              <a:rPr altLang="en-US" sz="1800" lang="fr-FR">
                <a:sym typeface="Symbol" pitchFamily="18" charset="2"/>
              </a:rPr>
              <a:t> (1+ </a:t>
            </a:r>
            <a:r>
              <a:rPr altLang="en-US" baseline="30000" sz="1800" lang="fr-FR">
                <a:sym typeface="Symbol" pitchFamily="18" charset="2"/>
              </a:rPr>
              <a:t> </a:t>
            </a:r>
            <a:r>
              <a:rPr altLang="en-US" sz="1800" lang="fr-FR">
                <a:sym typeface="Symbol" pitchFamily="18" charset="2"/>
              </a:rPr>
              <a:t> -3 </a:t>
            </a:r>
            <a:r>
              <a:rPr altLang="en-US" baseline="30000" sz="1800" lang="fr-FR">
                <a:sym typeface="Symbol" pitchFamily="18" charset="2"/>
              </a:rPr>
              <a:t>2</a:t>
            </a:r>
            <a:r>
              <a:rPr altLang="en-US" sz="1800" lang="fr-FR">
                <a:sym typeface="Symbol" pitchFamily="18" charset="2"/>
              </a:rPr>
              <a:t> )</a:t>
            </a:r>
          </a:p>
          <a:p>
            <a:pPr indent="0" lvl="0" marL="0">
              <a:buNone/>
            </a:pPr>
            <a:r>
              <a:rPr altLang="en-US" sz="1800" lang="fr-FR">
                <a:sym typeface="Symbol" pitchFamily="18" charset="2"/>
              </a:rPr>
              <a:t>b</a:t>
            </a:r>
            <a:r>
              <a:rPr altLang="en-US" baseline="-25000" sz="1800" lang="fr-FR">
                <a:sym typeface="Symbol" pitchFamily="18" charset="2"/>
              </a:rPr>
              <a:t>2</a:t>
            </a:r>
            <a:r>
              <a:rPr altLang="en-US" sz="1800" lang="fr-FR">
                <a:sym typeface="Symbol" pitchFamily="18" charset="2"/>
              </a:rPr>
              <a:t>= 2 + 1 </a:t>
            </a:r>
            <a:r>
              <a:rPr altLang="en-US" baseline="30000" sz="1800" lang="fr-FR">
                <a:sym typeface="Symbol" pitchFamily="18" charset="2"/>
              </a:rPr>
              <a:t>1 </a:t>
            </a:r>
            <a:r>
              <a:rPr altLang="en-US" sz="1800" lang="fr-FR">
                <a:sym typeface="Symbol" pitchFamily="18" charset="2"/>
              </a:rPr>
              <a:t>+ 0 </a:t>
            </a:r>
            <a:r>
              <a:rPr altLang="en-US" baseline="30000" sz="1800" lang="fr-FR">
                <a:sym typeface="Symbol" pitchFamily="18" charset="2"/>
              </a:rPr>
              <a:t>2</a:t>
            </a:r>
            <a:r>
              <a:rPr altLang="en-US" sz="1800" lang="fr-FR">
                <a:sym typeface="Symbol" pitchFamily="18" charset="2"/>
              </a:rPr>
              <a:t> + 0 </a:t>
            </a:r>
            <a:r>
              <a:rPr altLang="en-US" baseline="30000" sz="1800" lang="fr-FR">
                <a:sym typeface="Symbol" pitchFamily="18" charset="2"/>
              </a:rPr>
              <a:t>3</a:t>
            </a:r>
            <a:r>
              <a:rPr altLang="en-US" sz="1800" lang="fr-FR">
                <a:sym typeface="Symbol" pitchFamily="18" charset="2"/>
              </a:rPr>
              <a:t> + 1 </a:t>
            </a:r>
            <a:r>
              <a:rPr altLang="en-US" baseline="30000" sz="1800" lang="fr-FR">
                <a:sym typeface="Symbol" pitchFamily="18" charset="2"/>
              </a:rPr>
              <a:t>4  </a:t>
            </a:r>
            <a:r>
              <a:rPr altLang="en-US" sz="1800" lang="fr-FR">
                <a:sym typeface="Symbol" pitchFamily="18" charset="2"/>
              </a:rPr>
              <a:t>= 2 +  + </a:t>
            </a:r>
            <a:r>
              <a:rPr altLang="en-US" baseline="30000" sz="1800" lang="fr-FR">
                <a:sym typeface="Symbol" pitchFamily="18" charset="2"/>
              </a:rPr>
              <a:t>4</a:t>
            </a:r>
          </a:p>
          <a:p>
            <a:pPr indent="0" lvl="0" marL="0">
              <a:buNone/>
            </a:pPr>
            <a:r>
              <a:rPr altLang="en-US" sz="1800" lang="fr-FR">
                <a:sym typeface="Symbol" pitchFamily="18" charset="2"/>
              </a:rPr>
              <a:t>Après 3 itérations (voir transparent 27 suivant), on obtient la solution optimale suivante:  Z=6  x</a:t>
            </a:r>
            <a:r>
              <a:rPr altLang="en-US" baseline="-25000" sz="1800" lang="fr-FR">
                <a:sym typeface="Symbol" pitchFamily="18" charset="2"/>
              </a:rPr>
              <a:t>1</a:t>
            </a:r>
            <a:r>
              <a:rPr altLang="en-US" sz="1800" lang="fr-FR">
                <a:sym typeface="Symbol" pitchFamily="18" charset="2"/>
              </a:rPr>
              <a:t>=0 x</a:t>
            </a:r>
            <a:r>
              <a:rPr altLang="en-US" baseline="-25000" sz="1800" lang="fr-FR">
                <a:sym typeface="Symbol" pitchFamily="18" charset="2"/>
              </a:rPr>
              <a:t>2</a:t>
            </a:r>
            <a:r>
              <a:rPr altLang="en-US" sz="1800" lang="fr-FR">
                <a:sym typeface="Symbol" pitchFamily="18" charset="2"/>
              </a:rPr>
              <a:t>=6 e</a:t>
            </a:r>
            <a:r>
              <a:rPr altLang="en-US" baseline="-25000" sz="1800" lang="fr-FR">
                <a:sym typeface="Symbol" pitchFamily="18" charset="2"/>
              </a:rPr>
              <a:t>2</a:t>
            </a:r>
            <a:r>
              <a:rPr altLang="en-US" sz="1800" lang="fr-FR">
                <a:sym typeface="Symbol" pitchFamily="18" charset="2"/>
              </a:rPr>
              <a:t>=2 e</a:t>
            </a:r>
            <a:r>
              <a:rPr altLang="en-US" baseline="-25000" sz="1800" lang="fr-FR">
                <a:sym typeface="Symbol" pitchFamily="18" charset="2"/>
              </a:rPr>
              <a:t>1</a:t>
            </a:r>
            <a:r>
              <a:rPr altLang="en-US" sz="1800" lang="fr-FR">
                <a:sym typeface="Symbol" pitchFamily="18" charset="2"/>
              </a:rPr>
              <a:t>=0 en posant  =0 dans le dernier tableau </a:t>
            </a:r>
          </a:p>
          <a:p>
            <a:pPr indent="0" lvl="0" marL="0">
              <a:buNone/>
            </a:pPr>
            <a:endParaRPr altLang="en-US" sz="2000" lang="fr-FR"/>
          </a:p>
        </p:txBody>
      </p:sp>
      <p:graphicFrame>
        <p:nvGraphicFramePr>
          <p:cNvPr id="4194318" name=""/>
          <p:cNvGraphicFramePr>
            <a:graphicFrameLocks/>
          </p:cNvGraphicFramePr>
          <p:nvPr/>
        </p:nvGraphicFramePr>
        <p:xfrm rot="0">
          <a:off x="1000125" y="3500437"/>
          <a:ext cx="4143375" cy="1381125"/>
        </p:xfrm>
        <a:graphic>
          <a:graphicData uri="http://schemas.openxmlformats.org/drawingml/2006/table">
            <a:tbl>
              <a:tblPr/>
              <a:tblGrid>
                <a:gridCol w="631825"/>
                <a:gridCol w="387350"/>
                <a:gridCol w="3124200"/>
              </a:tblGrid>
              <a:tr h="371475">
                <a:tc>
                  <a:txBody>
                    <a:bodyPr/>
                    <a:p>
                      <a:pPr algn="l" eaLnBrk="1" hangingPunct="1" lvl="0"/>
                      <a:r>
                        <a:rPr altLang="en-US" b="0" sz="1800" lang="en-US">
                          <a:solidFill>
                            <a:schemeClr val="dk1"/>
                          </a:solidFill>
                          <a:latin typeface="Calibri" pitchFamily="34" charset="0"/>
                        </a:rPr>
                        <a:t>Base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639762">
                <a:tc>
                  <a:txBody>
                    <a:bodyPr/>
                    <a:p>
                      <a:pPr algn="l" eaLnBrk="1" hangingPunct="1" lvl="0"/>
                      <a:r>
                        <a:rPr altLang="en-US" b="0" sz="1800" lang="en-US">
                          <a:solidFill>
                            <a:srgbClr val="FF0000"/>
                          </a:solidFill>
                          <a:latin typeface="Calibri" pitchFamily="34" charset="0"/>
                        </a:rPr>
                        <a:t>e </a:t>
                      </a:r>
                      <a:r>
                        <a:rPr altLang="en-US" baseline="-25000" b="0" sz="1800" lang="en-US">
                          <a:solidFill>
                            <a:srgbClr val="FF0000"/>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rgbClr val="FF0000"/>
                          </a:solidFill>
                          <a:latin typeface="Calibri" pitchFamily="34" charset="0"/>
                        </a:rPr>
                        <a:t>0</a:t>
                      </a:r>
                    </a:p>
                    <a:p>
                      <a:pPr algn="l" eaLnBrk="1" hangingPunct="1" lvl="0"/>
                      <a:r>
                        <a:rPr altLang="en-US"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1        1     -3</a:t>
                      </a:r>
                    </a:p>
                    <a:p>
                      <a:pPr algn="l" eaLnBrk="1" hangingPunct="1" lvl="0"/>
                      <a:r>
                        <a:rPr altLang="en-US" b="0" sz="1800" lang="en-US">
                          <a:solidFill>
                            <a:schemeClr val="dk1"/>
                          </a:solidFill>
                          <a:latin typeface="Calibri" pitchFamily="34" charset="0"/>
                        </a:rPr>
                        <a:t>1        0        0      1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sym typeface="Symbol" pitchFamily="18" charset="2"/>
                        </a:rPr>
                        <a:t>j</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-4</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1       0     -2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835">
                                            <p:txEl>
                                              <p:charRg st="0" end="83"/>
                                            </p:txEl>
                                          </p:spTgt>
                                        </p:tgtEl>
                                        <p:attrNameLst>
                                          <p:attrName>style.visibility</p:attrName>
                                        </p:attrNameLst>
                                      </p:cBhvr>
                                      <p:to>
                                        <p:strVal val="visible"/>
                                      </p:to>
                                    </p:set>
                                    <p:animEffect transition="in" filter="checkerboard(across)">
                                      <p:cBhvr>
                                        <p:cTn dur="500" id="7"/>
                                        <p:tgtEl>
                                          <p:spTgt spid="1048835">
                                            <p:txEl>
                                              <p:charRg st="0" end="83"/>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835">
                                            <p:txEl>
                                              <p:charRg st="93" end="129"/>
                                            </p:txEl>
                                          </p:spTgt>
                                        </p:tgtEl>
                                        <p:attrNameLst>
                                          <p:attrName>style.visibility</p:attrName>
                                        </p:attrNameLst>
                                      </p:cBhvr>
                                      <p:to>
                                        <p:strVal val="visible"/>
                                      </p:to>
                                    </p:set>
                                    <p:animEffect transition="in" filter="checkerboard(across)">
                                      <p:cBhvr>
                                        <p:cTn dur="500" id="12"/>
                                        <p:tgtEl>
                                          <p:spTgt spid="1048835">
                                            <p:txEl>
                                              <p:charRg st="93" end="129"/>
                                            </p:txEl>
                                          </p:spTgt>
                                        </p:tgtEl>
                                      </p:cBhvr>
                                    </p:animEffect>
                                  </p:childTnLst>
                                </p:cTn>
                              </p:par>
                              <p:par>
                                <p:cTn fill="hold" id="13" nodeType="withEffect" presetClass="entr" presetID="5" presetSubtype="10">
                                  <p:stCondLst>
                                    <p:cond delay="0"/>
                                  </p:stCondLst>
                                  <p:childTnLst>
                                    <p:set>
                                      <p:cBhvr>
                                        <p:cTn dur="1" fill="hold" id="14">
                                          <p:stCondLst>
                                            <p:cond delay="0"/>
                                          </p:stCondLst>
                                        </p:cTn>
                                        <p:tgtEl>
                                          <p:spTgt spid="1048835">
                                            <p:txEl>
                                              <p:charRg st="129" end="163"/>
                                            </p:txEl>
                                          </p:spTgt>
                                        </p:tgtEl>
                                        <p:attrNameLst>
                                          <p:attrName>style.visibility</p:attrName>
                                        </p:attrNameLst>
                                      </p:cBhvr>
                                      <p:to>
                                        <p:strVal val="visible"/>
                                      </p:to>
                                    </p:set>
                                    <p:animEffect transition="in" filter="checkerboard(across)">
                                      <p:cBhvr>
                                        <p:cTn dur="500" id="15"/>
                                        <p:tgtEl>
                                          <p:spTgt spid="1048835">
                                            <p:txEl>
                                              <p:charRg st="129" end="163"/>
                                            </p:txEl>
                                          </p:spTgt>
                                        </p:tgtEl>
                                      </p:cBhvr>
                                    </p:animEffect>
                                  </p:childTnLst>
                                </p:cTn>
                              </p:par>
                              <p:par>
                                <p:cTn fill="hold" id="16" nodeType="withEffect" presetClass="entr" presetID="5" presetSubtype="10">
                                  <p:stCondLst>
                                    <p:cond delay="0"/>
                                  </p:stCondLst>
                                  <p:childTnLst>
                                    <p:set>
                                      <p:cBhvr>
                                        <p:cTn dur="1" fill="hold" id="17">
                                          <p:stCondLst>
                                            <p:cond delay="0"/>
                                          </p:stCondLst>
                                        </p:cTn>
                                        <p:tgtEl>
                                          <p:spTgt spid="1048835">
                                            <p:txEl>
                                              <p:charRg st="163" end="191"/>
                                            </p:txEl>
                                          </p:spTgt>
                                        </p:tgtEl>
                                        <p:attrNameLst>
                                          <p:attrName>style.visibility</p:attrName>
                                        </p:attrNameLst>
                                      </p:cBhvr>
                                      <p:to>
                                        <p:strVal val="visible"/>
                                      </p:to>
                                    </p:set>
                                    <p:animEffect transition="in" filter="checkerboard(across)">
                                      <p:cBhvr>
                                        <p:cTn dur="500" id="18"/>
                                        <p:tgtEl>
                                          <p:spTgt spid="1048835">
                                            <p:txEl>
                                              <p:charRg st="163" end="191"/>
                                            </p:txEl>
                                          </p:spTgt>
                                        </p:tgtEl>
                                      </p:cBhvr>
                                    </p:animEffect>
                                  </p:childTnLst>
                                </p:cTn>
                              </p:par>
                              <p:par>
                                <p:cTn fill="hold" id="19" nodeType="withEffect" presetClass="entr" presetID="5" presetSubtype="10">
                                  <p:stCondLst>
                                    <p:cond delay="0"/>
                                  </p:stCondLst>
                                  <p:childTnLst>
                                    <p:set>
                                      <p:cBhvr>
                                        <p:cTn dur="1" fill="hold" id="20">
                                          <p:stCondLst>
                                            <p:cond delay="0"/>
                                          </p:stCondLst>
                                        </p:cTn>
                                        <p:tgtEl>
                                          <p:spTgt spid="1048835">
                                            <p:txEl>
                                              <p:charRg st="191" end="212"/>
                                            </p:txEl>
                                          </p:spTgt>
                                        </p:tgtEl>
                                        <p:attrNameLst>
                                          <p:attrName>style.visibility</p:attrName>
                                        </p:attrNameLst>
                                      </p:cBhvr>
                                      <p:to>
                                        <p:strVal val="visible"/>
                                      </p:to>
                                    </p:set>
                                    <p:animEffect transition="in" filter="checkerboard(across)">
                                      <p:cBhvr>
                                        <p:cTn dur="500" id="21"/>
                                        <p:tgtEl>
                                          <p:spTgt spid="1048835">
                                            <p:txEl>
                                              <p:charRg st="191" end="212"/>
                                            </p:txEl>
                                          </p:spTgt>
                                        </p:tgtEl>
                                      </p:cBhvr>
                                    </p:animEffect>
                                  </p:childTnLst>
                                </p:cTn>
                              </p:par>
                            </p:childTnLst>
                          </p:cTn>
                        </p:par>
                      </p:childTnLst>
                    </p:cTn>
                  </p:par>
                  <p:par>
                    <p:cTn fill="hold" id="22">
                      <p:stCondLst>
                        <p:cond delay="indefinite"/>
                      </p:stCondLst>
                      <p:childTnLst>
                        <p:par>
                          <p:cTn fill="hold" id="23">
                            <p:stCondLst>
                              <p:cond delay="0"/>
                            </p:stCondLst>
                            <p:childTnLst>
                              <p:par>
                                <p:cTn fill="hold" id="24" nodeType="clickEffect" presetClass="entr" presetID="5" presetSubtype="10">
                                  <p:stCondLst>
                                    <p:cond delay="0"/>
                                  </p:stCondLst>
                                  <p:childTnLst>
                                    <p:set>
                                      <p:cBhvr>
                                        <p:cTn dur="1" fill="hold" id="25">
                                          <p:stCondLst>
                                            <p:cond delay="0"/>
                                          </p:stCondLst>
                                        </p:cTn>
                                        <p:tgtEl>
                                          <p:spTgt spid="1048835">
                                            <p:txEl>
                                              <p:charRg st="212" end="255"/>
                                            </p:txEl>
                                          </p:spTgt>
                                        </p:tgtEl>
                                        <p:attrNameLst>
                                          <p:attrName>style.visibility</p:attrName>
                                        </p:attrNameLst>
                                      </p:cBhvr>
                                      <p:to>
                                        <p:strVal val="visible"/>
                                      </p:to>
                                    </p:set>
                                    <p:animEffect transition="in" filter="checkerboard(across)">
                                      <p:cBhvr>
                                        <p:cTn dur="500" id="26"/>
                                        <p:tgtEl>
                                          <p:spTgt spid="1048835">
                                            <p:txEl>
                                              <p:charRg st="212" end="255"/>
                                            </p:txEl>
                                          </p:spTgt>
                                        </p:tgtEl>
                                      </p:cBhvr>
                                    </p:animEffect>
                                  </p:childTnLst>
                                </p:cTn>
                              </p:par>
                            </p:childTnLst>
                          </p:cTn>
                        </p:par>
                      </p:childTnLst>
                    </p:cTn>
                  </p:par>
                  <p:par>
                    <p:cTn fill="hold" id="27">
                      <p:stCondLst>
                        <p:cond delay="indefinite"/>
                      </p:stCondLst>
                      <p:childTnLst>
                        <p:par>
                          <p:cTn fill="hold" id="28">
                            <p:stCondLst>
                              <p:cond delay="0"/>
                            </p:stCondLst>
                            <p:childTnLst>
                              <p:par>
                                <p:cTn fill="hold" id="29" nodeType="clickEffect" presetClass="entr" presetID="5" presetSubtype="10">
                                  <p:stCondLst>
                                    <p:cond delay="0"/>
                                  </p:stCondLst>
                                  <p:childTnLst>
                                    <p:set>
                                      <p:cBhvr>
                                        <p:cTn dur="1" fill="hold" id="30">
                                          <p:stCondLst>
                                            <p:cond delay="0"/>
                                          </p:stCondLst>
                                        </p:cTn>
                                        <p:tgtEl>
                                          <p:spTgt spid="4194318"/>
                                        </p:tgtEl>
                                        <p:attrNameLst>
                                          <p:attrName>style.visibility</p:attrName>
                                        </p:attrNameLst>
                                      </p:cBhvr>
                                      <p:to>
                                        <p:strVal val="visible"/>
                                      </p:to>
                                    </p:set>
                                    <p:animEffect transition="in" filter="checkerboard(across)">
                                      <p:cBhvr>
                                        <p:cTn dur="500" id="31"/>
                                        <p:tgtEl>
                                          <p:spTgt spid="4194318"/>
                                        </p:tgtEl>
                                      </p:cBhvr>
                                    </p:animEffect>
                                  </p:childTnLst>
                                </p:cTn>
                              </p:par>
                            </p:childTnLst>
                          </p:cTn>
                        </p:par>
                      </p:childTnLst>
                    </p:cTn>
                  </p:par>
                  <p:par>
                    <p:cTn fill="hold" id="32">
                      <p:stCondLst>
                        <p:cond delay="indefinite"/>
                      </p:stCondLst>
                      <p:childTnLst>
                        <p:par>
                          <p:cTn fill="hold" id="33">
                            <p:stCondLst>
                              <p:cond delay="0"/>
                            </p:stCondLst>
                            <p:childTnLst>
                              <p:par>
                                <p:cTn fill="hold" id="34" nodeType="clickEffect" presetClass="entr" presetID="5" presetSubtype="10">
                                  <p:stCondLst>
                                    <p:cond delay="0"/>
                                  </p:stCondLst>
                                  <p:childTnLst>
                                    <p:set>
                                      <p:cBhvr>
                                        <p:cTn dur="1" fill="hold" id="35">
                                          <p:stCondLst>
                                            <p:cond delay="0"/>
                                          </p:stCondLst>
                                        </p:cTn>
                                        <p:tgtEl>
                                          <p:spTgt spid="1048835">
                                            <p:txEl>
                                              <p:charRg st="260" end="272"/>
                                            </p:txEl>
                                          </p:spTgt>
                                        </p:tgtEl>
                                        <p:attrNameLst>
                                          <p:attrName>style.visibility</p:attrName>
                                        </p:attrNameLst>
                                      </p:cBhvr>
                                      <p:to>
                                        <p:strVal val="visible"/>
                                      </p:to>
                                    </p:set>
                                    <p:animEffect transition="in" filter="checkerboard(across)">
                                      <p:cBhvr>
                                        <p:cTn dur="500" id="36"/>
                                        <p:tgtEl>
                                          <p:spTgt spid="1048835">
                                            <p:txEl>
                                              <p:charRg st="260" end="272"/>
                                            </p:txEl>
                                          </p:spTgt>
                                        </p:tgtEl>
                                      </p:cBhvr>
                                    </p:animEffect>
                                  </p:childTnLst>
                                </p:cTn>
                              </p:par>
                              <p:par>
                                <p:cTn fill="hold" id="37" nodeType="withEffect" presetClass="entr" presetID="5" presetSubtype="10">
                                  <p:stCondLst>
                                    <p:cond delay="0"/>
                                  </p:stCondLst>
                                  <p:childTnLst>
                                    <p:set>
                                      <p:cBhvr>
                                        <p:cTn dur="1" fill="hold" id="38">
                                          <p:stCondLst>
                                            <p:cond delay="0"/>
                                          </p:stCondLst>
                                        </p:cTn>
                                        <p:tgtEl>
                                          <p:spTgt spid="1048835">
                                            <p:txEl>
                                              <p:charRg st="272" end="343"/>
                                            </p:txEl>
                                          </p:spTgt>
                                        </p:tgtEl>
                                        <p:attrNameLst>
                                          <p:attrName>style.visibility</p:attrName>
                                        </p:attrNameLst>
                                      </p:cBhvr>
                                      <p:to>
                                        <p:strVal val="visible"/>
                                      </p:to>
                                    </p:set>
                                    <p:animEffect transition="in" filter="checkerboard(across)">
                                      <p:cBhvr>
                                        <p:cTn dur="500" id="39"/>
                                        <p:tgtEl>
                                          <p:spTgt spid="1048835">
                                            <p:txEl>
                                              <p:charRg st="272" end="343"/>
                                            </p:txEl>
                                          </p:spTgt>
                                        </p:tgtEl>
                                      </p:cBhvr>
                                    </p:animEffect>
                                  </p:childTnLst>
                                </p:cTn>
                              </p:par>
                              <p:par>
                                <p:cTn fill="hold" id="40" nodeType="withEffect" presetClass="entr" presetID="5" presetSubtype="10">
                                  <p:stCondLst>
                                    <p:cond delay="0"/>
                                  </p:stCondLst>
                                  <p:childTnLst>
                                    <p:set>
                                      <p:cBhvr>
                                        <p:cTn dur="1" fill="hold" id="41">
                                          <p:stCondLst>
                                            <p:cond delay="0"/>
                                          </p:stCondLst>
                                        </p:cTn>
                                        <p:tgtEl>
                                          <p:spTgt spid="1048835">
                                            <p:txEl>
                                              <p:charRg st="343" end="391"/>
                                            </p:txEl>
                                          </p:spTgt>
                                        </p:tgtEl>
                                        <p:attrNameLst>
                                          <p:attrName>style.visibility</p:attrName>
                                        </p:attrNameLst>
                                      </p:cBhvr>
                                      <p:to>
                                        <p:strVal val="visible"/>
                                      </p:to>
                                    </p:set>
                                    <p:animEffect transition="in" filter="checkerboard(across)">
                                      <p:cBhvr>
                                        <p:cTn dur="500" id="42"/>
                                        <p:tgtEl>
                                          <p:spTgt spid="1048835">
                                            <p:txEl>
                                              <p:charRg st="343" end="391"/>
                                            </p:txEl>
                                          </p:spTgt>
                                        </p:tgtEl>
                                      </p:cBhvr>
                                    </p:animEffect>
                                  </p:childTnLst>
                                </p:cTn>
                              </p:par>
                            </p:childTnLst>
                          </p:cTn>
                        </p:par>
                      </p:childTnLst>
                    </p:cTn>
                  </p:par>
                  <p:par>
                    <p:cTn fill="hold" id="43">
                      <p:stCondLst>
                        <p:cond delay="indefinite"/>
                      </p:stCondLst>
                      <p:childTnLst>
                        <p:par>
                          <p:cTn fill="hold" id="44">
                            <p:stCondLst>
                              <p:cond delay="0"/>
                            </p:stCondLst>
                            <p:childTnLst>
                              <p:par>
                                <p:cTn fill="hold" id="45" nodeType="clickEffect" presetClass="entr" presetID="5" presetSubtype="10">
                                  <p:stCondLst>
                                    <p:cond delay="0"/>
                                  </p:stCondLst>
                                  <p:childTnLst>
                                    <p:set>
                                      <p:cBhvr>
                                        <p:cTn dur="1" fill="hold" id="46">
                                          <p:stCondLst>
                                            <p:cond delay="0"/>
                                          </p:stCondLst>
                                        </p:cTn>
                                        <p:tgtEl>
                                          <p:spTgt spid="1048835">
                                            <p:txEl>
                                              <p:charRg st="391" end="549"/>
                                            </p:txEl>
                                          </p:spTgt>
                                        </p:tgtEl>
                                        <p:attrNameLst>
                                          <p:attrName>style.visibility</p:attrName>
                                        </p:attrNameLst>
                                      </p:cBhvr>
                                      <p:to>
                                        <p:strVal val="visible"/>
                                      </p:to>
                                    </p:set>
                                    <p:animEffect transition="in" filter="checkerboard(across)">
                                      <p:cBhvr>
                                        <p:cTn dur="500" id="47"/>
                                        <p:tgtEl>
                                          <p:spTgt spid="1048835">
                                            <p:txEl>
                                              <p:charRg st="391" end="54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1">
  <p:cSld>
    <p:spTree>
      <p:nvGrpSpPr>
        <p:cNvPr id="80" name=""/>
        <p:cNvGrpSpPr/>
        <p:nvPr/>
      </p:nvGrpSpPr>
      <p:grpSpPr>
        <a:xfrm rot="0">
          <a:off x="0" y="0"/>
          <a:ext cx="0" cy="0"/>
          <a:chOff x="0" y="0"/>
          <a:chExt cx="0" cy="0"/>
        </a:xfrm>
      </p:grpSpPr>
      <p:sp>
        <p:nvSpPr>
          <p:cNvPr id="1048853" name="Titre 1"/>
          <p:cNvSpPr/>
          <p:nvPr>
            <p:ph type="title" sz="full" idx="0"/>
          </p:nvPr>
        </p:nvSpPr>
        <p:spPr>
          <a:xfrm rot="0">
            <a:off x="500062" y="131762"/>
            <a:ext cx="8229600" cy="4397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200" lang="fr-FR"/>
              <a:t>Quelques modèles particuliers (6/6)</a:t>
            </a:r>
          </a:p>
        </p:txBody>
      </p:sp>
      <p:graphicFrame>
        <p:nvGraphicFramePr>
          <p:cNvPr id="4194319" name=""/>
          <p:cNvGraphicFramePr>
            <a:graphicFrameLocks/>
          </p:cNvGraphicFramePr>
          <p:nvPr/>
        </p:nvGraphicFramePr>
        <p:xfrm rot="0">
          <a:off x="642937" y="833437"/>
          <a:ext cx="4978400" cy="1381125"/>
        </p:xfrm>
        <a:graphic>
          <a:graphicData uri="http://schemas.openxmlformats.org/drawingml/2006/table">
            <a:tbl>
              <a:tblPr/>
              <a:tblGrid>
                <a:gridCol w="671512"/>
                <a:gridCol w="1663700"/>
                <a:gridCol w="2643187"/>
              </a:tblGrid>
              <a:tr h="371475">
                <a:tc>
                  <a:txBody>
                    <a:bodyPr/>
                    <a:p>
                      <a:pPr algn="l" eaLnBrk="1" hangingPunct="1" lvl="0"/>
                      <a:r>
                        <a:rPr altLang="en-US" b="0" sz="1800" lang="en-US">
                          <a:solidFill>
                            <a:schemeClr val="dk1"/>
                          </a:solidFill>
                          <a:latin typeface="Calibri" pitchFamily="34" charset="0"/>
                        </a:rPr>
                        <a:t>Base</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639762">
                <a:tc>
                  <a:txBody>
                    <a:bodyPr/>
                    <a:p>
                      <a:pPr algn="l" eaLnBrk="1" hangingPunct="1" lvl="0"/>
                      <a:r>
                        <a:rPr altLang="en-US" b="0" sz="1800" lang="en-US">
                          <a:solidFill>
                            <a:schemeClr val="dk1"/>
                          </a:solidFill>
                          <a:latin typeface="Calibri" pitchFamily="34" charset="0"/>
                        </a:rPr>
                        <a:t>e </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sym typeface="Symbol" pitchFamily="18" charset="2"/>
                        </a:rPr>
                        <a:t></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(1+ </a:t>
                      </a:r>
                      <a:r>
                        <a:rPr altLang="en-US" baseline="30000" b="0" sz="1800" lang="en-US">
                          <a:solidFill>
                            <a:schemeClr val="dk1"/>
                          </a:solidFill>
                          <a:latin typeface="Calibri" pitchFamily="34" charset="0"/>
                          <a:sym typeface="Symbol" pitchFamily="18" charset="2"/>
                        </a:rPr>
                        <a:t> </a:t>
                      </a:r>
                      <a:r>
                        <a:rPr altLang="en-US" b="0" sz="1800" lang="en-US">
                          <a:solidFill>
                            <a:schemeClr val="dk1"/>
                          </a:solidFill>
                          <a:latin typeface="Calibri" pitchFamily="34" charset="0"/>
                          <a:sym typeface="Symbol" pitchFamily="18" charset="2"/>
                        </a:rPr>
                        <a:t> -3 </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a:t>
                      </a:r>
                    </a:p>
                    <a:p>
                      <a:pPr algn="ctr" eaLnBrk="1" hangingPunct="1" lvl="0"/>
                      <a:r>
                        <a:rPr altLang="en-US" b="0" sz="1800" lang="en-US">
                          <a:solidFill>
                            <a:schemeClr val="dk1"/>
                          </a:solidFill>
                          <a:latin typeface="Calibri" pitchFamily="34" charset="0"/>
                          <a:sym typeface="Symbol" pitchFamily="18" charset="2"/>
                        </a:rPr>
                        <a:t>2 +  + </a:t>
                      </a:r>
                      <a:r>
                        <a:rPr altLang="en-US" baseline="30000" b="0" sz="1800" lang="en-US">
                          <a:solidFill>
                            <a:schemeClr val="dk1"/>
                          </a:solidFill>
                          <a:latin typeface="Calibri" pitchFamily="34" charset="0"/>
                          <a:sym typeface="Symbol" pitchFamily="18" charset="2"/>
                        </a:rPr>
                        <a:t>4</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a:t>
                      </a:r>
                      <a:r>
                        <a:rPr altLang="en-US" b="0" sz="1800" lang="en-US">
                          <a:solidFill>
                            <a:srgbClr val="FF0000"/>
                          </a:solidFill>
                          <a:latin typeface="Calibri" pitchFamily="34" charset="0"/>
                        </a:rPr>
                        <a:t>1 </a:t>
                      </a:r>
                      <a:r>
                        <a:rPr altLang="en-US" b="0" sz="1800" lang="en-US">
                          <a:solidFill>
                            <a:schemeClr val="dk1"/>
                          </a:solidFill>
                          <a:latin typeface="Calibri" pitchFamily="34" charset="0"/>
                        </a:rPr>
                        <a:t>       1     -3</a:t>
                      </a:r>
                    </a:p>
                    <a:p>
                      <a:pPr algn="l" eaLnBrk="1" hangingPunct="1" lvl="0"/>
                      <a:r>
                        <a:rPr altLang="en-US" b="0" sz="1800" lang="en-US">
                          <a:solidFill>
                            <a:schemeClr val="dk1"/>
                          </a:solidFill>
                          <a:latin typeface="Calibri" pitchFamily="34" charset="0"/>
                        </a:rPr>
                        <a:t>1        0        0      1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sym typeface="Symbol" pitchFamily="18" charset="2"/>
                        </a:rPr>
                        <a:t>j</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rPr>
                        <a:t>-4</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1       0     -2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cxnSp>
        <p:nvCxnSpPr>
          <p:cNvPr id="3145776" name="Connecteur droit avec flèche 5"/>
          <p:cNvCxnSpPr>
            <a:cxnSpLocks/>
          </p:cNvCxnSpPr>
          <p:nvPr/>
        </p:nvCxnSpPr>
        <p:spPr>
          <a:xfrm rot="5400000" flipH="1" flipV="1">
            <a:off x="3501231" y="2428081"/>
            <a:ext cx="428625" cy="1587"/>
          </a:xfrm>
          <a:prstGeom prst="straightConnector1"/>
          <a:noFill/>
          <a:ln w="50800" cap="flat" cmpd="sng">
            <a:solidFill>
              <a:srgbClr val="4A7EBB">
                <a:alpha val="100000"/>
              </a:srgbClr>
            </a:solidFill>
            <a:prstDash val="solid"/>
            <a:round/>
            <a:tailEnd type="arrow" w="med" len="med"/>
          </a:ln>
        </p:spPr>
      </p:cxnSp>
      <p:cxnSp>
        <p:nvCxnSpPr>
          <p:cNvPr id="3145777" name="Connecteur droit avec flèche 7"/>
          <p:cNvCxnSpPr>
            <a:cxnSpLocks/>
          </p:cNvCxnSpPr>
          <p:nvPr/>
        </p:nvCxnSpPr>
        <p:spPr>
          <a:xfrm rot="0">
            <a:off x="5715000" y="1428750"/>
            <a:ext cx="642937" cy="1587"/>
          </a:xfrm>
          <a:prstGeom prst="straightConnector1"/>
          <a:noFill/>
          <a:ln w="50800" cap="flat" cmpd="sng">
            <a:solidFill>
              <a:srgbClr val="4A7EBB">
                <a:alpha val="100000"/>
              </a:srgbClr>
            </a:solidFill>
            <a:prstDash val="solid"/>
            <a:round/>
            <a:tailEnd type="arrow" w="med" len="med"/>
          </a:ln>
        </p:spPr>
      </p:cxnSp>
      <p:graphicFrame>
        <p:nvGraphicFramePr>
          <p:cNvPr id="4194320" name=""/>
          <p:cNvGraphicFramePr>
            <a:graphicFrameLocks/>
          </p:cNvGraphicFramePr>
          <p:nvPr/>
        </p:nvGraphicFramePr>
        <p:xfrm rot="0">
          <a:off x="642937" y="2928937"/>
          <a:ext cx="5000625" cy="1381125"/>
        </p:xfrm>
        <a:graphic>
          <a:graphicData uri="http://schemas.openxmlformats.org/drawingml/2006/table">
            <a:tbl>
              <a:tblPr/>
              <a:tblGrid>
                <a:gridCol w="642937"/>
                <a:gridCol w="1857375"/>
                <a:gridCol w="2500312"/>
              </a:tblGrid>
              <a:tr h="371475">
                <a:tc>
                  <a:txBody>
                    <a:bodyPr/>
                    <a:p>
                      <a:pPr algn="l" eaLnBrk="1" hangingPunct="1" lvl="0"/>
                      <a:r>
                        <a:rPr altLang="en-US" b="0" sz="1800" lang="en-US">
                          <a:solidFill>
                            <a:schemeClr val="dk1"/>
                          </a:solidFill>
                          <a:latin typeface="Calibri" pitchFamily="34" charset="0"/>
                        </a:rPr>
                        <a:t>Base</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639762">
                <a:tc>
                  <a:txBody>
                    <a:bodyPr/>
                    <a:p>
                      <a:pPr algn="l" eaLnBrk="1" hangingPunct="1" lvl="0"/>
                      <a:r>
                        <a:rPr altLang="en-US" b="0" sz="1800" lang="en-US">
                          <a:solidFill>
                            <a:schemeClr val="dk1"/>
                          </a:solidFill>
                          <a:latin typeface="Calibri" pitchFamily="34" charset="0"/>
                        </a:rPr>
                        <a:t>e </a:t>
                      </a:r>
                      <a:r>
                        <a:rPr altLang="en-US" baseline="-25000" b="0" sz="1800" lang="en-US">
                          <a:solidFill>
                            <a:schemeClr val="dk1"/>
                          </a:solidFill>
                          <a:latin typeface="Calibri" pitchFamily="34" charset="0"/>
                        </a:rPr>
                        <a:t>1</a:t>
                      </a:r>
                    </a:p>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sym typeface="Symbol" pitchFamily="18" charset="2"/>
                        </a:rPr>
                        <a:t></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(1+ </a:t>
                      </a:r>
                      <a:r>
                        <a:rPr altLang="en-US" baseline="30000" b="0" sz="1800" lang="en-US">
                          <a:solidFill>
                            <a:schemeClr val="dk1"/>
                          </a:solidFill>
                          <a:latin typeface="Calibri" pitchFamily="34" charset="0"/>
                          <a:sym typeface="Symbol" pitchFamily="18" charset="2"/>
                        </a:rPr>
                        <a:t> </a:t>
                      </a:r>
                      <a:r>
                        <a:rPr altLang="en-US" b="0" sz="1800" lang="en-US">
                          <a:solidFill>
                            <a:schemeClr val="dk1"/>
                          </a:solidFill>
                          <a:latin typeface="Calibri" pitchFamily="34" charset="0"/>
                          <a:sym typeface="Symbol" pitchFamily="18" charset="2"/>
                        </a:rPr>
                        <a:t> -3 </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a:t>
                      </a:r>
                    </a:p>
                    <a:p>
                      <a:pPr algn="ctr" eaLnBrk="1" hangingPunct="1" lvl="0"/>
                      <a:r>
                        <a:rPr altLang="en-US" b="0" sz="1800" lang="en-US">
                          <a:solidFill>
                            <a:schemeClr val="dk1"/>
                          </a:solidFill>
                          <a:latin typeface="Calibri" pitchFamily="34" charset="0"/>
                          <a:sym typeface="Symbol" pitchFamily="18" charset="2"/>
                        </a:rPr>
                        <a:t>2 +  + </a:t>
                      </a:r>
                      <a:r>
                        <a:rPr altLang="en-US" baseline="30000" b="0" sz="1800" lang="en-US">
                          <a:solidFill>
                            <a:schemeClr val="dk1"/>
                          </a:solidFill>
                          <a:latin typeface="Calibri" pitchFamily="34" charset="0"/>
                          <a:sym typeface="Symbol" pitchFamily="18" charset="2"/>
                        </a:rPr>
                        <a:t>4</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1        1     -3</a:t>
                      </a:r>
                    </a:p>
                    <a:p>
                      <a:pPr algn="l" eaLnBrk="1" hangingPunct="1" lvl="0"/>
                      <a:r>
                        <a:rPr altLang="en-US" b="0" sz="1800" lang="en-US">
                          <a:solidFill>
                            <a:schemeClr val="dk1"/>
                          </a:solidFill>
                          <a:latin typeface="Calibri" pitchFamily="34" charset="0"/>
                        </a:rPr>
                        <a:t>1        0        0      </a:t>
                      </a:r>
                      <a:r>
                        <a:rPr altLang="en-US" b="0" sz="1800" lang="en-US">
                          <a:solidFill>
                            <a:srgbClr val="FF0000"/>
                          </a:solidFill>
                          <a:latin typeface="Calibri" pitchFamily="34" charset="0"/>
                        </a:rPr>
                        <a:t>1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sym typeface="Symbol" pitchFamily="18" charset="2"/>
                        </a:rPr>
                        <a:t>j</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rPr>
                        <a:t>-4-</a:t>
                      </a:r>
                      <a:r>
                        <a:rPr altLang="en-US" b="0" sz="1800" lang="en-US">
                          <a:solidFill>
                            <a:schemeClr val="dk1"/>
                          </a:solidFill>
                          <a:latin typeface="Calibri" pitchFamily="34" charset="0"/>
                          <a:sym typeface="Symbol" pitchFamily="18" charset="2"/>
                        </a:rPr>
                        <a:t></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(1+ </a:t>
                      </a:r>
                      <a:r>
                        <a:rPr altLang="en-US" baseline="30000" b="0" sz="1800" lang="en-US">
                          <a:solidFill>
                            <a:schemeClr val="dk1"/>
                          </a:solidFill>
                          <a:latin typeface="Calibri" pitchFamily="34" charset="0"/>
                          <a:sym typeface="Symbol" pitchFamily="18" charset="2"/>
                        </a:rPr>
                        <a:t> </a:t>
                      </a:r>
                      <a:r>
                        <a:rPr altLang="en-US" b="0" sz="1800" lang="en-US">
                          <a:solidFill>
                            <a:schemeClr val="dk1"/>
                          </a:solidFill>
                          <a:latin typeface="Calibri" pitchFamily="34" charset="0"/>
                          <a:sym typeface="Symbol" pitchFamily="18" charset="2"/>
                        </a:rPr>
                        <a:t> -3 </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0         0      -1      1</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cxnSp>
        <p:nvCxnSpPr>
          <p:cNvPr id="3145778" name="Connecteur droit avec flèche 10"/>
          <p:cNvCxnSpPr>
            <a:cxnSpLocks/>
          </p:cNvCxnSpPr>
          <p:nvPr/>
        </p:nvCxnSpPr>
        <p:spPr>
          <a:xfrm rot="5400000" flipH="1" flipV="1">
            <a:off x="4572793" y="4642644"/>
            <a:ext cx="428625" cy="1587"/>
          </a:xfrm>
          <a:prstGeom prst="straightConnector1"/>
          <a:noFill/>
          <a:ln w="50800" cap="flat" cmpd="sng">
            <a:solidFill>
              <a:srgbClr val="4A7EBB">
                <a:alpha val="100000"/>
              </a:srgbClr>
            </a:solidFill>
            <a:prstDash val="solid"/>
            <a:round/>
            <a:tailEnd type="arrow" w="med" len="med"/>
          </a:ln>
        </p:spPr>
      </p:cxnSp>
      <p:cxnSp>
        <p:nvCxnSpPr>
          <p:cNvPr id="3145779" name="Connecteur droit avec flèche 12"/>
          <p:cNvCxnSpPr>
            <a:cxnSpLocks/>
          </p:cNvCxnSpPr>
          <p:nvPr/>
        </p:nvCxnSpPr>
        <p:spPr>
          <a:xfrm rot="0">
            <a:off x="5715000" y="3857625"/>
            <a:ext cx="500062" cy="1587"/>
          </a:xfrm>
          <a:prstGeom prst="straightConnector1"/>
          <a:noFill/>
          <a:ln w="50800" cap="flat" cmpd="sng">
            <a:solidFill>
              <a:srgbClr val="4A7EBB">
                <a:alpha val="100000"/>
              </a:srgbClr>
            </a:solidFill>
            <a:prstDash val="solid"/>
            <a:round/>
            <a:tailEnd type="arrow" w="med" len="med"/>
          </a:ln>
        </p:spPr>
      </p:cxnSp>
      <p:graphicFrame>
        <p:nvGraphicFramePr>
          <p:cNvPr id="4194321" name=""/>
          <p:cNvGraphicFramePr>
            <a:graphicFrameLocks/>
          </p:cNvGraphicFramePr>
          <p:nvPr/>
        </p:nvGraphicFramePr>
        <p:xfrm rot="0">
          <a:off x="714375" y="4929187"/>
          <a:ext cx="5143500" cy="1381125"/>
        </p:xfrm>
        <a:graphic>
          <a:graphicData uri="http://schemas.openxmlformats.org/drawingml/2006/table">
            <a:tbl>
              <a:tblPr/>
              <a:tblGrid>
                <a:gridCol w="642937"/>
                <a:gridCol w="1785937"/>
                <a:gridCol w="2714625"/>
              </a:tblGrid>
              <a:tr h="371475">
                <a:tc>
                  <a:txBody>
                    <a:bodyPr/>
                    <a:p>
                      <a:pPr algn="l" eaLnBrk="1" hangingPunct="1" lvl="0"/>
                      <a:r>
                        <a:rPr altLang="en-US" b="0" sz="1800" lang="en-US">
                          <a:solidFill>
                            <a:schemeClr val="dk1"/>
                          </a:solidFill>
                          <a:latin typeface="Calibri" pitchFamily="34" charset="0"/>
                        </a:rPr>
                        <a:t>Base</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rPr>
                        <a:t>b</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x</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x</a:t>
                      </a:r>
                      <a:r>
                        <a:rPr altLang="en-US" baseline="-25000" b="0" sz="1800" lang="en-US">
                          <a:solidFill>
                            <a:schemeClr val="dk1"/>
                          </a:solidFill>
                          <a:latin typeface="Calibri" pitchFamily="34" charset="0"/>
                        </a:rPr>
                        <a:t>2</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1</a:t>
                      </a:r>
                      <a:r>
                        <a:rPr altLang="en-US" b="0" sz="1800" lang="en-US">
                          <a:solidFill>
                            <a:schemeClr val="dk1"/>
                          </a:solidFill>
                          <a:latin typeface="Calibri" pitchFamily="34" charset="0"/>
                        </a:rPr>
                        <a:t>     e</a:t>
                      </a:r>
                      <a:r>
                        <a:rPr altLang="en-US" baseline="-25000" b="0" sz="1800" lang="en-US">
                          <a:solidFill>
                            <a:schemeClr val="dk1"/>
                          </a:solidFill>
                          <a:latin typeface="Calibri" pitchFamily="34" charset="0"/>
                        </a:rPr>
                        <a:t>2 </a:t>
                      </a:r>
                      <a:r>
                        <a:rPr altLang="en-US" b="0" sz="1800" lang="en-US">
                          <a:solidFill>
                            <a:schemeClr val="dk1"/>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639762">
                <a:tc>
                  <a:txBody>
                    <a:bodyPr/>
                    <a:p>
                      <a:pPr algn="l" eaLnBrk="1" hangingPunct="1" lvl="0"/>
                      <a:r>
                        <a:rPr altLang="en-US" b="0" sz="1800" lang="en-US">
                          <a:solidFill>
                            <a:schemeClr val="dk1"/>
                          </a:solidFill>
                          <a:latin typeface="Calibri" pitchFamily="34" charset="0"/>
                        </a:rPr>
                        <a:t>x </a:t>
                      </a:r>
                      <a:r>
                        <a:rPr altLang="en-US" baseline="-25000" b="0" sz="1800" lang="en-US">
                          <a:solidFill>
                            <a:schemeClr val="dk1"/>
                          </a:solidFill>
                          <a:latin typeface="Calibri" pitchFamily="34" charset="0"/>
                        </a:rPr>
                        <a:t>2</a:t>
                      </a:r>
                    </a:p>
                    <a:p>
                      <a:pPr algn="l" eaLnBrk="1" hangingPunct="1" lvl="0"/>
                      <a:r>
                        <a:rPr altLang="en-US" b="0" sz="1800" lang="en-US">
                          <a:solidFill>
                            <a:schemeClr val="dk1"/>
                          </a:solidFill>
                          <a:latin typeface="Calibri" pitchFamily="34" charset="0"/>
                        </a:rPr>
                        <a:t>e</a:t>
                      </a:r>
                      <a:r>
                        <a:rPr altLang="en-US" baseline="-25000" b="0" sz="1800" lang="en-US">
                          <a:solidFill>
                            <a:schemeClr val="dk1"/>
                          </a:solidFill>
                          <a:latin typeface="Calibri" pitchFamily="34" charset="0"/>
                        </a:rPr>
                        <a:t>2</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sym typeface="Symbol" pitchFamily="18" charset="2"/>
                        </a:rPr>
                        <a:t>6+3 </a:t>
                      </a:r>
                      <a:r>
                        <a:rPr altLang="en-US" baseline="30000" b="0" sz="1800" lang="en-US">
                          <a:solidFill>
                            <a:schemeClr val="dk1"/>
                          </a:solidFill>
                          <a:latin typeface="Calibri" pitchFamily="34" charset="0"/>
                          <a:sym typeface="Symbol" pitchFamily="18" charset="2"/>
                        </a:rPr>
                        <a:t> </a:t>
                      </a:r>
                      <a:r>
                        <a:rPr altLang="en-US" b="0" sz="1800" lang="en-US">
                          <a:solidFill>
                            <a:schemeClr val="dk1"/>
                          </a:solidFill>
                          <a:latin typeface="Calibri" pitchFamily="34" charset="0"/>
                          <a:sym typeface="Symbol" pitchFamily="18" charset="2"/>
                        </a:rPr>
                        <a:t> + </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 </a:t>
                      </a:r>
                      <a:r>
                        <a:rPr altLang="en-US" baseline="30000" b="0" sz="1800" lang="en-US">
                          <a:solidFill>
                            <a:schemeClr val="dk1"/>
                          </a:solidFill>
                          <a:latin typeface="Calibri" pitchFamily="34" charset="0"/>
                          <a:sym typeface="Symbol" pitchFamily="18" charset="2"/>
                        </a:rPr>
                        <a:t>3</a:t>
                      </a:r>
                    </a:p>
                    <a:p>
                      <a:pPr algn="ctr" eaLnBrk="1" hangingPunct="1" lvl="0"/>
                      <a:r>
                        <a:rPr altLang="en-US" b="0" sz="1800" lang="en-US">
                          <a:solidFill>
                            <a:schemeClr val="dk1"/>
                          </a:solidFill>
                          <a:latin typeface="Calibri" pitchFamily="34" charset="0"/>
                          <a:sym typeface="Symbol" pitchFamily="18" charset="2"/>
                        </a:rPr>
                        <a:t>2 +  + </a:t>
                      </a:r>
                      <a:r>
                        <a:rPr altLang="en-US" baseline="30000" b="0" sz="1800" lang="en-US">
                          <a:solidFill>
                            <a:schemeClr val="dk1"/>
                          </a:solidFill>
                          <a:latin typeface="Calibri" pitchFamily="34" charset="0"/>
                          <a:sym typeface="Symbol" pitchFamily="18" charset="2"/>
                        </a:rPr>
                        <a:t>4</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3        1        1      0</a:t>
                      </a:r>
                    </a:p>
                    <a:p>
                      <a:pPr algn="l" eaLnBrk="1" hangingPunct="1" lvl="0"/>
                      <a:r>
                        <a:rPr altLang="en-US" b="0" sz="1800" lang="en-US">
                          <a:solidFill>
                            <a:schemeClr val="dk1"/>
                          </a:solidFill>
                          <a:latin typeface="Calibri" pitchFamily="34" charset="0"/>
                        </a:rPr>
                        <a:t>1        0        0      1 </a:t>
                      </a:r>
                      <a:r>
                        <a:rPr altLang="en-US" b="0" sz="1800" lang="en-US">
                          <a:solidFill>
                            <a:srgbClr val="FF0000"/>
                          </a:solidFill>
                          <a:latin typeface="Calibri" pitchFamily="34" charset="0"/>
                        </a:rPr>
                        <a:t> </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69887">
                <a:tc>
                  <a:txBody>
                    <a:bodyPr/>
                    <a:p>
                      <a:pPr algn="l" eaLnBrk="1" hangingPunct="1" lvl="0"/>
                      <a:r>
                        <a:rPr altLang="en-US" b="0" sz="1800" lang="en-US">
                          <a:solidFill>
                            <a:schemeClr val="dk1"/>
                          </a:solidFill>
                          <a:latin typeface="Calibri" pitchFamily="34" charset="0"/>
                          <a:sym typeface="Symbol" pitchFamily="18" charset="2"/>
                        </a:rPr>
                        <a:t>j</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eaLnBrk="1" hangingPunct="1" lvl="0"/>
                      <a:r>
                        <a:rPr altLang="en-US" b="0" sz="1800" lang="en-US">
                          <a:solidFill>
                            <a:schemeClr val="dk1"/>
                          </a:solidFill>
                          <a:latin typeface="Calibri" pitchFamily="34" charset="0"/>
                        </a:rPr>
                        <a:t>-6-</a:t>
                      </a:r>
                      <a:r>
                        <a:rPr altLang="en-US" b="0" sz="1800" lang="en-US">
                          <a:solidFill>
                            <a:schemeClr val="dk1"/>
                          </a:solidFill>
                          <a:latin typeface="Calibri" pitchFamily="34" charset="0"/>
                          <a:sym typeface="Symbol" pitchFamily="18" charset="2"/>
                        </a:rPr>
                        <a:t></a:t>
                      </a:r>
                      <a:r>
                        <a:rPr altLang="en-US" baseline="30000" b="0" sz="1800" lang="en-US">
                          <a:solidFill>
                            <a:schemeClr val="dk1"/>
                          </a:solidFill>
                          <a:latin typeface="Calibri" pitchFamily="34" charset="0"/>
                          <a:sym typeface="Symbol" pitchFamily="18" charset="2"/>
                        </a:rPr>
                        <a:t> </a:t>
                      </a:r>
                      <a:r>
                        <a:rPr altLang="en-US" b="0" sz="1800" lang="en-US">
                          <a:solidFill>
                            <a:schemeClr val="dk1"/>
                          </a:solidFill>
                          <a:latin typeface="Calibri" pitchFamily="34" charset="0"/>
                          <a:sym typeface="Symbol" pitchFamily="18" charset="2"/>
                        </a:rPr>
                        <a:t> - </a:t>
                      </a:r>
                      <a:r>
                        <a:rPr altLang="en-US" baseline="30000" b="0" sz="1800" lang="en-US">
                          <a:solidFill>
                            <a:schemeClr val="dk1"/>
                          </a:solidFill>
                          <a:latin typeface="Calibri" pitchFamily="34" charset="0"/>
                          <a:sym typeface="Symbol" pitchFamily="18" charset="2"/>
                        </a:rPr>
                        <a:t>2</a:t>
                      </a:r>
                      <a:r>
                        <a:rPr altLang="en-US" b="0" sz="1800" lang="en-US">
                          <a:solidFill>
                            <a:schemeClr val="dk1"/>
                          </a:solidFill>
                          <a:latin typeface="Calibri" pitchFamily="34" charset="0"/>
                          <a:sym typeface="Symbol" pitchFamily="18" charset="2"/>
                        </a:rPr>
                        <a:t> -</a:t>
                      </a:r>
                      <a:r>
                        <a:rPr altLang="en-US" baseline="30000" b="0" sz="1800" lang="en-US">
                          <a:solidFill>
                            <a:schemeClr val="dk1"/>
                          </a:solidFill>
                          <a:latin typeface="Calibri" pitchFamily="34" charset="0"/>
                          <a:sym typeface="Symbol" pitchFamily="18" charset="2"/>
                        </a:rPr>
                        <a:t>3</a:t>
                      </a:r>
                      <a:r>
                        <a:rPr altLang="en-US" b="0" sz="1800" lang="en-US">
                          <a:solidFill>
                            <a:schemeClr val="dk1"/>
                          </a:solidFill>
                          <a:latin typeface="Calibri" pitchFamily="34" charset="0"/>
                          <a:sym typeface="Symbol" pitchFamily="18" charset="2"/>
                        </a:rPr>
                        <a:t> - 4</a:t>
                      </a:r>
                      <a:r>
                        <a:rPr altLang="en-US" baseline="30000" b="0" sz="1800" lang="en-US">
                          <a:solidFill>
                            <a:schemeClr val="dk1"/>
                          </a:solidFill>
                          <a:latin typeface="Calibri" pitchFamily="34" charset="0"/>
                          <a:sym typeface="Symbol" pitchFamily="18" charset="2"/>
                        </a:rPr>
                        <a:t>4</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l" eaLnBrk="1" hangingPunct="1" lvl="0"/>
                      <a:r>
                        <a:rPr altLang="en-US" b="0" sz="1800" lang="en-US">
                          <a:solidFill>
                            <a:schemeClr val="dk1"/>
                          </a:solidFill>
                          <a:latin typeface="Calibri" pitchFamily="34" charset="0"/>
                        </a:rPr>
                        <a:t>-1       0       0       0</a:t>
                      </a:r>
                    </a:p>
                  </a:txBody>
                  <a:tcPr marL="91440" marR="91440" marT="45720" marB="45720" anchor="t" vert="horz">
                    <a:lnL w="12700"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4194319"/>
                                        </p:tgtEl>
                                        <p:attrNameLst>
                                          <p:attrName>style.visibility</p:attrName>
                                        </p:attrNameLst>
                                      </p:cBhvr>
                                      <p:to>
                                        <p:strVal val="visible"/>
                                      </p:to>
                                    </p:set>
                                    <p:animEffect transition="in" filter="checkerboard(across)">
                                      <p:cBhvr>
                                        <p:cTn dur="500" id="7"/>
                                        <p:tgtEl>
                                          <p:spTgt spid="4194319"/>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3145776"/>
                                        </p:tgtEl>
                                        <p:attrNameLst>
                                          <p:attrName>style.visibility</p:attrName>
                                        </p:attrNameLst>
                                      </p:cBhvr>
                                      <p:to>
                                        <p:strVal val="visible"/>
                                      </p:to>
                                    </p:set>
                                    <p:animEffect transition="in" filter="checkerboard(across)">
                                      <p:cBhvr>
                                        <p:cTn dur="500" id="12"/>
                                        <p:tgtEl>
                                          <p:spTgt spid="3145776"/>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3145777"/>
                                        </p:tgtEl>
                                        <p:attrNameLst>
                                          <p:attrName>style.visibility</p:attrName>
                                        </p:attrNameLst>
                                      </p:cBhvr>
                                      <p:to>
                                        <p:strVal val="visible"/>
                                      </p:to>
                                    </p:set>
                                    <p:animEffect transition="in" filter="checkerboard(across)">
                                      <p:cBhvr>
                                        <p:cTn dur="500" id="17"/>
                                        <p:tgtEl>
                                          <p:spTgt spid="3145777"/>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5" presetSubtype="10">
                                  <p:stCondLst>
                                    <p:cond delay="0"/>
                                  </p:stCondLst>
                                  <p:childTnLst>
                                    <p:set>
                                      <p:cBhvr>
                                        <p:cTn dur="1" fill="hold" id="21">
                                          <p:stCondLst>
                                            <p:cond delay="0"/>
                                          </p:stCondLst>
                                        </p:cTn>
                                        <p:tgtEl>
                                          <p:spTgt spid="4194320"/>
                                        </p:tgtEl>
                                        <p:attrNameLst>
                                          <p:attrName>style.visibility</p:attrName>
                                        </p:attrNameLst>
                                      </p:cBhvr>
                                      <p:to>
                                        <p:strVal val="visible"/>
                                      </p:to>
                                    </p:set>
                                    <p:animEffect transition="in" filter="checkerboard(across)">
                                      <p:cBhvr>
                                        <p:cTn dur="500" id="22"/>
                                        <p:tgtEl>
                                          <p:spTgt spid="4194320"/>
                                        </p:tgtEl>
                                      </p:cBhvr>
                                    </p:animEffec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5" presetSubtype="10">
                                  <p:stCondLst>
                                    <p:cond delay="0"/>
                                  </p:stCondLst>
                                  <p:childTnLst>
                                    <p:set>
                                      <p:cBhvr>
                                        <p:cTn dur="1" fill="hold" id="26">
                                          <p:stCondLst>
                                            <p:cond delay="0"/>
                                          </p:stCondLst>
                                        </p:cTn>
                                        <p:tgtEl>
                                          <p:spTgt spid="3145778"/>
                                        </p:tgtEl>
                                        <p:attrNameLst>
                                          <p:attrName>style.visibility</p:attrName>
                                        </p:attrNameLst>
                                      </p:cBhvr>
                                      <p:to>
                                        <p:strVal val="visible"/>
                                      </p:to>
                                    </p:set>
                                    <p:animEffect transition="in" filter="checkerboard(across)">
                                      <p:cBhvr>
                                        <p:cTn dur="500" id="27"/>
                                        <p:tgtEl>
                                          <p:spTgt spid="3145778"/>
                                        </p:tgtEl>
                                      </p:cBhvr>
                                    </p:animEffect>
                                  </p:childTnLst>
                                </p:cTn>
                              </p:par>
                            </p:childTnLst>
                          </p:cTn>
                        </p:par>
                      </p:childTnLst>
                    </p:cTn>
                  </p:par>
                  <p:par>
                    <p:cTn fill="hold" id="28">
                      <p:stCondLst>
                        <p:cond delay="indefinite"/>
                      </p:stCondLst>
                      <p:childTnLst>
                        <p:par>
                          <p:cTn fill="hold" id="29">
                            <p:stCondLst>
                              <p:cond delay="0"/>
                            </p:stCondLst>
                            <p:childTnLst>
                              <p:par>
                                <p:cTn fill="hold" id="30" nodeType="clickEffect" presetClass="entr" presetID="5" presetSubtype="10">
                                  <p:stCondLst>
                                    <p:cond delay="0"/>
                                  </p:stCondLst>
                                  <p:childTnLst>
                                    <p:set>
                                      <p:cBhvr>
                                        <p:cTn dur="1" fill="hold" id="31">
                                          <p:stCondLst>
                                            <p:cond delay="0"/>
                                          </p:stCondLst>
                                        </p:cTn>
                                        <p:tgtEl>
                                          <p:spTgt spid="3145779"/>
                                        </p:tgtEl>
                                        <p:attrNameLst>
                                          <p:attrName>style.visibility</p:attrName>
                                        </p:attrNameLst>
                                      </p:cBhvr>
                                      <p:to>
                                        <p:strVal val="visible"/>
                                      </p:to>
                                    </p:set>
                                    <p:animEffect transition="in" filter="checkerboard(across)">
                                      <p:cBhvr>
                                        <p:cTn dur="500" id="32"/>
                                        <p:tgtEl>
                                          <p:spTgt spid="3145779"/>
                                        </p:tgtEl>
                                      </p:cBhvr>
                                    </p:animEffect>
                                  </p:childTnLst>
                                </p:cTn>
                              </p:par>
                            </p:childTnLst>
                          </p:cTn>
                        </p:par>
                      </p:childTnLst>
                    </p:cTn>
                  </p:par>
                  <p:par>
                    <p:cTn fill="hold" id="33">
                      <p:stCondLst>
                        <p:cond delay="indefinite"/>
                      </p:stCondLst>
                      <p:childTnLst>
                        <p:par>
                          <p:cTn fill="hold" id="34">
                            <p:stCondLst>
                              <p:cond delay="0"/>
                            </p:stCondLst>
                            <p:childTnLst>
                              <p:par>
                                <p:cTn fill="hold" id="35" nodeType="clickEffect" presetClass="entr" presetID="5" presetSubtype="10">
                                  <p:stCondLst>
                                    <p:cond delay="0"/>
                                  </p:stCondLst>
                                  <p:childTnLst>
                                    <p:set>
                                      <p:cBhvr>
                                        <p:cTn dur="1" fill="hold" id="36">
                                          <p:stCondLst>
                                            <p:cond delay="0"/>
                                          </p:stCondLst>
                                        </p:cTn>
                                        <p:tgtEl>
                                          <p:spTgt spid="4194321"/>
                                        </p:tgtEl>
                                        <p:attrNameLst>
                                          <p:attrName>style.visibility</p:attrName>
                                        </p:attrNameLst>
                                      </p:cBhvr>
                                      <p:to>
                                        <p:strVal val="visible"/>
                                      </p:to>
                                    </p:set>
                                    <p:animEffect transition="in" filter="checkerboard(across)">
                                      <p:cBhvr>
                                        <p:cTn dur="500" id="37"/>
                                        <p:tgtEl>
                                          <p:spTgt spid="4194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1">
  <p:cSld>
    <p:spTree>
      <p:nvGrpSpPr>
        <p:cNvPr id="56" name=""/>
        <p:cNvGrpSpPr/>
        <p:nvPr/>
      </p:nvGrpSpPr>
      <p:grpSpPr>
        <a:xfrm rot="0">
          <a:off x="0" y="0"/>
          <a:ext cx="0" cy="0"/>
          <a:chOff x="0" y="0"/>
          <a:chExt cx="0" cy="0"/>
        </a:xfrm>
      </p:grpSpPr>
      <p:sp>
        <p:nvSpPr>
          <p:cNvPr id="1048700" name="Titre 1"/>
          <p:cNvSpPr/>
          <p:nvPr>
            <p:ph type="title" sz="full" idx="0"/>
          </p:nvPr>
        </p:nvSpPr>
        <p:spPr>
          <a:xfrm rot="0">
            <a:off x="457200" y="274637"/>
            <a:ext cx="8229600" cy="8509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eaLnBrk="1" hangingPunct="1" lvl="0"/>
            <a:r>
              <a:rPr altLang="en-US" sz="3600" lang="fr-FR"/>
              <a:t>Modélisation et résolution de l’Exemple 1</a:t>
            </a:r>
          </a:p>
        </p:txBody>
      </p:sp>
      <p:sp>
        <p:nvSpPr>
          <p:cNvPr id="1048701" name="Espace réservé du contenu 2"/>
          <p:cNvSpPr/>
          <p:nvPr>
            <p:ph sz="full" idx="1"/>
          </p:nvPr>
        </p:nvSpPr>
        <p:spPr>
          <a:xfrm rot="0">
            <a:off x="457200" y="1052512"/>
            <a:ext cx="8229600" cy="507365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eaLnBrk="1" hangingPunct="1" lvl="0">
              <a:buNone/>
            </a:pPr>
            <a:r>
              <a:rPr altLang="en-US" sz="2400" lang="fr-FR"/>
              <a:t>Le programme linéaire associé est:</a:t>
            </a:r>
          </a:p>
          <a:p>
            <a:pPr eaLnBrk="1" hangingPunct="1" lvl="0">
              <a:buNone/>
            </a:pPr>
            <a:endParaRPr altLang="en-US" sz="2400" lang="fr-FR"/>
          </a:p>
          <a:p>
            <a:pPr eaLnBrk="1" hangingPunct="1" lvl="0">
              <a:buNone/>
            </a:pPr>
            <a:endParaRPr altLang="en-US" sz="2400" lang="fr-FR"/>
          </a:p>
          <a:p>
            <a:pPr eaLnBrk="1" hangingPunct="1" lvl="0">
              <a:buNone/>
            </a:pPr>
            <a:endParaRPr altLang="en-US" sz="2400" lang="fr-FR"/>
          </a:p>
          <a:p>
            <a:pPr eaLnBrk="1" hangingPunct="1" lvl="0">
              <a:buNone/>
            </a:pPr>
            <a:endParaRPr altLang="en-US" sz="2400" lang="fr-FR"/>
          </a:p>
          <a:p>
            <a:pPr eaLnBrk="1" hangingPunct="1" lvl="0">
              <a:buNone/>
            </a:pPr>
            <a:endParaRPr altLang="en-US" sz="2400" lang="fr-FR"/>
          </a:p>
          <a:p>
            <a:pPr eaLnBrk="1" hangingPunct="1" lvl="0">
              <a:buNone/>
            </a:pPr>
            <a:endParaRPr altLang="en-US" sz="2400" lang="fr-FR"/>
          </a:p>
          <a:p>
            <a:pPr eaLnBrk="1" hangingPunct="1" lvl="0">
              <a:buNone/>
            </a:pPr>
            <a:endParaRPr altLang="en-US" sz="2400" lang="fr-FR"/>
          </a:p>
        </p:txBody>
      </p:sp>
      <p:sp>
        <p:nvSpPr>
          <p:cNvPr id="1048702" name="ZoneTexte 3"/>
          <p:cNvSpPr txBox="1"/>
          <p:nvPr/>
        </p:nvSpPr>
        <p:spPr>
          <a:xfrm rot="0">
            <a:off x="468312" y="1628775"/>
            <a:ext cx="3240087" cy="2225041"/>
          </a:xfrm>
          <a:prstGeom prst="rect"/>
          <a:noFill/>
          <a:ln>
            <a:noFill/>
          </a:ln>
        </p:spPr>
        <p:txBody>
          <a:bodyPr anchor="t" bIns="45720" lIns="91440" rIns="91440" tIns="45720" vert="horz">
            <a:spAutoFit/>
          </a:bodyPr>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endParaRPr altLang="en-US" lang="en-US">
              <a:latin typeface="Calibri" pitchFamily="34" charset="0"/>
            </a:endParaRPr>
          </a:p>
        </p:txBody>
      </p:sp>
      <p:sp>
        <p:nvSpPr>
          <p:cNvPr id="1048703" name="ZoneTexte 4"/>
          <p:cNvSpPr txBox="1"/>
          <p:nvPr/>
        </p:nvSpPr>
        <p:spPr>
          <a:xfrm rot="0">
            <a:off x="539750" y="1571625"/>
            <a:ext cx="3389312" cy="5209540"/>
          </a:xfrm>
          <a:prstGeom prst="rect"/>
          <a:noFill/>
          <a:ln>
            <a:noFill/>
          </a:ln>
        </p:spPr>
        <p:txBody>
          <a:bodyPr anchor="t" bIns="45720" lIns="91440" rIns="91440" tIns="45720" vert="horz">
            <a:spAutoFit/>
          </a:bodyPr>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eaLnBrk="1" hangingPunct="1" lvl="0">
              <a:buNone/>
            </a:pPr>
            <a:r>
              <a:rPr altLang="en-US" lang="en-US">
                <a:latin typeface="Calibri" pitchFamily="34" charset="0"/>
              </a:rPr>
              <a:t> Max Z=    2 x</a:t>
            </a:r>
            <a:r>
              <a:rPr altLang="en-US" baseline="-25000" lang="en-US">
                <a:latin typeface="Calibri" pitchFamily="34" charset="0"/>
              </a:rPr>
              <a:t>1</a:t>
            </a:r>
            <a:r>
              <a:rPr altLang="en-US" lang="en-US">
                <a:latin typeface="Calibri" pitchFamily="34" charset="0"/>
              </a:rPr>
              <a:t>  + 3 x</a:t>
            </a:r>
            <a:r>
              <a:rPr altLang="en-US" baseline="-25000" lang="en-US">
                <a:latin typeface="Calibri" pitchFamily="34" charset="0"/>
              </a:rPr>
              <a:t>2</a:t>
            </a:r>
            <a:r>
              <a:rPr altLang="en-US" lang="en-US">
                <a:latin typeface="Calibri" pitchFamily="34" charset="0"/>
              </a:rPr>
              <a:t> </a:t>
            </a:r>
          </a:p>
          <a:p>
            <a:pPr eaLnBrk="1" hangingPunct="1" lvl="0">
              <a:buNone/>
            </a:pPr>
            <a:r>
              <a:rPr altLang="en-US" lang="en-US">
                <a:latin typeface="Calibri" pitchFamily="34" charset="0"/>
              </a:rPr>
              <a:t>0,25 x</a:t>
            </a:r>
            <a:r>
              <a:rPr altLang="en-US" baseline="-25000" lang="en-US">
                <a:latin typeface="Calibri" pitchFamily="34" charset="0"/>
              </a:rPr>
              <a:t>1</a:t>
            </a:r>
            <a:r>
              <a:rPr altLang="en-US" lang="en-US">
                <a:latin typeface="Calibri" pitchFamily="34" charset="0"/>
              </a:rPr>
              <a:t>+ 0,5 x</a:t>
            </a:r>
            <a:r>
              <a:rPr altLang="en-US" baseline="-25000" lang="en-US">
                <a:latin typeface="Calibri" pitchFamily="34" charset="0"/>
              </a:rPr>
              <a:t>2 </a:t>
            </a:r>
            <a:r>
              <a:rPr altLang="en-US" lang="en-US">
                <a:latin typeface="Calibri" pitchFamily="34" charset="0"/>
                <a:sym typeface="Symbol" pitchFamily="18" charset="2"/>
              </a:rPr>
              <a:t></a:t>
            </a:r>
            <a:r>
              <a:rPr altLang="en-US" baseline="-25000" lang="en-US">
                <a:latin typeface="Calibri" pitchFamily="34" charset="0"/>
              </a:rPr>
              <a:t>  </a:t>
            </a:r>
            <a:r>
              <a:rPr altLang="en-US" lang="en-US">
                <a:latin typeface="Calibri" pitchFamily="34" charset="0"/>
              </a:rPr>
              <a:t>40</a:t>
            </a:r>
          </a:p>
          <a:p>
            <a:pPr eaLnBrk="1" hangingPunct="1" lvl="0">
              <a:buNone/>
            </a:pPr>
            <a:r>
              <a:rPr altLang="en-US" lang="en-US">
                <a:latin typeface="Calibri" pitchFamily="34" charset="0"/>
                <a:sym typeface="Symbol" pitchFamily="18" charset="2"/>
              </a:rPr>
              <a:t>0,4 </a:t>
            </a:r>
            <a:r>
              <a:rPr altLang="en-US" lang="en-US">
                <a:latin typeface="Calibri" pitchFamily="34" charset="0"/>
              </a:rPr>
              <a:t>x</a:t>
            </a:r>
            <a:r>
              <a:rPr altLang="en-US" baseline="-25000" lang="en-US">
                <a:latin typeface="Calibri" pitchFamily="34" charset="0"/>
              </a:rPr>
              <a:t>1</a:t>
            </a:r>
            <a:r>
              <a:rPr altLang="en-US" lang="en-US">
                <a:latin typeface="Calibri" pitchFamily="34" charset="0"/>
              </a:rPr>
              <a:t> + 0,2 x</a:t>
            </a:r>
            <a:r>
              <a:rPr altLang="en-US" baseline="-25000" lang="en-US">
                <a:latin typeface="Calibri" pitchFamily="34" charset="0"/>
              </a:rPr>
              <a:t>2      </a:t>
            </a:r>
            <a:r>
              <a:rPr altLang="en-US" lang="en-US">
                <a:latin typeface="Calibri" pitchFamily="34" charset="0"/>
                <a:sym typeface="Symbol" pitchFamily="18" charset="2"/>
              </a:rPr>
              <a:t></a:t>
            </a:r>
            <a:r>
              <a:rPr altLang="en-US" lang="en-US">
                <a:latin typeface="Calibri" pitchFamily="34" charset="0"/>
              </a:rPr>
              <a:t>40</a:t>
            </a:r>
          </a:p>
          <a:p>
            <a:pPr eaLnBrk="1" hangingPunct="1" lvl="0">
              <a:buNone/>
            </a:pPr>
            <a:r>
              <a:rPr altLang="en-US" lang="en-US">
                <a:latin typeface="Calibri" pitchFamily="34" charset="0"/>
              </a:rPr>
              <a:t>  0,8 x</a:t>
            </a:r>
            <a:r>
              <a:rPr altLang="en-US" baseline="-25000" lang="en-US">
                <a:latin typeface="Calibri" pitchFamily="34" charset="0"/>
              </a:rPr>
              <a:t>2      </a:t>
            </a:r>
            <a:r>
              <a:rPr altLang="en-US" lang="en-US">
                <a:latin typeface="Calibri" pitchFamily="34" charset="0"/>
                <a:sym typeface="Symbol" pitchFamily="18" charset="2"/>
              </a:rPr>
              <a:t></a:t>
            </a:r>
            <a:r>
              <a:rPr altLang="en-US" baseline="-25000" lang="en-US">
                <a:latin typeface="Calibri" pitchFamily="34" charset="0"/>
              </a:rPr>
              <a:t>  </a:t>
            </a:r>
            <a:r>
              <a:rPr altLang="en-US" lang="en-US">
                <a:latin typeface="Calibri" pitchFamily="34" charset="0"/>
              </a:rPr>
              <a:t>40</a:t>
            </a:r>
          </a:p>
          <a:p>
            <a:pPr eaLnBrk="1" hangingPunct="1" lvl="0">
              <a:buNone/>
            </a:pPr>
            <a:r>
              <a:rPr altLang="en-US" lang="en-US">
                <a:latin typeface="Calibri" pitchFamily="34" charset="0"/>
                <a:sym typeface="Symbol" pitchFamily="18" charset="2"/>
              </a:rPr>
              <a:t>   </a:t>
            </a:r>
            <a:r>
              <a:rPr altLang="en-US" lang="en-US">
                <a:latin typeface="Calibri" pitchFamily="34" charset="0"/>
              </a:rPr>
              <a:t> x</a:t>
            </a:r>
            <a:r>
              <a:rPr altLang="en-US" baseline="-25000" lang="en-US">
                <a:latin typeface="Calibri" pitchFamily="34" charset="0"/>
              </a:rPr>
              <a:t>1</a:t>
            </a:r>
            <a:r>
              <a:rPr altLang="en-US" lang="en-US">
                <a:latin typeface="Calibri" pitchFamily="34" charset="0"/>
              </a:rPr>
              <a:t> , x</a:t>
            </a:r>
            <a:r>
              <a:rPr altLang="en-US" baseline="-25000" lang="en-US">
                <a:latin typeface="Calibri" pitchFamily="34" charset="0"/>
              </a:rPr>
              <a:t>2 </a:t>
            </a:r>
            <a:r>
              <a:rPr altLang="en-US" lang="en-US">
                <a:latin typeface="Calibri" pitchFamily="34" charset="0"/>
                <a:sym typeface="Symbol" pitchFamily="18" charset="2"/>
              </a:rPr>
              <a:t> 0</a:t>
            </a:r>
          </a:p>
          <a:p>
            <a:pPr eaLnBrk="1" hangingPunct="1" lvl="0">
              <a:buNone/>
            </a:pPr>
            <a:r>
              <a:rPr altLang="en-US" lang="en-US">
                <a:latin typeface="Calibri" pitchFamily="34" charset="0"/>
                <a:sym typeface="Symbol" pitchFamily="18" charset="2"/>
              </a:rPr>
              <a:t>Le domaine convexe </a:t>
            </a:r>
            <a:r>
              <a:rPr altLang="en-US" lang="en-US">
                <a:latin typeface="Stencil" pitchFamily="82" charset="0"/>
              </a:rPr>
              <a:t>D </a:t>
            </a:r>
            <a:r>
              <a:rPr altLang="en-US" lang="en-US">
                <a:latin typeface="Calibri" pitchFamily="34" charset="0"/>
                <a:sym typeface="Symbol" pitchFamily="18" charset="2"/>
              </a:rPr>
              <a:t>délimité par l’ensemble des contraintes est représenté dans la Figure 2.1 par la partie hachurée </a:t>
            </a:r>
          </a:p>
          <a:p>
            <a:pPr eaLnBrk="1" hangingPunct="1" lvl="0">
              <a:buNone/>
            </a:pPr>
            <a:r>
              <a:rPr altLang="en-US" lang="en-US">
                <a:latin typeface="Calibri" pitchFamily="34" charset="0"/>
                <a:sym typeface="Symbol" pitchFamily="18" charset="2"/>
              </a:rPr>
              <a:t>où les sommets sont:</a:t>
            </a:r>
          </a:p>
          <a:p>
            <a:pPr eaLnBrk="1" hangingPunct="1" lvl="0">
              <a:buNone/>
            </a:pPr>
            <a:r>
              <a:rPr altLang="en-US" lang="en-US">
                <a:latin typeface="Calibri" pitchFamily="34" charset="0"/>
                <a:sym typeface="Symbol" pitchFamily="18" charset="2"/>
              </a:rPr>
              <a:t>O=(0,0)            Z</a:t>
            </a:r>
            <a:r>
              <a:rPr altLang="en-US" baseline="-25000" lang="en-US">
                <a:latin typeface="Calibri" pitchFamily="34" charset="0"/>
                <a:sym typeface="Symbol" pitchFamily="18" charset="2"/>
              </a:rPr>
              <a:t>O</a:t>
            </a:r>
            <a:r>
              <a:rPr altLang="en-US" lang="en-US">
                <a:latin typeface="Calibri" pitchFamily="34" charset="0"/>
                <a:sym typeface="Symbol" pitchFamily="18" charset="2"/>
              </a:rPr>
              <a:t>=0</a:t>
            </a:r>
          </a:p>
          <a:p>
            <a:pPr eaLnBrk="1" hangingPunct="1" lvl="0">
              <a:buNone/>
            </a:pPr>
            <a:r>
              <a:rPr altLang="en-US" lang="en-US">
                <a:latin typeface="Calibri" pitchFamily="34" charset="0"/>
                <a:sym typeface="Symbol" pitchFamily="18" charset="2"/>
              </a:rPr>
              <a:t>A=(0,50)           Z</a:t>
            </a:r>
            <a:r>
              <a:rPr altLang="en-US" baseline="-25000" lang="en-US">
                <a:latin typeface="Calibri" pitchFamily="34" charset="0"/>
                <a:sym typeface="Symbol" pitchFamily="18" charset="2"/>
              </a:rPr>
              <a:t>A</a:t>
            </a:r>
            <a:r>
              <a:rPr altLang="en-US" lang="en-US">
                <a:latin typeface="Calibri" pitchFamily="34" charset="0"/>
                <a:sym typeface="Symbol" pitchFamily="18" charset="2"/>
              </a:rPr>
              <a:t>=150</a:t>
            </a:r>
          </a:p>
          <a:p>
            <a:pPr eaLnBrk="1" hangingPunct="1" lvl="0">
              <a:buNone/>
            </a:pPr>
            <a:r>
              <a:rPr altLang="en-US" lang="en-US">
                <a:latin typeface="Calibri" pitchFamily="34" charset="0"/>
                <a:sym typeface="Symbol" pitchFamily="18" charset="2"/>
              </a:rPr>
              <a:t>B=(60,50)         Z</a:t>
            </a:r>
            <a:r>
              <a:rPr altLang="en-US" baseline="-25000" lang="en-US">
                <a:latin typeface="Calibri" pitchFamily="34" charset="0"/>
                <a:sym typeface="Symbol" pitchFamily="18" charset="2"/>
              </a:rPr>
              <a:t>B</a:t>
            </a:r>
            <a:r>
              <a:rPr altLang="en-US" lang="en-US">
                <a:latin typeface="Calibri" pitchFamily="34" charset="0"/>
                <a:sym typeface="Symbol" pitchFamily="18" charset="2"/>
              </a:rPr>
              <a:t>=270</a:t>
            </a:r>
          </a:p>
          <a:p>
            <a:pPr eaLnBrk="1" hangingPunct="1" lvl="0">
              <a:buNone/>
            </a:pPr>
            <a:r>
              <a:rPr altLang="en-US" b="1" lang="en-US">
                <a:latin typeface="Calibri" pitchFamily="34" charset="0"/>
                <a:sym typeface="Symbol" pitchFamily="18" charset="2"/>
              </a:rPr>
              <a:t>C=(80,40)         Z</a:t>
            </a:r>
            <a:r>
              <a:rPr altLang="en-US" baseline="-25000" b="1" lang="en-US">
                <a:latin typeface="Calibri" pitchFamily="34" charset="0"/>
                <a:sym typeface="Symbol" pitchFamily="18" charset="2"/>
              </a:rPr>
              <a:t>C</a:t>
            </a:r>
            <a:r>
              <a:rPr altLang="en-US" b="1" lang="en-US">
                <a:latin typeface="Calibri" pitchFamily="34" charset="0"/>
                <a:sym typeface="Symbol" pitchFamily="18" charset="2"/>
              </a:rPr>
              <a:t>=280</a:t>
            </a:r>
          </a:p>
          <a:p>
            <a:pPr eaLnBrk="1" hangingPunct="1" lvl="0">
              <a:buNone/>
            </a:pPr>
            <a:r>
              <a:rPr altLang="en-US" lang="en-US">
                <a:latin typeface="Calibri" pitchFamily="34" charset="0"/>
                <a:sym typeface="Symbol" pitchFamily="18" charset="2"/>
              </a:rPr>
              <a:t>D=(100,0)         Z</a:t>
            </a:r>
            <a:r>
              <a:rPr altLang="en-US" baseline="-25000" lang="en-US">
                <a:latin typeface="Calibri" pitchFamily="34" charset="0"/>
                <a:sym typeface="Symbol" pitchFamily="18" charset="2"/>
              </a:rPr>
              <a:t>D</a:t>
            </a:r>
            <a:r>
              <a:rPr altLang="en-US" lang="en-US">
                <a:latin typeface="Calibri" pitchFamily="34" charset="0"/>
                <a:sym typeface="Symbol" pitchFamily="18" charset="2"/>
              </a:rPr>
              <a:t>= 200</a:t>
            </a:r>
          </a:p>
          <a:p>
            <a:pPr eaLnBrk="1" hangingPunct="1" lvl="0">
              <a:buNone/>
            </a:pPr>
            <a:r>
              <a:rPr altLang="en-US" lang="en-US">
                <a:latin typeface="Calibri" pitchFamily="34" charset="0"/>
                <a:sym typeface="Symbol" pitchFamily="18" charset="2"/>
              </a:rPr>
              <a:t>Le point extrême qui maximise Z est le sommet C qui est optimale</a:t>
            </a:r>
          </a:p>
          <a:p>
            <a:pPr eaLnBrk="1" hangingPunct="1" lvl="0">
              <a:buNone/>
            </a:pPr>
            <a:endParaRPr altLang="en-US" lang="en-US">
              <a:latin typeface="Calibri" pitchFamily="34" charset="0"/>
              <a:sym typeface="Symbol" pitchFamily="18" charset="2"/>
            </a:endParaRPr>
          </a:p>
        </p:txBody>
      </p:sp>
      <p:sp>
        <p:nvSpPr>
          <p:cNvPr id="1048704" name="ZoneTexte 5"/>
          <p:cNvSpPr txBox="1"/>
          <p:nvPr/>
        </p:nvSpPr>
        <p:spPr>
          <a:xfrm rot="0">
            <a:off x="4071937" y="1714500"/>
            <a:ext cx="4537075" cy="4676140"/>
          </a:xfrm>
          <a:prstGeom prst="rect"/>
          <a:noFill/>
          <a:ln>
            <a:noFill/>
          </a:ln>
        </p:spPr>
        <p:txBody>
          <a:bodyPr anchor="t" bIns="45720" lIns="91440" rIns="91440" tIns="45720" vert="horz">
            <a:spAutoFit/>
          </a:bodyPr>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eaLnBrk="1" hangingPunct="1" lvl="0"/>
            <a:endParaRPr altLang="en-US" lang="en-US">
              <a:latin typeface="Calibri" pitchFamily="34" charset="0"/>
            </a:endParaRPr>
          </a:p>
          <a:p>
            <a:pPr eaLnBrk="1" hangingPunct="1" lvl="0"/>
            <a:r>
              <a:rPr altLang="en-US" lang="en-US">
                <a:latin typeface="Calibri" pitchFamily="34" charset="0"/>
              </a:rPr>
              <a:t>         </a:t>
            </a:r>
            <a:r>
              <a:rPr altLang="en-US" lang="en-US">
                <a:latin typeface="Calibri" pitchFamily="34" charset="0"/>
                <a:sym typeface="Symbol" pitchFamily="18" charset="2"/>
              </a:rPr>
              <a:t></a:t>
            </a:r>
            <a:r>
              <a:rPr altLang="en-US" baseline="-25000" lang="en-US">
                <a:latin typeface="Calibri" pitchFamily="34" charset="0"/>
                <a:sym typeface="Symbol" pitchFamily="18" charset="2"/>
              </a:rPr>
              <a:t>2</a:t>
            </a:r>
          </a:p>
          <a:p>
            <a:pPr eaLnBrk="1" hangingPunct="1" lvl="0"/>
            <a:r>
              <a:rPr altLang="en-US" lang="en-US">
                <a:latin typeface="Calibri" pitchFamily="34" charset="0"/>
              </a:rPr>
              <a:t>                                      </a:t>
            </a: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r>
              <a:rPr altLang="en-US" lang="en-US">
                <a:latin typeface="Calibri" pitchFamily="34" charset="0"/>
              </a:rPr>
              <a:t>       </a:t>
            </a: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r>
              <a:rPr altLang="en-US" lang="en-US">
                <a:latin typeface="Calibri" pitchFamily="34" charset="0"/>
              </a:rPr>
              <a:t>A                 B                                                  </a:t>
            </a:r>
            <a:r>
              <a:rPr altLang="en-US" lang="en-US">
                <a:latin typeface="Calibri" pitchFamily="34" charset="0"/>
                <a:sym typeface="Symbol" pitchFamily="18" charset="2"/>
              </a:rPr>
              <a:t></a:t>
            </a:r>
            <a:r>
              <a:rPr altLang="en-US" baseline="-25000" lang="en-US">
                <a:latin typeface="Calibri" pitchFamily="34" charset="0"/>
                <a:sym typeface="Symbol" pitchFamily="18" charset="2"/>
              </a:rPr>
              <a:t>3</a:t>
            </a:r>
            <a:r>
              <a:rPr altLang="en-US" lang="en-US">
                <a:latin typeface="Calibri" pitchFamily="34" charset="0"/>
              </a:rPr>
              <a:t>   </a:t>
            </a:r>
          </a:p>
          <a:p>
            <a:pPr eaLnBrk="1" hangingPunct="1" lvl="0"/>
            <a:r>
              <a:rPr altLang="en-US" lang="en-US">
                <a:latin typeface="Calibri" pitchFamily="34" charset="0"/>
              </a:rPr>
              <a:t>      </a:t>
            </a:r>
          </a:p>
          <a:p>
            <a:pPr eaLnBrk="1" hangingPunct="1" lvl="0"/>
            <a:r>
              <a:rPr altLang="en-US" lang="en-US">
                <a:latin typeface="Calibri" pitchFamily="34" charset="0"/>
              </a:rPr>
              <a:t>                               C</a:t>
            </a:r>
          </a:p>
          <a:p>
            <a:pPr eaLnBrk="1" hangingPunct="1" lvl="0"/>
            <a:r>
              <a:rPr altLang="en-US" lang="en-US">
                <a:latin typeface="Calibri" pitchFamily="34" charset="0"/>
              </a:rPr>
              <a:t>      </a:t>
            </a:r>
          </a:p>
          <a:p>
            <a:pPr eaLnBrk="1" hangingPunct="1" lvl="0"/>
            <a:r>
              <a:rPr altLang="en-US" lang="en-US">
                <a:latin typeface="Calibri" pitchFamily="34" charset="0"/>
              </a:rPr>
              <a:t>                </a:t>
            </a:r>
            <a:r>
              <a:rPr altLang="en-US" lang="en-US">
                <a:latin typeface="Stencil" pitchFamily="82" charset="0"/>
              </a:rPr>
              <a:t>D</a:t>
            </a:r>
            <a:r>
              <a:rPr altLang="en-US" lang="en-US">
                <a:latin typeface="Stencil" pitchFamily="82" charset="0"/>
                <a:sym typeface="Symbol" pitchFamily="18" charset="2"/>
              </a:rPr>
              <a:t></a:t>
            </a:r>
          </a:p>
          <a:p>
            <a:pPr eaLnBrk="1" hangingPunct="1" lvl="0"/>
            <a:endParaRPr altLang="en-US" lang="en-US">
              <a:latin typeface="Calibri" pitchFamily="34" charset="0"/>
            </a:endParaRPr>
          </a:p>
          <a:p>
            <a:pPr eaLnBrk="1" hangingPunct="1" lvl="0"/>
            <a:endParaRPr altLang="en-US" lang="en-US">
              <a:latin typeface="Calibri" pitchFamily="34" charset="0"/>
            </a:endParaRPr>
          </a:p>
          <a:p>
            <a:pPr eaLnBrk="1" hangingPunct="1" lvl="0"/>
            <a:r>
              <a:rPr altLang="en-US" lang="en-US">
                <a:latin typeface="Calibri" pitchFamily="34" charset="0"/>
              </a:rPr>
              <a:t>O                                        D                             </a:t>
            </a:r>
          </a:p>
          <a:p>
            <a:pPr eaLnBrk="1" hangingPunct="1" lvl="0"/>
            <a:r>
              <a:rPr altLang="en-US" lang="en-US">
                <a:latin typeface="Calibri" pitchFamily="34" charset="0"/>
              </a:rPr>
              <a:t>                                                                    </a:t>
            </a:r>
            <a:r>
              <a:rPr altLang="en-US" lang="en-US">
                <a:latin typeface="Calibri" pitchFamily="34" charset="0"/>
                <a:sym typeface="Symbol" pitchFamily="18" charset="2"/>
              </a:rPr>
              <a:t></a:t>
            </a:r>
            <a:r>
              <a:rPr altLang="en-US" baseline="-25000" lang="en-US">
                <a:latin typeface="Calibri" pitchFamily="34" charset="0"/>
                <a:sym typeface="Symbol" pitchFamily="18" charset="2"/>
              </a:rPr>
              <a:t>1</a:t>
            </a:r>
          </a:p>
        </p:txBody>
      </p:sp>
      <p:cxnSp>
        <p:nvCxnSpPr>
          <p:cNvPr id="3145732" name="Connecteur droit avec flèche 9"/>
          <p:cNvCxnSpPr>
            <a:cxnSpLocks/>
          </p:cNvCxnSpPr>
          <p:nvPr/>
        </p:nvCxnSpPr>
        <p:spPr>
          <a:xfrm rot="5400000" flipH="1" flipV="1">
            <a:off x="1998662" y="4000500"/>
            <a:ext cx="4287837" cy="1587"/>
          </a:xfrm>
          <a:prstGeom prst="straightConnector1"/>
          <a:noFill/>
          <a:ln w="9525" cap="flat" cmpd="sng">
            <a:solidFill>
              <a:srgbClr val="4A7EBB">
                <a:alpha val="100000"/>
              </a:srgbClr>
            </a:solidFill>
            <a:prstDash val="solid"/>
            <a:round/>
            <a:tailEnd type="arrow" w="med" len="med"/>
          </a:ln>
        </p:spPr>
      </p:cxnSp>
      <p:cxnSp>
        <p:nvCxnSpPr>
          <p:cNvPr id="3145733" name="Connecteur droit avec flèche 11"/>
          <p:cNvCxnSpPr>
            <a:cxnSpLocks/>
          </p:cNvCxnSpPr>
          <p:nvPr/>
        </p:nvCxnSpPr>
        <p:spPr>
          <a:xfrm rot="0">
            <a:off x="4143375" y="6143625"/>
            <a:ext cx="3929062" cy="1587"/>
          </a:xfrm>
          <a:prstGeom prst="straightConnector1"/>
          <a:noFill/>
          <a:ln w="9525" cap="flat" cmpd="sng">
            <a:solidFill>
              <a:srgbClr val="4A7EBB">
                <a:alpha val="100000"/>
              </a:srgbClr>
            </a:solidFill>
            <a:prstDash val="solid"/>
            <a:round/>
            <a:tailEnd type="arrow" w="med" len="med"/>
          </a:ln>
        </p:spPr>
      </p:cxnSp>
      <p:cxnSp>
        <p:nvCxnSpPr>
          <p:cNvPr id="3145734" name="Connecteur droit 14"/>
          <p:cNvCxnSpPr>
            <a:cxnSpLocks/>
          </p:cNvCxnSpPr>
          <p:nvPr/>
        </p:nvCxnSpPr>
        <p:spPr>
          <a:xfrm rot="0">
            <a:off x="4071937" y="4071937"/>
            <a:ext cx="3571875" cy="1587"/>
          </a:xfrm>
          <a:prstGeom prst="line"/>
          <a:noFill/>
          <a:ln w="9525" cap="flat" cmpd="sng">
            <a:solidFill>
              <a:srgbClr val="4A7EBB">
                <a:alpha val="100000"/>
              </a:srgbClr>
            </a:solidFill>
            <a:prstDash val="solid"/>
            <a:round/>
          </a:ln>
        </p:spPr>
      </p:cxnSp>
      <p:cxnSp>
        <p:nvCxnSpPr>
          <p:cNvPr id="3145735" name="Connecteur droit 16"/>
          <p:cNvCxnSpPr>
            <a:cxnSpLocks/>
          </p:cNvCxnSpPr>
          <p:nvPr/>
        </p:nvCxnSpPr>
        <p:spPr>
          <a:xfrm rot="0">
            <a:off x="4000500" y="3143250"/>
            <a:ext cx="3786187" cy="3214687"/>
          </a:xfrm>
          <a:prstGeom prst="line"/>
          <a:noFill/>
          <a:ln w="9525" cap="flat" cmpd="sng">
            <a:solidFill>
              <a:srgbClr val="4A7EBB">
                <a:alpha val="100000"/>
              </a:srgbClr>
            </a:solidFill>
            <a:prstDash val="solid"/>
            <a:round/>
          </a:ln>
        </p:spPr>
      </p:cxnSp>
      <p:cxnSp>
        <p:nvCxnSpPr>
          <p:cNvPr id="3145736" name="Connecteur droit 18"/>
          <p:cNvCxnSpPr>
            <a:cxnSpLocks/>
          </p:cNvCxnSpPr>
          <p:nvPr/>
        </p:nvCxnSpPr>
        <p:spPr>
          <a:xfrm rot="16200000" flipH="1">
            <a:off x="3250405" y="3607594"/>
            <a:ext cx="4572000" cy="1500187"/>
          </a:xfrm>
          <a:prstGeom prst="line"/>
          <a:noFill/>
          <a:ln w="9525" cap="flat" cmpd="sng">
            <a:solidFill>
              <a:srgbClr val="4A7EBB">
                <a:alpha val="100000"/>
              </a:srgbClr>
            </a:solidFill>
            <a:prstDash val="solid"/>
            <a:round/>
          </a:ln>
        </p:spPr>
      </p:cxnSp>
      <p:cxnSp>
        <p:nvCxnSpPr>
          <p:cNvPr id="3145737" name="Connecteur droit 23"/>
          <p:cNvCxnSpPr>
            <a:cxnSpLocks/>
          </p:cNvCxnSpPr>
          <p:nvPr/>
        </p:nvCxnSpPr>
        <p:spPr>
          <a:xfrm rot="0" flipV="1">
            <a:off x="4214812" y="4143375"/>
            <a:ext cx="428625" cy="285750"/>
          </a:xfrm>
          <a:prstGeom prst="line"/>
          <a:noFill/>
          <a:ln w="9525" cap="flat" cmpd="sng">
            <a:solidFill>
              <a:srgbClr val="4A7EBB">
                <a:alpha val="100000"/>
              </a:srgbClr>
            </a:solidFill>
            <a:prstDash val="solid"/>
            <a:round/>
          </a:ln>
        </p:spPr>
      </p:cxnSp>
      <p:cxnSp>
        <p:nvCxnSpPr>
          <p:cNvPr id="3145738" name="Connecteur droit 25"/>
          <p:cNvCxnSpPr>
            <a:cxnSpLocks/>
          </p:cNvCxnSpPr>
          <p:nvPr/>
        </p:nvCxnSpPr>
        <p:spPr>
          <a:xfrm rot="0" flipV="1">
            <a:off x="4214812" y="4214812"/>
            <a:ext cx="785812" cy="571500"/>
          </a:xfrm>
          <a:prstGeom prst="line"/>
          <a:noFill/>
          <a:ln w="9525" cap="flat" cmpd="sng">
            <a:solidFill>
              <a:srgbClr val="4A7EBB">
                <a:alpha val="100000"/>
              </a:srgbClr>
            </a:solidFill>
            <a:prstDash val="solid"/>
            <a:round/>
          </a:ln>
        </p:spPr>
      </p:cxnSp>
      <p:cxnSp>
        <p:nvCxnSpPr>
          <p:cNvPr id="3145739" name="Connecteur droit 28"/>
          <p:cNvCxnSpPr>
            <a:cxnSpLocks/>
          </p:cNvCxnSpPr>
          <p:nvPr/>
        </p:nvCxnSpPr>
        <p:spPr>
          <a:xfrm rot="0" flipV="1">
            <a:off x="4214812" y="4357687"/>
            <a:ext cx="1000125" cy="785812"/>
          </a:xfrm>
          <a:prstGeom prst="line"/>
          <a:noFill/>
          <a:ln w="9525" cap="flat" cmpd="sng">
            <a:solidFill>
              <a:srgbClr val="4A7EBB">
                <a:alpha val="100000"/>
              </a:srgbClr>
            </a:solidFill>
            <a:prstDash val="solid"/>
            <a:round/>
          </a:ln>
        </p:spPr>
      </p:cxnSp>
      <p:cxnSp>
        <p:nvCxnSpPr>
          <p:cNvPr id="3145740" name="Connecteur droit 30"/>
          <p:cNvCxnSpPr>
            <a:cxnSpLocks/>
          </p:cNvCxnSpPr>
          <p:nvPr/>
        </p:nvCxnSpPr>
        <p:spPr>
          <a:xfrm rot="0" flipV="1">
            <a:off x="4214812" y="4500562"/>
            <a:ext cx="1214437" cy="928687"/>
          </a:xfrm>
          <a:prstGeom prst="line"/>
          <a:noFill/>
          <a:ln w="9525" cap="flat" cmpd="sng">
            <a:solidFill>
              <a:srgbClr val="4A7EBB">
                <a:alpha val="100000"/>
              </a:srgbClr>
            </a:solidFill>
            <a:prstDash val="solid"/>
            <a:round/>
          </a:ln>
        </p:spPr>
      </p:cxnSp>
      <p:cxnSp>
        <p:nvCxnSpPr>
          <p:cNvPr id="3145741" name="Connecteur droit 32"/>
          <p:cNvCxnSpPr>
            <a:cxnSpLocks/>
          </p:cNvCxnSpPr>
          <p:nvPr/>
        </p:nvCxnSpPr>
        <p:spPr>
          <a:xfrm rot="0" flipV="1">
            <a:off x="4214812" y="4714875"/>
            <a:ext cx="1428750" cy="1071562"/>
          </a:xfrm>
          <a:prstGeom prst="line"/>
          <a:noFill/>
          <a:ln w="9525" cap="flat" cmpd="sng">
            <a:solidFill>
              <a:srgbClr val="4A7EBB">
                <a:alpha val="100000"/>
              </a:srgbClr>
            </a:solidFill>
            <a:prstDash val="solid"/>
            <a:round/>
          </a:ln>
        </p:spPr>
      </p:cxnSp>
      <p:cxnSp>
        <p:nvCxnSpPr>
          <p:cNvPr id="3145742" name="Connecteur droit 35"/>
          <p:cNvCxnSpPr>
            <a:cxnSpLocks/>
          </p:cNvCxnSpPr>
          <p:nvPr/>
        </p:nvCxnSpPr>
        <p:spPr>
          <a:xfrm rot="0" flipV="1">
            <a:off x="4214812" y="5000625"/>
            <a:ext cx="1428750" cy="1071562"/>
          </a:xfrm>
          <a:prstGeom prst="line"/>
          <a:noFill/>
          <a:ln w="9525" cap="flat" cmpd="sng">
            <a:solidFill>
              <a:srgbClr val="4A7EBB">
                <a:alpha val="100000"/>
              </a:srgbClr>
            </a:solidFill>
            <a:prstDash val="solid"/>
            <a:round/>
          </a:ln>
        </p:spPr>
      </p:cxnSp>
      <p:cxnSp>
        <p:nvCxnSpPr>
          <p:cNvPr id="3145743" name="Connecteur droit 38"/>
          <p:cNvCxnSpPr>
            <a:cxnSpLocks/>
          </p:cNvCxnSpPr>
          <p:nvPr/>
        </p:nvCxnSpPr>
        <p:spPr>
          <a:xfrm rot="0" flipV="1">
            <a:off x="4714875" y="5286375"/>
            <a:ext cx="1000125" cy="785812"/>
          </a:xfrm>
          <a:prstGeom prst="line"/>
          <a:noFill/>
          <a:ln w="9525" cap="flat" cmpd="sng">
            <a:solidFill>
              <a:srgbClr val="4A7EBB">
                <a:alpha val="100000"/>
              </a:srgbClr>
            </a:solidFill>
            <a:prstDash val="solid"/>
            <a:round/>
          </a:ln>
        </p:spPr>
      </p:cxnSp>
      <p:cxnSp>
        <p:nvCxnSpPr>
          <p:cNvPr id="3145744" name="Connecteur droit 40"/>
          <p:cNvCxnSpPr>
            <a:cxnSpLocks/>
          </p:cNvCxnSpPr>
          <p:nvPr/>
        </p:nvCxnSpPr>
        <p:spPr>
          <a:xfrm rot="0" flipV="1">
            <a:off x="5143500" y="5572125"/>
            <a:ext cx="714375" cy="500062"/>
          </a:xfrm>
          <a:prstGeom prst="line"/>
          <a:noFill/>
          <a:ln w="9525" cap="flat" cmpd="sng">
            <a:solidFill>
              <a:srgbClr val="4A7EBB">
                <a:alpha val="100000"/>
              </a:srgbClr>
            </a:solidFill>
            <a:prstDash val="solid"/>
            <a:round/>
          </a:ln>
        </p:spPr>
      </p:cxnSp>
      <p:cxnSp>
        <p:nvCxnSpPr>
          <p:cNvPr id="3145745" name="Connecteur droit 42"/>
          <p:cNvCxnSpPr>
            <a:cxnSpLocks/>
          </p:cNvCxnSpPr>
          <p:nvPr/>
        </p:nvCxnSpPr>
        <p:spPr>
          <a:xfrm rot="0" flipV="1">
            <a:off x="5572125" y="5786437"/>
            <a:ext cx="357187" cy="285750"/>
          </a:xfrm>
          <a:prstGeom prst="line"/>
          <a:noFill/>
          <a:ln w="9525" cap="flat" cmpd="sng">
            <a:solidFill>
              <a:srgbClr val="4A7EBB">
                <a:alpha val="100000"/>
              </a:srgbClr>
            </a:solidFill>
            <a:prstDash val="solid"/>
            <a:round/>
          </a:ln>
        </p:spPr>
      </p:cxn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showMasterSp="1">
  <p:cSld>
    <p:spTree>
      <p:nvGrpSpPr>
        <p:cNvPr id="57" name=""/>
        <p:cNvGrpSpPr/>
        <p:nvPr/>
      </p:nvGrpSpPr>
      <p:grpSpPr>
        <a:xfrm rot="0">
          <a:off x="0" y="0"/>
          <a:ext cx="0" cy="0"/>
          <a:chOff x="0" y="0"/>
          <a:chExt cx="0" cy="0"/>
        </a:xfrm>
      </p:grpSpPr>
      <p:sp>
        <p:nvSpPr>
          <p:cNvPr id="1048705" name="Titre 1"/>
          <p:cNvSpPr/>
          <p:nvPr>
            <p:ph type="title" sz="full" idx="0"/>
          </p:nvPr>
        </p:nvSpPr>
        <p:spPr>
          <a:xfrm rot="0">
            <a:off x="457200" y="274637"/>
            <a:ext cx="8229600" cy="511175"/>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eaLnBrk="1" hangingPunct="1" lvl="0"/>
            <a:r>
              <a:rPr altLang="en-US" sz="3600" lang="fr-FR"/>
              <a:t>La méthode du Simplexe</a:t>
            </a:r>
          </a:p>
        </p:txBody>
      </p:sp>
      <p:sp>
        <p:nvSpPr>
          <p:cNvPr id="1048706" name="Espace réservé du contenu 2"/>
          <p:cNvSpPr/>
          <p:nvPr>
            <p:ph sz="full" idx="1"/>
          </p:nvPr>
        </p:nvSpPr>
        <p:spPr>
          <a:xfrm rot="0">
            <a:off x="500062" y="857250"/>
            <a:ext cx="8229600" cy="564356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eaLnBrk="1" hangingPunct="1" lvl="0">
              <a:buNone/>
            </a:pPr>
            <a:r>
              <a:rPr altLang="en-US" sz="2400" lang="fr-FR"/>
              <a:t>Cette technique a été développée par DANTZIG (1948).</a:t>
            </a:r>
          </a:p>
          <a:p>
            <a:pPr eaLnBrk="1" hangingPunct="1" lvl="0">
              <a:buNone/>
            </a:pPr>
            <a:r>
              <a:rPr altLang="en-US" b="1" sz="2400" i="1" lang="fr-FR"/>
              <a:t>Condition d’utilisation: </a:t>
            </a:r>
            <a:r>
              <a:rPr altLang="en-US" sz="2400" lang="fr-FR"/>
              <a:t>Disposer d’une solution de base réalisable de départ</a:t>
            </a:r>
          </a:p>
          <a:p>
            <a:pPr eaLnBrk="1" hangingPunct="1" lvl="0">
              <a:buNone/>
            </a:pPr>
            <a:r>
              <a:rPr altLang="en-US" b="1" sz="2400" i="1" lang="fr-FR"/>
              <a:t>Principe: </a:t>
            </a:r>
            <a:r>
              <a:rPr altLang="en-US" sz="2400" lang="fr-FR"/>
              <a:t>Passer d’une solution de base réalisable (point extrême) à une autre solution de base réalisable (point extrême) de meilleure valeur de la fonction objectif. Dans le cas où nous ne pouvons pas améliorer la valeur de la fonction objectif alors la solution courante est optimale.</a:t>
            </a:r>
          </a:p>
          <a:p>
            <a:pPr eaLnBrk="1" hangingPunct="1" lvl="0">
              <a:buNone/>
            </a:pPr>
            <a:r>
              <a:rPr altLang="en-US" sz="2400" lang="fr-FR"/>
              <a:t>Dans le l’exemple 2.1, les différentes itérations de la méthode du simplexe seront comme suit:</a:t>
            </a:r>
          </a:p>
          <a:p>
            <a:pPr eaLnBrk="1" hangingPunct="1" lvl="0">
              <a:buNone/>
            </a:pPr>
            <a:r>
              <a:rPr altLang="en-US" sz="2400" lang="fr-FR"/>
              <a:t>     1</a:t>
            </a:r>
            <a:r>
              <a:rPr altLang="en-US" baseline="30000" sz="2400" lang="fr-FR"/>
              <a:t>ière</a:t>
            </a:r>
            <a:r>
              <a:rPr altLang="en-US" sz="2400" lang="fr-FR"/>
              <a:t> itération A    2</a:t>
            </a:r>
            <a:r>
              <a:rPr altLang="en-US" baseline="30000" sz="2400" lang="fr-FR"/>
              <a:t>iéme</a:t>
            </a:r>
            <a:r>
              <a:rPr altLang="en-US" sz="2400" lang="fr-FR"/>
              <a:t> Itération                B</a:t>
            </a:r>
          </a:p>
          <a:p>
            <a:pPr eaLnBrk="1" hangingPunct="1" lvl="0">
              <a:buNone/>
            </a:pPr>
            <a:r>
              <a:rPr altLang="en-US" sz="2400" lang="fr-FR"/>
              <a:t>                                                                              3</a:t>
            </a:r>
            <a:r>
              <a:rPr altLang="en-US" baseline="30000" sz="2400" lang="fr-FR"/>
              <a:t>ième</a:t>
            </a:r>
            <a:r>
              <a:rPr altLang="en-US" sz="2400" lang="fr-FR"/>
              <a:t> Itération</a:t>
            </a:r>
          </a:p>
          <a:p>
            <a:pPr eaLnBrk="1" hangingPunct="1" lvl="0">
              <a:buNone/>
            </a:pPr>
            <a:r>
              <a:rPr altLang="en-US" sz="2400" lang="fr-FR"/>
              <a:t>                                                                              C Terminer</a:t>
            </a:r>
          </a:p>
          <a:p>
            <a:pPr eaLnBrk="1" hangingPunct="1" lvl="0">
              <a:buNone/>
            </a:pPr>
            <a:r>
              <a:rPr altLang="en-US" sz="2400" lang="fr-FR"/>
              <a:t>               Début  O                                                D</a:t>
            </a:r>
          </a:p>
          <a:p>
            <a:pPr eaLnBrk="1" hangingPunct="1" lvl="0">
              <a:buNone/>
            </a:pPr>
            <a:endParaRPr altLang="en-US" sz="2400" lang="fr-FR"/>
          </a:p>
          <a:p>
            <a:pPr eaLnBrk="1" hangingPunct="1" lvl="0">
              <a:buNone/>
            </a:pPr>
            <a:endParaRPr altLang="en-US" sz="2400" lang="fr-FR"/>
          </a:p>
        </p:txBody>
      </p:sp>
      <p:cxnSp>
        <p:nvCxnSpPr>
          <p:cNvPr id="3145746" name="Connecteur droit avec flèche 5"/>
          <p:cNvCxnSpPr>
            <a:cxnSpLocks/>
          </p:cNvCxnSpPr>
          <p:nvPr/>
        </p:nvCxnSpPr>
        <p:spPr>
          <a:xfrm rot="0" flipV="1">
            <a:off x="2843212" y="4929187"/>
            <a:ext cx="14287" cy="1452562"/>
          </a:xfrm>
          <a:prstGeom prst="straightConnector1"/>
          <a:noFill/>
          <a:ln w="9525" cap="flat" cmpd="sng">
            <a:solidFill>
              <a:srgbClr val="4A7EBB">
                <a:alpha val="100000"/>
              </a:srgbClr>
            </a:solidFill>
            <a:prstDash val="solid"/>
            <a:round/>
            <a:tailEnd type="arrow" w="med" len="med"/>
          </a:ln>
        </p:spPr>
      </p:cxnSp>
      <p:cxnSp>
        <p:nvCxnSpPr>
          <p:cNvPr id="3145747" name="Connecteur droit avec flèche 7"/>
          <p:cNvCxnSpPr>
            <a:cxnSpLocks/>
          </p:cNvCxnSpPr>
          <p:nvPr/>
        </p:nvCxnSpPr>
        <p:spPr>
          <a:xfrm rot="0">
            <a:off x="2916237" y="4868862"/>
            <a:ext cx="2578100" cy="12700"/>
          </a:xfrm>
          <a:prstGeom prst="straightConnector1"/>
          <a:noFill/>
          <a:ln w="9525" cap="flat" cmpd="sng">
            <a:solidFill>
              <a:srgbClr val="4A7EBB">
                <a:alpha val="100000"/>
              </a:srgbClr>
            </a:solidFill>
            <a:prstDash val="solid"/>
            <a:round/>
            <a:tailEnd type="arrow" w="med" len="med"/>
          </a:ln>
        </p:spPr>
      </p:cxnSp>
      <p:cxnSp>
        <p:nvCxnSpPr>
          <p:cNvPr id="3145748" name="Connecteur droit avec flèche 11"/>
          <p:cNvCxnSpPr>
            <a:cxnSpLocks/>
          </p:cNvCxnSpPr>
          <p:nvPr/>
        </p:nvCxnSpPr>
        <p:spPr>
          <a:xfrm rot="0">
            <a:off x="5795962" y="5805487"/>
            <a:ext cx="0" cy="647700"/>
          </a:xfrm>
          <a:prstGeom prst="straightConnector1"/>
          <a:noFill/>
          <a:ln w="9525" cap="flat" cmpd="sng">
            <a:solidFill>
              <a:srgbClr val="4A7EBB">
                <a:alpha val="100000"/>
              </a:srgbClr>
            </a:solidFill>
            <a:prstDash val="solid"/>
            <a:round/>
            <a:tailEnd type="arrow" w="med" len="med"/>
          </a:ln>
        </p:spPr>
      </p:cxnSp>
      <p:cxnSp>
        <p:nvCxnSpPr>
          <p:cNvPr id="3145749" name="Connecteur droit 23"/>
          <p:cNvCxnSpPr>
            <a:cxnSpLocks/>
          </p:cNvCxnSpPr>
          <p:nvPr/>
        </p:nvCxnSpPr>
        <p:spPr>
          <a:xfrm rot="0">
            <a:off x="2916237" y="6453187"/>
            <a:ext cx="2879725" cy="0"/>
          </a:xfrm>
          <a:prstGeom prst="line"/>
          <a:noFill/>
          <a:ln w="9525" cap="flat" cmpd="sng">
            <a:solidFill>
              <a:srgbClr val="4A7EBB">
                <a:alpha val="100000"/>
              </a:srgbClr>
            </a:solidFill>
            <a:prstDash val="solid"/>
            <a:round/>
          </a:ln>
        </p:spPr>
      </p:cxnSp>
      <p:cxnSp>
        <p:nvCxnSpPr>
          <p:cNvPr id="3145750" name="Connecteur droit avec flèche 27"/>
          <p:cNvCxnSpPr>
            <a:cxnSpLocks/>
          </p:cNvCxnSpPr>
          <p:nvPr/>
        </p:nvCxnSpPr>
        <p:spPr>
          <a:xfrm rot="0">
            <a:off x="5580062" y="5084762"/>
            <a:ext cx="215900" cy="647700"/>
          </a:xfrm>
          <a:prstGeom prst="straightConnector1"/>
          <a:noFill/>
          <a:ln w="9525" cap="flat" cmpd="sng">
            <a:solidFill>
              <a:srgbClr val="4A7EBB">
                <a:alpha val="100000"/>
              </a:srgbClr>
            </a:solidFill>
            <a:prstDash val="solid"/>
            <a:round/>
            <a:tailEnd type="arrow" w="med" len="med"/>
          </a:ln>
        </p:spPr>
      </p:cxn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showMasterSp="1">
  <p:cSld>
    <p:spTree>
      <p:nvGrpSpPr>
        <p:cNvPr id="58" name=""/>
        <p:cNvGrpSpPr/>
        <p:nvPr/>
      </p:nvGrpSpPr>
      <p:grpSpPr>
        <a:xfrm rot="0">
          <a:off x="0" y="0"/>
          <a:ext cx="0" cy="0"/>
          <a:chOff x="0" y="0"/>
          <a:chExt cx="0" cy="0"/>
        </a:xfrm>
      </p:grpSpPr>
      <p:sp>
        <p:nvSpPr>
          <p:cNvPr id="1048707" name="Titre 1"/>
          <p:cNvSpPr/>
          <p:nvPr>
            <p:ph type="title" sz="full" idx="0"/>
          </p:nvPr>
        </p:nvSpPr>
        <p:spPr>
          <a:xfrm rot="0">
            <a:off x="457200" y="274637"/>
            <a:ext cx="8229600" cy="511175"/>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eaLnBrk="1" hangingPunct="1" lvl="0"/>
            <a:r>
              <a:rPr altLang="en-US" sz="3600" lang="fr-FR"/>
              <a:t>La méthode du simplexe</a:t>
            </a:r>
          </a:p>
        </p:txBody>
      </p:sp>
      <p:sp>
        <p:nvSpPr>
          <p:cNvPr id="1048708" name="Espace réservé du contenu 2"/>
          <p:cNvSpPr/>
          <p:nvPr>
            <p:ph sz="full" idx="1"/>
          </p:nvPr>
        </p:nvSpPr>
        <p:spPr>
          <a:xfrm rot="0">
            <a:off x="250825" y="836612"/>
            <a:ext cx="8569325" cy="58070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eaLnBrk="1" hangingPunct="1" indent="0" lvl="0" marL="0">
              <a:buNone/>
            </a:pPr>
            <a:r>
              <a:rPr altLang="en-US" b="1" sz="2000" i="1" lang="fr-FR"/>
              <a:t>Illustration du fonctionnement de la méthode par l’exemple 2.1 pour déduire l’algorithme</a:t>
            </a:r>
            <a:r>
              <a:rPr altLang="en-US" sz="2000" lang="fr-FR"/>
              <a:t>:</a:t>
            </a:r>
          </a:p>
          <a:p>
            <a:pPr eaLnBrk="1" hangingPunct="1" indent="0" lvl="0" marL="0">
              <a:buNone/>
            </a:pPr>
            <a:r>
              <a:rPr altLang="en-US" sz="1900" lang="fr-FR"/>
              <a:t>La forme standard du PL est:</a:t>
            </a:r>
          </a:p>
          <a:p>
            <a:pPr eaLnBrk="1" hangingPunct="1" indent="0" lvl="0" marL="0">
              <a:buNone/>
            </a:pPr>
            <a:r>
              <a:rPr altLang="en-US" sz="1900" lang="fr-FR"/>
              <a:t>Max Z=    2 x</a:t>
            </a:r>
            <a:r>
              <a:rPr altLang="en-US" baseline="-25000" sz="1900" lang="fr-FR"/>
              <a:t>1</a:t>
            </a:r>
            <a:r>
              <a:rPr altLang="en-US" sz="1900" lang="fr-FR"/>
              <a:t>  + 3 x</a:t>
            </a:r>
            <a:r>
              <a:rPr altLang="en-US" baseline="-25000" sz="1900" lang="fr-FR"/>
              <a:t>2</a:t>
            </a:r>
            <a:r>
              <a:rPr altLang="en-US" sz="1900" lang="fr-FR"/>
              <a:t> </a:t>
            </a:r>
          </a:p>
          <a:p>
            <a:pPr eaLnBrk="1" hangingPunct="1" indent="0" lvl="0" marL="0">
              <a:buNone/>
            </a:pPr>
            <a:r>
              <a:rPr altLang="en-US" sz="1900" lang="fr-FR"/>
              <a:t>0,25x</a:t>
            </a:r>
            <a:r>
              <a:rPr altLang="en-US" baseline="-25000" sz="1900" lang="fr-FR"/>
              <a:t>1</a:t>
            </a:r>
            <a:r>
              <a:rPr altLang="en-US" sz="1900" lang="fr-FR"/>
              <a:t>+0,5 x</a:t>
            </a:r>
            <a:r>
              <a:rPr altLang="en-US" baseline="-25000" sz="1900" lang="fr-FR"/>
              <a:t>2 </a:t>
            </a:r>
            <a:r>
              <a:rPr altLang="en-US" sz="1900" lang="fr-FR">
                <a:sym typeface="Symbol" pitchFamily="18" charset="2"/>
              </a:rPr>
              <a:t>+ e</a:t>
            </a:r>
            <a:r>
              <a:rPr altLang="en-US" baseline="-25000" sz="1900" lang="fr-FR">
                <a:sym typeface="Symbol" pitchFamily="18" charset="2"/>
              </a:rPr>
              <a:t>1                </a:t>
            </a:r>
            <a:r>
              <a:rPr altLang="en-US" sz="1900" lang="fr-FR">
                <a:sym typeface="Symbol" pitchFamily="18" charset="2"/>
              </a:rPr>
              <a:t> =</a:t>
            </a:r>
            <a:r>
              <a:rPr altLang="en-US" baseline="-25000" sz="1900" lang="fr-FR"/>
              <a:t>  </a:t>
            </a:r>
            <a:r>
              <a:rPr altLang="en-US" sz="1900" lang="fr-FR"/>
              <a:t>40</a:t>
            </a:r>
          </a:p>
          <a:p>
            <a:pPr eaLnBrk="1" hangingPunct="1" indent="0" lvl="0" marL="0">
              <a:buNone/>
            </a:pPr>
            <a:r>
              <a:rPr altLang="en-US" sz="1900" lang="fr-FR">
                <a:sym typeface="Symbol" pitchFamily="18" charset="2"/>
              </a:rPr>
              <a:t> 0,4 </a:t>
            </a:r>
            <a:r>
              <a:rPr altLang="en-US" sz="1900" lang="fr-FR"/>
              <a:t>x</a:t>
            </a:r>
            <a:r>
              <a:rPr altLang="en-US" baseline="-25000" sz="1900" lang="fr-FR"/>
              <a:t>1</a:t>
            </a:r>
            <a:r>
              <a:rPr altLang="en-US" sz="1900" lang="fr-FR"/>
              <a:t> +0,2 x</a:t>
            </a:r>
            <a:r>
              <a:rPr altLang="en-US" baseline="-25000" sz="1900" lang="fr-FR"/>
              <a:t>2             </a:t>
            </a:r>
            <a:r>
              <a:rPr altLang="en-US" sz="1900" lang="fr-FR"/>
              <a:t>+ e</a:t>
            </a:r>
            <a:r>
              <a:rPr altLang="en-US" baseline="-25000" sz="1900" lang="fr-FR"/>
              <a:t>2</a:t>
            </a:r>
            <a:r>
              <a:rPr altLang="en-US" sz="1900" lang="fr-FR"/>
              <a:t>     = 40</a:t>
            </a:r>
          </a:p>
          <a:p>
            <a:pPr eaLnBrk="1" hangingPunct="1" indent="0" lvl="0" marL="0">
              <a:buNone/>
            </a:pPr>
            <a:r>
              <a:rPr altLang="en-US" sz="1900" lang="fr-FR"/>
              <a:t>              0,8 x</a:t>
            </a:r>
            <a:r>
              <a:rPr altLang="en-US" baseline="-25000" sz="1900" lang="fr-FR"/>
              <a:t>2                      </a:t>
            </a:r>
            <a:r>
              <a:rPr altLang="en-US" sz="1900" lang="fr-FR"/>
              <a:t>+ e</a:t>
            </a:r>
            <a:r>
              <a:rPr altLang="en-US" baseline="-25000" sz="1900" lang="fr-FR"/>
              <a:t>3</a:t>
            </a:r>
            <a:r>
              <a:rPr altLang="en-US" sz="1900" lang="fr-FR"/>
              <a:t>=  40</a:t>
            </a:r>
          </a:p>
          <a:p>
            <a:pPr eaLnBrk="1" hangingPunct="1" indent="0" lvl="0" marL="0">
              <a:buNone/>
            </a:pPr>
            <a:r>
              <a:rPr altLang="en-US" sz="1900" lang="fr-FR">
                <a:sym typeface="Symbol" pitchFamily="18" charset="2"/>
              </a:rPr>
              <a:t>   </a:t>
            </a:r>
            <a:r>
              <a:rPr altLang="en-US" sz="1900" lang="fr-FR"/>
              <a:t> x</a:t>
            </a:r>
            <a:r>
              <a:rPr altLang="en-US" baseline="-25000" sz="1900" lang="fr-FR"/>
              <a:t>1</a:t>
            </a:r>
            <a:r>
              <a:rPr altLang="en-US" sz="1900" lang="fr-FR"/>
              <a:t> , x</a:t>
            </a:r>
            <a:r>
              <a:rPr altLang="en-US" baseline="-25000" sz="1900" lang="fr-FR"/>
              <a:t>2</a:t>
            </a:r>
            <a:r>
              <a:rPr altLang="en-US" sz="1900" lang="fr-FR"/>
              <a:t>  , </a:t>
            </a:r>
            <a:r>
              <a:rPr altLang="en-US" sz="1900" lang="fr-FR">
                <a:sym typeface="Symbol" pitchFamily="18" charset="2"/>
              </a:rPr>
              <a:t>e</a:t>
            </a:r>
            <a:r>
              <a:rPr altLang="en-US" baseline="-25000" sz="1900" lang="fr-FR">
                <a:sym typeface="Symbol" pitchFamily="18" charset="2"/>
              </a:rPr>
              <a:t>1, </a:t>
            </a:r>
            <a:r>
              <a:rPr altLang="en-US" sz="1900" lang="fr-FR"/>
              <a:t>e</a:t>
            </a:r>
            <a:r>
              <a:rPr altLang="en-US" baseline="-25000" sz="1900" lang="fr-FR"/>
              <a:t>2 , </a:t>
            </a:r>
            <a:r>
              <a:rPr altLang="en-US" sz="1900" lang="fr-FR"/>
              <a:t>e</a:t>
            </a:r>
            <a:r>
              <a:rPr altLang="en-US" baseline="-25000" sz="1900" lang="fr-FR"/>
              <a:t>3 </a:t>
            </a:r>
            <a:r>
              <a:rPr altLang="en-US" sz="1900" lang="fr-FR">
                <a:sym typeface="Symbol" pitchFamily="18" charset="2"/>
              </a:rPr>
              <a:t> 0</a:t>
            </a:r>
          </a:p>
          <a:p>
            <a:pPr eaLnBrk="1" hangingPunct="1" indent="0" lvl="0" marL="0">
              <a:buNone/>
            </a:pPr>
            <a:r>
              <a:rPr altLang="en-US" sz="1900" lang="fr-FR"/>
              <a:t>La solution de base réalisable de départ est: x</a:t>
            </a:r>
            <a:r>
              <a:rPr altLang="en-US" baseline="-25000" sz="1900" lang="fr-FR"/>
              <a:t>1</a:t>
            </a:r>
            <a:r>
              <a:rPr altLang="en-US" sz="1900" lang="fr-FR"/>
              <a:t>=x</a:t>
            </a:r>
            <a:r>
              <a:rPr altLang="en-US" baseline="-25000" sz="1900" lang="fr-FR"/>
              <a:t>2</a:t>
            </a:r>
            <a:r>
              <a:rPr altLang="en-US" sz="1900" lang="fr-FR"/>
              <a:t>=0 (VHB) e</a:t>
            </a:r>
            <a:r>
              <a:rPr altLang="en-US" baseline="-25000" sz="1900" lang="fr-FR"/>
              <a:t>1</a:t>
            </a:r>
            <a:r>
              <a:rPr altLang="en-US" sz="1900" lang="fr-FR"/>
              <a:t>=e</a:t>
            </a:r>
            <a:r>
              <a:rPr altLang="en-US" baseline="-25000" sz="1900" lang="fr-FR"/>
              <a:t>2</a:t>
            </a:r>
            <a:r>
              <a:rPr altLang="en-US" sz="1900" lang="fr-FR"/>
              <a:t>=e</a:t>
            </a:r>
            <a:r>
              <a:rPr altLang="en-US" baseline="-25000" sz="1900" lang="fr-FR"/>
              <a:t>3</a:t>
            </a:r>
            <a:r>
              <a:rPr altLang="en-US" sz="1900" lang="fr-FR"/>
              <a:t>=40 (VB)</a:t>
            </a:r>
          </a:p>
          <a:p>
            <a:pPr eaLnBrk="1" hangingPunct="1" indent="0" lvl="0" marL="0">
              <a:buNone/>
            </a:pPr>
            <a:r>
              <a:rPr altLang="en-US" sz="1900" lang="fr-FR"/>
              <a:t>qui correspond au point extrême O=(0,0) avec ZO=0</a:t>
            </a:r>
          </a:p>
          <a:p>
            <a:pPr eaLnBrk="1" hangingPunct="1" indent="0" lvl="0" marL="0">
              <a:buNone/>
            </a:pPr>
            <a:r>
              <a:rPr altLang="en-US" b="1" sz="1900" i="1" lang="fr-FR" u="sng"/>
              <a:t>1</a:t>
            </a:r>
            <a:r>
              <a:rPr altLang="en-US" baseline="30000" b="1" sz="1900" i="1" lang="fr-FR" u="sng"/>
              <a:t>ière</a:t>
            </a:r>
            <a:r>
              <a:rPr altLang="en-US" b="1" sz="1900" i="1" lang="fr-FR" u="sng"/>
              <a:t> itération: </a:t>
            </a:r>
          </a:p>
          <a:p>
            <a:pPr eaLnBrk="1" hangingPunct="1" indent="0" lvl="0" marL="0">
              <a:buNone/>
            </a:pPr>
            <a:r>
              <a:rPr altLang="en-US" sz="1900" lang="fr-FR"/>
              <a:t>Exprimons les variables de base VB et la fonction objectif en fonction des variables hors base VHB</a:t>
            </a:r>
          </a:p>
          <a:p>
            <a:pPr eaLnBrk="1" hangingPunct="1" indent="0" lvl="0" marL="0">
              <a:buNone/>
            </a:pPr>
            <a:r>
              <a:rPr altLang="en-US" sz="1900" lang="fr-FR">
                <a:sym typeface="Symbol" pitchFamily="18" charset="2"/>
              </a:rPr>
              <a:t>e</a:t>
            </a:r>
            <a:r>
              <a:rPr altLang="en-US" baseline="-25000" sz="1900" lang="fr-FR">
                <a:sym typeface="Symbol" pitchFamily="18" charset="2"/>
              </a:rPr>
              <a:t>1 </a:t>
            </a:r>
            <a:r>
              <a:rPr altLang="en-US" sz="1900" lang="fr-FR">
                <a:sym typeface="Symbol" pitchFamily="18" charset="2"/>
              </a:rPr>
              <a:t>=</a:t>
            </a:r>
            <a:r>
              <a:rPr altLang="en-US" baseline="-25000" sz="1900" lang="fr-FR"/>
              <a:t>  </a:t>
            </a:r>
            <a:r>
              <a:rPr altLang="en-US" sz="1900" lang="fr-FR"/>
              <a:t>40 - 0,25x</a:t>
            </a:r>
            <a:r>
              <a:rPr altLang="en-US" baseline="-25000" sz="1900" lang="fr-FR"/>
              <a:t>1</a:t>
            </a:r>
            <a:r>
              <a:rPr altLang="en-US" sz="1900" lang="fr-FR"/>
              <a:t> - 0,5 x</a:t>
            </a:r>
            <a:r>
              <a:rPr altLang="en-US" baseline="-25000" sz="1900" lang="fr-FR"/>
              <a:t>2 </a:t>
            </a:r>
          </a:p>
          <a:p>
            <a:pPr eaLnBrk="1" hangingPunct="1" indent="0" lvl="0" marL="0">
              <a:buNone/>
            </a:pPr>
            <a:r>
              <a:rPr altLang="en-US" sz="1900" lang="fr-FR"/>
              <a:t>e</a:t>
            </a:r>
            <a:r>
              <a:rPr altLang="en-US" baseline="-25000" sz="1900" lang="fr-FR"/>
              <a:t>2</a:t>
            </a:r>
            <a:r>
              <a:rPr altLang="en-US" sz="1900" lang="fr-FR"/>
              <a:t> = 40 - </a:t>
            </a:r>
            <a:r>
              <a:rPr altLang="en-US" sz="1900" lang="fr-FR">
                <a:sym typeface="Symbol" pitchFamily="18" charset="2"/>
              </a:rPr>
              <a:t>0,4 </a:t>
            </a:r>
            <a:r>
              <a:rPr altLang="en-US" sz="1900" lang="fr-FR"/>
              <a:t>x</a:t>
            </a:r>
            <a:r>
              <a:rPr altLang="en-US" baseline="-25000" sz="1900" lang="fr-FR"/>
              <a:t>1</a:t>
            </a:r>
            <a:r>
              <a:rPr altLang="en-US" sz="1900" lang="fr-FR"/>
              <a:t> - 0,2 x</a:t>
            </a:r>
            <a:r>
              <a:rPr altLang="en-US" baseline="-25000" sz="1900" lang="fr-FR"/>
              <a:t>2       </a:t>
            </a:r>
            <a:r>
              <a:rPr altLang="en-US" sz="1900" lang="fr-FR"/>
              <a:t>…………………………(1)</a:t>
            </a:r>
          </a:p>
          <a:p>
            <a:pPr eaLnBrk="1" hangingPunct="1" indent="0" lvl="0" marL="0">
              <a:buNone/>
            </a:pPr>
            <a:r>
              <a:rPr altLang="en-US" sz="1900" lang="fr-FR"/>
              <a:t>e</a:t>
            </a:r>
            <a:r>
              <a:rPr altLang="en-US" baseline="-25000" sz="1900" lang="fr-FR"/>
              <a:t>3</a:t>
            </a:r>
            <a:r>
              <a:rPr altLang="en-US" sz="1900" lang="fr-FR"/>
              <a:t>=  40 -  0,8 x</a:t>
            </a:r>
            <a:r>
              <a:rPr altLang="en-US" baseline="-25000" sz="1900" lang="fr-FR"/>
              <a:t>2 </a:t>
            </a:r>
          </a:p>
          <a:p>
            <a:pPr eaLnBrk="1" hangingPunct="1" indent="0" lvl="0" marL="0">
              <a:buNone/>
            </a:pPr>
            <a:r>
              <a:rPr altLang="en-US" sz="1900" lang="fr-FR"/>
              <a:t>Z= 2 x</a:t>
            </a:r>
            <a:r>
              <a:rPr altLang="en-US" baseline="-25000" sz="1900" lang="fr-FR"/>
              <a:t>1</a:t>
            </a:r>
            <a:r>
              <a:rPr altLang="en-US" sz="1900" lang="fr-FR"/>
              <a:t>  + 3 x</a:t>
            </a:r>
            <a:r>
              <a:rPr altLang="en-US" baseline="-25000" sz="1900" lang="fr-FR"/>
              <a:t>2</a:t>
            </a:r>
            <a:r>
              <a:rPr altLang="en-US" sz="1900" lang="fr-FR"/>
              <a:t> </a:t>
            </a: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708">
                                            <p:txEl>
                                              <p:charRg st="0" end="90"/>
                                            </p:txEl>
                                          </p:spTgt>
                                        </p:tgtEl>
                                        <p:attrNameLst>
                                          <p:attrName>style.visibility</p:attrName>
                                        </p:attrNameLst>
                                      </p:cBhvr>
                                      <p:to>
                                        <p:strVal val="visible"/>
                                      </p:to>
                                    </p:set>
                                    <p:animEffect transition="in" filter="checkerboard(across)">
                                      <p:cBhvr>
                                        <p:cTn dur="500" id="7"/>
                                        <p:tgtEl>
                                          <p:spTgt spid="1048708">
                                            <p:txEl>
                                              <p:charRg st="0" end="90"/>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708">
                                            <p:txEl>
                                              <p:charRg st="90" end="119"/>
                                            </p:txEl>
                                          </p:spTgt>
                                        </p:tgtEl>
                                        <p:attrNameLst>
                                          <p:attrName>style.visibility</p:attrName>
                                        </p:attrNameLst>
                                      </p:cBhvr>
                                      <p:to>
                                        <p:strVal val="visible"/>
                                      </p:to>
                                    </p:set>
                                    <p:animEffect transition="in" filter="checkerboard(across)">
                                      <p:cBhvr>
                                        <p:cTn dur="500" id="12"/>
                                        <p:tgtEl>
                                          <p:spTgt spid="1048708">
                                            <p:txEl>
                                              <p:charRg st="90" end="119"/>
                                            </p:txEl>
                                          </p:spTgt>
                                        </p:tgtEl>
                                      </p:cBhvr>
                                    </p:animEffect>
                                  </p:childTnLst>
                                </p:cTn>
                              </p:par>
                              <p:par>
                                <p:cTn fill="hold" id="13" nodeType="withEffect" presetClass="entr" presetID="5" presetSubtype="10">
                                  <p:stCondLst>
                                    <p:cond delay="0"/>
                                  </p:stCondLst>
                                  <p:childTnLst>
                                    <p:set>
                                      <p:cBhvr>
                                        <p:cTn dur="1" fill="hold" id="14">
                                          <p:stCondLst>
                                            <p:cond delay="0"/>
                                          </p:stCondLst>
                                        </p:cTn>
                                        <p:tgtEl>
                                          <p:spTgt spid="1048708">
                                            <p:txEl>
                                              <p:charRg st="119" end="143"/>
                                            </p:txEl>
                                          </p:spTgt>
                                        </p:tgtEl>
                                        <p:attrNameLst>
                                          <p:attrName>style.visibility</p:attrName>
                                        </p:attrNameLst>
                                      </p:cBhvr>
                                      <p:to>
                                        <p:strVal val="visible"/>
                                      </p:to>
                                    </p:set>
                                    <p:animEffect transition="in" filter="checkerboard(across)">
                                      <p:cBhvr>
                                        <p:cTn dur="500" id="15"/>
                                        <p:tgtEl>
                                          <p:spTgt spid="1048708">
                                            <p:txEl>
                                              <p:charRg st="119" end="143"/>
                                            </p:txEl>
                                          </p:spTgt>
                                        </p:tgtEl>
                                      </p:cBhvr>
                                    </p:animEffect>
                                  </p:childTnLst>
                                </p:cTn>
                              </p:par>
                              <p:par>
                                <p:cTn fill="hold" id="16" nodeType="withEffect" presetClass="entr" presetID="5" presetSubtype="10">
                                  <p:stCondLst>
                                    <p:cond delay="0"/>
                                  </p:stCondLst>
                                  <p:childTnLst>
                                    <p:set>
                                      <p:cBhvr>
                                        <p:cTn dur="1" fill="hold" id="17">
                                          <p:stCondLst>
                                            <p:cond delay="0"/>
                                          </p:stCondLst>
                                        </p:cTn>
                                        <p:tgtEl>
                                          <p:spTgt spid="1048708">
                                            <p:txEl>
                                              <p:charRg st="143" end="184"/>
                                            </p:txEl>
                                          </p:spTgt>
                                        </p:tgtEl>
                                        <p:attrNameLst>
                                          <p:attrName>style.visibility</p:attrName>
                                        </p:attrNameLst>
                                      </p:cBhvr>
                                      <p:to>
                                        <p:strVal val="visible"/>
                                      </p:to>
                                    </p:set>
                                    <p:animEffect transition="in" filter="checkerboard(across)">
                                      <p:cBhvr>
                                        <p:cTn dur="500" id="18"/>
                                        <p:tgtEl>
                                          <p:spTgt spid="1048708">
                                            <p:txEl>
                                              <p:charRg st="143" end="184"/>
                                            </p:txEl>
                                          </p:spTgt>
                                        </p:tgtEl>
                                      </p:cBhvr>
                                    </p:animEffect>
                                  </p:childTnLst>
                                </p:cTn>
                              </p:par>
                              <p:par>
                                <p:cTn fill="hold" id="19" nodeType="withEffect" presetClass="entr" presetID="5" presetSubtype="10">
                                  <p:stCondLst>
                                    <p:cond delay="0"/>
                                  </p:stCondLst>
                                  <p:childTnLst>
                                    <p:set>
                                      <p:cBhvr>
                                        <p:cTn dur="1" fill="hold" id="20">
                                          <p:stCondLst>
                                            <p:cond delay="0"/>
                                          </p:stCondLst>
                                        </p:cTn>
                                        <p:tgtEl>
                                          <p:spTgt spid="1048708">
                                            <p:txEl>
                                              <p:charRg st="184" end="226"/>
                                            </p:txEl>
                                          </p:spTgt>
                                        </p:tgtEl>
                                        <p:attrNameLst>
                                          <p:attrName>style.visibility</p:attrName>
                                        </p:attrNameLst>
                                      </p:cBhvr>
                                      <p:to>
                                        <p:strVal val="visible"/>
                                      </p:to>
                                    </p:set>
                                    <p:animEffect transition="in" filter="checkerboard(across)">
                                      <p:cBhvr>
                                        <p:cTn dur="500" id="21"/>
                                        <p:tgtEl>
                                          <p:spTgt spid="1048708">
                                            <p:txEl>
                                              <p:charRg st="184" end="226"/>
                                            </p:txEl>
                                          </p:spTgt>
                                        </p:tgtEl>
                                      </p:cBhvr>
                                    </p:animEffect>
                                  </p:childTnLst>
                                </p:cTn>
                              </p:par>
                              <p:par>
                                <p:cTn fill="hold" id="22" nodeType="withEffect" presetClass="entr" presetID="5" presetSubtype="10">
                                  <p:stCondLst>
                                    <p:cond delay="0"/>
                                  </p:stCondLst>
                                  <p:childTnLst>
                                    <p:set>
                                      <p:cBhvr>
                                        <p:cTn dur="1" fill="hold" id="23">
                                          <p:stCondLst>
                                            <p:cond delay="0"/>
                                          </p:stCondLst>
                                        </p:cTn>
                                        <p:tgtEl>
                                          <p:spTgt spid="1048708">
                                            <p:txEl>
                                              <p:charRg st="226" end="278"/>
                                            </p:txEl>
                                          </p:spTgt>
                                        </p:tgtEl>
                                        <p:attrNameLst>
                                          <p:attrName>style.visibility</p:attrName>
                                        </p:attrNameLst>
                                      </p:cBhvr>
                                      <p:to>
                                        <p:strVal val="visible"/>
                                      </p:to>
                                    </p:set>
                                    <p:animEffect transition="in" filter="checkerboard(across)">
                                      <p:cBhvr>
                                        <p:cTn dur="500" id="24"/>
                                        <p:tgtEl>
                                          <p:spTgt spid="1048708">
                                            <p:txEl>
                                              <p:charRg st="226" end="278"/>
                                            </p:txEl>
                                          </p:spTgt>
                                        </p:tgtEl>
                                      </p:cBhvr>
                                    </p:animEffect>
                                  </p:childTnLst>
                                </p:cTn>
                              </p:par>
                              <p:par>
                                <p:cTn fill="hold" id="25" nodeType="withEffect" presetClass="entr" presetID="5" presetSubtype="10">
                                  <p:stCondLst>
                                    <p:cond delay="0"/>
                                  </p:stCondLst>
                                  <p:childTnLst>
                                    <p:set>
                                      <p:cBhvr>
                                        <p:cTn dur="1" fill="hold" id="26">
                                          <p:stCondLst>
                                            <p:cond delay="0"/>
                                          </p:stCondLst>
                                        </p:cTn>
                                        <p:tgtEl>
                                          <p:spTgt spid="1048708">
                                            <p:txEl>
                                              <p:charRg st="278" end="309"/>
                                            </p:txEl>
                                          </p:spTgt>
                                        </p:tgtEl>
                                        <p:attrNameLst>
                                          <p:attrName>style.visibility</p:attrName>
                                        </p:attrNameLst>
                                      </p:cBhvr>
                                      <p:to>
                                        <p:strVal val="visible"/>
                                      </p:to>
                                    </p:set>
                                    <p:animEffect transition="in" filter="checkerboard(across)">
                                      <p:cBhvr>
                                        <p:cTn dur="500" id="27"/>
                                        <p:tgtEl>
                                          <p:spTgt spid="1048708">
                                            <p:txEl>
                                              <p:charRg st="278" end="309"/>
                                            </p:txEl>
                                          </p:spTgt>
                                        </p:tgtEl>
                                      </p:cBhvr>
                                    </p:animEffect>
                                  </p:childTnLst>
                                </p:cTn>
                              </p:par>
                            </p:childTnLst>
                          </p:cTn>
                        </p:par>
                      </p:childTnLst>
                    </p:cTn>
                  </p:par>
                  <p:par>
                    <p:cTn fill="hold" id="28">
                      <p:stCondLst>
                        <p:cond delay="indefinite"/>
                      </p:stCondLst>
                      <p:childTnLst>
                        <p:par>
                          <p:cTn fill="hold" id="29">
                            <p:stCondLst>
                              <p:cond delay="0"/>
                            </p:stCondLst>
                            <p:childTnLst>
                              <p:par>
                                <p:cTn fill="hold" id="30" nodeType="clickEffect" presetClass="entr" presetID="5" presetSubtype="10">
                                  <p:stCondLst>
                                    <p:cond delay="0"/>
                                  </p:stCondLst>
                                  <p:childTnLst>
                                    <p:set>
                                      <p:cBhvr>
                                        <p:cTn dur="1" fill="hold" id="31">
                                          <p:stCondLst>
                                            <p:cond delay="0"/>
                                          </p:stCondLst>
                                        </p:cTn>
                                        <p:tgtEl>
                                          <p:spTgt spid="1048708">
                                            <p:txEl>
                                              <p:charRg st="309" end="386"/>
                                            </p:txEl>
                                          </p:spTgt>
                                        </p:tgtEl>
                                        <p:attrNameLst>
                                          <p:attrName>style.visibility</p:attrName>
                                        </p:attrNameLst>
                                      </p:cBhvr>
                                      <p:to>
                                        <p:strVal val="visible"/>
                                      </p:to>
                                    </p:set>
                                    <p:animEffect transition="in" filter="checkerboard(across)">
                                      <p:cBhvr>
                                        <p:cTn dur="500" id="32"/>
                                        <p:tgtEl>
                                          <p:spTgt spid="1048708">
                                            <p:txEl>
                                              <p:charRg st="309" end="386"/>
                                            </p:txEl>
                                          </p:spTgt>
                                        </p:tgtEl>
                                      </p:cBhvr>
                                    </p:animEffect>
                                  </p:childTnLst>
                                </p:cTn>
                              </p:par>
                              <p:par>
                                <p:cTn fill="hold" id="33" nodeType="withEffect" presetClass="entr" presetID="5" presetSubtype="10">
                                  <p:stCondLst>
                                    <p:cond delay="0"/>
                                  </p:stCondLst>
                                  <p:childTnLst>
                                    <p:set>
                                      <p:cBhvr>
                                        <p:cTn dur="1" fill="hold" id="34">
                                          <p:stCondLst>
                                            <p:cond delay="0"/>
                                          </p:stCondLst>
                                        </p:cTn>
                                        <p:tgtEl>
                                          <p:spTgt spid="1048708">
                                            <p:txEl>
                                              <p:charRg st="386" end="436"/>
                                            </p:txEl>
                                          </p:spTgt>
                                        </p:tgtEl>
                                        <p:attrNameLst>
                                          <p:attrName>style.visibility</p:attrName>
                                        </p:attrNameLst>
                                      </p:cBhvr>
                                      <p:to>
                                        <p:strVal val="visible"/>
                                      </p:to>
                                    </p:set>
                                    <p:animEffect transition="in" filter="checkerboard(across)">
                                      <p:cBhvr>
                                        <p:cTn dur="500" id="35"/>
                                        <p:tgtEl>
                                          <p:spTgt spid="1048708">
                                            <p:txEl>
                                              <p:charRg st="386" end="436"/>
                                            </p:txEl>
                                          </p:spTgt>
                                        </p:tgtEl>
                                      </p:cBhvr>
                                    </p:animEffect>
                                  </p:childTnLst>
                                </p:cTn>
                              </p:par>
                            </p:childTnLst>
                          </p:cTn>
                        </p:par>
                      </p:childTnLst>
                    </p:cTn>
                  </p:par>
                  <p:par>
                    <p:cTn fill="hold" id="36">
                      <p:stCondLst>
                        <p:cond delay="indefinite"/>
                      </p:stCondLst>
                      <p:childTnLst>
                        <p:par>
                          <p:cTn fill="hold" id="37">
                            <p:stCondLst>
                              <p:cond delay="0"/>
                            </p:stCondLst>
                            <p:childTnLst>
                              <p:par>
                                <p:cTn fill="hold" id="38" nodeType="clickEffect" presetClass="entr" presetID="5" presetSubtype="10">
                                  <p:stCondLst>
                                    <p:cond delay="0"/>
                                  </p:stCondLst>
                                  <p:childTnLst>
                                    <p:set>
                                      <p:cBhvr>
                                        <p:cTn dur="1" fill="hold" id="39">
                                          <p:stCondLst>
                                            <p:cond delay="0"/>
                                          </p:stCondLst>
                                        </p:cTn>
                                        <p:tgtEl>
                                          <p:spTgt spid="1048708">
                                            <p:txEl>
                                              <p:charRg st="436" end="454"/>
                                            </p:txEl>
                                          </p:spTgt>
                                        </p:tgtEl>
                                        <p:attrNameLst>
                                          <p:attrName>style.visibility</p:attrName>
                                        </p:attrNameLst>
                                      </p:cBhvr>
                                      <p:to>
                                        <p:strVal val="visible"/>
                                      </p:to>
                                    </p:set>
                                    <p:animEffect transition="in" filter="checkerboard(across)">
                                      <p:cBhvr>
                                        <p:cTn dur="500" id="40"/>
                                        <p:tgtEl>
                                          <p:spTgt spid="1048708">
                                            <p:txEl>
                                              <p:charRg st="436" end="454"/>
                                            </p:txEl>
                                          </p:spTgt>
                                        </p:tgtEl>
                                      </p:cBhvr>
                                    </p:animEffect>
                                  </p:childTnLst>
                                </p:cTn>
                              </p:par>
                            </p:childTnLst>
                          </p:cTn>
                        </p:par>
                      </p:childTnLst>
                    </p:cTn>
                  </p:par>
                  <p:par>
                    <p:cTn fill="hold" id="41">
                      <p:stCondLst>
                        <p:cond delay="indefinite"/>
                      </p:stCondLst>
                      <p:childTnLst>
                        <p:par>
                          <p:cTn fill="hold" id="42">
                            <p:stCondLst>
                              <p:cond delay="0"/>
                            </p:stCondLst>
                            <p:childTnLst>
                              <p:par>
                                <p:cTn fill="hold" id="43" nodeType="clickEffect" presetClass="entr" presetID="5" presetSubtype="10">
                                  <p:stCondLst>
                                    <p:cond delay="0"/>
                                  </p:stCondLst>
                                  <p:childTnLst>
                                    <p:set>
                                      <p:cBhvr>
                                        <p:cTn dur="1" fill="hold" id="44">
                                          <p:stCondLst>
                                            <p:cond delay="0"/>
                                          </p:stCondLst>
                                        </p:cTn>
                                        <p:tgtEl>
                                          <p:spTgt spid="1048708">
                                            <p:txEl>
                                              <p:charRg st="454" end="553"/>
                                            </p:txEl>
                                          </p:spTgt>
                                        </p:tgtEl>
                                        <p:attrNameLst>
                                          <p:attrName>style.visibility</p:attrName>
                                        </p:attrNameLst>
                                      </p:cBhvr>
                                      <p:to>
                                        <p:strVal val="visible"/>
                                      </p:to>
                                    </p:set>
                                    <p:animEffect transition="in" filter="checkerboard(across)">
                                      <p:cBhvr>
                                        <p:cTn dur="500" id="45"/>
                                        <p:tgtEl>
                                          <p:spTgt spid="1048708">
                                            <p:txEl>
                                              <p:charRg st="454" end="553"/>
                                            </p:txEl>
                                          </p:spTgt>
                                        </p:tgtEl>
                                      </p:cBhvr>
                                    </p:animEffect>
                                  </p:childTnLst>
                                </p:cTn>
                              </p:par>
                            </p:childTnLst>
                          </p:cTn>
                        </p:par>
                      </p:childTnLst>
                    </p:cTn>
                  </p:par>
                  <p:par>
                    <p:cTn fill="hold" id="46">
                      <p:stCondLst>
                        <p:cond delay="indefinite"/>
                      </p:stCondLst>
                      <p:childTnLst>
                        <p:par>
                          <p:cTn fill="hold" id="47">
                            <p:stCondLst>
                              <p:cond delay="0"/>
                            </p:stCondLst>
                            <p:childTnLst>
                              <p:par>
                                <p:cTn fill="hold" id="48" nodeType="clickEffect" presetClass="entr" presetID="5" presetSubtype="10">
                                  <p:stCondLst>
                                    <p:cond delay="0"/>
                                  </p:stCondLst>
                                  <p:childTnLst>
                                    <p:set>
                                      <p:cBhvr>
                                        <p:cTn dur="1" fill="hold" id="49">
                                          <p:stCondLst>
                                            <p:cond delay="0"/>
                                          </p:stCondLst>
                                        </p:cTn>
                                        <p:tgtEl>
                                          <p:spTgt spid="1048708">
                                            <p:txEl>
                                              <p:charRg st="553" end="581"/>
                                            </p:txEl>
                                          </p:spTgt>
                                        </p:tgtEl>
                                        <p:attrNameLst>
                                          <p:attrName>style.visibility</p:attrName>
                                        </p:attrNameLst>
                                      </p:cBhvr>
                                      <p:to>
                                        <p:strVal val="visible"/>
                                      </p:to>
                                    </p:set>
                                    <p:animEffect transition="in" filter="checkerboard(across)">
                                      <p:cBhvr>
                                        <p:cTn dur="500" id="50"/>
                                        <p:tgtEl>
                                          <p:spTgt spid="1048708">
                                            <p:txEl>
                                              <p:charRg st="553" end="581"/>
                                            </p:txEl>
                                          </p:spTgt>
                                        </p:tgtEl>
                                      </p:cBhvr>
                                    </p:animEffect>
                                  </p:childTnLst>
                                </p:cTn>
                              </p:par>
                            </p:childTnLst>
                          </p:cTn>
                        </p:par>
                      </p:childTnLst>
                    </p:cTn>
                  </p:par>
                  <p:par>
                    <p:cTn fill="hold" id="51">
                      <p:stCondLst>
                        <p:cond delay="indefinite"/>
                      </p:stCondLst>
                      <p:childTnLst>
                        <p:par>
                          <p:cTn fill="hold" id="52">
                            <p:stCondLst>
                              <p:cond delay="0"/>
                            </p:stCondLst>
                            <p:childTnLst>
                              <p:par>
                                <p:cTn fill="hold" id="53" nodeType="clickEffect" presetClass="entr" presetID="5" presetSubtype="10">
                                  <p:stCondLst>
                                    <p:cond delay="0"/>
                                  </p:stCondLst>
                                  <p:childTnLst>
                                    <p:set>
                                      <p:cBhvr>
                                        <p:cTn dur="1" fill="hold" id="54">
                                          <p:stCondLst>
                                            <p:cond delay="0"/>
                                          </p:stCondLst>
                                        </p:cTn>
                                        <p:tgtEl>
                                          <p:spTgt spid="1048708">
                                            <p:txEl>
                                              <p:charRg st="581" end="627"/>
                                            </p:txEl>
                                          </p:spTgt>
                                        </p:tgtEl>
                                        <p:attrNameLst>
                                          <p:attrName>style.visibility</p:attrName>
                                        </p:attrNameLst>
                                      </p:cBhvr>
                                      <p:to>
                                        <p:strVal val="visible"/>
                                      </p:to>
                                    </p:set>
                                    <p:animEffect transition="in" filter="checkerboard(across)">
                                      <p:cBhvr>
                                        <p:cTn dur="500" id="55"/>
                                        <p:tgtEl>
                                          <p:spTgt spid="1048708">
                                            <p:txEl>
                                              <p:charRg st="581" end="627"/>
                                            </p:txEl>
                                          </p:spTgt>
                                        </p:tgtEl>
                                      </p:cBhvr>
                                    </p:animEffect>
                                  </p:childTnLst>
                                </p:cTn>
                              </p:par>
                            </p:childTnLst>
                          </p:cTn>
                        </p:par>
                      </p:childTnLst>
                    </p:cTn>
                  </p:par>
                  <p:par>
                    <p:cTn fill="hold" id="56">
                      <p:stCondLst>
                        <p:cond delay="indefinite"/>
                      </p:stCondLst>
                      <p:childTnLst>
                        <p:par>
                          <p:cTn fill="hold" id="57">
                            <p:stCondLst>
                              <p:cond delay="0"/>
                            </p:stCondLst>
                            <p:childTnLst>
                              <p:par>
                                <p:cTn fill="hold" id="58" nodeType="clickEffect" presetClass="entr" presetID="5" presetSubtype="10">
                                  <p:stCondLst>
                                    <p:cond delay="0"/>
                                  </p:stCondLst>
                                  <p:childTnLst>
                                    <p:set>
                                      <p:cBhvr>
                                        <p:cTn dur="1" fill="hold" id="59">
                                          <p:stCondLst>
                                            <p:cond delay="0"/>
                                          </p:stCondLst>
                                        </p:cTn>
                                        <p:tgtEl>
                                          <p:spTgt spid="1048708">
                                            <p:txEl>
                                              <p:charRg st="627" end="646"/>
                                            </p:txEl>
                                          </p:spTgt>
                                        </p:tgtEl>
                                        <p:attrNameLst>
                                          <p:attrName>style.visibility</p:attrName>
                                        </p:attrNameLst>
                                      </p:cBhvr>
                                      <p:to>
                                        <p:strVal val="visible"/>
                                      </p:to>
                                    </p:set>
                                    <p:animEffect transition="in" filter="checkerboard(across)">
                                      <p:cBhvr>
                                        <p:cTn dur="500" id="60"/>
                                        <p:tgtEl>
                                          <p:spTgt spid="1048708">
                                            <p:txEl>
                                              <p:charRg st="627" end="646"/>
                                            </p:txEl>
                                          </p:spTgt>
                                        </p:tgtEl>
                                      </p:cBhvr>
                                    </p:animEffect>
                                  </p:childTnLst>
                                </p:cTn>
                              </p:par>
                            </p:childTnLst>
                          </p:cTn>
                        </p:par>
                      </p:childTnLst>
                    </p:cTn>
                  </p:par>
                  <p:par>
                    <p:cTn fill="hold" id="61">
                      <p:stCondLst>
                        <p:cond delay="indefinite"/>
                      </p:stCondLst>
                      <p:childTnLst>
                        <p:par>
                          <p:cTn fill="hold" id="62">
                            <p:stCondLst>
                              <p:cond delay="0"/>
                            </p:stCondLst>
                            <p:childTnLst>
                              <p:par>
                                <p:cTn fill="hold" id="63" nodeType="clickEffect" presetClass="entr" presetID="5" presetSubtype="10">
                                  <p:stCondLst>
                                    <p:cond delay="0"/>
                                  </p:stCondLst>
                                  <p:childTnLst>
                                    <p:set>
                                      <p:cBhvr>
                                        <p:cTn dur="1" fill="hold" id="64">
                                          <p:stCondLst>
                                            <p:cond delay="0"/>
                                          </p:stCondLst>
                                        </p:cTn>
                                        <p:tgtEl>
                                          <p:spTgt spid="1048708">
                                            <p:txEl>
                                              <p:charRg st="646" end="663"/>
                                            </p:txEl>
                                          </p:spTgt>
                                        </p:tgtEl>
                                        <p:attrNameLst>
                                          <p:attrName>style.visibility</p:attrName>
                                        </p:attrNameLst>
                                      </p:cBhvr>
                                      <p:to>
                                        <p:strVal val="visible"/>
                                      </p:to>
                                    </p:set>
                                    <p:animEffect transition="in" filter="checkerboard(across)">
                                      <p:cBhvr>
                                        <p:cTn dur="500" id="65"/>
                                        <p:tgtEl>
                                          <p:spTgt spid="1048708">
                                            <p:txEl>
                                              <p:charRg st="646" end="66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1">
  <p:cSld>
    <p:spTree>
      <p:nvGrpSpPr>
        <p:cNvPr id="59" name=""/>
        <p:cNvGrpSpPr/>
        <p:nvPr/>
      </p:nvGrpSpPr>
      <p:grpSpPr>
        <a:xfrm rot="0">
          <a:off x="0" y="0"/>
          <a:ext cx="0" cy="0"/>
          <a:chOff x="0" y="0"/>
          <a:chExt cx="0" cy="0"/>
        </a:xfrm>
      </p:grpSpPr>
      <p:sp>
        <p:nvSpPr>
          <p:cNvPr id="1048709" name="Titre 1"/>
          <p:cNvSpPr/>
          <p:nvPr>
            <p:ph type="title" sz="full" idx="0"/>
          </p:nvPr>
        </p:nvSpPr>
        <p:spPr>
          <a:xfrm rot="0">
            <a:off x="395287" y="0"/>
            <a:ext cx="8229600" cy="3683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La méthode du simplexe</a:t>
            </a:r>
          </a:p>
        </p:txBody>
      </p:sp>
      <p:sp>
        <p:nvSpPr>
          <p:cNvPr id="1048710" name="Espace réservé du contenu 2"/>
          <p:cNvSpPr/>
          <p:nvPr>
            <p:ph sz="full" idx="1"/>
          </p:nvPr>
        </p:nvSpPr>
        <p:spPr>
          <a:xfrm rot="0">
            <a:off x="457200" y="404812"/>
            <a:ext cx="8229600" cy="6453187"/>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0" lvl="0" marL="0">
              <a:buNone/>
            </a:pPr>
            <a:r>
              <a:rPr altLang="en-US" sz="1900" lang="fr-FR"/>
              <a:t>Pour augmenter la valeur de Z nous devons faire rentrer  la variable hors base x</a:t>
            </a:r>
            <a:r>
              <a:rPr altLang="en-US" baseline="-25000" sz="1900" lang="fr-FR"/>
              <a:t>2</a:t>
            </a:r>
            <a:r>
              <a:rPr altLang="en-US" sz="1900" lang="fr-FR"/>
              <a:t> (coefficient le plus élevé dans Z) dans la base et faire sortir une variable de base hors base. </a:t>
            </a:r>
          </a:p>
          <a:p>
            <a:pPr indent="0" lvl="0" marL="0">
              <a:buNone/>
            </a:pPr>
            <a:r>
              <a:rPr altLang="en-US" sz="1900" lang="fr-FR"/>
              <a:t>En gardant x</a:t>
            </a:r>
            <a:r>
              <a:rPr altLang="en-US" baseline="-25000" sz="1900" lang="fr-FR"/>
              <a:t>1</a:t>
            </a:r>
            <a:r>
              <a:rPr altLang="en-US" sz="1900" lang="fr-FR"/>
              <a:t>=0 et remplaçant sa valeur dans (1) et en utilisant la non négativité des variables, on obtient:</a:t>
            </a:r>
          </a:p>
          <a:p>
            <a:pPr eaLnBrk="1" hangingPunct="1" indent="0" lvl="0" marL="0">
              <a:buNone/>
            </a:pPr>
            <a:r>
              <a:rPr altLang="en-US" sz="1900" lang="fr-FR">
                <a:sym typeface="Symbol" pitchFamily="18" charset="2"/>
              </a:rPr>
              <a:t>e</a:t>
            </a:r>
            <a:r>
              <a:rPr altLang="en-US" baseline="-25000" sz="1900" lang="fr-FR">
                <a:sym typeface="Symbol" pitchFamily="18" charset="2"/>
              </a:rPr>
              <a:t>1 </a:t>
            </a:r>
            <a:r>
              <a:rPr altLang="en-US" sz="1900" lang="fr-FR">
                <a:sym typeface="Symbol" pitchFamily="18" charset="2"/>
              </a:rPr>
              <a:t>=</a:t>
            </a:r>
            <a:r>
              <a:rPr altLang="en-US" baseline="-25000" sz="1900" lang="fr-FR"/>
              <a:t>  </a:t>
            </a:r>
            <a:r>
              <a:rPr altLang="en-US" b="1" sz="1900" lang="fr-FR"/>
              <a:t>40</a:t>
            </a:r>
            <a:r>
              <a:rPr altLang="en-US" sz="1900" lang="fr-FR"/>
              <a:t>  - </a:t>
            </a:r>
            <a:r>
              <a:rPr altLang="en-US" b="1" sz="1900" lang="fr-FR"/>
              <a:t>0,5</a:t>
            </a:r>
            <a:r>
              <a:rPr altLang="en-US" sz="1900" lang="fr-FR"/>
              <a:t> x</a:t>
            </a:r>
            <a:r>
              <a:rPr altLang="en-US" baseline="-25000" sz="1900" lang="fr-FR"/>
              <a:t>2 </a:t>
            </a:r>
            <a:r>
              <a:rPr altLang="en-US" sz="1900" lang="fr-FR">
                <a:sym typeface="Symbol" pitchFamily="18" charset="2"/>
              </a:rPr>
              <a:t> 0                </a:t>
            </a:r>
            <a:r>
              <a:rPr altLang="en-US" sz="1900" lang="fr-FR"/>
              <a:t>x</a:t>
            </a:r>
            <a:r>
              <a:rPr altLang="en-US" baseline="-25000" sz="1900" lang="fr-FR"/>
              <a:t>2 </a:t>
            </a:r>
            <a:r>
              <a:rPr altLang="en-US" sz="1900" lang="fr-FR">
                <a:sym typeface="Symbol" pitchFamily="18" charset="2"/>
              </a:rPr>
              <a:t> 80</a:t>
            </a:r>
          </a:p>
          <a:p>
            <a:pPr eaLnBrk="1" hangingPunct="1" indent="0" lvl="0" marL="0">
              <a:buNone/>
            </a:pPr>
            <a:r>
              <a:rPr altLang="en-US" sz="1900" lang="fr-FR"/>
              <a:t>e</a:t>
            </a:r>
            <a:r>
              <a:rPr altLang="en-US" baseline="-25000" sz="1900" lang="fr-FR"/>
              <a:t>2</a:t>
            </a:r>
            <a:r>
              <a:rPr altLang="en-US" sz="1900" lang="fr-FR"/>
              <a:t> = </a:t>
            </a:r>
            <a:r>
              <a:rPr altLang="en-US" b="1" sz="1900" lang="fr-FR"/>
              <a:t>40 </a:t>
            </a:r>
            <a:r>
              <a:rPr altLang="en-US" sz="1900" lang="fr-FR"/>
              <a:t> - </a:t>
            </a:r>
            <a:r>
              <a:rPr altLang="en-US" b="1" sz="1900" lang="fr-FR"/>
              <a:t>0,2</a:t>
            </a:r>
            <a:r>
              <a:rPr altLang="en-US" sz="1900" lang="fr-FR"/>
              <a:t> x</a:t>
            </a:r>
            <a:r>
              <a:rPr altLang="en-US" baseline="-25000" sz="1900" lang="fr-FR"/>
              <a:t>2 </a:t>
            </a:r>
            <a:r>
              <a:rPr altLang="en-US" sz="1900" lang="fr-FR">
                <a:sym typeface="Symbol" pitchFamily="18" charset="2"/>
              </a:rPr>
              <a:t></a:t>
            </a:r>
            <a:r>
              <a:rPr altLang="en-US" sz="1900" lang="fr-FR"/>
              <a:t>  0        </a:t>
            </a:r>
            <a:r>
              <a:rPr altLang="en-US" sz="1900" lang="fr-FR">
                <a:sym typeface="Symbol" pitchFamily="18" charset="2"/>
              </a:rPr>
              <a:t>   </a:t>
            </a:r>
            <a:r>
              <a:rPr altLang="en-US" sz="1900" lang="fr-FR"/>
              <a:t>x</a:t>
            </a:r>
            <a:r>
              <a:rPr altLang="en-US" baseline="-25000" sz="1900" lang="fr-FR"/>
              <a:t>2 </a:t>
            </a:r>
            <a:r>
              <a:rPr altLang="en-US" sz="1900" lang="fr-FR">
                <a:sym typeface="Symbol" pitchFamily="18" charset="2"/>
              </a:rPr>
              <a:t> 200     </a:t>
            </a:r>
            <a:r>
              <a:rPr altLang="en-US" sz="1900" lang="fr-FR"/>
              <a:t> </a:t>
            </a:r>
            <a:r>
              <a:rPr altLang="en-US" sz="1900" lang="fr-FR">
                <a:sym typeface="Symbol" pitchFamily="18" charset="2"/>
              </a:rPr>
              <a:t>  </a:t>
            </a:r>
            <a:r>
              <a:rPr altLang="en-US" sz="1900" lang="fr-FR"/>
              <a:t>x</a:t>
            </a:r>
            <a:r>
              <a:rPr altLang="en-US" baseline="-25000" sz="1900" lang="fr-FR"/>
              <a:t>2 </a:t>
            </a:r>
            <a:r>
              <a:rPr altLang="en-US" sz="1900" lang="fr-FR">
                <a:sym typeface="Symbol" pitchFamily="18" charset="2"/>
              </a:rPr>
              <a:t> 50</a:t>
            </a:r>
          </a:p>
          <a:p>
            <a:pPr eaLnBrk="1" hangingPunct="1" indent="0" lvl="0" marL="0">
              <a:buNone/>
            </a:pPr>
            <a:r>
              <a:rPr altLang="en-US" sz="1900" lang="fr-FR"/>
              <a:t>e</a:t>
            </a:r>
            <a:r>
              <a:rPr altLang="en-US" baseline="-25000" sz="1900" lang="fr-FR"/>
              <a:t>3</a:t>
            </a:r>
            <a:r>
              <a:rPr altLang="en-US" sz="1900" lang="fr-FR"/>
              <a:t>=  </a:t>
            </a:r>
            <a:r>
              <a:rPr altLang="en-US" b="1" sz="1900" lang="fr-FR"/>
              <a:t>40  </a:t>
            </a:r>
            <a:r>
              <a:rPr altLang="en-US" sz="1900" lang="fr-FR"/>
              <a:t>-  </a:t>
            </a:r>
            <a:r>
              <a:rPr altLang="en-US" b="1" sz="1900" lang="fr-FR"/>
              <a:t>0,8</a:t>
            </a:r>
            <a:r>
              <a:rPr altLang="en-US" sz="1900" lang="fr-FR"/>
              <a:t> x</a:t>
            </a:r>
            <a:r>
              <a:rPr altLang="en-US" baseline="-25000" sz="1900" lang="fr-FR"/>
              <a:t>2 </a:t>
            </a:r>
            <a:r>
              <a:rPr altLang="en-US" sz="1900" lang="fr-FR">
                <a:sym typeface="Symbol" pitchFamily="18" charset="2"/>
              </a:rPr>
              <a:t> 0                </a:t>
            </a:r>
            <a:r>
              <a:rPr altLang="en-US" sz="1900" lang="fr-FR"/>
              <a:t>x</a:t>
            </a:r>
            <a:r>
              <a:rPr altLang="en-US" baseline="-25000" sz="1900" lang="fr-FR"/>
              <a:t>2 </a:t>
            </a:r>
            <a:r>
              <a:rPr altLang="en-US" sz="1900" lang="fr-FR">
                <a:sym typeface="Symbol" pitchFamily="18" charset="2"/>
              </a:rPr>
              <a:t> 50</a:t>
            </a:r>
          </a:p>
          <a:p>
            <a:pPr indent="0" lvl="0" marL="0">
              <a:buNone/>
            </a:pPr>
            <a:r>
              <a:rPr altLang="en-US" sz="1900" lang="fr-FR"/>
              <a:t>On prendra   x</a:t>
            </a:r>
            <a:r>
              <a:rPr altLang="en-US" baseline="-25000" sz="1900" lang="fr-FR"/>
              <a:t>2 </a:t>
            </a:r>
            <a:r>
              <a:rPr altLang="en-US" sz="1900" lang="fr-FR">
                <a:sym typeface="Symbol" pitchFamily="18" charset="2"/>
              </a:rPr>
              <a:t>= Min { </a:t>
            </a:r>
            <a:r>
              <a:rPr altLang="en-US" b="1" sz="1900" lang="fr-FR">
                <a:sym typeface="Symbol" pitchFamily="18" charset="2"/>
              </a:rPr>
              <a:t>40</a:t>
            </a:r>
            <a:r>
              <a:rPr altLang="en-US" sz="1900" lang="fr-FR">
                <a:sym typeface="Symbol" pitchFamily="18" charset="2"/>
              </a:rPr>
              <a:t>/</a:t>
            </a:r>
            <a:r>
              <a:rPr altLang="en-US" b="1" sz="1900" lang="fr-FR">
                <a:sym typeface="Symbol" pitchFamily="18" charset="2"/>
              </a:rPr>
              <a:t>0,5</a:t>
            </a:r>
            <a:r>
              <a:rPr altLang="en-US" sz="1900" lang="fr-FR">
                <a:sym typeface="Symbol" pitchFamily="18" charset="2"/>
              </a:rPr>
              <a:t>; </a:t>
            </a:r>
            <a:r>
              <a:rPr altLang="en-US" b="1" sz="1900" lang="fr-FR">
                <a:sym typeface="Symbol" pitchFamily="18" charset="2"/>
              </a:rPr>
              <a:t>40</a:t>
            </a:r>
            <a:r>
              <a:rPr altLang="en-US" sz="1900" lang="fr-FR">
                <a:sym typeface="Symbol" pitchFamily="18" charset="2"/>
              </a:rPr>
              <a:t>/</a:t>
            </a:r>
            <a:r>
              <a:rPr altLang="en-US" b="1" sz="1900" lang="fr-FR">
                <a:sym typeface="Symbol" pitchFamily="18" charset="2"/>
              </a:rPr>
              <a:t>0,2</a:t>
            </a:r>
            <a:r>
              <a:rPr altLang="en-US" sz="1900" lang="fr-FR">
                <a:sym typeface="Symbol" pitchFamily="18" charset="2"/>
              </a:rPr>
              <a:t>; </a:t>
            </a:r>
            <a:r>
              <a:rPr altLang="en-US" b="1" sz="1900" lang="fr-FR">
                <a:sym typeface="Symbol" pitchFamily="18" charset="2"/>
              </a:rPr>
              <a:t>40</a:t>
            </a:r>
            <a:r>
              <a:rPr altLang="en-US" sz="1900" lang="fr-FR">
                <a:sym typeface="Symbol" pitchFamily="18" charset="2"/>
              </a:rPr>
              <a:t>/</a:t>
            </a:r>
            <a:r>
              <a:rPr altLang="en-US" b="1" sz="1900" lang="fr-FR">
                <a:sym typeface="Symbol" pitchFamily="18" charset="2"/>
              </a:rPr>
              <a:t>0,8</a:t>
            </a:r>
            <a:r>
              <a:rPr altLang="en-US" sz="1900" lang="fr-FR">
                <a:sym typeface="Symbol" pitchFamily="18" charset="2"/>
              </a:rPr>
              <a:t>} = 50</a:t>
            </a:r>
          </a:p>
          <a:p>
            <a:pPr indent="0" lvl="0" marL="0">
              <a:buNone/>
            </a:pPr>
            <a:r>
              <a:rPr altLang="en-US" sz="1900" lang="fr-FR">
                <a:sym typeface="Symbol" pitchFamily="18" charset="2"/>
              </a:rPr>
              <a:t>La nouvelle solution de base réalisable est obtenue en posant </a:t>
            </a:r>
            <a:r>
              <a:rPr altLang="en-US" sz="1900" lang="fr-FR"/>
              <a:t>x</a:t>
            </a:r>
            <a:r>
              <a:rPr altLang="en-US" baseline="-25000" sz="1900" lang="fr-FR"/>
              <a:t>2 </a:t>
            </a:r>
            <a:r>
              <a:rPr altLang="en-US" sz="1900" lang="fr-FR">
                <a:sym typeface="Symbol" pitchFamily="18" charset="2"/>
              </a:rPr>
              <a:t>= 50 qui est:</a:t>
            </a:r>
          </a:p>
          <a:p>
            <a:pPr indent="0" lvl="0" marL="0">
              <a:buNone/>
            </a:pPr>
            <a:r>
              <a:rPr altLang="en-US" sz="1900" lang="fr-FR"/>
              <a:t>x</a:t>
            </a:r>
            <a:r>
              <a:rPr altLang="en-US" baseline="-25000" sz="1900" lang="fr-FR"/>
              <a:t>1</a:t>
            </a:r>
            <a:r>
              <a:rPr altLang="en-US" sz="1900" lang="fr-FR"/>
              <a:t>= 0 e</a:t>
            </a:r>
            <a:r>
              <a:rPr altLang="en-US" baseline="-25000" sz="1900" lang="fr-FR"/>
              <a:t>3</a:t>
            </a:r>
            <a:r>
              <a:rPr altLang="en-US" sz="1900" lang="fr-FR"/>
              <a:t>=0 (VHB) e</a:t>
            </a:r>
            <a:r>
              <a:rPr altLang="en-US" baseline="-25000" sz="1900" lang="fr-FR"/>
              <a:t>1</a:t>
            </a:r>
            <a:r>
              <a:rPr altLang="en-US" sz="1900" lang="fr-FR"/>
              <a:t>= 15 e</a:t>
            </a:r>
            <a:r>
              <a:rPr altLang="en-US" baseline="-25000" sz="1900" lang="fr-FR"/>
              <a:t>2</a:t>
            </a:r>
            <a:r>
              <a:rPr altLang="en-US" sz="1900" lang="fr-FR"/>
              <a:t>= 30  x</a:t>
            </a:r>
            <a:r>
              <a:rPr altLang="en-US" baseline="-25000" sz="1900" lang="fr-FR"/>
              <a:t>2</a:t>
            </a:r>
            <a:r>
              <a:rPr altLang="en-US" sz="1900" lang="fr-FR"/>
              <a:t>=50 (VB) qui correspond au point B=(0, 50) avec Z</a:t>
            </a:r>
            <a:r>
              <a:rPr altLang="en-US" baseline="-25000" sz="1900" lang="fr-FR"/>
              <a:t>B</a:t>
            </a:r>
            <a:r>
              <a:rPr altLang="en-US" sz="1900" lang="fr-FR"/>
              <a:t>= 150. </a:t>
            </a:r>
          </a:p>
          <a:p>
            <a:pPr indent="0" lvl="0" marL="0">
              <a:buNone/>
            </a:pPr>
            <a:r>
              <a:rPr altLang="en-US" b="1" sz="1900" i="1" lang="fr-FR" u="sng"/>
              <a:t>2</a:t>
            </a:r>
            <a:r>
              <a:rPr altLang="en-US" baseline="30000" b="1" sz="1900" i="1" lang="fr-FR" u="sng"/>
              <a:t>ième</a:t>
            </a:r>
            <a:r>
              <a:rPr altLang="en-US" b="1" sz="1900" i="1" lang="fr-FR" u="sng"/>
              <a:t> itération: </a:t>
            </a:r>
          </a:p>
          <a:p>
            <a:pPr indent="0" lvl="0" marL="0">
              <a:buNone/>
            </a:pPr>
            <a:r>
              <a:rPr altLang="en-US" sz="1900" lang="fr-FR"/>
              <a:t>Exprimons les variables de base e</a:t>
            </a:r>
            <a:r>
              <a:rPr altLang="en-US" baseline="-25000" sz="1900" lang="fr-FR"/>
              <a:t>1,</a:t>
            </a:r>
            <a:r>
              <a:rPr altLang="en-US" sz="1900" lang="fr-FR"/>
              <a:t> e</a:t>
            </a:r>
            <a:r>
              <a:rPr altLang="en-US" baseline="-25000" sz="1900" lang="fr-FR"/>
              <a:t>2</a:t>
            </a:r>
            <a:r>
              <a:rPr altLang="en-US" sz="1900" lang="fr-FR"/>
              <a:t> et  x</a:t>
            </a:r>
            <a:r>
              <a:rPr altLang="en-US" baseline="-25000" sz="1900" lang="fr-FR"/>
              <a:t>2</a:t>
            </a:r>
            <a:r>
              <a:rPr altLang="en-US" sz="1900" lang="fr-FR"/>
              <a:t> en fonction des variables hors base x</a:t>
            </a:r>
            <a:r>
              <a:rPr altLang="en-US" baseline="-25000" sz="1900" lang="fr-FR"/>
              <a:t>1</a:t>
            </a:r>
            <a:r>
              <a:rPr altLang="en-US" sz="1900" lang="fr-FR"/>
              <a:t> et e</a:t>
            </a:r>
            <a:r>
              <a:rPr altLang="en-US" baseline="-25000" sz="1900" lang="fr-FR"/>
              <a:t>3</a:t>
            </a:r>
            <a:r>
              <a:rPr altLang="en-US" sz="1900" lang="fr-FR"/>
              <a:t> on obtient-</a:t>
            </a:r>
          </a:p>
          <a:p>
            <a:pPr indent="0" lvl="0" marL="0">
              <a:buNone/>
            </a:pPr>
            <a:r>
              <a:rPr altLang="en-US" sz="1900" lang="fr-FR"/>
              <a:t>x</a:t>
            </a:r>
            <a:r>
              <a:rPr altLang="en-US" baseline="-25000" sz="1900" lang="fr-FR"/>
              <a:t>2 </a:t>
            </a:r>
            <a:r>
              <a:rPr altLang="en-US" sz="1900" lang="fr-FR"/>
              <a:t>=  </a:t>
            </a:r>
            <a:r>
              <a:rPr altLang="en-US" b="1" sz="1900" lang="fr-FR"/>
              <a:t>50  </a:t>
            </a:r>
            <a:r>
              <a:rPr altLang="en-US" sz="1900" lang="fr-FR"/>
              <a:t>-  </a:t>
            </a:r>
            <a:r>
              <a:rPr altLang="en-US" b="1" sz="1900" lang="fr-FR"/>
              <a:t>1,25</a:t>
            </a:r>
            <a:r>
              <a:rPr altLang="en-US" sz="1900" lang="fr-FR"/>
              <a:t>e</a:t>
            </a:r>
            <a:r>
              <a:rPr altLang="en-US" baseline="-25000" sz="1900" lang="fr-FR"/>
              <a:t>3</a:t>
            </a:r>
          </a:p>
          <a:p>
            <a:pPr indent="0" lvl="0" marL="0">
              <a:buNone/>
            </a:pPr>
            <a:r>
              <a:rPr altLang="en-US" sz="1900" lang="fr-FR">
                <a:sym typeface="Symbol" pitchFamily="18" charset="2"/>
              </a:rPr>
              <a:t>e</a:t>
            </a:r>
            <a:r>
              <a:rPr altLang="en-US" baseline="-25000" sz="1900" lang="fr-FR">
                <a:sym typeface="Symbol" pitchFamily="18" charset="2"/>
              </a:rPr>
              <a:t>1</a:t>
            </a:r>
            <a:r>
              <a:rPr altLang="en-US" sz="1900" lang="fr-FR"/>
              <a:t>= 40 - 0,25x</a:t>
            </a:r>
            <a:r>
              <a:rPr altLang="en-US" baseline="-25000" sz="1900" lang="fr-FR"/>
              <a:t>1</a:t>
            </a:r>
            <a:r>
              <a:rPr altLang="en-US" sz="1900" lang="fr-FR"/>
              <a:t> – 0,5 (</a:t>
            </a:r>
            <a:r>
              <a:rPr altLang="en-US" b="1" sz="1900" lang="fr-FR"/>
              <a:t>50  </a:t>
            </a:r>
            <a:r>
              <a:rPr altLang="en-US" sz="1900" lang="fr-FR"/>
              <a:t>-  </a:t>
            </a:r>
            <a:r>
              <a:rPr altLang="en-US" b="1" sz="1900" lang="fr-FR"/>
              <a:t>1,25</a:t>
            </a:r>
            <a:r>
              <a:rPr altLang="en-US" sz="1900" lang="fr-FR"/>
              <a:t>e</a:t>
            </a:r>
            <a:r>
              <a:rPr altLang="en-US" baseline="-25000" sz="1900" lang="fr-FR"/>
              <a:t>3</a:t>
            </a:r>
            <a:r>
              <a:rPr altLang="en-US" sz="1900" lang="fr-FR"/>
              <a:t>) = 15-0,25 x</a:t>
            </a:r>
            <a:r>
              <a:rPr altLang="en-US" baseline="-25000" sz="1900" lang="fr-FR"/>
              <a:t>1</a:t>
            </a:r>
            <a:r>
              <a:rPr altLang="en-US" sz="1900" lang="fr-FR"/>
              <a:t> + 0,625 e</a:t>
            </a:r>
            <a:r>
              <a:rPr altLang="en-US" baseline="-25000" sz="1900" lang="fr-FR"/>
              <a:t>3</a:t>
            </a:r>
          </a:p>
          <a:p>
            <a:pPr indent="0" lvl="0" marL="0">
              <a:buNone/>
            </a:pPr>
            <a:r>
              <a:rPr altLang="en-US" sz="1900" lang="fr-FR"/>
              <a:t>e</a:t>
            </a:r>
            <a:r>
              <a:rPr altLang="en-US" baseline="-25000" sz="1900" lang="fr-FR"/>
              <a:t>2</a:t>
            </a:r>
            <a:r>
              <a:rPr altLang="en-US" sz="1900" lang="fr-FR"/>
              <a:t> = 40 - </a:t>
            </a:r>
            <a:r>
              <a:rPr altLang="en-US" sz="1900" lang="fr-FR">
                <a:sym typeface="Symbol" pitchFamily="18" charset="2"/>
              </a:rPr>
              <a:t>0,4 </a:t>
            </a:r>
            <a:r>
              <a:rPr altLang="en-US" sz="1900" lang="fr-FR"/>
              <a:t>x</a:t>
            </a:r>
            <a:r>
              <a:rPr altLang="en-US" baseline="-25000" sz="1900" lang="fr-FR"/>
              <a:t>1</a:t>
            </a:r>
            <a:r>
              <a:rPr altLang="en-US" sz="1900" lang="fr-FR"/>
              <a:t> - 0,2 (</a:t>
            </a:r>
            <a:r>
              <a:rPr altLang="en-US" b="1" sz="1900" lang="fr-FR"/>
              <a:t>50  </a:t>
            </a:r>
            <a:r>
              <a:rPr altLang="en-US" sz="1900" lang="fr-FR"/>
              <a:t>-  </a:t>
            </a:r>
            <a:r>
              <a:rPr altLang="en-US" b="1" sz="1900" lang="fr-FR"/>
              <a:t>1,25</a:t>
            </a:r>
            <a:r>
              <a:rPr altLang="en-US" sz="1900" lang="fr-FR"/>
              <a:t>e</a:t>
            </a:r>
            <a:r>
              <a:rPr altLang="en-US" baseline="-25000" sz="1900" lang="fr-FR"/>
              <a:t>3</a:t>
            </a:r>
            <a:r>
              <a:rPr altLang="en-US" sz="1900" lang="fr-FR"/>
              <a:t>) = 30-0,4 x</a:t>
            </a:r>
            <a:r>
              <a:rPr altLang="en-US" baseline="-25000" sz="1900" lang="fr-FR"/>
              <a:t>1</a:t>
            </a:r>
            <a:r>
              <a:rPr altLang="en-US" sz="1900" lang="fr-FR"/>
              <a:t> + 0,25 e</a:t>
            </a:r>
            <a:r>
              <a:rPr altLang="en-US" baseline="-25000" sz="1900" lang="fr-FR"/>
              <a:t>3  	</a:t>
            </a:r>
            <a:r>
              <a:rPr altLang="en-US" sz="1900" lang="fr-FR"/>
              <a:t>…………(2)</a:t>
            </a:r>
          </a:p>
          <a:p>
            <a:pPr indent="0" lvl="0" marL="0">
              <a:buNone/>
            </a:pPr>
            <a:r>
              <a:rPr altLang="en-US" sz="1900" lang="fr-FR"/>
              <a:t>Z= 2 x</a:t>
            </a:r>
            <a:r>
              <a:rPr altLang="en-US" baseline="-25000" sz="1900" lang="fr-FR"/>
              <a:t>1</a:t>
            </a:r>
            <a:r>
              <a:rPr altLang="en-US" sz="1900" lang="fr-FR"/>
              <a:t>  + 3 (</a:t>
            </a:r>
            <a:r>
              <a:rPr altLang="en-US" b="1" sz="1900" lang="fr-FR"/>
              <a:t>50  </a:t>
            </a:r>
            <a:r>
              <a:rPr altLang="en-US" sz="1900" lang="fr-FR"/>
              <a:t>-  </a:t>
            </a:r>
            <a:r>
              <a:rPr altLang="en-US" b="1" sz="1900" lang="fr-FR"/>
              <a:t>1,25</a:t>
            </a:r>
            <a:r>
              <a:rPr altLang="en-US" sz="1900" lang="fr-FR"/>
              <a:t>e</a:t>
            </a:r>
            <a:r>
              <a:rPr altLang="en-US" baseline="-25000" sz="1900" lang="fr-FR"/>
              <a:t>3</a:t>
            </a:r>
            <a:r>
              <a:rPr altLang="en-US" sz="1900" lang="fr-FR"/>
              <a:t>) = 150+ </a:t>
            </a:r>
            <a:r>
              <a:rPr altLang="en-US" b="1" sz="1900" lang="fr-FR"/>
              <a:t>2 </a:t>
            </a:r>
            <a:r>
              <a:rPr altLang="en-US" sz="1900" lang="fr-FR"/>
              <a:t>x</a:t>
            </a:r>
            <a:r>
              <a:rPr altLang="en-US" baseline="-25000" sz="1900" lang="fr-FR"/>
              <a:t>1</a:t>
            </a:r>
            <a:r>
              <a:rPr altLang="en-US" sz="1900" lang="fr-FR"/>
              <a:t> - 3,75 e</a:t>
            </a:r>
            <a:r>
              <a:rPr altLang="en-US" baseline="-25000" sz="1900" lang="fr-FR"/>
              <a:t>3</a:t>
            </a:r>
          </a:p>
          <a:p>
            <a:pPr indent="0" lvl="0" marL="0">
              <a:buNone/>
            </a:pPr>
            <a:endParaRPr altLang="en-US" baseline="-25000" sz="2000" lang="fr-FR"/>
          </a:p>
          <a:p>
            <a:pPr indent="0" lvl="0" marL="0">
              <a:buNone/>
            </a:pPr>
            <a:endParaRPr altLang="en-US" sz="2000" lang="fr-FR"/>
          </a:p>
          <a:p>
            <a:pPr indent="0" lvl="0" marL="0">
              <a:buNone/>
            </a:pPr>
            <a:endParaRPr altLang="en-US" sz="2000" lang="fr-F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710">
                                            <p:txEl>
                                              <p:charRg st="0" end="179"/>
                                            </p:txEl>
                                          </p:spTgt>
                                        </p:tgtEl>
                                        <p:attrNameLst>
                                          <p:attrName>style.visibility</p:attrName>
                                        </p:attrNameLst>
                                      </p:cBhvr>
                                      <p:to>
                                        <p:strVal val="visible"/>
                                      </p:to>
                                    </p:set>
                                    <p:animEffect transition="in" filter="checkerboard(across)">
                                      <p:cBhvr>
                                        <p:cTn dur="500" id="7"/>
                                        <p:tgtEl>
                                          <p:spTgt spid="1048710">
                                            <p:txEl>
                                              <p:charRg st="0" end="179"/>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710">
                                            <p:txEl>
                                              <p:charRg st="179" end="289"/>
                                            </p:txEl>
                                          </p:spTgt>
                                        </p:tgtEl>
                                        <p:attrNameLst>
                                          <p:attrName>style.visibility</p:attrName>
                                        </p:attrNameLst>
                                      </p:cBhvr>
                                      <p:to>
                                        <p:strVal val="visible"/>
                                      </p:to>
                                    </p:set>
                                    <p:animEffect transition="in" filter="checkerboard(across)">
                                      <p:cBhvr>
                                        <p:cTn dur="500" id="12"/>
                                        <p:tgtEl>
                                          <p:spTgt spid="1048710">
                                            <p:txEl>
                                              <p:charRg st="179" end="289"/>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710">
                                            <p:txEl>
                                              <p:charRg st="289" end="335"/>
                                            </p:txEl>
                                          </p:spTgt>
                                        </p:tgtEl>
                                        <p:attrNameLst>
                                          <p:attrName>style.visibility</p:attrName>
                                        </p:attrNameLst>
                                      </p:cBhvr>
                                      <p:to>
                                        <p:strVal val="visible"/>
                                      </p:to>
                                    </p:set>
                                    <p:animEffect transition="in" filter="checkerboard(across)">
                                      <p:cBhvr>
                                        <p:cTn dur="500" id="17"/>
                                        <p:tgtEl>
                                          <p:spTgt spid="1048710">
                                            <p:txEl>
                                              <p:charRg st="289" end="335"/>
                                            </p:txEl>
                                          </p:spTgt>
                                        </p:tgtEl>
                                      </p:cBhvr>
                                    </p:animEffect>
                                  </p:childTnLst>
                                </p:cTn>
                              </p:par>
                              <p:par>
                                <p:cTn fill="hold" id="18" nodeType="withEffect" presetClass="entr" presetID="5" presetSubtype="10">
                                  <p:stCondLst>
                                    <p:cond delay="0"/>
                                  </p:stCondLst>
                                  <p:childTnLst>
                                    <p:set>
                                      <p:cBhvr>
                                        <p:cTn dur="1" fill="hold" id="19">
                                          <p:stCondLst>
                                            <p:cond delay="0"/>
                                          </p:stCondLst>
                                        </p:cTn>
                                        <p:tgtEl>
                                          <p:spTgt spid="1048710">
                                            <p:txEl>
                                              <p:charRg st="335" end="394"/>
                                            </p:txEl>
                                          </p:spTgt>
                                        </p:tgtEl>
                                        <p:attrNameLst>
                                          <p:attrName>style.visibility</p:attrName>
                                        </p:attrNameLst>
                                      </p:cBhvr>
                                      <p:to>
                                        <p:strVal val="visible"/>
                                      </p:to>
                                    </p:set>
                                    <p:animEffect transition="in" filter="checkerboard(across)">
                                      <p:cBhvr>
                                        <p:cTn dur="500" id="20"/>
                                        <p:tgtEl>
                                          <p:spTgt spid="1048710">
                                            <p:txEl>
                                              <p:charRg st="335" end="394"/>
                                            </p:txEl>
                                          </p:spTgt>
                                        </p:tgtEl>
                                      </p:cBhvr>
                                    </p:animEffect>
                                  </p:childTnLst>
                                </p:cTn>
                              </p:par>
                              <p:par>
                                <p:cTn fill="hold" id="21" nodeType="withEffect" presetClass="entr" presetID="5" presetSubtype="10">
                                  <p:stCondLst>
                                    <p:cond delay="0"/>
                                  </p:stCondLst>
                                  <p:childTnLst>
                                    <p:set>
                                      <p:cBhvr>
                                        <p:cTn dur="1" fill="hold" id="22">
                                          <p:stCondLst>
                                            <p:cond delay="0"/>
                                          </p:stCondLst>
                                        </p:cTn>
                                        <p:tgtEl>
                                          <p:spTgt spid="1048710">
                                            <p:txEl>
                                              <p:charRg st="394" end="440"/>
                                            </p:txEl>
                                          </p:spTgt>
                                        </p:tgtEl>
                                        <p:attrNameLst>
                                          <p:attrName>style.visibility</p:attrName>
                                        </p:attrNameLst>
                                      </p:cBhvr>
                                      <p:to>
                                        <p:strVal val="visible"/>
                                      </p:to>
                                    </p:set>
                                    <p:animEffect transition="in" filter="checkerboard(across)">
                                      <p:cBhvr>
                                        <p:cTn dur="500" id="23"/>
                                        <p:tgtEl>
                                          <p:spTgt spid="1048710">
                                            <p:txEl>
                                              <p:charRg st="394" end="440"/>
                                            </p:txEl>
                                          </p:spTgt>
                                        </p:tgtEl>
                                      </p:cBhvr>
                                    </p:animEffect>
                                  </p:childTnLst>
                                </p:cTn>
                              </p:par>
                            </p:childTnLst>
                          </p:cTn>
                        </p:par>
                      </p:childTnLst>
                    </p:cTn>
                  </p:par>
                  <p:par>
                    <p:cTn fill="hold" id="24">
                      <p:stCondLst>
                        <p:cond delay="indefinite"/>
                      </p:stCondLst>
                      <p:childTnLst>
                        <p:par>
                          <p:cTn fill="hold" id="25">
                            <p:stCondLst>
                              <p:cond delay="0"/>
                            </p:stCondLst>
                            <p:childTnLst>
                              <p:par>
                                <p:cTn fill="hold" id="26" nodeType="clickEffect" presetClass="entr" presetID="5" presetSubtype="10">
                                  <p:stCondLst>
                                    <p:cond delay="0"/>
                                  </p:stCondLst>
                                  <p:childTnLst>
                                    <p:set>
                                      <p:cBhvr>
                                        <p:cTn dur="1" fill="hold" id="27">
                                          <p:stCondLst>
                                            <p:cond delay="0"/>
                                          </p:stCondLst>
                                        </p:cTn>
                                        <p:tgtEl>
                                          <p:spTgt spid="1048710">
                                            <p:txEl>
                                              <p:charRg st="440" end="493"/>
                                            </p:txEl>
                                          </p:spTgt>
                                        </p:tgtEl>
                                        <p:attrNameLst>
                                          <p:attrName>style.visibility</p:attrName>
                                        </p:attrNameLst>
                                      </p:cBhvr>
                                      <p:to>
                                        <p:strVal val="visible"/>
                                      </p:to>
                                    </p:set>
                                    <p:animEffect transition="in" filter="checkerboard(across)">
                                      <p:cBhvr>
                                        <p:cTn dur="500" id="28"/>
                                        <p:tgtEl>
                                          <p:spTgt spid="1048710">
                                            <p:txEl>
                                              <p:charRg st="440" end="493"/>
                                            </p:txEl>
                                          </p:spTgt>
                                        </p:tgtEl>
                                      </p:cBhvr>
                                    </p:animEffect>
                                  </p:childTnLst>
                                </p:cTn>
                              </p:par>
                            </p:childTnLst>
                          </p:cTn>
                        </p:par>
                      </p:childTnLst>
                    </p:cTn>
                  </p:par>
                  <p:par>
                    <p:cTn fill="hold" id="29">
                      <p:stCondLst>
                        <p:cond delay="indefinite"/>
                      </p:stCondLst>
                      <p:childTnLst>
                        <p:par>
                          <p:cTn fill="hold" id="30">
                            <p:stCondLst>
                              <p:cond delay="0"/>
                            </p:stCondLst>
                            <p:childTnLst>
                              <p:par>
                                <p:cTn fill="hold" id="31" nodeType="clickEffect" presetClass="entr" presetID="5" presetSubtype="10">
                                  <p:stCondLst>
                                    <p:cond delay="0"/>
                                  </p:stCondLst>
                                  <p:childTnLst>
                                    <p:set>
                                      <p:cBhvr>
                                        <p:cTn dur="1" fill="hold" id="32">
                                          <p:stCondLst>
                                            <p:cond delay="0"/>
                                          </p:stCondLst>
                                        </p:cTn>
                                        <p:tgtEl>
                                          <p:spTgt spid="1048710">
                                            <p:txEl>
                                              <p:charRg st="493" end="572"/>
                                            </p:txEl>
                                          </p:spTgt>
                                        </p:tgtEl>
                                        <p:attrNameLst>
                                          <p:attrName>style.visibility</p:attrName>
                                        </p:attrNameLst>
                                      </p:cBhvr>
                                      <p:to>
                                        <p:strVal val="visible"/>
                                      </p:to>
                                    </p:set>
                                    <p:animEffect transition="in" filter="checkerboard(across)">
                                      <p:cBhvr>
                                        <p:cTn dur="500" id="33"/>
                                        <p:tgtEl>
                                          <p:spTgt spid="1048710">
                                            <p:txEl>
                                              <p:charRg st="493" end="572"/>
                                            </p:txEl>
                                          </p:spTgt>
                                        </p:tgtEl>
                                      </p:cBhvr>
                                    </p:animEffect>
                                  </p:childTnLst>
                                </p:cTn>
                              </p:par>
                              <p:par>
                                <p:cTn fill="hold" id="34" nodeType="withEffect" presetClass="entr" presetID="5" presetSubtype="10">
                                  <p:stCondLst>
                                    <p:cond delay="0"/>
                                  </p:stCondLst>
                                  <p:childTnLst>
                                    <p:set>
                                      <p:cBhvr>
                                        <p:cTn dur="1" fill="hold" id="35">
                                          <p:stCondLst>
                                            <p:cond delay="0"/>
                                          </p:stCondLst>
                                        </p:cTn>
                                        <p:tgtEl>
                                          <p:spTgt spid="1048710">
                                            <p:txEl>
                                              <p:charRg st="572" end="664"/>
                                            </p:txEl>
                                          </p:spTgt>
                                        </p:tgtEl>
                                        <p:attrNameLst>
                                          <p:attrName>style.visibility</p:attrName>
                                        </p:attrNameLst>
                                      </p:cBhvr>
                                      <p:to>
                                        <p:strVal val="visible"/>
                                      </p:to>
                                    </p:set>
                                    <p:animEffect transition="in" filter="checkerboard(across)">
                                      <p:cBhvr>
                                        <p:cTn dur="500" id="36"/>
                                        <p:tgtEl>
                                          <p:spTgt spid="1048710">
                                            <p:txEl>
                                              <p:charRg st="572" end="664"/>
                                            </p:txEl>
                                          </p:spTgt>
                                        </p:tgtEl>
                                      </p:cBhvr>
                                    </p:animEffect>
                                  </p:childTnLst>
                                </p:cTn>
                              </p:par>
                            </p:childTnLst>
                          </p:cTn>
                        </p:par>
                      </p:childTnLst>
                    </p:cTn>
                  </p:par>
                  <p:par>
                    <p:cTn fill="hold" id="37">
                      <p:stCondLst>
                        <p:cond delay="indefinite"/>
                      </p:stCondLst>
                      <p:childTnLst>
                        <p:par>
                          <p:cTn fill="hold" id="38">
                            <p:stCondLst>
                              <p:cond delay="0"/>
                            </p:stCondLst>
                            <p:childTnLst>
                              <p:par>
                                <p:cTn fill="hold" id="39" nodeType="clickEffect" presetClass="entr" presetID="5" presetSubtype="10">
                                  <p:stCondLst>
                                    <p:cond delay="0"/>
                                  </p:stCondLst>
                                  <p:childTnLst>
                                    <p:set>
                                      <p:cBhvr>
                                        <p:cTn dur="1" fill="hold" id="40">
                                          <p:stCondLst>
                                            <p:cond delay="0"/>
                                          </p:stCondLst>
                                        </p:cTn>
                                        <p:tgtEl>
                                          <p:spTgt spid="1048710">
                                            <p:txEl>
                                              <p:charRg st="664" end="682"/>
                                            </p:txEl>
                                          </p:spTgt>
                                        </p:tgtEl>
                                        <p:attrNameLst>
                                          <p:attrName>style.visibility</p:attrName>
                                        </p:attrNameLst>
                                      </p:cBhvr>
                                      <p:to>
                                        <p:strVal val="visible"/>
                                      </p:to>
                                    </p:set>
                                    <p:animEffect transition="in" filter="checkerboard(across)">
                                      <p:cBhvr>
                                        <p:cTn dur="500" id="41"/>
                                        <p:tgtEl>
                                          <p:spTgt spid="1048710">
                                            <p:txEl>
                                              <p:charRg st="664" end="682"/>
                                            </p:txEl>
                                          </p:spTgt>
                                        </p:tgtEl>
                                      </p:cBhvr>
                                    </p:animEffect>
                                  </p:childTnLst>
                                </p:cTn>
                              </p:par>
                            </p:childTnLst>
                          </p:cTn>
                        </p:par>
                      </p:childTnLst>
                    </p:cTn>
                  </p:par>
                  <p:par>
                    <p:cTn fill="hold" id="42">
                      <p:stCondLst>
                        <p:cond delay="indefinite"/>
                      </p:stCondLst>
                      <p:childTnLst>
                        <p:par>
                          <p:cTn fill="hold" id="43">
                            <p:stCondLst>
                              <p:cond delay="0"/>
                            </p:stCondLst>
                            <p:childTnLst>
                              <p:par>
                                <p:cTn fill="hold" id="44" nodeType="clickEffect" presetClass="entr" presetID="5" presetSubtype="10">
                                  <p:stCondLst>
                                    <p:cond delay="0"/>
                                  </p:stCondLst>
                                  <p:childTnLst>
                                    <p:set>
                                      <p:cBhvr>
                                        <p:cTn dur="1" fill="hold" id="45">
                                          <p:stCondLst>
                                            <p:cond delay="0"/>
                                          </p:stCondLst>
                                        </p:cTn>
                                        <p:tgtEl>
                                          <p:spTgt spid="1048710">
                                            <p:txEl>
                                              <p:charRg st="682" end="785"/>
                                            </p:txEl>
                                          </p:spTgt>
                                        </p:tgtEl>
                                        <p:attrNameLst>
                                          <p:attrName>style.visibility</p:attrName>
                                        </p:attrNameLst>
                                      </p:cBhvr>
                                      <p:to>
                                        <p:strVal val="visible"/>
                                      </p:to>
                                    </p:set>
                                    <p:animEffect transition="in" filter="checkerboard(across)">
                                      <p:cBhvr>
                                        <p:cTn dur="500" id="46"/>
                                        <p:tgtEl>
                                          <p:spTgt spid="1048710">
                                            <p:txEl>
                                              <p:charRg st="682" end="785"/>
                                            </p:txEl>
                                          </p:spTgt>
                                        </p:tgtEl>
                                      </p:cBhvr>
                                    </p:animEffect>
                                  </p:childTnLst>
                                </p:cTn>
                              </p:par>
                            </p:childTnLst>
                          </p:cTn>
                        </p:par>
                      </p:childTnLst>
                    </p:cTn>
                  </p:par>
                  <p:par>
                    <p:cTn fill="hold" id="47">
                      <p:stCondLst>
                        <p:cond delay="indefinite"/>
                      </p:stCondLst>
                      <p:childTnLst>
                        <p:par>
                          <p:cTn fill="hold" id="48">
                            <p:stCondLst>
                              <p:cond delay="0"/>
                            </p:stCondLst>
                            <p:childTnLst>
                              <p:par>
                                <p:cTn fill="hold" id="49" nodeType="clickEffect" presetClass="entr" presetID="5" presetSubtype="10">
                                  <p:stCondLst>
                                    <p:cond delay="0"/>
                                  </p:stCondLst>
                                  <p:childTnLst>
                                    <p:set>
                                      <p:cBhvr>
                                        <p:cTn dur="1" fill="hold" id="50">
                                          <p:stCondLst>
                                            <p:cond delay="0"/>
                                          </p:stCondLst>
                                        </p:cTn>
                                        <p:tgtEl>
                                          <p:spTgt spid="1048710">
                                            <p:txEl>
                                              <p:charRg st="785" end="805"/>
                                            </p:txEl>
                                          </p:spTgt>
                                        </p:tgtEl>
                                        <p:attrNameLst>
                                          <p:attrName>style.visibility</p:attrName>
                                        </p:attrNameLst>
                                      </p:cBhvr>
                                      <p:to>
                                        <p:strVal val="visible"/>
                                      </p:to>
                                    </p:set>
                                    <p:animEffect transition="in" filter="checkerboard(across)">
                                      <p:cBhvr>
                                        <p:cTn dur="500" id="51"/>
                                        <p:tgtEl>
                                          <p:spTgt spid="1048710">
                                            <p:txEl>
                                              <p:charRg st="785" end="805"/>
                                            </p:txEl>
                                          </p:spTgt>
                                        </p:tgtEl>
                                      </p:cBhvr>
                                    </p:animEffect>
                                  </p:childTnLst>
                                </p:cTn>
                              </p:par>
                            </p:childTnLst>
                          </p:cTn>
                        </p:par>
                      </p:childTnLst>
                    </p:cTn>
                  </p:par>
                  <p:par>
                    <p:cTn fill="hold" id="52">
                      <p:stCondLst>
                        <p:cond delay="indefinite"/>
                      </p:stCondLst>
                      <p:childTnLst>
                        <p:par>
                          <p:cTn fill="hold" id="53">
                            <p:stCondLst>
                              <p:cond delay="0"/>
                            </p:stCondLst>
                            <p:childTnLst>
                              <p:par>
                                <p:cTn fill="hold" id="54" nodeType="clickEffect" presetClass="entr" presetID="5" presetSubtype="10">
                                  <p:stCondLst>
                                    <p:cond delay="0"/>
                                  </p:stCondLst>
                                  <p:childTnLst>
                                    <p:set>
                                      <p:cBhvr>
                                        <p:cTn dur="1" fill="hold" id="55">
                                          <p:stCondLst>
                                            <p:cond delay="0"/>
                                          </p:stCondLst>
                                        </p:cTn>
                                        <p:tgtEl>
                                          <p:spTgt spid="1048710">
                                            <p:txEl>
                                              <p:charRg st="805" end="867"/>
                                            </p:txEl>
                                          </p:spTgt>
                                        </p:tgtEl>
                                        <p:attrNameLst>
                                          <p:attrName>style.visibility</p:attrName>
                                        </p:attrNameLst>
                                      </p:cBhvr>
                                      <p:to>
                                        <p:strVal val="visible"/>
                                      </p:to>
                                    </p:set>
                                    <p:animEffect transition="in" filter="checkerboard(across)">
                                      <p:cBhvr>
                                        <p:cTn dur="500" id="56"/>
                                        <p:tgtEl>
                                          <p:spTgt spid="1048710">
                                            <p:txEl>
                                              <p:charRg st="805" end="867"/>
                                            </p:txEl>
                                          </p:spTgt>
                                        </p:tgtEl>
                                      </p:cBhvr>
                                    </p:animEffect>
                                  </p:childTnLst>
                                </p:cTn>
                              </p:par>
                            </p:childTnLst>
                          </p:cTn>
                        </p:par>
                      </p:childTnLst>
                    </p:cTn>
                  </p:par>
                  <p:par>
                    <p:cTn fill="hold" id="57">
                      <p:stCondLst>
                        <p:cond delay="indefinite"/>
                      </p:stCondLst>
                      <p:childTnLst>
                        <p:par>
                          <p:cTn fill="hold" id="58">
                            <p:stCondLst>
                              <p:cond delay="0"/>
                            </p:stCondLst>
                            <p:childTnLst>
                              <p:par>
                                <p:cTn fill="hold" id="59" nodeType="clickEffect" presetClass="entr" presetID="5" presetSubtype="10">
                                  <p:stCondLst>
                                    <p:cond delay="0"/>
                                  </p:stCondLst>
                                  <p:childTnLst>
                                    <p:set>
                                      <p:cBhvr>
                                        <p:cTn dur="1" fill="hold" id="60">
                                          <p:stCondLst>
                                            <p:cond delay="0"/>
                                          </p:stCondLst>
                                        </p:cTn>
                                        <p:tgtEl>
                                          <p:spTgt spid="1048710">
                                            <p:txEl>
                                              <p:charRg st="867" end="938"/>
                                            </p:txEl>
                                          </p:spTgt>
                                        </p:tgtEl>
                                        <p:attrNameLst>
                                          <p:attrName>style.visibility</p:attrName>
                                        </p:attrNameLst>
                                      </p:cBhvr>
                                      <p:to>
                                        <p:strVal val="visible"/>
                                      </p:to>
                                    </p:set>
                                    <p:animEffect transition="in" filter="checkerboard(across)">
                                      <p:cBhvr>
                                        <p:cTn dur="500" id="61"/>
                                        <p:tgtEl>
                                          <p:spTgt spid="1048710">
                                            <p:txEl>
                                              <p:charRg st="867" end="938"/>
                                            </p:txEl>
                                          </p:spTgt>
                                        </p:tgtEl>
                                      </p:cBhvr>
                                    </p:animEffect>
                                  </p:childTnLst>
                                </p:cTn>
                              </p:par>
                            </p:childTnLst>
                          </p:cTn>
                        </p:par>
                      </p:childTnLst>
                    </p:cTn>
                  </p:par>
                  <p:par>
                    <p:cTn fill="hold" id="62">
                      <p:stCondLst>
                        <p:cond delay="indefinite"/>
                      </p:stCondLst>
                      <p:childTnLst>
                        <p:par>
                          <p:cTn fill="hold" id="63">
                            <p:stCondLst>
                              <p:cond delay="0"/>
                            </p:stCondLst>
                            <p:childTnLst>
                              <p:par>
                                <p:cTn fill="hold" id="64" nodeType="clickEffect" presetClass="entr" presetID="5" presetSubtype="10">
                                  <p:stCondLst>
                                    <p:cond delay="0"/>
                                  </p:stCondLst>
                                  <p:childTnLst>
                                    <p:set>
                                      <p:cBhvr>
                                        <p:cTn dur="1" fill="hold" id="65">
                                          <p:stCondLst>
                                            <p:cond delay="0"/>
                                          </p:stCondLst>
                                        </p:cTn>
                                        <p:tgtEl>
                                          <p:spTgt spid="1048710">
                                            <p:txEl>
                                              <p:charRg st="938" end="989"/>
                                            </p:txEl>
                                          </p:spTgt>
                                        </p:tgtEl>
                                        <p:attrNameLst>
                                          <p:attrName>style.visibility</p:attrName>
                                        </p:attrNameLst>
                                      </p:cBhvr>
                                      <p:to>
                                        <p:strVal val="visible"/>
                                      </p:to>
                                    </p:set>
                                    <p:animEffect transition="in" filter="checkerboard(across)">
                                      <p:cBhvr>
                                        <p:cTn dur="500" id="66"/>
                                        <p:tgtEl>
                                          <p:spTgt spid="1048710">
                                            <p:txEl>
                                              <p:charRg st="938" end="98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1">
  <p:cSld>
    <p:spTree>
      <p:nvGrpSpPr>
        <p:cNvPr id="60" name=""/>
        <p:cNvGrpSpPr/>
        <p:nvPr/>
      </p:nvGrpSpPr>
      <p:grpSpPr>
        <a:xfrm rot="0">
          <a:off x="0" y="0"/>
          <a:ext cx="0" cy="0"/>
          <a:chOff x="0" y="0"/>
          <a:chExt cx="0" cy="0"/>
        </a:xfrm>
      </p:grpSpPr>
      <p:sp>
        <p:nvSpPr>
          <p:cNvPr id="1048711" name="Titre 1"/>
          <p:cNvSpPr/>
          <p:nvPr>
            <p:ph type="title" sz="full" idx="0"/>
          </p:nvPr>
        </p:nvSpPr>
        <p:spPr>
          <a:xfrm rot="0">
            <a:off x="468312" y="0"/>
            <a:ext cx="8229600" cy="7064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La méthode du simplexe</a:t>
            </a:r>
          </a:p>
        </p:txBody>
      </p:sp>
      <p:sp>
        <p:nvSpPr>
          <p:cNvPr id="1048712" name="Espace réservé du contenu 2"/>
          <p:cNvSpPr/>
          <p:nvPr>
            <p:ph sz="full" idx="1"/>
          </p:nvPr>
        </p:nvSpPr>
        <p:spPr>
          <a:xfrm rot="0">
            <a:off x="457200" y="620712"/>
            <a:ext cx="8229600" cy="58324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indent="0" lvl="0" marL="0">
              <a:buNone/>
            </a:pPr>
            <a:r>
              <a:rPr altLang="en-US" sz="2000" lang="fr-FR"/>
              <a:t>La variable candidate à entrer en base est x</a:t>
            </a:r>
            <a:r>
              <a:rPr altLang="en-US" baseline="-25000" sz="2000" lang="fr-FR"/>
              <a:t>1</a:t>
            </a:r>
            <a:r>
              <a:rPr altLang="en-US" sz="2000" lang="fr-FR"/>
              <a:t>. </a:t>
            </a:r>
          </a:p>
          <a:p>
            <a:pPr indent="0" lvl="0" marL="0">
              <a:buNone/>
            </a:pPr>
            <a:r>
              <a:rPr altLang="en-US" sz="2000" lang="fr-FR"/>
              <a:t>En gardant e</a:t>
            </a:r>
            <a:r>
              <a:rPr altLang="en-US" baseline="-25000" sz="2000" lang="fr-FR"/>
              <a:t>3</a:t>
            </a:r>
            <a:r>
              <a:rPr altLang="en-US" sz="2000" lang="fr-FR"/>
              <a:t>=0 dans (2), on obtient:</a:t>
            </a:r>
          </a:p>
          <a:p>
            <a:pPr indent="0" lvl="0" marL="0">
              <a:buNone/>
            </a:pPr>
            <a:r>
              <a:rPr altLang="en-US" sz="2000" lang="fr-FR"/>
              <a:t>x</a:t>
            </a:r>
            <a:r>
              <a:rPr altLang="en-US" baseline="-25000" sz="2000" lang="fr-FR"/>
              <a:t>2 </a:t>
            </a:r>
            <a:r>
              <a:rPr altLang="en-US" sz="2000" lang="fr-FR"/>
              <a:t>=  </a:t>
            </a:r>
            <a:r>
              <a:rPr altLang="en-US" b="1" sz="2000" lang="fr-FR"/>
              <a:t>50  </a:t>
            </a:r>
          </a:p>
          <a:p>
            <a:pPr indent="0" lvl="0" marL="0">
              <a:buNone/>
            </a:pPr>
            <a:r>
              <a:rPr altLang="en-US" sz="2000" lang="fr-FR">
                <a:sym typeface="Symbol" pitchFamily="18" charset="2"/>
              </a:rPr>
              <a:t>e</a:t>
            </a:r>
            <a:r>
              <a:rPr altLang="en-US" baseline="-25000" sz="2000" lang="fr-FR">
                <a:sym typeface="Symbol" pitchFamily="18" charset="2"/>
              </a:rPr>
              <a:t>1</a:t>
            </a:r>
            <a:r>
              <a:rPr altLang="en-US" sz="2000" lang="fr-FR"/>
              <a:t>= 15 - 0,25x</a:t>
            </a:r>
            <a:r>
              <a:rPr altLang="en-US" baseline="-25000" sz="2000" lang="fr-FR"/>
              <a:t>1   </a:t>
            </a:r>
            <a:r>
              <a:rPr altLang="en-US" sz="2000" lang="fr-FR">
                <a:sym typeface="Symbol" pitchFamily="18" charset="2"/>
              </a:rPr>
              <a:t> 0</a:t>
            </a:r>
            <a:r>
              <a:rPr altLang="en-US" baseline="-25000" sz="2000" lang="fr-FR"/>
              <a:t>         </a:t>
            </a:r>
            <a:r>
              <a:rPr altLang="en-US" sz="2000" lang="fr-FR">
                <a:sym typeface="Symbol" pitchFamily="18" charset="2"/>
              </a:rPr>
              <a:t>    </a:t>
            </a:r>
            <a:r>
              <a:rPr altLang="en-US" sz="2000" lang="fr-FR"/>
              <a:t>x</a:t>
            </a:r>
            <a:r>
              <a:rPr altLang="en-US" baseline="-25000" sz="2000" lang="fr-FR"/>
              <a:t>1 </a:t>
            </a:r>
            <a:r>
              <a:rPr altLang="en-US" sz="2000" lang="fr-FR">
                <a:sym typeface="Symbol" pitchFamily="18" charset="2"/>
              </a:rPr>
              <a:t> 60        </a:t>
            </a:r>
            <a:r>
              <a:rPr altLang="en-US" sz="2000" lang="fr-FR"/>
              <a:t>x</a:t>
            </a:r>
            <a:r>
              <a:rPr altLang="en-US" baseline="-25000" sz="2000" lang="fr-FR"/>
              <a:t>1 </a:t>
            </a:r>
            <a:r>
              <a:rPr altLang="en-US" sz="2000" lang="fr-FR"/>
              <a:t>=  Min{60, 75}= 60</a:t>
            </a:r>
          </a:p>
          <a:p>
            <a:pPr indent="0" lvl="0" marL="0">
              <a:buNone/>
            </a:pPr>
            <a:r>
              <a:rPr altLang="en-US" sz="2000" lang="fr-FR"/>
              <a:t>e</a:t>
            </a:r>
            <a:r>
              <a:rPr altLang="en-US" baseline="-25000" sz="2000" lang="fr-FR"/>
              <a:t>2</a:t>
            </a:r>
            <a:r>
              <a:rPr altLang="en-US" sz="2000" lang="fr-FR"/>
              <a:t> = 30-0,4 x</a:t>
            </a:r>
            <a:r>
              <a:rPr altLang="en-US" baseline="-25000" sz="2000" lang="fr-FR"/>
              <a:t>1    </a:t>
            </a:r>
            <a:r>
              <a:rPr altLang="en-US" sz="2000" lang="fr-FR"/>
              <a:t> </a:t>
            </a:r>
            <a:r>
              <a:rPr altLang="en-US" sz="2000" lang="fr-FR">
                <a:sym typeface="Symbol" pitchFamily="18" charset="2"/>
              </a:rPr>
              <a:t></a:t>
            </a:r>
            <a:r>
              <a:rPr altLang="en-US" sz="2000" lang="fr-FR"/>
              <a:t>  0              x</a:t>
            </a:r>
            <a:r>
              <a:rPr altLang="en-US" baseline="-25000" sz="2000" lang="fr-FR"/>
              <a:t>1  </a:t>
            </a:r>
            <a:r>
              <a:rPr altLang="en-US" sz="2000" lang="fr-FR">
                <a:sym typeface="Symbol" pitchFamily="18" charset="2"/>
              </a:rPr>
              <a:t></a:t>
            </a:r>
            <a:r>
              <a:rPr altLang="en-US" sz="2000" lang="fr-FR"/>
              <a:t>  75</a:t>
            </a:r>
          </a:p>
          <a:p>
            <a:pPr indent="0" lvl="0" marL="0">
              <a:buNone/>
            </a:pPr>
            <a:r>
              <a:rPr altLang="en-US" sz="2000" lang="fr-FR"/>
              <a:t>x</a:t>
            </a:r>
            <a:r>
              <a:rPr altLang="en-US" baseline="-25000" sz="2000" lang="fr-FR"/>
              <a:t>1 </a:t>
            </a:r>
            <a:r>
              <a:rPr altLang="en-US" sz="2000" lang="fr-FR"/>
              <a:t>entre en base et e</a:t>
            </a:r>
            <a:r>
              <a:rPr altLang="en-US" baseline="-25000" sz="2000" lang="fr-FR"/>
              <a:t>1 </a:t>
            </a:r>
            <a:r>
              <a:rPr altLang="en-US" sz="2000" lang="fr-FR"/>
              <a:t>sort de la base. On obtient la solution de base réalisable: x</a:t>
            </a:r>
            <a:r>
              <a:rPr altLang="en-US" baseline="-25000" sz="2000" lang="fr-FR"/>
              <a:t>1</a:t>
            </a:r>
            <a:r>
              <a:rPr altLang="en-US" sz="2000" lang="fr-FR"/>
              <a:t>=60   x</a:t>
            </a:r>
            <a:r>
              <a:rPr altLang="en-US" baseline="-25000" sz="2000" lang="fr-FR"/>
              <a:t>2 </a:t>
            </a:r>
            <a:r>
              <a:rPr altLang="en-US" sz="2000" lang="fr-FR"/>
              <a:t>=  </a:t>
            </a:r>
            <a:r>
              <a:rPr altLang="en-US" b="1" sz="2000" lang="fr-FR"/>
              <a:t>50  </a:t>
            </a:r>
            <a:r>
              <a:rPr altLang="en-US" sz="2000" lang="fr-FR"/>
              <a:t>e</a:t>
            </a:r>
            <a:r>
              <a:rPr altLang="en-US" baseline="-25000" sz="2000" lang="fr-FR"/>
              <a:t>2</a:t>
            </a:r>
            <a:r>
              <a:rPr altLang="en-US" sz="2000" lang="fr-FR"/>
              <a:t> = 6 (VB)  </a:t>
            </a:r>
            <a:r>
              <a:rPr altLang="en-US" sz="2000" lang="fr-FR">
                <a:sym typeface="Symbol" pitchFamily="18" charset="2"/>
              </a:rPr>
              <a:t>e</a:t>
            </a:r>
            <a:r>
              <a:rPr altLang="en-US" baseline="-25000" sz="2000" lang="fr-FR">
                <a:sym typeface="Symbol" pitchFamily="18" charset="2"/>
              </a:rPr>
              <a:t>1</a:t>
            </a:r>
            <a:r>
              <a:rPr altLang="en-US" sz="2000" lang="fr-FR"/>
              <a:t>= </a:t>
            </a:r>
            <a:r>
              <a:rPr altLang="en-US" sz="2000" lang="fr-FR">
                <a:sym typeface="Symbol" pitchFamily="18" charset="2"/>
              </a:rPr>
              <a:t>e</a:t>
            </a:r>
            <a:r>
              <a:rPr altLang="en-US" baseline="-25000" sz="2000" lang="fr-FR">
                <a:sym typeface="Symbol" pitchFamily="18" charset="2"/>
              </a:rPr>
              <a:t>3 </a:t>
            </a:r>
            <a:r>
              <a:rPr altLang="en-US" sz="2000" lang="fr-FR">
                <a:sym typeface="Symbol" pitchFamily="18" charset="2"/>
              </a:rPr>
              <a:t>= 0</a:t>
            </a:r>
            <a:r>
              <a:rPr altLang="en-US" sz="2000" lang="fr-FR"/>
              <a:t>   (VHB) qui correspond au point B =(60, 50) avec Z</a:t>
            </a:r>
            <a:r>
              <a:rPr altLang="en-US" baseline="-25000" sz="2000" lang="fr-FR"/>
              <a:t>B</a:t>
            </a:r>
            <a:r>
              <a:rPr altLang="en-US" sz="2000" lang="fr-FR"/>
              <a:t>= 270</a:t>
            </a:r>
          </a:p>
          <a:p>
            <a:pPr indent="0" lvl="0" marL="0">
              <a:buNone/>
            </a:pPr>
            <a:r>
              <a:rPr altLang="en-US" b="1" sz="2000" i="1" lang="fr-FR" u="sng"/>
              <a:t>3</a:t>
            </a:r>
            <a:r>
              <a:rPr altLang="en-US" baseline="30000" b="1" sz="2000" i="1" lang="fr-FR" u="sng"/>
              <a:t>ième</a:t>
            </a:r>
            <a:r>
              <a:rPr altLang="en-US" b="1" sz="2000" i="1" lang="fr-FR" u="sng"/>
              <a:t> itération: </a:t>
            </a:r>
          </a:p>
          <a:p>
            <a:pPr indent="0" lvl="0" marL="0">
              <a:buNone/>
            </a:pPr>
            <a:r>
              <a:rPr altLang="en-US" sz="2000" lang="fr-FR"/>
              <a:t>En exprimant dans (2)  les variables de base et la fonction objectif en fonction des variables hors base, on obtient:</a:t>
            </a:r>
          </a:p>
          <a:p>
            <a:pPr indent="0" lvl="0" marL="0">
              <a:buNone/>
            </a:pPr>
            <a:r>
              <a:rPr altLang="en-US" sz="2000" lang="fr-FR"/>
              <a:t>x</a:t>
            </a:r>
            <a:r>
              <a:rPr altLang="en-US" baseline="-25000" sz="2000" lang="fr-FR"/>
              <a:t>1</a:t>
            </a:r>
            <a:r>
              <a:rPr altLang="en-US" sz="2000" lang="fr-FR"/>
              <a:t>= 60-4</a:t>
            </a:r>
            <a:r>
              <a:rPr altLang="en-US" sz="2000" lang="fr-FR">
                <a:sym typeface="Symbol" pitchFamily="18" charset="2"/>
              </a:rPr>
              <a:t>e</a:t>
            </a:r>
            <a:r>
              <a:rPr altLang="en-US" baseline="-25000" sz="2000" lang="fr-FR">
                <a:sym typeface="Symbol" pitchFamily="18" charset="2"/>
              </a:rPr>
              <a:t>1</a:t>
            </a:r>
            <a:r>
              <a:rPr altLang="en-US" sz="2000" lang="fr-FR"/>
              <a:t> + 2,5 e</a:t>
            </a:r>
            <a:r>
              <a:rPr altLang="en-US" baseline="-25000" sz="2000" lang="fr-FR"/>
              <a:t>3</a:t>
            </a:r>
          </a:p>
          <a:p>
            <a:pPr indent="0" lvl="0" marL="0">
              <a:buNone/>
            </a:pPr>
            <a:r>
              <a:rPr altLang="en-US" sz="2000" lang="fr-FR"/>
              <a:t>x</a:t>
            </a:r>
            <a:r>
              <a:rPr altLang="en-US" baseline="-25000" sz="2000" lang="fr-FR"/>
              <a:t>2</a:t>
            </a:r>
            <a:r>
              <a:rPr altLang="en-US" sz="2000" lang="fr-FR"/>
              <a:t>= 50  -1,25 e</a:t>
            </a:r>
            <a:r>
              <a:rPr altLang="en-US" baseline="-25000" sz="2000" lang="fr-FR"/>
              <a:t>3                                                </a:t>
            </a:r>
            <a:r>
              <a:rPr altLang="en-US" sz="2000" lang="fr-FR"/>
              <a:t>……………..(3)</a:t>
            </a:r>
          </a:p>
          <a:p>
            <a:pPr indent="0" lvl="0" marL="0">
              <a:buNone/>
            </a:pPr>
            <a:r>
              <a:rPr altLang="en-US" sz="2000" lang="fr-FR"/>
              <a:t>e</a:t>
            </a:r>
            <a:r>
              <a:rPr altLang="en-US" baseline="-25000" sz="2000" lang="fr-FR"/>
              <a:t>2</a:t>
            </a:r>
            <a:r>
              <a:rPr altLang="en-US" sz="2000" lang="fr-FR"/>
              <a:t>= 6 + 1,6 </a:t>
            </a:r>
            <a:r>
              <a:rPr altLang="en-US" sz="2000" lang="fr-FR">
                <a:sym typeface="Symbol" pitchFamily="18" charset="2"/>
              </a:rPr>
              <a:t>e</a:t>
            </a:r>
            <a:r>
              <a:rPr altLang="en-US" baseline="-25000" sz="2000" lang="fr-FR">
                <a:sym typeface="Symbol" pitchFamily="18" charset="2"/>
              </a:rPr>
              <a:t>1</a:t>
            </a:r>
            <a:r>
              <a:rPr altLang="en-US" sz="2000" lang="fr-FR"/>
              <a:t> - 0,75 e</a:t>
            </a:r>
            <a:r>
              <a:rPr altLang="en-US" baseline="-25000" sz="2000" lang="fr-FR"/>
              <a:t>3</a:t>
            </a:r>
          </a:p>
          <a:p>
            <a:pPr indent="0" lvl="0" marL="0">
              <a:buNone/>
            </a:pPr>
            <a:r>
              <a:rPr altLang="en-US" sz="2000" lang="fr-FR"/>
              <a:t>Z= 270-8</a:t>
            </a:r>
            <a:r>
              <a:rPr altLang="en-US" sz="2000" lang="fr-FR">
                <a:sym typeface="Symbol" pitchFamily="18" charset="2"/>
              </a:rPr>
              <a:t>e</a:t>
            </a:r>
            <a:r>
              <a:rPr altLang="en-US" baseline="-25000" sz="2000" lang="fr-FR">
                <a:sym typeface="Symbol" pitchFamily="18" charset="2"/>
              </a:rPr>
              <a:t>1</a:t>
            </a:r>
            <a:r>
              <a:rPr altLang="en-US" sz="2000" lang="fr-FR"/>
              <a:t> + 1,25 e</a:t>
            </a:r>
            <a:r>
              <a:rPr altLang="en-US" baseline="-25000" sz="2000" lang="fr-FR"/>
              <a:t>3</a:t>
            </a:r>
          </a:p>
          <a:p>
            <a:pPr indent="0" lvl="0" marL="0">
              <a:buNone/>
            </a:pPr>
            <a:endParaRPr altLang="en-US" baseline="-25000" sz="2400" lang="fr-FR"/>
          </a:p>
          <a:p>
            <a:pPr indent="0" lvl="0" marL="0">
              <a:buNone/>
            </a:pPr>
            <a:endParaRPr altLang="en-US" sz="2400" lang="fr-FR"/>
          </a:p>
          <a:p>
            <a:pPr indent="0" lvl="0" marL="0">
              <a:buNone/>
            </a:pPr>
            <a:endParaRPr altLang="en-US" sz="2400" lang="fr-FR"/>
          </a:p>
          <a:p>
            <a:pPr indent="0" lvl="0" marL="0">
              <a:buNone/>
            </a:pPr>
            <a:endParaRPr altLang="en-US" sz="2400" lang="fr-F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accel="0" autoRev="0" decel="0" fill="hold" id="5" nodeType="clickEffect" presetClass="entr" presetID="5" presetSubtype="10">
                                  <p:stCondLst>
                                    <p:cond delay="0"/>
                                  </p:stCondLst>
                                  <p:childTnLst>
                                    <p:set>
                                      <p:cBhvr>
                                        <p:cTn dur="1" fill="hold" id="6">
                                          <p:stCondLst>
                                            <p:cond delay="0"/>
                                          </p:stCondLst>
                                        </p:cTn>
                                        <p:tgtEl>
                                          <p:spTgt spid="1048712">
                                            <p:txEl>
                                              <p:charRg st="0" end="48"/>
                                            </p:txEl>
                                          </p:spTgt>
                                        </p:tgtEl>
                                        <p:attrNameLst>
                                          <p:attrName>style.visibility</p:attrName>
                                        </p:attrNameLst>
                                      </p:cBhvr>
                                      <p:to>
                                        <p:strVal val="visible"/>
                                      </p:to>
                                    </p:set>
                                    <p:animEffect transition="in" filter="checkerboard(across)">
                                      <p:cBhvr>
                                        <p:cTn dur="500" id="7"/>
                                        <p:tgtEl>
                                          <p:spTgt spid="1048712">
                                            <p:txEl>
                                              <p:charRg st="0" end="48"/>
                                            </p:txEl>
                                          </p:spTgt>
                                        </p:tgtEl>
                                      </p:cBhvr>
                                    </p:animEffect>
                                  </p:childTnLst>
                                </p:cTn>
                              </p:par>
                            </p:childTnLst>
                          </p:cTn>
                        </p:par>
                      </p:childTnLst>
                    </p:cTn>
                  </p:par>
                  <p:par>
                    <p:cTn fill="hold" id="8">
                      <p:stCondLst>
                        <p:cond delay="indefinite"/>
                      </p:stCondLst>
                      <p:childTnLst>
                        <p:par>
                          <p:cTn fill="hold" id="9">
                            <p:stCondLst>
                              <p:cond delay="0"/>
                            </p:stCondLst>
                            <p:childTnLst>
                              <p:par>
                                <p:cTn accel="0" autoRev="0" decel="0" fill="hold" id="10" nodeType="clickEffect" presetClass="entr" presetID="5" presetSubtype="10">
                                  <p:stCondLst>
                                    <p:cond delay="0"/>
                                  </p:stCondLst>
                                  <p:childTnLst>
                                    <p:set>
                                      <p:cBhvr>
                                        <p:cTn dur="1" fill="hold" id="11">
                                          <p:stCondLst>
                                            <p:cond delay="0"/>
                                          </p:stCondLst>
                                        </p:cTn>
                                        <p:tgtEl>
                                          <p:spTgt spid="1048712">
                                            <p:txEl>
                                              <p:charRg st="48" end="86"/>
                                            </p:txEl>
                                          </p:spTgt>
                                        </p:tgtEl>
                                        <p:attrNameLst>
                                          <p:attrName>style.visibility</p:attrName>
                                        </p:attrNameLst>
                                      </p:cBhvr>
                                      <p:to>
                                        <p:strVal val="visible"/>
                                      </p:to>
                                    </p:set>
                                    <p:animEffect transition="in" filter="checkerboard(across)">
                                      <p:cBhvr>
                                        <p:cTn dur="500" id="12"/>
                                        <p:tgtEl>
                                          <p:spTgt spid="1048712">
                                            <p:txEl>
                                              <p:charRg st="48" end="86"/>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5" presetSubtype="10">
                                  <p:stCondLst>
                                    <p:cond delay="0"/>
                                  </p:stCondLst>
                                  <p:childTnLst>
                                    <p:set>
                                      <p:cBhvr>
                                        <p:cTn dur="1" fill="hold" id="16">
                                          <p:stCondLst>
                                            <p:cond delay="0"/>
                                          </p:stCondLst>
                                        </p:cTn>
                                        <p:tgtEl>
                                          <p:spTgt spid="1048712">
                                            <p:txEl>
                                              <p:charRg st="86" end="97"/>
                                            </p:txEl>
                                          </p:spTgt>
                                        </p:tgtEl>
                                        <p:attrNameLst>
                                          <p:attrName>style.visibility</p:attrName>
                                        </p:attrNameLst>
                                      </p:cBhvr>
                                      <p:to>
                                        <p:strVal val="visible"/>
                                      </p:to>
                                    </p:set>
                                    <p:animEffect transition="in" filter="checkerboard(across)">
                                      <p:cBhvr>
                                        <p:cTn dur="500" id="17"/>
                                        <p:tgtEl>
                                          <p:spTgt spid="1048712">
                                            <p:txEl>
                                              <p:charRg st="86" end="97"/>
                                            </p:txEl>
                                          </p:spTgt>
                                        </p:tgtEl>
                                      </p:cBhvr>
                                    </p:animEffect>
                                  </p:childTnLst>
                                </p:cTn>
                              </p:par>
                              <p:par>
                                <p:cTn fill="hold" id="18" nodeType="withEffect" presetClass="entr" presetID="5" presetSubtype="10">
                                  <p:stCondLst>
                                    <p:cond delay="0"/>
                                  </p:stCondLst>
                                  <p:childTnLst>
                                    <p:set>
                                      <p:cBhvr>
                                        <p:cTn dur="1" fill="hold" id="19">
                                          <p:stCondLst>
                                            <p:cond delay="0"/>
                                          </p:stCondLst>
                                        </p:cTn>
                                        <p:tgtEl>
                                          <p:spTgt spid="1048712">
                                            <p:txEl>
                                              <p:charRg st="97" end="170"/>
                                            </p:txEl>
                                          </p:spTgt>
                                        </p:tgtEl>
                                        <p:attrNameLst>
                                          <p:attrName>style.visibility</p:attrName>
                                        </p:attrNameLst>
                                      </p:cBhvr>
                                      <p:to>
                                        <p:strVal val="visible"/>
                                      </p:to>
                                    </p:set>
                                    <p:animEffect transition="in" filter="checkerboard(across)">
                                      <p:cBhvr>
                                        <p:cTn dur="500" id="20"/>
                                        <p:tgtEl>
                                          <p:spTgt spid="1048712">
                                            <p:txEl>
                                              <p:charRg st="97" end="170"/>
                                            </p:txEl>
                                          </p:spTgt>
                                        </p:tgtEl>
                                      </p:cBhvr>
                                    </p:animEffect>
                                  </p:childTnLst>
                                </p:cTn>
                              </p:par>
                              <p:par>
                                <p:cTn fill="hold" id="21" nodeType="withEffect" presetClass="entr" presetID="5" presetSubtype="10">
                                  <p:stCondLst>
                                    <p:cond delay="0"/>
                                  </p:stCondLst>
                                  <p:childTnLst>
                                    <p:set>
                                      <p:cBhvr>
                                        <p:cTn dur="1" fill="hold" id="22">
                                          <p:stCondLst>
                                            <p:cond delay="0"/>
                                          </p:stCondLst>
                                        </p:cTn>
                                        <p:tgtEl>
                                          <p:spTgt spid="1048712">
                                            <p:txEl>
                                              <p:charRg st="170" end="217"/>
                                            </p:txEl>
                                          </p:spTgt>
                                        </p:tgtEl>
                                        <p:attrNameLst>
                                          <p:attrName>style.visibility</p:attrName>
                                        </p:attrNameLst>
                                      </p:cBhvr>
                                      <p:to>
                                        <p:strVal val="visible"/>
                                      </p:to>
                                    </p:set>
                                    <p:animEffect transition="in" filter="checkerboard(across)">
                                      <p:cBhvr>
                                        <p:cTn dur="500" id="23"/>
                                        <p:tgtEl>
                                          <p:spTgt spid="1048712">
                                            <p:txEl>
                                              <p:charRg st="170" end="217"/>
                                            </p:txEl>
                                          </p:spTgt>
                                        </p:tgtEl>
                                      </p:cBhvr>
                                    </p:animEffect>
                                  </p:childTnLst>
                                </p:cTn>
                              </p:par>
                            </p:childTnLst>
                          </p:cTn>
                        </p:par>
                      </p:childTnLst>
                    </p:cTn>
                  </p:par>
                  <p:par>
                    <p:cTn fill="hold" id="24">
                      <p:stCondLst>
                        <p:cond delay="indefinite"/>
                      </p:stCondLst>
                      <p:childTnLst>
                        <p:par>
                          <p:cTn fill="hold" id="25">
                            <p:stCondLst>
                              <p:cond delay="0"/>
                            </p:stCondLst>
                            <p:childTnLst>
                              <p:par>
                                <p:cTn fill="hold" id="26" nodeType="clickEffect" presetClass="entr" presetID="5" presetSubtype="10">
                                  <p:stCondLst>
                                    <p:cond delay="0"/>
                                  </p:stCondLst>
                                  <p:childTnLst>
                                    <p:set>
                                      <p:cBhvr>
                                        <p:cTn dur="1" fill="hold" id="27">
                                          <p:stCondLst>
                                            <p:cond delay="0"/>
                                          </p:stCondLst>
                                        </p:cTn>
                                        <p:tgtEl>
                                          <p:spTgt spid="1048712">
                                            <p:txEl>
                                              <p:charRg st="217" end="399"/>
                                            </p:txEl>
                                          </p:spTgt>
                                        </p:tgtEl>
                                        <p:attrNameLst>
                                          <p:attrName>style.visibility</p:attrName>
                                        </p:attrNameLst>
                                      </p:cBhvr>
                                      <p:to>
                                        <p:strVal val="visible"/>
                                      </p:to>
                                    </p:set>
                                    <p:animEffect transition="in" filter="checkerboard(across)">
                                      <p:cBhvr>
                                        <p:cTn dur="500" id="28"/>
                                        <p:tgtEl>
                                          <p:spTgt spid="1048712">
                                            <p:txEl>
                                              <p:charRg st="217" end="399"/>
                                            </p:txEl>
                                          </p:spTgt>
                                        </p:tgtEl>
                                      </p:cBhvr>
                                    </p:animEffect>
                                  </p:childTnLst>
                                </p:cTn>
                              </p:par>
                            </p:childTnLst>
                          </p:cTn>
                        </p:par>
                      </p:childTnLst>
                    </p:cTn>
                  </p:par>
                  <p:par>
                    <p:cTn fill="hold" id="29">
                      <p:stCondLst>
                        <p:cond delay="indefinite"/>
                      </p:stCondLst>
                      <p:childTnLst>
                        <p:par>
                          <p:cTn fill="hold" id="30">
                            <p:stCondLst>
                              <p:cond delay="0"/>
                            </p:stCondLst>
                            <p:childTnLst>
                              <p:par>
                                <p:cTn fill="hold" id="31" nodeType="clickEffect" presetClass="entr" presetID="5" presetSubtype="10">
                                  <p:stCondLst>
                                    <p:cond delay="0"/>
                                  </p:stCondLst>
                                  <p:childTnLst>
                                    <p:set>
                                      <p:cBhvr>
                                        <p:cTn dur="1" fill="hold" id="32">
                                          <p:stCondLst>
                                            <p:cond delay="0"/>
                                          </p:stCondLst>
                                        </p:cTn>
                                        <p:tgtEl>
                                          <p:spTgt spid="1048712">
                                            <p:txEl>
                                              <p:charRg st="399" end="417"/>
                                            </p:txEl>
                                          </p:spTgt>
                                        </p:tgtEl>
                                        <p:attrNameLst>
                                          <p:attrName>style.visibility</p:attrName>
                                        </p:attrNameLst>
                                      </p:cBhvr>
                                      <p:to>
                                        <p:strVal val="visible"/>
                                      </p:to>
                                    </p:set>
                                    <p:animEffect transition="in" filter="checkerboard(across)">
                                      <p:cBhvr>
                                        <p:cTn dur="500" id="33"/>
                                        <p:tgtEl>
                                          <p:spTgt spid="1048712">
                                            <p:txEl>
                                              <p:charRg st="399" end="417"/>
                                            </p:txEl>
                                          </p:spTgt>
                                        </p:tgtEl>
                                      </p:cBhvr>
                                    </p:animEffect>
                                  </p:childTnLst>
                                </p:cTn>
                              </p:par>
                            </p:childTnLst>
                          </p:cTn>
                        </p:par>
                      </p:childTnLst>
                    </p:cTn>
                  </p:par>
                  <p:par>
                    <p:cTn fill="hold" id="34">
                      <p:stCondLst>
                        <p:cond delay="indefinite"/>
                      </p:stCondLst>
                      <p:childTnLst>
                        <p:par>
                          <p:cTn fill="hold" id="35">
                            <p:stCondLst>
                              <p:cond delay="0"/>
                            </p:stCondLst>
                            <p:childTnLst>
                              <p:par>
                                <p:cTn fill="hold" id="36" nodeType="clickEffect" presetClass="entr" presetID="5" presetSubtype="10">
                                  <p:stCondLst>
                                    <p:cond delay="0"/>
                                  </p:stCondLst>
                                  <p:childTnLst>
                                    <p:set>
                                      <p:cBhvr>
                                        <p:cTn dur="1" fill="hold" id="37">
                                          <p:stCondLst>
                                            <p:cond delay="0"/>
                                          </p:stCondLst>
                                        </p:cTn>
                                        <p:tgtEl>
                                          <p:spTgt spid="1048712">
                                            <p:txEl>
                                              <p:charRg st="417" end="535"/>
                                            </p:txEl>
                                          </p:spTgt>
                                        </p:tgtEl>
                                        <p:attrNameLst>
                                          <p:attrName>style.visibility</p:attrName>
                                        </p:attrNameLst>
                                      </p:cBhvr>
                                      <p:to>
                                        <p:strVal val="visible"/>
                                      </p:to>
                                    </p:set>
                                    <p:animEffect transition="in" filter="checkerboard(across)">
                                      <p:cBhvr>
                                        <p:cTn dur="500" id="38"/>
                                        <p:tgtEl>
                                          <p:spTgt spid="1048712">
                                            <p:txEl>
                                              <p:charRg st="417" end="535"/>
                                            </p:txEl>
                                          </p:spTgt>
                                        </p:tgtEl>
                                      </p:cBhvr>
                                    </p:animEffect>
                                  </p:childTnLst>
                                </p:cTn>
                              </p:par>
                            </p:childTnLst>
                          </p:cTn>
                        </p:par>
                      </p:childTnLst>
                    </p:cTn>
                  </p:par>
                  <p:par>
                    <p:cTn fill="hold" id="39">
                      <p:stCondLst>
                        <p:cond delay="indefinite"/>
                      </p:stCondLst>
                      <p:childTnLst>
                        <p:par>
                          <p:cTn fill="hold" id="40">
                            <p:stCondLst>
                              <p:cond delay="0"/>
                            </p:stCondLst>
                            <p:childTnLst>
                              <p:par>
                                <p:cTn fill="hold" id="41" nodeType="clickEffect" presetClass="entr" presetID="5" presetSubtype="10">
                                  <p:stCondLst>
                                    <p:cond delay="0"/>
                                  </p:stCondLst>
                                  <p:childTnLst>
                                    <p:set>
                                      <p:cBhvr>
                                        <p:cTn dur="1" fill="hold" id="42">
                                          <p:stCondLst>
                                            <p:cond delay="0"/>
                                          </p:stCondLst>
                                        </p:cTn>
                                        <p:tgtEl>
                                          <p:spTgt spid="1048712">
                                            <p:txEl>
                                              <p:charRg st="535" end="555"/>
                                            </p:txEl>
                                          </p:spTgt>
                                        </p:tgtEl>
                                        <p:attrNameLst>
                                          <p:attrName>style.visibility</p:attrName>
                                        </p:attrNameLst>
                                      </p:cBhvr>
                                      <p:to>
                                        <p:strVal val="visible"/>
                                      </p:to>
                                    </p:set>
                                    <p:animEffect transition="in" filter="checkerboard(across)">
                                      <p:cBhvr>
                                        <p:cTn dur="500" id="43"/>
                                        <p:tgtEl>
                                          <p:spTgt spid="1048712">
                                            <p:txEl>
                                              <p:charRg st="535" end="555"/>
                                            </p:txEl>
                                          </p:spTgt>
                                        </p:tgtEl>
                                      </p:cBhvr>
                                    </p:animEffect>
                                  </p:childTnLst>
                                </p:cTn>
                              </p:par>
                            </p:childTnLst>
                          </p:cTn>
                        </p:par>
                      </p:childTnLst>
                    </p:cTn>
                  </p:par>
                  <p:par>
                    <p:cTn fill="hold" id="44">
                      <p:stCondLst>
                        <p:cond delay="indefinite"/>
                      </p:stCondLst>
                      <p:childTnLst>
                        <p:par>
                          <p:cTn fill="hold" id="45">
                            <p:stCondLst>
                              <p:cond delay="0"/>
                            </p:stCondLst>
                            <p:childTnLst>
                              <p:par>
                                <p:cTn fill="hold" id="46" nodeType="clickEffect" presetClass="entr" presetID="5" presetSubtype="10">
                                  <p:stCondLst>
                                    <p:cond delay="0"/>
                                  </p:stCondLst>
                                  <p:childTnLst>
                                    <p:set>
                                      <p:cBhvr>
                                        <p:cTn dur="1" fill="hold" id="47">
                                          <p:stCondLst>
                                            <p:cond delay="0"/>
                                          </p:stCondLst>
                                        </p:cTn>
                                        <p:tgtEl>
                                          <p:spTgt spid="1048712">
                                            <p:txEl>
                                              <p:charRg st="555" end="630"/>
                                            </p:txEl>
                                          </p:spTgt>
                                        </p:tgtEl>
                                        <p:attrNameLst>
                                          <p:attrName>style.visibility</p:attrName>
                                        </p:attrNameLst>
                                      </p:cBhvr>
                                      <p:to>
                                        <p:strVal val="visible"/>
                                      </p:to>
                                    </p:set>
                                    <p:animEffect transition="in" filter="checkerboard(across)">
                                      <p:cBhvr>
                                        <p:cTn dur="500" id="48"/>
                                        <p:tgtEl>
                                          <p:spTgt spid="1048712">
                                            <p:txEl>
                                              <p:charRg st="555" end="630"/>
                                            </p:txEl>
                                          </p:spTgt>
                                        </p:tgtEl>
                                      </p:cBhvr>
                                    </p:animEffect>
                                  </p:childTnLst>
                                </p:cTn>
                              </p:par>
                            </p:childTnLst>
                          </p:cTn>
                        </p:par>
                      </p:childTnLst>
                    </p:cTn>
                  </p:par>
                  <p:par>
                    <p:cTn fill="hold" id="49">
                      <p:stCondLst>
                        <p:cond delay="indefinite"/>
                      </p:stCondLst>
                      <p:childTnLst>
                        <p:par>
                          <p:cTn fill="hold" id="50">
                            <p:stCondLst>
                              <p:cond delay="0"/>
                            </p:stCondLst>
                            <p:childTnLst>
                              <p:par>
                                <p:cTn fill="hold" id="51" nodeType="clickEffect" presetClass="entr" presetID="5" presetSubtype="10">
                                  <p:stCondLst>
                                    <p:cond delay="0"/>
                                  </p:stCondLst>
                                  <p:childTnLst>
                                    <p:set>
                                      <p:cBhvr>
                                        <p:cTn dur="1" fill="hold" id="52">
                                          <p:stCondLst>
                                            <p:cond delay="0"/>
                                          </p:stCondLst>
                                        </p:cTn>
                                        <p:tgtEl>
                                          <p:spTgt spid="1048712">
                                            <p:txEl>
                                              <p:charRg st="630" end="655"/>
                                            </p:txEl>
                                          </p:spTgt>
                                        </p:tgtEl>
                                        <p:attrNameLst>
                                          <p:attrName>style.visibility</p:attrName>
                                        </p:attrNameLst>
                                      </p:cBhvr>
                                      <p:to>
                                        <p:strVal val="visible"/>
                                      </p:to>
                                    </p:set>
                                    <p:animEffect transition="in" filter="checkerboard(across)">
                                      <p:cBhvr>
                                        <p:cTn dur="500" id="53"/>
                                        <p:tgtEl>
                                          <p:spTgt spid="1048712">
                                            <p:txEl>
                                              <p:charRg st="630" end="655"/>
                                            </p:txEl>
                                          </p:spTgt>
                                        </p:tgtEl>
                                      </p:cBhvr>
                                    </p:animEffect>
                                  </p:childTnLst>
                                </p:cTn>
                              </p:par>
                            </p:childTnLst>
                          </p:cTn>
                        </p:par>
                      </p:childTnLst>
                    </p:cTn>
                  </p:par>
                  <p:par>
                    <p:cTn fill="hold" id="54">
                      <p:stCondLst>
                        <p:cond delay="indefinite"/>
                      </p:stCondLst>
                      <p:childTnLst>
                        <p:par>
                          <p:cTn fill="hold" id="55">
                            <p:stCondLst>
                              <p:cond delay="0"/>
                            </p:stCondLst>
                            <p:childTnLst>
                              <p:par>
                                <p:cTn fill="hold" id="56" nodeType="clickEffect" presetClass="entr" presetID="5" presetSubtype="10">
                                  <p:stCondLst>
                                    <p:cond delay="0"/>
                                  </p:stCondLst>
                                  <p:childTnLst>
                                    <p:set>
                                      <p:cBhvr>
                                        <p:cTn dur="1" fill="hold" id="57">
                                          <p:stCondLst>
                                            <p:cond delay="0"/>
                                          </p:stCondLst>
                                        </p:cTn>
                                        <p:tgtEl>
                                          <p:spTgt spid="1048712">
                                            <p:txEl>
                                              <p:charRg st="655" end="676"/>
                                            </p:txEl>
                                          </p:spTgt>
                                        </p:tgtEl>
                                        <p:attrNameLst>
                                          <p:attrName>style.visibility</p:attrName>
                                        </p:attrNameLst>
                                      </p:cBhvr>
                                      <p:to>
                                        <p:strVal val="visible"/>
                                      </p:to>
                                    </p:set>
                                    <p:animEffect transition="in" filter="checkerboard(across)">
                                      <p:cBhvr>
                                        <p:cTn dur="500" id="58"/>
                                        <p:tgtEl>
                                          <p:spTgt spid="1048712">
                                            <p:txEl>
                                              <p:charRg st="655" end="67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1">
  <p:cSld>
    <p:spTree>
      <p:nvGrpSpPr>
        <p:cNvPr id="61" name=""/>
        <p:cNvGrpSpPr/>
        <p:nvPr/>
      </p:nvGrpSpPr>
      <p:grpSpPr>
        <a:xfrm rot="0">
          <a:off x="0" y="0"/>
          <a:ext cx="0" cy="0"/>
          <a:chOff x="0" y="0"/>
          <a:chExt cx="0" cy="0"/>
        </a:xfrm>
      </p:grpSpPr>
      <p:sp>
        <p:nvSpPr>
          <p:cNvPr id="1048713" name="Titre 1"/>
          <p:cNvSpPr/>
          <p:nvPr>
            <p:ph type="title" sz="full" idx="0"/>
          </p:nvPr>
        </p:nvSpPr>
        <p:spPr>
          <a:xfrm rot="0">
            <a:off x="395287" y="0"/>
            <a:ext cx="8229600" cy="561975"/>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La méthode du simplexe</a:t>
            </a:r>
          </a:p>
        </p:txBody>
      </p:sp>
      <p:sp>
        <p:nvSpPr>
          <p:cNvPr id="1048714" name="Espace réservé du contenu 2"/>
          <p:cNvSpPr/>
          <p:nvPr>
            <p:ph sz="full" idx="1"/>
          </p:nvPr>
        </p:nvSpPr>
        <p:spPr>
          <a:xfrm rot="0">
            <a:off x="457200" y="620712"/>
            <a:ext cx="8229600" cy="590391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sz="2000" lang="fr-FR"/>
              <a:t>La variable e</a:t>
            </a:r>
            <a:r>
              <a:rPr altLang="en-US" baseline="-25000" sz="2000" lang="fr-FR"/>
              <a:t>3</a:t>
            </a:r>
            <a:r>
              <a:rPr altLang="en-US" sz="2000" lang="fr-FR"/>
              <a:t> entre en base. En gardant e</a:t>
            </a:r>
            <a:r>
              <a:rPr altLang="en-US" baseline="-25000" sz="2000" lang="fr-FR"/>
              <a:t>1</a:t>
            </a:r>
            <a:r>
              <a:rPr altLang="en-US" sz="2000" lang="fr-FR"/>
              <a:t>=0</a:t>
            </a:r>
          </a:p>
          <a:p>
            <a:pPr lvl="0">
              <a:buNone/>
            </a:pPr>
            <a:r>
              <a:rPr altLang="en-US" sz="2000" lang="fr-FR"/>
              <a:t>x</a:t>
            </a:r>
            <a:r>
              <a:rPr altLang="en-US" baseline="-25000" sz="2000" lang="fr-FR"/>
              <a:t>1</a:t>
            </a:r>
            <a:r>
              <a:rPr altLang="en-US" sz="2000" lang="fr-FR"/>
              <a:t>= 60   +2,5 e</a:t>
            </a:r>
            <a:r>
              <a:rPr altLang="en-US" baseline="-25000" sz="2000" lang="fr-FR"/>
              <a:t>3    </a:t>
            </a:r>
            <a:r>
              <a:rPr altLang="en-US" sz="2000" lang="fr-FR">
                <a:sym typeface="Symbol" pitchFamily="18" charset="2"/>
              </a:rPr>
              <a:t> 0</a:t>
            </a:r>
          </a:p>
          <a:p>
            <a:pPr lvl="0">
              <a:buNone/>
            </a:pPr>
            <a:r>
              <a:rPr altLang="en-US" sz="2000" lang="fr-FR"/>
              <a:t>x</a:t>
            </a:r>
            <a:r>
              <a:rPr altLang="en-US" baseline="-25000" sz="2000" lang="fr-FR"/>
              <a:t>2</a:t>
            </a:r>
            <a:r>
              <a:rPr altLang="en-US" sz="2000" lang="fr-FR"/>
              <a:t>= 50  -1,25 e</a:t>
            </a:r>
            <a:r>
              <a:rPr altLang="en-US" baseline="-25000" sz="2000" lang="fr-FR"/>
              <a:t>3   </a:t>
            </a:r>
            <a:r>
              <a:rPr altLang="en-US" sz="2000" lang="fr-FR">
                <a:sym typeface="Symbol" pitchFamily="18" charset="2"/>
              </a:rPr>
              <a:t> 0      </a:t>
            </a:r>
            <a:r>
              <a:rPr altLang="en-US" sz="2000" lang="fr-FR"/>
              <a:t>e</a:t>
            </a:r>
            <a:r>
              <a:rPr altLang="en-US" baseline="-25000" sz="2000" lang="fr-FR"/>
              <a:t>3 </a:t>
            </a:r>
            <a:r>
              <a:rPr altLang="en-US" sz="2000" lang="fr-FR"/>
              <a:t>= Min {40, 8}=8</a:t>
            </a:r>
          </a:p>
          <a:p>
            <a:pPr lvl="0">
              <a:buNone/>
            </a:pPr>
            <a:r>
              <a:rPr altLang="en-US" sz="2000" lang="fr-FR"/>
              <a:t>e</a:t>
            </a:r>
            <a:r>
              <a:rPr altLang="en-US" baseline="-25000" sz="2000" lang="fr-FR"/>
              <a:t>2</a:t>
            </a:r>
            <a:r>
              <a:rPr altLang="en-US" sz="2000" lang="fr-FR"/>
              <a:t>= 6    - 0,75 e</a:t>
            </a:r>
            <a:r>
              <a:rPr altLang="en-US" baseline="-25000" sz="2000" lang="fr-FR"/>
              <a:t>3  </a:t>
            </a:r>
            <a:r>
              <a:rPr altLang="en-US" sz="2000" lang="fr-FR">
                <a:sym typeface="Symbol" pitchFamily="18" charset="2"/>
              </a:rPr>
              <a:t> 0</a:t>
            </a:r>
          </a:p>
          <a:p>
            <a:pPr lvl="0">
              <a:buNone/>
            </a:pPr>
            <a:r>
              <a:rPr altLang="en-US" sz="2000" lang="fr-FR"/>
              <a:t>e</a:t>
            </a:r>
            <a:r>
              <a:rPr altLang="en-US" baseline="-25000" sz="2000" lang="fr-FR"/>
              <a:t>3</a:t>
            </a:r>
            <a:r>
              <a:rPr altLang="en-US" sz="2000" lang="fr-FR"/>
              <a:t> entre en base et e</a:t>
            </a:r>
            <a:r>
              <a:rPr altLang="en-US" baseline="-25000" sz="2000" lang="fr-FR"/>
              <a:t>2</a:t>
            </a:r>
            <a:r>
              <a:rPr altLang="en-US" sz="2000" lang="fr-FR"/>
              <a:t> sort de la base. On obtient la solution de base réalisable suivante: x</a:t>
            </a:r>
            <a:r>
              <a:rPr altLang="en-US" baseline="-25000" sz="2000" lang="fr-FR"/>
              <a:t>1</a:t>
            </a:r>
            <a:r>
              <a:rPr altLang="en-US" sz="2000" lang="fr-FR"/>
              <a:t>=80  x</a:t>
            </a:r>
            <a:r>
              <a:rPr altLang="en-US" baseline="-25000" sz="2000" lang="fr-FR"/>
              <a:t>2 </a:t>
            </a:r>
            <a:r>
              <a:rPr altLang="en-US" sz="2000" lang="fr-FR"/>
              <a:t>=  </a:t>
            </a:r>
            <a:r>
              <a:rPr altLang="en-US" b="1" sz="2000" lang="fr-FR"/>
              <a:t>40 </a:t>
            </a:r>
            <a:r>
              <a:rPr altLang="en-US" sz="2000" lang="fr-FR"/>
              <a:t>e</a:t>
            </a:r>
            <a:r>
              <a:rPr altLang="en-US" baseline="-25000" sz="2000" lang="fr-FR"/>
              <a:t>8</a:t>
            </a:r>
            <a:r>
              <a:rPr altLang="en-US" sz="2000" lang="fr-FR"/>
              <a:t> = 8 (VB)  </a:t>
            </a:r>
            <a:r>
              <a:rPr altLang="en-US" sz="2000" lang="fr-FR">
                <a:sym typeface="Symbol" pitchFamily="18" charset="2"/>
              </a:rPr>
              <a:t>e</a:t>
            </a:r>
            <a:r>
              <a:rPr altLang="en-US" baseline="-25000" sz="2000" lang="fr-FR">
                <a:sym typeface="Symbol" pitchFamily="18" charset="2"/>
              </a:rPr>
              <a:t>1</a:t>
            </a:r>
            <a:r>
              <a:rPr altLang="en-US" sz="2000" lang="fr-FR"/>
              <a:t>= </a:t>
            </a:r>
            <a:r>
              <a:rPr altLang="en-US" sz="2000" lang="fr-FR">
                <a:sym typeface="Symbol" pitchFamily="18" charset="2"/>
              </a:rPr>
              <a:t>e</a:t>
            </a:r>
            <a:r>
              <a:rPr altLang="en-US" baseline="-25000" sz="2000" lang="fr-FR">
                <a:sym typeface="Symbol" pitchFamily="18" charset="2"/>
              </a:rPr>
              <a:t>2</a:t>
            </a:r>
            <a:r>
              <a:rPr altLang="en-US" sz="2000" lang="fr-FR">
                <a:sym typeface="Symbol" pitchFamily="18" charset="2"/>
              </a:rPr>
              <a:t>= 0</a:t>
            </a:r>
            <a:r>
              <a:rPr altLang="en-US" sz="2000" lang="fr-FR"/>
              <a:t>   (VHB) qui correspond au point C =(80, 40) avec Z</a:t>
            </a:r>
            <a:r>
              <a:rPr altLang="en-US" baseline="-25000" sz="2000" lang="fr-FR"/>
              <a:t>B</a:t>
            </a:r>
            <a:r>
              <a:rPr altLang="en-US" sz="2000" lang="fr-FR"/>
              <a:t>= 280</a:t>
            </a:r>
          </a:p>
          <a:p>
            <a:pPr lvl="0">
              <a:buNone/>
            </a:pPr>
            <a:r>
              <a:rPr altLang="en-US" b="1" sz="2000" i="1" lang="fr-FR" u="sng"/>
              <a:t>4</a:t>
            </a:r>
            <a:r>
              <a:rPr altLang="en-US" baseline="30000" b="1" sz="2000" i="1" lang="fr-FR" u="sng"/>
              <a:t>ième</a:t>
            </a:r>
            <a:r>
              <a:rPr altLang="en-US" b="1" sz="2000" i="1" lang="fr-FR" u="sng"/>
              <a:t> Itération</a:t>
            </a:r>
          </a:p>
          <a:p>
            <a:pPr lvl="0">
              <a:buNone/>
            </a:pPr>
            <a:r>
              <a:rPr altLang="en-US" sz="2000" lang="fr-FR"/>
              <a:t>En exprimant dans (3) les variables de base et la fonction objectif en fonction des variables hors base on obtient:</a:t>
            </a:r>
          </a:p>
          <a:p>
            <a:pPr lvl="0">
              <a:buNone/>
            </a:pPr>
            <a:r>
              <a:rPr altLang="en-US" sz="2000" lang="fr-FR"/>
              <a:t>e</a:t>
            </a:r>
            <a:r>
              <a:rPr altLang="en-US" baseline="-25000" sz="2000" lang="fr-FR"/>
              <a:t>3</a:t>
            </a:r>
            <a:r>
              <a:rPr altLang="en-US" sz="2000" lang="fr-FR"/>
              <a:t>= 8+ 2,13</a:t>
            </a:r>
            <a:r>
              <a:rPr altLang="en-US" sz="2000" lang="fr-FR">
                <a:sym typeface="Symbol" pitchFamily="18" charset="2"/>
              </a:rPr>
              <a:t>e</a:t>
            </a:r>
            <a:r>
              <a:rPr altLang="en-US" baseline="-25000" sz="2000" lang="fr-FR">
                <a:sym typeface="Symbol" pitchFamily="18" charset="2"/>
              </a:rPr>
              <a:t>1</a:t>
            </a:r>
            <a:r>
              <a:rPr altLang="en-US" sz="2000" lang="fr-FR"/>
              <a:t> - 1,33 e</a:t>
            </a:r>
            <a:r>
              <a:rPr altLang="en-US" baseline="-25000" sz="2000" lang="fr-FR"/>
              <a:t>2</a:t>
            </a:r>
          </a:p>
          <a:p>
            <a:pPr lvl="0">
              <a:buNone/>
            </a:pPr>
            <a:r>
              <a:rPr altLang="en-US" sz="2000" lang="fr-FR"/>
              <a:t>x</a:t>
            </a:r>
            <a:r>
              <a:rPr altLang="en-US" baseline="-25000" sz="2000" lang="fr-FR"/>
              <a:t>1</a:t>
            </a:r>
            <a:r>
              <a:rPr altLang="en-US" sz="2000" lang="fr-FR"/>
              <a:t>= 80 + 1,33 e</a:t>
            </a:r>
            <a:r>
              <a:rPr altLang="en-US" baseline="-25000" sz="2000" lang="fr-FR"/>
              <a:t>1</a:t>
            </a:r>
            <a:r>
              <a:rPr altLang="en-US" sz="2000" lang="fr-FR"/>
              <a:t>- 3,33 e</a:t>
            </a:r>
            <a:r>
              <a:rPr altLang="en-US" baseline="-25000" sz="2000" lang="fr-FR"/>
              <a:t>2</a:t>
            </a:r>
          </a:p>
          <a:p>
            <a:pPr lvl="0">
              <a:buNone/>
            </a:pPr>
            <a:r>
              <a:rPr altLang="en-US" sz="2000" lang="fr-FR"/>
              <a:t>x</a:t>
            </a:r>
            <a:r>
              <a:rPr altLang="en-US" baseline="-25000" sz="2000" lang="fr-FR"/>
              <a:t>2</a:t>
            </a:r>
            <a:r>
              <a:rPr altLang="en-US" sz="2000" lang="fr-FR"/>
              <a:t>= 40 - 2,67 </a:t>
            </a:r>
            <a:r>
              <a:rPr altLang="en-US" sz="2000" lang="fr-FR">
                <a:sym typeface="Symbol" pitchFamily="18" charset="2"/>
              </a:rPr>
              <a:t>e</a:t>
            </a:r>
            <a:r>
              <a:rPr altLang="en-US" baseline="-25000" sz="2000" lang="fr-FR">
                <a:sym typeface="Symbol" pitchFamily="18" charset="2"/>
              </a:rPr>
              <a:t>1</a:t>
            </a:r>
            <a:r>
              <a:rPr altLang="en-US" sz="2000" lang="fr-FR"/>
              <a:t> + 1,67 e</a:t>
            </a:r>
            <a:r>
              <a:rPr altLang="en-US" baseline="-25000" sz="2000" lang="fr-FR"/>
              <a:t>3</a:t>
            </a:r>
          </a:p>
          <a:p>
            <a:pPr lvl="0">
              <a:buNone/>
            </a:pPr>
            <a:r>
              <a:rPr altLang="en-US" sz="2000" lang="fr-FR"/>
              <a:t>Z= 280  - 5,33</a:t>
            </a:r>
            <a:r>
              <a:rPr altLang="en-US" sz="2000" lang="fr-FR">
                <a:sym typeface="Symbol" pitchFamily="18" charset="2"/>
              </a:rPr>
              <a:t>e</a:t>
            </a:r>
            <a:r>
              <a:rPr altLang="en-US" baseline="-25000" sz="2000" lang="fr-FR">
                <a:sym typeface="Symbol" pitchFamily="18" charset="2"/>
              </a:rPr>
              <a:t>1</a:t>
            </a:r>
            <a:r>
              <a:rPr altLang="en-US" sz="2000" lang="fr-FR"/>
              <a:t> - 1,67 e</a:t>
            </a:r>
            <a:r>
              <a:rPr altLang="en-US" baseline="-25000" sz="2000" lang="fr-FR"/>
              <a:t>2</a:t>
            </a:r>
          </a:p>
          <a:p>
            <a:pPr lvl="0">
              <a:buNone/>
            </a:pPr>
            <a:r>
              <a:rPr altLang="en-US" sz="2000" lang="fr-FR"/>
              <a:t>On ne peut plus augmenter la fonction objectif. Terminer le point C est optimal</a:t>
            </a:r>
          </a:p>
          <a:p>
            <a:pPr lvl="0">
              <a:buNone/>
            </a:pPr>
            <a:endParaRPr altLang="en-US" sz="2400" lang="fr-FR"/>
          </a:p>
          <a:p>
            <a:pPr lvl="0">
              <a:buNone/>
            </a:pPr>
            <a:endParaRPr altLang="en-US" lang="fr-FR"/>
          </a:p>
          <a:p>
            <a:pPr lvl="0">
              <a:buNone/>
            </a:pPr>
            <a:endParaRPr altLang="en-US" lang="fr-FR"/>
          </a:p>
        </p:txBody>
      </p:sp>
    </p:spTree>
  </p:cSld>
  <p:clrMapOvr>
    <a:masterClrMapping/>
  </p:clrMapOvr>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 presetSubtype="10">
                                  <p:stCondLst>
                                    <p:cond delay="0"/>
                                  </p:stCondLst>
                                  <p:childTnLst>
                                    <p:set>
                                      <p:cBhvr>
                                        <p:cTn dur="1" fill="hold" id="6">
                                          <p:stCondLst>
                                            <p:cond delay="0"/>
                                          </p:stCondLst>
                                        </p:cTn>
                                        <p:tgtEl>
                                          <p:spTgt spid="1048714">
                                            <p:txEl>
                                              <p:charRg st="0" end="46"/>
                                            </p:txEl>
                                          </p:spTgt>
                                        </p:tgtEl>
                                        <p:attrNameLst>
                                          <p:attrName>style.visibility</p:attrName>
                                        </p:attrNameLst>
                                      </p:cBhvr>
                                      <p:to>
                                        <p:strVal val="visible"/>
                                      </p:to>
                                    </p:set>
                                    <p:animEffect transition="in" filter="checkerboard(across)">
                                      <p:cBhvr>
                                        <p:cTn dur="500" id="7"/>
                                        <p:tgtEl>
                                          <p:spTgt spid="1048714">
                                            <p:txEl>
                                              <p:charRg st="0" end="46"/>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5" presetSubtype="10">
                                  <p:stCondLst>
                                    <p:cond delay="0"/>
                                  </p:stCondLst>
                                  <p:childTnLst>
                                    <p:set>
                                      <p:cBhvr>
                                        <p:cTn dur="1" fill="hold" id="11">
                                          <p:stCondLst>
                                            <p:cond delay="0"/>
                                          </p:stCondLst>
                                        </p:cTn>
                                        <p:tgtEl>
                                          <p:spTgt spid="1048714">
                                            <p:txEl>
                                              <p:charRg st="46" end="70"/>
                                            </p:txEl>
                                          </p:spTgt>
                                        </p:tgtEl>
                                        <p:attrNameLst>
                                          <p:attrName>style.visibility</p:attrName>
                                        </p:attrNameLst>
                                      </p:cBhvr>
                                      <p:to>
                                        <p:strVal val="visible"/>
                                      </p:to>
                                    </p:set>
                                    <p:animEffect transition="in" filter="checkerboard(across)">
                                      <p:cBhvr>
                                        <p:cTn dur="500" id="12"/>
                                        <p:tgtEl>
                                          <p:spTgt spid="1048714">
                                            <p:txEl>
                                              <p:charRg st="46" end="70"/>
                                            </p:txEl>
                                          </p:spTgt>
                                        </p:tgtEl>
                                      </p:cBhvr>
                                    </p:animEffect>
                                  </p:childTnLst>
                                </p:cTn>
                              </p:par>
                              <p:par>
                                <p:cTn fill="hold" id="13" nodeType="withEffect" presetClass="entr" presetID="5" presetSubtype="10">
                                  <p:stCondLst>
                                    <p:cond delay="0"/>
                                  </p:stCondLst>
                                  <p:childTnLst>
                                    <p:set>
                                      <p:cBhvr>
                                        <p:cTn dur="1" fill="hold" id="14">
                                          <p:stCondLst>
                                            <p:cond delay="0"/>
                                          </p:stCondLst>
                                        </p:cTn>
                                        <p:tgtEl>
                                          <p:spTgt spid="1048714">
                                            <p:txEl>
                                              <p:charRg st="70" end="118"/>
                                            </p:txEl>
                                          </p:spTgt>
                                        </p:tgtEl>
                                        <p:attrNameLst>
                                          <p:attrName>style.visibility</p:attrName>
                                        </p:attrNameLst>
                                      </p:cBhvr>
                                      <p:to>
                                        <p:strVal val="visible"/>
                                      </p:to>
                                    </p:set>
                                    <p:animEffect transition="in" filter="checkerboard(across)">
                                      <p:cBhvr>
                                        <p:cTn dur="500" id="15"/>
                                        <p:tgtEl>
                                          <p:spTgt spid="1048714">
                                            <p:txEl>
                                              <p:charRg st="70" end="118"/>
                                            </p:txEl>
                                          </p:spTgt>
                                        </p:tgtEl>
                                      </p:cBhvr>
                                    </p:animEffect>
                                  </p:childTnLst>
                                </p:cTn>
                              </p:par>
                              <p:par>
                                <p:cTn fill="hold" id="16" nodeType="withEffect" presetClass="entr" presetID="5" presetSubtype="10">
                                  <p:stCondLst>
                                    <p:cond delay="0"/>
                                  </p:stCondLst>
                                  <p:childTnLst>
                                    <p:set>
                                      <p:cBhvr>
                                        <p:cTn dur="1" fill="hold" id="17">
                                          <p:stCondLst>
                                            <p:cond delay="0"/>
                                          </p:stCondLst>
                                        </p:cTn>
                                        <p:tgtEl>
                                          <p:spTgt spid="1048714">
                                            <p:txEl>
                                              <p:charRg st="118" end="142"/>
                                            </p:txEl>
                                          </p:spTgt>
                                        </p:tgtEl>
                                        <p:attrNameLst>
                                          <p:attrName>style.visibility</p:attrName>
                                        </p:attrNameLst>
                                      </p:cBhvr>
                                      <p:to>
                                        <p:strVal val="visible"/>
                                      </p:to>
                                    </p:set>
                                    <p:animEffect transition="in" filter="checkerboard(across)">
                                      <p:cBhvr>
                                        <p:cTn dur="500" id="18"/>
                                        <p:tgtEl>
                                          <p:spTgt spid="1048714">
                                            <p:txEl>
                                              <p:charRg st="118" end="142"/>
                                            </p:txEl>
                                          </p:spTgt>
                                        </p:tgtEl>
                                      </p:cBhvr>
                                    </p:animEffec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5" presetSubtype="10">
                                  <p:stCondLst>
                                    <p:cond delay="0"/>
                                  </p:stCondLst>
                                  <p:childTnLst>
                                    <p:set>
                                      <p:cBhvr>
                                        <p:cTn dur="1" fill="hold" id="22">
                                          <p:stCondLst>
                                            <p:cond delay="0"/>
                                          </p:stCondLst>
                                        </p:cTn>
                                        <p:tgtEl>
                                          <p:spTgt spid="1048714">
                                            <p:txEl>
                                              <p:charRg st="142" end="330"/>
                                            </p:txEl>
                                          </p:spTgt>
                                        </p:tgtEl>
                                        <p:attrNameLst>
                                          <p:attrName>style.visibility</p:attrName>
                                        </p:attrNameLst>
                                      </p:cBhvr>
                                      <p:to>
                                        <p:strVal val="visible"/>
                                      </p:to>
                                    </p:set>
                                    <p:animEffect transition="in" filter="checkerboard(across)">
                                      <p:cBhvr>
                                        <p:cTn dur="500" id="23"/>
                                        <p:tgtEl>
                                          <p:spTgt spid="1048714">
                                            <p:txEl>
                                              <p:charRg st="142" end="330"/>
                                            </p:txEl>
                                          </p:spTgt>
                                        </p:tgtEl>
                                      </p:cBhvr>
                                    </p:animEffect>
                                  </p:childTnLst>
                                </p:cTn>
                              </p:par>
                            </p:childTnLst>
                          </p:cTn>
                        </p:par>
                      </p:childTnLst>
                    </p:cTn>
                  </p:par>
                  <p:par>
                    <p:cTn fill="hold" id="24">
                      <p:stCondLst>
                        <p:cond delay="indefinite"/>
                      </p:stCondLst>
                      <p:childTnLst>
                        <p:par>
                          <p:cTn fill="hold" id="25">
                            <p:stCondLst>
                              <p:cond delay="0"/>
                            </p:stCondLst>
                            <p:childTnLst>
                              <p:par>
                                <p:cTn fill="hold" id="26" nodeType="clickEffect" presetClass="entr" presetID="5" presetSubtype="10">
                                  <p:stCondLst>
                                    <p:cond delay="0"/>
                                  </p:stCondLst>
                                  <p:childTnLst>
                                    <p:set>
                                      <p:cBhvr>
                                        <p:cTn dur="1" fill="hold" id="27">
                                          <p:stCondLst>
                                            <p:cond delay="0"/>
                                          </p:stCondLst>
                                        </p:cTn>
                                        <p:tgtEl>
                                          <p:spTgt spid="1048714">
                                            <p:txEl>
                                              <p:charRg st="330" end="346"/>
                                            </p:txEl>
                                          </p:spTgt>
                                        </p:tgtEl>
                                        <p:attrNameLst>
                                          <p:attrName>style.visibility</p:attrName>
                                        </p:attrNameLst>
                                      </p:cBhvr>
                                      <p:to>
                                        <p:strVal val="visible"/>
                                      </p:to>
                                    </p:set>
                                    <p:animEffect transition="in" filter="checkerboard(across)">
                                      <p:cBhvr>
                                        <p:cTn dur="500" id="28"/>
                                        <p:tgtEl>
                                          <p:spTgt spid="1048714">
                                            <p:txEl>
                                              <p:charRg st="330" end="346"/>
                                            </p:txEl>
                                          </p:spTgt>
                                        </p:tgtEl>
                                      </p:cBhvr>
                                    </p:animEffect>
                                  </p:childTnLst>
                                </p:cTn>
                              </p:par>
                            </p:childTnLst>
                          </p:cTn>
                        </p:par>
                      </p:childTnLst>
                    </p:cTn>
                  </p:par>
                  <p:par>
                    <p:cTn fill="hold" id="29">
                      <p:stCondLst>
                        <p:cond delay="indefinite"/>
                      </p:stCondLst>
                      <p:childTnLst>
                        <p:par>
                          <p:cTn fill="hold" id="30">
                            <p:stCondLst>
                              <p:cond delay="0"/>
                            </p:stCondLst>
                            <p:childTnLst>
                              <p:par>
                                <p:cTn fill="hold" id="31" nodeType="clickEffect" presetClass="entr" presetID="5" presetSubtype="10">
                                  <p:stCondLst>
                                    <p:cond delay="0"/>
                                  </p:stCondLst>
                                  <p:childTnLst>
                                    <p:set>
                                      <p:cBhvr>
                                        <p:cTn dur="1" fill="hold" id="32">
                                          <p:stCondLst>
                                            <p:cond delay="0"/>
                                          </p:stCondLst>
                                        </p:cTn>
                                        <p:tgtEl>
                                          <p:spTgt spid="1048714">
                                            <p:txEl>
                                              <p:charRg st="346" end="462"/>
                                            </p:txEl>
                                          </p:spTgt>
                                        </p:tgtEl>
                                        <p:attrNameLst>
                                          <p:attrName>style.visibility</p:attrName>
                                        </p:attrNameLst>
                                      </p:cBhvr>
                                      <p:to>
                                        <p:strVal val="visible"/>
                                      </p:to>
                                    </p:set>
                                    <p:animEffect transition="in" filter="checkerboard(across)">
                                      <p:cBhvr>
                                        <p:cTn dur="500" id="33"/>
                                        <p:tgtEl>
                                          <p:spTgt spid="1048714">
                                            <p:txEl>
                                              <p:charRg st="346" end="462"/>
                                            </p:txEl>
                                          </p:spTgt>
                                        </p:tgtEl>
                                      </p:cBhvr>
                                    </p:animEffect>
                                  </p:childTnLst>
                                </p:cTn>
                              </p:par>
                            </p:childTnLst>
                          </p:cTn>
                        </p:par>
                      </p:childTnLst>
                    </p:cTn>
                  </p:par>
                  <p:par>
                    <p:cTn fill="hold" id="34">
                      <p:stCondLst>
                        <p:cond delay="indefinite"/>
                      </p:stCondLst>
                      <p:childTnLst>
                        <p:par>
                          <p:cTn fill="hold" id="35">
                            <p:stCondLst>
                              <p:cond delay="0"/>
                            </p:stCondLst>
                            <p:childTnLst>
                              <p:par>
                                <p:cTn fill="hold" id="36" nodeType="clickEffect" presetClass="entr" presetID="5" presetSubtype="10">
                                  <p:stCondLst>
                                    <p:cond delay="0"/>
                                  </p:stCondLst>
                                  <p:childTnLst>
                                    <p:set>
                                      <p:cBhvr>
                                        <p:cTn dur="1" fill="hold" id="37">
                                          <p:stCondLst>
                                            <p:cond delay="0"/>
                                          </p:stCondLst>
                                        </p:cTn>
                                        <p:tgtEl>
                                          <p:spTgt spid="1048714">
                                            <p:txEl>
                                              <p:charRg st="462" end="486"/>
                                            </p:txEl>
                                          </p:spTgt>
                                        </p:tgtEl>
                                        <p:attrNameLst>
                                          <p:attrName>style.visibility</p:attrName>
                                        </p:attrNameLst>
                                      </p:cBhvr>
                                      <p:to>
                                        <p:strVal val="visible"/>
                                      </p:to>
                                    </p:set>
                                    <p:animEffect transition="in" filter="checkerboard(across)">
                                      <p:cBhvr>
                                        <p:cTn dur="500" id="38"/>
                                        <p:tgtEl>
                                          <p:spTgt spid="1048714">
                                            <p:txEl>
                                              <p:charRg st="462" end="486"/>
                                            </p:txEl>
                                          </p:spTgt>
                                        </p:tgtEl>
                                      </p:cBhvr>
                                    </p:animEffect>
                                  </p:childTnLst>
                                </p:cTn>
                              </p:par>
                              <p:par>
                                <p:cTn fill="hold" id="39" nodeType="withEffect" presetClass="entr" presetID="5" presetSubtype="10">
                                  <p:stCondLst>
                                    <p:cond delay="0"/>
                                  </p:stCondLst>
                                  <p:childTnLst>
                                    <p:set>
                                      <p:cBhvr>
                                        <p:cTn dur="1" fill="hold" id="40">
                                          <p:stCondLst>
                                            <p:cond delay="0"/>
                                          </p:stCondLst>
                                        </p:cTn>
                                        <p:tgtEl>
                                          <p:spTgt spid="1048714">
                                            <p:txEl>
                                              <p:charRg st="486" end="512"/>
                                            </p:txEl>
                                          </p:spTgt>
                                        </p:tgtEl>
                                        <p:attrNameLst>
                                          <p:attrName>style.visibility</p:attrName>
                                        </p:attrNameLst>
                                      </p:cBhvr>
                                      <p:to>
                                        <p:strVal val="visible"/>
                                      </p:to>
                                    </p:set>
                                    <p:animEffect transition="in" filter="checkerboard(across)">
                                      <p:cBhvr>
                                        <p:cTn dur="500" id="41"/>
                                        <p:tgtEl>
                                          <p:spTgt spid="1048714">
                                            <p:txEl>
                                              <p:charRg st="486" end="512"/>
                                            </p:txEl>
                                          </p:spTgt>
                                        </p:tgtEl>
                                      </p:cBhvr>
                                    </p:animEffect>
                                  </p:childTnLst>
                                </p:cTn>
                              </p:par>
                              <p:par>
                                <p:cTn fill="hold" id="42" nodeType="withEffect" presetClass="entr" presetID="5" presetSubtype="10">
                                  <p:stCondLst>
                                    <p:cond delay="0"/>
                                  </p:stCondLst>
                                  <p:childTnLst>
                                    <p:set>
                                      <p:cBhvr>
                                        <p:cTn dur="1" fill="hold" id="43">
                                          <p:stCondLst>
                                            <p:cond delay="0"/>
                                          </p:stCondLst>
                                        </p:cTn>
                                        <p:tgtEl>
                                          <p:spTgt spid="1048714">
                                            <p:txEl>
                                              <p:charRg st="512" end="539"/>
                                            </p:txEl>
                                          </p:spTgt>
                                        </p:tgtEl>
                                        <p:attrNameLst>
                                          <p:attrName>style.visibility</p:attrName>
                                        </p:attrNameLst>
                                      </p:cBhvr>
                                      <p:to>
                                        <p:strVal val="visible"/>
                                      </p:to>
                                    </p:set>
                                    <p:animEffect transition="in" filter="checkerboard(across)">
                                      <p:cBhvr>
                                        <p:cTn dur="500" id="44"/>
                                        <p:tgtEl>
                                          <p:spTgt spid="1048714">
                                            <p:txEl>
                                              <p:charRg st="512" end="539"/>
                                            </p:txEl>
                                          </p:spTgt>
                                        </p:tgtEl>
                                      </p:cBhvr>
                                    </p:animEffect>
                                  </p:childTnLst>
                                </p:cTn>
                              </p:par>
                              <p:par>
                                <p:cTn fill="hold" id="45" nodeType="withEffect" presetClass="entr" presetID="5" presetSubtype="10">
                                  <p:stCondLst>
                                    <p:cond delay="0"/>
                                  </p:stCondLst>
                                  <p:childTnLst>
                                    <p:set>
                                      <p:cBhvr>
                                        <p:cTn dur="1" fill="hold" id="46">
                                          <p:stCondLst>
                                            <p:cond delay="0"/>
                                          </p:stCondLst>
                                        </p:cTn>
                                        <p:tgtEl>
                                          <p:spTgt spid="1048714">
                                            <p:txEl>
                                              <p:charRg st="539" end="566"/>
                                            </p:txEl>
                                          </p:spTgt>
                                        </p:tgtEl>
                                        <p:attrNameLst>
                                          <p:attrName>style.visibility</p:attrName>
                                        </p:attrNameLst>
                                      </p:cBhvr>
                                      <p:to>
                                        <p:strVal val="visible"/>
                                      </p:to>
                                    </p:set>
                                    <p:animEffect transition="in" filter="checkerboard(across)">
                                      <p:cBhvr>
                                        <p:cTn dur="500" id="47"/>
                                        <p:tgtEl>
                                          <p:spTgt spid="1048714">
                                            <p:txEl>
                                              <p:charRg st="539" end="566"/>
                                            </p:txEl>
                                          </p:spTgt>
                                        </p:tgtEl>
                                      </p:cBhvr>
                                    </p:animEffect>
                                  </p:childTnLst>
                                </p:cTn>
                              </p:par>
                            </p:childTnLst>
                          </p:cTn>
                        </p:par>
                      </p:childTnLst>
                    </p:cTn>
                  </p:par>
                  <p:par>
                    <p:cTn fill="hold" id="48">
                      <p:stCondLst>
                        <p:cond delay="indefinite"/>
                      </p:stCondLst>
                      <p:childTnLst>
                        <p:par>
                          <p:cTn fill="hold" id="49">
                            <p:stCondLst>
                              <p:cond delay="0"/>
                            </p:stCondLst>
                            <p:childTnLst>
                              <p:par>
                                <p:cTn fill="hold" id="50" nodeType="clickEffect" presetClass="entr" presetID="5" presetSubtype="10">
                                  <p:stCondLst>
                                    <p:cond delay="0"/>
                                  </p:stCondLst>
                                  <p:childTnLst>
                                    <p:set>
                                      <p:cBhvr>
                                        <p:cTn dur="1" fill="hold" id="51">
                                          <p:stCondLst>
                                            <p:cond delay="0"/>
                                          </p:stCondLst>
                                        </p:cTn>
                                        <p:tgtEl>
                                          <p:spTgt spid="1048714">
                                            <p:txEl>
                                              <p:charRg st="566" end="646"/>
                                            </p:txEl>
                                          </p:spTgt>
                                        </p:tgtEl>
                                        <p:attrNameLst>
                                          <p:attrName>style.visibility</p:attrName>
                                        </p:attrNameLst>
                                      </p:cBhvr>
                                      <p:to>
                                        <p:strVal val="visible"/>
                                      </p:to>
                                    </p:set>
                                    <p:animEffect transition="in" filter="checkerboard(across)">
                                      <p:cBhvr>
                                        <p:cTn dur="500" id="52"/>
                                        <p:tgtEl>
                                          <p:spTgt spid="1048714">
                                            <p:txEl>
                                              <p:charRg st="566" end="64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1">
  <p:cSld>
    <p:spTree>
      <p:nvGrpSpPr>
        <p:cNvPr id="62" name=""/>
        <p:cNvGrpSpPr/>
        <p:nvPr/>
      </p:nvGrpSpPr>
      <p:grpSpPr>
        <a:xfrm rot="0">
          <a:off x="0" y="0"/>
          <a:ext cx="0" cy="0"/>
          <a:chOff x="0" y="0"/>
          <a:chExt cx="0" cy="0"/>
        </a:xfrm>
      </p:grpSpPr>
      <p:sp>
        <p:nvSpPr>
          <p:cNvPr id="1048715" name="Titre 1"/>
          <p:cNvSpPr/>
          <p:nvPr>
            <p:ph type="title" sz="full" idx="0"/>
          </p:nvPr>
        </p:nvSpPr>
        <p:spPr>
          <a:xfrm rot="0">
            <a:off x="468312" y="0"/>
            <a:ext cx="8229600" cy="490537"/>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dk1"/>
                </a:solidFill>
                <a:latin typeface="Calibri" pitchFamily="34" charset="0"/>
                <a:sym typeface="Arial" pitchFamily="0" charset="0"/>
              </a:defRPr>
            </a:lvl1pPr>
          </a:lstStyle>
          <a:p>
            <a:pPr lvl="0"/>
            <a:r>
              <a:rPr altLang="en-US" sz="3600" lang="fr-FR"/>
              <a:t>La méthode du simplexe</a:t>
            </a:r>
          </a:p>
        </p:txBody>
      </p:sp>
      <p:sp>
        <p:nvSpPr>
          <p:cNvPr id="1048716" name="Espace réservé du contenu 2"/>
          <p:cNvSpPr/>
          <p:nvPr>
            <p:ph sz="full" idx="1"/>
          </p:nvPr>
        </p:nvSpPr>
        <p:spPr>
          <a:xfrm rot="0">
            <a:off x="457200" y="549275"/>
            <a:ext cx="8229600" cy="590391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SzPct val="100000"/>
              <a:buFont typeface="Arial" pitchFamily="0" charset="0"/>
              <a:buChar char="•"/>
              <a:defRPr baseline="0" b="0" sz="3200" i="0" u="none">
                <a:solidFill>
                  <a:schemeClr val="dk1"/>
                </a:solidFill>
                <a:latin typeface="Calibri" pitchFamily="34" charset="0"/>
                <a:sym typeface="Arial" pitchFamily="0" charset="0"/>
              </a:defRPr>
            </a:lvl1pPr>
            <a:lvl2pPr algn="l" eaLnBrk="0" fontAlgn="base" hangingPunct="0" indent="-285750" latinLnBrk="0" marL="742950" rtl="0">
              <a:lnSpc>
                <a:spcPct val="100000"/>
              </a:lnSpc>
              <a:spcBef>
                <a:spcPct val="20000"/>
              </a:spcBef>
              <a:spcAft>
                <a:spcPct val="0"/>
              </a:spcAft>
              <a:buSzPct val="100000"/>
              <a:buFont typeface="Arial" pitchFamily="0" charset="0"/>
              <a:buChar char="–"/>
              <a:defRPr baseline="0" b="0" sz="2800" i="0" u="none">
                <a:solidFill>
                  <a:schemeClr val="dk1"/>
                </a:solidFill>
                <a:latin typeface="Calibri" pitchFamily="34" charset="0"/>
                <a:sym typeface="Arial" pitchFamily="0" charset="0"/>
              </a:defRPr>
            </a:lvl2pPr>
            <a:lvl3pPr algn="l" eaLnBrk="0" fontAlgn="base" hangingPunct="0" indent="-228600" latinLnBrk="0" marL="1143000" rtl="0">
              <a:lnSpc>
                <a:spcPct val="100000"/>
              </a:lnSpc>
              <a:spcBef>
                <a:spcPct val="20000"/>
              </a:spcBef>
              <a:spcAft>
                <a:spcPct val="0"/>
              </a:spcAft>
              <a:buSzPct val="100000"/>
              <a:buFont typeface="Arial" pitchFamily="0" charset="0"/>
              <a:buChar char="•"/>
              <a:defRPr baseline="0" b="0" sz="2400" i="0" u="none">
                <a:solidFill>
                  <a:schemeClr val="dk1"/>
                </a:solidFill>
                <a:latin typeface="Calibri" pitchFamily="34" charset="0"/>
                <a:sym typeface="Arial" pitchFamily="0" charset="0"/>
              </a:defRPr>
            </a:lvl3pPr>
            <a:lvl4pPr algn="l" eaLnBrk="0" fontAlgn="base" hangingPunct="0" indent="-228600" latinLnBrk="0" marL="16002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4pPr>
            <a:lvl5pPr algn="l" eaLnBrk="0" fontAlgn="base" hangingPunct="0" indent="-228600" latinLnBrk="0" marL="2057400" rtl="0">
              <a:lnSpc>
                <a:spcPct val="100000"/>
              </a:lnSpc>
              <a:spcBef>
                <a:spcPct val="20000"/>
              </a:spcBef>
              <a:spcAft>
                <a:spcPct val="0"/>
              </a:spcAft>
              <a:buSzPct val="100000"/>
              <a:buFont typeface="Arial" pitchFamily="0" charset="0"/>
              <a:buChar char="»"/>
              <a:defRPr baseline="0" b="0" sz="2000" i="0" u="none">
                <a:solidFill>
                  <a:schemeClr val="dk1"/>
                </a:solidFill>
                <a:latin typeface="Calibri" pitchFamily="34" charset="0"/>
                <a:sym typeface="Arial" pitchFamily="0" charset="0"/>
              </a:defRPr>
            </a:lvl5pPr>
          </a:lstStyle>
          <a:p>
            <a:pPr lvl="0">
              <a:buNone/>
            </a:pPr>
            <a:r>
              <a:rPr altLang="en-US" b="1" sz="2400" i="1" lang="fr-FR"/>
              <a:t>Représentation de la méthode du simplexe par les tableaux</a:t>
            </a:r>
          </a:p>
          <a:p>
            <a:pPr algn="just" lvl="0">
              <a:buNone/>
            </a:pPr>
            <a:r>
              <a:rPr altLang="en-US" sz="2400" lang="fr-FR"/>
              <a:t>Pour simplifier et mieux organiser les calculs effectués par cette méthode nous utilisons une représentation des différentes étapes par des tableaux, appelés, </a:t>
            </a:r>
            <a:r>
              <a:rPr altLang="en-US" b="1" sz="2400" i="1" lang="fr-FR"/>
              <a:t>tableaux du simplexe</a:t>
            </a:r>
          </a:p>
          <a:p>
            <a:pPr algn="just" lvl="0">
              <a:buNone/>
            </a:pPr>
            <a:r>
              <a:rPr altLang="en-US" sz="2400" lang="fr-FR"/>
              <a:t>Le premier tableau du simplexe reprend les éléments du programme S</a:t>
            </a:r>
          </a:p>
          <a:p>
            <a:pPr algn="just" lvl="0">
              <a:buNone/>
            </a:pPr>
            <a:endParaRPr altLang="en-US" sz="2400" lang="fr-FR"/>
          </a:p>
          <a:p>
            <a:pPr algn="just" lvl="0">
              <a:buNone/>
            </a:pPr>
            <a:endParaRPr altLang="en-US" sz="2400" lang="fr-FR"/>
          </a:p>
          <a:p>
            <a:pPr algn="just" lvl="0">
              <a:buNone/>
            </a:pPr>
            <a:endParaRPr altLang="en-US" sz="2400" lang="fr-FR"/>
          </a:p>
          <a:p>
            <a:pPr lvl="0">
              <a:buNone/>
            </a:pPr>
            <a:endParaRPr altLang="en-US" sz="2400" lang="fr-FR"/>
          </a:p>
          <a:p>
            <a:pPr lvl="0">
              <a:buNone/>
            </a:pPr>
            <a:endParaRPr altLang="en-US" sz="2400" lang="fr-FR"/>
          </a:p>
          <a:p>
            <a:pPr lvl="0">
              <a:buNone/>
            </a:pPr>
            <a:endParaRPr altLang="en-US" sz="2400" lang="fr-FR"/>
          </a:p>
          <a:p>
            <a:pPr lvl="0">
              <a:buNone/>
            </a:pPr>
            <a:r>
              <a:rPr altLang="en-US" sz="2400" lang="fr-FR"/>
              <a:t>On supposera que les variables de base sont x</a:t>
            </a:r>
            <a:r>
              <a:rPr altLang="en-US" baseline="-25000" sz="2400" lang="fr-FR"/>
              <a:t>1</a:t>
            </a:r>
            <a:r>
              <a:rPr altLang="en-US" sz="2400" lang="fr-FR"/>
              <a:t>, x</a:t>
            </a:r>
            <a:r>
              <a:rPr altLang="en-US" baseline="-25000" sz="2400" lang="fr-FR"/>
              <a:t>2</a:t>
            </a:r>
            <a:r>
              <a:rPr altLang="en-US" sz="2400" lang="fr-FR"/>
              <a:t>, …, x</a:t>
            </a:r>
            <a:r>
              <a:rPr altLang="en-US" baseline="-25000" sz="2400" lang="fr-FR"/>
              <a:t>m</a:t>
            </a:r>
            <a:r>
              <a:rPr altLang="en-US" sz="2400" lang="fr-FR"/>
              <a:t> et les variables hors base sont x</a:t>
            </a:r>
            <a:r>
              <a:rPr altLang="en-US" baseline="-25000" sz="2400" lang="fr-FR"/>
              <a:t>m+1</a:t>
            </a:r>
            <a:r>
              <a:rPr altLang="en-US" sz="2400" lang="fr-FR"/>
              <a:t>, x</a:t>
            </a:r>
            <a:r>
              <a:rPr altLang="en-US" baseline="-25000" sz="2400" lang="fr-FR"/>
              <a:t>m+2</a:t>
            </a:r>
            <a:r>
              <a:rPr altLang="en-US" sz="2400" lang="fr-FR"/>
              <a:t>, …, x</a:t>
            </a:r>
            <a:r>
              <a:rPr altLang="en-US" baseline="-25000" sz="2400" lang="fr-FR"/>
              <a:t>n</a:t>
            </a:r>
          </a:p>
        </p:txBody>
      </p:sp>
      <p:sp>
        <p:nvSpPr>
          <p:cNvPr id="1048717" name="ZoneTexte 7"/>
          <p:cNvSpPr txBox="1"/>
          <p:nvPr/>
        </p:nvSpPr>
        <p:spPr>
          <a:xfrm rot="0">
            <a:off x="611187" y="2997200"/>
            <a:ext cx="5545137" cy="2491741"/>
          </a:xfrm>
          <a:prstGeom prst="rect"/>
          <a:noFill/>
          <a:ln>
            <a:noFill/>
          </a:ln>
        </p:spPr>
        <p:txBody>
          <a:bodyPr anchor="t" bIns="45720" lIns="91440" rIns="91440" tIns="45720" vert="horz">
            <a:spAutoFit/>
          </a:bodyPr>
          <a:lstStyle>
            <a:lvl1pPr algn="l" eaLnBrk="0" fontAlgn="base" hangingPunct="0" indent="0" latinLnBrk="0" marL="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1pPr>
            <a:lvl2pPr algn="l" eaLnBrk="0" fontAlgn="base" hangingPunct="0" indent="0" latinLnBrk="0" marL="4572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2pPr>
            <a:lvl3pPr algn="l" eaLnBrk="0" fontAlgn="base" hangingPunct="0" indent="0" latinLnBrk="0" marL="9144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3pPr>
            <a:lvl4pPr algn="l" eaLnBrk="0" fontAlgn="base" hangingPunct="0" indent="0" latinLnBrk="0" marL="13716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4pPr>
            <a:lvl5pPr algn="l" eaLnBrk="0" fontAlgn="base" hangingPunct="0" indent="0" latinLnBrk="0" marL="1828800" rtl="0">
              <a:lnSpc>
                <a:spcPct val="100000"/>
              </a:lnSpc>
              <a:spcBef>
                <a:spcPct val="0"/>
              </a:spcBef>
              <a:spcAft>
                <a:spcPct val="0"/>
              </a:spcAft>
              <a:buFontTx/>
              <a:buNone/>
              <a:defRPr baseline="0" b="0" sz="1800" i="0" u="none">
                <a:solidFill>
                  <a:schemeClr val="dk1"/>
                </a:solidFill>
                <a:latin typeface="Arial" pitchFamily="0" charset="0"/>
                <a:ea typeface="Arial" pitchFamily="0" charset="0"/>
                <a:sym typeface="Arial" pitchFamily="0" charset="0"/>
              </a:defRPr>
            </a:lvl5pPr>
          </a:lstStyle>
          <a:p>
            <a:pPr eaLnBrk="1" hangingPunct="1" lvl="0"/>
            <a:r>
              <a:rPr altLang="en-US" lang="fr-FR"/>
              <a:t>                                                                                                                                                                  </a:t>
            </a:r>
          </a:p>
          <a:p>
            <a:pPr eaLnBrk="1" hangingPunct="1" lvl="0"/>
            <a:endParaRPr altLang="en-US" lang="fr-FR"/>
          </a:p>
          <a:p>
            <a:pPr eaLnBrk="1" hangingPunct="1" lvl="0"/>
            <a:endParaRPr altLang="en-US" lang="fr-FR"/>
          </a:p>
          <a:p>
            <a:pPr eaLnBrk="1" hangingPunct="1" lvl="0"/>
            <a:endParaRPr altLang="en-US" lang="fr-FR"/>
          </a:p>
          <a:p>
            <a:pPr eaLnBrk="1" hangingPunct="1" lvl="0"/>
            <a:endParaRPr altLang="en-US" lang="fr-FR"/>
          </a:p>
          <a:p>
            <a:pPr eaLnBrk="1" hangingPunct="1" lvl="0"/>
            <a:endParaRPr altLang="en-US" lang="fr-FR"/>
          </a:p>
          <a:p>
            <a:pPr eaLnBrk="1" hangingPunct="1" lvl="0"/>
            <a:endParaRPr altLang="en-US" lang="fr-FR"/>
          </a:p>
          <a:p>
            <a:pPr eaLnBrk="1" hangingPunct="1" lvl="0"/>
            <a:endParaRPr altLang="en-US" lang="fr-FR"/>
          </a:p>
          <a:p>
            <a:pPr eaLnBrk="1" hangingPunct="1" lvl="0"/>
            <a:endParaRPr altLang="en-US" lang="fr-FR"/>
          </a:p>
        </p:txBody>
      </p:sp>
      <p:graphicFrame>
        <p:nvGraphicFramePr>
          <p:cNvPr id="4194310" name=""/>
          <p:cNvGraphicFramePr>
            <a:graphicFrameLocks/>
          </p:cNvGraphicFramePr>
          <p:nvPr/>
        </p:nvGraphicFramePr>
        <p:xfrm rot="0">
          <a:off x="1331912" y="3141662"/>
          <a:ext cx="3527425" cy="2447925"/>
        </p:xfrm>
        <a:graphic>
          <a:graphicData uri="http://schemas.openxmlformats.org/presentationml/2006/ole">
            <mc:AlternateContent xmlns:mc="http://schemas.openxmlformats.org/markup-compatibility/2006">
              <mc:Choice xmlns:v="urn:schemas-microsoft-com:vml" Requires="v">
                <p:oleObj name="Équation" r:id="rId1" spid="" imgH="2447925" imgW="3527425" showAsIcon="0" progId="Equation.3">
                  <p:embed followColorScheme="full"/>
                  <p:pic>
                    <p:nvPicPr>
                      <p:cNvPr id="2097153" name="Object 4"/>
                      <p:cNvPicPr>
                        <a:picLocks/>
                      </p:cNvPicPr>
                      <p:nvPr/>
                    </p:nvPicPr>
                    <p:blipFill>
                      <a:blip xmlns:r="http://schemas.openxmlformats.org/officeDocument/2006/relationships" r:embed="rId2"/>
                      <a:srcRect l="0" t="0" r="0" b="0"/>
                      <a:stretch>
                        <a:fillRect/>
                      </a:stretch>
                    </p:blipFill>
                    <p:spPr>
                      <a:xfrm rot="0">
                        <a:off x="1331912" y="3141662"/>
                        <a:ext cx="3527425" cy="2447925"/>
                      </a:xfrm>
                      <a:prstGeom prst="rect"/>
                      <a:noFill/>
                      <a:ln>
                        <a:noFill/>
                      </a:ln>
                    </p:spPr>
                  </p:pic>
                </p:oleObj>
              </mc:Choice>
              <mc:Fallback>
                <p:oleObj name="Équation" r:id="rId1" spid="" imgH="2447925" imgW="3527425" showAsIcon="0" progId="Equation.3">
                  <p:embed followColorScheme="full"/>
                  <p:pic>
                    <p:nvPicPr>
                      <p:cNvPr id="2097153" name="Object 4"/>
                      <p:cNvPicPr>
                        <a:picLocks/>
                      </p:cNvPicPr>
                      <p:nvPr/>
                    </p:nvPicPr>
                    <p:blipFill>
                      <a:blip xmlns:r="http://schemas.openxmlformats.org/officeDocument/2006/relationships" r:embed="rId2"/>
                      <a:srcRect l="0" t="0" r="0" b="0"/>
                      <a:stretch>
                        <a:fillRect/>
                      </a:stretch>
                    </p:blipFill>
                    <p:spPr>
                      <a:xfrm rot="0">
                        <a:off x="1331912" y="3141662"/>
                        <a:ext cx="3527425" cy="2447925"/>
                      </a:xfrm>
                      <a:prstGeom prst="rect"/>
                      <a:noFill/>
                      <a:ln>
                        <a:noFill/>
                      </a:ln>
                    </p:spPr>
                  </p:pic>
                </p:oleObj>
              </mc:Fallback>
            </mc:AlternateContent>
          </a:graphicData>
        </a:graphic>
      </p:graphicFrame>
    </p:spTree>
  </p:cSld>
  <p:clrMapOvr>
    <a:masterClrMapping/>
  </p:clrMapOvr>
  <p:timing/>
</p:sld>
</file>

<file path=ppt/theme/theme1.xml><?xml version="1.0" encoding="utf-8"?>
<a:theme xmlns:a="http://schemas.openxmlformats.org/drawingml/2006/main" name="Office 主题">
  <a:themeElements>
    <a:clrScheme name="Default Color Scheme">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extraClrScheme>
  </a:extraClrSchemeLst>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3.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http://purl.org/dc/elements/1.1/" xmlns:dcterms="http://purl.org/dc/terms/" xmlns:xsi="http://www.w3.org/2001/XMLSchema-instance">
  <dc:title>Diapositive 1</dc:title>
  <dc:creator>HoC</dc:creator>
  <cp:lastModifiedBy>user</cp:lastModifiedBy>
  <dcterms:created xsi:type="dcterms:W3CDTF">2016-01-17T14:27:53Z</dcterms:created>
  <dcterms:modified xsi:type="dcterms:W3CDTF">2024-04-24T21:22:33Z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9324a8bf57cd4155b3ebc6c8f0690e25</vt:lpwstr>
  </property>
</Properties>
</file>