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84" r:id="rId3"/>
    <p:sldId id="287" r:id="rId4"/>
    <p:sldId id="257" r:id="rId5"/>
    <p:sldId id="288" r:id="rId6"/>
    <p:sldId id="280" r:id="rId7"/>
    <p:sldId id="289" r:id="rId8"/>
    <p:sldId id="290" r:id="rId9"/>
    <p:sldId id="29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>
        <p:scale>
          <a:sx n="75" d="100"/>
          <a:sy n="75" d="100"/>
        </p:scale>
        <p:origin x="-235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2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DE16C-9DC3-40EA-A18F-59D7A307EB70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F31CA-5083-403A-9953-87FBDAA3EA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52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8E36-1EFE-45E0-88AB-93E7B5812C07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7713-6A7D-4A8A-8BFA-E3F26CDEF7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8E36-1EFE-45E0-88AB-93E7B5812C07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7713-6A7D-4A8A-8BFA-E3F26CDEF7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8E36-1EFE-45E0-88AB-93E7B5812C07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7713-6A7D-4A8A-8BFA-E3F26CDEF7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8E36-1EFE-45E0-88AB-93E7B5812C07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7713-6A7D-4A8A-8BFA-E3F26CDEF7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8E36-1EFE-45E0-88AB-93E7B5812C07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7713-6A7D-4A8A-8BFA-E3F26CDEF7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8E36-1EFE-45E0-88AB-93E7B5812C07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7713-6A7D-4A8A-8BFA-E3F26CDEF7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8E36-1EFE-45E0-88AB-93E7B5812C07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7713-6A7D-4A8A-8BFA-E3F26CDEF7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8E36-1EFE-45E0-88AB-93E7B5812C07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7713-6A7D-4A8A-8BFA-E3F26CDEF7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8E36-1EFE-45E0-88AB-93E7B5812C07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7713-6A7D-4A8A-8BFA-E3F26CDEF7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8E36-1EFE-45E0-88AB-93E7B5812C07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7713-6A7D-4A8A-8BFA-E3F26CDEF7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8E36-1EFE-45E0-88AB-93E7B5812C07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37713-6A7D-4A8A-8BFA-E3F26CDEF7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8E36-1EFE-45E0-88AB-93E7B5812C07}" type="datetimeFigureOut">
              <a:rPr lang="fr-FR" smtClean="0"/>
              <a:pPr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37713-6A7D-4A8A-8BFA-E3F26CDEF7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734839"/>
            <a:ext cx="8186766" cy="16860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fr-FR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Systèmes </a:t>
            </a:r>
            <a:r>
              <a:rPr lang="fr-FR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dynamiques en biologie</a:t>
            </a:r>
            <a:r>
              <a:rPr lang="fr-FR" dirty="0"/>
              <a:t/>
            </a:r>
            <a:br>
              <a:rPr lang="fr-FR" dirty="0"/>
            </a:b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115048" cy="3600400"/>
          </a:xfrm>
        </p:spPr>
        <p:txBody>
          <a:bodyPr>
            <a:normAutofit/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Chapitre1 : </a:t>
            </a:r>
            <a:r>
              <a:rPr lang="fr-FR" sz="2800" b="1" dirty="0" smtClean="0"/>
              <a:t>Systèmes </a:t>
            </a:r>
            <a:r>
              <a:rPr lang="fr-FR" sz="2800" b="1" dirty="0"/>
              <a:t>continus et dynamique des </a:t>
            </a:r>
            <a:r>
              <a:rPr lang="fr-FR" sz="2800" b="1" dirty="0" smtClean="0"/>
              <a:t>populations</a:t>
            </a:r>
          </a:p>
          <a:p>
            <a:endParaRPr lang="fr-FR" sz="800" b="1" dirty="0" smtClean="0"/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Chapitre2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fr-FR" sz="2800" b="1" dirty="0"/>
              <a:t>Systèmes </a:t>
            </a:r>
            <a:r>
              <a:rPr lang="fr-FR" sz="2800" b="1" dirty="0" smtClean="0"/>
              <a:t>discrets et </a:t>
            </a:r>
            <a:r>
              <a:rPr lang="fr-FR" sz="2800" b="1" dirty="0"/>
              <a:t>dynamique des </a:t>
            </a:r>
            <a:r>
              <a:rPr lang="fr-FR" sz="2800" b="1" dirty="0" smtClean="0"/>
              <a:t>populations</a:t>
            </a:r>
          </a:p>
          <a:p>
            <a:endParaRPr lang="fr-FR" sz="800" b="1" dirty="0" smtClean="0"/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Chapitre3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fr-FR" sz="2800" b="1" dirty="0"/>
              <a:t>Modèles de transmission </a:t>
            </a:r>
            <a:endParaRPr lang="fr-FR" sz="2800" b="1" dirty="0" smtClean="0"/>
          </a:p>
          <a:p>
            <a:r>
              <a:rPr lang="fr-FR" sz="2800" b="1" dirty="0" smtClean="0"/>
              <a:t>de </a:t>
            </a:r>
            <a:r>
              <a:rPr lang="fr-FR" sz="2800" b="1" dirty="0"/>
              <a:t>Maladie</a:t>
            </a:r>
            <a:endParaRPr lang="fr-FR" sz="2800" dirty="0"/>
          </a:p>
          <a:p>
            <a:endParaRPr lang="fr-FR" sz="2800" b="1" dirty="0"/>
          </a:p>
          <a:p>
            <a:endParaRPr lang="fr-FR" sz="2800" b="1" dirty="0" smtClean="0"/>
          </a:p>
          <a:p>
            <a:endParaRPr lang="fr-FR" sz="2800" b="1" dirty="0" smtClean="0"/>
          </a:p>
          <a:p>
            <a:endParaRPr lang="en-US" sz="29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19" y="0"/>
            <a:ext cx="100811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040559"/>
          </a:xfrm>
        </p:spPr>
        <p:txBody>
          <a:bodyPr>
            <a:normAutofit fontScale="85000" lnSpcReduction="20000"/>
          </a:bodyPr>
          <a:lstStyle/>
          <a:p>
            <a:pPr marL="1790700" indent="-1790700">
              <a:buNone/>
            </a:pPr>
            <a:r>
              <a:rPr lang="fr-FR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 N° 1: 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Modèles </a:t>
            </a: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dynamique d’une seule population</a:t>
            </a:r>
          </a:p>
          <a:p>
            <a:pPr marL="0" indent="0">
              <a:buNone/>
            </a:pPr>
            <a:r>
              <a:rPr lang="fr-FR" sz="3600" dirty="0" smtClean="0"/>
              <a:t>la </a:t>
            </a:r>
            <a:r>
              <a:rPr lang="fr-FR" sz="3600" dirty="0"/>
              <a:t>forme générale de la loi de croissance de la population est la suivante : 	</a:t>
            </a:r>
          </a:p>
          <a:p>
            <a:endParaRPr lang="fr-FR" sz="36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dirty="0"/>
              <a:t>La variable d’état  </a:t>
            </a:r>
            <a:r>
              <a:rPr lang="fr-FR" sz="3600" i="1" dirty="0"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fr-FR" sz="3600" i="1" dirty="0"/>
              <a:t> </a:t>
            </a:r>
            <a:r>
              <a:rPr lang="fr-FR" sz="3600" dirty="0"/>
              <a:t>est l’effectif ou </a:t>
            </a:r>
            <a:r>
              <a:rPr lang="fr-FR" sz="3600" i="1" dirty="0"/>
              <a:t>la densité (</a:t>
            </a:r>
            <a:r>
              <a:rPr lang="fr-FR" sz="3600" dirty="0"/>
              <a:t>le nombre d’individu par unité de surface) </a:t>
            </a:r>
            <a:r>
              <a:rPr lang="fr-FR" sz="3600" i="1" dirty="0"/>
              <a:t>de cette population à un instant </a:t>
            </a:r>
            <a:r>
              <a:rPr lang="fr-FR" sz="36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3600" i="1" dirty="0" smtClean="0"/>
              <a:t>.</a:t>
            </a:r>
            <a:endParaRPr lang="fr-FR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079500" indent="-457200">
              <a:buFont typeface="+mj-lt"/>
              <a:buAutoNum type="alphaLcParenR"/>
            </a:pPr>
            <a:r>
              <a:rPr lang="fr-FR" sz="3600" dirty="0"/>
              <a:t>Modèle de croissance linéaire(</a:t>
            </a:r>
            <a:r>
              <a:rPr lang="fr-F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Malthus</a:t>
            </a:r>
            <a:r>
              <a:rPr lang="fr-FR" sz="3600" dirty="0" smtClean="0"/>
              <a:t>)</a:t>
            </a:r>
          </a:p>
          <a:p>
            <a:pPr marL="1079500" indent="-457200">
              <a:buFont typeface="+mj-lt"/>
              <a:buAutoNum type="alphaLcParenR"/>
            </a:pPr>
            <a:r>
              <a:rPr lang="fr-FR" sz="3600" dirty="0"/>
              <a:t>Modèle de croissance logistique (</a:t>
            </a:r>
            <a:r>
              <a:rPr lang="fr-FR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Verhulst</a:t>
            </a:r>
            <a:r>
              <a:rPr lang="fr-FR" sz="3600" dirty="0"/>
              <a:t>)</a:t>
            </a:r>
          </a:p>
          <a:p>
            <a:pPr marL="622300" indent="0">
              <a:buNone/>
            </a:pPr>
            <a:endParaRPr lang="fr-FR" sz="2800" dirty="0"/>
          </a:p>
          <a:p>
            <a:pPr marL="514350" indent="-514350">
              <a:buFont typeface="+mj-lt"/>
              <a:buAutoNum type="alphaLcParenR"/>
            </a:pPr>
            <a:endParaRPr lang="fr-FR" sz="2800" dirty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Chapitre1 : 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Systèmes continus et dynamique des populations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30" y="3068960"/>
            <a:ext cx="19335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78098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 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Modèle </a:t>
            </a:r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croissance 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linéaire (</a:t>
            </a:r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Malthus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C’est le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cas le plus simple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d’un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modèle linéaire initialement proposé par </a:t>
            </a:r>
            <a:r>
              <a:rPr lang="fr-FR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Malthus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1798, qui sert à décrire l’évolution d’une certaine quantité au cours du temps en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s’appuyant sur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l’hypothèse suivante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variation (ou l’accroissement) de cette quantité </a:t>
            </a:r>
            <a:r>
              <a:rPr lang="fr-FR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est proportionnelle </a:t>
            </a:r>
            <a:r>
              <a:rPr lang="fr-FR" sz="3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à elle-même </a:t>
            </a:r>
            <a:r>
              <a:rPr lang="fr-FR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avec un coefficient </a:t>
            </a:r>
            <a:r>
              <a:rPr lang="fr-FR" sz="3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proportionnalité constant </a:t>
            </a:r>
            <a:r>
              <a:rPr lang="fr-FR" sz="3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au cours </a:t>
            </a:r>
            <a:r>
              <a:rPr lang="fr-FR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du temps</a:t>
            </a:r>
            <a:r>
              <a:rPr lang="fr-FR" sz="3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fr-FR" sz="3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Soient 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le taux de natalité par une unité de temps et par individu, 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le taux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de mortalité (</a:t>
            </a:r>
            <a:r>
              <a:rPr lang="fr-FR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000" dirty="0"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constants). 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8682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Le 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modèle linéaire s’écrit: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fr-F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/>
                        </a:rPr>
                        <m:t>𝑛𝑥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/>
                        </a:rPr>
                        <m:t>𝑚𝑥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/>
                        </a:rPr>
                        <m:t>𝑟𝑥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fr-FR">
                          <a:solidFill>
                            <a:srgbClr val="FF0000"/>
                          </a:solidFill>
                          <a:latin typeface="Cambria Math"/>
                        </a:rPr>
                        <m:t>……………(1,1)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Avec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 le taux de croissance de la population. la solution de cette équation est la suivante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fr-FR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fr-FR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fr-FR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fr-FR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𝑟𝑡</m:t>
                          </m:r>
                        </m:sup>
                      </m:sSup>
                      <m:r>
                        <a:rPr lang="fr-FR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dirty="0"/>
                  <a:t>le signe de </a:t>
                </a:r>
                <a:r>
                  <a:rPr lang="fr-FR" i="1" dirty="0">
                    <a:solidFill>
                      <a:srgbClr val="FF0000"/>
                    </a:solidFill>
                  </a:rPr>
                  <a:t>r</a:t>
                </a:r>
                <a:r>
                  <a:rPr lang="fr-FR" i="1" dirty="0"/>
                  <a:t> </a:t>
                </a:r>
                <a:r>
                  <a:rPr lang="fr-FR" dirty="0"/>
                  <a:t>détermine si la population est en croissance (</a:t>
                </a:r>
                <a:r>
                  <a:rPr lang="fr-FR" i="1" dirty="0">
                    <a:solidFill>
                      <a:srgbClr val="FF0000"/>
                    </a:solidFill>
                  </a:rPr>
                  <a:t>r &gt; </a:t>
                </a:r>
                <a:r>
                  <a:rPr lang="fr-FR" dirty="0">
                    <a:solidFill>
                      <a:srgbClr val="FF0000"/>
                    </a:solidFill>
                  </a:rPr>
                  <a:t>0</a:t>
                </a:r>
                <a:r>
                  <a:rPr lang="fr-FR" dirty="0"/>
                  <a:t>) ou en extinction (</a:t>
                </a:r>
                <a:r>
                  <a:rPr lang="fr-FR" i="1" dirty="0">
                    <a:solidFill>
                      <a:srgbClr val="FF0000"/>
                    </a:solidFill>
                  </a:rPr>
                  <a:t>r &lt; </a:t>
                </a:r>
                <a:r>
                  <a:rPr lang="fr-FR" dirty="0">
                    <a:solidFill>
                      <a:srgbClr val="FF0000"/>
                    </a:solidFill>
                  </a:rPr>
                  <a:t>0</a:t>
                </a:r>
                <a:r>
                  <a:rPr lang="fr-FR" dirty="0"/>
                  <a:t>)</a:t>
                </a:r>
              </a:p>
              <a:p>
                <a:r>
                  <a:rPr lang="fr-FR" dirty="0"/>
                  <a:t>le cas (</a:t>
                </a:r>
                <a:r>
                  <a:rPr lang="fr-FR" i="1" dirty="0">
                    <a:solidFill>
                      <a:srgbClr val="FF0000"/>
                    </a:solidFill>
                  </a:rPr>
                  <a:t>r </a:t>
                </a:r>
                <a:r>
                  <a:rPr lang="fr-FR" dirty="0">
                    <a:solidFill>
                      <a:srgbClr val="FF0000"/>
                    </a:solidFill>
                  </a:rPr>
                  <a:t>= 0</a:t>
                </a:r>
                <a:r>
                  <a:rPr lang="fr-FR" dirty="0"/>
                  <a:t>) correspond a une population dont la taille </a:t>
                </a:r>
                <a:r>
                  <a:rPr lang="fr-FR" i="1" dirty="0">
                    <a:solidFill>
                      <a:srgbClr val="FF0000"/>
                    </a:solidFill>
                  </a:rPr>
                  <a:t>r</a:t>
                </a:r>
                <a:r>
                  <a:rPr lang="fr-FR" i="1" dirty="0"/>
                  <a:t> </a:t>
                </a:r>
                <a:r>
                  <a:rPr lang="fr-FR" dirty="0"/>
                  <a:t>presque constante et égale </a:t>
                </a:r>
                <a:r>
                  <a:rPr lang="fr-FR" dirty="0" smtClean="0"/>
                  <a:t>sa valeur </a:t>
                </a:r>
                <a:r>
                  <a:rPr lang="fr-FR" dirty="0"/>
                  <a:t>initiale</a:t>
                </a:r>
                <a:r>
                  <a:rPr lang="fr-FR" dirty="0" smtClean="0"/>
                  <a:t>.</a:t>
                </a:r>
                <a:endParaRPr lang="fr-FR" dirty="0"/>
              </a:p>
              <a:p>
                <a:pPr marL="0" indent="0">
                  <a:buNone/>
                </a:pPr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2"/>
                <a:stretch>
                  <a:fillRect l="-1333" t="-1882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22114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 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Modèle </a:t>
            </a:r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croissance linéaire(Malthus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51520" y="332656"/>
            <a:ext cx="857929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 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Modèle de croissance linéaire (Malthus)</a:t>
            </a:r>
            <a:endParaRPr lang="fr-FR" sz="4000" b="1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8875"/>
            <a:ext cx="8579296" cy="5670630"/>
          </a:xfrm>
        </p:spPr>
      </p:pic>
    </p:spTree>
    <p:extLst>
      <p:ext uri="{BB962C8B-B14F-4D97-AF65-F5344CB8AC3E}">
        <p14:creationId xmlns:p14="http://schemas.microsoft.com/office/powerpoint/2010/main" val="20484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a)  Modèle de croissance 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linéaire (</a:t>
            </a:r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Malthus)</a:t>
            </a:r>
            <a:endParaRPr lang="fr-FR" sz="3600" b="1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Ce modèle a l’avantage d’être </a:t>
            </a:r>
            <a:r>
              <a:rPr lang="fr-FR" dirty="0">
                <a:solidFill>
                  <a:srgbClr val="FF0000"/>
                </a:solidFill>
              </a:rPr>
              <a:t>simple</a:t>
            </a:r>
            <a:r>
              <a:rPr lang="fr-FR" dirty="0"/>
              <a:t> et donc de pouvoir se résoudre très facilement. </a:t>
            </a:r>
            <a:r>
              <a:rPr lang="fr-FR" dirty="0" smtClean="0"/>
              <a:t>De plus</a:t>
            </a:r>
            <a:r>
              <a:rPr lang="fr-FR" dirty="0"/>
              <a:t>, il modélise bien le </a:t>
            </a:r>
            <a:r>
              <a:rPr lang="fr-FR" dirty="0">
                <a:solidFill>
                  <a:srgbClr val="FF0000"/>
                </a:solidFill>
              </a:rPr>
              <a:t>début</a:t>
            </a:r>
            <a:r>
              <a:rPr lang="fr-FR" dirty="0"/>
              <a:t> de la croissance des bactéries par exemple. Cependant, </a:t>
            </a:r>
            <a:r>
              <a:rPr lang="fr-FR" dirty="0" smtClean="0"/>
              <a:t>il ne </a:t>
            </a:r>
            <a:r>
              <a:rPr lang="fr-FR" dirty="0"/>
              <a:t>décrit que deux types de comportements, l’</a:t>
            </a:r>
            <a:r>
              <a:rPr lang="fr-FR" dirty="0">
                <a:solidFill>
                  <a:srgbClr val="FF0000"/>
                </a:solidFill>
              </a:rPr>
              <a:t>extinction</a:t>
            </a:r>
            <a:r>
              <a:rPr lang="fr-FR" dirty="0"/>
              <a:t> ou l’</a:t>
            </a:r>
            <a:r>
              <a:rPr lang="fr-FR" dirty="0">
                <a:solidFill>
                  <a:srgbClr val="FF0000"/>
                </a:solidFill>
              </a:rPr>
              <a:t>explosion</a:t>
            </a:r>
            <a:r>
              <a:rPr lang="fr-FR" dirty="0"/>
              <a:t> des populations.</a:t>
            </a:r>
          </a:p>
          <a:p>
            <a:r>
              <a:rPr lang="fr-FR" dirty="0"/>
              <a:t>Dans le cas où le taux de croissance est </a:t>
            </a:r>
            <a:r>
              <a:rPr lang="fr-FR" dirty="0">
                <a:solidFill>
                  <a:srgbClr val="FF0000"/>
                </a:solidFill>
              </a:rPr>
              <a:t>positif</a:t>
            </a:r>
            <a:r>
              <a:rPr lang="fr-FR" dirty="0"/>
              <a:t>, ce modèle s’avère mauvais pour </a:t>
            </a:r>
            <a:r>
              <a:rPr lang="fr-FR" dirty="0" smtClean="0"/>
              <a:t>prédire l’évolution </a:t>
            </a:r>
            <a:r>
              <a:rPr lang="fr-FR" dirty="0"/>
              <a:t>à long terme, puisqu’il suppose des </a:t>
            </a:r>
            <a:r>
              <a:rPr lang="fr-FR" dirty="0">
                <a:solidFill>
                  <a:srgbClr val="FF0000"/>
                </a:solidFill>
              </a:rPr>
              <a:t>ressources infinies </a:t>
            </a:r>
            <a:r>
              <a:rPr lang="fr-FR" dirty="0"/>
              <a:t>et qu’aucun </a:t>
            </a:r>
            <a:r>
              <a:rPr lang="fr-FR" dirty="0" smtClean="0"/>
              <a:t>phénomène </a:t>
            </a:r>
            <a:r>
              <a:rPr lang="fr-FR" dirty="0"/>
              <a:t>de régulation n’intervient.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778098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 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Modèle </a:t>
            </a:r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croissance logistique (</a:t>
            </a:r>
            <a:r>
              <a:rPr lang="fr-FR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Verhulst</a:t>
            </a:r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544616"/>
              </a:xfrm>
            </p:spPr>
            <p:txBody>
              <a:bodyPr>
                <a:normAutofit fontScale="92500"/>
              </a:bodyPr>
              <a:lstStyle/>
              <a:p>
                <a:r>
                  <a:rPr lang="fr-FR" sz="2800" dirty="0" smtClean="0"/>
                  <a:t>Ce </a:t>
                </a:r>
                <a:r>
                  <a:rPr lang="fr-FR" sz="2800" dirty="0"/>
                  <a:t>modèle </a:t>
                </a:r>
                <a:r>
                  <a:rPr lang="fr-FR" sz="2800" dirty="0" smtClean="0"/>
                  <a:t> proposé </a:t>
                </a:r>
                <a:r>
                  <a:rPr lang="fr-FR" sz="2800" dirty="0"/>
                  <a:t>en </a:t>
                </a:r>
                <a:r>
                  <a:rPr lang="fr-FR" sz="2800" dirty="0" smtClean="0"/>
                  <a:t>1838, </a:t>
                </a:r>
                <a:r>
                  <a:rPr lang="fr-FR" sz="2800" dirty="0"/>
                  <a:t>est un modèle </a:t>
                </a:r>
                <a:r>
                  <a:rPr lang="fr-FR" sz="2800" dirty="0" smtClean="0"/>
                  <a:t>alternatif à </a:t>
                </a:r>
                <a:r>
                  <a:rPr lang="fr-FR" sz="2800" dirty="0"/>
                  <a:t>celui de Malthus, pour introduire en particulier un processus d’</a:t>
                </a:r>
                <a:r>
                  <a:rPr lang="fr-FR" sz="2800" dirty="0">
                    <a:solidFill>
                      <a:srgbClr val="FF0000"/>
                    </a:solidFill>
                  </a:rPr>
                  <a:t>autorégulation</a:t>
                </a:r>
                <a:r>
                  <a:rPr lang="fr-FR" sz="2800" dirty="0"/>
                  <a:t> de </a:t>
                </a:r>
                <a:r>
                  <a:rPr lang="fr-FR" sz="2800" dirty="0" smtClean="0"/>
                  <a:t>la quantité </a:t>
                </a:r>
                <a:r>
                  <a:rPr lang="fr-FR" sz="2800" dirty="0"/>
                  <a:t>observée. </a:t>
                </a:r>
                <a:endParaRPr lang="fr-FR" sz="2800" dirty="0" smtClean="0"/>
              </a:p>
              <a:p>
                <a:pPr marL="355600" indent="0">
                  <a:buNone/>
                </a:pPr>
                <a:r>
                  <a:rPr lang="fr-FR" sz="2800" dirty="0" smtClean="0"/>
                  <a:t>Dans </a:t>
                </a:r>
                <a:r>
                  <a:rPr lang="fr-FR" sz="2800" dirty="0"/>
                  <a:t>ce modèle on suppose que le taux de </a:t>
                </a:r>
                <a:r>
                  <a:rPr lang="fr-FR" sz="2800" dirty="0">
                    <a:solidFill>
                      <a:srgbClr val="FF0000"/>
                    </a:solidFill>
                  </a:rPr>
                  <a:t>natalité </a:t>
                </a:r>
                <a:r>
                  <a:rPr lang="fr-FR" sz="2800" dirty="0"/>
                  <a:t>n’est </a:t>
                </a:r>
                <a:r>
                  <a:rPr lang="fr-FR" sz="2800" dirty="0" smtClean="0"/>
                  <a:t>    pas constante mais </a:t>
                </a:r>
                <a:r>
                  <a:rPr lang="fr-FR" sz="2800" dirty="0">
                    <a:solidFill>
                      <a:srgbClr val="FF0000"/>
                    </a:solidFill>
                  </a:rPr>
                  <a:t>diminuer</a:t>
                </a:r>
                <a:r>
                  <a:rPr lang="fr-FR" sz="2800" dirty="0"/>
                  <a:t> avec l’effectif.</a:t>
                </a:r>
              </a:p>
              <a:p>
                <a:r>
                  <a:rPr lang="fr-FR" sz="2800" dirty="0"/>
                  <a:t>Dans le cas le plus simple on choisit pour le taux de natalité une fonction linéaire </a:t>
                </a:r>
                <a:r>
                  <a:rPr lang="fr-FR" sz="2800" dirty="0" smtClean="0"/>
                  <a:t>décroissante  de </a:t>
                </a:r>
                <a:r>
                  <a:rPr lang="fr-FR" sz="2800" dirty="0"/>
                  <a:t>l’effectif :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=  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800" dirty="0" smtClean="0"/>
                  <a:t> o </a:t>
                </a:r>
                <a:r>
                  <a:rPr lang="fr-FR" sz="2800" dirty="0"/>
                  <a:t>ù : </a:t>
                </a:r>
                <a:r>
                  <a:rPr lang="fr-FR" sz="2800" i="1" dirty="0"/>
                  <a:t>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fr-FR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800" dirty="0" smtClean="0"/>
                  <a:t>et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fr-FR" sz="2800" dirty="0" smtClean="0"/>
                  <a:t> </a:t>
                </a:r>
                <a:r>
                  <a:rPr lang="fr-FR" sz="2800" i="1" dirty="0" smtClean="0"/>
                  <a:t> </a:t>
                </a:r>
                <a:r>
                  <a:rPr lang="fr-FR" sz="2800" dirty="0"/>
                  <a:t>sont des constantes positives. De la </a:t>
                </a:r>
                <a:r>
                  <a:rPr lang="fr-FR" sz="2800" dirty="0" smtClean="0"/>
                  <a:t>même manière</a:t>
                </a:r>
                <a:r>
                  <a:rPr lang="fr-FR" sz="2800" dirty="0"/>
                  <a:t>, il est raisonnable de supposé que le taux de mortalité va au contraire du </a:t>
                </a:r>
                <a:r>
                  <a:rPr lang="fr-FR" sz="2800" dirty="0" smtClean="0"/>
                  <a:t>taux de </a:t>
                </a:r>
                <a:r>
                  <a:rPr lang="fr-FR" sz="2800" dirty="0"/>
                  <a:t>natalité augmenter avec l’effectif. Par exemple :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= 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+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fr-FR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800" dirty="0"/>
                  <a:t>où : </a:t>
                </a:r>
                <a14:m>
                  <m:oMath xmlns:m="http://schemas.openxmlformats.org/officeDocument/2006/math">
                    <m:r>
                      <a:rPr lang="fr-FR" sz="28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fr-FR" sz="2800" i="1" dirty="0"/>
                  <a:t> </a:t>
                </a:r>
                <a:r>
                  <a:rPr lang="fr-FR" sz="2800" dirty="0"/>
                  <a:t>et </a:t>
                </a:r>
                <a14:m>
                  <m:oMath xmlns:m="http://schemas.openxmlformats.org/officeDocument/2006/math">
                    <m:r>
                      <a:rPr lang="fr-FR" sz="28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fr-FR" sz="2800" i="1" dirty="0"/>
                  <a:t> </a:t>
                </a:r>
                <a:r>
                  <a:rPr lang="fr-FR" sz="2800" dirty="0"/>
                  <a:t>sont </a:t>
                </a:r>
                <a:r>
                  <a:rPr lang="fr-FR" sz="2800" dirty="0" smtClean="0"/>
                  <a:t>des constantes </a:t>
                </a:r>
                <a:r>
                  <a:rPr lang="fr-FR" sz="2800" dirty="0"/>
                  <a:t>positives</a:t>
                </a:r>
                <a:r>
                  <a:rPr lang="fr-FR" sz="2800" dirty="0" smtClean="0"/>
                  <a:t>. </a:t>
                </a:r>
                <a:endParaRPr lang="fr-FR" sz="28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544616"/>
              </a:xfrm>
              <a:blipFill rotWithShape="1">
                <a:blip r:embed="rId2"/>
                <a:stretch>
                  <a:fillRect l="-1111" t="-880" r="-296" b="-3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544616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fr-FR" dirty="0" smtClean="0"/>
                  <a:t>La substitution des taux de natalité et de mortalité dépendant de l’effectif dans l’équation </a:t>
                </a:r>
                <a:r>
                  <a:rPr lang="fr-FR" dirty="0">
                    <a:solidFill>
                      <a:srgbClr val="FF0000"/>
                    </a:solidFill>
                  </a:rPr>
                  <a:t>(1</a:t>
                </a:r>
                <a:r>
                  <a:rPr lang="fr-FR" i="1" dirty="0">
                    <a:solidFill>
                      <a:srgbClr val="FF0000"/>
                    </a:solidFill>
                  </a:rPr>
                  <a:t>.</a:t>
                </a:r>
                <a:r>
                  <a:rPr lang="fr-FR" dirty="0">
                    <a:solidFill>
                      <a:srgbClr val="FF0000"/>
                    </a:solidFill>
                  </a:rPr>
                  <a:t>1) </a:t>
                </a:r>
                <a:r>
                  <a:rPr lang="fr-FR" dirty="0"/>
                  <a:t>conduit à l’équation de croissance </a:t>
                </a:r>
                <a:r>
                  <a:rPr lang="fr-FR" dirty="0" smtClean="0"/>
                  <a:t>logistique suivante 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fr-F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fr-F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/>
                        </a:rPr>
                        <m:t> )</m:t>
                      </m:r>
                      <m:r>
                        <a:rPr lang="fr-FR">
                          <a:solidFill>
                            <a:srgbClr val="FF0000"/>
                          </a:solidFill>
                          <a:latin typeface="Cambria Math"/>
                        </a:rPr>
                        <m:t>……………(1,</m:t>
                      </m:r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fr-FR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Avec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fr-F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dirty="0"/>
                  <a:t>le taux de croissance intrinsèque de la population</a:t>
                </a:r>
                <a:r>
                  <a:rPr lang="fr-FR" dirty="0" smtClean="0"/>
                  <a:t>.</a:t>
                </a:r>
              </a:p>
              <a:p>
                <a:pPr marL="0" indent="0">
                  <a:buNone/>
                </a:pPr>
                <a:r>
                  <a:rPr lang="fr-FR" dirty="0" smtClean="0"/>
                  <a:t>On suppose 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/>
                      </a:rPr>
                      <m:t>&gt;0 ,   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fr-FR"/>
                      <m:t>c</m:t>
                    </m:r>
                    <m:r>
                      <m:rPr>
                        <m:nor/>
                      </m:rPr>
                      <a:rPr lang="fr-FR"/>
                      <m:t>−à−</m:t>
                    </m:r>
                    <m:r>
                      <m:rPr>
                        <m:nor/>
                      </m:rPr>
                      <a:rPr lang="fr-FR"/>
                      <m:t>d</m:t>
                    </m:r>
                    <m:r>
                      <m:rPr>
                        <m:nor/>
                      </m:rPr>
                      <a:rPr lang="fr-FR" smtClean="0"/>
                      <m:t> </m:t>
                    </m:r>
                    <m:r>
                      <m:rPr>
                        <m:nor/>
                      </m:rPr>
                      <a:rPr lang="fr-FR" smtClean="0"/>
                      <m:t>que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fr-FR" dirty="0" smtClean="0"/>
                  <a:t>),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r-FR" i="1" dirty="0"/>
                  <a:t> </a:t>
                </a:r>
                <a:r>
                  <a:rPr lang="fr-FR" dirty="0"/>
                  <a:t>s’appelle la capacité limite </a:t>
                </a:r>
                <a:r>
                  <a:rPr lang="fr-FR" dirty="0" smtClean="0"/>
                  <a:t>du</a:t>
                </a:r>
              </a:p>
              <a:p>
                <a:pPr marL="0" indent="0">
                  <a:buNone/>
                </a:pPr>
                <a:r>
                  <a:rPr lang="fr-FR" dirty="0" smtClean="0"/>
                  <a:t> </a:t>
                </a:r>
                <a:r>
                  <a:rPr lang="fr-FR" dirty="0"/>
                  <a:t>milieu donnée </a:t>
                </a:r>
                <a:r>
                  <a:rPr lang="fr-FR" dirty="0" smtClean="0"/>
                  <a:t>par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𝛾</m:t>
                        </m:r>
                      </m:num>
                      <m:den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den>
                    </m:f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den>
                    </m:f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&gt;0 </a:t>
                </a:r>
                <a:endParaRPr lang="fr-F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la solution de cette équation 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sur un intervalle </a:t>
                </a:r>
                <a:r>
                  <a:rPr lang="fr-FR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  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est 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la suivante </a:t>
                </a:r>
                <a:endParaRPr lang="fr-FR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fr-FR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fr-FR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fr-FR" i="1" dirty="0">
                          <a:solidFill>
                            <a:srgbClr val="FF0000"/>
                          </a:solidFill>
                          <a:latin typeface="Cambria Math"/>
                        </a:rPr>
                        <m:t>𝐾</m:t>
                      </m:r>
                      <m:f>
                        <m:fPr>
                          <m:ctrlPr>
                            <a:rPr lang="fr-FR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1+(</m:t>
                          </m:r>
                          <m:f>
                            <m:fPr>
                              <m:ctrlP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𝐾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fr-FR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−1)</m:t>
                          </m:r>
                          <m:sSup>
                            <m:sSupPr>
                              <m:ctrlP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fr-FR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𝑟𝑡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dirty="0"/>
                  <a:t>D’autre part l’équation admet deux points d’équilibre, l’origine </a:t>
                </a:r>
                <a:r>
                  <a:rPr lang="fr-FR" dirty="0" smtClean="0"/>
                  <a:t> et </a:t>
                </a:r>
                <a:r>
                  <a:rPr lang="fr-FR" i="1" dirty="0">
                    <a:solidFill>
                      <a:srgbClr val="FF0000"/>
                    </a:solidFill>
                  </a:rPr>
                  <a:t>K</a:t>
                </a:r>
                <a:r>
                  <a:rPr lang="fr-FR" dirty="0" smtClean="0"/>
                  <a:t>. </a:t>
                </a:r>
              </a:p>
              <a:p>
                <a:r>
                  <a:rPr lang="fr-FR" dirty="0" smtClean="0"/>
                  <a:t>On </a:t>
                </a:r>
                <a:r>
                  <a:rPr lang="fr-FR" dirty="0"/>
                  <a:t>a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(</m:t>
                    </m:r>
                    <m:r>
                      <a:rPr lang="fr-FR" i="1" dirty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fr-FR" i="1" dirty="0">
                        <a:solidFill>
                          <a:srgbClr val="FF0000"/>
                        </a:solidFill>
                        <a:latin typeface="Cambria Math"/>
                      </a:rPr>
                      <m:t>) = </m:t>
                    </m:r>
                    <m:r>
                      <a:rPr lang="fr-FR" i="1" dirty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fr-FR" i="1" dirty="0">
                        <a:solidFill>
                          <a:srgbClr val="FF0000"/>
                        </a:solidFill>
                        <a:latin typeface="Cambria Math"/>
                      </a:rPr>
                      <m:t>−2</m:t>
                    </m:r>
                    <m:r>
                      <a:rPr lang="fr-FR" i="1" dirty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fr-FR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den>
                    </m:f>
                    <m:r>
                      <a:rPr lang="fr-FR" i="1" dirty="0">
                        <a:latin typeface="Cambria Math"/>
                      </a:rPr>
                      <m:t>.</m:t>
                    </m:r>
                  </m:oMath>
                </a14:m>
                <a:r>
                  <a:rPr lang="fr-FR" i="1" dirty="0" smtClean="0"/>
                  <a:t>      </a:t>
                </a:r>
                <a:r>
                  <a:rPr lang="fr-FR" dirty="0" smtClean="0"/>
                  <a:t>d’où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/>
                      </a:rPr>
                      <m:t>(0) = </m:t>
                    </m:r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fr-FR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𝑒𝑡</m:t>
                    </m:r>
                    <m:r>
                      <a:rPr lang="fr-FR" i="1" dirty="0" smtClean="0">
                        <a:latin typeface="Cambria Math"/>
                      </a:rPr>
                      <m:t> </m:t>
                    </m:r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fr-FR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= −</m:t>
                    </m:r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fr-FR" i="1" dirty="0"/>
                  <a:t>. </a:t>
                </a:r>
                <a:endParaRPr lang="fr-FR" i="1" dirty="0" smtClean="0"/>
              </a:p>
              <a:p>
                <a:pPr marL="266700" indent="0">
                  <a:buNone/>
                </a:pPr>
                <a:r>
                  <a:rPr lang="fr-FR" dirty="0" smtClean="0"/>
                  <a:t> Par </a:t>
                </a:r>
                <a:r>
                  <a:rPr lang="fr-FR" dirty="0"/>
                  <a:t>conséquent, l’origine est instable et </a:t>
                </a:r>
                <a:r>
                  <a:rPr lang="fr-FR" i="1" dirty="0">
                    <a:solidFill>
                      <a:srgbClr val="FF0000"/>
                    </a:solidFill>
                  </a:rPr>
                  <a:t>K</a:t>
                </a:r>
                <a:r>
                  <a:rPr lang="fr-FR" i="1" dirty="0"/>
                  <a:t> </a:t>
                </a:r>
                <a:r>
                  <a:rPr lang="fr-FR" dirty="0"/>
                  <a:t>est un </a:t>
                </a:r>
                <a:r>
                  <a:rPr lang="fr-FR" dirty="0" smtClean="0"/>
                  <a:t>équilibre stable</a:t>
                </a:r>
                <a:r>
                  <a:rPr lang="fr-FR" dirty="0"/>
                  <a:t>. Pour toute condition initiale positive, nous avons </a:t>
                </a:r>
                <a:r>
                  <a:rPr lang="fr-FR" dirty="0" smtClean="0"/>
                  <a:t>:</a:t>
                </a:r>
              </a:p>
              <a:p>
                <a:pPr marL="0" indent="0">
                  <a:buNone/>
                </a:pPr>
                <a:r>
                  <a:rPr lang="fr-FR" dirty="0" smtClean="0"/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fr-FR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fr-FR" i="1" dirty="0" smtClean="0">
                        <a:solidFill>
                          <a:srgbClr val="FF0000"/>
                        </a:solidFill>
                        <a:latin typeface="Cambria Math"/>
                      </a:rPr>
                      <m:t>⁡</m:t>
                    </m:r>
                    <m:r>
                      <a:rPr lang="fr-FR" i="1" dirty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r>
                      <a:rPr lang="fr-FR" i="1" dirty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r-FR" dirty="0"/>
                  <a:t>. </a:t>
                </a:r>
                <a:endParaRPr lang="fr-FR" dirty="0" smtClean="0"/>
              </a:p>
              <a:p>
                <a:r>
                  <a:rPr lang="fr-FR" dirty="0" smtClean="0"/>
                  <a:t>Il </a:t>
                </a:r>
                <a:r>
                  <a:rPr lang="fr-FR" dirty="0"/>
                  <a:t>y a donc </a:t>
                </a:r>
                <a:r>
                  <a:rPr lang="fr-FR" dirty="0" smtClean="0"/>
                  <a:t>bien </a:t>
                </a:r>
                <a:r>
                  <a:rPr lang="fr-FR" dirty="0"/>
                  <a:t>autorégulation </a:t>
                </a:r>
                <a:r>
                  <a:rPr lang="fr-FR" dirty="0" smtClean="0"/>
                  <a:t>et </a:t>
                </a:r>
                <a:r>
                  <a:rPr lang="fr-FR" dirty="0"/>
                  <a:t>la </a:t>
                </a:r>
                <a:r>
                  <a:rPr lang="fr-FR" dirty="0" smtClean="0"/>
                  <a:t>population </a:t>
                </a:r>
                <a:r>
                  <a:rPr lang="fr-FR" dirty="0"/>
                  <a:t>ne peut pas dépasser la capacité d’accueil du </a:t>
                </a:r>
                <a:r>
                  <a:rPr lang="fr-FR" dirty="0" smtClean="0"/>
                  <a:t>milieu 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544616"/>
              </a:xfrm>
              <a:blipFill rotWithShape="1">
                <a:blip r:embed="rId2"/>
                <a:stretch>
                  <a:fillRect l="-593" t="-14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</a:t>
            </a:r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Modèle de croissance logistique (</a:t>
            </a:r>
            <a:r>
              <a:rPr lang="fr-FR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Verhulst</a:t>
            </a:r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5257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251520" y="260648"/>
            <a:ext cx="857929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 </a:t>
            </a: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Modèle de croissance </a:t>
            </a:r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logistique (</a:t>
            </a:r>
            <a:r>
              <a:rPr lang="fr-FR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Verhulst</a:t>
            </a:r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fr-FR" sz="40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00863"/>
            <a:ext cx="8579296" cy="5778642"/>
          </a:xfrm>
        </p:spPr>
      </p:pic>
    </p:spTree>
    <p:extLst>
      <p:ext uri="{BB962C8B-B14F-4D97-AF65-F5344CB8AC3E}">
        <p14:creationId xmlns:p14="http://schemas.microsoft.com/office/powerpoint/2010/main" val="2152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5217</TotalTime>
  <Words>763</Words>
  <Application>Microsoft Office PowerPoint</Application>
  <PresentationFormat>Affichage à l'écran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 Systèmes dynamiques en biologie </vt:lpstr>
      <vt:lpstr>Chapitre1 : Systèmes continus et dynamique des populations</vt:lpstr>
      <vt:lpstr>a)  Modèle de croissance linéaire (Malthus)</vt:lpstr>
      <vt:lpstr>a)  Modèle de croissance linéaire(Malthus)</vt:lpstr>
      <vt:lpstr>Présentation PowerPoint</vt:lpstr>
      <vt:lpstr>a)  Modèle de croissance linéaire (Malthus)</vt:lpstr>
      <vt:lpstr>b)  Modèle de croissance logistique (Verhulst)</vt:lpstr>
      <vt:lpstr>b) Modèle de croissance logistique (Verhulst)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Canard solutions s in fractional order FitzHugh-Nagumo model</dc:title>
  <dc:creator>med</dc:creator>
  <cp:lastModifiedBy>Thinkpad</cp:lastModifiedBy>
  <cp:revision>292</cp:revision>
  <dcterms:created xsi:type="dcterms:W3CDTF">2015-12-14T21:46:05Z</dcterms:created>
  <dcterms:modified xsi:type="dcterms:W3CDTF">2020-04-13T16:25:04Z</dcterms:modified>
</cp:coreProperties>
</file>