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43" r:id="rId3"/>
    <p:sldId id="345" r:id="rId4"/>
    <p:sldId id="346" r:id="rId5"/>
    <p:sldId id="347" r:id="rId6"/>
    <p:sldId id="348" r:id="rId7"/>
    <p:sldId id="349" r:id="rId8"/>
    <p:sldId id="350" r:id="rId9"/>
    <p:sldId id="354" r:id="rId10"/>
    <p:sldId id="355" r:id="rId11"/>
    <p:sldId id="356" r:id="rId12"/>
    <p:sldId id="353" r:id="rId13"/>
    <p:sldId id="352" r:id="rId14"/>
    <p:sldId id="357" r:id="rId15"/>
    <p:sldId id="358" r:id="rId16"/>
    <p:sldId id="359" r:id="rId17"/>
    <p:sldId id="360" r:id="rId18"/>
    <p:sldId id="361" r:id="rId19"/>
    <p:sldId id="362" r:id="rId20"/>
    <p:sldId id="363" r:id="rId21"/>
    <p:sldId id="364" r:id="rId22"/>
    <p:sldId id="365" r:id="rId23"/>
    <p:sldId id="366" r:id="rId24"/>
  </p:sldIdLst>
  <p:sldSz cx="12192000" cy="6858000"/>
  <p:notesSz cx="6864350" cy="99964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3459" autoAdjust="0"/>
    <p:restoredTop sz="99153" autoAdjust="0"/>
  </p:normalViewPr>
  <p:slideViewPr>
    <p:cSldViewPr snapToGrid="0">
      <p:cViewPr>
        <p:scale>
          <a:sx n="70" d="100"/>
          <a:sy n="70" d="100"/>
        </p:scale>
        <p:origin x="-778" y="-451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7788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1AC71-0EFC-4A85-BB72-A38DB08DD2A4}" type="datetimeFigureOut">
              <a:rPr lang="fr-FR" smtClean="0"/>
              <a:pPr/>
              <a:t>29/04/2023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7788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0D5BC-7AF6-472D-B907-025C4739507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292057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50156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8210" y="0"/>
            <a:ext cx="2974552" cy="50156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21C341DB-E09C-46F9-A9A3-5CD66EBBFAFE}" type="datetimeFigureOut">
              <a:rPr lang="fr-FR" smtClean="0"/>
              <a:pPr/>
              <a:t>29/04/2023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4400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41" tIns="48171" rIns="96341" bIns="48171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6435" y="4810810"/>
            <a:ext cx="5491480" cy="3936117"/>
          </a:xfrm>
          <a:prstGeom prst="rect">
            <a:avLst/>
          </a:prstGeom>
        </p:spPr>
        <p:txBody>
          <a:bodyPr vert="horz" lIns="96341" tIns="48171" rIns="96341" bIns="48171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94929"/>
            <a:ext cx="2974552" cy="50155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8210" y="9494929"/>
            <a:ext cx="2974552" cy="50155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C74CEC9C-CF39-4266-8185-096B8DC832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169847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CEC9C-CF39-4266-8185-096B8DC832B6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2DF0-5D8B-45B0-9535-F7D56ADAC071}" type="datetime1">
              <a:rPr lang="fr-FR" smtClean="0"/>
              <a:pPr/>
              <a:t>29/04/2023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74379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A104F-E937-4D4E-A864-5C69CB10EFA6}" type="datetime1">
              <a:rPr lang="fr-FR" smtClean="0"/>
              <a:pPr/>
              <a:t>29/04/2023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79196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DE7EF-9E62-48FB-974C-7B945EC7B45F}" type="datetime1">
              <a:rPr lang="fr-FR" smtClean="0"/>
              <a:pPr/>
              <a:t>29/04/2023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949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BF79-B300-49B3-9A0F-46DD52B3673D}" type="datetime1">
              <a:rPr lang="fr-FR" smtClean="0"/>
              <a:pPr/>
              <a:t>29/04/2023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532966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9F38-A83A-4612-94C2-C8F97F3A0ADB}" type="datetime1">
              <a:rPr lang="fr-FR" smtClean="0"/>
              <a:pPr/>
              <a:t>29/04/2023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54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9347D-3B9B-43CC-9D4D-DFA5F53C7A00}" type="datetime1">
              <a:rPr lang="fr-FR" smtClean="0"/>
              <a:pPr/>
              <a:t>29/04/2023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03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ADC5-0141-4089-A411-6F22DB7016C0}" type="datetime1">
              <a:rPr lang="fr-FR" smtClean="0"/>
              <a:pPr/>
              <a:t>29/04/2023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69103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C554E-116B-4475-B44F-C395558652AB}" type="datetime1">
              <a:rPr lang="fr-FR" smtClean="0"/>
              <a:pPr/>
              <a:t>29/04/2023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46258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D6A59-A5FD-4886-B792-C5A35233B476}" type="datetime1">
              <a:rPr lang="fr-FR" smtClean="0"/>
              <a:pPr/>
              <a:t>29/04/2023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13761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64A8-38BB-4646-904D-45E0CD192927}" type="datetime1">
              <a:rPr lang="fr-FR" smtClean="0"/>
              <a:pPr/>
              <a:t>29/04/2023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3361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2102-B707-4AC5-9166-844E7EED5C55}" type="datetime1">
              <a:rPr lang="fr-FR" smtClean="0"/>
              <a:pPr/>
              <a:t>29/04/2023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66515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D310D-E0FA-42CA-A977-B7FEA797C861}" type="datetime1">
              <a:rPr lang="fr-FR" smtClean="0"/>
              <a:pPr/>
              <a:t>29/04/2023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9508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0" y="1063117"/>
            <a:ext cx="12192000" cy="24674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Structure machine 2</a:t>
            </a:r>
          </a:p>
          <a:p>
            <a:pPr algn="ctr"/>
            <a:endParaRPr lang="fr-FR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Ch3. </a:t>
            </a:r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La logique séquentielle</a:t>
            </a:r>
            <a:endParaRPr lang="fr-FR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fr-FR" sz="2800" b="1" dirty="0" smtClean="0">
              <a:solidFill>
                <a:srgbClr val="0070C0"/>
              </a:solidFill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fr-FR" sz="2800" b="1" dirty="0" smtClean="0">
              <a:solidFill>
                <a:srgbClr val="0070C0"/>
              </a:solidFill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fr-FR" sz="2800" b="1" dirty="0" smtClean="0">
              <a:solidFill>
                <a:srgbClr val="0070C0"/>
              </a:solidFill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en-US" sz="2800" dirty="0" smtClean="0">
              <a:latin typeface="Calibri"/>
              <a:ea typeface="Calibri"/>
              <a:cs typeface="Arial"/>
            </a:endParaRPr>
          </a:p>
          <a:p>
            <a:pPr algn="ctr"/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</a:t>
            </a:fld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240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965200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Une onde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impulsionnelle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périodique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Définition d’un signal dit d’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horloge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3302000"/>
            <a:ext cx="12192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Chaque onde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impulsionnelle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créée par un circuit (sa forme) dépend (se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synchronise</a:t>
            </a:r>
            <a:r>
              <a:rPr kumimoji="0" lang="fr-F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à partir d'un) du signal d'horloge </a:t>
            </a:r>
          </a:p>
          <a:p>
            <a:pPr marL="342900" lvl="0" indent="-342900"/>
            <a:endParaRPr lang="fr-FR" sz="2800" dirty="0" smtClean="0">
              <a:latin typeface="Times New Roman"/>
              <a:ea typeface="Calibri"/>
              <a:cs typeface="Arial"/>
              <a:sym typeface="Wingdings" pitchFamily="2" charset="2"/>
            </a:endParaRPr>
          </a:p>
          <a:p>
            <a:pPr marL="342900" lvl="0" indent="-342900"/>
            <a:r>
              <a:rPr lang="fr-FR" sz="2800" dirty="0" smtClean="0">
                <a:latin typeface="Times New Roman"/>
                <a:ea typeface="Calibri"/>
                <a:cs typeface="Arial"/>
                <a:sym typeface="Wingdings" pitchFamily="2" charset="2"/>
              </a:rPr>
              <a:t>   Exemple 1</a:t>
            </a:r>
            <a:r>
              <a:rPr lang="fr-FR" sz="2800" dirty="0" smtClean="0">
                <a:latin typeface="Times New Roman"/>
                <a:ea typeface="Calibri"/>
                <a:cs typeface="Arial"/>
              </a:rPr>
              <a:t> Les signaux </a:t>
            </a:r>
            <a:r>
              <a:rPr lang="fr-FR" sz="2800" dirty="0" err="1" smtClean="0">
                <a:latin typeface="Times New Roman"/>
                <a:ea typeface="Calibri"/>
                <a:cs typeface="Arial"/>
              </a:rPr>
              <a:t>impulsionnels</a:t>
            </a:r>
            <a:r>
              <a:rPr lang="fr-FR" sz="2800" dirty="0" smtClean="0">
                <a:latin typeface="Times New Roman"/>
                <a:ea typeface="Calibri"/>
                <a:cs typeface="Arial"/>
              </a:rPr>
              <a:t> sortant d’</a:t>
            </a:r>
            <a:r>
              <a:rPr lang="fr-FR" sz="2800" b="1" dirty="0" smtClean="0">
                <a:latin typeface="Times New Roman"/>
                <a:ea typeface="Calibri"/>
                <a:cs typeface="Arial"/>
              </a:rPr>
              <a:t>un compteur </a:t>
            </a:r>
            <a:r>
              <a:rPr lang="fr-FR" sz="2800" dirty="0" smtClean="0">
                <a:latin typeface="Times New Roman"/>
                <a:ea typeface="Calibri"/>
                <a:cs typeface="Arial"/>
              </a:rPr>
              <a:t>dépendent du signal d’horloge</a:t>
            </a:r>
          </a:p>
          <a:p>
            <a:pPr marL="342900" lvl="0" indent="-342900"/>
            <a:r>
              <a:rPr lang="fr-FR" sz="2800" dirty="0" smtClean="0">
                <a:latin typeface="Times New Roman"/>
                <a:ea typeface="Calibri"/>
                <a:cs typeface="Arial"/>
              </a:rPr>
              <a:t>   Exemple 2 </a:t>
            </a:r>
            <a:r>
              <a:rPr lang="fr-FR" sz="2800" dirty="0" smtClean="0">
                <a:latin typeface="Times New Roman"/>
                <a:ea typeface="Calibri"/>
                <a:cs typeface="Arial"/>
                <a:sym typeface="Wingdings" pitchFamily="2" charset="2"/>
              </a:rPr>
              <a:t>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Les signaux d’un système électronique (ou système informatique) assurant des fonctions électronique numériques se synchronisent à partir d’un signal d’horloge  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CF4668DC-857F-487D-BFFA-8C0CA5037977}" type="slidenum">
              <a:rPr lang="fr-BE" sz="2800" b="1" smtClean="0">
                <a:solidFill>
                  <a:srgbClr val="FF0000"/>
                </a:solidFill>
              </a:rPr>
              <a:pPr/>
              <a:t>10</a:t>
            </a:fld>
            <a:endParaRPr lang="fr-BE" sz="2800" b="1" dirty="0">
              <a:solidFill>
                <a:srgbClr val="FF0000"/>
              </a:solidFill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/>
          <a:srcRect l="34271" t="42223" r="26146" b="41577"/>
          <a:stretch>
            <a:fillRect/>
          </a:stretch>
        </p:blipFill>
        <p:spPr bwMode="auto">
          <a:xfrm>
            <a:off x="2730500" y="1536700"/>
            <a:ext cx="667512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46809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2.1. Horloge temps réel ou RTC (Real Time </a:t>
            </a:r>
            <a:r>
              <a:rPr lang="fr-FR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Clock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 (rappels)</a:t>
            </a:r>
            <a:endParaRPr lang="en-US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-8296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Bascules déclenchées par un front positif ou négatif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CF4668DC-857F-487D-BFFA-8C0CA5037977}" type="slidenum">
              <a:rPr lang="fr-BE" sz="2800" b="1" smtClean="0">
                <a:solidFill>
                  <a:srgbClr val="FF0000"/>
                </a:solidFill>
              </a:rPr>
              <a:pPr/>
              <a:t>11</a:t>
            </a:fld>
            <a:endParaRPr lang="fr-BE" sz="2800" b="1" dirty="0">
              <a:solidFill>
                <a:srgbClr val="FF0000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 l="40417" t="40741" r="4659" b="22050"/>
          <a:stretch>
            <a:fillRect/>
          </a:stretch>
        </p:blipFill>
        <p:spPr bwMode="auto">
          <a:xfrm>
            <a:off x="1562096" y="1587496"/>
            <a:ext cx="9131304" cy="3479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46809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2.1. Horloge temps réel ou RTC (Real Time </a:t>
            </a:r>
            <a:r>
              <a:rPr lang="fr-FR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Clock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 (rappels)</a:t>
            </a:r>
            <a:endParaRPr lang="en-US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8296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Bascules déclenchées par un front positif ou négatif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12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-8296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Bascules déclenchées par un front positif ou négatif</a:t>
            </a: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42849" t="41428" r="16778" b="19048"/>
          <a:stretch>
            <a:fillRect/>
          </a:stretch>
        </p:blipFill>
        <p:spPr bwMode="auto">
          <a:xfrm>
            <a:off x="2285997" y="1110321"/>
            <a:ext cx="7498080" cy="412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46809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2.2. Introduction aux bascules déclenchées par un signal d’horloge</a:t>
            </a:r>
            <a:endParaRPr lang="en-US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5334007"/>
            <a:ext cx="1219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Front positif ou négatif du signal d’horloge 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Entrée de commande (C) d’une bascule 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La sortie de la bascule change d’état (changements de la sortie de la bascule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synchronisés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par le signal d’horloge) 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La bascule est un élément multivibrateur bistable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synchrone</a:t>
            </a: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89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13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49246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2.3.Bascule S-R déclenchée par signal d’horloge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-8296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Bascules déclenchées par un front positif ou négatif (suite)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993203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2.3.1. Fonctionnement d’une bascule S-R à déclenchement par front positif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/>
          <a:srcRect l="41518" t="27778" r="14732" b="25873"/>
          <a:stretch>
            <a:fillRect/>
          </a:stretch>
        </p:blipFill>
        <p:spPr bwMode="auto">
          <a:xfrm>
            <a:off x="10882" y="1480437"/>
            <a:ext cx="8686800" cy="517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50826" y="2743218"/>
            <a:ext cx="731520" cy="416031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081654" y="2737774"/>
            <a:ext cx="731520" cy="397206"/>
          </a:xfrm>
          <a:prstGeom prst="rect">
            <a:avLst/>
          </a:prstGeo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9274634" y="4648197"/>
            <a:ext cx="26887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condition non valide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4" name="Croix 23"/>
          <p:cNvSpPr/>
          <p:nvPr/>
        </p:nvSpPr>
        <p:spPr>
          <a:xfrm>
            <a:off x="10384968" y="2764990"/>
            <a:ext cx="365760" cy="36576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èche droite rayée 24"/>
          <p:cNvSpPr/>
          <p:nvPr/>
        </p:nvSpPr>
        <p:spPr>
          <a:xfrm rot="5400000">
            <a:off x="10092794" y="3855303"/>
            <a:ext cx="978408" cy="59000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ccolade fermante 25"/>
          <p:cNvSpPr/>
          <p:nvPr/>
        </p:nvSpPr>
        <p:spPr>
          <a:xfrm rot="5400000">
            <a:off x="10346871" y="1997516"/>
            <a:ext cx="489858" cy="2547257"/>
          </a:xfrm>
          <a:prstGeom prst="rightBrace">
            <a:avLst>
              <a:gd name="adj1" fmla="val 29333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89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14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49246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2.3.Bascule S-R déclenchée par signal d’horloge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-8296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Bascules déclenchées par un front positif ou négatif (suite)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993203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2.3.2. Table de vérité d’une bascule S-R à déclenchement par front positif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 l="52768" t="42269" r="18214" b="30000"/>
          <a:stretch>
            <a:fillRect/>
          </a:stretch>
        </p:blipFill>
        <p:spPr bwMode="auto">
          <a:xfrm>
            <a:off x="1894107" y="1643740"/>
            <a:ext cx="9144000" cy="491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689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15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-829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2.3.Bascule S-R déclenchée par signal d’horloge (suite)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492447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2.3.3. Méthode de déclenchement par front positif ou négatif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914400"/>
            <a:ext cx="12192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 différence entre le bistable S-R et la bascule de même type est que cette dernière possède un détecteur de transition de déclenchement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45714" t="16032" r="18125" b="42381"/>
          <a:stretch>
            <a:fillRect/>
          </a:stretch>
        </p:blipFill>
        <p:spPr bwMode="auto">
          <a:xfrm>
            <a:off x="2786742" y="2024741"/>
            <a:ext cx="7040880" cy="455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689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16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-10880" y="8659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2.3.3. Méthode de déclenchement par front positif ou négatif (suite)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45625" t="9841" r="25089" b="29524"/>
          <a:stretch>
            <a:fillRect/>
          </a:stretch>
        </p:blipFill>
        <p:spPr bwMode="auto">
          <a:xfrm>
            <a:off x="3450771" y="446313"/>
            <a:ext cx="5486400" cy="638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689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17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49246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2.4. Bascule D déclenchée par signal d’horloge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-8296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Bascules déclenchées par signal d’horloge (suite)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/>
          <a:srcRect l="58918" t="80476" r="28393" b="7778"/>
          <a:stretch>
            <a:fillRect/>
          </a:stretch>
        </p:blipFill>
        <p:spPr bwMode="auto">
          <a:xfrm>
            <a:off x="97968" y="1077683"/>
            <a:ext cx="3764275" cy="1959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1" y="3149379"/>
            <a:ext cx="55081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Bascule D déclenchée par signal d’horloge = </a:t>
            </a:r>
          </a:p>
          <a:p>
            <a:pPr algn="ctr"/>
            <a:r>
              <a:rPr lang="fr-FR" sz="2400" b="1" dirty="0" smtClean="0"/>
              <a:t>Bascule S-R déclenchée par signal d’horloge </a:t>
            </a:r>
          </a:p>
          <a:p>
            <a:pPr algn="ctr"/>
            <a:r>
              <a:rPr lang="fr-FR" sz="2400" b="1" dirty="0" smtClean="0"/>
              <a:t>+</a:t>
            </a:r>
          </a:p>
          <a:p>
            <a:pPr algn="ctr"/>
            <a:r>
              <a:rPr lang="fr-FR" sz="2400" b="1" dirty="0" smtClean="0"/>
              <a:t> inverseur </a:t>
            </a:r>
            <a:endParaRPr lang="en-US" sz="2400" b="1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/>
          <a:srcRect l="52143" t="34061" r="26055" b="51905"/>
          <a:stretch>
            <a:fillRect/>
          </a:stretch>
        </p:blipFill>
        <p:spPr bwMode="auto">
          <a:xfrm>
            <a:off x="5823857" y="1175654"/>
            <a:ext cx="6035040" cy="2185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20"/>
          <p:cNvSpPr/>
          <p:nvPr/>
        </p:nvSpPr>
        <p:spPr>
          <a:xfrm>
            <a:off x="5671457" y="3443291"/>
            <a:ext cx="65096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Table de vérité d’une bascule D à déclenchement par front positif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4689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18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49246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2.5. Bascule J-K déclenchée par signal d’horloge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-8296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Bascules déclenchées par signal d’horloge (suite)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 l="41428" t="10159" r="37509" b="77290"/>
          <a:stretch>
            <a:fillRect/>
          </a:stretch>
        </p:blipFill>
        <p:spPr bwMode="auto">
          <a:xfrm>
            <a:off x="446314" y="1219191"/>
            <a:ext cx="5029200" cy="168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141515" y="302963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400" b="1" dirty="0" smtClean="0"/>
              <a:t>Diagramme logique simplifié d’une bascule J-K à déclenchement par front positif </a:t>
            </a:r>
            <a:endParaRPr lang="en-US" sz="2400" b="1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 l="37857" t="28413" r="34643" b="53968"/>
          <a:stretch>
            <a:fillRect/>
          </a:stretch>
        </p:blipFill>
        <p:spPr bwMode="auto">
          <a:xfrm>
            <a:off x="6117772" y="1382487"/>
            <a:ext cx="6089413" cy="2329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6"/>
          <p:cNvSpPr/>
          <p:nvPr/>
        </p:nvSpPr>
        <p:spPr>
          <a:xfrm>
            <a:off x="-1" y="4172634"/>
            <a:ext cx="68471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Le mode de basculement (changement à l’état opposé à chaque nouvelle pointe du signal d’horloge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88629" y="3900495"/>
            <a:ext cx="52033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Le mode de basculement de </a:t>
            </a:r>
          </a:p>
          <a:p>
            <a:pPr algn="ctr"/>
            <a:r>
              <a:rPr lang="fr-FR" sz="2400" b="1" dirty="0" smtClean="0"/>
              <a:t>la bascule J-K </a:t>
            </a:r>
          </a:p>
          <a:p>
            <a:pPr algn="ctr"/>
            <a:r>
              <a:rPr lang="fr-FR" sz="2400" b="1" dirty="0" smtClean="0"/>
              <a:t>se produit lorsque J = 1 et K = 1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4689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19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49246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2.5. Bascule J-K déclenchée par signal d’horloge (suite)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-8296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Bascules déclenchées par signal d’horloge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43571" t="72421" r="32054" b="7302"/>
          <a:stretch>
            <a:fillRect/>
          </a:stretch>
        </p:blipFill>
        <p:spPr bwMode="auto">
          <a:xfrm>
            <a:off x="2732314" y="1153887"/>
            <a:ext cx="6400800" cy="2995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1763486" y="4325035"/>
            <a:ext cx="8588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cs typeface="Times New Roman" pitchFamily="18" charset="0"/>
              </a:rPr>
              <a:t>Table de vérité d’une bascule J-K à déclenchement par front positif</a:t>
            </a:r>
            <a:endParaRPr lang="en-US" sz="24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89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25400" y="956916"/>
            <a:ext cx="12230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1.1. Bistable S-R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fr-FR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Plan de chapitre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2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8508" y="448916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 Bistables</a:t>
            </a:r>
            <a:endParaRPr lang="en-US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-32658" y="142498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1.2. Bistable S-R à entrée de validation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0" y="1936617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1.3. Bistable D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982697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2.1. Horloge temps réel ou RTC (Real Time </a:t>
            </a:r>
            <a:r>
              <a:rPr lang="fr-FR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Clock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 (rappels)</a:t>
            </a:r>
            <a:endParaRPr lang="en-US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506303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Bascules déclenchées par un front positif ou négatif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346166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2.2. Introduction aux bascules déclenchées par un signal d’horloge</a:t>
            </a:r>
            <a:endParaRPr lang="en-US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3910571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2.3.Bascule S-R déclenchée par signal d’horloge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4367771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2.4. Bascule D déclenchée par signal d’horloge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4792313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2.5. Bascule J-K déclenchée par signal d’horloge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5249513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2.6. Entrées asynchrones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5859104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 Applications de bascules</a:t>
            </a:r>
          </a:p>
        </p:txBody>
      </p:sp>
    </p:spTree>
    <p:extLst>
      <p:ext uri="{BB962C8B-B14F-4D97-AF65-F5344CB8AC3E}">
        <p14:creationId xmlns:p14="http://schemas.microsoft.com/office/powerpoint/2010/main" xmlns="" val="4689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20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49246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2.6. Entrées asynchrones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-8296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Bascules déclenchées par signal d’horloge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968830"/>
            <a:ext cx="121920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Entrées asynchrones permettent d’affecter l’état de la bascule indépendamment du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signal d’horloge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RAU ou SET ou PRESET ou S</a:t>
            </a:r>
            <a:r>
              <a:rPr kumimoji="0" lang="fr-FR" sz="2800" b="0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pour remise à 1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RAZ ou RESET ou CLEAR ou R</a:t>
            </a:r>
            <a:r>
              <a:rPr kumimoji="0" lang="fr-FR" sz="2800" b="0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pour remise à 0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46964" t="62857" r="27342" b="14445"/>
          <a:stretch>
            <a:fillRect/>
          </a:stretch>
        </p:blipFill>
        <p:spPr bwMode="auto">
          <a:xfrm>
            <a:off x="381001" y="2960913"/>
            <a:ext cx="5388427" cy="267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0" y="565309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400" b="1" dirty="0" smtClean="0"/>
              <a:t>Diagramme logique d’une bascule J-K munie d’entrées asynchrones de niveau valide BAS </a:t>
            </a:r>
            <a:endParaRPr lang="en-US" sz="2400" b="1" dirty="0"/>
          </a:p>
        </p:txBody>
      </p:sp>
      <p:sp>
        <p:nvSpPr>
          <p:cNvPr id="13" name="Flèche droite 12"/>
          <p:cNvSpPr/>
          <p:nvPr/>
        </p:nvSpPr>
        <p:spPr>
          <a:xfrm>
            <a:off x="5845633" y="4027714"/>
            <a:ext cx="60959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 l="58839" t="26667" r="32054" b="50159"/>
          <a:stretch>
            <a:fillRect/>
          </a:stretch>
        </p:blipFill>
        <p:spPr bwMode="auto">
          <a:xfrm>
            <a:off x="6564087" y="2699652"/>
            <a:ext cx="2286000" cy="3272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65774" y="3788221"/>
            <a:ext cx="2743200" cy="425851"/>
          </a:xfrm>
          <a:prstGeom prst="rect">
            <a:avLst/>
          </a:prstGeom>
          <a:noFill/>
        </p:spPr>
      </p:pic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98427" y="4561107"/>
            <a:ext cx="2743200" cy="431432"/>
          </a:xfrm>
          <a:prstGeom prst="rect">
            <a:avLst/>
          </a:prstGeom>
          <a:noFill/>
        </p:spPr>
      </p:pic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0" y="6477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44192" y="5976258"/>
            <a:ext cx="5760720" cy="328866"/>
          </a:xfrm>
          <a:prstGeom prst="rect">
            <a:avLst/>
          </a:prstGeom>
          <a:noFill/>
        </p:spPr>
      </p:pic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0" y="6477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89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21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-8296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 Applications de bascules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0" y="6477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0" y="6477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49246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3.1. Stockage parallèle de données dans un registre de base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 l="43750" t="21429" r="24196" b="16349"/>
          <a:stretch>
            <a:fillRect/>
          </a:stretch>
        </p:blipFill>
        <p:spPr bwMode="auto">
          <a:xfrm>
            <a:off x="4180114" y="1077680"/>
            <a:ext cx="4572000" cy="499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0" y="6219155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Quatre bascules utilisées pour le stockage parallèle de données (un registre de base)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4689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22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-8296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 Applications de bascules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0" y="6477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0" y="6477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49246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3.2. Division de fréquence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58482" t="54109" r="19464" b="15079"/>
          <a:stretch>
            <a:fillRect/>
          </a:stretch>
        </p:blipFill>
        <p:spPr bwMode="auto">
          <a:xfrm>
            <a:off x="163270" y="1001482"/>
            <a:ext cx="4114800" cy="323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6"/>
          <p:cNvSpPr/>
          <p:nvPr/>
        </p:nvSpPr>
        <p:spPr>
          <a:xfrm>
            <a:off x="511062" y="4267592"/>
            <a:ext cx="34096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/>
              <a:t>Bascule J-K servant </a:t>
            </a:r>
          </a:p>
          <a:p>
            <a:pPr algn="ctr"/>
            <a:r>
              <a:rPr lang="fr-FR" sz="2400" b="1" dirty="0" smtClean="0"/>
              <a:t>de diviseur de fréquence </a:t>
            </a:r>
            <a:endParaRPr lang="en-US" sz="2400" b="1" dirty="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/>
          <a:srcRect l="58934" t="14782" r="20625" b="51111"/>
          <a:stretch>
            <a:fillRect/>
          </a:stretch>
        </p:blipFill>
        <p:spPr bwMode="auto">
          <a:xfrm>
            <a:off x="6912428" y="446313"/>
            <a:ext cx="3840480" cy="360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5127172" y="4085550"/>
            <a:ext cx="67709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Deux bascules J-K utilisées pour diviser la fréquence du signal d’horloge par 4 </a:t>
            </a:r>
            <a:endParaRPr lang="en-US" sz="2400" b="1" dirty="0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5257791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Le nombre des bascules n 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Onde sortante en Q dont </a:t>
            </a:r>
            <a:endParaRPr kumimoji="0" lang="fr-FR" sz="28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31626" y="5344874"/>
            <a:ext cx="1554480" cy="5080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689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23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-8296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 Applications de bascules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0" y="6477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0" y="6477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49246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3.3. Comptage (Compteur numérique à base des bascules)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 l="45982" t="28730" r="22869" b="18254"/>
          <a:stretch>
            <a:fillRect/>
          </a:stretch>
        </p:blipFill>
        <p:spPr bwMode="auto">
          <a:xfrm>
            <a:off x="3505201" y="1099458"/>
            <a:ext cx="4663440" cy="446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ctangle 21"/>
          <p:cNvSpPr/>
          <p:nvPr/>
        </p:nvSpPr>
        <p:spPr>
          <a:xfrm>
            <a:off x="0" y="5707528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Deux bascules générant une séquence binaire ascendante (00, 01, 10, 11) </a:t>
            </a:r>
          </a:p>
          <a:p>
            <a:r>
              <a:rPr lang="fr-FR" sz="2400" b="1" dirty="0" smtClean="0"/>
              <a:t>Deux répétitions (00, 01, 10 , 11) sont illustrées 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4689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456174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1.1. Bistable S-R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3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-8296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 Bistables</a:t>
            </a:r>
            <a:endParaRPr lang="en-US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71518" t="62820" r="17899" b="23181"/>
          <a:stretch>
            <a:fillRect/>
          </a:stretch>
        </p:blipFill>
        <p:spPr bwMode="auto">
          <a:xfrm>
            <a:off x="326561" y="1556647"/>
            <a:ext cx="4114800" cy="3061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97161" y="4822352"/>
            <a:ext cx="886789" cy="580709"/>
          </a:xfrm>
          <a:prstGeom prst="rect">
            <a:avLst/>
          </a:prstGeom>
          <a:noFill/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-609616" y="4860914"/>
            <a:ext cx="57585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Bistable        </a:t>
            </a:r>
            <a:r>
              <a:rPr kumimoji="0" lang="fr-FR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à entrée d’état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valide BAS (                          )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/>
          <a:srcRect l="41339" t="25556" r="19805" b="53016"/>
          <a:stretch>
            <a:fillRect/>
          </a:stretch>
        </p:blipFill>
        <p:spPr bwMode="auto">
          <a:xfrm>
            <a:off x="5059681" y="1164771"/>
            <a:ext cx="7040880" cy="243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398" y="5257799"/>
            <a:ext cx="2047149" cy="457200"/>
          </a:xfrm>
          <a:prstGeom prst="rect">
            <a:avLst/>
          </a:prstGeom>
          <a:noFill/>
        </p:spPr>
      </p:pic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4767942" y="3657612"/>
            <a:ext cx="74240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ea typeface="Times New Roman" pitchFamily="18" charset="0"/>
                <a:cs typeface="Arial" pitchFamily="34" charset="0"/>
              </a:rPr>
              <a:t>Q = 1 </a:t>
            </a:r>
            <a:r>
              <a:rPr kumimoji="0" lang="fr-FR" sz="2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(la sortie qui correspond à     </a:t>
            </a:r>
            <a:r>
              <a:rPr lang="fr-FR" sz="2200" dirty="0" smtClean="0">
                <a:ea typeface="Times New Roman" pitchFamily="18" charset="0"/>
                <a:cs typeface="Arial" pitchFamily="34" charset="0"/>
              </a:rPr>
              <a:t>) </a:t>
            </a:r>
            <a:r>
              <a:rPr lang="fr-FR" sz="2200" dirty="0" smtClean="0"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</a:t>
            </a:r>
            <a:r>
              <a:rPr lang="fr-FR" sz="2200" dirty="0" smtClean="0">
                <a:ea typeface="Times New Roman" pitchFamily="18" charset="0"/>
                <a:cs typeface="Arial" pitchFamily="34" charset="0"/>
              </a:rPr>
              <a:t> Le bistable est à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200" dirty="0" smtClean="0">
                <a:ea typeface="Times New Roman" pitchFamily="18" charset="0"/>
                <a:cs typeface="Arial" pitchFamily="34" charset="0"/>
              </a:rPr>
              <a:t>l’état 1 (</a:t>
            </a:r>
            <a:r>
              <a:rPr lang="fr-FR" sz="2200" i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  <a:sym typeface="Wingdings" pitchFamily="2" charset="2"/>
              </a:rPr>
              <a:t>SET</a:t>
            </a:r>
            <a:r>
              <a:rPr lang="fr-FR" sz="2200" dirty="0" smtClean="0">
                <a:ea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r>
              <a:rPr lang="en-US" sz="2200" dirty="0" smtClean="0"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fr-FR" sz="2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99716" y="3668495"/>
            <a:ext cx="182880" cy="510540"/>
          </a:xfrm>
          <a:prstGeom prst="rect">
            <a:avLst/>
          </a:prstGeom>
          <a:noFill/>
        </p:spPr>
      </p:pic>
      <p:sp>
        <p:nvSpPr>
          <p:cNvPr id="32" name="Rectangle 14"/>
          <p:cNvSpPr>
            <a:spLocks noChangeArrowheads="1"/>
          </p:cNvSpPr>
          <p:nvPr/>
        </p:nvSpPr>
        <p:spPr bwMode="auto">
          <a:xfrm>
            <a:off x="4757052" y="4441400"/>
            <a:ext cx="74240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ea typeface="Times New Roman" pitchFamily="18" charset="0"/>
                <a:cs typeface="Arial" pitchFamily="34" charset="0"/>
              </a:rPr>
              <a:t>Q = 0 </a:t>
            </a:r>
            <a:r>
              <a:rPr kumimoji="0" lang="fr-FR" sz="2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(la sortie qui correspond à     </a:t>
            </a:r>
            <a:r>
              <a:rPr lang="fr-FR" sz="2200" dirty="0" smtClean="0">
                <a:ea typeface="Times New Roman" pitchFamily="18" charset="0"/>
                <a:cs typeface="Arial" pitchFamily="34" charset="0"/>
              </a:rPr>
              <a:t>) </a:t>
            </a:r>
            <a:r>
              <a:rPr lang="fr-FR" sz="2200" dirty="0" smtClean="0"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</a:t>
            </a:r>
            <a:r>
              <a:rPr lang="fr-FR" sz="2200" dirty="0" smtClean="0">
                <a:ea typeface="Times New Roman" pitchFamily="18" charset="0"/>
                <a:cs typeface="Arial" pitchFamily="34" charset="0"/>
              </a:rPr>
              <a:t> Le bistable est à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200" dirty="0" smtClean="0">
                <a:ea typeface="Times New Roman" pitchFamily="18" charset="0"/>
                <a:cs typeface="Arial" pitchFamily="34" charset="0"/>
              </a:rPr>
              <a:t>l’état 0 (</a:t>
            </a:r>
            <a:r>
              <a:rPr lang="fr-FR" sz="2200" i="1" dirty="0" smtClean="0">
                <a:ea typeface="Times New Roman" pitchFamily="18" charset="0"/>
                <a:cs typeface="Arial" pitchFamily="34" charset="0"/>
              </a:rPr>
              <a:t>RE</a:t>
            </a:r>
            <a:r>
              <a:rPr lang="fr-FR" sz="2200" i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  <a:sym typeface="Wingdings" pitchFamily="2" charset="2"/>
              </a:rPr>
              <a:t>SET</a:t>
            </a:r>
            <a:r>
              <a:rPr lang="fr-FR" sz="2200" dirty="0" smtClean="0">
                <a:ea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r>
              <a:rPr lang="en-US" sz="2200" dirty="0" smtClean="0"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endParaRPr kumimoji="0" lang="fr-FR" sz="2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33" name="Picture 1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88826" y="4452283"/>
            <a:ext cx="182880" cy="510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689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-103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1.1. Bistable S-R (suite)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4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71757" t="54259" r="15982" b="28254"/>
          <a:stretch>
            <a:fillRect/>
          </a:stretch>
        </p:blipFill>
        <p:spPr bwMode="auto">
          <a:xfrm>
            <a:off x="3624943" y="1012365"/>
            <a:ext cx="3657600" cy="2934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1834286" y="4267592"/>
            <a:ext cx="68539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400" b="1" dirty="0" smtClean="0"/>
              <a:t>Symbole logique de bistable             à entrée d’état </a:t>
            </a:r>
          </a:p>
          <a:p>
            <a:pPr lvl="0" algn="ctr"/>
            <a:r>
              <a:rPr lang="fr-FR" sz="2400" b="1" dirty="0" smtClean="0"/>
              <a:t>valide BAS </a:t>
            </a:r>
            <a:endParaRPr lang="en-US" sz="2400" b="1" dirty="0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04117" y="4267200"/>
            <a:ext cx="731520" cy="4645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689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-103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1.2. Bistable S-R à entrée de validation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5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45536" t="11487" r="36960" b="71591"/>
          <a:stretch>
            <a:fillRect/>
          </a:stretch>
        </p:blipFill>
        <p:spPr bwMode="auto">
          <a:xfrm>
            <a:off x="337455" y="653141"/>
            <a:ext cx="4114800" cy="223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191175" y="3331409"/>
            <a:ext cx="49511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/>
              <a:t>Diagramme logique d’un bistable S-R </a:t>
            </a:r>
          </a:p>
          <a:p>
            <a:pPr algn="ctr"/>
            <a:r>
              <a:rPr lang="fr-FR" sz="2400" b="1" dirty="0" smtClean="0"/>
              <a:t>à entrée de validation</a:t>
            </a:r>
            <a:endParaRPr lang="en-US" sz="2400" dirty="0"/>
          </a:p>
        </p:txBody>
      </p:sp>
      <p:graphicFrame>
        <p:nvGraphicFramePr>
          <p:cNvPr id="13" name="Tableau 12"/>
          <p:cNvGraphicFramePr>
            <a:graphicFrameLocks noGrp="1"/>
          </p:cNvGraphicFramePr>
          <p:nvPr/>
        </p:nvGraphicFramePr>
        <p:xfrm>
          <a:off x="6625781" y="338661"/>
          <a:ext cx="5326745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5349"/>
                <a:gridCol w="1065349"/>
                <a:gridCol w="1065349"/>
                <a:gridCol w="1065349"/>
                <a:gridCol w="106534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VAL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4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  <a:r>
                        <a:rPr lang="fr-FR" sz="2400" b="1" kern="1200" baseline="-250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fr-FR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Q̅</a:t>
                      </a:r>
                      <a:r>
                        <a:rPr lang="fr-FR" sz="2400" b="1" kern="1200" baseline="-250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fr-FR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  <a:r>
                        <a:rPr lang="fr-FR" sz="2400" kern="1200" baseline="-250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fr-FR" sz="240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Q̅</a:t>
                      </a:r>
                      <a:r>
                        <a:rPr lang="fr-FR" sz="240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n-1</a:t>
                      </a:r>
                      <a:r>
                        <a:rPr lang="fr-FR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  <a:r>
                        <a:rPr lang="fr-FR" sz="2400" kern="1200" baseline="-250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fr-FR" sz="240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Q̅</a:t>
                      </a:r>
                      <a:r>
                        <a:rPr lang="fr-FR" sz="240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n-1</a:t>
                      </a:r>
                      <a:r>
                        <a:rPr lang="fr-FR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9786267" y="2634330"/>
            <a:ext cx="2340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Condition non valide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7227072" y="3287871"/>
            <a:ext cx="43348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Table de vérité d’un bistable S-R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à entrée de validation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4430483"/>
            <a:ext cx="12192000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Bistable S-R à entrée de validation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VAL = 1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Q = f(S,R) et Q̅ = f(S,R)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comme dans un bistable S-R à entrée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8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d’état</a:t>
            </a:r>
            <a:r>
              <a:rPr kumimoji="0" lang="fr-FR" sz="28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valide HAUT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 VAL = 0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Q et Q̅ ne changent pas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6143" y="2960909"/>
            <a:ext cx="1828800" cy="443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689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-103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1.2. Bistable S-R à entrée de validation (suite)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6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66072" t="10000" r="20714" b="69206"/>
          <a:stretch>
            <a:fillRect/>
          </a:stretch>
        </p:blipFill>
        <p:spPr bwMode="auto">
          <a:xfrm>
            <a:off x="3951514" y="903503"/>
            <a:ext cx="3657600" cy="323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1834286" y="4267592"/>
            <a:ext cx="7115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400" b="1" dirty="0" smtClean="0"/>
              <a:t>Symbole logique de bistable S-R à entrée de validation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4689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-103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1.3. Bistable D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7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0" y="478966"/>
            <a:ext cx="886011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Le bistable D est un type de bistable à entrée de validation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45982" t="65555" r="34911" b="15873"/>
          <a:stretch>
            <a:fillRect/>
          </a:stretch>
        </p:blipFill>
        <p:spPr bwMode="auto">
          <a:xfrm>
            <a:off x="435428" y="1219188"/>
            <a:ext cx="4114800" cy="224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00032" y="3560008"/>
            <a:ext cx="6831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/>
              <a:t>Diagramme logique d’un bistable D </a:t>
            </a:r>
            <a:r>
              <a:rPr lang="fr-FR" sz="2400" dirty="0" smtClean="0"/>
              <a:t>(D pour donnée)</a:t>
            </a:r>
            <a:endParaRPr lang="en-US" sz="2400" dirty="0"/>
          </a:p>
        </p:txBody>
      </p:sp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6353631" y="1220427"/>
          <a:ext cx="426139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5349"/>
                <a:gridCol w="1065349"/>
                <a:gridCol w="1065349"/>
                <a:gridCol w="106534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VAL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4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  <a:r>
                        <a:rPr lang="fr-FR" sz="2400" b="1" kern="1200" baseline="-250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fr-FR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Q̅</a:t>
                      </a:r>
                      <a:r>
                        <a:rPr lang="fr-FR" sz="2400" b="1" kern="1200" baseline="-250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fr-FR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  <a:r>
                        <a:rPr lang="fr-FR" sz="2400" kern="1200" baseline="-250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fr-FR" sz="240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Q̅</a:t>
                      </a:r>
                      <a:r>
                        <a:rPr lang="fr-FR" sz="240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n-1</a:t>
                      </a:r>
                      <a:r>
                        <a:rPr lang="fr-FR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7096442" y="3189923"/>
            <a:ext cx="4046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Table de vérité d’un bistable D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4430483"/>
            <a:ext cx="121920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Bistable D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VAL = 1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Q = D</a:t>
            </a:r>
            <a:r>
              <a:rPr kumimoji="0" lang="fr-F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(Q suit l’entrée D)</a:t>
            </a:r>
            <a:endParaRPr lang="fr-FR" sz="28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 VAL = 0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Q et Q̅ ne changent pas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89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-103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1.3. Bistable D (suite)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8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44087" y="4909849"/>
            <a:ext cx="4033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400" b="1" dirty="0" smtClean="0"/>
              <a:t>Symbole logique de bistable D</a:t>
            </a:r>
            <a:endParaRPr lang="en-US" sz="2400" b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67946" t="63810" r="19643" b="15238"/>
          <a:stretch>
            <a:fillRect/>
          </a:stretch>
        </p:blipFill>
        <p:spPr bwMode="auto">
          <a:xfrm>
            <a:off x="4016821" y="892622"/>
            <a:ext cx="4114800" cy="390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689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46809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2.1. Horloge temps réel ou RTC (Real Time </a:t>
            </a:r>
            <a:r>
              <a:rPr lang="fr-FR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Clock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 (rappels)</a:t>
            </a:r>
            <a:endParaRPr lang="en-US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419850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CF4668DC-857F-487D-BFFA-8C0CA5037977}" type="slidenum">
              <a:rPr lang="fr-BE" sz="2800" b="1" smtClean="0">
                <a:solidFill>
                  <a:srgbClr val="FF0000"/>
                </a:solidFill>
              </a:rPr>
              <a:pPr/>
              <a:t>9</a:t>
            </a:fld>
            <a:endParaRPr lang="fr-BE" sz="28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969214"/>
            <a:ext cx="26116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Une impulsion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 l="42668" t="27779" r="38868" b="54619"/>
          <a:stretch>
            <a:fillRect/>
          </a:stretch>
        </p:blipFill>
        <p:spPr bwMode="auto">
          <a:xfrm>
            <a:off x="3882571" y="1039586"/>
            <a:ext cx="329184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" y="2841170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Une onde numérique (onde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impulsionnelle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) = une série d'impulsions (trains  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 d'impulsions)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404563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HAUT représente le 1 &amp; BAS représente le 0 (principe de codage)</a:t>
            </a:r>
            <a:endParaRPr lang="en-US" sz="2800" dirty="0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4953000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Une onde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impulsionnelle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contient des informations binaires (succession de bits)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roix 13"/>
          <p:cNvSpPr/>
          <p:nvPr/>
        </p:nvSpPr>
        <p:spPr>
          <a:xfrm>
            <a:off x="5372100" y="3528784"/>
            <a:ext cx="548640" cy="54864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èche vers le bas 14"/>
          <p:cNvSpPr/>
          <p:nvPr/>
        </p:nvSpPr>
        <p:spPr>
          <a:xfrm>
            <a:off x="5372100" y="4597402"/>
            <a:ext cx="4572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/>
          <a:srcRect l="34167" t="65259" r="26250" b="26666"/>
          <a:stretch>
            <a:fillRect/>
          </a:stretch>
        </p:blipFill>
        <p:spPr bwMode="auto">
          <a:xfrm>
            <a:off x="2082800" y="5638801"/>
            <a:ext cx="8138160" cy="933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0" y="-8296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 Bascules déclenchées par un front positif ou négatif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09350" y="1655018"/>
            <a:ext cx="16689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/>
              <a:t>(front positif) </a:t>
            </a:r>
            <a:endParaRPr lang="en-US" sz="2000" b="1" dirty="0"/>
          </a:p>
        </p:txBody>
      </p:sp>
      <p:sp>
        <p:nvSpPr>
          <p:cNvPr id="18" name="Rectangle 17"/>
          <p:cNvSpPr/>
          <p:nvPr/>
        </p:nvSpPr>
        <p:spPr>
          <a:xfrm>
            <a:off x="6948688" y="1622364"/>
            <a:ext cx="17375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/>
              <a:t>(front négatif)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77967</TotalTime>
  <Words>1117</Words>
  <Application>Microsoft Office PowerPoint</Application>
  <PresentationFormat>Personnalisé</PresentationFormat>
  <Paragraphs>189</Paragraphs>
  <Slides>23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Abdelhakim Kaouache</dc:creator>
  <cp:lastModifiedBy>Abdelhakim Kaouache</cp:lastModifiedBy>
  <cp:revision>1261</cp:revision>
  <cp:lastPrinted>2017-10-12T09:43:56Z</cp:lastPrinted>
  <dcterms:created xsi:type="dcterms:W3CDTF">2016-10-27T07:51:51Z</dcterms:created>
  <dcterms:modified xsi:type="dcterms:W3CDTF">2023-04-29T19:58:02Z</dcterms:modified>
</cp:coreProperties>
</file>