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6667" autoAdjust="0"/>
  </p:normalViewPr>
  <p:slideViewPr>
    <p:cSldViewPr>
      <p:cViewPr>
        <p:scale>
          <a:sx n="50" d="100"/>
          <a:sy n="50" d="100"/>
        </p:scale>
        <p:origin x="-1086" y="-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rrondir un rectangle avec un coin diagonal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039EC4CD-8DA6-4471-8851-BB0405FE2E21}" type="datetimeFigureOut">
              <a:rPr lang="fr-FR" smtClean="0"/>
              <a:pPr/>
              <a:t>04/12/2020</a:t>
            </a:fld>
            <a:endParaRPr lang="fr-FR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1066478-7054-4A46-A52F-6B44F314F6E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EC4CD-8DA6-4471-8851-BB0405FE2E21}" type="datetimeFigureOut">
              <a:rPr lang="fr-FR" smtClean="0"/>
              <a:pPr/>
              <a:t>04/12/2020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066478-7054-4A46-A52F-6B44F314F6E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EC4CD-8DA6-4471-8851-BB0405FE2E21}" type="datetimeFigureOut">
              <a:rPr lang="fr-FR" smtClean="0"/>
              <a:pPr/>
              <a:t>04/12/2020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066478-7054-4A46-A52F-6B44F314F6E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EC4CD-8DA6-4471-8851-BB0405FE2E21}" type="datetimeFigureOut">
              <a:rPr lang="fr-FR" smtClean="0"/>
              <a:pPr/>
              <a:t>04/12/2020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066478-7054-4A46-A52F-6B44F314F6E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039EC4CD-8DA6-4471-8851-BB0405FE2E21}" type="datetimeFigureOut">
              <a:rPr lang="fr-FR" smtClean="0"/>
              <a:pPr/>
              <a:t>04/12/2020</a:t>
            </a:fld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1066478-7054-4A46-A52F-6B44F314F6E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EC4CD-8DA6-4471-8851-BB0405FE2E21}" type="datetimeFigureOut">
              <a:rPr lang="fr-FR" smtClean="0"/>
              <a:pPr/>
              <a:t>04/12/2020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B1066478-7054-4A46-A52F-6B44F314F6E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EC4CD-8DA6-4471-8851-BB0405FE2E21}" type="datetimeFigureOut">
              <a:rPr lang="fr-FR" smtClean="0"/>
              <a:pPr/>
              <a:t>04/12/2020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B1066478-7054-4A46-A52F-6B44F314F6E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EC4CD-8DA6-4471-8851-BB0405FE2E21}" type="datetimeFigureOut">
              <a:rPr lang="fr-FR" smtClean="0"/>
              <a:pPr/>
              <a:t>04/12/2020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066478-7054-4A46-A52F-6B44F314F6E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EC4CD-8DA6-4471-8851-BB0405FE2E21}" type="datetimeFigureOut">
              <a:rPr lang="fr-FR" smtClean="0"/>
              <a:pPr/>
              <a:t>04/12/2020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066478-7054-4A46-A52F-6B44F314F6E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9" name="Espace réservé de la date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039EC4CD-8DA6-4471-8851-BB0405FE2E21}" type="datetimeFigureOut">
              <a:rPr lang="fr-FR" smtClean="0"/>
              <a:pPr/>
              <a:t>04/12/2020</a:t>
            </a:fld>
            <a:endParaRPr lang="fr-FR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1066478-7054-4A46-A52F-6B44F314F6E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3" name="Espace réservé pour une image 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fr-F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Cliquez sur l'icône pour ajouter une image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039EC4CD-8DA6-4471-8851-BB0405FE2E21}" type="datetimeFigureOut">
              <a:rPr lang="fr-FR" smtClean="0"/>
              <a:pPr/>
              <a:t>04/12/2020</a:t>
            </a:fld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1066478-7054-4A46-A52F-6B44F314F6E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rrondir un rectangle avec un coin diagonal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039EC4CD-8DA6-4471-8851-BB0405FE2E21}" type="datetimeFigureOut">
              <a:rPr lang="fr-FR" smtClean="0"/>
              <a:pPr/>
              <a:t>04/12/2020</a:t>
            </a:fld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B1066478-7054-4A46-A52F-6B44F314F6E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Didactics and Pedagogy</a:t>
            </a:r>
            <a:endParaRPr lang="fr-FR" sz="48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00034" y="714356"/>
            <a:ext cx="6400800" cy="1000132"/>
          </a:xfrm>
        </p:spPr>
        <p:txBody>
          <a:bodyPr>
            <a:normAutofit/>
          </a:bodyPr>
          <a:lstStyle/>
          <a:p>
            <a:pPr algn="l"/>
            <a:r>
              <a:rPr lang="fr-FR" sz="3600" b="1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Lecture </a:t>
            </a:r>
            <a:r>
              <a:rPr lang="en-GB" sz="3600" b="1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(Part 2)</a:t>
            </a:r>
            <a:endParaRPr lang="fr-FR" sz="3600" b="1" u="sng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2800" b="1" dirty="0" smtClean="0">
                <a:solidFill>
                  <a:srgbClr val="FFC000"/>
                </a:solidFill>
              </a:rPr>
              <a:t>The Difference</a:t>
            </a:r>
            <a:endParaRPr lang="fr-FR" sz="2800" dirty="0">
              <a:solidFill>
                <a:srgbClr val="FFC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smtClean="0">
                <a:solidFill>
                  <a:srgbClr val="FFFF00"/>
                </a:solidFill>
              </a:rPr>
              <a:t>common</a:t>
            </a:r>
            <a:r>
              <a:rPr lang="en-US" dirty="0" smtClean="0"/>
              <a:t>, fundamental point of view appears, however: it is always about the teaching and learning of a specific </a:t>
            </a:r>
            <a:r>
              <a:rPr lang="en-US" dirty="0" smtClean="0">
                <a:solidFill>
                  <a:srgbClr val="FFFF00"/>
                </a:solidFill>
              </a:rPr>
              <a:t>content</a:t>
            </a:r>
            <a:r>
              <a:rPr lang="en-US" dirty="0" smtClean="0"/>
              <a:t>.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In fact, </a:t>
            </a:r>
            <a:r>
              <a:rPr lang="en-US" dirty="0" smtClean="0">
                <a:solidFill>
                  <a:srgbClr val="FFFF00"/>
                </a:solidFill>
              </a:rPr>
              <a:t>all </a:t>
            </a:r>
            <a:r>
              <a:rPr lang="en-US" dirty="0" smtClean="0"/>
              <a:t>assume a responsibility vis-à-vis the </a:t>
            </a:r>
            <a:r>
              <a:rPr lang="en-US" dirty="0" smtClean="0">
                <a:solidFill>
                  <a:srgbClr val="FFFF00"/>
                </a:solidFill>
              </a:rPr>
              <a:t>creation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FFFF00"/>
                </a:solidFill>
              </a:rPr>
              <a:t>adaptation</a:t>
            </a:r>
            <a:r>
              <a:rPr lang="en-US" dirty="0" smtClean="0"/>
              <a:t>, or </a:t>
            </a:r>
            <a:r>
              <a:rPr lang="en-US" dirty="0" smtClean="0">
                <a:solidFill>
                  <a:srgbClr val="FFFF00"/>
                </a:solidFill>
              </a:rPr>
              <a:t>organization</a:t>
            </a:r>
            <a:r>
              <a:rPr lang="en-US" dirty="0" smtClean="0"/>
              <a:t> of content.</a:t>
            </a:r>
            <a:endParaRPr lang="fr-F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2800" b="1" dirty="0" smtClean="0">
                <a:solidFill>
                  <a:srgbClr val="FFC000"/>
                </a:solidFill>
              </a:rPr>
              <a:t>The Difference</a:t>
            </a:r>
            <a:endParaRPr lang="fr-FR" sz="2800" dirty="0">
              <a:solidFill>
                <a:srgbClr val="FFC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3300" dirty="0" smtClean="0"/>
              <a:t>The </a:t>
            </a:r>
            <a:r>
              <a:rPr lang="en-US" sz="3300" dirty="0" smtClean="0">
                <a:solidFill>
                  <a:srgbClr val="FFFF00"/>
                </a:solidFill>
              </a:rPr>
              <a:t>didactic/pedagogic</a:t>
            </a:r>
            <a:r>
              <a:rPr lang="en-US" sz="3300" dirty="0" smtClean="0"/>
              <a:t> field can be diagrammed as follows:</a:t>
            </a:r>
            <a:endParaRPr lang="fr-FR" sz="3300" dirty="0" smtClean="0"/>
          </a:p>
          <a:p>
            <a:pPr>
              <a:buNone/>
            </a:pPr>
            <a:r>
              <a:rPr lang="fr-FR" dirty="0" smtClean="0"/>
              <a:t>  </a:t>
            </a:r>
          </a:p>
          <a:p>
            <a:pPr algn="ctr">
              <a:buNone/>
            </a:pPr>
            <a:r>
              <a:rPr lang="fr-FR" dirty="0" smtClean="0"/>
              <a:t> </a:t>
            </a:r>
            <a:r>
              <a:rPr lang="en-US" dirty="0" smtClean="0">
                <a:solidFill>
                  <a:schemeClr val="accent6">
                    <a:lumMod val="90000"/>
                  </a:schemeClr>
                </a:solidFill>
              </a:rPr>
              <a:t>KNOWLEDGE</a:t>
            </a:r>
            <a:endParaRPr lang="fr-FR" dirty="0" smtClean="0">
              <a:solidFill>
                <a:schemeClr val="accent6">
                  <a:lumMod val="90000"/>
                </a:schemeClr>
              </a:solidFill>
            </a:endParaRPr>
          </a:p>
          <a:p>
            <a:pPr algn="ctr">
              <a:buNone/>
            </a:pPr>
            <a:r>
              <a:rPr lang="en-US" dirty="0" smtClean="0">
                <a:solidFill>
                  <a:schemeClr val="accent6">
                    <a:lumMod val="90000"/>
                  </a:schemeClr>
                </a:solidFill>
              </a:rPr>
              <a:t>CONTENT</a:t>
            </a:r>
            <a:endParaRPr lang="fr-FR" dirty="0" smtClean="0">
              <a:solidFill>
                <a:schemeClr val="accent6">
                  <a:lumMod val="90000"/>
                </a:schemeClr>
              </a:solidFill>
            </a:endParaRPr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rgbClr val="92D050"/>
                </a:solidFill>
              </a:rPr>
              <a:t>TEACHER</a:t>
            </a:r>
            <a:r>
              <a:rPr lang="en-US" dirty="0" smtClean="0"/>
              <a:t>                                                    </a:t>
            </a:r>
            <a:r>
              <a:rPr lang="en-US" dirty="0" smtClean="0">
                <a:solidFill>
                  <a:srgbClr val="92D050"/>
                </a:solidFill>
              </a:rPr>
              <a:t>STUDENTS</a:t>
            </a:r>
            <a:endParaRPr lang="fr-FR" dirty="0" smtClean="0">
              <a:solidFill>
                <a:srgbClr val="92D050"/>
              </a:solidFill>
            </a:endParaRPr>
          </a:p>
          <a:p>
            <a:pPr algn="ctr">
              <a:buNone/>
            </a:pPr>
            <a:r>
              <a:rPr lang="en-US" dirty="0" smtClean="0"/>
              <a:t> </a:t>
            </a:r>
            <a:endParaRPr lang="fr-FR" dirty="0" smtClean="0"/>
          </a:p>
          <a:p>
            <a:pPr algn="ctr">
              <a:buNone/>
            </a:pPr>
            <a:r>
              <a:rPr lang="fr-FR" dirty="0" smtClean="0"/>
              <a:t/>
            </a:r>
            <a:br>
              <a:rPr lang="fr-FR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chemeClr val="accent6">
                    <a:lumMod val="90000"/>
                  </a:schemeClr>
                </a:solidFill>
              </a:rPr>
              <a:t>STEPS</a:t>
            </a:r>
            <a:endParaRPr lang="fr-FR" dirty="0" smtClean="0">
              <a:solidFill>
                <a:schemeClr val="accent6">
                  <a:lumMod val="90000"/>
                </a:schemeClr>
              </a:solidFill>
            </a:endParaRPr>
          </a:p>
          <a:p>
            <a:pPr algn="ctr">
              <a:buNone/>
            </a:pPr>
            <a:r>
              <a:rPr lang="en-US" dirty="0" smtClean="0">
                <a:solidFill>
                  <a:schemeClr val="accent6">
                    <a:lumMod val="90000"/>
                  </a:schemeClr>
                </a:solidFill>
              </a:rPr>
              <a:t>  MEANS</a:t>
            </a:r>
            <a:endParaRPr lang="fr-FR" dirty="0" smtClean="0">
              <a:solidFill>
                <a:schemeClr val="accent6">
                  <a:lumMod val="90000"/>
                </a:schemeClr>
              </a:solidFill>
            </a:endParaRPr>
          </a:p>
          <a:p>
            <a:endParaRPr lang="fr-FR" dirty="0"/>
          </a:p>
        </p:txBody>
      </p:sp>
      <p:cxnSp>
        <p:nvCxnSpPr>
          <p:cNvPr id="5" name="Connecteur droit avec flèche 4"/>
          <p:cNvCxnSpPr/>
          <p:nvPr/>
        </p:nvCxnSpPr>
        <p:spPr>
          <a:xfrm flipV="1">
            <a:off x="2214546" y="3000372"/>
            <a:ext cx="1214446" cy="857256"/>
          </a:xfrm>
          <a:prstGeom prst="straightConnector1">
            <a:avLst/>
          </a:prstGeom>
          <a:ln>
            <a:solidFill>
              <a:srgbClr val="FFFF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avec flèche 6"/>
          <p:cNvCxnSpPr/>
          <p:nvPr/>
        </p:nvCxnSpPr>
        <p:spPr>
          <a:xfrm>
            <a:off x="2285984" y="4643446"/>
            <a:ext cx="1285884" cy="785818"/>
          </a:xfrm>
          <a:prstGeom prst="straightConnector1">
            <a:avLst/>
          </a:prstGeom>
          <a:ln>
            <a:solidFill>
              <a:srgbClr val="FFFF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avec flèche 8"/>
          <p:cNvCxnSpPr/>
          <p:nvPr/>
        </p:nvCxnSpPr>
        <p:spPr>
          <a:xfrm rot="10800000">
            <a:off x="5643570" y="3071810"/>
            <a:ext cx="1428760" cy="857256"/>
          </a:xfrm>
          <a:prstGeom prst="straightConnector1">
            <a:avLst/>
          </a:prstGeom>
          <a:ln>
            <a:solidFill>
              <a:srgbClr val="FFFF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avec flèche 10"/>
          <p:cNvCxnSpPr/>
          <p:nvPr/>
        </p:nvCxnSpPr>
        <p:spPr>
          <a:xfrm flipV="1">
            <a:off x="5643570" y="4572008"/>
            <a:ext cx="1357322" cy="785818"/>
          </a:xfrm>
          <a:prstGeom prst="straightConnector1">
            <a:avLst/>
          </a:prstGeom>
          <a:ln>
            <a:solidFill>
              <a:srgbClr val="FFFF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2800" b="1" dirty="0" smtClean="0">
                <a:solidFill>
                  <a:srgbClr val="FFC000"/>
                </a:solidFill>
              </a:rPr>
              <a:t>The Difference</a:t>
            </a:r>
            <a:endParaRPr lang="fr-FR" sz="2800" dirty="0">
              <a:solidFill>
                <a:srgbClr val="FFC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646237"/>
            <a:ext cx="8643998" cy="452628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Let us close our discussion of the difference between the two notions by referring to </a:t>
            </a:r>
            <a:r>
              <a:rPr lang="en-US" dirty="0">
                <a:solidFill>
                  <a:schemeClr val="accent6">
                    <a:lumMod val="90000"/>
                  </a:schemeClr>
                </a:solidFill>
              </a:rPr>
              <a:t>Marguerite </a:t>
            </a:r>
            <a:r>
              <a:rPr lang="en-US" dirty="0" err="1">
                <a:solidFill>
                  <a:schemeClr val="accent6">
                    <a:lumMod val="90000"/>
                  </a:schemeClr>
                </a:solidFill>
              </a:rPr>
              <a:t>Altet</a:t>
            </a:r>
            <a:r>
              <a:rPr lang="en-US" dirty="0">
                <a:solidFill>
                  <a:schemeClr val="accent6">
                    <a:lumMod val="90000"/>
                  </a:schemeClr>
                </a:solidFill>
              </a:rPr>
              <a:t> </a:t>
            </a:r>
            <a:r>
              <a:rPr lang="en-US" dirty="0"/>
              <a:t>who makes a distinction based on </a:t>
            </a:r>
            <a:r>
              <a:rPr lang="en-US" b="1" i="1" dirty="0">
                <a:solidFill>
                  <a:srgbClr val="FFFF00"/>
                </a:solidFill>
              </a:rPr>
              <a:t>temporality</a:t>
            </a:r>
            <a:r>
              <a:rPr lang="en-US" dirty="0"/>
              <a:t>: </a:t>
            </a:r>
            <a:r>
              <a:rPr lang="en-US" dirty="0">
                <a:solidFill>
                  <a:srgbClr val="92D050"/>
                </a:solidFill>
              </a:rPr>
              <a:t>what happens before the class session bears on didactics </a:t>
            </a:r>
            <a:r>
              <a:rPr lang="en-US" dirty="0"/>
              <a:t>and </a:t>
            </a:r>
            <a:r>
              <a:rPr lang="en-US" dirty="0">
                <a:solidFill>
                  <a:srgbClr val="00B0F0"/>
                </a:solidFill>
              </a:rPr>
              <a:t>what happens during draws on pedagogy</a:t>
            </a:r>
            <a:r>
              <a:rPr lang="en-US" dirty="0"/>
              <a:t>.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In </a:t>
            </a:r>
            <a:r>
              <a:rPr lang="en-US" dirty="0"/>
              <a:t>other words, </a:t>
            </a:r>
            <a:r>
              <a:rPr lang="en-US" dirty="0">
                <a:solidFill>
                  <a:schemeClr val="accent6"/>
                </a:solidFill>
              </a:rPr>
              <a:t>pedagogy starts when didactics stops</a:t>
            </a:r>
            <a:r>
              <a:rPr lang="en-US" dirty="0"/>
              <a:t>. </a:t>
            </a:r>
            <a:endParaRPr lang="en-US" dirty="0" smtClean="0"/>
          </a:p>
          <a:p>
            <a:pPr algn="ctr"/>
            <a:r>
              <a:rPr lang="en-US" dirty="0" smtClean="0">
                <a:solidFill>
                  <a:srgbClr val="FFC000"/>
                </a:solidFill>
              </a:rPr>
              <a:t>Is </a:t>
            </a:r>
            <a:r>
              <a:rPr lang="en-US" dirty="0">
                <a:solidFill>
                  <a:srgbClr val="FFC000"/>
                </a:solidFill>
              </a:rPr>
              <a:t>that true</a:t>
            </a:r>
            <a:r>
              <a:rPr lang="en-US" dirty="0" smtClean="0">
                <a:solidFill>
                  <a:srgbClr val="FFC000"/>
                </a:solidFill>
              </a:rPr>
              <a:t>? Think it over!</a:t>
            </a:r>
            <a:endParaRPr lang="fr-FR" dirty="0">
              <a:solidFill>
                <a:srgbClr val="FFC000"/>
              </a:solidFill>
            </a:endParaRPr>
          </a:p>
          <a:p>
            <a:endParaRPr lang="fr-F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896494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FFC000"/>
                </a:solidFill>
              </a:rPr>
              <a:t>Opposed </a:t>
            </a:r>
            <a:r>
              <a:rPr lang="en-US" sz="3600" b="1" dirty="0">
                <a:solidFill>
                  <a:schemeClr val="accent6"/>
                </a:solidFill>
              </a:rPr>
              <a:t>or</a:t>
            </a:r>
            <a:r>
              <a:rPr lang="en-US" sz="3600" b="1" dirty="0">
                <a:solidFill>
                  <a:srgbClr val="FFC000"/>
                </a:solidFill>
              </a:rPr>
              <a:t> Complementary</a:t>
            </a:r>
            <a:r>
              <a:rPr lang="en-US" sz="3600" b="1" dirty="0" smtClean="0">
                <a:solidFill>
                  <a:srgbClr val="FFC000"/>
                </a:solidFill>
              </a:rPr>
              <a:t>?</a:t>
            </a:r>
            <a:endParaRPr lang="fr-FR" sz="54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4429156"/>
          </a:xfrm>
        </p:spPr>
        <p:txBody>
          <a:bodyPr>
            <a:noAutofit/>
          </a:bodyPr>
          <a:lstStyle/>
          <a:p>
            <a:r>
              <a:rPr lang="en-US" sz="2800" dirty="0"/>
              <a:t>Indeed, </a:t>
            </a:r>
            <a:r>
              <a:rPr lang="en-US" sz="2800" dirty="0">
                <a:solidFill>
                  <a:srgbClr val="FFFF00"/>
                </a:solidFill>
              </a:rPr>
              <a:t>teaching</a:t>
            </a:r>
            <a:r>
              <a:rPr lang="en-US" sz="2800" dirty="0"/>
              <a:t> results from the interactive combination of </a:t>
            </a:r>
            <a:r>
              <a:rPr lang="en-US" sz="2800" dirty="0">
                <a:solidFill>
                  <a:srgbClr val="FFFF00"/>
                </a:solidFill>
              </a:rPr>
              <a:t>'didactics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92D050"/>
                </a:solidFill>
              </a:rPr>
              <a:t>AND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FF00"/>
                </a:solidFill>
              </a:rPr>
              <a:t>pedagogy</a:t>
            </a:r>
            <a:r>
              <a:rPr lang="en-US" sz="2800" dirty="0"/>
              <a:t>', and it is inconceivable to raise the issue: </a:t>
            </a:r>
            <a:endParaRPr lang="en-US" sz="2800" dirty="0" smtClean="0"/>
          </a:p>
          <a:p>
            <a:pPr algn="ctr">
              <a:buNone/>
            </a:pPr>
            <a:r>
              <a:rPr lang="en-US" sz="2800" dirty="0" smtClean="0">
                <a:solidFill>
                  <a:srgbClr val="FFFF00"/>
                </a:solidFill>
              </a:rPr>
              <a:t>'didactics</a:t>
            </a:r>
            <a:r>
              <a:rPr lang="en-US" sz="2800" dirty="0" smtClean="0"/>
              <a:t> </a:t>
            </a:r>
            <a:r>
              <a:rPr lang="en-US" sz="2800" dirty="0">
                <a:solidFill>
                  <a:srgbClr val="92D050"/>
                </a:solidFill>
              </a:rPr>
              <a:t>OR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FF00"/>
                </a:solidFill>
              </a:rPr>
              <a:t>pedagogy</a:t>
            </a:r>
            <a:r>
              <a:rPr lang="en-US" sz="2800" dirty="0"/>
              <a:t>?' </a:t>
            </a:r>
            <a:endParaRPr lang="en-US" sz="2800" dirty="0" smtClean="0"/>
          </a:p>
          <a:p>
            <a:endParaRPr lang="en-US" sz="2800" dirty="0" smtClean="0"/>
          </a:p>
          <a:p>
            <a:r>
              <a:rPr lang="en-US" sz="2800" dirty="0" smtClean="0"/>
              <a:t>The </a:t>
            </a:r>
            <a:r>
              <a:rPr lang="en-US" sz="2800" dirty="0">
                <a:solidFill>
                  <a:srgbClr val="FFFF00"/>
                </a:solidFill>
              </a:rPr>
              <a:t>teacher</a:t>
            </a:r>
            <a:r>
              <a:rPr lang="en-US" sz="2800" dirty="0"/>
              <a:t> happens to be inseparably a </a:t>
            </a:r>
            <a:r>
              <a:rPr lang="en-US" sz="2800" dirty="0" err="1">
                <a:solidFill>
                  <a:srgbClr val="92D050"/>
                </a:solidFill>
              </a:rPr>
              <a:t>didactician</a:t>
            </a:r>
            <a:r>
              <a:rPr lang="en-US" sz="2800" dirty="0">
                <a:solidFill>
                  <a:srgbClr val="92D050"/>
                </a:solidFill>
              </a:rPr>
              <a:t> and a pedagogue </a:t>
            </a:r>
            <a:r>
              <a:rPr lang="en-US" sz="2800" dirty="0"/>
              <a:t>at a time, drawing upon both dimensions of teaching, that is. </a:t>
            </a:r>
            <a:endParaRPr lang="en-US" sz="2800" dirty="0" smtClean="0"/>
          </a:p>
          <a:p>
            <a:endParaRPr lang="en-US" sz="2800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896494"/>
          </a:xfrm>
        </p:spPr>
        <p:txBody>
          <a:bodyPr>
            <a:normAutofit/>
          </a:bodyPr>
          <a:lstStyle/>
          <a:p>
            <a:r>
              <a:rPr lang="en-US" sz="3100" b="1" dirty="0">
                <a:solidFill>
                  <a:srgbClr val="FFC000"/>
                </a:solidFill>
              </a:rPr>
              <a:t>Opposed or Complementary</a:t>
            </a:r>
            <a:r>
              <a:rPr lang="en-US" sz="3100" b="1" dirty="0" smtClean="0">
                <a:solidFill>
                  <a:srgbClr val="FFC000"/>
                </a:solidFill>
              </a:rPr>
              <a:t>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4000528"/>
          </a:xfrm>
        </p:spPr>
        <p:txBody>
          <a:bodyPr>
            <a:noAutofit/>
          </a:bodyPr>
          <a:lstStyle/>
          <a:p>
            <a:r>
              <a:rPr lang="en-US" sz="2800" dirty="0" smtClean="0"/>
              <a:t>In </a:t>
            </a:r>
            <a:r>
              <a:rPr lang="en-US" sz="2800" dirty="0" smtClean="0">
                <a:solidFill>
                  <a:srgbClr val="FFFF00"/>
                </a:solidFill>
              </a:rPr>
              <a:t>didactics</a:t>
            </a:r>
            <a:r>
              <a:rPr lang="en-US" sz="2800" dirty="0" smtClean="0"/>
              <a:t> (the </a:t>
            </a:r>
            <a:r>
              <a:rPr lang="en-US" sz="2800" dirty="0"/>
              <a:t>art of </a:t>
            </a:r>
            <a:r>
              <a:rPr lang="en-US" sz="2800" dirty="0" smtClean="0"/>
              <a:t>preparing content</a:t>
            </a:r>
            <a:r>
              <a:rPr lang="en-US" sz="2800" dirty="0"/>
              <a:t>), focus is put on teaching </a:t>
            </a:r>
            <a:r>
              <a:rPr lang="en-US" sz="2800" dirty="0">
                <a:solidFill>
                  <a:srgbClr val="FFFF00"/>
                </a:solidFill>
              </a:rPr>
              <a:t>objectives</a:t>
            </a:r>
            <a:r>
              <a:rPr lang="en-US" sz="2800" dirty="0"/>
              <a:t>, so on </a:t>
            </a:r>
            <a:r>
              <a:rPr lang="en-US" sz="2800" dirty="0">
                <a:solidFill>
                  <a:srgbClr val="FFFF00"/>
                </a:solidFill>
              </a:rPr>
              <a:t>content</a:t>
            </a:r>
            <a:r>
              <a:rPr lang="en-US" sz="2800" dirty="0"/>
              <a:t> acquisition; </a:t>
            </a:r>
            <a:endParaRPr lang="en-US" sz="2800" dirty="0" smtClean="0"/>
          </a:p>
          <a:p>
            <a:r>
              <a:rPr lang="en-US" sz="2800" dirty="0" smtClean="0">
                <a:solidFill>
                  <a:srgbClr val="FFFF00"/>
                </a:solidFill>
              </a:rPr>
              <a:t>Pedagogy</a:t>
            </a:r>
            <a:r>
              <a:rPr lang="en-US" sz="2800" dirty="0" smtClean="0"/>
              <a:t> </a:t>
            </a:r>
            <a:r>
              <a:rPr lang="en-US" sz="2800" dirty="0"/>
              <a:t>(the art of conducting a classroom) is an activity that involves </a:t>
            </a:r>
            <a:r>
              <a:rPr lang="en-US" sz="2800" dirty="0">
                <a:solidFill>
                  <a:srgbClr val="FFFF00"/>
                </a:solidFill>
              </a:rPr>
              <a:t>a relationship between the teacher and the learner </a:t>
            </a:r>
            <a:r>
              <a:rPr lang="en-US" sz="2800" dirty="0"/>
              <a:t>and focus is on </a:t>
            </a:r>
            <a:r>
              <a:rPr lang="en-US" sz="2800" dirty="0">
                <a:solidFill>
                  <a:srgbClr val="FFFF00"/>
                </a:solidFill>
              </a:rPr>
              <a:t>psycho-affective aspects </a:t>
            </a:r>
            <a:r>
              <a:rPr lang="en-US" sz="2800" dirty="0"/>
              <a:t>and classroom atmosphere, so on the </a:t>
            </a:r>
            <a:r>
              <a:rPr lang="en-US" sz="2800" dirty="0">
                <a:solidFill>
                  <a:srgbClr val="FFFF00"/>
                </a:solidFill>
              </a:rPr>
              <a:t>quality of input </a:t>
            </a:r>
            <a:r>
              <a:rPr lang="en-US" sz="2800" dirty="0"/>
              <a:t>acquisition</a:t>
            </a:r>
            <a:r>
              <a:rPr lang="en-US" sz="2800" dirty="0" smtClean="0"/>
              <a:t>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2800" b="1" dirty="0" smtClean="0">
                <a:solidFill>
                  <a:srgbClr val="FFC000"/>
                </a:solidFill>
              </a:rPr>
              <a:t>Opposed or Complementary?</a:t>
            </a:r>
            <a:endParaRPr lang="fr-FR" sz="2800" dirty="0">
              <a:solidFill>
                <a:srgbClr val="FFC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smtClean="0">
                <a:solidFill>
                  <a:srgbClr val="FFFF00"/>
                </a:solidFill>
              </a:rPr>
              <a:t>didactic</a:t>
            </a:r>
            <a:r>
              <a:rPr lang="en-US" dirty="0" smtClean="0"/>
              <a:t> concern, as such, draws upon </a:t>
            </a:r>
            <a:r>
              <a:rPr lang="en-US" dirty="0" smtClean="0">
                <a:solidFill>
                  <a:srgbClr val="FFFF00"/>
                </a:solidFill>
              </a:rPr>
              <a:t>pedagogical</a:t>
            </a:r>
            <a:r>
              <a:rPr lang="en-US" dirty="0" smtClean="0"/>
              <a:t> needs: or what type of student is consistent with a </a:t>
            </a:r>
            <a:r>
              <a:rPr lang="en-US" dirty="0" smtClean="0">
                <a:solidFill>
                  <a:srgbClr val="FFFF00"/>
                </a:solidFill>
              </a:rPr>
              <a:t>differentiated</a:t>
            </a:r>
            <a:r>
              <a:rPr lang="en-US" dirty="0" smtClean="0"/>
              <a:t> teaching practice. </a:t>
            </a:r>
          </a:p>
          <a:p>
            <a:endParaRPr lang="en-US" dirty="0" smtClean="0"/>
          </a:p>
          <a:p>
            <a:r>
              <a:rPr lang="en-US" dirty="0" smtClean="0"/>
              <a:t>With the work of </a:t>
            </a:r>
            <a:r>
              <a:rPr lang="en-US" dirty="0" err="1" smtClean="0"/>
              <a:t>didacticians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FFFF00"/>
                </a:solidFill>
              </a:rPr>
              <a:t>content</a:t>
            </a:r>
            <a:r>
              <a:rPr lang="en-US" dirty="0" smtClean="0"/>
              <a:t> finds its preeminence, and coupling it with pedagogy one can finally </a:t>
            </a:r>
            <a:r>
              <a:rPr lang="en-US" dirty="0" smtClean="0">
                <a:solidFill>
                  <a:srgbClr val="FFFF00"/>
                </a:solidFill>
              </a:rPr>
              <a:t>do real teaching</a:t>
            </a:r>
            <a:r>
              <a:rPr lang="en-US" dirty="0" smtClean="0"/>
              <a:t>.</a:t>
            </a: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2800" b="1" dirty="0" smtClean="0">
                <a:solidFill>
                  <a:srgbClr val="FFC000"/>
                </a:solidFill>
              </a:rPr>
              <a:t>Opposed or Complementary?</a:t>
            </a:r>
            <a:endParaRPr lang="fr-FR" sz="2800" dirty="0">
              <a:solidFill>
                <a:srgbClr val="FFC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Opposing</a:t>
            </a:r>
            <a:r>
              <a:rPr lang="en-US" dirty="0"/>
              <a:t> pedagogy and didactics is, then, something like </a:t>
            </a:r>
            <a:r>
              <a:rPr lang="en-US" dirty="0">
                <a:solidFill>
                  <a:srgbClr val="FFFF00"/>
                </a:solidFill>
              </a:rPr>
              <a:t>absurd</a:t>
            </a:r>
            <a:r>
              <a:rPr lang="en-US" dirty="0"/>
              <a:t>; these two areas are obviously </a:t>
            </a:r>
            <a:r>
              <a:rPr lang="en-US" dirty="0">
                <a:solidFill>
                  <a:srgbClr val="FFFF00"/>
                </a:solidFill>
              </a:rPr>
              <a:t>complementary</a:t>
            </a:r>
            <a:r>
              <a:rPr lang="en-US" dirty="0"/>
              <a:t>, not opposed, and practitioners need to be interested in findings published by these two branches of research if they wish to increase the effectiveness of their teaching.</a:t>
            </a:r>
            <a:endParaRPr lang="fr-FR" dirty="0"/>
          </a:p>
          <a:p>
            <a:endParaRPr lang="fr-F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2800" b="1" dirty="0" smtClean="0">
                <a:solidFill>
                  <a:srgbClr val="FFC000"/>
                </a:solidFill>
              </a:rPr>
              <a:t>Opposed or Complementary?</a:t>
            </a:r>
            <a:endParaRPr lang="fr-FR" sz="2800" dirty="0">
              <a:solidFill>
                <a:srgbClr val="FFC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For </a:t>
            </a:r>
            <a:r>
              <a:rPr lang="en-US" dirty="0">
                <a:solidFill>
                  <a:srgbClr val="FFFF00"/>
                </a:solidFill>
              </a:rPr>
              <a:t>example</a:t>
            </a:r>
            <a:r>
              <a:rPr lang="en-US" dirty="0"/>
              <a:t>, having students work in </a:t>
            </a:r>
            <a:r>
              <a:rPr lang="en-US" dirty="0">
                <a:solidFill>
                  <a:srgbClr val="FFC000"/>
                </a:solidFill>
              </a:rPr>
              <a:t>groups</a:t>
            </a:r>
            <a:r>
              <a:rPr lang="en-US" dirty="0"/>
              <a:t> corresponds to a </a:t>
            </a:r>
            <a:r>
              <a:rPr lang="en-US" dirty="0">
                <a:solidFill>
                  <a:srgbClr val="FFC000"/>
                </a:solidFill>
              </a:rPr>
              <a:t>pedagogical</a:t>
            </a:r>
            <a:r>
              <a:rPr lang="en-US" dirty="0"/>
              <a:t> action that makes sense only in the light of its </a:t>
            </a:r>
            <a:r>
              <a:rPr lang="en-US" dirty="0">
                <a:solidFill>
                  <a:srgbClr val="FFC000"/>
                </a:solidFill>
              </a:rPr>
              <a:t>didactic justification</a:t>
            </a:r>
            <a:r>
              <a:rPr lang="en-US" dirty="0"/>
              <a:t>.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Any </a:t>
            </a:r>
            <a:r>
              <a:rPr lang="en-US" dirty="0"/>
              <a:t>teacher </a:t>
            </a:r>
            <a:r>
              <a:rPr lang="en-US" dirty="0" smtClean="0">
                <a:solidFill>
                  <a:srgbClr val="FFFF00"/>
                </a:solidFill>
              </a:rPr>
              <a:t>(pedagogue)</a:t>
            </a:r>
            <a:r>
              <a:rPr lang="en-US" dirty="0" smtClean="0"/>
              <a:t> who </a:t>
            </a:r>
            <a:r>
              <a:rPr lang="en-US" dirty="0"/>
              <a:t>wants to use </a:t>
            </a:r>
            <a:r>
              <a:rPr lang="en-US" dirty="0">
                <a:solidFill>
                  <a:srgbClr val="FFC000"/>
                </a:solidFill>
              </a:rPr>
              <a:t>'group work</a:t>
            </a:r>
            <a:r>
              <a:rPr lang="en-US" dirty="0"/>
              <a:t>' when managing his class and allocating tasks to students must ask first </a:t>
            </a:r>
            <a:r>
              <a:rPr lang="en-US" dirty="0">
                <a:solidFill>
                  <a:srgbClr val="FFC000"/>
                </a:solidFill>
              </a:rPr>
              <a:t>questions of a </a:t>
            </a:r>
            <a:r>
              <a:rPr lang="en-US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didactic</a:t>
            </a:r>
            <a:r>
              <a:rPr lang="en-US" dirty="0">
                <a:solidFill>
                  <a:srgbClr val="FFC000"/>
                </a:solidFill>
              </a:rPr>
              <a:t> order</a:t>
            </a:r>
            <a:r>
              <a:rPr lang="en-US" dirty="0"/>
              <a:t>; for example</a:t>
            </a:r>
            <a:r>
              <a:rPr lang="en-US" dirty="0" smtClean="0"/>
              <a:t>:</a:t>
            </a:r>
            <a:endParaRPr lang="fr-F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2800" b="1" dirty="0" smtClean="0">
                <a:solidFill>
                  <a:srgbClr val="FFC000"/>
                </a:solidFill>
              </a:rPr>
              <a:t>Opposed or Complementary?</a:t>
            </a:r>
            <a:endParaRPr lang="fr-FR" sz="2800" dirty="0">
              <a:solidFill>
                <a:srgbClr val="FFC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C000"/>
                </a:solidFill>
              </a:rPr>
              <a:t>Are</a:t>
            </a:r>
            <a:r>
              <a:rPr lang="en-US" dirty="0" smtClean="0"/>
              <a:t> the set </a:t>
            </a:r>
            <a:r>
              <a:rPr lang="en-US" dirty="0" smtClean="0">
                <a:solidFill>
                  <a:srgbClr val="FFC000"/>
                </a:solidFill>
              </a:rPr>
              <a:t>objectives</a:t>
            </a:r>
            <a:r>
              <a:rPr lang="en-US" dirty="0" smtClean="0"/>
              <a:t> compatible with such </a:t>
            </a:r>
            <a:r>
              <a:rPr lang="en-US" dirty="0" smtClean="0">
                <a:solidFill>
                  <a:srgbClr val="FFC000"/>
                </a:solidFill>
              </a:rPr>
              <a:t>approach</a:t>
            </a:r>
            <a:r>
              <a:rPr lang="en-US" dirty="0" smtClean="0"/>
              <a:t>? 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FFC000"/>
                </a:solidFill>
              </a:rPr>
              <a:t>How</a:t>
            </a:r>
            <a:r>
              <a:rPr lang="en-US" dirty="0" smtClean="0"/>
              <a:t> does group work </a:t>
            </a:r>
            <a:r>
              <a:rPr lang="en-US" dirty="0" smtClean="0">
                <a:solidFill>
                  <a:srgbClr val="FFC000"/>
                </a:solidFill>
              </a:rPr>
              <a:t>facilitate</a:t>
            </a:r>
            <a:r>
              <a:rPr lang="en-US" dirty="0" smtClean="0"/>
              <a:t> achievement of the set objectives? 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FFC000"/>
                </a:solidFill>
              </a:rPr>
              <a:t>What</a:t>
            </a:r>
            <a:r>
              <a:rPr lang="en-US" dirty="0" smtClean="0"/>
              <a:t> are the </a:t>
            </a:r>
            <a:r>
              <a:rPr lang="en-US" dirty="0" smtClean="0">
                <a:solidFill>
                  <a:srgbClr val="FFC000"/>
                </a:solidFill>
              </a:rPr>
              <a:t>materials/media</a:t>
            </a:r>
            <a:r>
              <a:rPr lang="en-US" dirty="0" smtClean="0"/>
              <a:t> most </a:t>
            </a:r>
            <a:r>
              <a:rPr lang="en-US" dirty="0" err="1" smtClean="0"/>
              <a:t>favourable</a:t>
            </a:r>
            <a:r>
              <a:rPr lang="en-US" dirty="0" smtClean="0"/>
              <a:t> to accompany content?</a:t>
            </a: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>
            <a:normAutofit/>
          </a:bodyPr>
          <a:lstStyle/>
          <a:p>
            <a:pPr algn="r"/>
            <a:r>
              <a:rPr lang="en-US" sz="2800" b="1" dirty="0" smtClean="0">
                <a:solidFill>
                  <a:srgbClr val="FFC000"/>
                </a:solidFill>
              </a:rPr>
              <a:t>Opposed or Complementary?</a:t>
            </a:r>
            <a:endParaRPr lang="fr-FR" sz="2800" dirty="0">
              <a:solidFill>
                <a:srgbClr val="FFC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874845"/>
            <a:ext cx="8229600" cy="4268799"/>
          </a:xfrm>
        </p:spPr>
        <p:txBody>
          <a:bodyPr>
            <a:normAutofit/>
          </a:bodyPr>
          <a:lstStyle/>
          <a:p>
            <a:r>
              <a:rPr lang="en-US" dirty="0"/>
              <a:t>Be that as it may, </a:t>
            </a:r>
            <a:r>
              <a:rPr lang="en-US" dirty="0">
                <a:solidFill>
                  <a:srgbClr val="FFC000"/>
                </a:solidFill>
              </a:rPr>
              <a:t>these didactic issues </a:t>
            </a:r>
            <a:r>
              <a:rPr lang="en-US" dirty="0"/>
              <a:t>will be </a:t>
            </a:r>
            <a:r>
              <a:rPr lang="en-US" dirty="0">
                <a:solidFill>
                  <a:srgbClr val="FFC000"/>
                </a:solidFill>
              </a:rPr>
              <a:t>accompanied</a:t>
            </a:r>
            <a:r>
              <a:rPr lang="en-US" dirty="0"/>
              <a:t> with </a:t>
            </a:r>
            <a:r>
              <a:rPr lang="en-US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pedagogical</a:t>
            </a:r>
            <a:r>
              <a:rPr lang="en-US" dirty="0">
                <a:solidFill>
                  <a:srgbClr val="FFC000"/>
                </a:solidFill>
              </a:rPr>
              <a:t> concerns</a:t>
            </a:r>
            <a:r>
              <a:rPr lang="en-US" dirty="0"/>
              <a:t>, for example: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>
                <a:solidFill>
                  <a:srgbClr val="FFC000"/>
                </a:solidFill>
              </a:rPr>
              <a:t>How</a:t>
            </a:r>
            <a:r>
              <a:rPr lang="en-US" dirty="0" smtClean="0"/>
              <a:t> </a:t>
            </a:r>
            <a:r>
              <a:rPr lang="en-US" dirty="0"/>
              <a:t>to take into account the </a:t>
            </a:r>
            <a:r>
              <a:rPr lang="en-US" dirty="0">
                <a:solidFill>
                  <a:srgbClr val="FFC000"/>
                </a:solidFill>
              </a:rPr>
              <a:t>socio-emotional </a:t>
            </a:r>
            <a:r>
              <a:rPr lang="en-US" dirty="0"/>
              <a:t>relationships of my students in class management? </a:t>
            </a:r>
            <a:endParaRPr lang="en-US" dirty="0" smtClean="0"/>
          </a:p>
          <a:p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3100" b="1" dirty="0" smtClean="0">
                <a:solidFill>
                  <a:srgbClr val="FFC000"/>
                </a:solidFill>
              </a:rPr>
              <a:t>Didactics </a:t>
            </a:r>
            <a:r>
              <a:rPr lang="en-US" sz="3100" b="1" dirty="0">
                <a:solidFill>
                  <a:srgbClr val="FFC000"/>
                </a:solidFill>
              </a:rPr>
              <a:t>and Pedagogy: </a:t>
            </a:r>
            <a:r>
              <a:rPr lang="en-US" sz="3100" b="1" dirty="0" smtClean="0">
                <a:solidFill>
                  <a:srgbClr val="FFC000"/>
                </a:solidFill>
              </a:rPr>
              <a:t/>
            </a:r>
            <a:br>
              <a:rPr lang="en-US" sz="3100" b="1" dirty="0" smtClean="0">
                <a:solidFill>
                  <a:srgbClr val="FFC000"/>
                </a:solidFill>
              </a:rPr>
            </a:br>
            <a:r>
              <a:rPr lang="en-US" sz="3100" b="1" dirty="0" smtClean="0">
                <a:solidFill>
                  <a:srgbClr val="FFFF00"/>
                </a:solidFill>
              </a:rPr>
              <a:t>The Difference</a:t>
            </a:r>
            <a:endParaRPr lang="fr-FR" dirty="0">
              <a:solidFill>
                <a:srgbClr val="FFFF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574931"/>
            <a:ext cx="8229600" cy="2925771"/>
          </a:xfrm>
        </p:spPr>
        <p:txBody>
          <a:bodyPr/>
          <a:lstStyle/>
          <a:p>
            <a:r>
              <a:rPr lang="en-US" b="1" dirty="0">
                <a:solidFill>
                  <a:srgbClr val="FFFF00"/>
                </a:solidFill>
              </a:rPr>
              <a:t>Didactics</a:t>
            </a:r>
            <a:r>
              <a:rPr lang="en-US" dirty="0"/>
              <a:t> is a research discipline characterized by the </a:t>
            </a:r>
            <a:r>
              <a:rPr lang="en-US" u="sng" dirty="0">
                <a:solidFill>
                  <a:srgbClr val="00B0F0"/>
                </a:solidFill>
              </a:rPr>
              <a:t>constitution</a:t>
            </a:r>
            <a:r>
              <a:rPr lang="en-US" dirty="0"/>
              <a:t>, </a:t>
            </a:r>
            <a:r>
              <a:rPr lang="en-US" u="sng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description</a:t>
            </a:r>
            <a:r>
              <a:rPr lang="en-US" dirty="0"/>
              <a:t>, </a:t>
            </a:r>
            <a:r>
              <a:rPr lang="en-US" u="sng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variation</a:t>
            </a:r>
            <a:r>
              <a:rPr lang="en-US" dirty="0"/>
              <a:t> in </a:t>
            </a:r>
            <a:r>
              <a:rPr lang="en-US" dirty="0">
                <a:solidFill>
                  <a:srgbClr val="FFFF00"/>
                </a:solidFill>
              </a:rPr>
              <a:t>content</a:t>
            </a:r>
            <a:r>
              <a:rPr lang="en-US" dirty="0"/>
              <a:t> and its implementation through teaching.</a:t>
            </a:r>
            <a:endParaRPr lang="fr-FR" dirty="0"/>
          </a:p>
          <a:p>
            <a:endParaRPr lang="fr-F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>
            <a:normAutofit/>
          </a:bodyPr>
          <a:lstStyle/>
          <a:p>
            <a:pPr algn="r"/>
            <a:r>
              <a:rPr lang="en-US" sz="2800" b="1" dirty="0" smtClean="0">
                <a:solidFill>
                  <a:srgbClr val="FFC000"/>
                </a:solidFill>
              </a:rPr>
              <a:t>Opposed or Complementary?</a:t>
            </a:r>
            <a:endParaRPr lang="fr-FR" sz="2800" dirty="0">
              <a:solidFill>
                <a:srgbClr val="FFC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60531"/>
            <a:ext cx="8229600" cy="5197493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What </a:t>
            </a:r>
            <a:r>
              <a:rPr lang="en-US" dirty="0">
                <a:solidFill>
                  <a:srgbClr val="FFC000"/>
                </a:solidFill>
              </a:rPr>
              <a:t>approach</a:t>
            </a:r>
            <a:r>
              <a:rPr lang="en-US" dirty="0"/>
              <a:t>: competition or cooperation?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How </a:t>
            </a:r>
            <a:r>
              <a:rPr lang="en-US" dirty="0"/>
              <a:t>to assign tasks, roles and learning materials so that everyone can work in the sub-groups?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What </a:t>
            </a:r>
            <a:r>
              <a:rPr lang="en-US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accompaniment</a:t>
            </a:r>
            <a:r>
              <a:rPr lang="en-US" dirty="0"/>
              <a:t> in class, what </a:t>
            </a:r>
            <a:r>
              <a:rPr lang="en-US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autonomy</a:t>
            </a:r>
            <a:r>
              <a:rPr lang="en-US" dirty="0"/>
              <a:t>? </a:t>
            </a:r>
            <a:endParaRPr lang="fr-FR" dirty="0"/>
          </a:p>
          <a:p>
            <a:endParaRPr lang="fr-F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fr-FR" dirty="0" smtClean="0"/>
          </a:p>
          <a:p>
            <a:pPr algn="ctr"/>
            <a:endParaRPr lang="fr-FR" dirty="0" smtClean="0"/>
          </a:p>
          <a:p>
            <a:pPr algn="ctr">
              <a:buNone/>
            </a:pPr>
            <a:r>
              <a:rPr lang="fr-FR" sz="40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 YOU!</a:t>
            </a:r>
            <a:endParaRPr lang="fr-FR" sz="40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2800" b="1" dirty="0" smtClean="0">
                <a:solidFill>
                  <a:srgbClr val="FFC000"/>
                </a:solidFill>
              </a:rPr>
              <a:t>The Difference</a:t>
            </a:r>
            <a:endParaRPr lang="fr-FR" sz="2800" dirty="0">
              <a:solidFill>
                <a:srgbClr val="FFC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217741"/>
            <a:ext cx="8229600" cy="3640151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FF00"/>
                </a:solidFill>
              </a:rPr>
              <a:t>Pedagogy</a:t>
            </a:r>
            <a:r>
              <a:rPr lang="en-US" dirty="0"/>
              <a:t> is any </a:t>
            </a:r>
            <a:r>
              <a:rPr lang="en-US" dirty="0">
                <a:solidFill>
                  <a:srgbClr val="FFFF00"/>
                </a:solidFill>
              </a:rPr>
              <a:t>activity</a:t>
            </a:r>
            <a:r>
              <a:rPr lang="en-US" dirty="0"/>
              <a:t> carried out by a person </a:t>
            </a:r>
            <a:r>
              <a:rPr lang="en-US" dirty="0">
                <a:solidFill>
                  <a:srgbClr val="FFFF00"/>
                </a:solidFill>
              </a:rPr>
              <a:t>to develop </a:t>
            </a:r>
            <a:r>
              <a:rPr lang="en-US" dirty="0"/>
              <a:t>specific </a:t>
            </a:r>
            <a:r>
              <a:rPr lang="en-US" dirty="0">
                <a:solidFill>
                  <a:srgbClr val="FFFF00"/>
                </a:solidFill>
              </a:rPr>
              <a:t>learning</a:t>
            </a:r>
            <a:r>
              <a:rPr lang="en-US" dirty="0"/>
              <a:t> in others (</a:t>
            </a:r>
            <a:r>
              <a:rPr lang="en-US" dirty="0" err="1"/>
              <a:t>Dictionnaire</a:t>
            </a:r>
            <a:r>
              <a:rPr lang="en-US" dirty="0"/>
              <a:t> des concepts </a:t>
            </a:r>
            <a:r>
              <a:rPr lang="en-US" dirty="0" err="1"/>
              <a:t>clés</a:t>
            </a:r>
            <a:r>
              <a:rPr lang="en-US" dirty="0"/>
              <a:t>, 1997: 223). 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It </a:t>
            </a:r>
            <a:r>
              <a:rPr lang="en-US" dirty="0"/>
              <a:t>does </a:t>
            </a:r>
            <a:r>
              <a:rPr lang="en-US" dirty="0">
                <a:solidFill>
                  <a:srgbClr val="FFFF00"/>
                </a:solidFill>
              </a:rPr>
              <a:t>not</a:t>
            </a:r>
            <a:r>
              <a:rPr lang="en-US" dirty="0"/>
              <a:t> address </a:t>
            </a:r>
            <a:r>
              <a:rPr lang="en-US" dirty="0">
                <a:solidFill>
                  <a:srgbClr val="FFFF00"/>
                </a:solidFill>
              </a:rPr>
              <a:t>content</a:t>
            </a:r>
            <a:r>
              <a:rPr lang="en-US" dirty="0"/>
              <a:t>. </a:t>
            </a:r>
            <a:endParaRPr lang="en-US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2800" b="1" dirty="0" smtClean="0">
                <a:solidFill>
                  <a:srgbClr val="FFC000"/>
                </a:solidFill>
              </a:rPr>
              <a:t>The Difference</a:t>
            </a:r>
            <a:endParaRPr lang="fr-FR" sz="2800" dirty="0">
              <a:solidFill>
                <a:srgbClr val="FFC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46236"/>
            <a:ext cx="8229600" cy="4997473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Y. Reuter </a:t>
            </a:r>
            <a:r>
              <a:rPr lang="en-US" dirty="0" smtClean="0"/>
              <a:t>explains </a:t>
            </a:r>
            <a:r>
              <a:rPr lang="en-US" dirty="0" smtClean="0">
                <a:solidFill>
                  <a:srgbClr val="FFFF00"/>
                </a:solidFill>
              </a:rPr>
              <a:t>it</a:t>
            </a:r>
            <a:r>
              <a:rPr lang="en-US" dirty="0" smtClean="0"/>
              <a:t> as referring generally to: </a:t>
            </a:r>
          </a:p>
          <a:p>
            <a:pPr algn="just">
              <a:buNone/>
            </a:pPr>
            <a:r>
              <a:rPr lang="en-US" dirty="0" smtClean="0">
                <a:solidFill>
                  <a:srgbClr val="FFFF00"/>
                </a:solidFill>
              </a:rPr>
              <a:t>"</a:t>
            </a:r>
            <a:r>
              <a:rPr lang="en-US" dirty="0" smtClean="0"/>
              <a:t>a mode of teaching that does </a:t>
            </a:r>
            <a:r>
              <a:rPr lang="en-US" dirty="0" smtClean="0">
                <a:solidFill>
                  <a:srgbClr val="FFFF00"/>
                </a:solidFill>
              </a:rPr>
              <a:t>not</a:t>
            </a:r>
            <a:r>
              <a:rPr lang="en-US" dirty="0" smtClean="0"/>
              <a:t> specifically account for the disciplinary </a:t>
            </a:r>
            <a:r>
              <a:rPr lang="en-US" dirty="0" smtClean="0">
                <a:solidFill>
                  <a:srgbClr val="FFFF00"/>
                </a:solidFill>
              </a:rPr>
              <a:t>contents</a:t>
            </a:r>
            <a:r>
              <a:rPr lang="en-US" dirty="0" smtClean="0"/>
              <a:t> but seeks to understand the general and transversal dimensions of analysis and situations that are related to the </a:t>
            </a:r>
            <a:r>
              <a:rPr lang="en-US" dirty="0" smtClean="0">
                <a:solidFill>
                  <a:srgbClr val="FFFF00"/>
                </a:solidFill>
              </a:rPr>
              <a:t>relationship between teacher and learner </a:t>
            </a:r>
            <a:r>
              <a:rPr lang="en-US" dirty="0" smtClean="0"/>
              <a:t>and</a:t>
            </a:r>
            <a:r>
              <a:rPr lang="en-US" dirty="0" smtClean="0">
                <a:solidFill>
                  <a:srgbClr val="FFFF00"/>
                </a:solidFill>
              </a:rPr>
              <a:t> between learners </a:t>
            </a:r>
            <a:r>
              <a:rPr lang="en-US" dirty="0" smtClean="0"/>
              <a:t>themselves, to forms of power and </a:t>
            </a:r>
            <a:r>
              <a:rPr lang="en-US" dirty="0" smtClean="0">
                <a:solidFill>
                  <a:srgbClr val="FFFF00"/>
                </a:solidFill>
              </a:rPr>
              <a:t>communication</a:t>
            </a:r>
            <a:r>
              <a:rPr lang="en-US" dirty="0" smtClean="0"/>
              <a:t> in the classroom or groups of learners, to choices of </a:t>
            </a:r>
            <a:r>
              <a:rPr lang="en-US" dirty="0" smtClean="0">
                <a:solidFill>
                  <a:srgbClr val="FFFF00"/>
                </a:solidFill>
              </a:rPr>
              <a:t>modes of work</a:t>
            </a:r>
            <a:r>
              <a:rPr lang="en-US" dirty="0" smtClean="0"/>
              <a:t>, to the choice of </a:t>
            </a:r>
            <a:r>
              <a:rPr lang="en-US" dirty="0" smtClean="0">
                <a:solidFill>
                  <a:srgbClr val="FFFF00"/>
                </a:solidFill>
              </a:rPr>
              <a:t>media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FFFF00"/>
                </a:solidFill>
              </a:rPr>
              <a:t>methods</a:t>
            </a:r>
            <a:r>
              <a:rPr lang="en-US" dirty="0" smtClean="0"/>
              <a:t> of teaching (</a:t>
            </a:r>
            <a:r>
              <a:rPr lang="en-US" dirty="0" smtClean="0">
                <a:solidFill>
                  <a:srgbClr val="FFFF00"/>
                </a:solidFill>
              </a:rPr>
              <a:t>i.e. the means to transmit such content</a:t>
            </a:r>
            <a:r>
              <a:rPr lang="en-US" dirty="0" smtClean="0"/>
              <a:t>) and </a:t>
            </a:r>
            <a:r>
              <a:rPr lang="en-US" dirty="0" smtClean="0">
                <a:solidFill>
                  <a:srgbClr val="FFFF00"/>
                </a:solidFill>
              </a:rPr>
              <a:t>assessment</a:t>
            </a:r>
            <a:r>
              <a:rPr lang="en-US" dirty="0" smtClean="0"/>
              <a:t> techniques.</a:t>
            </a:r>
            <a:r>
              <a:rPr lang="en-US" dirty="0" smtClean="0">
                <a:solidFill>
                  <a:srgbClr val="FFFF00"/>
                </a:solidFill>
              </a:rPr>
              <a:t>"</a:t>
            </a:r>
            <a:r>
              <a:rPr lang="en-US" dirty="0" smtClean="0"/>
              <a:t>[</a:t>
            </a:r>
            <a:r>
              <a:rPr lang="en-US" dirty="0" smtClean="0">
                <a:solidFill>
                  <a:srgbClr val="FFFF00"/>
                </a:solidFill>
              </a:rPr>
              <a:t>2007</a:t>
            </a:r>
            <a:r>
              <a:rPr lang="en-US" dirty="0" smtClean="0"/>
              <a:t>: 163].</a:t>
            </a: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2800" b="1" dirty="0" smtClean="0">
                <a:solidFill>
                  <a:srgbClr val="FFC000"/>
                </a:solidFill>
              </a:rPr>
              <a:t>The Difference</a:t>
            </a:r>
            <a:endParaRPr lang="fr-FR" sz="2800" dirty="0">
              <a:solidFill>
                <a:srgbClr val="FFC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A </a:t>
            </a:r>
            <a:r>
              <a:rPr lang="en-US" b="1" dirty="0">
                <a:solidFill>
                  <a:srgbClr val="FFFF00"/>
                </a:solidFill>
              </a:rPr>
              <a:t>pedagogue</a:t>
            </a:r>
            <a:r>
              <a:rPr lang="en-US" dirty="0"/>
              <a:t> is a practitioner concerned with </a:t>
            </a:r>
            <a:r>
              <a:rPr lang="en-US" dirty="0">
                <a:solidFill>
                  <a:srgbClr val="FFFF00"/>
                </a:solidFill>
              </a:rPr>
              <a:t>solving practical teaching/learning problems</a:t>
            </a:r>
            <a:r>
              <a:rPr lang="en-US" dirty="0"/>
              <a:t>.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He </a:t>
            </a:r>
            <a:r>
              <a:rPr lang="en-US" dirty="0"/>
              <a:t>seeks to address issues of direct relation to his educational </a:t>
            </a:r>
            <a:r>
              <a:rPr lang="en-US" dirty="0" smtClean="0"/>
              <a:t>action</a:t>
            </a:r>
            <a:r>
              <a:rPr lang="en-US" sz="41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en-US" sz="4100" dirty="0" smtClean="0">
                <a:solidFill>
                  <a:srgbClr val="FFFF00"/>
                </a:solidFill>
              </a:rPr>
              <a:t> </a:t>
            </a:r>
            <a:endParaRPr lang="en-US" dirty="0" smtClean="0">
              <a:solidFill>
                <a:srgbClr val="FFFF00"/>
              </a:solidFill>
            </a:endParaRPr>
          </a:p>
          <a:p>
            <a:endParaRPr lang="en-US" dirty="0" smtClean="0"/>
          </a:p>
          <a:p>
            <a:r>
              <a:rPr lang="en-US" dirty="0" smtClean="0"/>
              <a:t>"</a:t>
            </a:r>
            <a:r>
              <a:rPr lang="en-US" dirty="0"/>
              <a:t>What do we know about human learning that allows us to build </a:t>
            </a:r>
            <a:r>
              <a:rPr lang="en-US" dirty="0">
                <a:solidFill>
                  <a:schemeClr val="accent6"/>
                </a:solidFill>
              </a:rPr>
              <a:t>effective teaching strategies</a:t>
            </a:r>
            <a:r>
              <a:rPr lang="en-US" dirty="0"/>
              <a:t>?"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>
                <a:solidFill>
                  <a:srgbClr val="FFFF00"/>
                </a:solidFill>
              </a:rPr>
              <a:t>Or</a:t>
            </a:r>
            <a:r>
              <a:rPr lang="en-US" dirty="0" smtClean="0"/>
              <a:t> </a:t>
            </a:r>
            <a:r>
              <a:rPr lang="en-US" dirty="0"/>
              <a:t>"What would be the most effective teaching </a:t>
            </a:r>
            <a:r>
              <a:rPr lang="en-US" dirty="0">
                <a:solidFill>
                  <a:schemeClr val="accent6"/>
                </a:solidFill>
              </a:rPr>
              <a:t>method</a:t>
            </a:r>
            <a:r>
              <a:rPr lang="en-US" dirty="0"/>
              <a:t> for such or such </a:t>
            </a:r>
            <a:r>
              <a:rPr lang="en-US" dirty="0">
                <a:solidFill>
                  <a:schemeClr val="accent6"/>
                </a:solidFill>
              </a:rPr>
              <a:t>type of </a:t>
            </a:r>
            <a:r>
              <a:rPr lang="en-US" dirty="0" smtClean="0">
                <a:solidFill>
                  <a:schemeClr val="accent6"/>
                </a:solidFill>
              </a:rPr>
              <a:t>learners</a:t>
            </a:r>
            <a:r>
              <a:rPr lang="en-US" dirty="0" smtClean="0"/>
              <a:t>?" 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FFFF00"/>
                </a:solidFill>
              </a:rPr>
              <a:t>Or</a:t>
            </a:r>
            <a:r>
              <a:rPr lang="en-US" dirty="0" smtClean="0"/>
              <a:t> </a:t>
            </a:r>
            <a:r>
              <a:rPr lang="en-US" dirty="0"/>
              <a:t>"</a:t>
            </a:r>
            <a:r>
              <a:rPr lang="en-US" dirty="0">
                <a:solidFill>
                  <a:schemeClr val="accent6"/>
                </a:solidFill>
              </a:rPr>
              <a:t>How</a:t>
            </a:r>
            <a:r>
              <a:rPr lang="en-US" dirty="0"/>
              <a:t> to promote the learning of </a:t>
            </a:r>
            <a:r>
              <a:rPr lang="en-US" dirty="0">
                <a:solidFill>
                  <a:schemeClr val="accent6"/>
                </a:solidFill>
              </a:rPr>
              <a:t>reading</a:t>
            </a:r>
            <a:r>
              <a:rPr lang="en-US" dirty="0"/>
              <a:t> by using a </a:t>
            </a:r>
            <a:r>
              <a:rPr lang="en-US" dirty="0">
                <a:solidFill>
                  <a:schemeClr val="accent6"/>
                </a:solidFill>
              </a:rPr>
              <a:t>dictionary</a:t>
            </a:r>
            <a:r>
              <a:rPr lang="en-US" dirty="0" smtClean="0"/>
              <a:t>?"</a:t>
            </a:r>
            <a:endParaRPr lang="fr-FR" dirty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2800" b="1" dirty="0" smtClean="0">
                <a:solidFill>
                  <a:srgbClr val="FFC000"/>
                </a:solidFill>
              </a:rPr>
              <a:t>The Difference</a:t>
            </a:r>
            <a:endParaRPr lang="fr-FR" sz="2800" dirty="0">
              <a:solidFill>
                <a:srgbClr val="FFC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b="1" dirty="0" smtClean="0">
                <a:solidFill>
                  <a:srgbClr val="FFFF00"/>
                </a:solidFill>
              </a:rPr>
              <a:t>pedagogue</a:t>
            </a:r>
            <a:r>
              <a:rPr lang="en-US" dirty="0" smtClean="0"/>
              <a:t> is, therefore, a </a:t>
            </a:r>
            <a:r>
              <a:rPr lang="en-US" dirty="0" smtClean="0">
                <a:solidFill>
                  <a:srgbClr val="FFC000"/>
                </a:solidFill>
              </a:rPr>
              <a:t>practitioner</a:t>
            </a:r>
            <a:r>
              <a:rPr lang="en-US" dirty="0" smtClean="0"/>
              <a:t> who cares first for the </a:t>
            </a:r>
            <a:r>
              <a:rPr lang="en-US" dirty="0" smtClean="0">
                <a:solidFill>
                  <a:srgbClr val="FFFF00"/>
                </a:solidFill>
              </a:rPr>
              <a:t>effectiveness of his action</a:t>
            </a:r>
            <a:r>
              <a:rPr lang="en-US" dirty="0" smtClean="0"/>
              <a:t>. </a:t>
            </a:r>
          </a:p>
          <a:p>
            <a:endParaRPr lang="en-US" dirty="0" smtClean="0"/>
          </a:p>
          <a:p>
            <a:r>
              <a:rPr lang="en-US" dirty="0" smtClean="0"/>
              <a:t>The main </a:t>
            </a:r>
            <a:r>
              <a:rPr lang="en-US" dirty="0" smtClean="0">
                <a:solidFill>
                  <a:srgbClr val="FFFF00"/>
                </a:solidFill>
              </a:rPr>
              <a:t>source</a:t>
            </a:r>
            <a:r>
              <a:rPr lang="en-US" dirty="0" smtClean="0"/>
              <a:t> of his "pedagogical action" remains </a:t>
            </a:r>
            <a:r>
              <a:rPr lang="en-US" dirty="0" smtClean="0">
                <a:solidFill>
                  <a:srgbClr val="FFFF00"/>
                </a:solidFill>
              </a:rPr>
              <a:t>intuition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FFFF00"/>
                </a:solidFill>
              </a:rPr>
              <a:t>skill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FFFF00"/>
                </a:solidFill>
              </a:rPr>
              <a:t>experimentation</a:t>
            </a:r>
            <a:r>
              <a:rPr lang="en-US" dirty="0" smtClean="0"/>
              <a:t>.</a:t>
            </a:r>
            <a:endParaRPr lang="fr-F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2800" b="1" dirty="0" smtClean="0">
                <a:solidFill>
                  <a:srgbClr val="FFC000"/>
                </a:solidFill>
              </a:rPr>
              <a:t>The Difference</a:t>
            </a:r>
            <a:endParaRPr lang="fr-FR" sz="2800" dirty="0">
              <a:solidFill>
                <a:srgbClr val="FFC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As for a </a:t>
            </a:r>
            <a:r>
              <a:rPr lang="en-US" b="1" dirty="0" err="1">
                <a:solidFill>
                  <a:srgbClr val="FFFF00"/>
                </a:solidFill>
              </a:rPr>
              <a:t>didactician</a:t>
            </a:r>
            <a:r>
              <a:rPr lang="en-US" dirty="0"/>
              <a:t>, he is a </a:t>
            </a:r>
            <a:r>
              <a:rPr lang="en-US" dirty="0">
                <a:solidFill>
                  <a:srgbClr val="FFC000"/>
                </a:solidFill>
              </a:rPr>
              <a:t>specialist teacher of a discipline</a:t>
            </a:r>
            <a:r>
              <a:rPr lang="en-US" dirty="0"/>
              <a:t>; he is concerned with the notions and concepts that will be transformed into teaching </a:t>
            </a:r>
            <a:r>
              <a:rPr lang="en-US" dirty="0">
                <a:solidFill>
                  <a:srgbClr val="FFC000"/>
                </a:solidFill>
              </a:rPr>
              <a:t>content</a:t>
            </a:r>
            <a:r>
              <a:rPr lang="en-US" dirty="0"/>
              <a:t>.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One </a:t>
            </a:r>
            <a:r>
              <a:rPr lang="en-US" dirty="0"/>
              <a:t>of his major concerns is the </a:t>
            </a:r>
            <a:r>
              <a:rPr lang="en-US" dirty="0">
                <a:solidFill>
                  <a:srgbClr val="FFC000"/>
                </a:solidFill>
              </a:rPr>
              <a:t>construction</a:t>
            </a:r>
            <a:r>
              <a:rPr lang="en-US" dirty="0"/>
              <a:t> or </a:t>
            </a:r>
            <a:r>
              <a:rPr lang="en-US" dirty="0">
                <a:solidFill>
                  <a:srgbClr val="FFC000"/>
                </a:solidFill>
              </a:rPr>
              <a:t>selection</a:t>
            </a:r>
            <a:r>
              <a:rPr lang="en-US" dirty="0"/>
              <a:t> of such </a:t>
            </a:r>
            <a:r>
              <a:rPr lang="en-US" dirty="0">
                <a:solidFill>
                  <a:srgbClr val="FFC000"/>
                </a:solidFill>
              </a:rPr>
              <a:t>content</a:t>
            </a:r>
            <a:r>
              <a:rPr lang="en-US" dirty="0"/>
              <a:t>. </a:t>
            </a:r>
            <a:endParaRPr lang="fr-FR" dirty="0"/>
          </a:p>
          <a:p>
            <a:endParaRPr lang="fr-F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2800" b="1" dirty="0" smtClean="0">
                <a:solidFill>
                  <a:srgbClr val="FFC000"/>
                </a:solidFill>
              </a:rPr>
              <a:t>The Difference</a:t>
            </a:r>
            <a:endParaRPr lang="fr-FR" sz="2800" dirty="0">
              <a:solidFill>
                <a:srgbClr val="FFC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The </a:t>
            </a:r>
            <a:r>
              <a:rPr lang="en-US" dirty="0" err="1" smtClean="0">
                <a:solidFill>
                  <a:srgbClr val="FFFF00"/>
                </a:solidFill>
              </a:rPr>
              <a:t>didactician</a:t>
            </a:r>
            <a:r>
              <a:rPr lang="en-US" dirty="0" smtClean="0"/>
              <a:t> also appreciates the </a:t>
            </a:r>
            <a:r>
              <a:rPr lang="en-US" dirty="0" smtClean="0">
                <a:solidFill>
                  <a:srgbClr val="FFFF00"/>
                </a:solidFill>
              </a:rPr>
              <a:t>level</a:t>
            </a:r>
            <a:r>
              <a:rPr lang="en-US" dirty="0" smtClean="0"/>
              <a:t> of students (</a:t>
            </a:r>
            <a:r>
              <a:rPr lang="en-US" dirty="0" smtClean="0">
                <a:solidFill>
                  <a:srgbClr val="FFFF00"/>
                </a:solidFill>
              </a:rPr>
              <a:t>individual difficulties</a:t>
            </a:r>
            <a:r>
              <a:rPr lang="en-US" dirty="0" smtClean="0"/>
              <a:t>, personal performances,...), the thing that enables him to selectively construct content and to identify the nature of </a:t>
            </a:r>
            <a:r>
              <a:rPr lang="en-US" dirty="0" smtClean="0">
                <a:solidFill>
                  <a:srgbClr val="FFFF00"/>
                </a:solidFill>
              </a:rPr>
              <a:t>epistemological</a:t>
            </a:r>
            <a:r>
              <a:rPr lang="en-US" dirty="0" smtClean="0"/>
              <a:t> or </a:t>
            </a:r>
            <a:r>
              <a:rPr lang="en-US" dirty="0" smtClean="0">
                <a:solidFill>
                  <a:srgbClr val="FFFF00"/>
                </a:solidFill>
              </a:rPr>
              <a:t>psychological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FF00"/>
                </a:solidFill>
              </a:rPr>
              <a:t>obstacles</a:t>
            </a:r>
            <a:r>
              <a:rPr lang="en-US" dirty="0" smtClean="0"/>
              <a:t> that should be dealt with for teaching and learning to take place.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r>
              <a:rPr lang="en-US" dirty="0" smtClean="0"/>
              <a:t>Some argue that </a:t>
            </a:r>
            <a:r>
              <a:rPr lang="en-US" dirty="0" smtClean="0">
                <a:solidFill>
                  <a:srgbClr val="FFFF00"/>
                </a:solidFill>
              </a:rPr>
              <a:t>didactics</a:t>
            </a:r>
            <a:r>
              <a:rPr lang="en-US" dirty="0" smtClean="0"/>
              <a:t> is something like </a:t>
            </a:r>
            <a:r>
              <a:rPr lang="en-US" dirty="0" smtClean="0">
                <a:solidFill>
                  <a:srgbClr val="FFFF00"/>
                </a:solidFill>
              </a:rPr>
              <a:t>15%</a:t>
            </a:r>
            <a:r>
              <a:rPr lang="en-US" dirty="0" smtClean="0"/>
              <a:t> of what happens in the classroom, </a:t>
            </a:r>
            <a:r>
              <a:rPr lang="en-US" dirty="0" smtClean="0">
                <a:solidFill>
                  <a:srgbClr val="FFFF00"/>
                </a:solidFill>
              </a:rPr>
              <a:t>but</a:t>
            </a:r>
            <a:r>
              <a:rPr lang="en-US" dirty="0" smtClean="0"/>
              <a:t> it is 15% that is </a:t>
            </a:r>
            <a:r>
              <a:rPr lang="en-US" dirty="0" smtClean="0">
                <a:solidFill>
                  <a:srgbClr val="FFFF00"/>
                </a:solidFill>
              </a:rPr>
              <a:t>determinant</a:t>
            </a:r>
            <a:r>
              <a:rPr lang="en-US" dirty="0" smtClean="0"/>
              <a:t>.</a:t>
            </a:r>
            <a:endParaRPr lang="fr-F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2800" b="1" dirty="0" smtClean="0">
                <a:solidFill>
                  <a:srgbClr val="FFC000"/>
                </a:solidFill>
              </a:rPr>
              <a:t>The Difference</a:t>
            </a:r>
            <a:endParaRPr lang="fr-FR" sz="2800" dirty="0">
              <a:solidFill>
                <a:srgbClr val="FFC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1646236"/>
            <a:ext cx="8715436" cy="3997342"/>
          </a:xfrm>
        </p:spPr>
        <p:txBody>
          <a:bodyPr>
            <a:noAutofit/>
          </a:bodyPr>
          <a:lstStyle/>
          <a:p>
            <a:r>
              <a:rPr lang="en-US" sz="2800" dirty="0"/>
              <a:t>However, a </a:t>
            </a:r>
            <a:r>
              <a:rPr lang="en-US" sz="2800" dirty="0" err="1">
                <a:solidFill>
                  <a:srgbClr val="FFFF00"/>
                </a:solidFill>
              </a:rPr>
              <a:t>didactician</a:t>
            </a:r>
            <a:r>
              <a:rPr lang="en-US" sz="2800" dirty="0"/>
              <a:t> is not of </a:t>
            </a:r>
            <a:r>
              <a:rPr lang="en-US" sz="2800" b="1" dirty="0">
                <a:solidFill>
                  <a:srgbClr val="FFFF00"/>
                </a:solidFill>
              </a:rPr>
              <a:t>a</a:t>
            </a:r>
            <a:r>
              <a:rPr lang="en-US" sz="2800" dirty="0"/>
              <a:t> kind; there are other actors who can rightly claim didactics: </a:t>
            </a:r>
            <a:r>
              <a:rPr lang="en-US" sz="2800" dirty="0">
                <a:solidFill>
                  <a:srgbClr val="FFFF00"/>
                </a:solidFill>
              </a:rPr>
              <a:t>teachers</a:t>
            </a:r>
            <a:r>
              <a:rPr lang="en-US" sz="2800" dirty="0"/>
              <a:t> or specialist </a:t>
            </a:r>
            <a:r>
              <a:rPr lang="en-US" sz="2800" dirty="0">
                <a:solidFill>
                  <a:srgbClr val="FFFF00"/>
                </a:solidFill>
              </a:rPr>
              <a:t>trainers</a:t>
            </a:r>
            <a:r>
              <a:rPr lang="en-US" sz="2800" dirty="0"/>
              <a:t>, </a:t>
            </a:r>
            <a:r>
              <a:rPr lang="en-US" sz="2800" dirty="0">
                <a:solidFill>
                  <a:srgbClr val="FFFF00"/>
                </a:solidFill>
              </a:rPr>
              <a:t>inspectors</a:t>
            </a:r>
            <a:r>
              <a:rPr lang="en-US" sz="2800" dirty="0"/>
              <a:t>, </a:t>
            </a:r>
            <a:r>
              <a:rPr lang="en-US" sz="2800" dirty="0" smtClean="0">
                <a:solidFill>
                  <a:srgbClr val="FFFF00"/>
                </a:solidFill>
              </a:rPr>
              <a:t>course designers</a:t>
            </a:r>
            <a:r>
              <a:rPr lang="en-US" sz="2800" dirty="0" smtClean="0"/>
              <a:t>, </a:t>
            </a:r>
            <a:r>
              <a:rPr lang="en-US" sz="2800" dirty="0" smtClean="0">
                <a:solidFill>
                  <a:srgbClr val="FFFF00"/>
                </a:solidFill>
              </a:rPr>
              <a:t>innovators</a:t>
            </a:r>
            <a:r>
              <a:rPr lang="en-US" sz="2800" dirty="0" smtClean="0"/>
              <a:t>.</a:t>
            </a:r>
          </a:p>
          <a:p>
            <a:pPr>
              <a:buNone/>
            </a:pPr>
            <a:r>
              <a:rPr lang="en-US" sz="2800" dirty="0" smtClean="0"/>
              <a:t> </a:t>
            </a:r>
            <a:endParaRPr lang="en-US" sz="2000" dirty="0" smtClean="0"/>
          </a:p>
          <a:p>
            <a:pPr>
              <a:buNone/>
            </a:pPr>
            <a:endParaRPr lang="en-US" sz="1600" dirty="0" smtClean="0"/>
          </a:p>
          <a:p>
            <a:r>
              <a:rPr lang="en-US" sz="2800" dirty="0" smtClean="0"/>
              <a:t>Each </a:t>
            </a:r>
            <a:r>
              <a:rPr lang="en-US" sz="2800" dirty="0"/>
              <a:t>is led to work </a:t>
            </a:r>
            <a:r>
              <a:rPr lang="en-US" sz="2800" dirty="0" smtClean="0"/>
              <a:t>his problems </a:t>
            </a:r>
            <a:r>
              <a:rPr lang="en-US" sz="2800" dirty="0"/>
              <a:t>in a specific context. </a:t>
            </a:r>
            <a:endParaRPr lang="en-US" sz="2800" dirty="0" smtClean="0"/>
          </a:p>
          <a:p>
            <a:endParaRPr lang="fr-FR" sz="2800" dirty="0"/>
          </a:p>
          <a:p>
            <a:endParaRPr lang="fr-FR" sz="28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nderie">
  <a:themeElements>
    <a:clrScheme name="Fonderie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nderie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nderie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6406</TotalTime>
  <Words>964</Words>
  <Application>Microsoft Office PowerPoint</Application>
  <PresentationFormat>Affichage à l'écran (4:3)</PresentationFormat>
  <Paragraphs>93</Paragraphs>
  <Slides>21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2" baseType="lpstr">
      <vt:lpstr>Fonderie</vt:lpstr>
      <vt:lpstr>Didactics and Pedagogy</vt:lpstr>
      <vt:lpstr>   Didactics and Pedagogy:  The Difference</vt:lpstr>
      <vt:lpstr>The Difference</vt:lpstr>
      <vt:lpstr>The Difference</vt:lpstr>
      <vt:lpstr>The Difference</vt:lpstr>
      <vt:lpstr>The Difference</vt:lpstr>
      <vt:lpstr>The Difference</vt:lpstr>
      <vt:lpstr>The Difference</vt:lpstr>
      <vt:lpstr>The Difference</vt:lpstr>
      <vt:lpstr>The Difference</vt:lpstr>
      <vt:lpstr>The Difference</vt:lpstr>
      <vt:lpstr>The Difference</vt:lpstr>
      <vt:lpstr>Opposed or Complementary?</vt:lpstr>
      <vt:lpstr>Opposed or Complementary?</vt:lpstr>
      <vt:lpstr>Opposed or Complementary?</vt:lpstr>
      <vt:lpstr>Opposed or Complementary?</vt:lpstr>
      <vt:lpstr>Opposed or Complementary?</vt:lpstr>
      <vt:lpstr>Opposed or Complementary?</vt:lpstr>
      <vt:lpstr>Opposed or Complementary?</vt:lpstr>
      <vt:lpstr>Opposed or Complementary?</vt:lpstr>
      <vt:lpstr>Diapositive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p</dc:creator>
  <cp:lastModifiedBy>pc</cp:lastModifiedBy>
  <cp:revision>49</cp:revision>
  <dcterms:created xsi:type="dcterms:W3CDTF">2017-09-23T09:27:07Z</dcterms:created>
  <dcterms:modified xsi:type="dcterms:W3CDTF">2020-12-04T15:09:57Z</dcterms:modified>
</cp:coreProperties>
</file>