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63"/>
  </p:notesMasterIdLst>
  <p:handoutMasterIdLst>
    <p:handoutMasterId r:id="rId64"/>
  </p:handoutMasterIdLst>
  <p:sldIdLst>
    <p:sldId id="256" r:id="rId2"/>
    <p:sldId id="257" r:id="rId3"/>
    <p:sldId id="260" r:id="rId4"/>
    <p:sldId id="258" r:id="rId5"/>
    <p:sldId id="259" r:id="rId6"/>
    <p:sldId id="263" r:id="rId7"/>
    <p:sldId id="315" r:id="rId8"/>
    <p:sldId id="318" r:id="rId9"/>
    <p:sldId id="316" r:id="rId10"/>
    <p:sldId id="261" r:id="rId11"/>
    <p:sldId id="264" r:id="rId12"/>
    <p:sldId id="312" r:id="rId13"/>
    <p:sldId id="313" r:id="rId14"/>
    <p:sldId id="314" r:id="rId15"/>
    <p:sldId id="317" r:id="rId16"/>
    <p:sldId id="319" r:id="rId17"/>
    <p:sldId id="320" r:id="rId18"/>
    <p:sldId id="265" r:id="rId19"/>
    <p:sldId id="266" r:id="rId20"/>
    <p:sldId id="267" r:id="rId21"/>
    <p:sldId id="268" r:id="rId22"/>
    <p:sldId id="274" r:id="rId23"/>
    <p:sldId id="275" r:id="rId24"/>
    <p:sldId id="276" r:id="rId25"/>
    <p:sldId id="277" r:id="rId26"/>
    <p:sldId id="278" r:id="rId27"/>
    <p:sldId id="279" r:id="rId28"/>
    <p:sldId id="273" r:id="rId29"/>
    <p:sldId id="321" r:id="rId30"/>
    <p:sldId id="322" r:id="rId31"/>
    <p:sldId id="323" r:id="rId32"/>
    <p:sldId id="280" r:id="rId33"/>
    <p:sldId id="293" r:id="rId34"/>
    <p:sldId id="281" r:id="rId35"/>
    <p:sldId id="282" r:id="rId36"/>
    <p:sldId id="290" r:id="rId37"/>
    <p:sldId id="283" r:id="rId38"/>
    <p:sldId id="284" r:id="rId39"/>
    <p:sldId id="285" r:id="rId40"/>
    <p:sldId id="286" r:id="rId41"/>
    <p:sldId id="287" r:id="rId42"/>
    <p:sldId id="288" r:id="rId43"/>
    <p:sldId id="289" r:id="rId44"/>
    <p:sldId id="292" r:id="rId45"/>
    <p:sldId id="295" r:id="rId46"/>
    <p:sldId id="296" r:id="rId47"/>
    <p:sldId id="297" r:id="rId48"/>
    <p:sldId id="298" r:id="rId49"/>
    <p:sldId id="300" r:id="rId50"/>
    <p:sldId id="299" r:id="rId51"/>
    <p:sldId id="301" r:id="rId52"/>
    <p:sldId id="302" r:id="rId53"/>
    <p:sldId id="304" r:id="rId54"/>
    <p:sldId id="305" r:id="rId55"/>
    <p:sldId id="306" r:id="rId56"/>
    <p:sldId id="307" r:id="rId57"/>
    <p:sldId id="308" r:id="rId58"/>
    <p:sldId id="303" r:id="rId59"/>
    <p:sldId id="309" r:id="rId60"/>
    <p:sldId id="310" r:id="rId61"/>
    <p:sldId id="311" r:id="rId62"/>
  </p:sldIdLst>
  <p:sldSz cx="9144000" cy="6858000" type="screen4x3"/>
  <p:notesSz cx="6735763" cy="98694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" initials="A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C778C"/>
    <a:srgbClr val="F08B10"/>
    <a:srgbClr val="607731"/>
    <a:srgbClr val="678034"/>
    <a:srgbClr val="5987BF"/>
    <a:srgbClr val="7199C9"/>
    <a:srgbClr val="7A9FCC"/>
    <a:srgbClr val="3590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4" autoAdjust="0"/>
    <p:restoredTop sz="97381" autoAdjust="0"/>
  </p:normalViewPr>
  <p:slideViewPr>
    <p:cSldViewPr>
      <p:cViewPr>
        <p:scale>
          <a:sx n="60" d="100"/>
          <a:sy n="60" d="100"/>
        </p:scale>
        <p:origin x="-1650" y="-3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81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5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handoutMaster" Target="handoutMasters/handoutMaster1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A0EE8B-13DE-45B2-8F0B-1D3B6F50099D}" type="datetimeFigureOut">
              <a:rPr lang="fr-FR" smtClean="0"/>
              <a:pPr/>
              <a:t>10/02/2017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8DB79B-5428-4E1E-BDBC-BD34A80A63D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48864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D5AC44-31A4-4912-9B18-02D5F5A67315}" type="datetimeFigureOut">
              <a:rPr lang="en-US" smtClean="0"/>
              <a:pPr/>
              <a:t>2/10/2017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79B8C2-0D41-455C-BDBC-B29DE12E1A06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545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9B8C2-0D41-455C-BDBC-B29DE12E1A06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9B8C2-0D41-455C-BDBC-B29DE12E1A06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9B8C2-0D41-455C-BDBC-B29DE12E1A06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9B8C2-0D41-455C-BDBC-B29DE12E1A06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9B8C2-0D41-455C-BDBC-B29DE12E1A06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9B8C2-0D41-455C-BDBC-B29DE12E1A06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9B8C2-0D41-455C-BDBC-B29DE12E1A06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9B8C2-0D41-455C-BDBC-B29DE12E1A06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9B8C2-0D41-455C-BDBC-B29DE12E1A06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9B8C2-0D41-455C-BDBC-B29DE12E1A06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9B8C2-0D41-455C-BDBC-B29DE12E1A06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9B8C2-0D41-455C-BDBC-B29DE12E1A06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9B8C2-0D41-455C-BDBC-B29DE12E1A06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9B8C2-0D41-455C-BDBC-B29DE12E1A06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9B8C2-0D41-455C-BDBC-B29DE12E1A06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9B8C2-0D41-455C-BDBC-B29DE12E1A06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9B8C2-0D41-455C-BDBC-B29DE12E1A06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9B8C2-0D41-455C-BDBC-B29DE12E1A06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9B8C2-0D41-455C-BDBC-B29DE12E1A06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9B8C2-0D41-455C-BDBC-B29DE12E1A06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9B8C2-0D41-455C-BDBC-B29DE12E1A06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9B8C2-0D41-455C-BDBC-B29DE12E1A06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9B8C2-0D41-455C-BDBC-B29DE12E1A06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9B8C2-0D41-455C-BDBC-B29DE12E1A06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9B8C2-0D41-455C-BDBC-B29DE12E1A06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9B8C2-0D41-455C-BDBC-B29DE12E1A06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9B8C2-0D41-455C-BDBC-B29DE12E1A06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9B8C2-0D41-455C-BDBC-B29DE12E1A06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9B8C2-0D41-455C-BDBC-B29DE12E1A06}" type="slidenum">
              <a:rPr lang="en-US" smtClean="0"/>
              <a:pPr/>
              <a:t>45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9B8C2-0D41-455C-BDBC-B29DE12E1A06}" type="slidenum">
              <a:rPr lang="en-US" smtClean="0"/>
              <a:pPr/>
              <a:t>46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9B8C2-0D41-455C-BDBC-B29DE12E1A06}" type="slidenum">
              <a:rPr lang="en-US" smtClean="0"/>
              <a:pPr/>
              <a:t>47</a:t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9B8C2-0D41-455C-BDBC-B29DE12E1A06}" type="slidenum">
              <a:rPr lang="en-US" smtClean="0"/>
              <a:pPr/>
              <a:t>48</a:t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9B8C2-0D41-455C-BDBC-B29DE12E1A06}" type="slidenum">
              <a:rPr lang="en-US" smtClean="0"/>
              <a:pPr/>
              <a:t>49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9B8C2-0D41-455C-BDBC-B29DE12E1A06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9B8C2-0D41-455C-BDBC-B29DE12E1A06}" type="slidenum">
              <a:rPr lang="en-US" smtClean="0"/>
              <a:pPr/>
              <a:t>50</a:t>
            </a:fld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9B8C2-0D41-455C-BDBC-B29DE12E1A06}" type="slidenum">
              <a:rPr lang="en-US" smtClean="0"/>
              <a:pPr/>
              <a:t>51</a:t>
            </a:fld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9B8C2-0D41-455C-BDBC-B29DE12E1A06}" type="slidenum">
              <a:rPr lang="en-US" smtClean="0"/>
              <a:pPr/>
              <a:t>52</a:t>
            </a:fld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9B8C2-0D41-455C-BDBC-B29DE12E1A06}" type="slidenum">
              <a:rPr lang="en-US" smtClean="0"/>
              <a:pPr/>
              <a:t>53</a:t>
            </a:fld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9B8C2-0D41-455C-BDBC-B29DE12E1A06}" type="slidenum">
              <a:rPr lang="en-US" smtClean="0"/>
              <a:pPr/>
              <a:t>54</a:t>
            </a:fld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9B8C2-0D41-455C-BDBC-B29DE12E1A06}" type="slidenum">
              <a:rPr lang="en-US" smtClean="0"/>
              <a:pPr/>
              <a:t>55</a:t>
            </a:fld>
            <a:endParaRPr 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9B8C2-0D41-455C-BDBC-B29DE12E1A06}" type="slidenum">
              <a:rPr lang="en-US" smtClean="0"/>
              <a:pPr/>
              <a:t>56</a:t>
            </a:fld>
            <a:endParaRPr 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9B8C2-0D41-455C-BDBC-B29DE12E1A06}" type="slidenum">
              <a:rPr lang="en-US" smtClean="0"/>
              <a:pPr/>
              <a:t>57</a:t>
            </a:fld>
            <a:endParaRPr 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9B8C2-0D41-455C-BDBC-B29DE12E1A06}" type="slidenum">
              <a:rPr lang="en-US" smtClean="0"/>
              <a:pPr/>
              <a:t>58</a:t>
            </a:fld>
            <a:endParaRPr 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9B8C2-0D41-455C-BDBC-B29DE12E1A06}" type="slidenum">
              <a:rPr lang="en-US" smtClean="0"/>
              <a:pPr/>
              <a:t>59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9B8C2-0D41-455C-BDBC-B29DE12E1A06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9B8C2-0D41-455C-BDBC-B29DE12E1A06}" type="slidenum">
              <a:rPr lang="en-US" smtClean="0"/>
              <a:pPr/>
              <a:t>60</a:t>
            </a:fld>
            <a:endParaRPr 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9B8C2-0D41-455C-BDBC-B29DE12E1A06}" type="slidenum">
              <a:rPr lang="en-US" smtClean="0"/>
              <a:pPr/>
              <a:t>61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9B8C2-0D41-455C-BDBC-B29DE12E1A06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9B8C2-0D41-455C-BDBC-B29DE12E1A06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9B8C2-0D41-455C-BDBC-B29DE12E1A06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9B8C2-0D41-455C-BDBC-B29DE12E1A06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C1F83-88A3-4263-B4D6-72DED242ACC8}" type="datetime1">
              <a:rPr lang="fr-FR" smtClean="0">
                <a:solidFill>
                  <a:srgbClr val="FFFFFF"/>
                </a:solidFill>
              </a:rPr>
              <a:pPr/>
              <a:t>10/02/2017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4B38F-40DF-4CEC-AD3A-F1405C82BBB6}" type="datetime1">
              <a:rPr lang="fr-FR" smtClean="0"/>
              <a:pPr/>
              <a:t>10/02/2017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5816A-DC24-46E9-B664-A026C05CA49F}" type="datetime1">
              <a:rPr lang="fr-FR" smtClean="0"/>
              <a:pPr/>
              <a:t>10/02/2017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459268"/>
            <a:ext cx="4230828" cy="398731"/>
          </a:xfrm>
        </p:spPr>
        <p:txBody>
          <a:bodyPr/>
          <a:lstStyle>
            <a:lvl1pPr rtl="0">
              <a:defRPr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429396"/>
            <a:ext cx="533400" cy="432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DAB646C-80A1-488E-BA59-83442D87D28A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0" y="-214338"/>
            <a:ext cx="8763000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BD7DE-AA57-4CF6-94AD-181A8862E774}" type="datetime1">
              <a:rPr lang="fr-FR" smtClean="0"/>
              <a:pPr/>
              <a:t>10/02/2017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26728-C720-42EB-852F-AF4E3802DC48}" type="datetime1">
              <a:rPr lang="fr-FR" smtClean="0"/>
              <a:pPr/>
              <a:t>10/02/2017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28B61-4D23-4CEB-8984-22B5A2E25015}" type="datetime1">
              <a:rPr lang="fr-FR" smtClean="0"/>
              <a:pPr/>
              <a:t>10/02/2017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AB986-D29E-4CE0-9060-CF76DB53933E}" type="datetime1">
              <a:rPr lang="fr-FR" smtClean="0"/>
              <a:pPr/>
              <a:t>10/02/2017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21871-52A1-4B20-83B9-942220B61FA3}" type="datetime1">
              <a:rPr lang="fr-FR" smtClean="0"/>
              <a:pPr/>
              <a:t>10/02/2017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4814F-2E2E-4BB8-AFC8-423C3746125B}" type="datetime1">
              <a:rPr lang="fr-FR" smtClean="0"/>
              <a:pPr/>
              <a:t>10/02/2017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A81E-6E67-4C8C-A06E-E1C5F722C914}" type="datetime1">
              <a:rPr lang="fr-FR" smtClean="0"/>
              <a:pPr/>
              <a:t>10/02/2017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893FA-0EEF-415A-A442-93C8182AD6F9}" type="datetime1">
              <a:rPr lang="fr-FR" smtClean="0">
                <a:solidFill>
                  <a:schemeClr val="tx1"/>
                </a:solidFill>
              </a:rPr>
              <a:pPr/>
              <a:t>10/02/2017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DAB646C-80A1-488E-BA59-83442D87D28A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37A75C5-D99A-405F-B72C-B4247B5EF789}" type="datetime1">
              <a:rPr lang="fr-FR" sz="1000" smtClean="0">
                <a:solidFill>
                  <a:schemeClr val="tx1"/>
                </a:solidFill>
              </a:rPr>
              <a:pPr/>
              <a:t>10/02/2017</a:t>
            </a:fld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DAB646C-80A1-488E-BA59-83442D87D28A}" type="slidenum">
              <a:rPr lang="en-US" smtClean="0"/>
              <a:pPr/>
              <a:t>‹N°›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  <p:sp>
        <p:nvSpPr>
          <p:cNvPr id="14" name="Rectangle 13"/>
          <p:cNvSpPr/>
          <p:nvPr userDrawn="1"/>
        </p:nvSpPr>
        <p:spPr>
          <a:xfrm>
            <a:off x="0" y="6429396"/>
            <a:ext cx="4176000" cy="432000"/>
          </a:xfrm>
          <a:prstGeom prst="rect">
            <a:avLst/>
          </a:prstGeom>
          <a:ln/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8572528" y="6429396"/>
            <a:ext cx="571472" cy="432000"/>
          </a:xfrm>
          <a:prstGeom prst="rect">
            <a:avLst/>
          </a:prstGeom>
          <a:ln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6" name="Rectangle 15"/>
          <p:cNvSpPr/>
          <p:nvPr userDrawn="1"/>
        </p:nvSpPr>
        <p:spPr>
          <a:xfrm>
            <a:off x="6357950" y="6426000"/>
            <a:ext cx="2175736" cy="432000"/>
          </a:xfrm>
          <a:prstGeom prst="rect">
            <a:avLst/>
          </a:prstGeom>
          <a:ln/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7" name="Footer Placeholder 2"/>
          <p:cNvSpPr txBox="1">
            <a:spLocks/>
          </p:cNvSpPr>
          <p:nvPr userDrawn="1"/>
        </p:nvSpPr>
        <p:spPr>
          <a:xfrm>
            <a:off x="6429388" y="6455872"/>
            <a:ext cx="2143108" cy="398731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Avril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2010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8"/>
          <p:cNvSpPr/>
          <p:nvPr userDrawn="1"/>
        </p:nvSpPr>
        <p:spPr>
          <a:xfrm>
            <a:off x="4180528" y="6429396"/>
            <a:ext cx="2748926" cy="432000"/>
          </a:xfrm>
          <a:prstGeom prst="rect">
            <a:avLst/>
          </a:prstGeom>
          <a:solidFill>
            <a:srgbClr val="FF0000"/>
          </a:solidFill>
          <a:ln/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>
              <a:effectLst/>
            </a:endParaRPr>
          </a:p>
        </p:txBody>
      </p:sp>
      <p:sp>
        <p:nvSpPr>
          <p:cNvPr id="20" name="Footer Placeholder 2"/>
          <p:cNvSpPr txBox="1">
            <a:spLocks/>
          </p:cNvSpPr>
          <p:nvPr userDrawn="1"/>
        </p:nvSpPr>
        <p:spPr>
          <a:xfrm>
            <a:off x="4218656" y="6500834"/>
            <a:ext cx="2710798" cy="329456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HTML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 txBox="1">
            <a:spLocks/>
          </p:cNvSpPr>
          <p:nvPr/>
        </p:nvSpPr>
        <p:spPr>
          <a:xfrm>
            <a:off x="683568" y="2276872"/>
            <a:ext cx="7772400" cy="2376264"/>
          </a:xfrm>
          <a:prstGeom prst="rect">
            <a:avLst/>
          </a:prstGeom>
        </p:spPr>
        <p:txBody>
          <a:bodyPr vert="horz" anchor="b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all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igh Tower Text" pitchFamily="18" charset="0"/>
                <a:ea typeface="+mj-ea"/>
                <a:cs typeface="+mj-cs"/>
              </a:rPr>
              <a:t>Chapitre  </a:t>
            </a:r>
            <a:r>
              <a:rPr kumimoji="0" lang="fr-FR" sz="6600" b="1" i="0" u="none" strike="noStrike" kern="1200" cap="all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igh Tower Text" pitchFamily="18" charset="0"/>
                <a:ea typeface="+mj-ea"/>
                <a:cs typeface="+mj-cs"/>
              </a:rPr>
              <a:t>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uLnTx/>
                <a:uFillTx/>
                <a:latin typeface="High Tower Text" pitchFamily="18" charset="0"/>
                <a:ea typeface="+mj-ea"/>
                <a:cs typeface="+mj-cs"/>
              </a:rPr>
              <a:t>HTML</a:t>
            </a:r>
            <a:r>
              <a:rPr kumimoji="0" lang="fr-FR" sz="4000" b="1" i="0" u="none" strike="noStrike" kern="1200" cap="all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igh Tower Text" pitchFamily="18" charset="0"/>
                <a:ea typeface="+mj-ea"/>
                <a:cs typeface="+mj-cs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all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igh Tower Text" pitchFamily="18" charset="0"/>
                <a:ea typeface="+mj-ea"/>
                <a:cs typeface="+mj-cs"/>
              </a:rPr>
              <a:t> Le</a:t>
            </a:r>
            <a:r>
              <a:rPr kumimoji="0" lang="fr-FR" sz="4000" b="1" i="0" u="none" strike="noStrike" kern="1200" cap="all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igh Tower Text" pitchFamily="18" charset="0"/>
                <a:ea typeface="+mj-ea"/>
                <a:cs typeface="+mj-cs"/>
              </a:rPr>
              <a:t> langage du Web</a:t>
            </a:r>
            <a:endParaRPr kumimoji="0" lang="en-US" sz="4000" b="1" i="0" u="none" strike="noStrike" kern="1200" cap="all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High Tower Text" pitchFamily="18" charset="0"/>
              <a:ea typeface="+mj-ea"/>
              <a:cs typeface="+mj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" y="500042"/>
            <a:ext cx="91287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alifornian FB" pitchFamily="18" charset="0"/>
              </a:rPr>
              <a:t>Centre </a:t>
            </a:r>
            <a:r>
              <a:rPr lang="en-US" sz="2400" b="1" dirty="0" err="1" smtClean="0">
                <a:latin typeface="Californian FB" pitchFamily="18" charset="0"/>
              </a:rPr>
              <a:t>universitaire</a:t>
            </a:r>
            <a:r>
              <a:rPr lang="en-US" sz="2400" b="1" dirty="0" smtClean="0">
                <a:latin typeface="Californian FB" pitchFamily="18" charset="0"/>
              </a:rPr>
              <a:t> de Mila</a:t>
            </a:r>
          </a:p>
          <a:p>
            <a:pPr algn="ctr"/>
            <a:r>
              <a:rPr lang="en-US" sz="2400" b="1" dirty="0" err="1" smtClean="0">
                <a:latin typeface="Californian FB" pitchFamily="18" charset="0"/>
              </a:rPr>
              <a:t>Institut</a:t>
            </a:r>
            <a:r>
              <a:rPr lang="en-US" sz="2400" b="1" dirty="0" smtClean="0">
                <a:latin typeface="Californian FB" pitchFamily="18" charset="0"/>
              </a:rPr>
              <a:t> des sciences et de la </a:t>
            </a:r>
            <a:r>
              <a:rPr lang="en-US" sz="2400" b="1" dirty="0" err="1" smtClean="0">
                <a:latin typeface="Californian FB" pitchFamily="18" charset="0"/>
              </a:rPr>
              <a:t>technologie</a:t>
            </a:r>
            <a:endParaRPr lang="en-US" sz="1200" b="1" dirty="0">
              <a:latin typeface="Californian FB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43174" y="1233058"/>
            <a:ext cx="38576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err="1" smtClean="0"/>
              <a:t>Domaine</a:t>
            </a:r>
            <a:r>
              <a:rPr lang="en-US" sz="2400" i="1" dirty="0" smtClean="0"/>
              <a:t> MI</a:t>
            </a:r>
            <a:endParaRPr lang="en-US" sz="2400" dirty="0">
              <a:latin typeface="Californian FB" pitchFamily="18" charset="0"/>
            </a:endParaRP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Fichier HTML</a:t>
            </a:r>
            <a:endParaRPr lang="fr-F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Extension: .html</a:t>
            </a:r>
          </a:p>
          <a:p>
            <a:pPr lvl="1"/>
            <a:r>
              <a:rPr lang="fr-FR" dirty="0" smtClean="0"/>
              <a:t>Voir exemple 01.html</a:t>
            </a:r>
          </a:p>
          <a:p>
            <a:r>
              <a:rPr lang="fr-FR" dirty="0" smtClean="0"/>
              <a:t>Structure: structurés en deux parties principales : l’en-tête et le corps</a:t>
            </a:r>
          </a:p>
          <a:p>
            <a:pPr>
              <a:buNone/>
            </a:pPr>
            <a:endParaRPr lang="fr-F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214686"/>
            <a:ext cx="4286250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728" y="3857628"/>
            <a:ext cx="2105025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L’entête</a:t>
            </a:r>
            <a:endParaRPr lang="fr-F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L’en-tête du document est délimitée par les balises &lt;</a:t>
            </a:r>
            <a:r>
              <a:rPr lang="fr-FR" dirty="0" err="1" smtClean="0"/>
              <a:t>head</a:t>
            </a:r>
            <a:r>
              <a:rPr lang="fr-FR" dirty="0" smtClean="0"/>
              <a:t>&gt; ... &lt;/</a:t>
            </a:r>
            <a:r>
              <a:rPr lang="fr-FR" dirty="0" err="1" smtClean="0"/>
              <a:t>head</a:t>
            </a:r>
            <a:r>
              <a:rPr lang="fr-FR" dirty="0" smtClean="0"/>
              <a:t>&gt; .</a:t>
            </a:r>
          </a:p>
          <a:p>
            <a:r>
              <a:rPr lang="fr-FR" dirty="0" smtClean="0"/>
              <a:t>L’en-tête contient des </a:t>
            </a:r>
            <a:r>
              <a:rPr lang="fr-FR" dirty="0" smtClean="0">
                <a:solidFill>
                  <a:srgbClr val="FF0000"/>
                </a:solidFill>
              </a:rPr>
              <a:t>méta-informations</a:t>
            </a:r>
            <a:r>
              <a:rPr lang="fr-FR" dirty="0" smtClean="0"/>
              <a:t> concernant le document telles que son titre, son encodage de caractère, les fichiers annexes, </a:t>
            </a:r>
            <a:r>
              <a:rPr lang="fr-FR" dirty="0" err="1" smtClean="0"/>
              <a:t>etc</a:t>
            </a:r>
            <a:endParaRPr lang="fr-FR" dirty="0" smtClean="0"/>
          </a:p>
          <a:p>
            <a:pPr lvl="1"/>
            <a:r>
              <a:rPr lang="fr-FR" dirty="0" smtClean="0"/>
              <a:t>&lt;</a:t>
            </a:r>
            <a:r>
              <a:rPr lang="fr-FR" dirty="0" err="1" smtClean="0"/>
              <a:t>meta</a:t>
            </a:r>
            <a:r>
              <a:rPr lang="fr-FR" dirty="0" smtClean="0"/>
              <a:t> http-</a:t>
            </a:r>
            <a:r>
              <a:rPr lang="fr-FR" dirty="0" err="1" smtClean="0"/>
              <a:t>equiv</a:t>
            </a:r>
            <a:r>
              <a:rPr lang="fr-FR" dirty="0" smtClean="0"/>
              <a:t>="Content-Type"  content="</a:t>
            </a:r>
            <a:r>
              <a:rPr lang="fr-FR" dirty="0" err="1" smtClean="0"/>
              <a:t>text</a:t>
            </a:r>
            <a:r>
              <a:rPr lang="fr-FR" dirty="0" smtClean="0"/>
              <a:t>/html; </a:t>
            </a:r>
            <a:r>
              <a:rPr lang="fr-FR" dirty="0" err="1" smtClean="0"/>
              <a:t>charset</a:t>
            </a:r>
            <a:r>
              <a:rPr lang="fr-FR" dirty="0" smtClean="0"/>
              <a:t>=</a:t>
            </a:r>
            <a:r>
              <a:rPr lang="fr-FR" dirty="0" err="1" smtClean="0"/>
              <a:t>utf</a:t>
            </a:r>
            <a:r>
              <a:rPr lang="fr-FR" dirty="0" smtClean="0"/>
              <a:t>-8"&gt;</a:t>
            </a:r>
          </a:p>
          <a:p>
            <a:pPr lvl="1"/>
            <a:r>
              <a:rPr lang="fr-FR" dirty="0" smtClean="0"/>
              <a:t>Le titre de la page (la seule information obligatoire à préciser): &lt;</a:t>
            </a:r>
            <a:r>
              <a:rPr lang="fr-FR" dirty="0" err="1" smtClean="0"/>
              <a:t>title</a:t>
            </a:r>
            <a:r>
              <a:rPr lang="fr-FR" dirty="0" smtClean="0"/>
              <a:t>&gt;Mon site&lt;/</a:t>
            </a:r>
            <a:r>
              <a:rPr lang="fr-FR" dirty="0" err="1" smtClean="0"/>
              <a:t>title</a:t>
            </a:r>
            <a:r>
              <a:rPr lang="fr-FR" dirty="0" smtClean="0"/>
              <a:t>&gt;</a:t>
            </a: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pPr algn="ctr"/>
            <a:r>
              <a:rPr lang="fr-FR" dirty="0" smtClean="0"/>
              <a:t>META&gt; - H.T.M.L.</a:t>
            </a:r>
            <a:endParaRPr lang="fr-FR" dirty="0"/>
          </a:p>
        </p:txBody>
      </p:sp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251520" y="1481328"/>
            <a:ext cx="8640960" cy="4525963"/>
          </a:xfrm>
        </p:spPr>
        <p:txBody>
          <a:bodyPr/>
          <a:lstStyle/>
          <a:p>
            <a:r>
              <a:rPr lang="fr-FR" dirty="0" smtClean="0"/>
              <a:t>Les commandes META sont situées dans l'en-tête de votre page HTML et </a:t>
            </a:r>
            <a:r>
              <a:rPr lang="fr-FR" dirty="0" smtClean="0">
                <a:solidFill>
                  <a:srgbClr val="FF0000"/>
                </a:solidFill>
              </a:rPr>
              <a:t>guide les moteurs de recherche pour </a:t>
            </a:r>
            <a:r>
              <a:rPr lang="fr-FR" b="1" dirty="0" smtClean="0">
                <a:solidFill>
                  <a:srgbClr val="FF0000"/>
                </a:solidFill>
              </a:rPr>
              <a:t>indexer</a:t>
            </a:r>
            <a:r>
              <a:rPr lang="fr-FR" dirty="0" smtClean="0">
                <a:solidFill>
                  <a:srgbClr val="FF0000"/>
                </a:solidFill>
              </a:rPr>
              <a:t> votre page</a:t>
            </a:r>
            <a:r>
              <a:rPr lang="fr-FR" dirty="0" smtClean="0"/>
              <a:t>.</a:t>
            </a:r>
          </a:p>
          <a:p>
            <a:r>
              <a:rPr lang="fr-FR" dirty="0" smtClean="0"/>
              <a:t> Il existe deux types de commande META :</a:t>
            </a:r>
          </a:p>
          <a:p>
            <a:pPr>
              <a:buNone/>
            </a:pPr>
            <a:r>
              <a:rPr lang="fr-FR" dirty="0" smtClean="0"/>
              <a:t> </a:t>
            </a:r>
          </a:p>
          <a:p>
            <a:r>
              <a:rPr lang="fr-FR" dirty="0" smtClean="0"/>
              <a:t>&lt;META NAME="paramètre" CONTENT="Attribut"&gt; </a:t>
            </a:r>
          </a:p>
          <a:p>
            <a:pPr>
              <a:buNone/>
            </a:pPr>
            <a:endParaRPr lang="fr-FR" dirty="0" smtClean="0"/>
          </a:p>
          <a:p>
            <a:r>
              <a:rPr lang="fr-FR" dirty="0" smtClean="0"/>
              <a:t>&lt;META HTTP-EQUIV="paramètre" CONTENT="Attribut"&gt; 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												</a:t>
            </a:r>
            <a:fld id="{7DAB646C-80A1-488E-BA59-83442D87D28A}" type="slidenum">
              <a:rPr lang="en-US" smtClean="0"/>
              <a:pPr/>
              <a:t>13</a:t>
            </a:fld>
            <a:endParaRPr lang="en-US" dirty="0"/>
          </a:p>
        </p:txBody>
      </p:sp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1428328" y="260648"/>
          <a:ext cx="6096000" cy="369570"/>
        </p:xfrm>
        <a:graphic>
          <a:graphicData uri="http://schemas.openxmlformats.org/drawingml/2006/table">
            <a:tbl>
              <a:tblPr/>
              <a:tblGrid>
                <a:gridCol w="6096000"/>
              </a:tblGrid>
              <a:tr h="0">
                <a:tc>
                  <a:txBody>
                    <a:bodyPr/>
                    <a:lstStyle/>
                    <a:p>
                      <a:r>
                        <a:rPr lang="fr-FR" dirty="0"/>
                        <a:t>&lt;META NAME="paramètre" CONTENT="Attribut"&gt; </a:t>
                      </a: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6CC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323529" y="980728"/>
          <a:ext cx="8496942" cy="5328593"/>
        </p:xfrm>
        <a:graphic>
          <a:graphicData uri="http://schemas.openxmlformats.org/drawingml/2006/table">
            <a:tbl>
              <a:tblPr/>
              <a:tblGrid>
                <a:gridCol w="2832314"/>
                <a:gridCol w="2832314"/>
                <a:gridCol w="2832314"/>
              </a:tblGrid>
              <a:tr h="274924">
                <a:tc>
                  <a:txBody>
                    <a:bodyPr/>
                    <a:lstStyle/>
                    <a:p>
                      <a:r>
                        <a:rPr lang="fr-FR" sz="1600" dirty="0"/>
                        <a:t>paramètre </a:t>
                      </a:r>
                    </a:p>
                  </a:txBody>
                  <a:tcPr marL="8287" marR="8287" marT="8287" marB="82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attribut </a:t>
                      </a:r>
                    </a:p>
                  </a:txBody>
                  <a:tcPr marL="8287" marR="8287" marT="8287" marB="82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100"/>
                        <a:t>description </a:t>
                      </a:r>
                    </a:p>
                  </a:txBody>
                  <a:tcPr marL="8287" marR="8287" marT="8287" marB="82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4924">
                <a:tc>
                  <a:txBody>
                    <a:bodyPr/>
                    <a:lstStyle/>
                    <a:p>
                      <a:r>
                        <a:rPr lang="fr-FR" sz="1600"/>
                        <a:t>author </a:t>
                      </a:r>
                    </a:p>
                  </a:txBody>
                  <a:tcPr marL="8287" marR="8287" marT="8287" marB="82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nom de l'auteur </a:t>
                      </a:r>
                    </a:p>
                  </a:txBody>
                  <a:tcPr marL="8287" marR="8287" marT="8287" marB="82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100"/>
                        <a:t>désigne l'auteur de la page </a:t>
                      </a:r>
                    </a:p>
                  </a:txBody>
                  <a:tcPr marL="8287" marR="8287" marT="8287" marB="82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6615">
                <a:tc>
                  <a:txBody>
                    <a:bodyPr/>
                    <a:lstStyle/>
                    <a:p>
                      <a:r>
                        <a:rPr lang="fr-FR" sz="1600"/>
                        <a:t>copyright </a:t>
                      </a:r>
                    </a:p>
                  </a:txBody>
                  <a:tcPr marL="8287" marR="8287" marT="8287" marB="82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informations de copyright </a:t>
                      </a:r>
                    </a:p>
                  </a:txBody>
                  <a:tcPr marL="8287" marR="8287" marT="8287" marB="82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100"/>
                        <a:t>informations concernant les droits d'auteur. </a:t>
                      </a:r>
                    </a:p>
                  </a:txBody>
                  <a:tcPr marL="8287" marR="8287" marT="8287" marB="82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80025">
                <a:tc>
                  <a:txBody>
                    <a:bodyPr/>
                    <a:lstStyle/>
                    <a:p>
                      <a:r>
                        <a:rPr lang="fr-FR" sz="1600"/>
                        <a:t>description </a:t>
                      </a:r>
                    </a:p>
                  </a:txBody>
                  <a:tcPr marL="8287" marR="8287" marT="8287" marB="82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la description de votre page </a:t>
                      </a:r>
                    </a:p>
                  </a:txBody>
                  <a:tcPr marL="8287" marR="8287" marT="8287" marB="82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100"/>
                        <a:t>Utilisé par les moteurs de recherche.</a:t>
                      </a:r>
                      <a:br>
                        <a:rPr lang="fr-FR" sz="1100"/>
                      </a:br>
                      <a:r>
                        <a:rPr lang="fr-FR" sz="1100"/>
                        <a:t>La description de votre page apparaîtra lors de l'affichage du résultat de recherche. </a:t>
                      </a:r>
                    </a:p>
                  </a:txBody>
                  <a:tcPr marL="8287" marR="8287" marT="8287" marB="82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6615">
                <a:tc>
                  <a:txBody>
                    <a:bodyPr/>
                    <a:lstStyle/>
                    <a:p>
                      <a:r>
                        <a:rPr lang="fr-FR" sz="1600"/>
                        <a:t>expires </a:t>
                      </a:r>
                    </a:p>
                  </a:txBody>
                  <a:tcPr marL="8287" marR="8287" marT="8287" marB="82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"never" ou "date d'expiration" </a:t>
                      </a:r>
                    </a:p>
                  </a:txBody>
                  <a:tcPr marL="8287" marR="8287" marT="8287" marB="82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100"/>
                        <a:t>permet aux robots d'indexer la page </a:t>
                      </a:r>
                    </a:p>
                  </a:txBody>
                  <a:tcPr marL="8287" marR="8287" marT="8287" marB="82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6615">
                <a:tc>
                  <a:txBody>
                    <a:bodyPr/>
                    <a:lstStyle/>
                    <a:p>
                      <a:r>
                        <a:rPr lang="fr-FR" sz="1600"/>
                        <a:t>geography </a:t>
                      </a:r>
                    </a:p>
                  </a:txBody>
                  <a:tcPr marL="8287" marR="8287" marT="8287" marB="82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ville, code postal, pays </a:t>
                      </a:r>
                    </a:p>
                  </a:txBody>
                  <a:tcPr marL="8287" marR="8287" marT="8287" marB="82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100"/>
                        <a:t>identifie géographiquement la localité. </a:t>
                      </a:r>
                    </a:p>
                  </a:txBody>
                  <a:tcPr marL="8287" marR="8287" marT="8287" marB="82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26844">
                <a:tc>
                  <a:txBody>
                    <a:bodyPr/>
                    <a:lstStyle/>
                    <a:p>
                      <a:r>
                        <a:rPr lang="fr-FR" sz="1600" dirty="0"/>
                        <a:t>keywords </a:t>
                      </a:r>
                    </a:p>
                  </a:txBody>
                  <a:tcPr marL="8287" marR="8287" marT="8287" marB="82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mot-clef-1, mot-clef-2, etc </a:t>
                      </a:r>
                    </a:p>
                  </a:txBody>
                  <a:tcPr marL="8287" marR="8287" marT="8287" marB="82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Utilisé par les moteurs de recherche.</a:t>
                      </a:r>
                      <a:br>
                        <a:rPr lang="fr-FR" sz="1100" dirty="0"/>
                      </a:br>
                      <a:r>
                        <a:rPr lang="fr-FR" sz="1100" dirty="0"/>
                        <a:t>Votre page sera accessible grâce aux mots-clefs choisis par vos soins (maximum de 1000 caractères). Les mots-clefs sont séparés par des virgules. Vous pouvez utiliser plusieurs langues en indexant les mots en français, en anglais, </a:t>
                      </a:r>
                      <a:r>
                        <a:rPr lang="fr-FR" sz="1100" dirty="0" err="1"/>
                        <a:t>etc</a:t>
                      </a:r>
                      <a:r>
                        <a:rPr lang="fr-FR" sz="1100" dirty="0"/>
                        <a:t> ... par exemple : "biologie, </a:t>
                      </a:r>
                      <a:r>
                        <a:rPr lang="fr-FR" sz="1100" dirty="0" err="1"/>
                        <a:t>biology</a:t>
                      </a:r>
                      <a:r>
                        <a:rPr lang="fr-FR" sz="1100" dirty="0"/>
                        <a:t>". </a:t>
                      </a:r>
                    </a:p>
                  </a:txBody>
                  <a:tcPr marL="8287" marR="8287" marT="8287" marB="82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4924">
                <a:tc>
                  <a:txBody>
                    <a:bodyPr/>
                    <a:lstStyle/>
                    <a:p>
                      <a:r>
                        <a:rPr lang="fr-FR" sz="1600"/>
                        <a:t>resource-type </a:t>
                      </a:r>
                    </a:p>
                  </a:txBody>
                  <a:tcPr marL="8287" marR="8287" marT="8287" marB="82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document </a:t>
                      </a:r>
                    </a:p>
                  </a:txBody>
                  <a:tcPr marL="8287" marR="8287" marT="8287" marB="82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100"/>
                    </a:p>
                  </a:txBody>
                  <a:tcPr marL="8287" marR="8287" marT="8287" marB="82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2183">
                <a:tc>
                  <a:txBody>
                    <a:bodyPr/>
                    <a:lstStyle/>
                    <a:p>
                      <a:r>
                        <a:rPr lang="fr-FR" sz="1600"/>
                        <a:t>robots </a:t>
                      </a:r>
                    </a:p>
                  </a:txBody>
                  <a:tcPr marL="8287" marR="8287" marT="8287" marB="82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"all" ou "none" </a:t>
                      </a:r>
                    </a:p>
                  </a:txBody>
                  <a:tcPr marL="8287" marR="8287" marT="8287" marB="82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100"/>
                        <a:t>indique aux robots d'indexer ou non cette page </a:t>
                      </a:r>
                    </a:p>
                  </a:txBody>
                  <a:tcPr marL="8287" marR="8287" marT="8287" marB="82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4924">
                <a:tc>
                  <a:txBody>
                    <a:bodyPr/>
                    <a:lstStyle/>
                    <a:p>
                      <a:r>
                        <a:rPr lang="fr-FR" sz="1600" dirty="0" err="1"/>
                        <a:t>subject</a:t>
                      </a:r>
                      <a:r>
                        <a:rPr lang="fr-FR" sz="1600" dirty="0"/>
                        <a:t> </a:t>
                      </a:r>
                    </a:p>
                  </a:txBody>
                  <a:tcPr marL="8287" marR="8287" marT="8287" marB="82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sujet de la page </a:t>
                      </a:r>
                    </a:p>
                  </a:txBody>
                  <a:tcPr marL="8287" marR="8287" marT="8287" marB="82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spécifie le sujet de votre page </a:t>
                      </a:r>
                    </a:p>
                  </a:txBody>
                  <a:tcPr marL="8287" marR="8287" marT="8287" marB="82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158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36512" y="764704"/>
            <a:ext cx="9144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488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14</a:t>
            </a:fld>
            <a:endParaRPr lang="en-US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1547664" y="188640"/>
          <a:ext cx="6096000" cy="369570"/>
        </p:xfrm>
        <a:graphic>
          <a:graphicData uri="http://schemas.openxmlformats.org/drawingml/2006/table">
            <a:tbl>
              <a:tblPr/>
              <a:tblGrid>
                <a:gridCol w="6096000"/>
              </a:tblGrid>
              <a:tr h="0">
                <a:tc>
                  <a:txBody>
                    <a:bodyPr/>
                    <a:lstStyle/>
                    <a:p>
                      <a:r>
                        <a:rPr lang="fr-FR" dirty="0"/>
                        <a:t>&lt;META HTTP-EQUIV="paramètre" CONTENT="Attribut"&gt; </a:t>
                      </a: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6CC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323528" y="908720"/>
          <a:ext cx="8640960" cy="2383224"/>
        </p:xfrm>
        <a:graphic>
          <a:graphicData uri="http://schemas.openxmlformats.org/drawingml/2006/table">
            <a:tbl>
              <a:tblPr/>
              <a:tblGrid>
                <a:gridCol w="2880320"/>
                <a:gridCol w="2880320"/>
                <a:gridCol w="2880320"/>
              </a:tblGrid>
              <a:tr h="144877">
                <a:tc>
                  <a:txBody>
                    <a:bodyPr/>
                    <a:lstStyle/>
                    <a:p>
                      <a:r>
                        <a:rPr lang="fr-FR" sz="1500" dirty="0"/>
                        <a:t>paramètre </a:t>
                      </a:r>
                    </a:p>
                  </a:txBody>
                  <a:tcPr marL="24306" marR="24306" marT="24306" marB="24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500" dirty="0"/>
                        <a:t>attribut </a:t>
                      </a:r>
                    </a:p>
                  </a:txBody>
                  <a:tcPr marL="24306" marR="24306" marT="24306" marB="24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500" dirty="0"/>
                        <a:t>description </a:t>
                      </a:r>
                    </a:p>
                  </a:txBody>
                  <a:tcPr marL="24306" marR="24306" marT="24306" marB="24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43355">
                <a:tc>
                  <a:txBody>
                    <a:bodyPr/>
                    <a:lstStyle/>
                    <a:p>
                      <a:r>
                        <a:rPr lang="fr-FR" sz="1500" dirty="0" err="1"/>
                        <a:t>refresh</a:t>
                      </a:r>
                      <a:r>
                        <a:rPr lang="fr-FR" sz="1500" dirty="0"/>
                        <a:t> </a:t>
                      </a:r>
                    </a:p>
                  </a:txBody>
                  <a:tcPr marL="24306" marR="24306" marT="24306" marB="24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500"/>
                        <a:t>x; URL="adresse" </a:t>
                      </a:r>
                    </a:p>
                  </a:txBody>
                  <a:tcPr marL="24306" marR="24306" marT="24306" marB="24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500" dirty="0"/>
                        <a:t>rafraîchit votre page toutes les "x" secondes.</a:t>
                      </a:r>
                      <a:br>
                        <a:rPr lang="fr-FR" sz="1500" dirty="0"/>
                      </a:br>
                      <a:r>
                        <a:rPr lang="fr-FR" sz="1500" dirty="0"/>
                        <a:t>Si URL est absent c'est cette même page qui est rafraîchie.</a:t>
                      </a:r>
                      <a:br>
                        <a:rPr lang="fr-FR" sz="1500" dirty="0"/>
                      </a:br>
                      <a:r>
                        <a:rPr lang="fr-FR" sz="1500" dirty="0"/>
                        <a:t>Si URL existe alors la page change indiquée dans URL="</a:t>
                      </a:r>
                      <a:r>
                        <a:rPr lang="fr-FR" sz="1500" dirty="0" err="1"/>
                        <a:t>adresse".sera</a:t>
                      </a:r>
                      <a:r>
                        <a:rPr lang="fr-FR" sz="1500" dirty="0"/>
                        <a:t> chargée.</a:t>
                      </a:r>
                      <a:br>
                        <a:rPr lang="fr-FR" sz="1500" dirty="0"/>
                      </a:br>
                      <a:r>
                        <a:rPr lang="fr-FR" sz="1500" dirty="0"/>
                        <a:t>Ceci permet de constituer un diaporama. </a:t>
                      </a:r>
                    </a:p>
                  </a:txBody>
                  <a:tcPr marL="24306" marR="24306" marT="24306" marB="24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395536" y="3356992"/>
          <a:ext cx="8424936" cy="3303420"/>
        </p:xfrm>
        <a:graphic>
          <a:graphicData uri="http://schemas.openxmlformats.org/drawingml/2006/table">
            <a:tbl>
              <a:tblPr/>
              <a:tblGrid>
                <a:gridCol w="4212468"/>
                <a:gridCol w="4212468"/>
              </a:tblGrid>
              <a:tr h="225446">
                <a:tc gridSpan="2">
                  <a:txBody>
                    <a:bodyPr/>
                    <a:lstStyle/>
                    <a:p>
                      <a:r>
                        <a:rPr lang="fr-FR" sz="1500" dirty="0"/>
                        <a:t>Voici comment</a:t>
                      </a:r>
                    </a:p>
                  </a:txBody>
                  <a:tcPr marL="39017" marR="39017" marT="39017" marB="39017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25446">
                <a:tc>
                  <a:txBody>
                    <a:bodyPr/>
                    <a:lstStyle/>
                    <a:p>
                      <a:r>
                        <a:rPr lang="fr-FR" sz="1500"/>
                        <a:t>page </a:t>
                      </a:r>
                    </a:p>
                  </a:txBody>
                  <a:tcPr marL="39017" marR="39017" marT="39017" marB="39017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rgbClr val="48D1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500"/>
                        <a:t>contenu de &lt;HEAD&gt; </a:t>
                      </a:r>
                    </a:p>
                  </a:txBody>
                  <a:tcPr marL="39017" marR="39017" marT="39017" marB="390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8D1CC"/>
                    </a:solidFill>
                  </a:tcPr>
                </a:tc>
              </a:tr>
              <a:tr h="718306">
                <a:tc>
                  <a:txBody>
                    <a:bodyPr/>
                    <a:lstStyle/>
                    <a:p>
                      <a:r>
                        <a:rPr lang="fr-FR" sz="1500"/>
                        <a:t>a1.html </a:t>
                      </a:r>
                    </a:p>
                  </a:txBody>
                  <a:tcPr marL="39017" marR="39017" marT="39017" marB="390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8FB9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500"/>
                        <a:t>&lt;META HTTP-EQUIV="refresh" CONTENT="10; URL=a2.html"&gt; </a:t>
                      </a:r>
                    </a:p>
                  </a:txBody>
                  <a:tcPr marL="39017" marR="39017" marT="39017" marB="390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DFF2F"/>
                    </a:solidFill>
                  </a:tcPr>
                </a:tc>
              </a:tr>
              <a:tr h="718306">
                <a:tc>
                  <a:txBody>
                    <a:bodyPr/>
                    <a:lstStyle/>
                    <a:p>
                      <a:r>
                        <a:rPr lang="fr-FR" sz="1500"/>
                        <a:t>a2.html </a:t>
                      </a:r>
                    </a:p>
                  </a:txBody>
                  <a:tcPr marL="39017" marR="39017" marT="39017" marB="390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8FB9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500"/>
                        <a:t>&lt;META HTTP-EQUIV="refresh" CONTENT="10; URL=a3.html"&gt; </a:t>
                      </a:r>
                    </a:p>
                  </a:txBody>
                  <a:tcPr marL="39017" marR="39017" marT="39017" marB="390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DFF2F"/>
                    </a:solidFill>
                  </a:tcPr>
                </a:tc>
              </a:tr>
              <a:tr h="718306">
                <a:tc>
                  <a:txBody>
                    <a:bodyPr/>
                    <a:lstStyle/>
                    <a:p>
                      <a:r>
                        <a:rPr lang="fr-FR" sz="1500"/>
                        <a:t>a3.html </a:t>
                      </a:r>
                    </a:p>
                  </a:txBody>
                  <a:tcPr marL="39017" marR="39017" marT="39017" marB="390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8FB9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500"/>
                        <a:t>&lt;META HTTP-EQUIV="refresh" CONTENT="10; URL=a4.html"&gt; </a:t>
                      </a:r>
                    </a:p>
                  </a:txBody>
                  <a:tcPr marL="39017" marR="39017" marT="39017" marB="390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DFF2F"/>
                    </a:solidFill>
                  </a:tcPr>
                </a:tc>
              </a:tr>
              <a:tr h="393520">
                <a:tc>
                  <a:txBody>
                    <a:bodyPr/>
                    <a:lstStyle/>
                    <a:p>
                      <a:r>
                        <a:rPr lang="fr-FR" sz="1500" dirty="0"/>
                        <a:t>a4.html </a:t>
                      </a:r>
                    </a:p>
                  </a:txBody>
                  <a:tcPr marL="39017" marR="39017" marT="39017" marB="390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8FB9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500" dirty="0"/>
                        <a:t>aucune </a:t>
                      </a:r>
                      <a:br>
                        <a:rPr lang="fr-FR" sz="1500" dirty="0"/>
                      </a:br>
                      <a:r>
                        <a:rPr lang="fr-FR" sz="1500" dirty="0"/>
                        <a:t>(fin du diaporama)</a:t>
                      </a:r>
                    </a:p>
                  </a:txBody>
                  <a:tcPr marL="39017" marR="39017" marT="39017" marB="390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DFF2F"/>
                    </a:solidFill>
                  </a:tcPr>
                </a:tc>
              </a:tr>
            </a:tbl>
          </a:graphicData>
        </a:graphic>
      </p:graphicFrame>
      <p:sp>
        <p:nvSpPr>
          <p:cNvPr id="13209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179512" y="2204864"/>
            <a:ext cx="8763000" cy="1638672"/>
          </a:xfrm>
        </p:spPr>
        <p:txBody>
          <a:bodyPr>
            <a:normAutofit/>
          </a:bodyPr>
          <a:lstStyle/>
          <a:p>
            <a:pPr algn="ctr"/>
            <a:r>
              <a:rPr lang="fr-FR" dirty="0" smtClean="0"/>
              <a:t>Formatage de texte </a:t>
            </a:r>
            <a:br>
              <a:rPr lang="fr-FR" dirty="0" smtClean="0"/>
            </a:b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0" y="62136"/>
            <a:ext cx="87630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 smtClean="0"/>
              <a:t>Les balises de formatage des caractères </a:t>
            </a: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144016" y="980734"/>
          <a:ext cx="8820472" cy="5878992"/>
        </p:xfrm>
        <a:graphic>
          <a:graphicData uri="http://schemas.openxmlformats.org/drawingml/2006/table">
            <a:tbl>
              <a:tblPr/>
              <a:tblGrid>
                <a:gridCol w="3677794"/>
                <a:gridCol w="5142678"/>
              </a:tblGrid>
              <a:tr h="3527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Balise</a:t>
                      </a:r>
                      <a:endParaRPr lang="fr-FR" sz="1800" dirty="0">
                        <a:latin typeface="Times New Roman"/>
                        <a:ea typeface="Times New Roman"/>
                      </a:endParaRPr>
                    </a:p>
                  </a:txBody>
                  <a:tcPr marL="64622" marR="64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Son Rôle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64622" marR="64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3527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&lt;B&gt;...&lt;/B&gt;</a:t>
                      </a:r>
                      <a:endParaRPr lang="fr-FR" sz="1800" dirty="0">
                        <a:latin typeface="Times New Roman"/>
                        <a:ea typeface="Times New Roman"/>
                      </a:endParaRPr>
                    </a:p>
                  </a:txBody>
                  <a:tcPr marL="64622" marR="64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Texte en gras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64622" marR="64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7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&lt;BIG&gt;...&lt;/BIG&gt;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64622" marR="64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Agrandissement de la taille des caractères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64622" marR="64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7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&lt;BLINK&gt;...&lt;/BLINK&gt;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64622" marR="64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Texte clignotant (Netscape seul)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64622" marR="64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7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&lt;EM&gt;...&lt;/EM&gt;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64622" marR="64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Texte en italique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64622" marR="64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7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&lt;FONT color="#XXXXXX"&gt;...&lt;/FONT&gt;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64622" marR="64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Texte en couleur où XXXXXX est une valeur hexadécimale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64622" marR="64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7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&lt;FONT size=X&gt;...&lt;/FONT&gt; 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64622" marR="64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Taille des caractères où X est une valeur de 1 à 7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64622" marR="64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7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&lt;I&gt;...&lt;/I&gt; 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64622" marR="64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Texte en italique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64622" marR="64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402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&lt;NOBR&gt;...&lt;/NOBR&gt; 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64622" marR="64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Empêche les ruptures automatiques de ligne des navigateurs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64622" marR="64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7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&lt;PRE&gt;...&lt;/PRE&gt; 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64622" marR="64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Texte préformaté, avec affichage des espaces et sauts de ligne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64622" marR="64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7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&lt;SMALL&gt;...&lt;/SMALL&gt; 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64622" marR="64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Réduction de la taille des caractères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64622" marR="64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7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&lt;STRONG&gt;...&lt;/STRONG&gt;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64622" marR="64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Mise en gras du texte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64622" marR="64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7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&lt;SUB&gt;...&lt;/SUB&gt;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64622" marR="64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Texte en indice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64622" marR="64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7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&lt;SUP&gt;...&lt;/SUP&gt;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64622" marR="64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Texte en exposant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64622" marR="64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7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&lt;U&gt;...&lt;/U&gt;</a:t>
                      </a:r>
                      <a:endParaRPr lang="fr-FR" sz="1800" dirty="0">
                        <a:latin typeface="Times New Roman"/>
                        <a:ea typeface="Times New Roman"/>
                      </a:endParaRPr>
                    </a:p>
                  </a:txBody>
                  <a:tcPr marL="64622" marR="64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Texte souligné </a:t>
                      </a:r>
                      <a:endParaRPr lang="fr-FR" sz="1800" dirty="0">
                        <a:latin typeface="Times New Roman"/>
                        <a:ea typeface="Times New Roman"/>
                      </a:endParaRPr>
                    </a:p>
                  </a:txBody>
                  <a:tcPr marL="64622" marR="64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0" y="350168"/>
            <a:ext cx="87630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 smtClean="0"/>
              <a:t>Les balises de Mise en forme du texte</a:t>
            </a:r>
            <a:br>
              <a:rPr lang="fr-FR" dirty="0" smtClean="0"/>
            </a:b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179512" y="1124743"/>
          <a:ext cx="8784976" cy="5544616"/>
        </p:xfrm>
        <a:graphic>
          <a:graphicData uri="http://schemas.openxmlformats.org/drawingml/2006/table">
            <a:tbl>
              <a:tblPr/>
              <a:tblGrid>
                <a:gridCol w="4392488"/>
                <a:gridCol w="4392488"/>
              </a:tblGrid>
              <a:tr h="2963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Balise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65108" marR="65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Son rôle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65108" marR="65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34988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&lt;!--...--&gt; 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65108" marR="65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Commentaire ignoré par le navigateur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65108" marR="65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88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&lt;BR&gt; 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65108" marR="65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A la ligne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65108" marR="65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88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&lt;BLOCKQUOTE&gt;...&lt;/BLOCKQUOTE&gt; 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65108" marR="65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Citation (introduit un retrait du texte)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65108" marR="65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88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&lt;CENTER&gt;...&lt;/CENTER&gt; 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65108" marR="65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Centre tout élément compris dans le tag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65108" marR="65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88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&lt;DIV align=center&gt; ...&lt;/DIV&gt; 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65108" marR="65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Centre l'élément encadré par le tag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65108" marR="65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88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&lt;DIV align=left&gt; ...&lt;/DIV&gt; 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65108" marR="65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Aligne l'élément à gauche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65108" marR="65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88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&lt;DIV align=right&gt; ...&lt;/DIV&gt; 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65108" marR="65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Aligne l'élément à droite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65108" marR="65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88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&lt;Hx&gt;...&lt;/Hx&gt;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65108" marR="65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Titre où x a une valeur de 1 à 7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65108" marR="65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88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&lt;Hx align=center&gt;...&lt;/Hx&gt;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65108" marR="65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Titre centré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65108" marR="65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88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&lt;Hx align=left&gt;...&lt;/Hx&gt;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65108" marR="65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Titre aligné à gauche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65108" marR="65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88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&lt;Hx align=right&gt;...&lt;/Hx&gt;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65108" marR="65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Titre aligné à droite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65108" marR="65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88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&lt;P&gt;...&lt;/P&gt;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65108" marR="65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Nouveau paragraphe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65108" marR="65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88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&lt;P align=center&gt;...&lt;/P&gt;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65108" marR="65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Paragraphe centré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65108" marR="65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88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&lt;P align=left&gt;...&lt;/P&gt;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65108" marR="65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Paragraphe aligné à gauche</a:t>
                      </a:r>
                      <a:endParaRPr lang="fr-FR" sz="1800">
                        <a:latin typeface="Times New Roman"/>
                        <a:ea typeface="Times New Roman"/>
                      </a:endParaRPr>
                    </a:p>
                  </a:txBody>
                  <a:tcPr marL="65108" marR="65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88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&lt;P </a:t>
                      </a:r>
                      <a:r>
                        <a:rPr lang="fr-FR" sz="18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align</a:t>
                      </a:r>
                      <a:r>
                        <a:rPr lang="fr-FR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=right&gt;...&lt;/P&gt;</a:t>
                      </a:r>
                      <a:endParaRPr lang="fr-FR" sz="1800" dirty="0">
                        <a:latin typeface="Times New Roman"/>
                        <a:ea typeface="Times New Roman"/>
                      </a:endParaRPr>
                    </a:p>
                  </a:txBody>
                  <a:tcPr marL="65108" marR="65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Paragraphe aligné à droite</a:t>
                      </a:r>
                      <a:endParaRPr lang="fr-FR" sz="1800" dirty="0">
                        <a:latin typeface="Times New Roman"/>
                        <a:ea typeface="Times New Roman"/>
                      </a:endParaRPr>
                    </a:p>
                  </a:txBody>
                  <a:tcPr marL="65108" marR="65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Formatage du texte (1)</a:t>
            </a:r>
            <a:endParaRPr lang="fr-F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3600" dirty="0" smtClean="0"/>
              <a:t>Paragraphes</a:t>
            </a:r>
          </a:p>
          <a:p>
            <a:pPr>
              <a:buNone/>
            </a:pPr>
            <a:r>
              <a:rPr lang="fr-FR" sz="3600" dirty="0" smtClean="0"/>
              <a:t>&lt;p&gt; … &lt;/p&gt; exemple</a:t>
            </a:r>
          </a:p>
          <a:p>
            <a:pPr algn="ctr">
              <a:buNone/>
            </a:pPr>
            <a:r>
              <a:rPr lang="fr-FR" sz="3600" dirty="0" smtClean="0">
                <a:solidFill>
                  <a:srgbClr val="FF0000"/>
                </a:solidFill>
              </a:rPr>
              <a:t>Ceci est un exemple de paragraphe </a:t>
            </a:r>
          </a:p>
          <a:p>
            <a:pPr algn="ctr">
              <a:buNone/>
            </a:pPr>
            <a:r>
              <a:rPr lang="fr-FR" sz="3600" dirty="0" smtClean="0">
                <a:solidFill>
                  <a:srgbClr val="FF0000"/>
                </a:solidFill>
              </a:rPr>
              <a:t>Écrit en HTML avec une ligne vide devant chaque paragraphe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Formatage du texte (3)</a:t>
            </a:r>
            <a:endParaRPr lang="fr-F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3600" dirty="0" smtClean="0"/>
              <a:t>Sauts de ligne</a:t>
            </a:r>
          </a:p>
          <a:p>
            <a:pPr algn="ctr">
              <a:buNone/>
            </a:pPr>
            <a:r>
              <a:rPr lang="fr-FR" sz="3600" dirty="0" smtClean="0"/>
              <a:t>&lt;BR/&gt;</a:t>
            </a:r>
            <a:endParaRPr lang="fr-FR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C’est quoi une page Web?</a:t>
            </a:r>
            <a:endParaRPr lang="fr-F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41325" indent="-441325">
              <a:buSzPct val="75000"/>
            </a:pPr>
            <a:r>
              <a:rPr lang="fr-FR" sz="3600" dirty="0" smtClean="0"/>
              <a:t>Un texte?</a:t>
            </a:r>
          </a:p>
          <a:p>
            <a:pPr marL="441325" indent="-441325">
              <a:buSzPct val="75000"/>
            </a:pPr>
            <a:r>
              <a:rPr lang="fr-FR" sz="3600" dirty="0" smtClean="0"/>
              <a:t>Images?</a:t>
            </a:r>
          </a:p>
          <a:p>
            <a:pPr marL="441325" indent="-441325">
              <a:buSzPct val="75000"/>
            </a:pPr>
            <a:r>
              <a:rPr lang="fr-FR" sz="3600" dirty="0" smtClean="0"/>
              <a:t>Programme informatique?</a:t>
            </a:r>
          </a:p>
          <a:p>
            <a:pPr marL="441325" indent="-441325">
              <a:buSzPct val="75000"/>
            </a:pPr>
            <a:r>
              <a:rPr lang="fr-FR" sz="3600" dirty="0" smtClean="0"/>
              <a:t>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Formatage du texte (4)</a:t>
            </a:r>
            <a:endParaRPr lang="fr-F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3600" dirty="0" smtClean="0"/>
              <a:t>Les Titres </a:t>
            </a:r>
          </a:p>
          <a:p>
            <a:pPr>
              <a:buNone/>
            </a:pPr>
            <a:r>
              <a:rPr lang="fr-FR" dirty="0" smtClean="0"/>
              <a:t>&lt;h1&gt;Titre de niveau 1&lt;/h1&gt;</a:t>
            </a:r>
          </a:p>
          <a:p>
            <a:pPr>
              <a:buNone/>
            </a:pPr>
            <a:r>
              <a:rPr lang="fr-FR" dirty="0" smtClean="0"/>
              <a:t>&lt;h2&gt;Titre de niveau 2&lt;/h2&gt;</a:t>
            </a:r>
          </a:p>
          <a:p>
            <a:pPr>
              <a:buNone/>
            </a:pPr>
            <a:r>
              <a:rPr lang="fr-FR" dirty="0" smtClean="0"/>
              <a:t>&lt;h3&gt;Titre de niveau 3&lt;/h3&gt;</a:t>
            </a:r>
          </a:p>
          <a:p>
            <a:pPr>
              <a:buNone/>
            </a:pPr>
            <a:r>
              <a:rPr lang="fr-FR" dirty="0" smtClean="0"/>
              <a:t>&lt;h4&gt;Titre de niveau 4&lt;/h4&gt;</a:t>
            </a:r>
          </a:p>
          <a:p>
            <a:pPr>
              <a:buNone/>
            </a:pPr>
            <a:r>
              <a:rPr lang="fr-FR" dirty="0" smtClean="0"/>
              <a:t>&lt;h5&gt;Titre de niveau 5&lt;/h5&gt;</a:t>
            </a:r>
          </a:p>
          <a:p>
            <a:pPr>
              <a:buNone/>
            </a:pPr>
            <a:r>
              <a:rPr lang="fr-FR" dirty="0" smtClean="0"/>
              <a:t>&lt;h6&gt;Titre de niveau 6&lt;/h6&gt;</a:t>
            </a:r>
          </a:p>
          <a:p>
            <a:pPr algn="ctr">
              <a:buNone/>
            </a:pPr>
            <a:r>
              <a:rPr lang="fr-FR" dirty="0" smtClean="0">
                <a:solidFill>
                  <a:srgbClr val="FF0000"/>
                </a:solidFill>
              </a:rPr>
              <a:t>Essayez Exemple 01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Formatage du texte (5)</a:t>
            </a:r>
            <a:endParaRPr lang="fr-F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3600" dirty="0" smtClean="0"/>
              <a:t>Police : </a:t>
            </a:r>
          </a:p>
          <a:p>
            <a:pPr marL="0" indent="0">
              <a:buNone/>
            </a:pPr>
            <a:r>
              <a:rPr lang="fr-FR" sz="3600" dirty="0" smtClean="0">
                <a:solidFill>
                  <a:srgbClr val="FF0000"/>
                </a:solidFill>
              </a:rPr>
              <a:t>changez le premier titre comme suit:</a:t>
            </a:r>
          </a:p>
          <a:p>
            <a:pPr>
              <a:buNone/>
            </a:pPr>
            <a:r>
              <a:rPr lang="fr-FR" dirty="0" smtClean="0"/>
              <a:t>&lt;font </a:t>
            </a:r>
            <a:r>
              <a:rPr lang="fr-FR" dirty="0" smtClean="0">
                <a:solidFill>
                  <a:srgbClr val="FF0000"/>
                </a:solidFill>
              </a:rPr>
              <a:t>face</a:t>
            </a:r>
            <a:r>
              <a:rPr lang="fr-FR" dirty="0" smtClean="0"/>
              <a:t>="times" </a:t>
            </a:r>
            <a:r>
              <a:rPr lang="fr-FR" dirty="0" err="1" smtClean="0">
                <a:solidFill>
                  <a:srgbClr val="FF0000"/>
                </a:solidFill>
              </a:rPr>
              <a:t>color</a:t>
            </a:r>
            <a:r>
              <a:rPr lang="fr-FR" dirty="0" smtClean="0"/>
              <a:t>="</a:t>
            </a:r>
            <a:r>
              <a:rPr lang="fr-FR" dirty="0" err="1" smtClean="0"/>
              <a:t>red</a:t>
            </a:r>
            <a:r>
              <a:rPr lang="fr-FR" dirty="0" smtClean="0"/>
              <a:t>" </a:t>
            </a:r>
            <a:r>
              <a:rPr lang="fr-FR" dirty="0" err="1" smtClean="0">
                <a:solidFill>
                  <a:srgbClr val="FF0000"/>
                </a:solidFill>
              </a:rPr>
              <a:t>align</a:t>
            </a:r>
            <a:r>
              <a:rPr lang="fr-FR" dirty="0" smtClean="0"/>
              <a:t>="center"&gt;</a:t>
            </a:r>
          </a:p>
          <a:p>
            <a:pPr>
              <a:buNone/>
            </a:pPr>
            <a:r>
              <a:rPr lang="fr-FR" dirty="0" smtClean="0"/>
              <a:t>…</a:t>
            </a:r>
          </a:p>
          <a:p>
            <a:pPr>
              <a:buNone/>
            </a:pPr>
            <a:r>
              <a:rPr lang="fr-FR" dirty="0" smtClean="0"/>
              <a:t>&lt;/font&gt;</a:t>
            </a: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Formatage du texte (9)</a:t>
            </a:r>
            <a:endParaRPr lang="fr-F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3600" dirty="0" smtClean="0"/>
              <a:t>Texte décalé</a:t>
            </a:r>
          </a:p>
          <a:p>
            <a:pPr marL="0" indent="0">
              <a:buNone/>
            </a:pPr>
            <a:r>
              <a:rPr lang="fr-FR" sz="3600" dirty="0" smtClean="0"/>
              <a:t>Utilisez &lt;</a:t>
            </a:r>
            <a:r>
              <a:rPr lang="fr-FR" sz="3600" dirty="0" err="1" smtClean="0"/>
              <a:t>blockquote</a:t>
            </a:r>
            <a:r>
              <a:rPr lang="fr-FR" sz="3600" dirty="0"/>
              <a:t>&gt; </a:t>
            </a:r>
            <a:r>
              <a:rPr lang="fr-FR" sz="3600" dirty="0" smtClean="0"/>
              <a:t>……&lt;/</a:t>
            </a:r>
            <a:r>
              <a:rPr lang="fr-FR" sz="3600" dirty="0" err="1" smtClean="0"/>
              <a:t>blockquote</a:t>
            </a:r>
            <a:r>
              <a:rPr lang="fr-FR" sz="3600" dirty="0"/>
              <a:t>&gt; </a:t>
            </a:r>
            <a:endParaRPr lang="fr-FR" sz="3600" dirty="0" smtClean="0"/>
          </a:p>
          <a:p>
            <a:pPr algn="ctr">
              <a:buNone/>
            </a:pPr>
            <a:endParaRPr lang="fr-FR" sz="3600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fr-FR" sz="3600" dirty="0" smtClean="0">
                <a:solidFill>
                  <a:srgbClr val="FF0000"/>
                </a:solidFill>
              </a:rPr>
              <a:t>Exemple 02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Formatage du texte (10)</a:t>
            </a:r>
            <a:endParaRPr lang="fr-F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3600" dirty="0" smtClean="0"/>
              <a:t>Listes Ordonnées -  Exemple 03</a:t>
            </a:r>
          </a:p>
          <a:p>
            <a:pPr>
              <a:buNone/>
            </a:pPr>
            <a:endParaRPr lang="fr-FR" sz="3600" dirty="0" smtClean="0"/>
          </a:p>
          <a:p>
            <a:pPr>
              <a:buNone/>
            </a:pPr>
            <a:r>
              <a:rPr lang="fr-FR" sz="3600" dirty="0" smtClean="0"/>
              <a:t>&lt;</a:t>
            </a:r>
            <a:r>
              <a:rPr lang="fr-FR" sz="3600" dirty="0" err="1" smtClean="0"/>
              <a:t>ol</a:t>
            </a:r>
            <a:r>
              <a:rPr lang="fr-FR" sz="3600" dirty="0" smtClean="0"/>
              <a:t>&gt;</a:t>
            </a:r>
            <a:br>
              <a:rPr lang="fr-FR" sz="3600" dirty="0" smtClean="0"/>
            </a:br>
            <a:r>
              <a:rPr lang="fr-FR" sz="3600" dirty="0" smtClean="0"/>
              <a:t>	&lt;li&gt;élément 01&lt;/li&gt;			</a:t>
            </a:r>
            <a:br>
              <a:rPr lang="fr-FR" sz="3600" dirty="0" smtClean="0"/>
            </a:br>
            <a:r>
              <a:rPr lang="fr-FR" sz="3600" dirty="0" smtClean="0"/>
              <a:t>	&lt;li&gt;élément 02&lt;/li&gt;</a:t>
            </a:r>
          </a:p>
          <a:p>
            <a:pPr>
              <a:buNone/>
            </a:pPr>
            <a:r>
              <a:rPr lang="fr-FR" sz="3600" dirty="0" smtClean="0"/>
              <a:t>		…</a:t>
            </a:r>
            <a:br>
              <a:rPr lang="fr-FR" sz="3600" dirty="0" smtClean="0"/>
            </a:br>
            <a:r>
              <a:rPr lang="fr-FR" sz="3600" dirty="0" smtClean="0"/>
              <a:t>&lt;/</a:t>
            </a:r>
            <a:r>
              <a:rPr lang="fr-FR" sz="3600" dirty="0" err="1" smtClean="0"/>
              <a:t>ol</a:t>
            </a:r>
            <a:r>
              <a:rPr lang="fr-FR" sz="3600" dirty="0" smtClean="0"/>
              <a:t>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Formatage du texte (11)</a:t>
            </a:r>
            <a:endParaRPr lang="fr-F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sz="3600" dirty="0" smtClean="0"/>
              <a:t>Listes Non Ordonnées -  Modifiez l ’exemple</a:t>
            </a:r>
          </a:p>
          <a:p>
            <a:pPr>
              <a:buNone/>
            </a:pPr>
            <a:endParaRPr lang="fr-FR" sz="3600" dirty="0" smtClean="0"/>
          </a:p>
          <a:p>
            <a:pPr>
              <a:buNone/>
            </a:pPr>
            <a:r>
              <a:rPr lang="fr-FR" sz="3600" dirty="0" smtClean="0"/>
              <a:t>&lt;</a:t>
            </a:r>
            <a:r>
              <a:rPr lang="fr-FR" sz="3600" dirty="0" err="1" smtClean="0"/>
              <a:t>ul</a:t>
            </a:r>
            <a:r>
              <a:rPr lang="fr-FR" sz="3600" dirty="0" smtClean="0"/>
              <a:t>&gt;</a:t>
            </a:r>
            <a:br>
              <a:rPr lang="fr-FR" sz="3600" dirty="0" smtClean="0"/>
            </a:br>
            <a:r>
              <a:rPr lang="fr-FR" sz="3600" dirty="0" smtClean="0"/>
              <a:t>	&lt;li&gt;élément 01&lt;/li&gt;			</a:t>
            </a:r>
            <a:br>
              <a:rPr lang="fr-FR" sz="3600" dirty="0" smtClean="0"/>
            </a:br>
            <a:r>
              <a:rPr lang="fr-FR" sz="3600" dirty="0" smtClean="0"/>
              <a:t>	&lt;li&gt;élément 02&lt;/li&gt;</a:t>
            </a:r>
          </a:p>
          <a:p>
            <a:pPr>
              <a:buNone/>
            </a:pPr>
            <a:r>
              <a:rPr lang="fr-FR" sz="3600" dirty="0" smtClean="0"/>
              <a:t>		…</a:t>
            </a:r>
            <a:br>
              <a:rPr lang="fr-FR" sz="3600" dirty="0" smtClean="0"/>
            </a:br>
            <a:r>
              <a:rPr lang="fr-FR" sz="3600" dirty="0" smtClean="0"/>
              <a:t>&lt;/</a:t>
            </a:r>
            <a:r>
              <a:rPr lang="fr-FR" sz="3600" dirty="0" err="1" smtClean="0"/>
              <a:t>ul</a:t>
            </a:r>
            <a:r>
              <a:rPr lang="fr-FR" sz="3600" dirty="0" smtClean="0"/>
              <a:t>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Formatage du texte (12)</a:t>
            </a:r>
            <a:endParaRPr lang="fr-F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r-FR" sz="3600" dirty="0" smtClean="0"/>
              <a:t>Listes de définitions</a:t>
            </a:r>
          </a:p>
          <a:p>
            <a:pPr>
              <a:buNone/>
            </a:pPr>
            <a:r>
              <a:rPr lang="fr-FR" sz="3600" dirty="0" smtClean="0"/>
              <a:t>&lt;dl&gt;</a:t>
            </a:r>
          </a:p>
          <a:p>
            <a:pPr>
              <a:buNone/>
            </a:pPr>
            <a:r>
              <a:rPr lang="fr-FR" sz="3600" dirty="0" smtClean="0"/>
              <a:t>&lt;</a:t>
            </a:r>
            <a:r>
              <a:rPr lang="fr-FR" sz="3600" dirty="0" err="1" smtClean="0"/>
              <a:t>dt</a:t>
            </a:r>
            <a:r>
              <a:rPr lang="fr-FR" sz="3600" dirty="0" smtClean="0"/>
              <a:t>&gt;…&lt;/</a:t>
            </a:r>
            <a:r>
              <a:rPr lang="fr-FR" sz="3600" dirty="0" err="1" smtClean="0"/>
              <a:t>dt</a:t>
            </a:r>
            <a:r>
              <a:rPr lang="fr-FR" sz="3600" dirty="0" smtClean="0"/>
              <a:t>&gt;</a:t>
            </a:r>
          </a:p>
          <a:p>
            <a:pPr>
              <a:buNone/>
            </a:pPr>
            <a:r>
              <a:rPr lang="fr-FR" sz="3600" dirty="0" smtClean="0"/>
              <a:t>&lt;dd&gt;…&lt;/dd&gt;</a:t>
            </a:r>
          </a:p>
          <a:p>
            <a:pPr>
              <a:buNone/>
            </a:pPr>
            <a:r>
              <a:rPr lang="fr-FR" sz="3600" dirty="0" smtClean="0"/>
              <a:t>…</a:t>
            </a:r>
          </a:p>
          <a:p>
            <a:pPr>
              <a:buNone/>
            </a:pPr>
            <a:r>
              <a:rPr lang="fr-FR" sz="3600" dirty="0" smtClean="0"/>
              <a:t>&lt;/dl&gt;</a:t>
            </a:r>
          </a:p>
          <a:p>
            <a:pPr algn="ctr">
              <a:buNone/>
            </a:pPr>
            <a:r>
              <a:rPr lang="fr-FR" sz="3600" dirty="0" smtClean="0">
                <a:solidFill>
                  <a:srgbClr val="FF0000"/>
                </a:solidFill>
              </a:rPr>
              <a:t>Exemple 17</a:t>
            </a:r>
          </a:p>
          <a:p>
            <a:pPr marL="0" indent="0" algn="just">
              <a:buNone/>
            </a:pPr>
            <a:endParaRPr lang="fr-FR" sz="2800" dirty="0" smtClean="0"/>
          </a:p>
          <a:p>
            <a:pPr marL="0" indent="0" algn="just">
              <a:buNone/>
            </a:pPr>
            <a:r>
              <a:rPr lang="fr-FR" sz="2800" dirty="0" smtClean="0">
                <a:solidFill>
                  <a:srgbClr val="FF0000"/>
                </a:solidFill>
              </a:rPr>
              <a:t>Si la balise dd est utilisée toute seule elle donnera le même effet que la balise &lt;</a:t>
            </a:r>
            <a:r>
              <a:rPr lang="fr-FR" sz="2800" dirty="0" err="1" smtClean="0">
                <a:solidFill>
                  <a:srgbClr val="FF0000"/>
                </a:solidFill>
              </a:rPr>
              <a:t>blockquote</a:t>
            </a:r>
            <a:r>
              <a:rPr lang="fr-FR" sz="2800" dirty="0" smtClean="0">
                <a:solidFill>
                  <a:srgbClr val="FF0000"/>
                </a:solidFill>
              </a:rPr>
              <a:t>&gt;. Ça veut dire qu’elle indentera le paragraphe tout simplement.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Formatage du texte (13)</a:t>
            </a:r>
            <a:endParaRPr lang="fr-F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3600" dirty="0" smtClean="0"/>
              <a:t>Listes imbriquées</a:t>
            </a:r>
          </a:p>
          <a:p>
            <a:pPr algn="ctr">
              <a:buNone/>
            </a:pPr>
            <a:endParaRPr lang="fr-FR" sz="3600" dirty="0" smtClean="0"/>
          </a:p>
          <a:p>
            <a:pPr algn="ctr">
              <a:buNone/>
            </a:pPr>
            <a:r>
              <a:rPr lang="fr-FR" sz="3600" dirty="0" smtClean="0">
                <a:solidFill>
                  <a:srgbClr val="FF0000"/>
                </a:solidFill>
              </a:rPr>
              <a:t>Exemple 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Formatage du texte (14)</a:t>
            </a:r>
            <a:endParaRPr lang="fr-F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3600" dirty="0" smtClean="0"/>
              <a:t>Lignes séparatrices</a:t>
            </a:r>
          </a:p>
          <a:p>
            <a:pPr lvl="1">
              <a:buNone/>
            </a:pPr>
            <a:r>
              <a:rPr lang="fr-FR" sz="3300" dirty="0" smtClean="0"/>
              <a:t>&lt;</a:t>
            </a:r>
            <a:r>
              <a:rPr lang="fr-FR" sz="3300" dirty="0" err="1" smtClean="0"/>
              <a:t>hr</a:t>
            </a:r>
            <a:r>
              <a:rPr lang="fr-FR" sz="3300" dirty="0" smtClean="0"/>
              <a:t>/&gt;</a:t>
            </a:r>
          </a:p>
          <a:p>
            <a:pPr algn="ctr">
              <a:buNone/>
            </a:pPr>
            <a:r>
              <a:rPr lang="fr-FR" sz="3600" dirty="0" smtClean="0">
                <a:solidFill>
                  <a:srgbClr val="FF0000"/>
                </a:solidFill>
              </a:rPr>
              <a:t>Exemple </a:t>
            </a:r>
            <a:r>
              <a:rPr lang="fr-FR" sz="3600" dirty="0">
                <a:solidFill>
                  <a:srgbClr val="FF0000"/>
                </a:solidFill>
              </a:rPr>
              <a:t>5</a:t>
            </a:r>
            <a:endParaRPr lang="fr-FR" sz="3600" dirty="0" smtClean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Images</a:t>
            </a:r>
            <a:endParaRPr lang="fr-F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r-FR" dirty="0" smtClean="0"/>
              <a:t>Copiez d’abord deux images de votre choix dans votre répertoire</a:t>
            </a:r>
          </a:p>
          <a:p>
            <a:pPr>
              <a:buNone/>
            </a:pPr>
            <a:r>
              <a:rPr lang="fr-FR" dirty="0" smtClean="0"/>
              <a:t>&lt;</a:t>
            </a:r>
            <a:r>
              <a:rPr lang="fr-FR" dirty="0" err="1" smtClean="0"/>
              <a:t>img</a:t>
            </a:r>
            <a:r>
              <a:rPr lang="fr-FR" dirty="0" smtClean="0"/>
              <a:t> </a:t>
            </a:r>
            <a:r>
              <a:rPr lang="fr-FR" dirty="0" err="1" smtClean="0"/>
              <a:t>src</a:t>
            </a:r>
            <a:r>
              <a:rPr lang="fr-FR" dirty="0" smtClean="0"/>
              <a:t>="</a:t>
            </a:r>
            <a:r>
              <a:rPr lang="fr-FR" dirty="0" err="1" smtClean="0"/>
              <a:t>pictures</a:t>
            </a:r>
            <a:r>
              <a:rPr lang="fr-FR" dirty="0" smtClean="0"/>
              <a:t>/penguins.jpg" </a:t>
            </a:r>
            <a:r>
              <a:rPr lang="fr-FR" dirty="0" err="1" smtClean="0"/>
              <a:t>width</a:t>
            </a:r>
            <a:r>
              <a:rPr lang="fr-FR" dirty="0" smtClean="0"/>
              <a:t>="500" </a:t>
            </a:r>
            <a:r>
              <a:rPr lang="fr-FR" dirty="0" err="1" smtClean="0"/>
              <a:t>height</a:t>
            </a:r>
            <a:r>
              <a:rPr lang="fr-FR" dirty="0" smtClean="0"/>
              <a:t>="400" </a:t>
            </a:r>
            <a:r>
              <a:rPr lang="fr-FR" dirty="0" err="1" smtClean="0"/>
              <a:t>alt</a:t>
            </a:r>
            <a:r>
              <a:rPr lang="fr-FR" dirty="0" smtClean="0"/>
              <a:t>="</a:t>
            </a:r>
            <a:r>
              <a:rPr lang="fr-FR" dirty="0" err="1" smtClean="0"/>
              <a:t>Penguins</a:t>
            </a:r>
            <a:r>
              <a:rPr lang="fr-FR" dirty="0" smtClean="0"/>
              <a:t> - Manchots" border="5"/&gt;</a:t>
            </a:r>
          </a:p>
          <a:p>
            <a:pPr algn="ctr">
              <a:buNone/>
            </a:pPr>
            <a:r>
              <a:rPr lang="fr-FR" sz="3600" dirty="0" smtClean="0">
                <a:solidFill>
                  <a:srgbClr val="FF0000"/>
                </a:solidFill>
              </a:rPr>
              <a:t>Exemple 6 / Exemple 7</a:t>
            </a:r>
            <a:endParaRPr lang="fr-FR" sz="36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Images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fr-FR" dirty="0" err="1"/>
              <a:t>src</a:t>
            </a:r>
            <a:r>
              <a:rPr lang="fr-FR" dirty="0"/>
              <a:t> : il permet d'indiquer où se trouve l'image que l'on veut insérer. Vous pouvez soit mettre un chemin absolu (ex. : http://www.site.com/fleur.png), soit mettre le chemin en relatif (ce qu'on fait le plus souvent). </a:t>
            </a:r>
            <a:endParaRPr lang="fr-FR" dirty="0" smtClean="0"/>
          </a:p>
          <a:p>
            <a:pPr algn="just">
              <a:lnSpc>
                <a:spcPct val="150000"/>
              </a:lnSpc>
            </a:pPr>
            <a:r>
              <a:rPr lang="fr-FR" dirty="0" smtClean="0"/>
              <a:t>Ainsi</a:t>
            </a:r>
            <a:r>
              <a:rPr lang="fr-FR" dirty="0"/>
              <a:t>, si votre image est dans un sous-dossier images, vous devrez taper : </a:t>
            </a:r>
            <a:r>
              <a:rPr lang="fr-FR" dirty="0" err="1"/>
              <a:t>src</a:t>
            </a:r>
            <a:r>
              <a:rPr lang="fr-FR" dirty="0"/>
              <a:t>="images/fleur.png"</a:t>
            </a:r>
          </a:p>
          <a:p>
            <a:pPr algn="just"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2076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/>
          <a:lstStyle/>
          <a:p>
            <a:r>
              <a:rPr lang="fr-FR" dirty="0" smtClean="0"/>
              <a:t>Les 3 couches du Web</a:t>
            </a:r>
            <a:endParaRPr lang="fr-F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2595744"/>
          </a:xfrm>
        </p:spPr>
        <p:txBody>
          <a:bodyPr>
            <a:normAutofit fontScale="85000" lnSpcReduction="10000"/>
          </a:bodyPr>
          <a:lstStyle/>
          <a:p>
            <a:pPr marL="441325" indent="-441325">
              <a:buSzPct val="75000"/>
            </a:pPr>
            <a:r>
              <a:rPr lang="fr-FR" sz="3600" dirty="0" smtClean="0"/>
              <a:t>La conception Web couvre trois parties:</a:t>
            </a:r>
          </a:p>
          <a:p>
            <a:pPr marL="761365" lvl="1" indent="-441325">
              <a:buSzPct val="75000"/>
            </a:pPr>
            <a:r>
              <a:rPr lang="fr-FR" sz="3300" dirty="0" smtClean="0"/>
              <a:t>La description du contenu</a:t>
            </a:r>
          </a:p>
          <a:p>
            <a:pPr marL="761365" lvl="1" indent="-441325">
              <a:buSzPct val="75000"/>
            </a:pPr>
            <a:r>
              <a:rPr lang="fr-FR" sz="3300" dirty="0" smtClean="0"/>
              <a:t>La spécification de la présentation du contenu</a:t>
            </a:r>
          </a:p>
          <a:p>
            <a:pPr marL="761365" lvl="1" indent="-441325">
              <a:buSzPct val="75000"/>
            </a:pPr>
            <a:r>
              <a:rPr lang="fr-FR" sz="3300" dirty="0" smtClean="0"/>
              <a:t>Le control du comportement du contenu</a:t>
            </a:r>
          </a:p>
          <a:p>
            <a:pPr marL="441325" indent="-441325">
              <a:buSzPct val="75000"/>
            </a:pPr>
            <a:r>
              <a:rPr lang="fr-FR" sz="3600" dirty="0" smtClean="0"/>
              <a:t>3 couches séparées?</a:t>
            </a:r>
          </a:p>
          <a:p>
            <a:pPr marL="441325" lvl="1" indent="-441325">
              <a:spcBef>
                <a:spcPts val="700"/>
              </a:spcBef>
              <a:buClr>
                <a:schemeClr val="accent2"/>
              </a:buClr>
              <a:buSzPct val="75000"/>
              <a:buFont typeface="Wingdings"/>
              <a:buChar char=""/>
            </a:pPr>
            <a:endParaRPr lang="fr-FR" sz="3600" dirty="0" smtClean="0"/>
          </a:p>
          <a:p>
            <a:pPr marL="441325" indent="-441325">
              <a:buSzPct val="75000"/>
            </a:pPr>
            <a:endParaRPr lang="fr-FR" sz="3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143240" y="1142984"/>
            <a:ext cx="2857520" cy="3857652"/>
          </a:xfrm>
          <a:prstGeom prst="rect">
            <a:avLst/>
          </a:prstGeom>
          <a:ln w="76200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fr-FR" sz="3200" dirty="0" smtClean="0"/>
              <a:t>Contenu</a:t>
            </a:r>
            <a:endParaRPr lang="fr-FR" sz="3200" dirty="0"/>
          </a:p>
        </p:txBody>
      </p:sp>
      <p:sp>
        <p:nvSpPr>
          <p:cNvPr id="7" name="Rectangle 6"/>
          <p:cNvSpPr/>
          <p:nvPr/>
        </p:nvSpPr>
        <p:spPr>
          <a:xfrm>
            <a:off x="714348" y="1571612"/>
            <a:ext cx="2857520" cy="3857652"/>
          </a:xfrm>
          <a:prstGeom prst="rect">
            <a:avLst/>
          </a:prstGeom>
          <a:ln w="76200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dirty="0" smtClean="0"/>
              <a:t>Présentation</a:t>
            </a:r>
            <a:endParaRPr lang="fr-FR" sz="3200" dirty="0"/>
          </a:p>
        </p:txBody>
      </p:sp>
      <p:sp>
        <p:nvSpPr>
          <p:cNvPr id="8" name="Rectangle 7"/>
          <p:cNvSpPr/>
          <p:nvPr/>
        </p:nvSpPr>
        <p:spPr>
          <a:xfrm>
            <a:off x="5500694" y="1643050"/>
            <a:ext cx="2857520" cy="3857652"/>
          </a:xfrm>
          <a:prstGeom prst="rect">
            <a:avLst/>
          </a:prstGeom>
          <a:ln w="76200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dirty="0" smtClean="0"/>
              <a:t>Comportement</a:t>
            </a:r>
            <a:endParaRPr lang="fr-FR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1412776"/>
            <a:ext cx="7786742" cy="4990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1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2" animBg="1"/>
      <p:bldP spid="7" grpId="0" animBg="1"/>
      <p:bldP spid="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Image</a:t>
            </a:r>
            <a:endParaRPr lang="fr-F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fr-FR" dirty="0" err="1"/>
              <a:t>alt</a:t>
            </a:r>
            <a:r>
              <a:rPr lang="fr-FR" dirty="0"/>
              <a:t> : cela signifie « texte alternatif ». On doit </a:t>
            </a:r>
            <a:r>
              <a:rPr lang="fr-FR" i="1" dirty="0"/>
              <a:t>toujours</a:t>
            </a:r>
            <a:r>
              <a:rPr lang="fr-FR" dirty="0"/>
              <a:t> indiquer un texte alternatif à l'image, c'est-à-dire un court texte qui décrit ce que contient l'image. Ce texte sera affiché à la place de l'image si celle-ci ne peut pas être téléchargée (cela arrive),</a:t>
            </a: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803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Image: info bull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fr-FR" dirty="0"/>
              <a:t>L'attribut permettant d'afficher une bulle d'aide est le même que pour les liens : il s'agit de </a:t>
            </a:r>
            <a:r>
              <a:rPr lang="fr-FR" dirty="0" err="1"/>
              <a:t>title</a:t>
            </a:r>
            <a:r>
              <a:rPr lang="fr-FR" dirty="0"/>
              <a:t>. Cet attribut est facultatif (contrairement à </a:t>
            </a:r>
            <a:r>
              <a:rPr lang="fr-FR" dirty="0" err="1"/>
              <a:t>alt</a:t>
            </a:r>
            <a:r>
              <a:rPr lang="fr-FR" dirty="0"/>
              <a:t>).</a:t>
            </a:r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67581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liens</a:t>
            </a:r>
            <a:endParaRPr lang="fr-F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Ils sont introduits par la balise </a:t>
            </a:r>
            <a:r>
              <a:rPr lang="fr-FR" dirty="0" smtClean="0">
                <a:solidFill>
                  <a:srgbClr val="FF0000"/>
                </a:solidFill>
              </a:rPr>
              <a:t>&lt;a&gt; ... &lt;/a&gt;</a:t>
            </a:r>
          </a:p>
          <a:p>
            <a:r>
              <a:rPr lang="fr-FR" dirty="0" smtClean="0"/>
              <a:t>Pour faire un lien, on utilise l’attribut </a:t>
            </a:r>
            <a:r>
              <a:rPr lang="fr-FR" dirty="0" err="1" smtClean="0">
                <a:solidFill>
                  <a:srgbClr val="FF0000"/>
                </a:solidFill>
              </a:rPr>
              <a:t>href</a:t>
            </a:r>
            <a:r>
              <a:rPr lang="fr-FR" dirty="0" smtClean="0"/>
              <a:t> de la balise &lt;a&gt; dont le contenu formera le lien :</a:t>
            </a:r>
          </a:p>
          <a:p>
            <a:pPr>
              <a:buNone/>
            </a:pPr>
            <a:r>
              <a:rPr lang="fr-FR" dirty="0" smtClean="0">
                <a:solidFill>
                  <a:srgbClr val="00B050"/>
                </a:solidFill>
              </a:rPr>
              <a:t>&lt;a </a:t>
            </a:r>
            <a:r>
              <a:rPr lang="fr-FR" dirty="0" err="1" smtClean="0">
                <a:solidFill>
                  <a:srgbClr val="00B050"/>
                </a:solidFill>
              </a:rPr>
              <a:t>href</a:t>
            </a:r>
            <a:r>
              <a:rPr lang="fr-FR" dirty="0" smtClean="0">
                <a:solidFill>
                  <a:srgbClr val="00B050"/>
                </a:solidFill>
              </a:rPr>
              <a:t>="http://www.google.com/"&gt;</a:t>
            </a:r>
          </a:p>
          <a:p>
            <a:pPr>
              <a:buNone/>
            </a:pPr>
            <a:r>
              <a:rPr lang="fr-FR" dirty="0" smtClean="0">
                <a:solidFill>
                  <a:srgbClr val="00B050"/>
                </a:solidFill>
              </a:rPr>
              <a:t>&lt;</a:t>
            </a:r>
            <a:r>
              <a:rPr lang="fr-FR" dirty="0" err="1" smtClean="0">
                <a:solidFill>
                  <a:srgbClr val="00B050"/>
                </a:solidFill>
              </a:rPr>
              <a:t>img</a:t>
            </a:r>
            <a:r>
              <a:rPr lang="fr-FR" dirty="0" smtClean="0">
                <a:solidFill>
                  <a:srgbClr val="00B050"/>
                </a:solidFill>
              </a:rPr>
              <a:t> </a:t>
            </a:r>
            <a:r>
              <a:rPr lang="fr-FR" dirty="0" err="1" smtClean="0">
                <a:solidFill>
                  <a:srgbClr val="00B050"/>
                </a:solidFill>
              </a:rPr>
              <a:t>src</a:t>
            </a:r>
            <a:r>
              <a:rPr lang="fr-FR" dirty="0" smtClean="0">
                <a:solidFill>
                  <a:srgbClr val="00B050"/>
                </a:solidFill>
              </a:rPr>
              <a:t>="images/google.gif" </a:t>
            </a:r>
            <a:r>
              <a:rPr lang="fr-FR" dirty="0" err="1" smtClean="0">
                <a:solidFill>
                  <a:srgbClr val="00B050"/>
                </a:solidFill>
              </a:rPr>
              <a:t>alt</a:t>
            </a:r>
            <a:r>
              <a:rPr lang="fr-FR" dirty="0" smtClean="0">
                <a:solidFill>
                  <a:srgbClr val="00B050"/>
                </a:solidFill>
              </a:rPr>
              <a:t>="Google"&gt;</a:t>
            </a:r>
          </a:p>
          <a:p>
            <a:pPr>
              <a:buNone/>
            </a:pPr>
            <a:r>
              <a:rPr lang="fr-FR" dirty="0" smtClean="0">
                <a:solidFill>
                  <a:srgbClr val="00B050"/>
                </a:solidFill>
              </a:rPr>
              <a:t>&lt;/a&gt;</a:t>
            </a:r>
          </a:p>
          <a:p>
            <a:endParaRPr lang="fr-FR" dirty="0" smtClean="0"/>
          </a:p>
          <a:p>
            <a:pPr>
              <a:buNone/>
            </a:pPr>
            <a:r>
              <a:rPr lang="fr-FR" dirty="0" smtClean="0">
                <a:solidFill>
                  <a:schemeClr val="tx2"/>
                </a:solidFill>
              </a:rPr>
              <a:t>&lt;a </a:t>
            </a:r>
            <a:r>
              <a:rPr lang="fr-FR" dirty="0" err="1" smtClean="0">
                <a:solidFill>
                  <a:schemeClr val="tx2"/>
                </a:solidFill>
              </a:rPr>
              <a:t>href</a:t>
            </a:r>
            <a:r>
              <a:rPr lang="fr-FR" dirty="0" smtClean="0">
                <a:solidFill>
                  <a:schemeClr val="tx2"/>
                </a:solidFill>
              </a:rPr>
              <a:t>="page.html"&gt;cliquez ici&lt;/a&gt;</a:t>
            </a: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Liens – vers une section de la page</a:t>
            </a:r>
            <a:endParaRPr lang="fr-F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Les ancres servent à atteindre un endroit précis dans le document.</a:t>
            </a:r>
          </a:p>
          <a:p>
            <a:r>
              <a:rPr lang="fr-FR" dirty="0" smtClean="0"/>
              <a:t>définir les ancres:</a:t>
            </a:r>
          </a:p>
          <a:p>
            <a:pPr lvl="1"/>
            <a:r>
              <a:rPr lang="fr-FR" dirty="0" smtClean="0"/>
              <a:t>soit sur une balise existant déjà grâce à l’attribut id</a:t>
            </a:r>
          </a:p>
          <a:p>
            <a:pPr lvl="1"/>
            <a:r>
              <a:rPr lang="fr-FR" dirty="0" smtClean="0"/>
              <a:t>soit avec la balise a &lt;a id="..."&gt;</a:t>
            </a:r>
          </a:p>
          <a:p>
            <a:pPr>
              <a:buNone/>
            </a:pPr>
            <a:endParaRPr lang="pt-BR" dirty="0" smtClean="0"/>
          </a:p>
          <a:p>
            <a:pPr>
              <a:buNone/>
            </a:pPr>
            <a:r>
              <a:rPr lang="pt-BR" dirty="0" smtClean="0">
                <a:solidFill>
                  <a:srgbClr val="00B050"/>
                </a:solidFill>
              </a:rPr>
              <a:t>&lt;h3 id=“sectionX"&gt;Tutorials&lt;/h3&gt;</a:t>
            </a:r>
          </a:p>
          <a:p>
            <a:pPr>
              <a:buNone/>
            </a:pPr>
            <a:r>
              <a:rPr lang="fr-FR" dirty="0" smtClean="0">
                <a:solidFill>
                  <a:srgbClr val="00B050"/>
                </a:solidFill>
              </a:rPr>
              <a:t>&lt;a id="</a:t>
            </a:r>
            <a:r>
              <a:rPr lang="pt-BR" dirty="0" smtClean="0">
                <a:solidFill>
                  <a:srgbClr val="00B050"/>
                </a:solidFill>
              </a:rPr>
              <a:t>sectionX </a:t>
            </a:r>
            <a:r>
              <a:rPr lang="fr-FR" dirty="0" smtClean="0">
                <a:solidFill>
                  <a:srgbClr val="00B050"/>
                </a:solidFill>
              </a:rPr>
              <a:t>"&gt;</a:t>
            </a:r>
          </a:p>
          <a:p>
            <a:r>
              <a:rPr lang="fr-FR" dirty="0" smtClean="0"/>
              <a:t>Ensuite, on fait le lien avec cette ancre.</a:t>
            </a:r>
          </a:p>
          <a:p>
            <a:pPr algn="ctr">
              <a:buNone/>
            </a:pPr>
            <a:r>
              <a:rPr lang="fr-FR" dirty="0" smtClean="0">
                <a:solidFill>
                  <a:srgbClr val="FF0000"/>
                </a:solidFill>
              </a:rPr>
              <a:t>&lt;a </a:t>
            </a:r>
            <a:r>
              <a:rPr lang="fr-FR" dirty="0" err="1" smtClean="0">
                <a:solidFill>
                  <a:srgbClr val="FF0000"/>
                </a:solidFill>
              </a:rPr>
              <a:t>href</a:t>
            </a:r>
            <a:r>
              <a:rPr lang="fr-FR" dirty="0" smtClean="0">
                <a:solidFill>
                  <a:srgbClr val="FF0000"/>
                </a:solidFill>
              </a:rPr>
              <a:t>="</a:t>
            </a:r>
            <a:r>
              <a:rPr lang="fr-FR" dirty="0" err="1" smtClean="0">
                <a:solidFill>
                  <a:srgbClr val="FF0000"/>
                </a:solidFill>
              </a:rPr>
              <a:t>pageX</a:t>
            </a:r>
            <a:r>
              <a:rPr lang="fr-FR" dirty="0" smtClean="0">
                <a:solidFill>
                  <a:srgbClr val="FF0000"/>
                </a:solidFill>
              </a:rPr>
              <a:t>#</a:t>
            </a:r>
            <a:r>
              <a:rPr lang="pt-BR" dirty="0" smtClean="0">
                <a:solidFill>
                  <a:srgbClr val="FF0000"/>
                </a:solidFill>
              </a:rPr>
              <a:t>sectionX</a:t>
            </a:r>
            <a:r>
              <a:rPr lang="fr-FR" dirty="0" smtClean="0">
                <a:solidFill>
                  <a:srgbClr val="FF0000"/>
                </a:solidFill>
              </a:rPr>
              <a:t>"&gt;</a:t>
            </a:r>
            <a:r>
              <a:rPr lang="pt-BR" dirty="0" smtClean="0">
                <a:solidFill>
                  <a:srgbClr val="FF0000"/>
                </a:solidFill>
              </a:rPr>
              <a:t> section X </a:t>
            </a:r>
            <a:r>
              <a:rPr lang="fr-FR" dirty="0" smtClean="0">
                <a:solidFill>
                  <a:srgbClr val="FF0000"/>
                </a:solidFill>
              </a:rPr>
              <a:t>&lt;/a&gt;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Tables </a:t>
            </a:r>
            <a:endParaRPr lang="fr-F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Les tableaux sont délimités par les balises </a:t>
            </a:r>
            <a:r>
              <a:rPr lang="fr-FR" dirty="0" smtClean="0">
                <a:solidFill>
                  <a:srgbClr val="FF0000"/>
                </a:solidFill>
              </a:rPr>
              <a:t>&lt;table&gt;... &lt;/table&gt;</a:t>
            </a:r>
          </a:p>
          <a:p>
            <a:r>
              <a:rPr lang="fr-FR" dirty="0" smtClean="0"/>
              <a:t>Les balises &lt;tr&gt; ... &lt;/tr&gt; (table </a:t>
            </a:r>
            <a:r>
              <a:rPr lang="fr-FR" dirty="0" err="1" smtClean="0"/>
              <a:t>row</a:t>
            </a:r>
            <a:r>
              <a:rPr lang="fr-FR" dirty="0" smtClean="0"/>
              <a:t>) délimitent les lignes.</a:t>
            </a:r>
          </a:p>
          <a:p>
            <a:r>
              <a:rPr lang="fr-FR" dirty="0" smtClean="0"/>
              <a:t>Les balises &lt;td&gt; ... &lt;/td&gt; (table data) délimitent les cellules.</a:t>
            </a:r>
          </a:p>
          <a:p>
            <a:r>
              <a:rPr lang="fr-FR" dirty="0" smtClean="0"/>
              <a:t>On déclare les lignes à l’intérieur du tableau, les cellules à l’intérieur des lignes.</a:t>
            </a: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Tables</a:t>
            </a:r>
            <a:endParaRPr lang="fr-F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r-FR" sz="4200" dirty="0" smtClean="0">
                <a:solidFill>
                  <a:srgbClr val="FF0000"/>
                </a:solidFill>
              </a:rPr>
              <a:t>&lt;table&gt; … &lt;/table&gt;</a:t>
            </a:r>
          </a:p>
          <a:p>
            <a:r>
              <a:rPr lang="fr-FR" sz="3600" dirty="0" smtClean="0"/>
              <a:t>&lt;table border="1"&gt;</a:t>
            </a:r>
            <a:br>
              <a:rPr lang="fr-FR" sz="3600" dirty="0" smtClean="0"/>
            </a:br>
            <a:r>
              <a:rPr lang="fr-FR" sz="3600" dirty="0" smtClean="0"/>
              <a:t>&lt;tr&gt;</a:t>
            </a:r>
            <a:br>
              <a:rPr lang="fr-FR" sz="3600" dirty="0" smtClean="0"/>
            </a:br>
            <a:r>
              <a:rPr lang="fr-FR" sz="3600" dirty="0" smtClean="0"/>
              <a:t>	&lt;td&gt;1&lt;/td&gt;</a:t>
            </a:r>
            <a:br>
              <a:rPr lang="fr-FR" sz="3600" dirty="0" smtClean="0"/>
            </a:br>
            <a:r>
              <a:rPr lang="fr-FR" sz="3600" dirty="0" smtClean="0"/>
              <a:t>	&lt;td&gt;2&lt;/td&gt;</a:t>
            </a:r>
            <a:br>
              <a:rPr lang="fr-FR" sz="3600" dirty="0" smtClean="0"/>
            </a:br>
            <a:r>
              <a:rPr lang="fr-FR" sz="3600" dirty="0" smtClean="0"/>
              <a:t>&lt;/tr&gt;</a:t>
            </a:r>
            <a:br>
              <a:rPr lang="fr-FR" sz="3600" dirty="0" smtClean="0"/>
            </a:br>
            <a:r>
              <a:rPr lang="fr-FR" sz="3600" dirty="0" smtClean="0"/>
              <a:t> &lt;tr&gt;</a:t>
            </a:r>
            <a:br>
              <a:rPr lang="fr-FR" sz="3600" dirty="0" smtClean="0"/>
            </a:br>
            <a:r>
              <a:rPr lang="fr-FR" sz="3600" dirty="0" smtClean="0"/>
              <a:t>	&lt;td&gt;3&lt;/td&gt;</a:t>
            </a:r>
            <a:br>
              <a:rPr lang="fr-FR" sz="3600" dirty="0" smtClean="0"/>
            </a:br>
            <a:r>
              <a:rPr lang="fr-FR" sz="3600" dirty="0" smtClean="0"/>
              <a:t>	&lt;td&gt;4&lt;/td&gt;</a:t>
            </a:r>
            <a:br>
              <a:rPr lang="fr-FR" sz="3600" dirty="0" smtClean="0"/>
            </a:br>
            <a:r>
              <a:rPr lang="fr-FR" sz="3600" dirty="0" smtClean="0"/>
              <a:t>&lt;/tr&gt; </a:t>
            </a:r>
            <a:br>
              <a:rPr lang="fr-FR" sz="3600" dirty="0" smtClean="0"/>
            </a:br>
            <a:r>
              <a:rPr lang="fr-FR" sz="3600" dirty="0" smtClean="0"/>
              <a:t>&lt;/table&gt;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35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12" y="2643182"/>
            <a:ext cx="1481146" cy="2275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15416"/>
            <a:ext cx="8229600" cy="1143000"/>
          </a:xfrm>
        </p:spPr>
        <p:txBody>
          <a:bodyPr/>
          <a:lstStyle/>
          <a:p>
            <a:r>
              <a:rPr lang="fr-FR" dirty="0" smtClean="0"/>
              <a:t>Tables</a:t>
            </a:r>
            <a:endParaRPr lang="fr-F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36</a:t>
            </a:fld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 t="-33539" b="-84464"/>
          <a:stretch>
            <a:fillRect/>
          </a:stretch>
        </p:blipFill>
        <p:spPr bwMode="auto">
          <a:xfrm>
            <a:off x="19578" y="1772816"/>
            <a:ext cx="9089775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43408"/>
            <a:ext cx="8229600" cy="1143000"/>
          </a:xfrm>
        </p:spPr>
        <p:txBody>
          <a:bodyPr/>
          <a:lstStyle/>
          <a:p>
            <a:r>
              <a:rPr lang="fr-FR" dirty="0" smtClean="0"/>
              <a:t>Attributs de la balise &lt;table&gt;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3747872"/>
          </a:xfrm>
        </p:spPr>
        <p:txBody>
          <a:bodyPr>
            <a:normAutofit/>
          </a:bodyPr>
          <a:lstStyle/>
          <a:p>
            <a:r>
              <a:rPr lang="fr-FR" b="1" i="1" dirty="0" smtClean="0"/>
              <a:t>BORDER=n : bordure de n pixels d'épaisseur</a:t>
            </a:r>
          </a:p>
          <a:p>
            <a:r>
              <a:rPr lang="fr-FR" b="1" i="1" dirty="0" smtClean="0"/>
              <a:t>CELLSPACING=n : espacement entre les cellules.</a:t>
            </a:r>
          </a:p>
          <a:p>
            <a:r>
              <a:rPr lang="fr-FR" b="1" i="1" dirty="0" smtClean="0"/>
              <a:t>CELLPADDING=n : espacement dans les cellules.</a:t>
            </a:r>
          </a:p>
          <a:p>
            <a:r>
              <a:rPr lang="fr-FR" b="1" i="1" dirty="0" smtClean="0"/>
              <a:t>WIDTH=n ou n% : largeur en pixels ou largeur relative du tableau</a:t>
            </a:r>
            <a:endParaRPr lang="fr-F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0" y="980728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 smtClean="0">
                <a:solidFill>
                  <a:srgbClr val="FF0000"/>
                </a:solidFill>
              </a:rPr>
              <a:t>&lt;table …&gt;</a:t>
            </a:r>
            <a:endParaRPr lang="fr-FR" sz="4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43408"/>
            <a:ext cx="8229600" cy="1143000"/>
          </a:xfrm>
        </p:spPr>
        <p:txBody>
          <a:bodyPr/>
          <a:lstStyle/>
          <a:p>
            <a:r>
              <a:rPr lang="fr-FR" dirty="0" smtClean="0"/>
              <a:t>Attributs de la balise &lt;table&gt;</a:t>
            </a:r>
            <a:endParaRPr lang="fr-F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162467"/>
          </a:xfrm>
        </p:spPr>
        <p:txBody>
          <a:bodyPr/>
          <a:lstStyle/>
          <a:p>
            <a:r>
              <a:rPr lang="fr-FR" dirty="0" smtClean="0"/>
              <a:t>Border</a:t>
            </a:r>
          </a:p>
          <a:p>
            <a:pPr>
              <a:buNone/>
            </a:pP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38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428728" y="2285992"/>
          <a:ext cx="6096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9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6182" y="2857496"/>
            <a:ext cx="1362460" cy="21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46014" y="2706134"/>
            <a:ext cx="1405713" cy="21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8" y="2786058"/>
            <a:ext cx="1705845" cy="23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0" y="1052736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 smtClean="0">
                <a:solidFill>
                  <a:srgbClr val="FF0000"/>
                </a:solidFill>
              </a:rPr>
              <a:t>&lt;table border="1" …</a:t>
            </a:r>
            <a:endParaRPr lang="fr-FR" sz="4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/>
          <a:lstStyle/>
          <a:p>
            <a:r>
              <a:rPr lang="fr-FR" dirty="0" smtClean="0"/>
              <a:t>Attributs de la balise &lt;table&gt;</a:t>
            </a:r>
            <a:endParaRPr lang="fr-F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39552" y="2924944"/>
            <a:ext cx="8229600" cy="3315824"/>
          </a:xfrm>
        </p:spPr>
        <p:txBody>
          <a:bodyPr/>
          <a:lstStyle/>
          <a:p>
            <a:r>
              <a:rPr lang="fr-FR" dirty="0" err="1" smtClean="0"/>
              <a:t>Cellspacing</a:t>
            </a:r>
            <a:endParaRPr lang="fr-FR" dirty="0" smtClean="0"/>
          </a:p>
          <a:p>
            <a:pPr>
              <a:buNone/>
            </a:pP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39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403648" y="3645024"/>
          <a:ext cx="60960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134896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10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4149080"/>
            <a:ext cx="1705843" cy="158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920" y="4149080"/>
            <a:ext cx="1584000" cy="158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128" y="4077072"/>
            <a:ext cx="1609344" cy="158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1619672" y="642918"/>
            <a:ext cx="752432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4400" dirty="0" smtClean="0">
              <a:solidFill>
                <a:srgbClr val="FF0000"/>
              </a:solidFill>
            </a:endParaRPr>
          </a:p>
          <a:p>
            <a:r>
              <a:rPr lang="fr-FR" sz="4400" dirty="0" smtClean="0">
                <a:solidFill>
                  <a:srgbClr val="FF0000"/>
                </a:solidFill>
              </a:rPr>
              <a:t>&lt;table </a:t>
            </a:r>
            <a:r>
              <a:rPr lang="fr-FR" sz="4400" dirty="0" err="1" smtClean="0">
                <a:solidFill>
                  <a:srgbClr val="FF0000"/>
                </a:solidFill>
              </a:rPr>
              <a:t>cellspacing</a:t>
            </a:r>
            <a:r>
              <a:rPr lang="fr-FR" sz="4400" dirty="0" smtClean="0">
                <a:solidFill>
                  <a:srgbClr val="FF0000"/>
                </a:solidFill>
              </a:rPr>
              <a:t>="1" …</a:t>
            </a:r>
            <a:endParaRPr lang="fr-FR" sz="4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HTML - Hypertext Markup Language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41325" indent="-441325">
              <a:buSzPct val="75000"/>
            </a:pPr>
            <a:r>
              <a:rPr lang="fr-FR" sz="3200" dirty="0" smtClean="0"/>
              <a:t>HTML n'est pas un langage de programmation.</a:t>
            </a:r>
          </a:p>
          <a:p>
            <a:pPr marL="441325" indent="-441325">
              <a:buSzPct val="75000"/>
            </a:pPr>
            <a:r>
              <a:rPr lang="fr-FR" sz="3200" dirty="0" smtClean="0"/>
              <a:t>Langage de description qui permet de décrire l'aspect d'un document.</a:t>
            </a:r>
          </a:p>
          <a:p>
            <a:pPr marL="441325" indent="-441325">
              <a:buSzPct val="75000"/>
            </a:pPr>
            <a:r>
              <a:rPr lang="fr-FR" sz="3200" dirty="0" smtClean="0">
                <a:solidFill>
                  <a:srgbClr val="FF0000"/>
                </a:solidFill>
              </a:rPr>
              <a:t>HTML est un langage facile. </a:t>
            </a:r>
          </a:p>
          <a:p>
            <a:pPr marL="441325" indent="-441325">
              <a:buSzPct val="75000"/>
            </a:pPr>
            <a:r>
              <a:rPr lang="fr-FR" sz="3200" dirty="0" smtClean="0"/>
              <a:t>Un simple éditeur de texte suffit pour écrire une page HTML.</a:t>
            </a:r>
          </a:p>
          <a:p>
            <a:pPr marL="441325" indent="-441325">
              <a:buSzPct val="75000"/>
            </a:pPr>
            <a:r>
              <a:rPr lang="fr-FR" sz="3200" dirty="0" smtClean="0"/>
              <a:t>Une page HTML n’est qu’une suite d’éléments. </a:t>
            </a:r>
            <a:endParaRPr lang="fr-FR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87424"/>
            <a:ext cx="8229600" cy="1066130"/>
          </a:xfrm>
        </p:spPr>
        <p:txBody>
          <a:bodyPr/>
          <a:lstStyle/>
          <a:p>
            <a:r>
              <a:rPr lang="fr-FR" dirty="0" smtClean="0"/>
              <a:t>Attributs de la balise &lt;table&gt;</a:t>
            </a:r>
            <a:endParaRPr lang="fr-F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 smtClean="0"/>
              <a:t>cellpadding</a:t>
            </a:r>
            <a:endParaRPr lang="fr-FR" dirty="0" smtClean="0"/>
          </a:p>
          <a:p>
            <a:pPr>
              <a:buNone/>
            </a:pP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40</a:t>
            </a:fld>
            <a:endParaRPr lang="en-US"/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3059832" y="1844824"/>
          <a:ext cx="1190612" cy="45323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0612"/>
              </a:tblGrid>
              <a:tr h="1510777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</a:t>
                      </a:r>
                      <a:endParaRPr lang="fr-FR" dirty="0"/>
                    </a:p>
                  </a:txBody>
                  <a:tcPr anchor="ctr"/>
                </a:tc>
              </a:tr>
              <a:tr h="1510777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5</a:t>
                      </a:r>
                      <a:endParaRPr lang="fr-FR" dirty="0"/>
                    </a:p>
                  </a:txBody>
                  <a:tcPr anchor="ctr"/>
                </a:tc>
              </a:tr>
              <a:tr h="1510777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10</a:t>
                      </a:r>
                      <a:endParaRPr lang="fr-FR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988840"/>
            <a:ext cx="1207764" cy="43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0" y="692696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 smtClean="0">
                <a:solidFill>
                  <a:srgbClr val="FF0000"/>
                </a:solidFill>
              </a:rPr>
              <a:t>&lt;table </a:t>
            </a:r>
            <a:r>
              <a:rPr lang="fr-FR" sz="4400" dirty="0" err="1" smtClean="0">
                <a:solidFill>
                  <a:srgbClr val="FF0000"/>
                </a:solidFill>
              </a:rPr>
              <a:t>cellpadding</a:t>
            </a:r>
            <a:r>
              <a:rPr lang="fr-FR" sz="4400" dirty="0" smtClean="0">
                <a:solidFill>
                  <a:srgbClr val="FF0000"/>
                </a:solidFill>
              </a:rPr>
              <a:t>="2" …</a:t>
            </a:r>
            <a:endParaRPr lang="fr-FR" sz="4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229600" cy="1143000"/>
          </a:xfrm>
        </p:spPr>
        <p:txBody>
          <a:bodyPr/>
          <a:lstStyle/>
          <a:p>
            <a:r>
              <a:rPr lang="fr-FR" dirty="0" smtClean="0"/>
              <a:t>Attributs de la balise &lt;table&gt;</a:t>
            </a:r>
            <a:endParaRPr lang="fr-F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23528" y="3140968"/>
            <a:ext cx="8229600" cy="3027792"/>
          </a:xfrm>
        </p:spPr>
        <p:txBody>
          <a:bodyPr>
            <a:normAutofit fontScale="92500" lnSpcReduction="10000"/>
          </a:bodyPr>
          <a:lstStyle/>
          <a:p>
            <a:r>
              <a:rPr lang="fr-FR" dirty="0" err="1" smtClean="0"/>
              <a:t>Width</a:t>
            </a:r>
            <a:endParaRPr lang="fr-FR" dirty="0" smtClean="0"/>
          </a:p>
          <a:p>
            <a:r>
              <a:rPr lang="fr-FR" dirty="0" err="1" smtClean="0"/>
              <a:t>Height</a:t>
            </a:r>
            <a:endParaRPr lang="fr-FR" dirty="0" smtClean="0"/>
          </a:p>
          <a:p>
            <a:r>
              <a:rPr lang="fr-FR" dirty="0" err="1" smtClean="0"/>
              <a:t>Align</a:t>
            </a:r>
            <a:endParaRPr lang="fr-FR" dirty="0" smtClean="0"/>
          </a:p>
          <a:p>
            <a:r>
              <a:rPr lang="fr-FR" dirty="0" smtClean="0"/>
              <a:t>Background</a:t>
            </a:r>
          </a:p>
          <a:p>
            <a:r>
              <a:rPr lang="fr-FR" dirty="0" err="1" smtClean="0"/>
              <a:t>Bgcolor</a:t>
            </a:r>
            <a:endParaRPr lang="fr-FR" dirty="0" smtClean="0"/>
          </a:p>
          <a:p>
            <a:r>
              <a:rPr lang="fr-FR" dirty="0" err="1" smtClean="0"/>
              <a:t>Bordercolor</a:t>
            </a:r>
            <a:endParaRPr lang="fr-FR" dirty="0" smtClean="0"/>
          </a:p>
          <a:p>
            <a:r>
              <a:rPr lang="fr-FR" dirty="0" smtClean="0"/>
              <a:t>…</a:t>
            </a: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0" y="148478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 smtClean="0">
                <a:solidFill>
                  <a:srgbClr val="FF0000"/>
                </a:solidFill>
              </a:rPr>
              <a:t>&lt;table </a:t>
            </a:r>
            <a:r>
              <a:rPr lang="fr-FR" sz="4400" dirty="0" err="1" smtClean="0">
                <a:solidFill>
                  <a:srgbClr val="FF0000"/>
                </a:solidFill>
              </a:rPr>
              <a:t>width</a:t>
            </a:r>
            <a:r>
              <a:rPr lang="fr-FR" sz="4400" dirty="0" smtClean="0">
                <a:solidFill>
                  <a:srgbClr val="FF0000"/>
                </a:solidFill>
              </a:rPr>
              <a:t>="80%" </a:t>
            </a:r>
            <a:r>
              <a:rPr lang="fr-FR" sz="4400" dirty="0" err="1" smtClean="0">
                <a:solidFill>
                  <a:srgbClr val="FF0000"/>
                </a:solidFill>
              </a:rPr>
              <a:t>aligh</a:t>
            </a:r>
            <a:r>
              <a:rPr lang="fr-FR" sz="4400" dirty="0" smtClean="0">
                <a:solidFill>
                  <a:srgbClr val="FF0000"/>
                </a:solidFill>
              </a:rPr>
              <a:t>="center"…</a:t>
            </a:r>
            <a:endParaRPr lang="fr-FR" sz="4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15416"/>
            <a:ext cx="8229600" cy="1143000"/>
          </a:xfrm>
        </p:spPr>
        <p:txBody>
          <a:bodyPr/>
          <a:lstStyle/>
          <a:p>
            <a:r>
              <a:rPr lang="fr-FR" dirty="0" smtClean="0"/>
              <a:t>Attributs de la balise &lt;tr&gt;</a:t>
            </a:r>
            <a:endParaRPr lang="fr-F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23528" y="2420888"/>
            <a:ext cx="8229600" cy="3027792"/>
          </a:xfrm>
        </p:spPr>
        <p:txBody>
          <a:bodyPr/>
          <a:lstStyle/>
          <a:p>
            <a:r>
              <a:rPr lang="fr-FR" dirty="0" err="1" smtClean="0"/>
              <a:t>Bgcolor</a:t>
            </a:r>
            <a:endParaRPr lang="fr-FR" dirty="0" smtClean="0"/>
          </a:p>
          <a:p>
            <a:r>
              <a:rPr lang="fr-FR" dirty="0" smtClean="0"/>
              <a:t>Background</a:t>
            </a:r>
          </a:p>
          <a:p>
            <a:r>
              <a:rPr lang="fr-FR" dirty="0" err="1" smtClean="0"/>
              <a:t>Align</a:t>
            </a:r>
            <a:endParaRPr lang="fr-FR" dirty="0" smtClean="0"/>
          </a:p>
          <a:p>
            <a:r>
              <a:rPr lang="fr-FR" dirty="0" err="1" smtClean="0"/>
              <a:t>Valign</a:t>
            </a:r>
            <a:endParaRPr lang="fr-FR" dirty="0" smtClean="0"/>
          </a:p>
          <a:p>
            <a:r>
              <a:rPr lang="fr-FR" dirty="0" err="1" smtClean="0"/>
              <a:t>bordercolor</a:t>
            </a: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0" y="90872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 smtClean="0">
                <a:solidFill>
                  <a:srgbClr val="FF0000"/>
                </a:solidFill>
              </a:rPr>
              <a:t>&lt;tr </a:t>
            </a:r>
            <a:r>
              <a:rPr lang="fr-FR" sz="4400" dirty="0" err="1" smtClean="0">
                <a:solidFill>
                  <a:srgbClr val="FF0000"/>
                </a:solidFill>
              </a:rPr>
              <a:t>bgcolor</a:t>
            </a:r>
            <a:r>
              <a:rPr lang="fr-FR" sz="4400" dirty="0" smtClean="0">
                <a:solidFill>
                  <a:srgbClr val="FF0000"/>
                </a:solidFill>
              </a:rPr>
              <a:t>="</a:t>
            </a:r>
            <a:r>
              <a:rPr lang="fr-FR" sz="4400" dirty="0" err="1" smtClean="0">
                <a:solidFill>
                  <a:srgbClr val="FF0000"/>
                </a:solidFill>
              </a:rPr>
              <a:t>red</a:t>
            </a:r>
            <a:r>
              <a:rPr lang="fr-FR" sz="4400" dirty="0" smtClean="0">
                <a:solidFill>
                  <a:srgbClr val="FF0000"/>
                </a:solidFill>
              </a:rPr>
              <a:t>" …</a:t>
            </a:r>
            <a:endParaRPr lang="fr-FR" sz="4400" dirty="0">
              <a:solidFill>
                <a:srgbClr val="FF0000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4639595" y="1700809"/>
            <a:ext cx="3714776" cy="2468636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5400" b="1" dirty="0" smtClean="0"/>
              <a:t>TR</a:t>
            </a:r>
          </a:p>
          <a:p>
            <a:pPr algn="ctr"/>
            <a:r>
              <a:rPr lang="fr-FR" sz="5400" b="1" dirty="0" smtClean="0"/>
              <a:t>Table </a:t>
            </a:r>
            <a:r>
              <a:rPr lang="fr-FR" sz="5400" b="1" dirty="0" err="1" smtClean="0"/>
              <a:t>Row</a:t>
            </a:r>
            <a:endParaRPr lang="fr-FR" sz="5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87424"/>
            <a:ext cx="8229600" cy="1143000"/>
          </a:xfrm>
        </p:spPr>
        <p:txBody>
          <a:bodyPr/>
          <a:lstStyle/>
          <a:p>
            <a:r>
              <a:rPr lang="fr-FR" dirty="0" smtClean="0"/>
              <a:t>Attributs de la balise &lt;td&gt;</a:t>
            </a:r>
            <a:endParaRPr lang="fr-F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 smtClean="0"/>
              <a:t>Width</a:t>
            </a:r>
            <a:endParaRPr lang="fr-FR" dirty="0" smtClean="0"/>
          </a:p>
          <a:p>
            <a:r>
              <a:rPr lang="fr-FR" dirty="0" err="1" smtClean="0"/>
              <a:t>Bgcolor</a:t>
            </a:r>
            <a:r>
              <a:rPr lang="fr-FR" dirty="0" smtClean="0"/>
              <a:t>, background, </a:t>
            </a:r>
            <a:r>
              <a:rPr lang="fr-FR" dirty="0" err="1" smtClean="0"/>
              <a:t>bordercolor</a:t>
            </a:r>
            <a:endParaRPr lang="fr-FR" dirty="0" smtClean="0"/>
          </a:p>
          <a:p>
            <a:r>
              <a:rPr lang="fr-FR" dirty="0" err="1" smtClean="0"/>
              <a:t>Colspan</a:t>
            </a:r>
            <a:endParaRPr lang="fr-FR" dirty="0" smtClean="0"/>
          </a:p>
          <a:p>
            <a:r>
              <a:rPr lang="fr-FR" dirty="0" err="1" smtClean="0"/>
              <a:t>Rowspan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43</a:t>
            </a:fld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643314"/>
            <a:ext cx="9158400" cy="259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66" y="3657446"/>
            <a:ext cx="9070753" cy="27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0" y="836712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 smtClean="0">
                <a:solidFill>
                  <a:srgbClr val="FF0000"/>
                </a:solidFill>
              </a:rPr>
              <a:t>&lt;td </a:t>
            </a:r>
            <a:r>
              <a:rPr lang="fr-FR" sz="4400" dirty="0" err="1" smtClean="0">
                <a:solidFill>
                  <a:srgbClr val="FF0000"/>
                </a:solidFill>
              </a:rPr>
              <a:t>colspan</a:t>
            </a:r>
            <a:r>
              <a:rPr lang="fr-FR" sz="4400" dirty="0" smtClean="0">
                <a:solidFill>
                  <a:srgbClr val="FF0000"/>
                </a:solidFill>
              </a:rPr>
              <a:t>="2" …</a:t>
            </a:r>
            <a:endParaRPr lang="fr-FR" sz="4400" dirty="0">
              <a:solidFill>
                <a:srgbClr val="FF0000"/>
              </a:solidFill>
            </a:endParaRPr>
          </a:p>
        </p:txBody>
      </p:sp>
      <p:sp>
        <p:nvSpPr>
          <p:cNvPr id="10" name="Round Diagonal Corner Rectangle 9"/>
          <p:cNvSpPr/>
          <p:nvPr/>
        </p:nvSpPr>
        <p:spPr>
          <a:xfrm>
            <a:off x="4788024" y="2492896"/>
            <a:ext cx="3708000" cy="1008112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 smtClean="0"/>
              <a:t>TD</a:t>
            </a:r>
          </a:p>
          <a:p>
            <a:pPr algn="ctr"/>
            <a:r>
              <a:rPr lang="fr-FR" sz="3600" b="1" dirty="0" smtClean="0"/>
              <a:t>Table Data</a:t>
            </a:r>
            <a:endParaRPr lang="fr-FR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Cadres</a:t>
            </a:r>
            <a:endParaRPr lang="fr-F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Diviser la fenêtre du navigateur en cadres:</a:t>
            </a:r>
          </a:p>
          <a:p>
            <a:pPr>
              <a:buNone/>
            </a:pPr>
            <a:r>
              <a:rPr lang="en-US" dirty="0" smtClean="0"/>
              <a:t>&lt;html&gt;</a:t>
            </a:r>
          </a:p>
          <a:p>
            <a:pPr>
              <a:buNone/>
            </a:pPr>
            <a:r>
              <a:rPr lang="en-US" dirty="0" smtClean="0"/>
              <a:t>&lt;head&gt;&lt;/head&gt;</a:t>
            </a:r>
            <a:br>
              <a:rPr lang="en-US" dirty="0" smtClean="0"/>
            </a:br>
            <a:r>
              <a:rPr lang="en-US" dirty="0" smtClean="0"/>
              <a:t>&lt;frameset cols="33%,33%,*"&gt;</a:t>
            </a:r>
            <a:br>
              <a:rPr lang="en-US" dirty="0" smtClean="0"/>
            </a:br>
            <a:r>
              <a:rPr lang="en-US" dirty="0" smtClean="0"/>
              <a:t>	&lt;frame </a:t>
            </a:r>
            <a:r>
              <a:rPr lang="en-US" dirty="0" err="1" smtClean="0"/>
              <a:t>src</a:t>
            </a:r>
            <a:r>
              <a:rPr lang="en-US" dirty="0" smtClean="0"/>
              <a:t>="http://www.google.com/"&gt;</a:t>
            </a:r>
            <a:br>
              <a:rPr lang="en-US" dirty="0" smtClean="0"/>
            </a:br>
            <a:r>
              <a:rPr lang="en-US" dirty="0" smtClean="0"/>
              <a:t>	&lt;frame </a:t>
            </a:r>
            <a:r>
              <a:rPr lang="en-US" dirty="0" err="1" smtClean="0"/>
              <a:t>src</a:t>
            </a:r>
            <a:r>
              <a:rPr lang="en-US" dirty="0" smtClean="0"/>
              <a:t>="http://www.ask.com/"&gt;</a:t>
            </a:r>
            <a:br>
              <a:rPr lang="en-US" dirty="0" smtClean="0"/>
            </a:br>
            <a:r>
              <a:rPr lang="en-US" dirty="0" smtClean="0"/>
              <a:t>	&lt;frame </a:t>
            </a:r>
            <a:r>
              <a:rPr lang="en-US" dirty="0" err="1" smtClean="0"/>
              <a:t>src</a:t>
            </a:r>
            <a:r>
              <a:rPr lang="en-US" dirty="0" smtClean="0"/>
              <a:t>="http://www.bing.com"&gt;</a:t>
            </a:r>
            <a:br>
              <a:rPr lang="en-US" dirty="0" smtClean="0"/>
            </a:br>
            <a:r>
              <a:rPr lang="en-US" dirty="0" smtClean="0"/>
              <a:t>&lt;/frameset&gt;</a:t>
            </a:r>
          </a:p>
          <a:p>
            <a:pPr>
              <a:buNone/>
            </a:pPr>
            <a:r>
              <a:rPr lang="en-US" dirty="0" smtClean="0"/>
              <a:t>&lt;/html&gt;</a:t>
            </a: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44</a:t>
            </a:fld>
            <a:endParaRPr lang="en-US"/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0648"/>
            <a:ext cx="9144000" cy="638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/>
          <a:lstStyle/>
          <a:p>
            <a:r>
              <a:rPr lang="fr-FR" dirty="0" smtClean="0"/>
              <a:t>Cadres</a:t>
            </a: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45</a:t>
            </a:fld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263" y="1340768"/>
            <a:ext cx="722947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Cadres</a:t>
            </a:r>
            <a:endParaRPr lang="fr-F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Imbrication</a:t>
            </a: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46</a:t>
            </a:fld>
            <a:endParaRPr lang="en-US"/>
          </a:p>
        </p:txBody>
      </p:sp>
      <p:pic>
        <p:nvPicPr>
          <p:cNvPr id="952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2357430"/>
            <a:ext cx="7248525" cy="294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-4594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Attributs de la balise &lt;</a:t>
            </a:r>
            <a:r>
              <a:rPr lang="fr-FR" dirty="0" err="1" smtClean="0"/>
              <a:t>frameset</a:t>
            </a:r>
            <a:r>
              <a:rPr lang="fr-FR" dirty="0" smtClean="0"/>
              <a:t> …&gt;</a:t>
            </a:r>
            <a:endParaRPr lang="fr-F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 smtClean="0"/>
              <a:t>rows</a:t>
            </a:r>
            <a:r>
              <a:rPr lang="fr-FR" dirty="0" smtClean="0"/>
              <a:t>   "30%,200,*"</a:t>
            </a:r>
          </a:p>
          <a:p>
            <a:r>
              <a:rPr lang="fr-FR" dirty="0" smtClean="0"/>
              <a:t>cols</a:t>
            </a:r>
          </a:p>
          <a:p>
            <a:r>
              <a:rPr lang="fr-FR" dirty="0" err="1" smtClean="0"/>
              <a:t>framespacing</a:t>
            </a:r>
            <a:r>
              <a:rPr lang="fr-FR" dirty="0" smtClean="0"/>
              <a:t>="0" </a:t>
            </a:r>
          </a:p>
          <a:p>
            <a:r>
              <a:rPr lang="fr-FR" dirty="0" err="1" smtClean="0"/>
              <a:t>frameborder</a:t>
            </a:r>
            <a:r>
              <a:rPr lang="fr-FR" dirty="0" smtClean="0"/>
              <a:t>="no" </a:t>
            </a:r>
          </a:p>
          <a:p>
            <a:r>
              <a:rPr lang="fr-FR" dirty="0" smtClean="0"/>
              <a:t>border="0"</a:t>
            </a:r>
          </a:p>
          <a:p>
            <a:r>
              <a:rPr lang="fr-FR" dirty="0" err="1" smtClean="0"/>
              <a:t>bordercolor</a:t>
            </a: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47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0" y="642918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 smtClean="0">
                <a:solidFill>
                  <a:srgbClr val="FF0000"/>
                </a:solidFill>
              </a:rPr>
              <a:t>&lt;</a:t>
            </a:r>
            <a:r>
              <a:rPr lang="fr-FR" sz="4400" dirty="0" err="1" smtClean="0">
                <a:solidFill>
                  <a:srgbClr val="FF0000"/>
                </a:solidFill>
              </a:rPr>
              <a:t>frameset</a:t>
            </a:r>
            <a:r>
              <a:rPr lang="fr-FR" sz="4400" dirty="0" smtClean="0">
                <a:solidFill>
                  <a:srgbClr val="FF0000"/>
                </a:solidFill>
              </a:rPr>
              <a:t> </a:t>
            </a:r>
            <a:r>
              <a:rPr lang="fr-FR" sz="4400" dirty="0" err="1" smtClean="0">
                <a:solidFill>
                  <a:srgbClr val="FF0000"/>
                </a:solidFill>
              </a:rPr>
              <a:t>rows</a:t>
            </a:r>
            <a:r>
              <a:rPr lang="fr-FR" sz="4400" dirty="0" smtClean="0">
                <a:solidFill>
                  <a:srgbClr val="FF0000"/>
                </a:solidFill>
              </a:rPr>
              <a:t>=…</a:t>
            </a:r>
            <a:endParaRPr lang="fr-FR" sz="4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87424"/>
            <a:ext cx="8229600" cy="1143000"/>
          </a:xfrm>
        </p:spPr>
        <p:txBody>
          <a:bodyPr/>
          <a:lstStyle/>
          <a:p>
            <a:r>
              <a:rPr lang="fr-FR" dirty="0" smtClean="0"/>
              <a:t>Cadres</a:t>
            </a:r>
            <a:endParaRPr lang="fr-FR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539552" y="1484784"/>
          <a:ext cx="8153400" cy="471749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85884"/>
                <a:gridCol w="5786478"/>
                <a:gridCol w="1081038"/>
              </a:tblGrid>
              <a:tr h="576000">
                <a:tc rowSpan="3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65498"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00"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48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0" y="476672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 smtClean="0">
                <a:solidFill>
                  <a:srgbClr val="FF0000"/>
                </a:solidFill>
              </a:rPr>
              <a:t>Exercice</a:t>
            </a:r>
            <a:endParaRPr lang="fr-FR" sz="4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15416"/>
            <a:ext cx="8229600" cy="1143000"/>
          </a:xfrm>
        </p:spPr>
        <p:txBody>
          <a:bodyPr/>
          <a:lstStyle/>
          <a:p>
            <a:r>
              <a:rPr lang="fr-FR" dirty="0" smtClean="0"/>
              <a:t>Cadres</a:t>
            </a:r>
            <a:endParaRPr lang="fr-FR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</p:nvPr>
        </p:nvGraphicFramePr>
        <p:xfrm>
          <a:off x="642910" y="1428736"/>
          <a:ext cx="7917185" cy="46559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72000"/>
                <a:gridCol w="4173185"/>
                <a:gridCol w="1872000"/>
              </a:tblGrid>
              <a:tr h="521946">
                <a:tc gridSpan="3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3449993">
                <a:tc rowSpan="2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4000"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49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0" y="642918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 smtClean="0">
                <a:solidFill>
                  <a:srgbClr val="FF0000"/>
                </a:solidFill>
              </a:rPr>
              <a:t>Exercice</a:t>
            </a:r>
            <a:endParaRPr lang="fr-FR" sz="4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/>
              <a:t>Balises HTML (1)</a:t>
            </a:r>
            <a:endParaRPr lang="fr-FR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sz="3600" dirty="0" smtClean="0"/>
              <a:t>Commandes de descriptions sous forme de balises.</a:t>
            </a:r>
          </a:p>
          <a:p>
            <a:pPr lvl="1"/>
            <a:r>
              <a:rPr lang="fr-FR" sz="3200" dirty="0" smtClean="0"/>
              <a:t>Langage de balisage</a:t>
            </a:r>
          </a:p>
          <a:p>
            <a:pPr lvl="1"/>
            <a:r>
              <a:rPr lang="fr-FR" sz="3200" dirty="0" smtClean="0"/>
              <a:t>Une balise insère un élément dans la page Web.</a:t>
            </a:r>
          </a:p>
          <a:p>
            <a:r>
              <a:rPr lang="fr-FR" sz="3500" dirty="0" smtClean="0"/>
              <a:t>Chaque balise a un nom.</a:t>
            </a:r>
          </a:p>
          <a:p>
            <a:r>
              <a:rPr lang="fr-FR" sz="3500" dirty="0" smtClean="0"/>
              <a:t>une balise apparait entre les deux signes  &lt; et &gt;.</a:t>
            </a:r>
          </a:p>
          <a:p>
            <a:pPr lvl="2"/>
            <a:r>
              <a:rPr lang="fr-FR" sz="2800" dirty="0" smtClean="0"/>
              <a:t>Conteneurs: Balises avec fermeture</a:t>
            </a:r>
          </a:p>
          <a:p>
            <a:pPr lvl="2">
              <a:buNone/>
            </a:pPr>
            <a:r>
              <a:rPr lang="fr-FR" sz="3200" dirty="0" smtClean="0"/>
              <a:t>		&lt;P&gt;ceci est un paragraphe&lt;/P&gt;</a:t>
            </a:r>
          </a:p>
          <a:p>
            <a:pPr lvl="2"/>
            <a:r>
              <a:rPr lang="fr-FR" sz="2800" dirty="0" smtClean="0"/>
              <a:t>Balises non conteneurs: Balises sans fermeture:</a:t>
            </a:r>
          </a:p>
          <a:p>
            <a:pPr lvl="2">
              <a:buNone/>
            </a:pPr>
            <a:r>
              <a:rPr lang="fr-FR" sz="2800" dirty="0" smtClean="0"/>
              <a:t>		&lt;BR/&gt;</a:t>
            </a:r>
            <a:endParaRPr lang="fr-FR" sz="3200" dirty="0" smtClean="0"/>
          </a:p>
          <a:p>
            <a:endParaRPr lang="fr-FR" sz="2700" dirty="0" smtClean="0"/>
          </a:p>
          <a:p>
            <a:endParaRPr lang="fr-FR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195736" y="4653136"/>
            <a:ext cx="5019470" cy="63325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TextBox 6"/>
          <p:cNvSpPr txBox="1"/>
          <p:nvPr/>
        </p:nvSpPr>
        <p:spPr>
          <a:xfrm>
            <a:off x="7286644" y="4500570"/>
            <a:ext cx="1245796" cy="3693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1"/>
                </a:solidFill>
              </a:rPr>
              <a:t>Élément</a:t>
            </a:r>
            <a:endParaRPr lang="fr-FR" dirty="0">
              <a:solidFill>
                <a:schemeClr val="bg1"/>
              </a:solidFill>
            </a:endParaRPr>
          </a:p>
        </p:txBody>
      </p:sp>
      <p:cxnSp>
        <p:nvCxnSpPr>
          <p:cNvPr id="9" name="Shape 8"/>
          <p:cNvCxnSpPr>
            <a:stCxn id="7" idx="2"/>
            <a:endCxn id="6" idx="3"/>
          </p:cNvCxnSpPr>
          <p:nvPr/>
        </p:nvCxnSpPr>
        <p:spPr>
          <a:xfrm rot="5400000">
            <a:off x="7512444" y="4572664"/>
            <a:ext cx="99860" cy="694336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Formulaires</a:t>
            </a:r>
            <a:endParaRPr lang="fr-F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Permettent l’interaction avec l’utilisateur en lui proposant d’entrer des informations.</a:t>
            </a:r>
          </a:p>
          <a:p>
            <a:r>
              <a:rPr lang="fr-FR" dirty="0" smtClean="0"/>
              <a:t>En HTML : uniquement l’interface.</a:t>
            </a:r>
          </a:p>
          <a:p>
            <a:r>
              <a:rPr lang="fr-FR" dirty="0" smtClean="0"/>
              <a:t>Le traitement &gt;&gt; Couche comportement</a:t>
            </a: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50</a:t>
            </a:fld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642918"/>
            <a:ext cx="7786742" cy="57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Formulaires</a:t>
            </a:r>
            <a:endParaRPr lang="fr-F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3200" dirty="0" smtClean="0"/>
              <a:t>&lt;</a:t>
            </a:r>
            <a:r>
              <a:rPr lang="fr-FR" sz="3200" dirty="0" err="1" smtClean="0"/>
              <a:t>form</a:t>
            </a:r>
            <a:r>
              <a:rPr lang="fr-FR" sz="3200" dirty="0" smtClean="0"/>
              <a:t> action=    </a:t>
            </a:r>
            <a:r>
              <a:rPr lang="fr-FR" sz="3200" dirty="0" err="1" smtClean="0"/>
              <a:t>method</a:t>
            </a:r>
            <a:r>
              <a:rPr lang="fr-FR" sz="3200" dirty="0" smtClean="0"/>
              <a:t> = &gt; … &lt;/</a:t>
            </a:r>
            <a:r>
              <a:rPr lang="fr-FR" sz="3200" dirty="0" err="1" smtClean="0"/>
              <a:t>form</a:t>
            </a:r>
            <a:r>
              <a:rPr lang="fr-FR" sz="3200" dirty="0" smtClean="0"/>
              <a:t>&gt;</a:t>
            </a:r>
          </a:p>
          <a:p>
            <a:r>
              <a:rPr lang="fr-FR" sz="3200" dirty="0" smtClean="0"/>
              <a:t>Celle-ci prend les attributs suivants : </a:t>
            </a:r>
          </a:p>
          <a:p>
            <a:pPr lvl="1"/>
            <a:endParaRPr lang="fr-FR" sz="3200" dirty="0" smtClean="0">
              <a:solidFill>
                <a:srgbClr val="FF0000"/>
              </a:solidFill>
            </a:endParaRPr>
          </a:p>
          <a:p>
            <a:pPr lvl="1"/>
            <a:r>
              <a:rPr lang="fr-FR" sz="3200" dirty="0" smtClean="0">
                <a:solidFill>
                  <a:srgbClr val="FF0000"/>
                </a:solidFill>
              </a:rPr>
              <a:t>Action</a:t>
            </a:r>
            <a:r>
              <a:rPr lang="fr-FR" sz="3200" dirty="0" smtClean="0"/>
              <a:t>: URL du script auquel sera soumis le formulaire.</a:t>
            </a:r>
          </a:p>
          <a:p>
            <a:pPr lvl="1"/>
            <a:r>
              <a:rPr lang="fr-FR" sz="3200" dirty="0" err="1" smtClean="0">
                <a:solidFill>
                  <a:srgbClr val="FF0000"/>
                </a:solidFill>
              </a:rPr>
              <a:t>Method</a:t>
            </a:r>
            <a:r>
              <a:rPr lang="fr-FR" sz="3200" dirty="0" smtClean="0"/>
              <a:t>: Méthode d’envoi des données, valant soit "</a:t>
            </a:r>
            <a:r>
              <a:rPr lang="fr-FR" sz="3200" dirty="0" err="1" smtClean="0"/>
              <a:t>get</a:t>
            </a:r>
            <a:r>
              <a:rPr lang="fr-FR" sz="3200" dirty="0" smtClean="0"/>
              <a:t>" soit "post" 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51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43408"/>
            <a:ext cx="8229600" cy="1143000"/>
          </a:xfrm>
        </p:spPr>
        <p:txBody>
          <a:bodyPr/>
          <a:lstStyle/>
          <a:p>
            <a:r>
              <a:rPr lang="fr-FR" dirty="0" smtClean="0"/>
              <a:t>Champs de texte simples</a:t>
            </a: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52</a:t>
            </a:fld>
            <a:endParaRPr lang="en-US"/>
          </a:p>
        </p:txBody>
      </p:sp>
      <p:pic>
        <p:nvPicPr>
          <p:cNvPr id="962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29" y="1917248"/>
            <a:ext cx="9026144" cy="37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0" y="1052736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 smtClean="0">
                <a:solidFill>
                  <a:srgbClr val="FF0000"/>
                </a:solidFill>
              </a:rPr>
              <a:t>&lt;input type="</a:t>
            </a:r>
            <a:r>
              <a:rPr lang="fr-FR" sz="4400" dirty="0" err="1" smtClean="0">
                <a:solidFill>
                  <a:srgbClr val="FF0000"/>
                </a:solidFill>
              </a:rPr>
              <a:t>text</a:t>
            </a:r>
            <a:r>
              <a:rPr lang="fr-FR" sz="4400" dirty="0" smtClean="0">
                <a:solidFill>
                  <a:srgbClr val="FF0000"/>
                </a:solidFill>
              </a:rPr>
              <a:t>"&gt;</a:t>
            </a:r>
            <a:endParaRPr lang="fr-FR" sz="4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43408"/>
            <a:ext cx="8229600" cy="1143000"/>
          </a:xfrm>
        </p:spPr>
        <p:txBody>
          <a:bodyPr/>
          <a:lstStyle/>
          <a:p>
            <a:r>
              <a:rPr lang="fr-FR" dirty="0" smtClean="0"/>
              <a:t>Boutons radio</a:t>
            </a: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53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0" y="1124744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 smtClean="0">
                <a:solidFill>
                  <a:srgbClr val="FF0000"/>
                </a:solidFill>
              </a:rPr>
              <a:t>&lt;input type="radio"&gt;</a:t>
            </a:r>
            <a:endParaRPr lang="fr-FR" sz="4400" dirty="0">
              <a:solidFill>
                <a:srgbClr val="FF0000"/>
              </a:solidFill>
            </a:endParaRPr>
          </a:p>
        </p:txBody>
      </p:sp>
      <p:pic>
        <p:nvPicPr>
          <p:cNvPr id="9728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988840"/>
            <a:ext cx="8334375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/>
          <a:lstStyle/>
          <a:p>
            <a:r>
              <a:rPr lang="fr-FR" dirty="0" smtClean="0"/>
              <a:t>Les cases à cocher</a:t>
            </a: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54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0" y="1052736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 smtClean="0">
                <a:solidFill>
                  <a:srgbClr val="FF0000"/>
                </a:solidFill>
              </a:rPr>
              <a:t>&lt;input type="</a:t>
            </a:r>
            <a:r>
              <a:rPr lang="fr-FR" sz="4400" dirty="0" err="1" smtClean="0">
                <a:solidFill>
                  <a:srgbClr val="FF0000"/>
                </a:solidFill>
              </a:rPr>
              <a:t>checkbox</a:t>
            </a:r>
            <a:r>
              <a:rPr lang="fr-FR" sz="4400" dirty="0" smtClean="0">
                <a:solidFill>
                  <a:srgbClr val="FF0000"/>
                </a:solidFill>
              </a:rPr>
              <a:t>"&gt;</a:t>
            </a:r>
            <a:endParaRPr lang="fr-FR" sz="4400" dirty="0">
              <a:solidFill>
                <a:srgbClr val="FF0000"/>
              </a:solidFill>
            </a:endParaRPr>
          </a:p>
        </p:txBody>
      </p:sp>
      <p:pic>
        <p:nvPicPr>
          <p:cNvPr id="9830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999456"/>
            <a:ext cx="8353425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fr-FR" dirty="0" smtClean="0"/>
              <a:t>Les listes déroulantes</a:t>
            </a:r>
            <a:endParaRPr lang="fr-FR" dirty="0"/>
          </a:p>
        </p:txBody>
      </p:sp>
      <p:sp>
        <p:nvSpPr>
          <p:cNvPr id="9" name="Content Placeholder 4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424847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fr-FR" sz="2400" b="1" dirty="0" smtClean="0"/>
              <a:t>J’ai</a:t>
            </a:r>
          </a:p>
          <a:p>
            <a:pPr>
              <a:buNone/>
            </a:pPr>
            <a:r>
              <a:rPr lang="fr-FR" sz="2400" b="1" dirty="0" smtClean="0"/>
              <a:t>&lt;</a:t>
            </a:r>
            <a:r>
              <a:rPr lang="fr-FR" sz="2400" b="1" dirty="0" err="1" smtClean="0"/>
              <a:t>br</a:t>
            </a:r>
            <a:r>
              <a:rPr lang="fr-FR" sz="2400" b="1" dirty="0" smtClean="0"/>
              <a:t>/&gt;</a:t>
            </a:r>
            <a:br>
              <a:rPr lang="fr-FR" sz="2400" b="1" dirty="0" smtClean="0"/>
            </a:br>
            <a:r>
              <a:rPr lang="fr-FR" sz="2400" b="1" dirty="0" smtClean="0"/>
              <a:t>&lt;select&gt;</a:t>
            </a:r>
            <a:endParaRPr lang="fr-FR" sz="2400" dirty="0" smtClean="0"/>
          </a:p>
          <a:p>
            <a:pPr>
              <a:buNone/>
            </a:pPr>
            <a:r>
              <a:rPr lang="fr-FR" sz="2400" b="1" dirty="0" smtClean="0"/>
              <a:t>	  &lt;option value ="classe01"&gt;Entre 10 et 20 ans&lt;/option&gt;</a:t>
            </a:r>
            <a:endParaRPr lang="fr-FR" sz="2400" dirty="0" smtClean="0"/>
          </a:p>
          <a:p>
            <a:pPr>
              <a:buNone/>
            </a:pPr>
            <a:r>
              <a:rPr lang="fr-FR" sz="2400" b="1" dirty="0" smtClean="0"/>
              <a:t>	  &lt;option value ="Classe02"&gt;Entre 20 et 30 ans&lt;/option&gt;</a:t>
            </a:r>
            <a:endParaRPr lang="fr-FR" sz="2400" dirty="0" smtClean="0"/>
          </a:p>
          <a:p>
            <a:pPr>
              <a:buNone/>
            </a:pPr>
            <a:r>
              <a:rPr lang="fr-FR" sz="2400" b="1" dirty="0" smtClean="0"/>
              <a:t>	  &lt;option value ="Classe03"&gt;Entre 40 et 50 ans&lt;/option&gt;</a:t>
            </a:r>
            <a:endParaRPr lang="fr-FR" sz="2400" dirty="0" smtClean="0"/>
          </a:p>
          <a:p>
            <a:pPr>
              <a:buNone/>
            </a:pPr>
            <a:r>
              <a:rPr lang="fr-FR" sz="2400" b="1" dirty="0" smtClean="0"/>
              <a:t>	  &lt;option value ="Classe04"&gt;plus de 50&lt;/option&gt;</a:t>
            </a:r>
            <a:endParaRPr lang="fr-FR" sz="2400" dirty="0" smtClean="0"/>
          </a:p>
          <a:p>
            <a:pPr>
              <a:buNone/>
            </a:pPr>
            <a:r>
              <a:rPr lang="fr-FR" sz="2400" b="1" dirty="0" smtClean="0"/>
              <a:t>	</a:t>
            </a:r>
            <a:r>
              <a:rPr lang="en-US" sz="2400" b="1" dirty="0" smtClean="0"/>
              <a:t>&lt;/select&gt;</a:t>
            </a:r>
            <a:endParaRPr lang="fr-FR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55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51520" y="1412776"/>
            <a:ext cx="77768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 smtClean="0">
                <a:solidFill>
                  <a:srgbClr val="FF0000"/>
                </a:solidFill>
              </a:rPr>
              <a:t>&lt;select&gt;  … &lt;/select&gt;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43408"/>
            <a:ext cx="8229600" cy="1143000"/>
          </a:xfrm>
        </p:spPr>
        <p:txBody>
          <a:bodyPr/>
          <a:lstStyle/>
          <a:p>
            <a:r>
              <a:rPr lang="fr-FR" dirty="0" smtClean="0"/>
              <a:t>Les listes de sélection</a:t>
            </a:r>
            <a:endParaRPr lang="fr-FR" dirty="0"/>
          </a:p>
        </p:txBody>
      </p:sp>
      <p:sp>
        <p:nvSpPr>
          <p:cNvPr id="9" name="Content Placeholder 4"/>
          <p:cNvSpPr>
            <a:spLocks noGrp="1"/>
          </p:cNvSpPr>
          <p:nvPr>
            <p:ph idx="1"/>
          </p:nvPr>
        </p:nvSpPr>
        <p:spPr>
          <a:xfrm>
            <a:off x="457200" y="2218861"/>
            <a:ext cx="8229600" cy="423447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400" b="1" dirty="0" smtClean="0"/>
              <a:t>J’ai</a:t>
            </a:r>
          </a:p>
          <a:p>
            <a:pPr>
              <a:buNone/>
            </a:pPr>
            <a:r>
              <a:rPr lang="fr-FR" sz="2400" b="1" dirty="0" smtClean="0"/>
              <a:t>&lt;</a:t>
            </a:r>
            <a:r>
              <a:rPr lang="fr-FR" sz="2400" b="1" dirty="0" err="1" smtClean="0"/>
              <a:t>br</a:t>
            </a:r>
            <a:r>
              <a:rPr lang="fr-FR" sz="2400" b="1" dirty="0" smtClean="0"/>
              <a:t>/&gt;</a:t>
            </a:r>
            <a:br>
              <a:rPr lang="fr-FR" sz="2400" b="1" dirty="0" smtClean="0"/>
            </a:br>
            <a:r>
              <a:rPr lang="fr-FR" sz="2400" b="1" dirty="0" smtClean="0"/>
              <a:t>&lt;select size="5"&gt;</a:t>
            </a:r>
            <a:endParaRPr lang="fr-FR" sz="2400" dirty="0" smtClean="0"/>
          </a:p>
          <a:p>
            <a:pPr>
              <a:buNone/>
            </a:pPr>
            <a:r>
              <a:rPr lang="fr-FR" sz="2400" b="1" dirty="0" smtClean="0"/>
              <a:t>	  &lt;option value ="classe01"&gt;Entre 10 et 20 ans&lt;/option&gt;</a:t>
            </a:r>
            <a:endParaRPr lang="fr-FR" sz="2400" dirty="0" smtClean="0"/>
          </a:p>
          <a:p>
            <a:pPr>
              <a:buNone/>
            </a:pPr>
            <a:r>
              <a:rPr lang="fr-FR" sz="2400" b="1" dirty="0" smtClean="0"/>
              <a:t>	  &lt;option value ="Classe02"&gt;Entre 20 et 30 ans&lt;/option&gt;</a:t>
            </a:r>
            <a:endParaRPr lang="fr-FR" sz="2400" dirty="0" smtClean="0"/>
          </a:p>
          <a:p>
            <a:pPr>
              <a:buNone/>
            </a:pPr>
            <a:r>
              <a:rPr lang="fr-FR" sz="2400" b="1" dirty="0" smtClean="0"/>
              <a:t>	  &lt;option value ="Classe03"&gt;Entre 40 et 50 ans&lt;/option&gt;</a:t>
            </a:r>
            <a:endParaRPr lang="fr-FR" sz="2400" dirty="0" smtClean="0"/>
          </a:p>
          <a:p>
            <a:pPr>
              <a:buNone/>
            </a:pPr>
            <a:r>
              <a:rPr lang="fr-FR" sz="2400" b="1" dirty="0" smtClean="0"/>
              <a:t>	  &lt;option value ="Classe04"&gt;plus de 50&lt;/option&gt;</a:t>
            </a:r>
            <a:endParaRPr lang="fr-FR" sz="2400" dirty="0" smtClean="0"/>
          </a:p>
          <a:p>
            <a:pPr>
              <a:buNone/>
            </a:pPr>
            <a:r>
              <a:rPr lang="fr-FR" sz="2400" b="1" dirty="0" smtClean="0"/>
              <a:t>	</a:t>
            </a:r>
            <a:r>
              <a:rPr lang="en-US" sz="2400" b="1" dirty="0" smtClean="0"/>
              <a:t>&lt;/select&gt;</a:t>
            </a:r>
            <a:endParaRPr lang="fr-FR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56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0" y="90872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 smtClean="0">
                <a:solidFill>
                  <a:srgbClr val="FF0000"/>
                </a:solidFill>
              </a:rPr>
              <a:t>&lt;select size=…&gt;  … &lt;/select&gt;</a:t>
            </a:r>
          </a:p>
          <a:p>
            <a:r>
              <a:rPr lang="fr-FR" sz="4400" dirty="0" smtClean="0">
                <a:solidFill>
                  <a:srgbClr val="FF0000"/>
                </a:solidFill>
              </a:rPr>
              <a:t>exemple19</a:t>
            </a:r>
            <a:endParaRPr lang="fr-FR" sz="4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43408"/>
            <a:ext cx="8229600" cy="1143000"/>
          </a:xfrm>
        </p:spPr>
        <p:txBody>
          <a:bodyPr/>
          <a:lstStyle/>
          <a:p>
            <a:r>
              <a:rPr lang="fr-FR" dirty="0" smtClean="0"/>
              <a:t>Les listes de sélection multiple</a:t>
            </a:r>
            <a:endParaRPr lang="fr-FR" dirty="0"/>
          </a:p>
        </p:txBody>
      </p:sp>
      <p:sp>
        <p:nvSpPr>
          <p:cNvPr id="9" name="Content Placeholder 4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802427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fr-FR" sz="2400" b="1" dirty="0" smtClean="0"/>
              <a:t>J’ai</a:t>
            </a:r>
          </a:p>
          <a:p>
            <a:pPr>
              <a:buNone/>
            </a:pPr>
            <a:r>
              <a:rPr lang="fr-FR" sz="2400" b="1" dirty="0" smtClean="0"/>
              <a:t>&lt;</a:t>
            </a:r>
            <a:r>
              <a:rPr lang="fr-FR" sz="2400" b="1" dirty="0" err="1" smtClean="0"/>
              <a:t>br</a:t>
            </a:r>
            <a:r>
              <a:rPr lang="fr-FR" sz="2400" b="1" dirty="0" smtClean="0"/>
              <a:t>/&gt;</a:t>
            </a:r>
            <a:br>
              <a:rPr lang="fr-FR" sz="2400" b="1" dirty="0" smtClean="0"/>
            </a:br>
            <a:r>
              <a:rPr lang="fr-FR" sz="2400" b="1" dirty="0" smtClean="0"/>
              <a:t>&lt;select  multiple size="5" &gt;</a:t>
            </a:r>
            <a:endParaRPr lang="fr-FR" sz="2400" dirty="0" smtClean="0"/>
          </a:p>
          <a:p>
            <a:pPr>
              <a:buNone/>
            </a:pPr>
            <a:r>
              <a:rPr lang="fr-FR" sz="2400" b="1" dirty="0" smtClean="0"/>
              <a:t>	  &lt;option value ="classe01"&gt;Entre 10 et 20 ans&lt;/option&gt;</a:t>
            </a:r>
            <a:endParaRPr lang="fr-FR" sz="2400" dirty="0" smtClean="0"/>
          </a:p>
          <a:p>
            <a:pPr>
              <a:buNone/>
            </a:pPr>
            <a:r>
              <a:rPr lang="fr-FR" sz="2400" b="1" dirty="0" smtClean="0"/>
              <a:t>	  &lt;option value ="Classe02"&gt;Entre 20 et 30 ans&lt;/option&gt;</a:t>
            </a:r>
            <a:endParaRPr lang="fr-FR" sz="2400" dirty="0" smtClean="0"/>
          </a:p>
          <a:p>
            <a:pPr>
              <a:buNone/>
            </a:pPr>
            <a:r>
              <a:rPr lang="fr-FR" sz="2400" b="1" dirty="0" smtClean="0"/>
              <a:t>	  &lt;option value ="Classe03"&gt;Entre 40 et 50 ans&lt;/option&gt;</a:t>
            </a:r>
            <a:endParaRPr lang="fr-FR" sz="2400" dirty="0" smtClean="0"/>
          </a:p>
          <a:p>
            <a:pPr>
              <a:buNone/>
            </a:pPr>
            <a:r>
              <a:rPr lang="fr-FR" sz="2400" b="1" dirty="0" smtClean="0"/>
              <a:t>	  &lt;option value ="Classe04"&gt;plus de 50&lt;/option&gt;</a:t>
            </a:r>
            <a:endParaRPr lang="fr-FR" sz="2400" dirty="0" smtClean="0"/>
          </a:p>
          <a:p>
            <a:pPr>
              <a:buNone/>
            </a:pPr>
            <a:r>
              <a:rPr lang="fr-FR" sz="2400" b="1" dirty="0" smtClean="0"/>
              <a:t>	</a:t>
            </a:r>
            <a:r>
              <a:rPr lang="en-US" sz="2400" b="1" dirty="0" smtClean="0"/>
              <a:t>&lt;/select&gt;</a:t>
            </a:r>
            <a:endParaRPr lang="fr-FR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57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0" y="1124744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smtClean="0">
                <a:solidFill>
                  <a:srgbClr val="FF0000"/>
                </a:solidFill>
              </a:rPr>
              <a:t>&lt;select multiple size=..&gt;  … &lt;/select&gt;</a:t>
            </a:r>
          </a:p>
          <a:p>
            <a:r>
              <a:rPr lang="fr-FR" sz="3600" dirty="0" smtClean="0">
                <a:solidFill>
                  <a:srgbClr val="FF0000"/>
                </a:solidFill>
              </a:rPr>
              <a:t>Exemple 20</a:t>
            </a:r>
            <a:endParaRPr lang="fr-FR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850106"/>
          </a:xfrm>
        </p:spPr>
        <p:txBody>
          <a:bodyPr/>
          <a:lstStyle/>
          <a:p>
            <a:r>
              <a:rPr lang="fr-FR" dirty="0" smtClean="0"/>
              <a:t>Boutons</a:t>
            </a:r>
            <a:endParaRPr lang="fr-F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12648" y="785794"/>
            <a:ext cx="8153400" cy="5595534"/>
          </a:xfrm>
        </p:spPr>
        <p:txBody>
          <a:bodyPr/>
          <a:lstStyle/>
          <a:p>
            <a:r>
              <a:rPr lang="fr-FR" dirty="0" smtClean="0"/>
              <a:t>&lt;input type="</a:t>
            </a:r>
            <a:r>
              <a:rPr lang="fr-FR" dirty="0" err="1" smtClean="0">
                <a:solidFill>
                  <a:srgbClr val="00B050"/>
                </a:solidFill>
              </a:rPr>
              <a:t>button</a:t>
            </a:r>
            <a:r>
              <a:rPr lang="fr-FR" dirty="0" smtClean="0"/>
              <a:t>" value="Bouton !!!"/&gt;&lt;</a:t>
            </a:r>
            <a:r>
              <a:rPr lang="fr-FR" dirty="0" err="1" smtClean="0"/>
              <a:t>br</a:t>
            </a:r>
            <a:r>
              <a:rPr lang="fr-FR" dirty="0" smtClean="0"/>
              <a:t>/&gt;</a:t>
            </a:r>
          </a:p>
          <a:p>
            <a:r>
              <a:rPr lang="fr-FR" dirty="0" smtClean="0"/>
              <a:t>&lt;input type="</a:t>
            </a:r>
            <a:r>
              <a:rPr lang="fr-FR" dirty="0" smtClean="0">
                <a:solidFill>
                  <a:srgbClr val="FF0000"/>
                </a:solidFill>
              </a:rPr>
              <a:t>reset</a:t>
            </a:r>
            <a:r>
              <a:rPr lang="fr-FR" dirty="0" smtClean="0"/>
              <a:t>" value="</a:t>
            </a:r>
            <a:r>
              <a:rPr lang="fr-FR" dirty="0" err="1" smtClean="0"/>
              <a:t>Ré-initialiser</a:t>
            </a:r>
            <a:r>
              <a:rPr lang="fr-FR" dirty="0" smtClean="0"/>
              <a:t>!"/&gt;&lt;</a:t>
            </a:r>
            <a:r>
              <a:rPr lang="fr-FR" dirty="0" err="1" smtClean="0"/>
              <a:t>br</a:t>
            </a:r>
            <a:r>
              <a:rPr lang="fr-FR" dirty="0" smtClean="0"/>
              <a:t>/&gt;</a:t>
            </a:r>
          </a:p>
          <a:p>
            <a:r>
              <a:rPr lang="fr-FR" dirty="0" smtClean="0"/>
              <a:t>&lt;input type="</a:t>
            </a:r>
            <a:r>
              <a:rPr lang="fr-FR" dirty="0" err="1" smtClean="0">
                <a:solidFill>
                  <a:schemeClr val="tx2"/>
                </a:solidFill>
              </a:rPr>
              <a:t>submit</a:t>
            </a:r>
            <a:r>
              <a:rPr lang="fr-FR" dirty="0" smtClean="0"/>
              <a:t>" value="Valider!"/&gt;&lt;</a:t>
            </a:r>
            <a:r>
              <a:rPr lang="fr-FR" dirty="0" err="1" smtClean="0"/>
              <a:t>br</a:t>
            </a:r>
            <a:r>
              <a:rPr lang="fr-FR" dirty="0" smtClean="0"/>
              <a:t>/&gt;</a:t>
            </a:r>
          </a:p>
          <a:p>
            <a:r>
              <a:rPr lang="fr-FR" dirty="0" smtClean="0"/>
              <a:t>&lt;input type="</a:t>
            </a:r>
            <a:r>
              <a:rPr lang="fr-FR" dirty="0" smtClean="0">
                <a:solidFill>
                  <a:srgbClr val="C00000"/>
                </a:solidFill>
              </a:rPr>
              <a:t>image</a:t>
            </a:r>
            <a:r>
              <a:rPr lang="fr-FR" dirty="0" smtClean="0"/>
              <a:t>" </a:t>
            </a:r>
            <a:r>
              <a:rPr lang="fr-FR" dirty="0" err="1" smtClean="0"/>
              <a:t>src</a:t>
            </a:r>
            <a:r>
              <a:rPr lang="fr-FR" dirty="0" smtClean="0"/>
              <a:t>="login.jpg"&gt;</a:t>
            </a: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58</a:t>
            </a:fld>
            <a:endParaRPr lang="en-US"/>
          </a:p>
        </p:txBody>
      </p:sp>
      <p:pic>
        <p:nvPicPr>
          <p:cNvPr id="1044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3933056"/>
            <a:ext cx="3853608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More…</a:t>
            </a:r>
            <a:endParaRPr lang="fr-F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Champs pour mots de passes</a:t>
            </a:r>
          </a:p>
          <a:p>
            <a:pPr algn="ctr">
              <a:buNone/>
            </a:pPr>
            <a:r>
              <a:rPr lang="fr-FR" b="1" dirty="0" smtClean="0"/>
              <a:t>&lt;input type="</a:t>
            </a:r>
            <a:r>
              <a:rPr lang="fr-FR" b="1" dirty="0" err="1" smtClean="0"/>
              <a:t>password</a:t>
            </a:r>
            <a:r>
              <a:rPr lang="fr-FR" b="1" dirty="0" smtClean="0"/>
              <a:t>" </a:t>
            </a:r>
            <a:r>
              <a:rPr lang="fr-FR" b="1" dirty="0" err="1" smtClean="0"/>
              <a:t>name</a:t>
            </a:r>
            <a:r>
              <a:rPr lang="fr-FR" b="1" dirty="0" smtClean="0"/>
              <a:t>="</a:t>
            </a:r>
            <a:r>
              <a:rPr lang="fr-FR" b="1" dirty="0" err="1" smtClean="0"/>
              <a:t>motdepasse</a:t>
            </a:r>
            <a:r>
              <a:rPr lang="fr-FR" b="1" dirty="0" smtClean="0"/>
              <a:t>"&gt;</a:t>
            </a:r>
          </a:p>
          <a:p>
            <a:pPr algn="ctr">
              <a:buNone/>
            </a:pPr>
            <a:endParaRPr lang="fr-FR" dirty="0" smtClean="0"/>
          </a:p>
          <a:p>
            <a:r>
              <a:rPr lang="fr-FR" dirty="0" smtClean="0"/>
              <a:t>Champs pour fichiers</a:t>
            </a:r>
          </a:p>
          <a:p>
            <a:pPr algn="ctr">
              <a:buNone/>
            </a:pPr>
            <a:r>
              <a:rPr lang="fr-FR" b="1" dirty="0" smtClean="0"/>
              <a:t>&lt;input type="file" </a:t>
            </a:r>
            <a:r>
              <a:rPr lang="fr-FR" b="1" dirty="0" err="1" smtClean="0"/>
              <a:t>name</a:t>
            </a:r>
            <a:r>
              <a:rPr lang="fr-FR" b="1" dirty="0" smtClean="0"/>
              <a:t>="fichier"&gt;</a:t>
            </a:r>
          </a:p>
          <a:p>
            <a:pPr algn="ctr">
              <a:buNone/>
            </a:pPr>
            <a:endParaRPr lang="fr-FR" b="1" dirty="0" smtClean="0"/>
          </a:p>
          <a:p>
            <a:r>
              <a:rPr lang="fr-FR" dirty="0" smtClean="0"/>
              <a:t>Champ caché</a:t>
            </a:r>
          </a:p>
          <a:p>
            <a:pPr algn="ctr">
              <a:buNone/>
            </a:pPr>
            <a:r>
              <a:rPr lang="fr-FR" b="1" dirty="0" smtClean="0"/>
              <a:t>&lt;input type="</a:t>
            </a:r>
            <a:r>
              <a:rPr lang="fr-FR" b="1" dirty="0" err="1" smtClean="0"/>
              <a:t>hidden</a:t>
            </a:r>
            <a:r>
              <a:rPr lang="fr-FR" b="1" dirty="0" smtClean="0"/>
              <a:t>" </a:t>
            </a:r>
            <a:r>
              <a:rPr lang="fr-FR" b="1" dirty="0" err="1" smtClean="0"/>
              <a:t>name</a:t>
            </a:r>
            <a:r>
              <a:rPr lang="fr-FR" b="1" dirty="0" smtClean="0"/>
              <a:t>="v1"&gt;</a:t>
            </a:r>
            <a:endParaRPr lang="fr-F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59</a:t>
            </a:fld>
            <a:endParaRPr lang="en-US"/>
          </a:p>
        </p:txBody>
      </p:sp>
      <p:pic>
        <p:nvPicPr>
          <p:cNvPr id="1177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276872"/>
            <a:ext cx="3694664" cy="61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776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4149080"/>
            <a:ext cx="4248150" cy="44767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pPr algn="ctr"/>
            <a:r>
              <a:rPr lang="fr-FR" b="1" dirty="0" smtClean="0"/>
              <a:t>Balises HTML (2)</a:t>
            </a:r>
            <a:endParaRPr lang="fr-FR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040560"/>
          </a:xfrm>
        </p:spPr>
        <p:txBody>
          <a:bodyPr>
            <a:normAutofit fontScale="85000" lnSpcReduction="20000"/>
          </a:bodyPr>
          <a:lstStyle/>
          <a:p>
            <a:r>
              <a:rPr lang="fr-FR" sz="3200" dirty="0" smtClean="0"/>
              <a:t>Une balise ne fait pas partie du contenu.</a:t>
            </a:r>
          </a:p>
          <a:p>
            <a:r>
              <a:rPr lang="fr-FR" sz="3200" dirty="0" smtClean="0"/>
              <a:t>Une balise fournit des informations sur le contenu.</a:t>
            </a:r>
          </a:p>
          <a:p>
            <a:r>
              <a:rPr lang="fr-FR" sz="3200" dirty="0" smtClean="0"/>
              <a:t>Toutes les balises utilisées doivent être fermées (par exemple: &lt;p&gt;&lt;/p&gt;, ou &lt;</a:t>
            </a:r>
            <a:r>
              <a:rPr lang="fr-FR" sz="3200" dirty="0" err="1" smtClean="0"/>
              <a:t>br</a:t>
            </a:r>
            <a:r>
              <a:rPr lang="fr-FR" sz="3200" dirty="0" smtClean="0"/>
              <a:t> /&gt;);</a:t>
            </a:r>
          </a:p>
          <a:p>
            <a:r>
              <a:rPr lang="fr-FR" sz="3200" dirty="0" smtClean="0"/>
              <a:t>les balises ne doivent jamais se chevaucher :</a:t>
            </a:r>
          </a:p>
          <a:p>
            <a:r>
              <a:rPr lang="fr-FR" sz="2800" dirty="0" smtClean="0"/>
              <a:t>&lt;B&gt;&lt;I&gt;...&lt;/I&gt;&lt;/B&gt; est correct</a:t>
            </a:r>
          </a:p>
          <a:p>
            <a:pPr>
              <a:buNone/>
            </a:pPr>
            <a:r>
              <a:rPr lang="fr-FR" sz="2800" dirty="0" smtClean="0"/>
              <a:t>     mais &lt;B&gt;&lt;I&gt;...&lt;/B&gt;&lt;/I&gt; risque de vous </a:t>
            </a:r>
            <a:r>
              <a:rPr lang="fr-FR" sz="2800" dirty="0" err="1" smtClean="0"/>
              <a:t>ennouis</a:t>
            </a:r>
            <a:r>
              <a:rPr lang="fr-FR" sz="2800" dirty="0" smtClean="0"/>
              <a:t>.</a:t>
            </a:r>
            <a:endParaRPr lang="fr-FR" sz="3200" dirty="0" smtClean="0"/>
          </a:p>
          <a:p>
            <a:pPr>
              <a:buNone/>
            </a:pPr>
            <a:endParaRPr lang="fr-FR" sz="3200" dirty="0" smtClean="0"/>
          </a:p>
          <a:p>
            <a:r>
              <a:rPr lang="fr-FR" sz="3200" dirty="0" smtClean="0"/>
              <a:t>Les noms des éléments et des attributs sont souvent écrits en minuscule, mais &lt;</a:t>
            </a:r>
            <a:r>
              <a:rPr lang="fr-FR" sz="3200" dirty="0" err="1" smtClean="0"/>
              <a:t>head</a:t>
            </a:r>
            <a:r>
              <a:rPr lang="fr-FR" sz="3200" dirty="0" smtClean="0"/>
              <a:t>&gt; et &lt;</a:t>
            </a:r>
            <a:r>
              <a:rPr lang="fr-FR" sz="3200" dirty="0" err="1" smtClean="0"/>
              <a:t>HeAd</a:t>
            </a:r>
            <a:r>
              <a:rPr lang="fr-FR" sz="3200" dirty="0" smtClean="0"/>
              <a:t>&gt; sont équivalents.</a:t>
            </a:r>
          </a:p>
          <a:p>
            <a:r>
              <a:rPr lang="fr-FR" sz="3200" dirty="0" smtClean="0"/>
              <a:t>Il est possible de commenter le code HTML :</a:t>
            </a:r>
          </a:p>
          <a:p>
            <a:pPr>
              <a:buNone/>
            </a:pPr>
            <a:r>
              <a:rPr lang="fr-FR" sz="3200" dirty="0" smtClean="0"/>
              <a:t>	&lt;!-- Ceci est un commentaire --&gt;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142976" y="785794"/>
            <a:ext cx="7010424" cy="564360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fr-FR" dirty="0" smtClean="0">
                <a:solidFill>
                  <a:srgbClr val="C00000"/>
                </a:solidFill>
              </a:rPr>
              <a:t>&lt;</a:t>
            </a:r>
            <a:r>
              <a:rPr lang="fr-FR" dirty="0" err="1" smtClean="0">
                <a:solidFill>
                  <a:srgbClr val="C00000"/>
                </a:solidFill>
              </a:rPr>
              <a:t>fieldset</a:t>
            </a:r>
            <a:r>
              <a:rPr lang="fr-FR" dirty="0" smtClean="0">
                <a:solidFill>
                  <a:srgbClr val="C00000"/>
                </a:solidFill>
              </a:rPr>
              <a:t>&gt;</a:t>
            </a:r>
          </a:p>
          <a:p>
            <a:pPr>
              <a:buNone/>
            </a:pPr>
            <a:r>
              <a:rPr lang="fr-FR" dirty="0" smtClean="0">
                <a:solidFill>
                  <a:srgbClr val="FF0000"/>
                </a:solidFill>
              </a:rPr>
              <a:t>&lt;</a:t>
            </a:r>
            <a:r>
              <a:rPr lang="fr-FR" dirty="0" err="1" smtClean="0">
                <a:solidFill>
                  <a:srgbClr val="FF0000"/>
                </a:solidFill>
              </a:rPr>
              <a:t>legend</a:t>
            </a:r>
            <a:r>
              <a:rPr lang="fr-FR" dirty="0" smtClean="0">
                <a:solidFill>
                  <a:srgbClr val="FF0000"/>
                </a:solidFill>
              </a:rPr>
              <a:t>&gt;Profile&lt;/</a:t>
            </a:r>
            <a:r>
              <a:rPr lang="fr-FR" dirty="0" err="1" smtClean="0">
                <a:solidFill>
                  <a:srgbClr val="FF0000"/>
                </a:solidFill>
              </a:rPr>
              <a:t>legend</a:t>
            </a:r>
            <a:r>
              <a:rPr lang="fr-FR" dirty="0" smtClean="0">
                <a:solidFill>
                  <a:srgbClr val="FF0000"/>
                </a:solidFill>
              </a:rPr>
              <a:t>&gt;</a:t>
            </a:r>
          </a:p>
          <a:p>
            <a:pPr>
              <a:buNone/>
            </a:pPr>
            <a:r>
              <a:rPr lang="fr-FR" dirty="0" smtClean="0"/>
              <a:t>Nom: </a:t>
            </a:r>
          </a:p>
          <a:p>
            <a:pPr>
              <a:buNone/>
            </a:pPr>
            <a:r>
              <a:rPr lang="fr-FR" dirty="0" smtClean="0"/>
              <a:t>&lt;input type="</a:t>
            </a:r>
            <a:r>
              <a:rPr lang="fr-FR" dirty="0" err="1" smtClean="0"/>
              <a:t>text</a:t>
            </a:r>
            <a:r>
              <a:rPr lang="fr-FR" dirty="0" smtClean="0"/>
              <a:t>" </a:t>
            </a:r>
            <a:r>
              <a:rPr lang="fr-FR" dirty="0" err="1" smtClean="0"/>
              <a:t>name</a:t>
            </a:r>
            <a:r>
              <a:rPr lang="fr-FR" dirty="0" smtClean="0"/>
              <a:t>="n"&gt;</a:t>
            </a:r>
          </a:p>
          <a:p>
            <a:pPr>
              <a:buNone/>
            </a:pPr>
            <a:r>
              <a:rPr lang="fr-FR" dirty="0" smtClean="0"/>
              <a:t>Prénom: </a:t>
            </a:r>
          </a:p>
          <a:p>
            <a:pPr>
              <a:buNone/>
            </a:pPr>
            <a:r>
              <a:rPr lang="fr-FR" dirty="0" smtClean="0"/>
              <a:t>&lt;input type="</a:t>
            </a:r>
            <a:r>
              <a:rPr lang="fr-FR" dirty="0" err="1" smtClean="0"/>
              <a:t>text</a:t>
            </a:r>
            <a:r>
              <a:rPr lang="fr-FR" dirty="0" smtClean="0"/>
              <a:t>" </a:t>
            </a:r>
            <a:r>
              <a:rPr lang="fr-FR" dirty="0" err="1" smtClean="0"/>
              <a:t>name</a:t>
            </a:r>
            <a:r>
              <a:rPr lang="fr-FR" dirty="0" smtClean="0"/>
              <a:t>="</a:t>
            </a:r>
            <a:r>
              <a:rPr lang="fr-FR" dirty="0" err="1" smtClean="0"/>
              <a:t>pn</a:t>
            </a:r>
            <a:r>
              <a:rPr lang="fr-FR" dirty="0" smtClean="0"/>
              <a:t>"&gt;</a:t>
            </a:r>
          </a:p>
          <a:p>
            <a:pPr>
              <a:buNone/>
            </a:pPr>
            <a:r>
              <a:rPr lang="fr-FR" dirty="0" smtClean="0"/>
              <a:t>&lt;</a:t>
            </a:r>
            <a:r>
              <a:rPr lang="fr-FR" dirty="0" err="1" smtClean="0"/>
              <a:t>br</a:t>
            </a:r>
            <a:r>
              <a:rPr lang="fr-FR" dirty="0" smtClean="0"/>
              <a:t>/&gt;</a:t>
            </a:r>
          </a:p>
          <a:p>
            <a:pPr>
              <a:buNone/>
            </a:pPr>
            <a:r>
              <a:rPr lang="fr-FR" dirty="0" smtClean="0"/>
              <a:t>Adresse: </a:t>
            </a:r>
          </a:p>
          <a:p>
            <a:pPr>
              <a:buNone/>
            </a:pPr>
            <a:r>
              <a:rPr lang="fr-FR" dirty="0" smtClean="0"/>
              <a:t>&lt;input </a:t>
            </a:r>
            <a:r>
              <a:rPr lang="fr-FR" dirty="0" err="1" smtClean="0"/>
              <a:t>name</a:t>
            </a:r>
            <a:r>
              <a:rPr lang="fr-FR" dirty="0" smtClean="0"/>
              <a:t>="adresse" type="</a:t>
            </a:r>
            <a:r>
              <a:rPr lang="fr-FR" dirty="0" err="1" smtClean="0"/>
              <a:t>text</a:t>
            </a:r>
            <a:r>
              <a:rPr lang="fr-FR" dirty="0" smtClean="0"/>
              <a:t>" size="53"&gt;</a:t>
            </a:r>
          </a:p>
          <a:p>
            <a:pPr>
              <a:buNone/>
            </a:pPr>
            <a:r>
              <a:rPr lang="fr-FR" dirty="0" smtClean="0"/>
              <a:t>&lt;</a:t>
            </a:r>
            <a:r>
              <a:rPr lang="fr-FR" dirty="0" err="1" smtClean="0"/>
              <a:t>br</a:t>
            </a:r>
            <a:r>
              <a:rPr lang="fr-FR" dirty="0" smtClean="0"/>
              <a:t>/&gt;</a:t>
            </a:r>
          </a:p>
          <a:p>
            <a:pPr>
              <a:buNone/>
            </a:pPr>
            <a:r>
              <a:rPr lang="fr-FR" dirty="0" smtClean="0"/>
              <a:t>&lt;input type="</a:t>
            </a:r>
            <a:r>
              <a:rPr lang="fr-FR" dirty="0" err="1" smtClean="0"/>
              <a:t>submit</a:t>
            </a:r>
            <a:r>
              <a:rPr lang="fr-FR" dirty="0" smtClean="0"/>
              <a:t>" value="Valider"&gt;</a:t>
            </a:r>
          </a:p>
          <a:p>
            <a:pPr>
              <a:buNone/>
            </a:pPr>
            <a:r>
              <a:rPr lang="fr-FR" dirty="0" smtClean="0">
                <a:solidFill>
                  <a:srgbClr val="C00000"/>
                </a:solidFill>
              </a:rPr>
              <a:t>&lt;/</a:t>
            </a:r>
            <a:r>
              <a:rPr lang="fr-FR" dirty="0" err="1" smtClean="0">
                <a:solidFill>
                  <a:srgbClr val="C00000"/>
                </a:solidFill>
              </a:rPr>
              <a:t>fieldset</a:t>
            </a:r>
            <a:r>
              <a:rPr lang="fr-FR" dirty="0" smtClean="0">
                <a:solidFill>
                  <a:srgbClr val="C00000"/>
                </a:solidFill>
              </a:rPr>
              <a:t>&gt;</a:t>
            </a:r>
            <a:endParaRPr lang="fr-FR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60</a:t>
            </a:fld>
            <a:endParaRPr lang="en-US"/>
          </a:p>
        </p:txBody>
      </p:sp>
      <p:pic>
        <p:nvPicPr>
          <p:cNvPr id="1187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692696"/>
            <a:ext cx="7055995" cy="57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87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87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87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8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0" y="1500174"/>
            <a:ext cx="9144000" cy="478634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&lt;p&gt;Message&lt;/p&gt;</a:t>
            </a:r>
          </a:p>
          <a:p>
            <a:pPr>
              <a:buNone/>
            </a:pPr>
            <a:r>
              <a:rPr lang="en-US" dirty="0" smtClean="0"/>
              <a:t>&lt;</a:t>
            </a:r>
            <a:r>
              <a:rPr lang="en-US" dirty="0" err="1" smtClean="0"/>
              <a:t>textarea</a:t>
            </a:r>
            <a:r>
              <a:rPr lang="en-US" dirty="0" smtClean="0"/>
              <a:t> rows="5" cols="40" name="message" &gt;</a:t>
            </a:r>
          </a:p>
          <a:p>
            <a:pPr>
              <a:buNone/>
            </a:pPr>
            <a:r>
              <a:rPr lang="en-US" dirty="0" smtClean="0"/>
              <a:t>-- </a:t>
            </a:r>
            <a:r>
              <a:rPr lang="en-US" dirty="0" err="1" smtClean="0"/>
              <a:t>tapez</a:t>
            </a:r>
            <a:r>
              <a:rPr lang="en-US" dirty="0" smtClean="0"/>
              <a:t> </a:t>
            </a:r>
            <a:r>
              <a:rPr lang="en-US" dirty="0" err="1" smtClean="0"/>
              <a:t>votre</a:t>
            </a:r>
            <a:r>
              <a:rPr lang="en-US" dirty="0" smtClean="0"/>
              <a:t> message </a:t>
            </a:r>
            <a:r>
              <a:rPr lang="en-US" dirty="0" err="1" smtClean="0"/>
              <a:t>ici</a:t>
            </a:r>
            <a:r>
              <a:rPr lang="en-US" dirty="0" smtClean="0"/>
              <a:t> --</a:t>
            </a:r>
          </a:p>
          <a:p>
            <a:pPr>
              <a:buNone/>
            </a:pPr>
            <a:r>
              <a:rPr lang="en-US" dirty="0" smtClean="0"/>
              <a:t>&lt;/</a:t>
            </a:r>
            <a:r>
              <a:rPr lang="en-US" dirty="0" err="1" smtClean="0"/>
              <a:t>textarea</a:t>
            </a:r>
            <a:r>
              <a:rPr lang="en-US" dirty="0" smtClean="0"/>
              <a:t>&gt;</a:t>
            </a:r>
          </a:p>
          <a:p>
            <a:pPr>
              <a:buNone/>
            </a:pPr>
            <a:r>
              <a:rPr lang="en-US" dirty="0" smtClean="0"/>
              <a:t>&lt;</a:t>
            </a:r>
            <a:r>
              <a:rPr lang="en-US" dirty="0" err="1" smtClean="0"/>
              <a:t>br</a:t>
            </a:r>
            <a:r>
              <a:rPr lang="en-US" dirty="0" smtClean="0"/>
              <a:t>/&gt;</a:t>
            </a:r>
          </a:p>
          <a:p>
            <a:pPr>
              <a:buNone/>
            </a:pPr>
            <a:r>
              <a:rPr lang="en-US" dirty="0" smtClean="0"/>
              <a:t>&lt;input type="submit" value="</a:t>
            </a:r>
            <a:r>
              <a:rPr lang="en-US" dirty="0" err="1" smtClean="0"/>
              <a:t>Envoyer</a:t>
            </a:r>
            <a:r>
              <a:rPr lang="en-US" dirty="0" smtClean="0"/>
              <a:t>"/&gt;</a:t>
            </a:r>
          </a:p>
          <a:p>
            <a:pPr>
              <a:buNone/>
            </a:pPr>
            <a:r>
              <a:rPr lang="en-US" dirty="0" smtClean="0"/>
              <a:t>&lt;input type="reset" value="Effacer"/&gt;</a:t>
            </a: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61</a:t>
            </a:fld>
            <a:endParaRPr lang="en-US"/>
          </a:p>
        </p:txBody>
      </p:sp>
      <p:pic>
        <p:nvPicPr>
          <p:cNvPr id="1198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817393"/>
            <a:ext cx="7624040" cy="57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98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98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98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9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Espace réservé du numéro de diapositive 1"/>
          <p:cNvSpPr txBox="1">
            <a:spLocks/>
          </p:cNvSpPr>
          <p:nvPr/>
        </p:nvSpPr>
        <p:spPr>
          <a:xfrm>
            <a:off x="8610600" y="6429396"/>
            <a:ext cx="533400" cy="432000"/>
          </a:xfrm>
          <a:prstGeom prst="rect">
            <a:avLst/>
          </a:prstGeom>
        </p:spPr>
        <p:txBody>
          <a:bodyPr vert="horz"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AB646C-80A1-488E-BA59-83442D87D28A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Espace réservé du contenu 1"/>
          <p:cNvSpPr txBox="1">
            <a:spLocks/>
          </p:cNvSpPr>
          <p:nvPr/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fr-FR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On ajoute des informations complémentaires aux balises grâce à des attributs.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Quand vous écrirez les balises de votre page HTML, il faudra garder à l'esprit :</a:t>
            </a:r>
            <a:endParaRPr lang="fr-FR" sz="2800" dirty="0" smtClean="0">
              <a:latin typeface="Times New Roman"/>
              <a:ea typeface="Times New Roman"/>
            </a:endParaRPr>
          </a:p>
          <a:p>
            <a:pPr marL="449580" algn="just">
              <a:spcAft>
                <a:spcPts val="0"/>
              </a:spcAft>
              <a:buFont typeface="Wingdings" pitchFamily="2" charset="2"/>
              <a:buChar char="Ø"/>
            </a:pP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qu'une balise marque une action pour le browser (ce qu'il doit faire...).</a:t>
            </a:r>
            <a:endParaRPr lang="fr-FR" sz="2800" dirty="0" smtClean="0">
              <a:latin typeface="Times New Roman"/>
              <a:ea typeface="Times New Roman"/>
            </a:endParaRPr>
          </a:p>
          <a:p>
            <a:pPr marL="449580" algn="just">
              <a:spcAft>
                <a:spcPts val="0"/>
              </a:spcAft>
              <a:buFont typeface="Wingdings" pitchFamily="2" charset="2"/>
              <a:buChar char="Ø"/>
            </a:pPr>
            <a:r>
              <a:rPr lang="fr-FR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que les attributs précisent les modalités de cette action (comment il doit le faire...).</a:t>
            </a:r>
            <a:endParaRPr lang="fr-FR" sz="2800" dirty="0" smtClean="0">
              <a:latin typeface="Times New Roman"/>
              <a:ea typeface="Times New Roman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fr-FR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Espace réservé du numéro de diapositive 2"/>
          <p:cNvSpPr txBox="1">
            <a:spLocks/>
          </p:cNvSpPr>
          <p:nvPr/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AB646C-80A1-488E-BA59-83442D87D28A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itre 3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Les attributs (1)</a:t>
            </a:r>
            <a:endParaRPr kumimoji="0" lang="fr-FR" sz="41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Les attributs (2)</a:t>
            </a:r>
            <a:endParaRPr lang="fr-FR" dirty="0"/>
          </a:p>
        </p:txBody>
      </p:sp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>
              <a:defRPr/>
            </a:pPr>
            <a:r>
              <a:rPr lang="fr-FR" dirty="0" smtClean="0"/>
              <a:t> Les attributs s´insèrent dans la balise ouvrante </a:t>
            </a:r>
          </a:p>
          <a:p>
            <a:pPr lvl="0">
              <a:defRPr/>
            </a:pPr>
            <a:r>
              <a:rPr lang="fr-FR" dirty="0" smtClean="0"/>
              <a:t>et se décomposent en deux parties : le </a:t>
            </a:r>
            <a:r>
              <a:rPr lang="fr-FR" dirty="0" smtClean="0">
                <a:solidFill>
                  <a:srgbClr val="FF0000"/>
                </a:solidFill>
              </a:rPr>
              <a:t>nom</a:t>
            </a:r>
            <a:r>
              <a:rPr lang="fr-FR" dirty="0" smtClean="0"/>
              <a:t> de l´attribut et sa </a:t>
            </a:r>
            <a:r>
              <a:rPr lang="fr-FR" dirty="0" smtClean="0">
                <a:solidFill>
                  <a:srgbClr val="FF0000"/>
                </a:solidFill>
              </a:rPr>
              <a:t>valeur</a:t>
            </a:r>
            <a:r>
              <a:rPr lang="fr-FR" dirty="0" smtClean="0"/>
              <a:t>. </a:t>
            </a:r>
          </a:p>
          <a:p>
            <a:pPr lvl="0">
              <a:defRPr/>
            </a:pPr>
            <a:r>
              <a:rPr lang="fr-FR" dirty="0" smtClean="0">
                <a:solidFill>
                  <a:srgbClr val="FF0000"/>
                </a:solidFill>
              </a:rPr>
              <a:t>La valeur doit être encadré par des guillemets</a:t>
            </a:r>
            <a:r>
              <a:rPr lang="fr-FR" dirty="0" smtClean="0"/>
              <a:t> et le nom et la valeur de l´attribut sont liés par le signe </a:t>
            </a:r>
            <a:r>
              <a:rPr lang="fr-FR" dirty="0" smtClean="0">
                <a:solidFill>
                  <a:srgbClr val="FF0000"/>
                </a:solidFill>
              </a:rPr>
              <a:t>"="</a:t>
            </a:r>
            <a:r>
              <a:rPr lang="fr-FR" dirty="0" smtClean="0"/>
              <a:t>.</a:t>
            </a:r>
          </a:p>
          <a:p>
            <a:pPr lvl="0">
              <a:defRPr/>
            </a:pPr>
            <a:r>
              <a:rPr lang="fr-FR" dirty="0" smtClean="0"/>
              <a:t> Exemple : le code pour afficher une info-bulle lors du passage de la souris sur notre paragraphe utiliserait l´attribut </a:t>
            </a:r>
            <a:r>
              <a:rPr lang="fr-FR" dirty="0" err="1" smtClean="0"/>
              <a:t>title</a:t>
            </a:r>
            <a:r>
              <a:rPr lang="fr-FR" dirty="0" smtClean="0"/>
              <a:t>:</a:t>
            </a:r>
          </a:p>
          <a:p>
            <a:pPr lvl="0"/>
            <a:r>
              <a:rPr lang="fr-FR" sz="2800" dirty="0" smtClean="0">
                <a:solidFill>
                  <a:srgbClr val="00B050"/>
                </a:solidFill>
              </a:rPr>
              <a:t>&lt;p </a:t>
            </a:r>
            <a:r>
              <a:rPr lang="fr-FR" sz="2800" dirty="0" err="1" smtClean="0">
                <a:solidFill>
                  <a:srgbClr val="00B050"/>
                </a:solidFill>
              </a:rPr>
              <a:t>title</a:t>
            </a:r>
            <a:r>
              <a:rPr lang="fr-FR" sz="2800" dirty="0" smtClean="0">
                <a:solidFill>
                  <a:srgbClr val="00B050"/>
                </a:solidFill>
              </a:rPr>
              <a:t>="titre de </a:t>
            </a:r>
            <a:r>
              <a:rPr lang="fr-FR" sz="2800" dirty="0" err="1" smtClean="0">
                <a:solidFill>
                  <a:srgbClr val="00B050"/>
                </a:solidFill>
              </a:rPr>
              <a:t>monparagraphe</a:t>
            </a:r>
            <a:r>
              <a:rPr lang="fr-FR" sz="2800" dirty="0" smtClean="0">
                <a:solidFill>
                  <a:srgbClr val="00B050"/>
                </a:solidFill>
              </a:rPr>
              <a:t>"&gt;Texte de mon paragraphe.&lt;/p&gt;</a:t>
            </a:r>
            <a:endParaRPr lang="fr-FR" dirty="0" smtClean="0">
              <a:solidFill>
                <a:srgbClr val="00B050"/>
              </a:solidFill>
            </a:endParaRPr>
          </a:p>
          <a:p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Les attributs (3)</a:t>
            </a:r>
            <a:endParaRPr lang="fr-F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sz="3200" dirty="0" smtClean="0"/>
              <a:t>Une balise peut avoir 1 ou plusieurs attributs: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r>
              <a:rPr lang="en-US" dirty="0" smtClean="0"/>
              <a:t>&lt;html&gt;</a:t>
            </a:r>
          </a:p>
          <a:p>
            <a:pPr>
              <a:buNone/>
            </a:pPr>
            <a:r>
              <a:rPr lang="en-US" dirty="0" smtClean="0"/>
              <a:t>&lt;head&gt;&lt;title&gt;Mon Site&lt;/title&gt;&lt;/head&gt;</a:t>
            </a:r>
          </a:p>
          <a:p>
            <a:pPr>
              <a:buNone/>
            </a:pPr>
            <a:r>
              <a:rPr lang="en-US" dirty="0" smtClean="0"/>
              <a:t>&lt;body </a:t>
            </a:r>
            <a:r>
              <a:rPr lang="en-US" dirty="0" err="1" smtClean="0"/>
              <a:t>bgcolor</a:t>
            </a:r>
            <a:r>
              <a:rPr lang="en-US" dirty="0" smtClean="0"/>
              <a:t>="red"&gt;</a:t>
            </a:r>
          </a:p>
          <a:p>
            <a:pPr>
              <a:buNone/>
            </a:pPr>
            <a:r>
              <a:rPr lang="en-US" dirty="0" smtClean="0"/>
              <a:t>&lt;p align="center"&gt;</a:t>
            </a:r>
            <a:r>
              <a:rPr lang="en-US" dirty="0" err="1" smtClean="0"/>
              <a:t>Salut</a:t>
            </a:r>
            <a:r>
              <a:rPr lang="en-US" dirty="0" smtClean="0"/>
              <a:t>!!!&lt;/p&gt;</a:t>
            </a:r>
          </a:p>
          <a:p>
            <a:pPr>
              <a:buNone/>
            </a:pPr>
            <a:r>
              <a:rPr lang="en-US" dirty="0" smtClean="0"/>
              <a:t>&lt;/body&gt;</a:t>
            </a:r>
          </a:p>
          <a:p>
            <a:pPr>
              <a:buNone/>
            </a:pPr>
            <a:r>
              <a:rPr lang="en-US" dirty="0" smtClean="0"/>
              <a:t>&lt;/html&gt;</a:t>
            </a:r>
          </a:p>
          <a:p>
            <a:pPr>
              <a:buNone/>
            </a:pP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646C-80A1-488E-BA59-83442D87D28A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AB646C-80A1-488E-BA59-83442D87D28A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8167</TotalTime>
  <Words>2387</Words>
  <Application>Microsoft Office PowerPoint</Application>
  <PresentationFormat>Affichage à l'écran (4:3)</PresentationFormat>
  <Paragraphs>554</Paragraphs>
  <Slides>61</Slides>
  <Notes>51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61</vt:i4>
      </vt:variant>
    </vt:vector>
  </HeadingPairs>
  <TitlesOfParts>
    <vt:vector size="62" baseType="lpstr">
      <vt:lpstr>Débit</vt:lpstr>
      <vt:lpstr>Présentation PowerPoint</vt:lpstr>
      <vt:lpstr>C’est quoi une page Web?</vt:lpstr>
      <vt:lpstr>Les 3 couches du Web</vt:lpstr>
      <vt:lpstr>HTML - Hypertext Markup Language</vt:lpstr>
      <vt:lpstr>Balises HTML (1)</vt:lpstr>
      <vt:lpstr>Balises HTML (2)</vt:lpstr>
      <vt:lpstr>Présentation PowerPoint</vt:lpstr>
      <vt:lpstr>Les attributs (2)</vt:lpstr>
      <vt:lpstr>Les attributs (3)</vt:lpstr>
      <vt:lpstr>Fichier HTML</vt:lpstr>
      <vt:lpstr>L’entête</vt:lpstr>
      <vt:lpstr>META&gt; - H.T.M.L.</vt:lpstr>
      <vt:lpstr>Présentation PowerPoint</vt:lpstr>
      <vt:lpstr>Présentation PowerPoint</vt:lpstr>
      <vt:lpstr>Formatage de texte  </vt:lpstr>
      <vt:lpstr>Les balises de formatage des caractères </vt:lpstr>
      <vt:lpstr>Les balises de Mise en forme du texte </vt:lpstr>
      <vt:lpstr>Formatage du texte (1)</vt:lpstr>
      <vt:lpstr>Formatage du texte (3)</vt:lpstr>
      <vt:lpstr>Formatage du texte (4)</vt:lpstr>
      <vt:lpstr>Formatage du texte (5)</vt:lpstr>
      <vt:lpstr>Formatage du texte (9)</vt:lpstr>
      <vt:lpstr>Formatage du texte (10)</vt:lpstr>
      <vt:lpstr>Formatage du texte (11)</vt:lpstr>
      <vt:lpstr>Formatage du texte (12)</vt:lpstr>
      <vt:lpstr>Formatage du texte (13)</vt:lpstr>
      <vt:lpstr>Formatage du texte (14)</vt:lpstr>
      <vt:lpstr>Images</vt:lpstr>
      <vt:lpstr>Images</vt:lpstr>
      <vt:lpstr>Image</vt:lpstr>
      <vt:lpstr>Image: info bull</vt:lpstr>
      <vt:lpstr>liens</vt:lpstr>
      <vt:lpstr>Liens – vers une section de la page</vt:lpstr>
      <vt:lpstr>Tables </vt:lpstr>
      <vt:lpstr>Tables</vt:lpstr>
      <vt:lpstr>Tables</vt:lpstr>
      <vt:lpstr>Attributs de la balise &lt;table&gt;</vt:lpstr>
      <vt:lpstr>Attributs de la balise &lt;table&gt;</vt:lpstr>
      <vt:lpstr>Attributs de la balise &lt;table&gt;</vt:lpstr>
      <vt:lpstr>Attributs de la balise &lt;table&gt;</vt:lpstr>
      <vt:lpstr>Attributs de la balise &lt;table&gt;</vt:lpstr>
      <vt:lpstr>Attributs de la balise &lt;tr&gt;</vt:lpstr>
      <vt:lpstr>Attributs de la balise &lt;td&gt;</vt:lpstr>
      <vt:lpstr>Cadres</vt:lpstr>
      <vt:lpstr>Cadres</vt:lpstr>
      <vt:lpstr>Cadres</vt:lpstr>
      <vt:lpstr>Attributs de la balise &lt;frameset …&gt;</vt:lpstr>
      <vt:lpstr>Cadres</vt:lpstr>
      <vt:lpstr>Cadres</vt:lpstr>
      <vt:lpstr>Formulaires</vt:lpstr>
      <vt:lpstr>Formulaires</vt:lpstr>
      <vt:lpstr>Champs de texte simples</vt:lpstr>
      <vt:lpstr>Boutons radio</vt:lpstr>
      <vt:lpstr>Les cases à cocher</vt:lpstr>
      <vt:lpstr>Les listes déroulantes</vt:lpstr>
      <vt:lpstr>Les listes de sélection</vt:lpstr>
      <vt:lpstr>Les listes de sélection multiple</vt:lpstr>
      <vt:lpstr>Boutons</vt:lpstr>
      <vt:lpstr>More…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Conception et optimisation multi-niveaux pour les applications multimédias dans les environnements critiques.</dc:title>
  <dc:creator>Mol</dc:creator>
  <cp:lastModifiedBy>Nejersette</cp:lastModifiedBy>
  <cp:revision>984</cp:revision>
  <dcterms:created xsi:type="dcterms:W3CDTF">2008-06-22T09:05:30Z</dcterms:created>
  <dcterms:modified xsi:type="dcterms:W3CDTF">2017-02-10T21:46:38Z</dcterms:modified>
</cp:coreProperties>
</file>