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2" r:id="rId2"/>
    <p:sldId id="281" r:id="rId3"/>
    <p:sldId id="280" r:id="rId4"/>
    <p:sldId id="283" r:id="rId5"/>
    <p:sldId id="284" r:id="rId6"/>
    <p:sldId id="285" r:id="rId7"/>
    <p:sldId id="286" r:id="rId8"/>
    <p:sldId id="287" r:id="rId9"/>
    <p:sldId id="288" r:id="rId10"/>
    <p:sldId id="257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8F813-ADED-4D63-97FE-418E6067466E}" type="datetimeFigureOut">
              <a:rPr lang="fr-FR" smtClean="0"/>
              <a:pPr/>
              <a:t>20/04/2022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B3B1E-097B-40FF-88BF-E41902D1767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B3B1E-097B-40FF-88BF-E41902D17679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20/04/2022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20/04/2022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20/04/2022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20/04/2022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20/04/2022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20/04/2022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20/04/2022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20/04/2022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20/04/2022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20/04/2022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E8E2F-BBC1-4703-B0AB-526CECE71A0A}" type="datetimeFigureOut">
              <a:rPr lang="fr-FR" smtClean="0"/>
              <a:pPr/>
              <a:t>20/04/2022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E8E2F-BBC1-4703-B0AB-526CECE71A0A}" type="datetimeFigureOut">
              <a:rPr lang="fr-FR" smtClean="0"/>
              <a:pPr/>
              <a:t>20/04/2022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66670-2229-470F-A8EB-EDB44F1AD8F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11560" y="2492896"/>
            <a:ext cx="795637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3600" b="1" dirty="0" smtClean="0">
                <a:solidFill>
                  <a:srgbClr val="00B050"/>
                </a:solidFill>
              </a:rPr>
              <a:t>Contamination des sols et leurs conséquences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88640"/>
            <a:ext cx="7967213" cy="5281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899592" y="5661248"/>
            <a:ext cx="7920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Figure 1:  Les diverses formes de contamination des sols et leurs conséquences</a:t>
            </a:r>
            <a:endParaRPr lang="fr-FR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55576" y="548680"/>
            <a:ext cx="756084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800" b="1" dirty="0" smtClean="0">
                <a:solidFill>
                  <a:srgbClr val="00B050"/>
                </a:solidFill>
              </a:rPr>
              <a:t> 1. Le sol </a:t>
            </a:r>
          </a:p>
          <a:p>
            <a:pPr algn="just">
              <a:lnSpc>
                <a:spcPct val="150000"/>
              </a:lnSpc>
            </a:pPr>
            <a:r>
              <a:rPr lang="fr-FR" sz="2400" b="1" dirty="0" smtClean="0"/>
              <a:t>La formation d’un sol résulte de l’altération d’une roche superficielle sous l’influence : 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2400" b="1" dirty="0" smtClean="0"/>
              <a:t> Du climat, la végétation et d’organismes vivants . </a:t>
            </a:r>
          </a:p>
          <a:p>
            <a:pPr algn="just">
              <a:lnSpc>
                <a:spcPct val="150000"/>
              </a:lnSpc>
            </a:pPr>
            <a:endParaRPr lang="fr-FR" sz="2400" b="1" dirty="0" smtClean="0"/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2400" b="1" dirty="0" smtClean="0"/>
              <a:t> Le sol est l’interface entre la terre, l’air et l‘eau.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2400" b="1" dirty="0" smtClean="0"/>
              <a:t> C’est un réservoir d’éléments nutritifs.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fr-FR" sz="2400" b="1" dirty="0" smtClean="0"/>
              <a:t> Un régulateur des grands cycles naturels (eau, carbone, azote, soufre, ...). 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1560" y="476672"/>
            <a:ext cx="29921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rgbClr val="00B050"/>
                </a:solidFill>
              </a:rPr>
              <a:t>2. Pollution de sols</a:t>
            </a:r>
            <a:endParaRPr lang="fr-FR" sz="2800" b="1" dirty="0">
              <a:solidFill>
                <a:srgbClr val="00B05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568" y="1412776"/>
            <a:ext cx="8208912" cy="4467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u="sng" dirty="0" smtClean="0">
                <a:solidFill>
                  <a:srgbClr val="00B050"/>
                </a:solidFill>
              </a:rPr>
              <a:t>Définition</a:t>
            </a:r>
          </a:p>
          <a:p>
            <a:pPr algn="just">
              <a:lnSpc>
                <a:spcPct val="150000"/>
              </a:lnSpc>
            </a:pPr>
            <a:r>
              <a:rPr lang="fr-FR" sz="2400" b="1" dirty="0" smtClean="0"/>
              <a:t>On dit qu’un </a:t>
            </a:r>
            <a:r>
              <a:rPr lang="fr-FR" sz="2400" b="1" dirty="0" smtClean="0">
                <a:solidFill>
                  <a:srgbClr val="00B050"/>
                </a:solidFill>
              </a:rPr>
              <a:t>sol est pollué </a:t>
            </a:r>
            <a:r>
              <a:rPr lang="fr-FR" sz="2400" b="1" dirty="0" smtClean="0"/>
              <a:t>lorsqu’il contient une </a:t>
            </a:r>
            <a:r>
              <a:rPr lang="fr-FR" sz="2400" b="1" dirty="0" smtClean="0">
                <a:solidFill>
                  <a:srgbClr val="00B050"/>
                </a:solidFill>
              </a:rPr>
              <a:t>concentration anormale </a:t>
            </a:r>
            <a:r>
              <a:rPr lang="fr-FR" sz="2400" b="1" dirty="0" smtClean="0"/>
              <a:t>de composés chimiques potentiellement </a:t>
            </a:r>
            <a:r>
              <a:rPr lang="fr-FR" sz="2400" b="1" dirty="0" smtClean="0">
                <a:solidFill>
                  <a:srgbClr val="00B050"/>
                </a:solidFill>
              </a:rPr>
              <a:t>dangereux pour la santé</a:t>
            </a:r>
            <a:r>
              <a:rPr lang="fr-FR" sz="2400" b="1" dirty="0" smtClean="0"/>
              <a:t>, des plantes ou des animaux. </a:t>
            </a:r>
          </a:p>
          <a:p>
            <a:pPr algn="just">
              <a:lnSpc>
                <a:spcPct val="150000"/>
              </a:lnSpc>
            </a:pPr>
            <a:endParaRPr lang="fr-FR" sz="2400" b="1" dirty="0" smtClean="0"/>
          </a:p>
          <a:p>
            <a:pPr algn="just">
              <a:lnSpc>
                <a:spcPct val="150000"/>
              </a:lnSpc>
            </a:pPr>
            <a:r>
              <a:rPr lang="fr-FR" sz="2400" b="1" dirty="0" smtClean="0"/>
              <a:t>La contamination se fait alors soit par voie digestive (consommation d’eau polluée par exemple), ou par voie respiratoire (poussières des sols pollués dans l’atmosphère).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27492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u="sng" dirty="0" smtClean="0">
                <a:solidFill>
                  <a:srgbClr val="00B050"/>
                </a:solidFill>
              </a:rPr>
              <a:t>Les causes possibles</a:t>
            </a:r>
            <a:endParaRPr lang="fr-FR" sz="2400" b="1" u="sng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1485939"/>
            <a:ext cx="81369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b="1" dirty="0" smtClean="0"/>
              <a:t>Ce sont la plupart du temps </a:t>
            </a:r>
            <a:r>
              <a:rPr lang="fr-FR" sz="2400" b="1" dirty="0" smtClean="0">
                <a:solidFill>
                  <a:srgbClr val="00B050"/>
                </a:solidFill>
              </a:rPr>
              <a:t>les activités humaines </a:t>
            </a:r>
            <a:r>
              <a:rPr lang="fr-FR" sz="2400" b="1" dirty="0" smtClean="0"/>
              <a:t>qui sont à l’origine des pollutions des sols :</a:t>
            </a:r>
          </a:p>
          <a:p>
            <a:pPr algn="just"/>
            <a:endParaRPr lang="fr-FR" sz="2400" b="1" dirty="0" smtClean="0"/>
          </a:p>
          <a:p>
            <a:pPr algn="just">
              <a:buFontTx/>
              <a:buChar char="-"/>
            </a:pPr>
            <a:r>
              <a:rPr lang="fr-FR" sz="2400" b="1" dirty="0" smtClean="0"/>
              <a:t>Les </a:t>
            </a:r>
            <a:r>
              <a:rPr lang="fr-FR" sz="2400" b="1" dirty="0" smtClean="0">
                <a:solidFill>
                  <a:srgbClr val="00B050"/>
                </a:solidFill>
              </a:rPr>
              <a:t>installations industrielles </a:t>
            </a:r>
            <a:r>
              <a:rPr lang="fr-FR" sz="2400" b="1" dirty="0" smtClean="0"/>
              <a:t>peuvent, dans le cas d’une fuite, d’un accident, ou encore dans l’abandon d’une usine, provoquer une pollution du site.</a:t>
            </a:r>
          </a:p>
          <a:p>
            <a:pPr algn="just"/>
            <a:endParaRPr lang="fr-FR" sz="2400" b="1" dirty="0" smtClean="0"/>
          </a:p>
          <a:p>
            <a:pPr algn="just">
              <a:buFontTx/>
              <a:buChar char="-"/>
            </a:pPr>
            <a:r>
              <a:rPr lang="fr-FR" sz="2400" b="1" dirty="0" smtClean="0">
                <a:solidFill>
                  <a:srgbClr val="00B050"/>
                </a:solidFill>
              </a:rPr>
              <a:t>L’épandage des produits phytosanitaires </a:t>
            </a:r>
            <a:r>
              <a:rPr lang="fr-FR" sz="2400" b="1" dirty="0" smtClean="0"/>
              <a:t>et les rejets des bâtiments d’élevage, des exploitations agricoles sont également à l’origine de nombreuses pollutions des sols (notamment par l’azote et les phosphates), qui vont à leur tour amener la contamination des eaux de ruissellement, et par la suite les cours d’eaux.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1268760"/>
            <a:ext cx="80648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fr-FR" sz="2400" b="1" dirty="0" smtClean="0"/>
          </a:p>
          <a:p>
            <a:pPr algn="just">
              <a:lnSpc>
                <a:spcPct val="150000"/>
              </a:lnSpc>
            </a:pPr>
            <a:r>
              <a:rPr lang="fr-FR" sz="2400" b="1" dirty="0" smtClean="0"/>
              <a:t> - Les </a:t>
            </a:r>
            <a:r>
              <a:rPr lang="fr-FR" sz="2400" b="1" dirty="0" smtClean="0">
                <a:solidFill>
                  <a:srgbClr val="00B050"/>
                </a:solidFill>
              </a:rPr>
              <a:t>actions des collectivités territoriales </a:t>
            </a:r>
            <a:r>
              <a:rPr lang="fr-FR" sz="2400" b="1" dirty="0" smtClean="0"/>
              <a:t>peuvent également être à l’origine d’une pollution des sols : gestion des décharges et des stations d’épuration, utilisation de produits phytosanitaires par les services des espaces verts, gestion de jardins partagés, etc.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2" y="404664"/>
            <a:ext cx="32643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u="sng" dirty="0" smtClean="0">
                <a:solidFill>
                  <a:srgbClr val="00B050"/>
                </a:solidFill>
              </a:rPr>
              <a:t>Les principaux polluants</a:t>
            </a:r>
            <a:endParaRPr lang="fr-FR" sz="2400" b="1" u="sng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9552" y="1268760"/>
            <a:ext cx="83529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fr-FR" sz="2400" b="1" dirty="0" smtClean="0"/>
              <a:t>Les </a:t>
            </a:r>
            <a:r>
              <a:rPr lang="fr-FR" sz="2400" b="1" dirty="0" smtClean="0"/>
              <a:t>métaux lourds (arsenic, chrome, cuivre, cadmium, mercure, nickel, plomb, zinc...)</a:t>
            </a:r>
            <a:br>
              <a:rPr lang="fr-FR" sz="2400" b="1" dirty="0" smtClean="0"/>
            </a:br>
            <a:r>
              <a:rPr lang="fr-FR" sz="2400" b="1" dirty="0" smtClean="0"/>
              <a:t>- Les hydrocarbures (essences, fioul, huiles...)</a:t>
            </a:r>
            <a:br>
              <a:rPr lang="fr-FR" sz="2400" b="1" dirty="0" smtClean="0"/>
            </a:br>
            <a:r>
              <a:rPr lang="fr-FR" sz="2400" b="1" dirty="0" smtClean="0"/>
              <a:t>- Les solvants chlorés ou aromatiques</a:t>
            </a:r>
            <a:br>
              <a:rPr lang="fr-FR" sz="2400" b="1" dirty="0" smtClean="0"/>
            </a:br>
            <a:r>
              <a:rPr lang="fr-FR" sz="2400" b="1" dirty="0" smtClean="0"/>
              <a:t>- Les produits phytosanitaires (pesticides, herbicides</a:t>
            </a:r>
            <a:r>
              <a:rPr lang="fr-FR" sz="2400" b="1" dirty="0" smtClean="0"/>
              <a:t>).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sz="2400" b="1" dirty="0" smtClean="0"/>
              <a:t> </a:t>
            </a:r>
            <a:r>
              <a:rPr lang="fr-FR" sz="2400" b="1" dirty="0" smtClean="0"/>
              <a:t>les engrais (Azote, phosphore et potassium)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sz="2400" b="1" dirty="0" smtClean="0"/>
              <a:t> </a:t>
            </a:r>
            <a:r>
              <a:rPr lang="fr-FR" sz="2400" b="1" dirty="0" smtClean="0"/>
              <a:t>les pluies acide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476672"/>
            <a:ext cx="30059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u="sng" dirty="0" smtClean="0">
                <a:solidFill>
                  <a:srgbClr val="00B050"/>
                </a:solidFill>
              </a:rPr>
              <a:t>Utilisation des engrais</a:t>
            </a:r>
            <a:endParaRPr lang="fr-FR" sz="2400" b="1" u="sng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528" y="1427292"/>
            <a:ext cx="8280920" cy="2251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00B050"/>
                </a:solidFill>
              </a:rPr>
              <a:t>Les engrais azotés: </a:t>
            </a:r>
            <a:r>
              <a:rPr lang="fr-FR" sz="2400" b="1" dirty="0" smtClean="0"/>
              <a:t>l'azote est un élément très important pour la croissance des végétaux. IL est présent naturellement dans l'atmosphère, mais les engrais chimiques en apportent de bien plus grandes quantités.</a:t>
            </a:r>
            <a:endParaRPr lang="fr-FR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395536" y="4005064"/>
            <a:ext cx="8496944" cy="2251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00B050"/>
                </a:solidFill>
              </a:rPr>
              <a:t>Les engrais potassiques : </a:t>
            </a:r>
            <a:r>
              <a:rPr lang="fr-FR" sz="2400" b="1" dirty="0" smtClean="0"/>
              <a:t>la potasse est naturellement présente dans les terres, certains sols étant plus riches que d'autres. Quelques végétaux sont particulièrement avides de potasse, tels que les pommes de terre, les betteraves... </a:t>
            </a:r>
            <a:r>
              <a:rPr lang="fr-FR" sz="2400" b="1" dirty="0" err="1" smtClean="0"/>
              <a:t>ect</a:t>
            </a:r>
            <a:r>
              <a:rPr lang="fr-FR" sz="2400" b="1" dirty="0" smtClean="0"/>
              <a:t>.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1582107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2400" b="1" dirty="0" smtClean="0">
                <a:solidFill>
                  <a:srgbClr val="00B050"/>
                </a:solidFill>
              </a:rPr>
              <a:t>Les engrais phosphatés : </a:t>
            </a:r>
            <a:r>
              <a:rPr lang="fr-FR" sz="2400" b="1" dirty="0" smtClean="0"/>
              <a:t>ils apportent à la terre du phosphore, de l'aluminium, de l'azote et du calcium.</a:t>
            </a:r>
          </a:p>
          <a:p>
            <a:pPr algn="just">
              <a:lnSpc>
                <a:spcPct val="150000"/>
              </a:lnSpc>
            </a:pPr>
            <a:r>
              <a:rPr lang="fr-FR" sz="2400" b="1" dirty="0" smtClean="0"/>
              <a:t/>
            </a:r>
            <a:br>
              <a:rPr lang="fr-FR" sz="2400" b="1" dirty="0" smtClean="0"/>
            </a:br>
            <a:r>
              <a:rPr lang="fr-FR" sz="2400" b="1" dirty="0" smtClean="0"/>
              <a:t>Les engrais chimiques permettent d'obtenir un plus grand rendement agricole, mais sont responsables d'une pollution massive des sols et de l'eau.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764704"/>
            <a:ext cx="79928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400" b="1" dirty="0" smtClean="0"/>
              <a:t>- Effets sur la qualité des sols, leur fertilité;</a:t>
            </a:r>
            <a:br>
              <a:rPr lang="fr-FR" sz="2400" b="1" dirty="0" smtClean="0"/>
            </a:br>
            <a:r>
              <a:rPr lang="fr-FR" sz="2400" b="1" dirty="0" smtClean="0"/>
              <a:t>- Effets liés au cycle de l'azote ;</a:t>
            </a:r>
            <a:br>
              <a:rPr lang="fr-FR" sz="2400" b="1" dirty="0" smtClean="0"/>
            </a:br>
            <a:r>
              <a:rPr lang="fr-FR" sz="2400" b="1" dirty="0" smtClean="0"/>
              <a:t>- Effets sur l'érosion ;</a:t>
            </a:r>
            <a:br>
              <a:rPr lang="fr-FR" sz="2400" b="1" dirty="0" smtClean="0"/>
            </a:br>
            <a:r>
              <a:rPr lang="fr-FR" sz="2400" b="1" dirty="0" smtClean="0"/>
              <a:t>- Effets liés à la dégradation des engrais inutilisés;</a:t>
            </a:r>
            <a:br>
              <a:rPr lang="fr-FR" sz="2400" b="1" dirty="0" smtClean="0"/>
            </a:br>
            <a:r>
              <a:rPr lang="fr-FR" sz="2400" b="1" dirty="0" smtClean="0"/>
              <a:t>- Effets liés aux autres éléments: potassium, souffre, magnésium, calcium;</a:t>
            </a:r>
            <a:br>
              <a:rPr lang="fr-FR" sz="2400" b="1" dirty="0" smtClean="0"/>
            </a:br>
            <a:r>
              <a:rPr lang="fr-FR" sz="2400" b="1" dirty="0" smtClean="0"/>
              <a:t>- Eutrophisation des eaux douces et marines ;</a:t>
            </a:r>
            <a:br>
              <a:rPr lang="fr-FR" sz="2400" b="1" dirty="0" smtClean="0"/>
            </a:br>
            <a:r>
              <a:rPr lang="fr-FR" sz="2400" b="1" dirty="0" smtClean="0"/>
              <a:t>- Effets sur la qualité des produits ;</a:t>
            </a:r>
            <a:br>
              <a:rPr lang="fr-FR" sz="2400" b="1" dirty="0" smtClean="0"/>
            </a:br>
            <a:r>
              <a:rPr lang="fr-FR" sz="2400" b="1" dirty="0" smtClean="0"/>
              <a:t>- Utilisation d'énergie non renouvelable ;</a:t>
            </a:r>
            <a:br>
              <a:rPr lang="fr-FR" sz="2400" b="1" dirty="0" smtClean="0"/>
            </a:br>
            <a:r>
              <a:rPr lang="fr-FR" sz="2400" b="1" dirty="0" smtClean="0"/>
              <a:t>- Pollution émise par l'industrie de production des engrais.</a:t>
            </a:r>
            <a:endParaRPr lang="fr-FR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188640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u="sng" dirty="0" smtClean="0">
                <a:solidFill>
                  <a:srgbClr val="00B050"/>
                </a:solidFill>
              </a:rPr>
              <a:t>Les conséquences de l'utilisation des engrais</a:t>
            </a:r>
            <a:endParaRPr lang="fr-FR" sz="24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1438</TotalTime>
  <Words>305</Words>
  <Application>Microsoft Office PowerPoint</Application>
  <PresentationFormat>Affichage à l'écran (4:3)</PresentationFormat>
  <Paragraphs>34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bouchareb</dc:creator>
  <cp:lastModifiedBy>Bouchareb</cp:lastModifiedBy>
  <cp:revision>72</cp:revision>
  <dcterms:created xsi:type="dcterms:W3CDTF">2020-02-29T18:25:38Z</dcterms:created>
  <dcterms:modified xsi:type="dcterms:W3CDTF">2022-04-20T00:46:40Z</dcterms:modified>
</cp:coreProperties>
</file>