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91" r:id="rId15"/>
    <p:sldId id="269" r:id="rId16"/>
    <p:sldId id="296" r:id="rId17"/>
    <p:sldId id="270" r:id="rId18"/>
    <p:sldId id="31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3" r:id="rId40"/>
    <p:sldId id="294" r:id="rId41"/>
    <p:sldId id="292" r:id="rId42"/>
    <p:sldId id="295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14" r:id="rId55"/>
    <p:sldId id="308" r:id="rId56"/>
    <p:sldId id="309" r:id="rId57"/>
    <p:sldId id="310" r:id="rId58"/>
    <p:sldId id="311" r:id="rId59"/>
    <p:sldId id="312" r:id="rId6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66"/>
    <a:srgbClr val="000000"/>
    <a:srgbClr val="00133A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4745A-8E8A-4B24-8252-A2B19A2B298E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3829CB20-8CE7-40B9-A4FA-E4AC2952DE1D}">
      <dgm:prSet phldrT="[Texte]"/>
      <dgm:spPr/>
      <dgm:t>
        <a:bodyPr/>
        <a:lstStyle/>
        <a:p>
          <a:r>
            <a:rPr lang="fr-FR" dirty="0" smtClean="0"/>
            <a:t>Opérateurs  de  base</a:t>
          </a:r>
          <a:endParaRPr lang="fr-FR" dirty="0"/>
        </a:p>
      </dgm:t>
    </dgm:pt>
    <dgm:pt modelId="{2C524C9C-666B-4D67-9C6A-798A4E034DB9}" type="parTrans" cxnId="{3C43D11D-DF99-4E2F-A220-691E7C4EF015}">
      <dgm:prSet/>
      <dgm:spPr/>
      <dgm:t>
        <a:bodyPr/>
        <a:lstStyle/>
        <a:p>
          <a:endParaRPr lang="fr-FR"/>
        </a:p>
      </dgm:t>
    </dgm:pt>
    <dgm:pt modelId="{918FE48A-5277-4C66-9946-7A6F9296DF0D}" type="sibTrans" cxnId="{3C43D11D-DF99-4E2F-A220-691E7C4EF015}">
      <dgm:prSet/>
      <dgm:spPr/>
      <dgm:t>
        <a:bodyPr/>
        <a:lstStyle/>
        <a:p>
          <a:endParaRPr lang="fr-FR"/>
        </a:p>
      </dgm:t>
    </dgm:pt>
    <dgm:pt modelId="{6C3F7903-B4F2-428E-98E3-86CF151BC676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Sélection</a:t>
          </a:r>
          <a:endParaRPr lang="fr-FR" dirty="0">
            <a:solidFill>
              <a:schemeClr val="tx1"/>
            </a:solidFill>
          </a:endParaRPr>
        </a:p>
      </dgm:t>
    </dgm:pt>
    <dgm:pt modelId="{1C76C574-BA3C-4175-99FC-17EEBA0C2739}" type="parTrans" cxnId="{3518BCD6-576D-4D8A-ABD5-32F1658D32E5}">
      <dgm:prSet/>
      <dgm:spPr/>
      <dgm:t>
        <a:bodyPr/>
        <a:lstStyle/>
        <a:p>
          <a:endParaRPr lang="fr-FR"/>
        </a:p>
      </dgm:t>
    </dgm:pt>
    <dgm:pt modelId="{C1F53E2D-D2B9-4A4C-9634-FC30250C02AE}" type="sibTrans" cxnId="{3518BCD6-576D-4D8A-ABD5-32F1658D32E5}">
      <dgm:prSet/>
      <dgm:spPr/>
      <dgm:t>
        <a:bodyPr/>
        <a:lstStyle/>
        <a:p>
          <a:endParaRPr lang="fr-FR"/>
        </a:p>
      </dgm:t>
    </dgm:pt>
    <dgm:pt modelId="{C8F2D8FC-D280-48FF-A96D-BEA1711711C0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Union</a:t>
          </a:r>
          <a:endParaRPr lang="fr-FR" dirty="0"/>
        </a:p>
      </dgm:t>
    </dgm:pt>
    <dgm:pt modelId="{DCBADF87-EAC3-4883-9D84-EE0FC1DDBD49}" type="parTrans" cxnId="{CAB728E0-397D-4960-A83C-AF6FEB0B8509}">
      <dgm:prSet/>
      <dgm:spPr/>
      <dgm:t>
        <a:bodyPr/>
        <a:lstStyle/>
        <a:p>
          <a:endParaRPr lang="fr-FR"/>
        </a:p>
      </dgm:t>
    </dgm:pt>
    <dgm:pt modelId="{D8EE3C7C-D173-442B-986C-BCBA847380B0}" type="sibTrans" cxnId="{CAB728E0-397D-4960-A83C-AF6FEB0B8509}">
      <dgm:prSet/>
      <dgm:spPr/>
      <dgm:t>
        <a:bodyPr/>
        <a:lstStyle/>
        <a:p>
          <a:endParaRPr lang="fr-FR"/>
        </a:p>
      </dgm:t>
    </dgm:pt>
    <dgm:pt modelId="{93ABB910-6F79-46EA-BABB-E74C48A42844}">
      <dgm:prSet phldrT="[Texte]"/>
      <dgm:spPr/>
      <dgm:t>
        <a:bodyPr/>
        <a:lstStyle/>
        <a:p>
          <a:r>
            <a:rPr lang="fr-FR" dirty="0" smtClean="0"/>
            <a:t>Opérateur syntaxique</a:t>
          </a:r>
          <a:endParaRPr lang="fr-FR" dirty="0"/>
        </a:p>
      </dgm:t>
    </dgm:pt>
    <dgm:pt modelId="{20697E85-5376-4591-A20E-66054ED7361F}" type="parTrans" cxnId="{95E468D7-04DF-4805-88B1-14F401688270}">
      <dgm:prSet/>
      <dgm:spPr/>
      <dgm:t>
        <a:bodyPr/>
        <a:lstStyle/>
        <a:p>
          <a:endParaRPr lang="fr-FR"/>
        </a:p>
      </dgm:t>
    </dgm:pt>
    <dgm:pt modelId="{BE5B0D82-82F3-46D8-888F-D077A9F1276D}" type="sibTrans" cxnId="{95E468D7-04DF-4805-88B1-14F401688270}">
      <dgm:prSet/>
      <dgm:spPr/>
      <dgm:t>
        <a:bodyPr/>
        <a:lstStyle/>
        <a:p>
          <a:endParaRPr lang="fr-FR"/>
        </a:p>
      </dgm:t>
    </dgm:pt>
    <dgm:pt modelId="{B329D4B2-8937-4175-B370-2269773B0BFE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Renommer</a:t>
          </a:r>
          <a:endParaRPr lang="fr-FR" dirty="0"/>
        </a:p>
      </dgm:t>
    </dgm:pt>
    <dgm:pt modelId="{7EBC346F-AE5D-4D05-93D6-04E6A6523A23}" type="parTrans" cxnId="{BF838078-7A23-4229-A309-A82B25FDBFD4}">
      <dgm:prSet/>
      <dgm:spPr/>
      <dgm:t>
        <a:bodyPr/>
        <a:lstStyle/>
        <a:p>
          <a:endParaRPr lang="fr-FR"/>
        </a:p>
      </dgm:t>
    </dgm:pt>
    <dgm:pt modelId="{0FDFB77B-0E79-4B66-AF8A-E1966224336B}" type="sibTrans" cxnId="{BF838078-7A23-4229-A309-A82B25FDBFD4}">
      <dgm:prSet/>
      <dgm:spPr/>
      <dgm:t>
        <a:bodyPr/>
        <a:lstStyle/>
        <a:p>
          <a:endParaRPr lang="fr-FR"/>
        </a:p>
      </dgm:t>
    </dgm:pt>
    <dgm:pt modelId="{F457F134-4ED7-47ED-8BAA-AA91128CD335}">
      <dgm:prSet phldrT="[Texte]"/>
      <dgm:spPr/>
      <dgm:t>
        <a:bodyPr/>
        <a:lstStyle/>
        <a:p>
          <a:r>
            <a:rPr lang="fr-FR" dirty="0" smtClean="0"/>
            <a:t>Opérateurs déduits </a:t>
          </a:r>
          <a:endParaRPr lang="fr-FR" dirty="0"/>
        </a:p>
      </dgm:t>
    </dgm:pt>
    <dgm:pt modelId="{B67E56A9-19B4-4651-B63D-143BD014AE65}" type="parTrans" cxnId="{E32976F0-56AE-490E-A588-537C022F171F}">
      <dgm:prSet/>
      <dgm:spPr/>
      <dgm:t>
        <a:bodyPr/>
        <a:lstStyle/>
        <a:p>
          <a:endParaRPr lang="fr-FR"/>
        </a:p>
      </dgm:t>
    </dgm:pt>
    <dgm:pt modelId="{BD0DAAA7-611C-44FE-9622-48070EC38641}" type="sibTrans" cxnId="{E32976F0-56AE-490E-A588-537C022F171F}">
      <dgm:prSet/>
      <dgm:spPr/>
      <dgm:t>
        <a:bodyPr/>
        <a:lstStyle/>
        <a:p>
          <a:endParaRPr lang="fr-FR"/>
        </a:p>
      </dgm:t>
    </dgm:pt>
    <dgm:pt modelId="{7DBB8E76-FAE8-44F6-8FFB-7B130935A253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fr-FR" dirty="0" smtClean="0"/>
            <a:t>Intersection</a:t>
          </a:r>
          <a:endParaRPr lang="fr-FR" dirty="0"/>
        </a:p>
      </dgm:t>
    </dgm:pt>
    <dgm:pt modelId="{CB81FC68-78A1-485E-B910-2502C5D76C4A}" type="parTrans" cxnId="{138F5B9D-7AF1-4DFE-84E1-3132F1D87A88}">
      <dgm:prSet/>
      <dgm:spPr/>
      <dgm:t>
        <a:bodyPr/>
        <a:lstStyle/>
        <a:p>
          <a:endParaRPr lang="fr-FR"/>
        </a:p>
      </dgm:t>
    </dgm:pt>
    <dgm:pt modelId="{BC52314B-FCD4-45F1-B692-5288522F8DD1}" type="sibTrans" cxnId="{138F5B9D-7AF1-4DFE-84E1-3132F1D87A88}">
      <dgm:prSet/>
      <dgm:spPr/>
      <dgm:t>
        <a:bodyPr/>
        <a:lstStyle/>
        <a:p>
          <a:endParaRPr lang="fr-FR"/>
        </a:p>
      </dgm:t>
    </dgm:pt>
    <dgm:pt modelId="{7FAFC5FE-07AA-432E-80FD-6DB196A9CE5B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Différence</a:t>
          </a:r>
          <a:endParaRPr lang="fr-FR" dirty="0"/>
        </a:p>
      </dgm:t>
    </dgm:pt>
    <dgm:pt modelId="{12591510-0686-4BC4-B280-F23E57265909}" type="parTrans" cxnId="{57F1BC4D-8E2D-486A-9B45-4AC5E345B4C9}">
      <dgm:prSet/>
      <dgm:spPr/>
      <dgm:t>
        <a:bodyPr/>
        <a:lstStyle/>
        <a:p>
          <a:endParaRPr lang="fr-FR"/>
        </a:p>
      </dgm:t>
    </dgm:pt>
    <dgm:pt modelId="{43F33803-87BC-4D43-B507-1C81E222D5F0}" type="sibTrans" cxnId="{57F1BC4D-8E2D-486A-9B45-4AC5E345B4C9}">
      <dgm:prSet/>
      <dgm:spPr/>
      <dgm:t>
        <a:bodyPr/>
        <a:lstStyle/>
        <a:p>
          <a:endParaRPr lang="fr-FR"/>
        </a:p>
      </dgm:t>
    </dgm:pt>
    <dgm:pt modelId="{6A6AFE9D-C578-4ACA-8562-98B1ED890F0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Produit</a:t>
          </a:r>
          <a:endParaRPr lang="fr-FR" dirty="0"/>
        </a:p>
      </dgm:t>
    </dgm:pt>
    <dgm:pt modelId="{0FBBD73C-37A1-4F0C-A781-8B9372A07284}" type="parTrans" cxnId="{0E2FAEF8-3344-473C-9E7B-E3CED5F58B0C}">
      <dgm:prSet/>
      <dgm:spPr/>
      <dgm:t>
        <a:bodyPr/>
        <a:lstStyle/>
        <a:p>
          <a:endParaRPr lang="fr-FR"/>
        </a:p>
      </dgm:t>
    </dgm:pt>
    <dgm:pt modelId="{C53E1622-D18C-494C-BD00-82C800012577}" type="sibTrans" cxnId="{0E2FAEF8-3344-473C-9E7B-E3CED5F58B0C}">
      <dgm:prSet/>
      <dgm:spPr/>
      <dgm:t>
        <a:bodyPr/>
        <a:lstStyle/>
        <a:p>
          <a:endParaRPr lang="fr-FR"/>
        </a:p>
      </dgm:t>
    </dgm:pt>
    <dgm:pt modelId="{CD08CE19-CE48-4332-9B80-E15F8DB11EE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Projection </a:t>
          </a:r>
          <a:endParaRPr lang="fr-FR" dirty="0"/>
        </a:p>
      </dgm:t>
    </dgm:pt>
    <dgm:pt modelId="{D79EE782-8125-49B9-82BF-DCD5A6D85817}" type="parTrans" cxnId="{6677F7ED-16E9-4AD1-9203-BC3423B9A68E}">
      <dgm:prSet/>
      <dgm:spPr/>
      <dgm:t>
        <a:bodyPr/>
        <a:lstStyle/>
        <a:p>
          <a:endParaRPr lang="fr-FR"/>
        </a:p>
      </dgm:t>
    </dgm:pt>
    <dgm:pt modelId="{06789337-33DE-4ADD-8061-6D6B17E588C4}" type="sibTrans" cxnId="{6677F7ED-16E9-4AD1-9203-BC3423B9A68E}">
      <dgm:prSet/>
      <dgm:spPr/>
      <dgm:t>
        <a:bodyPr/>
        <a:lstStyle/>
        <a:p>
          <a:endParaRPr lang="fr-FR"/>
        </a:p>
      </dgm:t>
    </dgm:pt>
    <dgm:pt modelId="{5E5FE55A-501E-4670-A98C-F8588BB25748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fr-FR" dirty="0" smtClean="0"/>
            <a:t>Jointure naturelle</a:t>
          </a:r>
          <a:endParaRPr lang="fr-FR" dirty="0"/>
        </a:p>
      </dgm:t>
    </dgm:pt>
    <dgm:pt modelId="{7C02164D-EC86-4235-8D1D-EDEDAD27918F}" type="parTrans" cxnId="{C3759F90-63EC-4A40-ACFF-7E6E46257AFE}">
      <dgm:prSet/>
      <dgm:spPr/>
      <dgm:t>
        <a:bodyPr/>
        <a:lstStyle/>
        <a:p>
          <a:endParaRPr lang="fr-FR"/>
        </a:p>
      </dgm:t>
    </dgm:pt>
    <dgm:pt modelId="{30025365-F88E-4B4A-A1BD-AECDDC47EB28}" type="sibTrans" cxnId="{C3759F90-63EC-4A40-ACFF-7E6E46257AFE}">
      <dgm:prSet/>
      <dgm:spPr/>
      <dgm:t>
        <a:bodyPr/>
        <a:lstStyle/>
        <a:p>
          <a:endParaRPr lang="fr-FR"/>
        </a:p>
      </dgm:t>
    </dgm:pt>
    <dgm:pt modelId="{949E5537-B4E0-4F12-9B63-3213FAEC590B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fr-FR" dirty="0" smtClean="0"/>
            <a:t>Thêta-jointure</a:t>
          </a:r>
          <a:endParaRPr lang="fr-FR" dirty="0"/>
        </a:p>
      </dgm:t>
    </dgm:pt>
    <dgm:pt modelId="{DB133DA4-F5F6-44BA-A61B-0AC46AEBB61D}" type="parTrans" cxnId="{AA6A75B8-2DF1-43B9-AF2D-A023393E3CD4}">
      <dgm:prSet/>
      <dgm:spPr/>
      <dgm:t>
        <a:bodyPr/>
        <a:lstStyle/>
        <a:p>
          <a:endParaRPr lang="fr-FR"/>
        </a:p>
      </dgm:t>
    </dgm:pt>
    <dgm:pt modelId="{0AE9C265-A573-43E6-A861-FE3A4A987440}" type="sibTrans" cxnId="{AA6A75B8-2DF1-43B9-AF2D-A023393E3CD4}">
      <dgm:prSet/>
      <dgm:spPr/>
      <dgm:t>
        <a:bodyPr/>
        <a:lstStyle/>
        <a:p>
          <a:endParaRPr lang="fr-FR"/>
        </a:p>
      </dgm:t>
    </dgm:pt>
    <dgm:pt modelId="{12D7E134-A640-423B-8B0B-E4857C5B1ACB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fr-FR" dirty="0" smtClean="0"/>
            <a:t>division</a:t>
          </a:r>
          <a:endParaRPr lang="fr-FR" dirty="0"/>
        </a:p>
      </dgm:t>
    </dgm:pt>
    <dgm:pt modelId="{CCAA3ADC-DF62-42CE-8FB6-1F34DB5465B0}" type="parTrans" cxnId="{148B6DC1-9F48-486F-81A4-955203F6330D}">
      <dgm:prSet/>
      <dgm:spPr/>
      <dgm:t>
        <a:bodyPr/>
        <a:lstStyle/>
        <a:p>
          <a:endParaRPr lang="fr-FR"/>
        </a:p>
      </dgm:t>
    </dgm:pt>
    <dgm:pt modelId="{3B43D923-CAD2-437F-96B0-4E53E3F8BEAA}" type="sibTrans" cxnId="{148B6DC1-9F48-486F-81A4-955203F6330D}">
      <dgm:prSet/>
      <dgm:spPr/>
      <dgm:t>
        <a:bodyPr/>
        <a:lstStyle/>
        <a:p>
          <a:endParaRPr lang="fr-FR"/>
        </a:p>
      </dgm:t>
    </dgm:pt>
    <dgm:pt modelId="{1D083F1D-A64F-46D7-88D9-7287D1BF3E82}" type="pres">
      <dgm:prSet presAssocID="{B9B4745A-8E8A-4B24-8252-A2B19A2B29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06F6053-77DB-4F9F-865E-5B1461F3B7BE}" type="pres">
      <dgm:prSet presAssocID="{3829CB20-8CE7-40B9-A4FA-E4AC2952DE1D}" presName="parentLin" presStyleCnt="0"/>
      <dgm:spPr/>
    </dgm:pt>
    <dgm:pt modelId="{8FFADE77-1680-427D-A4C2-A900C2A3F066}" type="pres">
      <dgm:prSet presAssocID="{3829CB20-8CE7-40B9-A4FA-E4AC2952DE1D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7F244CC3-2ADE-4945-953B-8481F09BF061}" type="pres">
      <dgm:prSet presAssocID="{3829CB20-8CE7-40B9-A4FA-E4AC2952DE1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FB2DEF-EC19-48FA-9439-54F693E3A746}" type="pres">
      <dgm:prSet presAssocID="{3829CB20-8CE7-40B9-A4FA-E4AC2952DE1D}" presName="negativeSpace" presStyleCnt="0"/>
      <dgm:spPr/>
    </dgm:pt>
    <dgm:pt modelId="{548285F2-7864-4EAF-B2C6-C2D86C0B0824}" type="pres">
      <dgm:prSet presAssocID="{3829CB20-8CE7-40B9-A4FA-E4AC2952DE1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B6C3C3-66D7-4932-8653-4A89FD316E4F}" type="pres">
      <dgm:prSet presAssocID="{918FE48A-5277-4C66-9946-7A6F9296DF0D}" presName="spaceBetweenRectangles" presStyleCnt="0"/>
      <dgm:spPr/>
    </dgm:pt>
    <dgm:pt modelId="{0AE3ECA9-B6FD-4FA7-9F82-A6621BDB306F}" type="pres">
      <dgm:prSet presAssocID="{93ABB910-6F79-46EA-BABB-E74C48A42844}" presName="parentLin" presStyleCnt="0"/>
      <dgm:spPr/>
    </dgm:pt>
    <dgm:pt modelId="{E532A1BA-C2BD-4897-A6F1-647B25940E99}" type="pres">
      <dgm:prSet presAssocID="{93ABB910-6F79-46EA-BABB-E74C48A42844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4EF03991-31F8-4DFB-86E6-2C77767AD827}" type="pres">
      <dgm:prSet presAssocID="{93ABB910-6F79-46EA-BABB-E74C48A4284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6F16A3-FD74-4C73-90D0-5FD20DD7EF7B}" type="pres">
      <dgm:prSet presAssocID="{93ABB910-6F79-46EA-BABB-E74C48A42844}" presName="negativeSpace" presStyleCnt="0"/>
      <dgm:spPr/>
    </dgm:pt>
    <dgm:pt modelId="{35C00495-6B97-4F97-A7C7-66A55668FEC8}" type="pres">
      <dgm:prSet presAssocID="{93ABB910-6F79-46EA-BABB-E74C48A4284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F311B7-153D-4110-85C5-DA666D8A45F1}" type="pres">
      <dgm:prSet presAssocID="{BE5B0D82-82F3-46D8-888F-D077A9F1276D}" presName="spaceBetweenRectangles" presStyleCnt="0"/>
      <dgm:spPr/>
    </dgm:pt>
    <dgm:pt modelId="{3C095778-4A3B-47ED-9E3D-E0C990AB3CD2}" type="pres">
      <dgm:prSet presAssocID="{F457F134-4ED7-47ED-8BAA-AA91128CD335}" presName="parentLin" presStyleCnt="0"/>
      <dgm:spPr/>
    </dgm:pt>
    <dgm:pt modelId="{241242F4-0906-4935-9C33-5855AF2BA90C}" type="pres">
      <dgm:prSet presAssocID="{F457F134-4ED7-47ED-8BAA-AA91128CD33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89DC358-A856-4354-AE67-AF840979EB1C}" type="pres">
      <dgm:prSet presAssocID="{F457F134-4ED7-47ED-8BAA-AA91128CD3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7595E1-7B5C-4AC9-841B-5AA0C565B9C7}" type="pres">
      <dgm:prSet presAssocID="{F457F134-4ED7-47ED-8BAA-AA91128CD335}" presName="negativeSpace" presStyleCnt="0"/>
      <dgm:spPr/>
    </dgm:pt>
    <dgm:pt modelId="{B2881632-B68A-4F65-AB45-4D3D9EBE73F1}" type="pres">
      <dgm:prSet presAssocID="{F457F134-4ED7-47ED-8BAA-AA91128CD33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25F671C-C4E6-4996-A517-1A83372484A9}" type="presOf" srcId="{7FAFC5FE-07AA-432E-80FD-6DB196A9CE5B}" destId="{548285F2-7864-4EAF-B2C6-C2D86C0B0824}" srcOrd="0" destOrd="3" presId="urn:microsoft.com/office/officeart/2005/8/layout/list1"/>
    <dgm:cxn modelId="{6677F7ED-16E9-4AD1-9203-BC3423B9A68E}" srcId="{3829CB20-8CE7-40B9-A4FA-E4AC2952DE1D}" destId="{CD08CE19-CE48-4332-9B80-E15F8DB11EE5}" srcOrd="1" destOrd="0" parTransId="{D79EE782-8125-49B9-82BF-DCD5A6D85817}" sibTransId="{06789337-33DE-4ADD-8061-6D6B17E588C4}"/>
    <dgm:cxn modelId="{95E468D7-04DF-4805-88B1-14F401688270}" srcId="{B9B4745A-8E8A-4B24-8252-A2B19A2B298E}" destId="{93ABB910-6F79-46EA-BABB-E74C48A42844}" srcOrd="1" destOrd="0" parTransId="{20697E85-5376-4591-A20E-66054ED7361F}" sibTransId="{BE5B0D82-82F3-46D8-888F-D077A9F1276D}"/>
    <dgm:cxn modelId="{DDC79D5F-31C5-423F-887F-0368DBFCB1B3}" type="presOf" srcId="{12D7E134-A640-423B-8B0B-E4857C5B1ACB}" destId="{B2881632-B68A-4F65-AB45-4D3D9EBE73F1}" srcOrd="0" destOrd="3" presId="urn:microsoft.com/office/officeart/2005/8/layout/list1"/>
    <dgm:cxn modelId="{0562A531-E0B0-4E4C-8A2F-FD6155506BDF}" type="presOf" srcId="{B9B4745A-8E8A-4B24-8252-A2B19A2B298E}" destId="{1D083F1D-A64F-46D7-88D9-7287D1BF3E82}" srcOrd="0" destOrd="0" presId="urn:microsoft.com/office/officeart/2005/8/layout/list1"/>
    <dgm:cxn modelId="{0E2FAEF8-3344-473C-9E7B-E3CED5F58B0C}" srcId="{3829CB20-8CE7-40B9-A4FA-E4AC2952DE1D}" destId="{6A6AFE9D-C578-4ACA-8562-98B1ED890F05}" srcOrd="4" destOrd="0" parTransId="{0FBBD73C-37A1-4F0C-A781-8B9372A07284}" sibTransId="{C53E1622-D18C-494C-BD00-82C800012577}"/>
    <dgm:cxn modelId="{3C43D11D-DF99-4E2F-A220-691E7C4EF015}" srcId="{B9B4745A-8E8A-4B24-8252-A2B19A2B298E}" destId="{3829CB20-8CE7-40B9-A4FA-E4AC2952DE1D}" srcOrd="0" destOrd="0" parTransId="{2C524C9C-666B-4D67-9C6A-798A4E034DB9}" sibTransId="{918FE48A-5277-4C66-9946-7A6F9296DF0D}"/>
    <dgm:cxn modelId="{C3759F90-63EC-4A40-ACFF-7E6E46257AFE}" srcId="{F457F134-4ED7-47ED-8BAA-AA91128CD335}" destId="{5E5FE55A-501E-4670-A98C-F8588BB25748}" srcOrd="1" destOrd="0" parTransId="{7C02164D-EC86-4235-8D1D-EDEDAD27918F}" sibTransId="{30025365-F88E-4B4A-A1BD-AECDDC47EB28}"/>
    <dgm:cxn modelId="{BB1E5DC9-EAC0-4E1A-9740-DF03BCF834CD}" type="presOf" srcId="{949E5537-B4E0-4F12-9B63-3213FAEC590B}" destId="{B2881632-B68A-4F65-AB45-4D3D9EBE73F1}" srcOrd="0" destOrd="2" presId="urn:microsoft.com/office/officeart/2005/8/layout/list1"/>
    <dgm:cxn modelId="{138F5B9D-7AF1-4DFE-84E1-3132F1D87A88}" srcId="{F457F134-4ED7-47ED-8BAA-AA91128CD335}" destId="{7DBB8E76-FAE8-44F6-8FFB-7B130935A253}" srcOrd="0" destOrd="0" parTransId="{CB81FC68-78A1-485E-B910-2502C5D76C4A}" sibTransId="{BC52314B-FCD4-45F1-B692-5288522F8DD1}"/>
    <dgm:cxn modelId="{AA6A75B8-2DF1-43B9-AF2D-A023393E3CD4}" srcId="{F457F134-4ED7-47ED-8BAA-AA91128CD335}" destId="{949E5537-B4E0-4F12-9B63-3213FAEC590B}" srcOrd="2" destOrd="0" parTransId="{DB133DA4-F5F6-44BA-A61B-0AC46AEBB61D}" sibTransId="{0AE9C265-A573-43E6-A861-FE3A4A987440}"/>
    <dgm:cxn modelId="{1D787A44-0D57-4EE2-8343-69C72B151931}" type="presOf" srcId="{B329D4B2-8937-4175-B370-2269773B0BFE}" destId="{35C00495-6B97-4F97-A7C7-66A55668FEC8}" srcOrd="0" destOrd="0" presId="urn:microsoft.com/office/officeart/2005/8/layout/list1"/>
    <dgm:cxn modelId="{990362EB-9778-41A8-8A20-D9DB8404020E}" type="presOf" srcId="{6C3F7903-B4F2-428E-98E3-86CF151BC676}" destId="{548285F2-7864-4EAF-B2C6-C2D86C0B0824}" srcOrd="0" destOrd="0" presId="urn:microsoft.com/office/officeart/2005/8/layout/list1"/>
    <dgm:cxn modelId="{5768B1D5-9323-49F7-8AF1-188E0D2E88F5}" type="presOf" srcId="{CD08CE19-CE48-4332-9B80-E15F8DB11EE5}" destId="{548285F2-7864-4EAF-B2C6-C2D86C0B0824}" srcOrd="0" destOrd="1" presId="urn:microsoft.com/office/officeart/2005/8/layout/list1"/>
    <dgm:cxn modelId="{ABAFAC0D-D3B2-4559-BF1A-D261F5140F78}" type="presOf" srcId="{93ABB910-6F79-46EA-BABB-E74C48A42844}" destId="{E532A1BA-C2BD-4897-A6F1-647B25940E99}" srcOrd="0" destOrd="0" presId="urn:microsoft.com/office/officeart/2005/8/layout/list1"/>
    <dgm:cxn modelId="{148B6DC1-9F48-486F-81A4-955203F6330D}" srcId="{F457F134-4ED7-47ED-8BAA-AA91128CD335}" destId="{12D7E134-A640-423B-8B0B-E4857C5B1ACB}" srcOrd="3" destOrd="0" parTransId="{CCAA3ADC-DF62-42CE-8FB6-1F34DB5465B0}" sibTransId="{3B43D923-CAD2-437F-96B0-4E53E3F8BEAA}"/>
    <dgm:cxn modelId="{DBE1169D-26AA-424D-B326-B38224AF57BE}" type="presOf" srcId="{5E5FE55A-501E-4670-A98C-F8588BB25748}" destId="{B2881632-B68A-4F65-AB45-4D3D9EBE73F1}" srcOrd="0" destOrd="1" presId="urn:microsoft.com/office/officeart/2005/8/layout/list1"/>
    <dgm:cxn modelId="{94824997-A490-434E-AE80-A835BCB4D8DD}" type="presOf" srcId="{C8F2D8FC-D280-48FF-A96D-BEA1711711C0}" destId="{548285F2-7864-4EAF-B2C6-C2D86C0B0824}" srcOrd="0" destOrd="2" presId="urn:microsoft.com/office/officeart/2005/8/layout/list1"/>
    <dgm:cxn modelId="{1EAD421A-F6FE-4A3B-B272-0B0B2D2C8AD3}" type="presOf" srcId="{F457F134-4ED7-47ED-8BAA-AA91128CD335}" destId="{241242F4-0906-4935-9C33-5855AF2BA90C}" srcOrd="0" destOrd="0" presId="urn:microsoft.com/office/officeart/2005/8/layout/list1"/>
    <dgm:cxn modelId="{3518BCD6-576D-4D8A-ABD5-32F1658D32E5}" srcId="{3829CB20-8CE7-40B9-A4FA-E4AC2952DE1D}" destId="{6C3F7903-B4F2-428E-98E3-86CF151BC676}" srcOrd="0" destOrd="0" parTransId="{1C76C574-BA3C-4175-99FC-17EEBA0C2739}" sibTransId="{C1F53E2D-D2B9-4A4C-9634-FC30250C02AE}"/>
    <dgm:cxn modelId="{F3A76571-85B7-462A-BA2F-EE06B0CD5C6D}" type="presOf" srcId="{3829CB20-8CE7-40B9-A4FA-E4AC2952DE1D}" destId="{8FFADE77-1680-427D-A4C2-A900C2A3F066}" srcOrd="0" destOrd="0" presId="urn:microsoft.com/office/officeart/2005/8/layout/list1"/>
    <dgm:cxn modelId="{57F1BC4D-8E2D-486A-9B45-4AC5E345B4C9}" srcId="{3829CB20-8CE7-40B9-A4FA-E4AC2952DE1D}" destId="{7FAFC5FE-07AA-432E-80FD-6DB196A9CE5B}" srcOrd="3" destOrd="0" parTransId="{12591510-0686-4BC4-B280-F23E57265909}" sibTransId="{43F33803-87BC-4D43-B507-1C81E222D5F0}"/>
    <dgm:cxn modelId="{E32976F0-56AE-490E-A588-537C022F171F}" srcId="{B9B4745A-8E8A-4B24-8252-A2B19A2B298E}" destId="{F457F134-4ED7-47ED-8BAA-AA91128CD335}" srcOrd="2" destOrd="0" parTransId="{B67E56A9-19B4-4651-B63D-143BD014AE65}" sibTransId="{BD0DAAA7-611C-44FE-9622-48070EC38641}"/>
    <dgm:cxn modelId="{A42A317C-CCBF-4622-BBA8-9269687B0E69}" type="presOf" srcId="{93ABB910-6F79-46EA-BABB-E74C48A42844}" destId="{4EF03991-31F8-4DFB-86E6-2C77767AD827}" srcOrd="1" destOrd="0" presId="urn:microsoft.com/office/officeart/2005/8/layout/list1"/>
    <dgm:cxn modelId="{812F68C6-E3A6-4FD8-8B67-5E0B168D9F23}" type="presOf" srcId="{7DBB8E76-FAE8-44F6-8FFB-7B130935A253}" destId="{B2881632-B68A-4F65-AB45-4D3D9EBE73F1}" srcOrd="0" destOrd="0" presId="urn:microsoft.com/office/officeart/2005/8/layout/list1"/>
    <dgm:cxn modelId="{F0F7476C-1B1A-446A-9AD7-7460890B4863}" type="presOf" srcId="{F457F134-4ED7-47ED-8BAA-AA91128CD335}" destId="{389DC358-A856-4354-AE67-AF840979EB1C}" srcOrd="1" destOrd="0" presId="urn:microsoft.com/office/officeart/2005/8/layout/list1"/>
    <dgm:cxn modelId="{94002594-A22A-4BC7-85C0-7814898AB513}" type="presOf" srcId="{3829CB20-8CE7-40B9-A4FA-E4AC2952DE1D}" destId="{7F244CC3-2ADE-4945-953B-8481F09BF061}" srcOrd="1" destOrd="0" presId="urn:microsoft.com/office/officeart/2005/8/layout/list1"/>
    <dgm:cxn modelId="{BF838078-7A23-4229-A309-A82B25FDBFD4}" srcId="{93ABB910-6F79-46EA-BABB-E74C48A42844}" destId="{B329D4B2-8937-4175-B370-2269773B0BFE}" srcOrd="0" destOrd="0" parTransId="{7EBC346F-AE5D-4D05-93D6-04E6A6523A23}" sibTransId="{0FDFB77B-0E79-4B66-AF8A-E1966224336B}"/>
    <dgm:cxn modelId="{CAB728E0-397D-4960-A83C-AF6FEB0B8509}" srcId="{3829CB20-8CE7-40B9-A4FA-E4AC2952DE1D}" destId="{C8F2D8FC-D280-48FF-A96D-BEA1711711C0}" srcOrd="2" destOrd="0" parTransId="{DCBADF87-EAC3-4883-9D84-EE0FC1DDBD49}" sibTransId="{D8EE3C7C-D173-442B-986C-BCBA847380B0}"/>
    <dgm:cxn modelId="{950CF540-6003-4B59-AE15-34BBE216CBDE}" type="presOf" srcId="{6A6AFE9D-C578-4ACA-8562-98B1ED890F05}" destId="{548285F2-7864-4EAF-B2C6-C2D86C0B0824}" srcOrd="0" destOrd="4" presId="urn:microsoft.com/office/officeart/2005/8/layout/list1"/>
    <dgm:cxn modelId="{4E0D24CA-81C0-4B6D-828F-CD94BAB26768}" type="presParOf" srcId="{1D083F1D-A64F-46D7-88D9-7287D1BF3E82}" destId="{706F6053-77DB-4F9F-865E-5B1461F3B7BE}" srcOrd="0" destOrd="0" presId="urn:microsoft.com/office/officeart/2005/8/layout/list1"/>
    <dgm:cxn modelId="{EAB9AC67-8789-4188-8569-629F385F8B09}" type="presParOf" srcId="{706F6053-77DB-4F9F-865E-5B1461F3B7BE}" destId="{8FFADE77-1680-427D-A4C2-A900C2A3F066}" srcOrd="0" destOrd="0" presId="urn:microsoft.com/office/officeart/2005/8/layout/list1"/>
    <dgm:cxn modelId="{DE82EA1E-98E9-4D5D-AD4F-117284802DBA}" type="presParOf" srcId="{706F6053-77DB-4F9F-865E-5B1461F3B7BE}" destId="{7F244CC3-2ADE-4945-953B-8481F09BF061}" srcOrd="1" destOrd="0" presId="urn:microsoft.com/office/officeart/2005/8/layout/list1"/>
    <dgm:cxn modelId="{D3A928FA-0AD9-432E-A4E3-24146D20AF8E}" type="presParOf" srcId="{1D083F1D-A64F-46D7-88D9-7287D1BF3E82}" destId="{99FB2DEF-EC19-48FA-9439-54F693E3A746}" srcOrd="1" destOrd="0" presId="urn:microsoft.com/office/officeart/2005/8/layout/list1"/>
    <dgm:cxn modelId="{1A1E74CC-C0DD-4B11-8FA3-19A7C3B9351D}" type="presParOf" srcId="{1D083F1D-A64F-46D7-88D9-7287D1BF3E82}" destId="{548285F2-7864-4EAF-B2C6-C2D86C0B0824}" srcOrd="2" destOrd="0" presId="urn:microsoft.com/office/officeart/2005/8/layout/list1"/>
    <dgm:cxn modelId="{FEBEE88D-AB4D-48E3-85AE-A8FEFDFF4639}" type="presParOf" srcId="{1D083F1D-A64F-46D7-88D9-7287D1BF3E82}" destId="{27B6C3C3-66D7-4932-8653-4A89FD316E4F}" srcOrd="3" destOrd="0" presId="urn:microsoft.com/office/officeart/2005/8/layout/list1"/>
    <dgm:cxn modelId="{1FA02F86-B50A-41BA-8733-BEDD9F3903C8}" type="presParOf" srcId="{1D083F1D-A64F-46D7-88D9-7287D1BF3E82}" destId="{0AE3ECA9-B6FD-4FA7-9F82-A6621BDB306F}" srcOrd="4" destOrd="0" presId="urn:microsoft.com/office/officeart/2005/8/layout/list1"/>
    <dgm:cxn modelId="{CFC2842B-E0C9-407A-8D86-DC98C4257869}" type="presParOf" srcId="{0AE3ECA9-B6FD-4FA7-9F82-A6621BDB306F}" destId="{E532A1BA-C2BD-4897-A6F1-647B25940E99}" srcOrd="0" destOrd="0" presId="urn:microsoft.com/office/officeart/2005/8/layout/list1"/>
    <dgm:cxn modelId="{7CB930D9-6872-4992-94DB-E281EDF3C51C}" type="presParOf" srcId="{0AE3ECA9-B6FD-4FA7-9F82-A6621BDB306F}" destId="{4EF03991-31F8-4DFB-86E6-2C77767AD827}" srcOrd="1" destOrd="0" presId="urn:microsoft.com/office/officeart/2005/8/layout/list1"/>
    <dgm:cxn modelId="{6589E859-A0DC-4AD4-8729-80C9AED0AA28}" type="presParOf" srcId="{1D083F1D-A64F-46D7-88D9-7287D1BF3E82}" destId="{326F16A3-FD74-4C73-90D0-5FD20DD7EF7B}" srcOrd="5" destOrd="0" presId="urn:microsoft.com/office/officeart/2005/8/layout/list1"/>
    <dgm:cxn modelId="{3C9FC821-BCD5-4E66-BFC9-70EFFB547BC4}" type="presParOf" srcId="{1D083F1D-A64F-46D7-88D9-7287D1BF3E82}" destId="{35C00495-6B97-4F97-A7C7-66A55668FEC8}" srcOrd="6" destOrd="0" presId="urn:microsoft.com/office/officeart/2005/8/layout/list1"/>
    <dgm:cxn modelId="{180A3141-1F69-4798-9F7D-38B98C2A3EAA}" type="presParOf" srcId="{1D083F1D-A64F-46D7-88D9-7287D1BF3E82}" destId="{75F311B7-153D-4110-85C5-DA666D8A45F1}" srcOrd="7" destOrd="0" presId="urn:microsoft.com/office/officeart/2005/8/layout/list1"/>
    <dgm:cxn modelId="{073754EF-160F-4C59-A1CB-7205E6FB1CA5}" type="presParOf" srcId="{1D083F1D-A64F-46D7-88D9-7287D1BF3E82}" destId="{3C095778-4A3B-47ED-9E3D-E0C990AB3CD2}" srcOrd="8" destOrd="0" presId="urn:microsoft.com/office/officeart/2005/8/layout/list1"/>
    <dgm:cxn modelId="{2EEEBCB2-90B9-4C17-9AB9-47BAE9AC04A9}" type="presParOf" srcId="{3C095778-4A3B-47ED-9E3D-E0C990AB3CD2}" destId="{241242F4-0906-4935-9C33-5855AF2BA90C}" srcOrd="0" destOrd="0" presId="urn:microsoft.com/office/officeart/2005/8/layout/list1"/>
    <dgm:cxn modelId="{B4ECB800-98FD-449C-A898-51E4E8769325}" type="presParOf" srcId="{3C095778-4A3B-47ED-9E3D-E0C990AB3CD2}" destId="{389DC358-A856-4354-AE67-AF840979EB1C}" srcOrd="1" destOrd="0" presId="urn:microsoft.com/office/officeart/2005/8/layout/list1"/>
    <dgm:cxn modelId="{ACF8D1FB-E3A9-4A24-98F5-5DECCE394309}" type="presParOf" srcId="{1D083F1D-A64F-46D7-88D9-7287D1BF3E82}" destId="{FF7595E1-7B5C-4AC9-841B-5AA0C565B9C7}" srcOrd="9" destOrd="0" presId="urn:microsoft.com/office/officeart/2005/8/layout/list1"/>
    <dgm:cxn modelId="{294C4067-376F-4509-B186-2EBF55037E16}" type="presParOf" srcId="{1D083F1D-A64F-46D7-88D9-7287D1BF3E82}" destId="{B2881632-B68A-4F65-AB45-4D3D9EBE73F1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087C1-2BB3-4626-ABAA-119E0C29131E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0A842-5FC0-42D7-AE70-34F439E46F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1200" i="1" dirty="0" smtClean="0">
                <a:solidFill>
                  <a:srgbClr val="990000"/>
                </a:solidFill>
              </a:rPr>
              <a:t>Etudiant2 := </a:t>
            </a:r>
            <a:r>
              <a:rPr lang="fr-FR" sz="1200" i="1" dirty="0" smtClean="0">
                <a:solidFill>
                  <a:srgbClr val="990000"/>
                </a:solidFill>
                <a:sym typeface="Symbol"/>
              </a:rPr>
              <a:t></a:t>
            </a:r>
            <a:r>
              <a:rPr lang="fr-FR" sz="1200" i="1" dirty="0" smtClean="0">
                <a:solidFill>
                  <a:srgbClr val="990000"/>
                </a:solidFill>
              </a:rPr>
              <a:t>[</a:t>
            </a:r>
            <a:r>
              <a:rPr lang="fr-FR" sz="1200" i="1" dirty="0" err="1" smtClean="0">
                <a:solidFill>
                  <a:srgbClr val="990000"/>
                </a:solidFill>
              </a:rPr>
              <a:t>nE</a:t>
            </a:r>
            <a:r>
              <a:rPr lang="fr-FR" sz="1200" i="1" dirty="0" smtClean="0">
                <a:solidFill>
                  <a:srgbClr val="990000"/>
                </a:solidFill>
              </a:rPr>
              <a:t> : nE2, </a:t>
            </a:r>
            <a:r>
              <a:rPr lang="fr-FR" sz="1200" i="1" dirty="0" err="1" smtClean="0">
                <a:solidFill>
                  <a:srgbClr val="990000"/>
                </a:solidFill>
              </a:rPr>
              <a:t>dateN</a:t>
            </a:r>
            <a:r>
              <a:rPr lang="fr-FR" sz="1200" i="1" dirty="0" smtClean="0">
                <a:solidFill>
                  <a:srgbClr val="990000"/>
                </a:solidFill>
              </a:rPr>
              <a:t> : dateN2] </a:t>
            </a:r>
            <a:r>
              <a:rPr lang="fr-FR" sz="12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1200" i="1" dirty="0" smtClean="0">
                <a:solidFill>
                  <a:srgbClr val="990000"/>
                </a:solidFill>
              </a:rPr>
              <a:t>[</a:t>
            </a:r>
            <a:r>
              <a:rPr lang="fr-FR" sz="1200" i="1" dirty="0" err="1" smtClean="0">
                <a:solidFill>
                  <a:srgbClr val="990000"/>
                </a:solidFill>
              </a:rPr>
              <a:t>nE</a:t>
            </a:r>
            <a:r>
              <a:rPr lang="fr-FR" sz="1200" i="1" dirty="0" smtClean="0">
                <a:solidFill>
                  <a:srgbClr val="990000"/>
                </a:solidFill>
              </a:rPr>
              <a:t>, </a:t>
            </a:r>
            <a:r>
              <a:rPr lang="fr-FR" sz="1200" i="1" dirty="0" err="1" smtClean="0">
                <a:solidFill>
                  <a:srgbClr val="990000"/>
                </a:solidFill>
              </a:rPr>
              <a:t>dateN</a:t>
            </a:r>
            <a:r>
              <a:rPr lang="fr-FR" sz="1200" i="1" dirty="0" smtClean="0">
                <a:solidFill>
                  <a:srgbClr val="990000"/>
                </a:solidFill>
              </a:rPr>
              <a:t>] Etudiant</a:t>
            </a:r>
            <a:endParaRPr lang="fr-FR" sz="1200" dirty="0" smtClean="0">
              <a:solidFill>
                <a:srgbClr val="990000"/>
              </a:solidFill>
            </a:endParaRPr>
          </a:p>
          <a:p>
            <a:pPr>
              <a:buNone/>
            </a:pPr>
            <a:r>
              <a:rPr lang="fr-FR" sz="1200" i="1" dirty="0" smtClean="0">
                <a:solidFill>
                  <a:srgbClr val="990000"/>
                </a:solidFill>
              </a:rPr>
              <a:t>Résultat= </a:t>
            </a:r>
            <a:r>
              <a:rPr lang="fr-FR" sz="12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1200" i="1" dirty="0" smtClean="0">
                <a:solidFill>
                  <a:srgbClr val="990000"/>
                </a:solidFill>
              </a:rPr>
              <a:t>[</a:t>
            </a:r>
            <a:r>
              <a:rPr lang="fr-FR" sz="1200" i="1" dirty="0" err="1" smtClean="0">
                <a:solidFill>
                  <a:srgbClr val="990000"/>
                </a:solidFill>
              </a:rPr>
              <a:t>nE</a:t>
            </a:r>
            <a:r>
              <a:rPr lang="fr-FR" sz="1200" i="1" dirty="0" smtClean="0">
                <a:solidFill>
                  <a:srgbClr val="990000"/>
                </a:solidFill>
              </a:rPr>
              <a:t>, nE2](Etudiant*[</a:t>
            </a:r>
            <a:r>
              <a:rPr lang="fr-FR" sz="1200" i="1" dirty="0" err="1" smtClean="0">
                <a:solidFill>
                  <a:srgbClr val="990000"/>
                </a:solidFill>
              </a:rPr>
              <a:t>nE</a:t>
            </a:r>
            <a:r>
              <a:rPr lang="fr-FR" sz="1200" i="1" dirty="0" smtClean="0">
                <a:solidFill>
                  <a:srgbClr val="990000"/>
                </a:solidFill>
              </a:rPr>
              <a:t>&lt;nE2</a:t>
            </a:r>
            <a:r>
              <a:rPr lang="en-GB" sz="1200" i="1" dirty="0" smtClean="0">
                <a:solidFill>
                  <a:srgbClr val="990000"/>
                </a:solidFill>
                <a:sym typeface="Symbol"/>
              </a:rPr>
              <a:t></a:t>
            </a:r>
            <a:r>
              <a:rPr lang="fr-FR" sz="1200" i="1" dirty="0" err="1" smtClean="0">
                <a:solidFill>
                  <a:srgbClr val="990000"/>
                </a:solidFill>
              </a:rPr>
              <a:t>dateN</a:t>
            </a:r>
            <a:r>
              <a:rPr lang="fr-FR" sz="1200" i="1" dirty="0" smtClean="0">
                <a:solidFill>
                  <a:srgbClr val="990000"/>
                </a:solidFill>
              </a:rPr>
              <a:t>= dateN2] Etudiant2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37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41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42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43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44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45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48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49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58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34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0A842-5FC0-42D7-AE70-34F439E46F76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E580654-562B-4257-B0C0-A52C38567CE2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D3FC-C3D5-42D9-B7B7-90BFFDB9827C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200F-2976-45B6-AA7C-B3F9C5D8D75F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9D95-67DE-4564-9576-BD6B5BBAE7EE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2A7C1-AC75-4301-A287-B0648235EC6B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EF7D3-31CD-406E-9E0D-D0FA0CE6900C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E5C192-EAD7-4960-8A15-586F9969C164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3D0DA92-E3AC-4AA5-BB7D-631123278449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AE02-9D1B-47F2-B3A1-322511F1470F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F64A-4674-4DA1-9D42-C4562C4F98B2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70723-BF5B-4657-AE7E-AADB4B382274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C2DC75E-17DB-46B9-8239-83077D4BEF3E}" type="datetime1">
              <a:rPr lang="fr-FR" smtClean="0"/>
              <a:pPr/>
              <a:t>23/04/2020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4391E9-2589-4827-81D1-955CC3D3E4F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1357298"/>
            <a:ext cx="8458200" cy="2014548"/>
          </a:xfrm>
        </p:spPr>
        <p:txBody>
          <a:bodyPr/>
          <a:lstStyle/>
          <a:p>
            <a:r>
              <a:rPr lang="fr-FR" dirty="0" smtClean="0"/>
              <a:t>Chapitre 3: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3786190"/>
            <a:ext cx="4953000" cy="1752600"/>
          </a:xfrm>
        </p:spPr>
        <p:txBody>
          <a:bodyPr>
            <a:noAutofit/>
          </a:bodyPr>
          <a:lstStyle/>
          <a:p>
            <a:r>
              <a:rPr lang="fr-FR" sz="4000" b="1" dirty="0" smtClean="0"/>
              <a:t>Les Langages de manipulation relationnels</a:t>
            </a:r>
            <a:br>
              <a:rPr lang="fr-FR" sz="4000" b="1" dirty="0" smtClean="0"/>
            </a:br>
            <a:endParaRPr lang="fr-FR" sz="4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L’algèbre relationnelle </a:t>
            </a:r>
            <a:br>
              <a:rPr lang="fr-FR" sz="2800" dirty="0" smtClean="0"/>
            </a:br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990000"/>
                </a:solidFill>
              </a:rPr>
              <a:t>Opérateurs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785926"/>
            <a:ext cx="8329642" cy="785818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fr-FR" sz="2000" dirty="0" smtClean="0"/>
              <a:t>Formellement, l’algèbre comprend :</a:t>
            </a:r>
          </a:p>
          <a:p>
            <a:pPr algn="just"/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10</a:t>
            </a:fld>
            <a:endParaRPr lang="fr-FR" dirty="0"/>
          </a:p>
        </p:txBody>
      </p:sp>
      <p:graphicFrame>
        <p:nvGraphicFramePr>
          <p:cNvPr id="6" name="Diagramme 5"/>
          <p:cNvGraphicFramePr/>
          <p:nvPr/>
        </p:nvGraphicFramePr>
        <p:xfrm>
          <a:off x="1500166" y="2214554"/>
          <a:ext cx="6096000" cy="4135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F244CC3-2ADE-4945-953B-8481F09BF0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7F244CC3-2ADE-4945-953B-8481F09BF0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7F244CC3-2ADE-4945-953B-8481F09BF0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48285F2-7864-4EAF-B2C6-C2D86C0B0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548285F2-7864-4EAF-B2C6-C2D86C0B0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548285F2-7864-4EAF-B2C6-C2D86C0B0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EF03991-31F8-4DFB-86E6-2C77767AD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4EF03991-31F8-4DFB-86E6-2C77767AD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4EF03991-31F8-4DFB-86E6-2C77767AD8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C00495-6B97-4F97-A7C7-66A55668F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dgm id="{35C00495-6B97-4F97-A7C7-66A55668F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35C00495-6B97-4F97-A7C7-66A55668F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9DC358-A856-4354-AE67-AF840979E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389DC358-A856-4354-AE67-AF840979E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389DC358-A856-4354-AE67-AF840979E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2881632-B68A-4F65-AB45-4D3D9EBE7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B2881632-B68A-4F65-AB45-4D3D9EBE7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B2881632-B68A-4F65-AB45-4D3D9EBE7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78634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Personne </a:t>
            </a:r>
            <a:r>
              <a:rPr lang="fr-FR" sz="2000" b="1" u="sng" dirty="0" smtClean="0">
                <a:solidFill>
                  <a:srgbClr val="00133A"/>
                </a:solidFill>
              </a:rPr>
              <a:t>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nP</a:t>
            </a:r>
            <a:r>
              <a:rPr lang="fr-FR" sz="2000" b="1" dirty="0" smtClean="0">
                <a:solidFill>
                  <a:srgbClr val="00133A"/>
                </a:solidFill>
              </a:rPr>
              <a:t>, nom, prénom, adresse): </a:t>
            </a:r>
            <a:r>
              <a:rPr lang="fr-FR" sz="2000" dirty="0" smtClean="0"/>
              <a:t>tout étudiant et tout enseignant de l’institut.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Etudiant (</a:t>
            </a:r>
            <a:r>
              <a:rPr lang="fr-FR" sz="2000" b="1" dirty="0" err="1" smtClean="0">
                <a:solidFill>
                  <a:srgbClr val="00133A"/>
                </a:solidFill>
              </a:rPr>
              <a:t>nP</a:t>
            </a:r>
            <a:r>
              <a:rPr lang="fr-FR" sz="2000" b="1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</a:t>
            </a:r>
            <a:r>
              <a:rPr lang="fr-FR" sz="2000" b="1" dirty="0" smtClean="0">
                <a:solidFill>
                  <a:srgbClr val="00133A"/>
                </a:solidFill>
              </a:rPr>
              <a:t>, </a:t>
            </a:r>
            <a:r>
              <a:rPr lang="fr-FR" sz="2000" b="1" dirty="0" err="1" smtClean="0">
                <a:solidFill>
                  <a:srgbClr val="00133A"/>
                </a:solidFill>
              </a:rPr>
              <a:t>dateN</a:t>
            </a:r>
            <a:r>
              <a:rPr lang="fr-FR" sz="2000" b="1" dirty="0" smtClean="0">
                <a:solidFill>
                  <a:srgbClr val="00133A"/>
                </a:solidFill>
              </a:rPr>
              <a:t>): </a:t>
            </a:r>
            <a:r>
              <a:rPr lang="fr-FR" sz="2000" dirty="0" smtClean="0"/>
              <a:t>toute personne  actuellement inscrite à l’institut.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Etudes-Etudiant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</a:t>
            </a:r>
            <a:r>
              <a:rPr lang="fr-FR" sz="2000" b="1" u="sng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diplôme,</a:t>
            </a:r>
            <a:r>
              <a:rPr lang="fr-FR" sz="2000" b="1" dirty="0" err="1" smtClean="0">
                <a:solidFill>
                  <a:srgbClr val="00133A"/>
                </a:solidFill>
              </a:rPr>
              <a:t>année</a:t>
            </a:r>
            <a:r>
              <a:rPr lang="fr-FR" sz="2000" b="1" dirty="0" smtClean="0">
                <a:solidFill>
                  <a:srgbClr val="00133A"/>
                </a:solidFill>
              </a:rPr>
              <a:t>): </a:t>
            </a:r>
            <a:r>
              <a:rPr lang="fr-FR" sz="2000" dirty="0" smtClean="0"/>
              <a:t>études antérieures des étudiants. 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Enseignant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nEns</a:t>
            </a:r>
            <a:r>
              <a:rPr lang="fr-FR" sz="2000" b="1" dirty="0" smtClean="0">
                <a:solidFill>
                  <a:srgbClr val="00133A"/>
                </a:solidFill>
              </a:rPr>
              <a:t>, </a:t>
            </a:r>
            <a:r>
              <a:rPr lang="fr-FR" sz="2000" b="1" dirty="0" err="1" smtClean="0">
                <a:solidFill>
                  <a:srgbClr val="00133A"/>
                </a:solidFill>
              </a:rPr>
              <a:t>nP</a:t>
            </a:r>
            <a:r>
              <a:rPr lang="fr-FR" sz="2000" b="1" dirty="0" smtClean="0">
                <a:solidFill>
                  <a:srgbClr val="00133A"/>
                </a:solidFill>
              </a:rPr>
              <a:t>, tel, grade)</a:t>
            </a:r>
            <a:r>
              <a:rPr lang="fr-FR" sz="2000" dirty="0" smtClean="0"/>
              <a:t>: toute personne assurant actuellement une ou plusieurs matières à l’institut. 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Matière</a:t>
            </a:r>
            <a:r>
              <a:rPr lang="fr-FR" sz="2000" b="1" u="sng" dirty="0" smtClean="0">
                <a:solidFill>
                  <a:srgbClr val="00133A"/>
                </a:solidFill>
              </a:rPr>
              <a:t>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</a:t>
            </a:r>
            <a:r>
              <a:rPr lang="fr-FR" sz="2000" b="1" dirty="0" smtClean="0">
                <a:solidFill>
                  <a:srgbClr val="00133A"/>
                </a:solidFill>
              </a:rPr>
              <a:t>, cycle, </a:t>
            </a:r>
            <a:r>
              <a:rPr lang="fr-FR" sz="2000" b="1" dirty="0" err="1" smtClean="0">
                <a:solidFill>
                  <a:srgbClr val="00133A"/>
                </a:solidFill>
              </a:rPr>
              <a:t>nEns</a:t>
            </a:r>
            <a:r>
              <a:rPr lang="fr-FR" sz="2000" b="1" dirty="0" smtClean="0">
                <a:solidFill>
                  <a:srgbClr val="00133A"/>
                </a:solidFill>
              </a:rPr>
              <a:t>): </a:t>
            </a:r>
            <a:r>
              <a:rPr lang="fr-FR" sz="2000" dirty="0" smtClean="0"/>
              <a:t>toute matière dispensée par l’institut. 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Obtenu 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</a:t>
            </a:r>
            <a:r>
              <a:rPr lang="fr-FR" sz="2000" b="1" u="sng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</a:t>
            </a:r>
            <a:r>
              <a:rPr lang="fr-FR" sz="2000" b="1" dirty="0" smtClean="0">
                <a:solidFill>
                  <a:srgbClr val="00133A"/>
                </a:solidFill>
              </a:rPr>
              <a:t>, note, année): </a:t>
            </a:r>
            <a:r>
              <a:rPr lang="fr-FR" sz="2000" dirty="0" smtClean="0"/>
              <a:t>L’étudiant </a:t>
            </a:r>
            <a:r>
              <a:rPr lang="fr-FR" sz="2000" dirty="0" err="1" smtClean="0"/>
              <a:t>nE</a:t>
            </a:r>
            <a:r>
              <a:rPr lang="fr-FR" sz="2000" dirty="0" smtClean="0"/>
              <a:t> a réussi la matière </a:t>
            </a:r>
            <a:r>
              <a:rPr lang="fr-FR" sz="2000" dirty="0" err="1" smtClean="0"/>
              <a:t>nomM</a:t>
            </a:r>
            <a:r>
              <a:rPr lang="fr-FR" sz="2000" dirty="0" smtClean="0"/>
              <a:t> telle année et a obtenu telle note. </a:t>
            </a:r>
          </a:p>
          <a:p>
            <a:pPr lvl="0" algn="just"/>
            <a:r>
              <a:rPr lang="fr-FR" sz="2000" b="1" dirty="0" smtClean="0">
                <a:solidFill>
                  <a:srgbClr val="00133A"/>
                </a:solidFill>
              </a:rPr>
              <a:t>Inscrit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</a:t>
            </a:r>
            <a:r>
              <a:rPr lang="fr-FR" sz="2000" b="1" u="sng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</a:t>
            </a:r>
            <a:r>
              <a:rPr lang="fr-FR" sz="2000" b="1" dirty="0" smtClean="0">
                <a:solidFill>
                  <a:srgbClr val="00133A"/>
                </a:solidFill>
              </a:rPr>
              <a:t>):  </a:t>
            </a:r>
            <a:r>
              <a:rPr lang="fr-FR" sz="2000" dirty="0" smtClean="0"/>
              <a:t>Actuellement, l’étudiant </a:t>
            </a:r>
            <a:r>
              <a:rPr lang="fr-FR" sz="2000" dirty="0" err="1" smtClean="0"/>
              <a:t>n°E</a:t>
            </a:r>
            <a:r>
              <a:rPr lang="fr-FR" sz="2000" dirty="0" smtClean="0"/>
              <a:t> est inscrit à la matière </a:t>
            </a:r>
            <a:r>
              <a:rPr lang="fr-FR" sz="2000" b="1" dirty="0" err="1" smtClean="0"/>
              <a:t>nomM</a:t>
            </a:r>
            <a:r>
              <a:rPr lang="fr-FR" sz="2000" dirty="0" smtClean="0"/>
              <a:t>.</a:t>
            </a:r>
          </a:p>
          <a:p>
            <a:pPr lvl="0" algn="just"/>
            <a:r>
              <a:rPr lang="fr-FR" sz="2000" b="1" dirty="0" err="1" smtClean="0">
                <a:solidFill>
                  <a:srgbClr val="00133A"/>
                </a:solidFill>
              </a:rPr>
              <a:t>Prérequis</a:t>
            </a:r>
            <a:r>
              <a:rPr lang="fr-FR" sz="2000" b="1" u="sng" dirty="0" smtClean="0">
                <a:solidFill>
                  <a:srgbClr val="00133A"/>
                </a:solidFill>
              </a:rPr>
              <a:t>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</a:t>
            </a:r>
            <a:r>
              <a:rPr lang="fr-FR" sz="2000" b="1" u="sng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nomMprérequis</a:t>
            </a:r>
            <a:r>
              <a:rPr lang="fr-FR" sz="2000" b="1" dirty="0" smtClean="0">
                <a:solidFill>
                  <a:srgbClr val="00133A"/>
                </a:solidFill>
              </a:rPr>
              <a:t>): </a:t>
            </a:r>
            <a:r>
              <a:rPr lang="fr-FR" sz="2000" dirty="0" smtClean="0"/>
              <a:t>nom de la matière et d’une matière </a:t>
            </a:r>
            <a:r>
              <a:rPr lang="fr-FR" sz="2000" dirty="0" err="1" smtClean="0"/>
              <a:t>prérequise</a:t>
            </a:r>
            <a:endParaRPr lang="fr-FR" sz="2000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pPr lvl="0"/>
            <a:r>
              <a:rPr lang="fr-FR" sz="2000" b="1" dirty="0" smtClean="0"/>
              <a:t>Personne </a:t>
            </a:r>
            <a:r>
              <a:rPr lang="fr-FR" sz="2000" b="1" u="sng" dirty="0" smtClean="0"/>
              <a:t>(</a:t>
            </a:r>
            <a:r>
              <a:rPr lang="fr-FR" sz="2000" b="1" u="sng" dirty="0" err="1" smtClean="0"/>
              <a:t>nP</a:t>
            </a:r>
            <a:r>
              <a:rPr lang="fr-FR" sz="2000" b="1" dirty="0" smtClean="0"/>
              <a:t>, nom, prénom, adresse)</a:t>
            </a:r>
            <a:r>
              <a:rPr lang="fr-FR" sz="2000" dirty="0" smtClean="0"/>
              <a:t> </a:t>
            </a:r>
          </a:p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00100" y="2714620"/>
          <a:ext cx="7215206" cy="34781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6567"/>
                <a:gridCol w="1408625"/>
                <a:gridCol w="1627346"/>
                <a:gridCol w="1990402"/>
                <a:gridCol w="912266"/>
              </a:tblGrid>
              <a:tr h="486850"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nP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nom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prénom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adresse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sexe</a:t>
                      </a:r>
                      <a:endParaRPr lang="fr-FR" sz="1800" dirty="0"/>
                    </a:p>
                  </a:txBody>
                  <a:tcPr/>
                </a:tc>
              </a:tr>
              <a:tr h="608564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err="1" smtClean="0"/>
                        <a:t>Mecheri</a:t>
                      </a:r>
                      <a:endParaRPr lang="fr-FR" sz="1800" dirty="0" smtClean="0"/>
                    </a:p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Mohamed</a:t>
                      </a:r>
                    </a:p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Mila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Zouaghi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Ouarda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Mila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F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Achouri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nihad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Mila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F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206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Ouali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Lotfi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Jijel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109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Zouaghi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Mohamed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Mila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203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Laraba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Samira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Constantine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F</a:t>
                      </a:r>
                      <a:endParaRPr lang="fr-FR" sz="1800" dirty="0"/>
                    </a:p>
                  </a:txBody>
                  <a:tcPr/>
                </a:tc>
              </a:tr>
              <a:tr h="39187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…………….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………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…………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…..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pPr lvl="0" algn="just"/>
            <a:r>
              <a:rPr lang="fr-FR" sz="2000" b="1" dirty="0" smtClean="0"/>
              <a:t>Etudiant (</a:t>
            </a:r>
            <a:r>
              <a:rPr lang="fr-FR" sz="2000" b="1" dirty="0" err="1" smtClean="0"/>
              <a:t>nP</a:t>
            </a:r>
            <a:r>
              <a:rPr lang="fr-FR" sz="2000" b="1" dirty="0" smtClean="0"/>
              <a:t>, </a:t>
            </a:r>
            <a:r>
              <a:rPr lang="fr-FR" sz="2000" b="1" u="sng" dirty="0" err="1" smtClean="0"/>
              <a:t>nE</a:t>
            </a:r>
            <a:r>
              <a:rPr lang="fr-FR" sz="2000" b="1" dirty="0" smtClean="0"/>
              <a:t>, </a:t>
            </a:r>
            <a:r>
              <a:rPr lang="fr-FR" sz="2000" b="1" dirty="0" err="1" smtClean="0"/>
              <a:t>dateN</a:t>
            </a:r>
            <a:r>
              <a:rPr lang="fr-FR" sz="2000" b="1" dirty="0" smtClean="0"/>
              <a:t>)</a:t>
            </a:r>
          </a:p>
          <a:p>
            <a:pPr lvl="0" algn="just">
              <a:buNone/>
            </a:pPr>
            <a:endParaRPr lang="fr-FR" sz="2000" b="1" dirty="0" smtClean="0"/>
          </a:p>
          <a:p>
            <a:pPr lvl="0" algn="just">
              <a:buNone/>
            </a:pP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785918" y="2714620"/>
          <a:ext cx="5429287" cy="38106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7139"/>
                <a:gridCol w="1773394"/>
                <a:gridCol w="2048754"/>
              </a:tblGrid>
              <a:tr h="597631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nP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nE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dateN</a:t>
                      </a:r>
                      <a:endParaRPr lang="fr-FR" sz="2000" dirty="0"/>
                    </a:p>
                  </a:txBody>
                  <a:tcPr/>
                </a:tc>
              </a:tr>
              <a:tr h="64744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04/05/2000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1006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22/12/2000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1014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04/05/2000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109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13/02/1995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…………..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pPr lvl="0" algn="just"/>
            <a:r>
              <a:rPr lang="fr-FR" sz="2000" b="1" dirty="0" smtClean="0"/>
              <a:t>Enseignant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nEns</a:t>
            </a:r>
            <a:r>
              <a:rPr lang="fr-FR" sz="2000" b="1" dirty="0" smtClean="0">
                <a:solidFill>
                  <a:srgbClr val="00133A"/>
                </a:solidFill>
              </a:rPr>
              <a:t>, </a:t>
            </a:r>
            <a:r>
              <a:rPr lang="fr-FR" sz="2000" b="1" dirty="0" err="1" smtClean="0">
                <a:solidFill>
                  <a:srgbClr val="00133A"/>
                </a:solidFill>
              </a:rPr>
              <a:t>nP</a:t>
            </a:r>
            <a:r>
              <a:rPr lang="fr-FR" sz="2000" b="1" dirty="0" smtClean="0">
                <a:solidFill>
                  <a:srgbClr val="00133A"/>
                </a:solidFill>
              </a:rPr>
              <a:t>, tel, grade</a:t>
            </a:r>
            <a:r>
              <a:rPr lang="fr-FR" sz="2000" b="1" dirty="0" smtClean="0"/>
              <a:t>)</a:t>
            </a:r>
          </a:p>
          <a:p>
            <a:pPr lvl="0" algn="just">
              <a:buNone/>
            </a:pPr>
            <a:endParaRPr lang="fr-FR" sz="2000" b="1" dirty="0" smtClean="0"/>
          </a:p>
          <a:p>
            <a:pPr lvl="0" algn="just">
              <a:buNone/>
            </a:pP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785918" y="2714620"/>
          <a:ext cx="5429286" cy="38106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832"/>
                <a:gridCol w="1287538"/>
                <a:gridCol w="1487458"/>
                <a:gridCol w="1487458"/>
              </a:tblGrid>
              <a:tr h="597631">
                <a:tc>
                  <a:txBody>
                    <a:bodyPr/>
                    <a:lstStyle/>
                    <a:p>
                      <a:r>
                        <a:rPr lang="fr-FR" sz="2000" b="1" u="sng" dirty="0" err="1" smtClean="0">
                          <a:solidFill>
                            <a:schemeClr val="bg1"/>
                          </a:solidFill>
                        </a:rPr>
                        <a:t>nEns</a:t>
                      </a:r>
                      <a:endParaRPr lang="fr-FR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err="1" smtClean="0">
                          <a:solidFill>
                            <a:schemeClr val="bg1"/>
                          </a:solidFill>
                        </a:rPr>
                        <a:t>nP</a:t>
                      </a:r>
                      <a:endParaRPr lang="fr-FR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tel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grade</a:t>
                      </a:r>
                      <a:endParaRPr lang="fr-FR" sz="2000" dirty="0"/>
                    </a:p>
                  </a:txBody>
                  <a:tcPr/>
                </a:tc>
              </a:tr>
              <a:tr h="647442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055555555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Mca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I10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06666666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Maa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i15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077777777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maa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m21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08888888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mcb</a:t>
                      </a:r>
                      <a:endParaRPr lang="fr-FR" sz="1800" dirty="0"/>
                    </a:p>
                  </a:txBody>
                  <a:tcPr/>
                </a:tc>
              </a:tr>
              <a:tr h="64138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r>
              <a:rPr lang="fr-FR" sz="2000" b="1" u="sng" dirty="0" smtClean="0"/>
              <a:t>Matière</a:t>
            </a:r>
            <a:r>
              <a:rPr lang="fr-FR" sz="2000" b="1" dirty="0" smtClean="0"/>
              <a:t>  (</a:t>
            </a:r>
            <a:r>
              <a:rPr lang="fr-FR" sz="2000" b="1" u="sng" dirty="0" err="1" smtClean="0"/>
              <a:t>nomM</a:t>
            </a:r>
            <a:r>
              <a:rPr lang="fr-FR" sz="2000" b="1" dirty="0" smtClean="0"/>
              <a:t>, cycle, </a:t>
            </a:r>
            <a:r>
              <a:rPr lang="fr-FR" sz="2000" b="1" dirty="0" err="1" smtClean="0"/>
              <a:t>nEns</a:t>
            </a:r>
            <a:r>
              <a:rPr lang="fr-FR" sz="2000" b="1" dirty="0" smtClean="0"/>
              <a:t>) </a:t>
            </a:r>
            <a:endParaRPr lang="fr-FR" sz="2000" b="1" u="sng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785918" y="3071810"/>
          <a:ext cx="6072230" cy="24371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7458"/>
                <a:gridCol w="1983402"/>
                <a:gridCol w="2291370"/>
              </a:tblGrid>
              <a:tr h="388803"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nomM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Cycle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nENS</a:t>
                      </a:r>
                      <a:endParaRPr lang="fr-FR" sz="1800" dirty="0"/>
                    </a:p>
                  </a:txBody>
                  <a:tcPr/>
                </a:tc>
              </a:tr>
              <a:tr h="631805"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Algo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1MI</a:t>
                      </a:r>
                    </a:p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i4</a:t>
                      </a:r>
                    </a:p>
                    <a:p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2inf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i10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2inf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i25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……….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r>
              <a:rPr lang="fr-FR" sz="2000" b="1" u="sng" dirty="0" smtClean="0"/>
              <a:t>Inscrit</a:t>
            </a:r>
            <a:r>
              <a:rPr lang="fr-FR" sz="2000" b="1" dirty="0" smtClean="0"/>
              <a:t>  (</a:t>
            </a:r>
            <a:r>
              <a:rPr lang="fr-FR" sz="2000" b="1" u="sng" dirty="0" err="1" smtClean="0"/>
              <a:t>nE</a:t>
            </a:r>
            <a:r>
              <a:rPr lang="fr-FR" sz="2000" b="1" dirty="0" smtClean="0"/>
              <a:t>, </a:t>
            </a:r>
            <a:r>
              <a:rPr lang="fr-FR" sz="2000" b="1" dirty="0" err="1" smtClean="0"/>
              <a:t>nomM</a:t>
            </a:r>
            <a:r>
              <a:rPr lang="fr-FR" sz="2000" b="1" dirty="0" smtClean="0"/>
              <a:t>) </a:t>
            </a:r>
            <a:endParaRPr lang="fr-FR" sz="2000" b="1" u="sng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428860" y="2571744"/>
          <a:ext cx="3780860" cy="33677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7458"/>
                <a:gridCol w="1983402"/>
              </a:tblGrid>
              <a:tr h="388803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nomM</a:t>
                      </a:r>
                      <a:endParaRPr lang="fr-FR" sz="1800" dirty="0"/>
                    </a:p>
                  </a:txBody>
                  <a:tcPr/>
                </a:tc>
              </a:tr>
              <a:tr h="63180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1014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1014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..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..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822386"/>
          </a:xfrm>
        </p:spPr>
        <p:txBody>
          <a:bodyPr/>
          <a:lstStyle/>
          <a:p>
            <a:r>
              <a:rPr lang="fr-FR" sz="2000" b="1" u="sng" dirty="0" smtClean="0"/>
              <a:t>Obtenu</a:t>
            </a:r>
            <a:r>
              <a:rPr lang="fr-FR" sz="2000" dirty="0" smtClean="0"/>
              <a:t> ( </a:t>
            </a:r>
            <a:r>
              <a:rPr lang="fr-FR" sz="2000" u="sng" dirty="0" err="1" smtClean="0"/>
              <a:t>nE</a:t>
            </a:r>
            <a:r>
              <a:rPr lang="fr-FR" sz="2000" u="sng" dirty="0" smtClean="0"/>
              <a:t>, </a:t>
            </a:r>
            <a:r>
              <a:rPr lang="fr-FR" sz="2000" u="sng" dirty="0" err="1" smtClean="0"/>
              <a:t>nomC</a:t>
            </a:r>
            <a:r>
              <a:rPr lang="fr-FR" sz="2000" dirty="0" smtClean="0"/>
              <a:t>, note, année)</a:t>
            </a:r>
          </a:p>
          <a:p>
            <a:endParaRPr lang="fr-FR" sz="2000" b="1" u="sng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071538" y="2071679"/>
          <a:ext cx="7072361" cy="41518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3663"/>
                <a:gridCol w="1829566"/>
                <a:gridCol w="1829566"/>
                <a:gridCol w="1829566"/>
              </a:tblGrid>
              <a:tr h="29065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année</a:t>
                      </a:r>
                      <a:endParaRPr lang="fr-FR" sz="1600" dirty="0"/>
                    </a:p>
                  </a:txBody>
                  <a:tcPr/>
                </a:tc>
              </a:tr>
              <a:tr h="35423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ALGO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35092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29973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AO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2020</a:t>
                      </a:r>
                      <a:endParaRPr lang="fr-FR" sz="1600" dirty="0"/>
                    </a:p>
                  </a:txBody>
                  <a:tcPr/>
                </a:tc>
              </a:tr>
              <a:tr h="29973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2019</a:t>
                      </a:r>
                    </a:p>
                  </a:txBody>
                  <a:tcPr/>
                </a:tc>
              </a:tr>
              <a:tr h="29973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1030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2020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133A"/>
                </a:solidFill>
              </a:rPr>
              <a:t>Schéma Exemple</a:t>
            </a:r>
            <a:r>
              <a:rPr lang="en-GB" sz="2800" dirty="0" smtClean="0">
                <a:solidFill>
                  <a:srgbClr val="00133A"/>
                </a:solidFill>
              </a:rPr>
              <a:t> de BDD : </a:t>
            </a:r>
            <a:r>
              <a:rPr lang="fr-FR" sz="2800" i="1" dirty="0" smtClean="0">
                <a:solidFill>
                  <a:srgbClr val="00133A"/>
                </a:solidFill>
              </a:rPr>
              <a:t>formation-permanente</a:t>
            </a:r>
            <a:br>
              <a:rPr lang="fr-FR" sz="2800" i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Relations: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822386"/>
          </a:xfrm>
        </p:spPr>
        <p:txBody>
          <a:bodyPr/>
          <a:lstStyle/>
          <a:p>
            <a:r>
              <a:rPr lang="fr-FR" sz="2000" b="1" dirty="0" err="1" smtClean="0">
                <a:solidFill>
                  <a:srgbClr val="00133A"/>
                </a:solidFill>
              </a:rPr>
              <a:t>Prérequis</a:t>
            </a:r>
            <a:r>
              <a:rPr lang="fr-FR" sz="2000" b="1" u="sng" dirty="0" smtClean="0">
                <a:solidFill>
                  <a:srgbClr val="00133A"/>
                </a:solidFill>
              </a:rPr>
              <a:t> (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</a:t>
            </a:r>
            <a:r>
              <a:rPr lang="fr-FR" sz="2000" b="1" u="sng" dirty="0" smtClean="0">
                <a:solidFill>
                  <a:srgbClr val="00133A"/>
                </a:solidFill>
              </a:rPr>
              <a:t>, </a:t>
            </a:r>
            <a:r>
              <a:rPr lang="fr-FR" sz="2000" b="1" u="sng" dirty="0" err="1" smtClean="0">
                <a:solidFill>
                  <a:srgbClr val="00133A"/>
                </a:solidFill>
              </a:rPr>
              <a:t>nomMprérequis</a:t>
            </a:r>
            <a:r>
              <a:rPr lang="fr-FR" sz="2000" b="1" dirty="0" smtClean="0">
                <a:solidFill>
                  <a:srgbClr val="00133A"/>
                </a:solidFill>
              </a:rPr>
              <a:t>): </a:t>
            </a:r>
            <a:r>
              <a:rPr lang="fr-FR" sz="2000" b="1" dirty="0" smtClean="0"/>
              <a:t> </a:t>
            </a:r>
            <a:endParaRPr lang="fr-FR" sz="2000" b="1" u="sng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428860" y="2571744"/>
          <a:ext cx="4143404" cy="32053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815"/>
                <a:gridCol w="2173589"/>
              </a:tblGrid>
              <a:tr h="388803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nomM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nomMprérequis</a:t>
                      </a:r>
                      <a:endParaRPr lang="fr-FR" sz="1800" dirty="0"/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SI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SM2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AO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RES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TECWEB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ALGO2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ALGO</a:t>
                      </a:r>
                    </a:p>
                  </a:txBody>
                  <a:tcPr/>
                </a:tc>
              </a:tr>
              <a:tr h="469428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..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..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Projection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dirty="0" smtClean="0"/>
              <a:t>L'opérateur Projection permet de</a:t>
            </a:r>
            <a:r>
              <a:rPr lang="fr-FR" sz="2400" b="1" dirty="0" smtClean="0"/>
              <a:t> conserver </a:t>
            </a:r>
            <a:r>
              <a:rPr lang="fr-FR" sz="2400" dirty="0" smtClean="0"/>
              <a:t>certains attributs (colonnes) uniquement.</a:t>
            </a:r>
          </a:p>
          <a:p>
            <a:pPr marL="0" indent="0" algn="just">
              <a:buNone/>
            </a:pPr>
            <a:r>
              <a:rPr lang="fr-FR" sz="2400" dirty="0" smtClean="0"/>
              <a:t>Symbole: </a:t>
            </a:r>
            <a:r>
              <a:rPr lang="el-GR" sz="2400" dirty="0" smtClean="0">
                <a:solidFill>
                  <a:srgbClr val="990000"/>
                </a:solidFill>
              </a:rPr>
              <a:t>π</a:t>
            </a:r>
            <a:endParaRPr lang="fr-FR" sz="2400" dirty="0" smtClean="0">
              <a:solidFill>
                <a:srgbClr val="990000"/>
              </a:solidFill>
            </a:endParaRPr>
          </a:p>
          <a:p>
            <a:pPr marL="0" indent="0" algn="just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FR" sz="2400" dirty="0" smtClean="0"/>
              <a:t>Nombre de relations opérandes:</a:t>
            </a:r>
            <a:r>
              <a:rPr lang="fr-FR" sz="2400" b="1" dirty="0" smtClean="0"/>
              <a:t> </a:t>
            </a:r>
            <a:r>
              <a:rPr lang="fr-FR" sz="2400" dirty="0" smtClean="0"/>
              <a:t>1</a:t>
            </a:r>
            <a:r>
              <a:rPr lang="fr-FR" sz="2400" b="1" dirty="0" smtClean="0"/>
              <a:t> </a:t>
            </a:r>
            <a:r>
              <a:rPr lang="fr-FR" sz="2400" dirty="0" smtClean="0"/>
              <a:t>(opérateur unaire)</a:t>
            </a:r>
          </a:p>
          <a:p>
            <a:pPr marL="0" indent="0" algn="just">
              <a:buNone/>
            </a:pPr>
            <a:r>
              <a:rPr lang="fr-FR" sz="2400" dirty="0" smtClean="0"/>
              <a:t>Les attributs spécifiés dans la liste des attributs à projeter sont conservés dans la relation résultat.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Les </a:t>
            </a:r>
            <a:r>
              <a:rPr lang="fr-FR" sz="2400" dirty="0" smtClean="0">
                <a:solidFill>
                  <a:srgbClr val="990000"/>
                </a:solidFill>
              </a:rPr>
              <a:t>tuples en double </a:t>
            </a:r>
            <a:r>
              <a:rPr lang="fr-FR" sz="2400" dirty="0" smtClean="0"/>
              <a:t>sont </a:t>
            </a:r>
            <a:r>
              <a:rPr lang="fr-FR" sz="2400" dirty="0" smtClean="0">
                <a:solidFill>
                  <a:srgbClr val="990000"/>
                </a:solidFill>
              </a:rPr>
              <a:t>supprimés</a:t>
            </a:r>
          </a:p>
          <a:p>
            <a:pPr algn="just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/>
              <a:t>Pourquoi des langages de manipulation de données relationnels ?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329642" cy="439428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La structure des relations semblable à celle des tableaux en mémoire centrale.</a:t>
            </a:r>
          </a:p>
          <a:p>
            <a:pPr algn="just">
              <a:buFont typeface="Arial" pitchFamily="34" charset="0"/>
              <a:buChar char="•"/>
            </a:pPr>
            <a:endParaRPr lang="en-GB" sz="20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Pourquoi avoir inventé des langages spéciaux d’interrogation et de mise à jour spécialement pour les relations?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Rep: L’indépendance </a:t>
            </a:r>
            <a:r>
              <a:rPr lang="fr-FR" sz="2000" dirty="0" smtClean="0">
                <a:solidFill>
                  <a:schemeClr val="tx1"/>
                </a:solidFill>
              </a:rPr>
              <a:t>recherchée</a:t>
            </a:r>
            <a:r>
              <a:rPr lang="en-GB" sz="2000" dirty="0" smtClean="0">
                <a:solidFill>
                  <a:schemeClr val="tx1"/>
                </a:solidFill>
              </a:rPr>
              <a:t> dans les SGBDs des programmes et des données n’est plus réalisée. </a:t>
            </a:r>
          </a:p>
          <a:p>
            <a:pPr lvl="1" algn="just">
              <a:buFont typeface="Arial" pitchFamily="34" charset="0"/>
              <a:buChar char="•"/>
            </a:pPr>
            <a:endParaRPr lang="en-GB" sz="20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Les langages de manipulation de données (LMD) doivent donc être purement </a:t>
            </a:r>
            <a:r>
              <a:rPr lang="en-GB" sz="2000" b="1" dirty="0" smtClean="0">
                <a:solidFill>
                  <a:schemeClr val="tx1"/>
                </a:solidFill>
              </a:rPr>
              <a:t>déclaratifs</a:t>
            </a:r>
            <a:r>
              <a:rPr lang="en-GB" sz="2000" dirty="0" smtClean="0">
                <a:solidFill>
                  <a:schemeClr val="tx1"/>
                </a:solidFill>
              </a:rPr>
              <a:t>: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Ne porter que sur les concepts du schéma conceptuel (relations, attributs, domaines).</a:t>
            </a:r>
          </a:p>
          <a:p>
            <a:pPr lvl="1" algn="just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Ignorer tout de l’organisation interne des relations.</a:t>
            </a:r>
            <a:endParaRPr lang="fr-FR" sz="2000" dirty="0" smtClean="0">
              <a:solidFill>
                <a:schemeClr val="tx1"/>
              </a:solidFill>
            </a:endParaRPr>
          </a:p>
          <a:p>
            <a:endParaRPr lang="fr-FR" sz="2000" dirty="0" smtClean="0">
              <a:solidFill>
                <a:schemeClr val="tx1"/>
              </a:solidFill>
            </a:endParaRPr>
          </a:p>
          <a:p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Projection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exemple1:</a:t>
            </a:r>
            <a:endParaRPr lang="fr-FR" sz="2800" dirty="0">
              <a:solidFill>
                <a:srgbClr val="99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85754" y="5643578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Liste des noms et prénoms des personnes:</a:t>
            </a:r>
          </a:p>
          <a:p>
            <a:r>
              <a:rPr lang="fr-FR" b="1" dirty="0" smtClean="0"/>
              <a:t>NP := </a:t>
            </a:r>
            <a:r>
              <a:rPr lang="fr-FR" b="1" dirty="0" smtClean="0">
                <a:solidFill>
                  <a:srgbClr val="990000"/>
                </a:solidFill>
                <a:sym typeface="Symbol"/>
              </a:rPr>
              <a:t></a:t>
            </a:r>
            <a:r>
              <a:rPr lang="fr-FR" b="1" dirty="0" smtClean="0"/>
              <a:t> [nom, prénom] Personne</a:t>
            </a:r>
            <a:endParaRPr lang="fr-FR" dirty="0" smtClean="0"/>
          </a:p>
          <a:p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5720" y="2500306"/>
          <a:ext cx="4500595" cy="29289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5478"/>
                <a:gridCol w="938140"/>
                <a:gridCol w="1083809"/>
                <a:gridCol w="1325601"/>
                <a:gridCol w="607567"/>
              </a:tblGrid>
              <a:tr h="419721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prenom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adresse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sexe</a:t>
                      </a:r>
                      <a:endParaRPr lang="fr-FR" sz="1200" dirty="0"/>
                    </a:p>
                  </a:txBody>
                  <a:tcPr/>
                </a:tc>
              </a:tr>
              <a:tr h="51897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31138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constantine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à coins arrondis 8"/>
          <p:cNvSpPr/>
          <p:nvPr/>
        </p:nvSpPr>
        <p:spPr>
          <a:xfrm>
            <a:off x="1785918" y="2500306"/>
            <a:ext cx="1000132" cy="357190"/>
          </a:xfrm>
          <a:prstGeom prst="roundRect">
            <a:avLst/>
          </a:prstGeom>
          <a:noFill/>
          <a:ln w="57150">
            <a:solidFill>
              <a:srgbClr val="00133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714348" y="2500306"/>
            <a:ext cx="1000132" cy="357190"/>
          </a:xfrm>
          <a:prstGeom prst="roundRect">
            <a:avLst/>
          </a:prstGeom>
          <a:noFill/>
          <a:ln w="57150">
            <a:solidFill>
              <a:srgbClr val="00133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>
            <a:off x="4857752" y="3929066"/>
            <a:ext cx="785818" cy="571504"/>
          </a:xfrm>
          <a:prstGeom prst="rightArrow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3" name="Espace réservé du contenu 12"/>
          <p:cNvGraphicFramePr>
            <a:graphicFrameLocks noGrp="1"/>
          </p:cNvGraphicFramePr>
          <p:nvPr>
            <p:ph sz="half" idx="2"/>
          </p:nvPr>
        </p:nvGraphicFramePr>
        <p:xfrm>
          <a:off x="5786446" y="2500306"/>
          <a:ext cx="2857520" cy="29289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28760"/>
                <a:gridCol w="1428760"/>
              </a:tblGrid>
              <a:tr h="41842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prenom</a:t>
                      </a:r>
                      <a:endParaRPr lang="fr-FR" sz="1200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lèche courbée vers le bas 15"/>
          <p:cNvSpPr/>
          <p:nvPr/>
        </p:nvSpPr>
        <p:spPr>
          <a:xfrm>
            <a:off x="2285984" y="1357298"/>
            <a:ext cx="5715040" cy="1071570"/>
          </a:xfrm>
          <a:prstGeom prst="curvedDownArrow">
            <a:avLst/>
          </a:prstGeom>
          <a:solidFill>
            <a:srgbClr val="0013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e bas 16"/>
          <p:cNvSpPr/>
          <p:nvPr/>
        </p:nvSpPr>
        <p:spPr>
          <a:xfrm>
            <a:off x="1071538" y="1357298"/>
            <a:ext cx="5715040" cy="1071570"/>
          </a:xfrm>
          <a:prstGeom prst="curvedDownArrow">
            <a:avLst/>
          </a:prstGeom>
          <a:solidFill>
            <a:srgbClr val="0013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Projection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r>
              <a:rPr lang="fr-FR" sz="2800" dirty="0" smtClean="0">
                <a:solidFill>
                  <a:srgbClr val="990000"/>
                </a:solidFill>
              </a:rPr>
              <a:t>exemple2:</a:t>
            </a:r>
            <a:endParaRPr lang="fr-FR" sz="2800" dirty="0">
              <a:solidFill>
                <a:srgbClr val="99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85754" y="5643578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Liste des noms et adresses des personnes</a:t>
            </a:r>
          </a:p>
          <a:p>
            <a:r>
              <a:rPr lang="fr-FR" b="1" dirty="0" smtClean="0"/>
              <a:t>NP := </a:t>
            </a:r>
            <a:r>
              <a:rPr lang="fr-FR" b="1" dirty="0" smtClean="0">
                <a:solidFill>
                  <a:srgbClr val="990000"/>
                </a:solidFill>
                <a:sym typeface="Symbol"/>
              </a:rPr>
              <a:t></a:t>
            </a:r>
            <a:r>
              <a:rPr lang="fr-FR" b="1" dirty="0" smtClean="0"/>
              <a:t> [nom, Adresse] Personne</a:t>
            </a:r>
            <a:endParaRPr lang="fr-FR" dirty="0" smtClean="0"/>
          </a:p>
          <a:p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5720" y="2500306"/>
          <a:ext cx="4500595" cy="29289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5478"/>
                <a:gridCol w="938140"/>
                <a:gridCol w="1083809"/>
                <a:gridCol w="1325601"/>
                <a:gridCol w="607567"/>
              </a:tblGrid>
              <a:tr h="419721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prenom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adresse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sexe</a:t>
                      </a:r>
                      <a:endParaRPr lang="fr-FR" sz="1200" dirty="0"/>
                    </a:p>
                  </a:txBody>
                  <a:tcPr/>
                </a:tc>
              </a:tr>
              <a:tr h="51897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31138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1972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constantine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à coins arrondis 8"/>
          <p:cNvSpPr/>
          <p:nvPr/>
        </p:nvSpPr>
        <p:spPr>
          <a:xfrm>
            <a:off x="2857488" y="2500306"/>
            <a:ext cx="1000132" cy="357190"/>
          </a:xfrm>
          <a:prstGeom prst="roundRect">
            <a:avLst/>
          </a:prstGeom>
          <a:noFill/>
          <a:ln w="57150">
            <a:solidFill>
              <a:srgbClr val="00133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714348" y="2500306"/>
            <a:ext cx="1000132" cy="357190"/>
          </a:xfrm>
          <a:prstGeom prst="roundRect">
            <a:avLst/>
          </a:prstGeom>
          <a:noFill/>
          <a:ln w="57150">
            <a:solidFill>
              <a:srgbClr val="00133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>
            <a:off x="4857752" y="3929066"/>
            <a:ext cx="785818" cy="571504"/>
          </a:xfrm>
          <a:prstGeom prst="rightArrow">
            <a:avLst/>
          </a:prstGeom>
          <a:solidFill>
            <a:schemeClr val="accent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courbée vers le bas 15"/>
          <p:cNvSpPr/>
          <p:nvPr/>
        </p:nvSpPr>
        <p:spPr>
          <a:xfrm>
            <a:off x="3357554" y="1357298"/>
            <a:ext cx="4643470" cy="1071570"/>
          </a:xfrm>
          <a:prstGeom prst="curvedDownArrow">
            <a:avLst/>
          </a:prstGeom>
          <a:solidFill>
            <a:srgbClr val="0013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e bas 16"/>
          <p:cNvSpPr/>
          <p:nvPr/>
        </p:nvSpPr>
        <p:spPr>
          <a:xfrm>
            <a:off x="1071538" y="1357298"/>
            <a:ext cx="5715040" cy="1071570"/>
          </a:xfrm>
          <a:prstGeom prst="curvedDownArrow">
            <a:avLst/>
          </a:prstGeom>
          <a:solidFill>
            <a:srgbClr val="00133A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15" name="Espace réservé du contenu 12"/>
          <p:cNvGraphicFramePr>
            <a:graphicFrameLocks noGrp="1"/>
          </p:cNvGraphicFramePr>
          <p:nvPr>
            <p:ph sz="half" idx="2"/>
          </p:nvPr>
        </p:nvGraphicFramePr>
        <p:xfrm>
          <a:off x="5929322" y="2571744"/>
          <a:ext cx="2857520" cy="25003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28760"/>
                <a:gridCol w="1428760"/>
              </a:tblGrid>
              <a:tr h="38988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Nom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adresse</a:t>
                      </a:r>
                      <a:endParaRPr lang="fr-FR" sz="1400" dirty="0"/>
                    </a:p>
                  </a:txBody>
                  <a:tcPr/>
                </a:tc>
              </a:tr>
              <a:tr h="399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/>
                        <a:t>Mecheri</a:t>
                      </a:r>
                      <a:endParaRPr lang="fr-F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Mila</a:t>
                      </a:r>
                      <a:endParaRPr lang="fr-FR" sz="1400" dirty="0"/>
                    </a:p>
                  </a:txBody>
                  <a:tcPr/>
                </a:tc>
              </a:tr>
              <a:tr h="4265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Zouaghi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Mila</a:t>
                      </a:r>
                      <a:endParaRPr lang="fr-FR" sz="1400" dirty="0"/>
                    </a:p>
                  </a:txBody>
                  <a:tcPr/>
                </a:tc>
              </a:tr>
              <a:tr h="399510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Achouri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Mila</a:t>
                      </a:r>
                      <a:endParaRPr lang="fr-FR" sz="1400" dirty="0"/>
                    </a:p>
                  </a:txBody>
                  <a:tcPr/>
                </a:tc>
              </a:tr>
              <a:tr h="485378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Ouali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Jijel</a:t>
                      </a:r>
                      <a:endParaRPr lang="fr-FR" sz="1400" dirty="0"/>
                    </a:p>
                  </a:txBody>
                  <a:tcPr/>
                </a:tc>
              </a:tr>
              <a:tr h="399510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Laraba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Constantine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Sélection (ou restriction)</a:t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L'opérateur Sélection permet de conserver les tuples vérifiant un prédicat logique.</a:t>
            </a:r>
          </a:p>
          <a:p>
            <a:pPr marL="0" indent="0">
              <a:buNone/>
            </a:pPr>
            <a:r>
              <a:rPr lang="fr-FR" sz="2400" dirty="0" smtClean="0"/>
              <a:t>Symbole: </a:t>
            </a:r>
            <a:r>
              <a:rPr lang="el-GR" sz="3600" dirty="0" smtClean="0">
                <a:solidFill>
                  <a:srgbClr val="990000"/>
                </a:solidFill>
              </a:rPr>
              <a:t>σ</a:t>
            </a:r>
            <a:endParaRPr lang="fr-FR" sz="3600" dirty="0" smtClean="0">
              <a:solidFill>
                <a:srgbClr val="990000"/>
              </a:solidFill>
            </a:endParaRPr>
          </a:p>
          <a:p>
            <a:pPr marL="0" indent="0">
              <a:buNone/>
            </a:pPr>
            <a:r>
              <a:rPr lang="fr-FR" sz="2400" dirty="0" smtClean="0"/>
              <a:t>Nombre de relations opérandes : 1 (opérateur unaire)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Les tuples contenus dans la relation résultat doivent</a:t>
            </a:r>
            <a:r>
              <a:rPr lang="fr-FR" sz="2400" dirty="0" smtClean="0">
                <a:solidFill>
                  <a:srgbClr val="990000"/>
                </a:solidFill>
              </a:rPr>
              <a:t> vérifier un prédicat logique.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Ce prédicat est exprimé à grâce aux comparateurs ( &gt;, ≥, &lt;, ≤, =, ≠) et grâce aux connecteurs logiques (et, ou, non)</a:t>
            </a:r>
          </a:p>
          <a:p>
            <a:pPr algn="just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Sélection</a:t>
            </a:r>
            <a:br>
              <a:rPr lang="fr-FR" sz="2800" dirty="0" smtClean="0"/>
            </a:br>
            <a:r>
              <a:rPr lang="fr-FR" sz="2800" dirty="0" smtClean="0">
                <a:solidFill>
                  <a:srgbClr val="990000"/>
                </a:solidFill>
              </a:rPr>
              <a:t>Exemple1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1000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Liste des noms et prénoms des femmes :</a:t>
            </a:r>
          </a:p>
          <a:p>
            <a:pPr>
              <a:buNone/>
            </a:pPr>
            <a:r>
              <a:rPr lang="el-GR" sz="2400" dirty="0" smtClean="0"/>
              <a:t>π</a:t>
            </a:r>
            <a:r>
              <a:rPr lang="fr-FR" sz="1600" dirty="0" smtClean="0"/>
              <a:t>(Nom, Prénom) </a:t>
            </a:r>
            <a:r>
              <a:rPr lang="fr-FR" sz="2400" dirty="0" smtClean="0"/>
              <a:t>(</a:t>
            </a:r>
            <a:r>
              <a:rPr lang="el-GR" sz="2400" dirty="0" smtClean="0">
                <a:solidFill>
                  <a:srgbClr val="990000"/>
                </a:solidFill>
              </a:rPr>
              <a:t>σ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1400" dirty="0" smtClean="0"/>
              <a:t>(sexe = ‘F') </a:t>
            </a:r>
            <a:r>
              <a:rPr lang="fr-FR" sz="2400" dirty="0" smtClean="0"/>
              <a:t>(personne))</a:t>
            </a:r>
          </a:p>
          <a:p>
            <a:pPr algn="just">
              <a:buNone/>
            </a:pP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14282" y="2571744"/>
          <a:ext cx="4857785" cy="37148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770"/>
                <a:gridCol w="1012595"/>
                <a:gridCol w="1169825"/>
                <a:gridCol w="1430808"/>
                <a:gridCol w="655787"/>
              </a:tblGrid>
              <a:tr h="573735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 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prenom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adresse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sexe</a:t>
                      </a:r>
                      <a:endParaRPr lang="fr-FR" sz="1600" dirty="0"/>
                    </a:p>
                  </a:txBody>
                  <a:tcPr/>
                </a:tc>
              </a:tr>
              <a:tr h="5016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 smtClean="0"/>
                        <a:t>Mecheri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Mohamed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Mila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</a:t>
                      </a:r>
                      <a:endParaRPr lang="fr-FR" sz="1600" dirty="0"/>
                    </a:p>
                  </a:txBody>
                  <a:tcPr/>
                </a:tc>
              </a:tr>
              <a:tr h="51641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Zouaghi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Ouarda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Mila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</a:t>
                      </a:r>
                      <a:endParaRPr lang="fr-FR" sz="1600" dirty="0"/>
                    </a:p>
                  </a:txBody>
                  <a:tcPr/>
                </a:tc>
              </a:tr>
              <a:tr h="51641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Achouri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nihad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Mila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</a:t>
                      </a:r>
                      <a:endParaRPr lang="fr-FR" sz="1600" dirty="0"/>
                    </a:p>
                  </a:txBody>
                  <a:tcPr/>
                </a:tc>
              </a:tr>
              <a:tr h="51641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Ouali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Lotfi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</a:t>
                      </a:r>
                      <a:endParaRPr lang="fr-FR" sz="1600" dirty="0"/>
                    </a:p>
                  </a:txBody>
                  <a:tcPr/>
                </a:tc>
              </a:tr>
              <a:tr h="573735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Zouaghi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Mohamed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Mila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</a:t>
                      </a:r>
                      <a:endParaRPr lang="fr-FR" sz="1600" dirty="0"/>
                    </a:p>
                  </a:txBody>
                  <a:tcPr/>
                </a:tc>
              </a:tr>
              <a:tr h="51641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Laraba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samira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constantine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èche droite 8"/>
          <p:cNvSpPr/>
          <p:nvPr/>
        </p:nvSpPr>
        <p:spPr>
          <a:xfrm>
            <a:off x="5143504" y="3786190"/>
            <a:ext cx="642942" cy="928694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0619220"/>
              </p:ext>
            </p:extLst>
          </p:nvPr>
        </p:nvGraphicFramePr>
        <p:xfrm>
          <a:off x="6000760" y="3643314"/>
          <a:ext cx="2928958" cy="11781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1825"/>
                <a:gridCol w="1337133"/>
              </a:tblGrid>
              <a:tr h="35522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Prénom</a:t>
                      </a:r>
                      <a:endParaRPr lang="fr-FR" sz="1200" dirty="0">
                        <a:latin typeface="+mj-lt"/>
                      </a:endParaRPr>
                    </a:p>
                  </a:txBody>
                  <a:tcPr/>
                </a:tc>
              </a:tr>
              <a:tr h="191155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</a:tr>
              <a:tr h="191155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 smtClean="0"/>
                    </a:p>
                  </a:txBody>
                  <a:tcPr/>
                </a:tc>
              </a:tr>
              <a:tr h="191155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571636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Prédicat de sélection</a:t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Permet  de comparer la valeur d’attributs de R à celle d’autres attributs de R ou à des constantes. </a:t>
            </a:r>
          </a:p>
          <a:p>
            <a:r>
              <a:rPr lang="fr-FR" sz="2400" dirty="0" smtClean="0">
                <a:solidFill>
                  <a:srgbClr val="990000"/>
                </a:solidFill>
              </a:rPr>
              <a:t>syntaxe :</a:t>
            </a:r>
          </a:p>
          <a:p>
            <a:r>
              <a:rPr lang="fr-FR" sz="2400" dirty="0" smtClean="0">
                <a:solidFill>
                  <a:srgbClr val="00133A"/>
                </a:solidFill>
              </a:rPr>
              <a:t>&lt;p&gt; ::= &lt;condition&gt; | &lt;p&gt; &lt;opérateur logique&gt; &lt;p&gt; |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</a:t>
            </a:r>
            <a:r>
              <a:rPr lang="fr-FR" sz="2400" dirty="0" smtClean="0">
                <a:solidFill>
                  <a:srgbClr val="00133A"/>
                </a:solidFill>
              </a:rPr>
              <a:t>&lt;p&gt; | 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</a:t>
            </a:r>
            <a:r>
              <a:rPr lang="fr-FR" sz="2400" dirty="0" smtClean="0">
                <a:solidFill>
                  <a:srgbClr val="00133A"/>
                </a:solidFill>
              </a:rPr>
              <a:t>(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 </a:t>
            </a:r>
            <a:r>
              <a:rPr lang="fr-FR" sz="2400" dirty="0" smtClean="0">
                <a:solidFill>
                  <a:srgbClr val="00133A"/>
                </a:solidFill>
              </a:rPr>
              <a:t>&lt;P&gt;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</a:t>
            </a:r>
            <a:r>
              <a:rPr lang="fr-FR" sz="2400" dirty="0" smtClean="0">
                <a:solidFill>
                  <a:srgbClr val="00133A"/>
                </a:solidFill>
              </a:rPr>
              <a:t>)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</a:t>
            </a:r>
            <a:endParaRPr lang="fr-FR" sz="2400" dirty="0" smtClean="0">
              <a:solidFill>
                <a:srgbClr val="00133A"/>
              </a:solidFill>
            </a:endParaRPr>
          </a:p>
          <a:p>
            <a:r>
              <a:rPr lang="fr-FR" sz="2400" dirty="0" smtClean="0">
                <a:solidFill>
                  <a:srgbClr val="00133A"/>
                </a:solidFill>
              </a:rPr>
              <a:t>&lt;opérateur logique&gt; ::=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</a:t>
            </a:r>
            <a:r>
              <a:rPr lang="fr-FR" sz="2400" dirty="0" smtClean="0">
                <a:solidFill>
                  <a:srgbClr val="00133A"/>
                </a:solidFill>
              </a:rPr>
              <a:t>|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</a:t>
            </a:r>
            <a:endParaRPr lang="fr-FR" sz="2400" dirty="0" smtClean="0">
              <a:solidFill>
                <a:srgbClr val="00133A"/>
              </a:solidFill>
            </a:endParaRPr>
          </a:p>
          <a:p>
            <a:r>
              <a:rPr lang="fr-FR" sz="2400" dirty="0" smtClean="0">
                <a:solidFill>
                  <a:srgbClr val="00133A"/>
                </a:solidFill>
              </a:rPr>
              <a:t>&lt;condition&gt; ::= nom-attribut &lt;op-comparaison&gt; valeur | nom-attribut &lt; op-comparaison&gt; nom-attribut</a:t>
            </a:r>
          </a:p>
          <a:p>
            <a:r>
              <a:rPr lang="fr-FR" sz="2400" dirty="0" smtClean="0">
                <a:solidFill>
                  <a:srgbClr val="00133A"/>
                </a:solidFill>
              </a:rPr>
              <a:t>&lt;opérateur comparaison&gt; ::=    = | 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</a:t>
            </a:r>
            <a:r>
              <a:rPr lang="fr-FR" sz="2400" dirty="0" smtClean="0">
                <a:solidFill>
                  <a:srgbClr val="00133A"/>
                </a:solidFill>
              </a:rPr>
              <a:t> |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</a:t>
            </a:r>
            <a:r>
              <a:rPr lang="fr-FR" sz="2400" dirty="0" smtClean="0">
                <a:solidFill>
                  <a:srgbClr val="00133A"/>
                </a:solidFill>
              </a:rPr>
              <a:t> | </a:t>
            </a:r>
            <a:r>
              <a:rPr lang="fr-FR" sz="2400" dirty="0" smtClean="0">
                <a:solidFill>
                  <a:srgbClr val="00133A"/>
                </a:solidFill>
                <a:sym typeface="Symbol"/>
              </a:rPr>
              <a:t></a:t>
            </a:r>
            <a:r>
              <a:rPr lang="fr-FR" sz="2400" dirty="0" smtClean="0">
                <a:solidFill>
                  <a:srgbClr val="00133A"/>
                </a:solidFill>
              </a:rPr>
              <a:t> | &lt; | &gt;</a:t>
            </a:r>
          </a:p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15304" cy="114300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/>
              <a:t>Expressions d’algèbre </a:t>
            </a: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2786082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opérateurs de l’algèbre relationnelle peuvent être combinés dans des expressions pour exprimer des requêtes non élémentaires.</a:t>
            </a:r>
          </a:p>
          <a:p>
            <a:r>
              <a:rPr lang="fr-FR" sz="2400" dirty="0" smtClean="0">
                <a:solidFill>
                  <a:srgbClr val="990000"/>
                </a:solidFill>
              </a:rPr>
              <a:t>Exemple : </a:t>
            </a:r>
          </a:p>
          <a:p>
            <a:pPr>
              <a:buNone/>
            </a:pPr>
            <a:r>
              <a:rPr lang="fr-FR" sz="2000" dirty="0" smtClean="0"/>
              <a:t>Liste des noms, prénoms des personnes femmes habitant à Mila : </a:t>
            </a:r>
          </a:p>
          <a:p>
            <a:pPr>
              <a:buNone/>
            </a:pPr>
            <a:r>
              <a:rPr lang="el-GR" sz="2000" dirty="0" smtClean="0"/>
              <a:t>π </a:t>
            </a:r>
            <a:r>
              <a:rPr lang="fr-FR" sz="2000" dirty="0" smtClean="0"/>
              <a:t>(Nom, Prénom) (</a:t>
            </a:r>
            <a:r>
              <a:rPr lang="el-GR" sz="2000" dirty="0" smtClean="0">
                <a:solidFill>
                  <a:srgbClr val="990000"/>
                </a:solidFill>
              </a:rPr>
              <a:t>σ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(sexe = ‘f’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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adresse = ‘Mila’) Employé)</a:t>
            </a:r>
          </a:p>
          <a:p>
            <a:pPr>
              <a:buNone/>
            </a:pPr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14282" y="3929066"/>
          <a:ext cx="4786346" cy="25803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0111"/>
                <a:gridCol w="997704"/>
                <a:gridCol w="1152622"/>
                <a:gridCol w="1409766"/>
                <a:gridCol w="646143"/>
              </a:tblGrid>
              <a:tr h="36976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prenom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adresse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sexe</a:t>
                      </a:r>
                      <a:endParaRPr lang="fr-FR" sz="1200" dirty="0"/>
                    </a:p>
                  </a:txBody>
                  <a:tcPr/>
                </a:tc>
              </a:tr>
              <a:tr h="407196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3697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3697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244318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3697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36976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constantine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lèche droite 7"/>
          <p:cNvSpPr/>
          <p:nvPr/>
        </p:nvSpPr>
        <p:spPr>
          <a:xfrm>
            <a:off x="5072066" y="4786322"/>
            <a:ext cx="642942" cy="7143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5786446" y="4572008"/>
          <a:ext cx="3143272" cy="1052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36"/>
                <a:gridCol w="1571636"/>
              </a:tblGrid>
              <a:tr h="35848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Prénom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</a:tr>
              <a:tr h="35848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Zouaghi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Ouarda</a:t>
                      </a:r>
                      <a:endParaRPr lang="fr-FR" sz="1600" dirty="0"/>
                    </a:p>
                  </a:txBody>
                  <a:tcPr/>
                </a:tc>
              </a:tr>
              <a:tr h="324113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Achouri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Nihad</a:t>
                      </a:r>
                      <a:endParaRPr lang="fr-FR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143932" cy="35719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Jointure Naturelle</a:t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fr-F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jointure naturelle est la composition de deux relations ayant des attributs communs (ayant le même nom).</a:t>
            </a:r>
          </a:p>
          <a:p>
            <a:pPr marL="0" indent="0"/>
            <a:endParaRPr lang="fr-FR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/>
            <a:r>
              <a:rPr lang="fr-F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Elle rassemble les tuples de deux relations ayant pour les attributs communs la même valeur.</a:t>
            </a:r>
          </a:p>
          <a:p>
            <a:pPr marL="0" indent="0"/>
            <a:endParaRPr lang="fr-FR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/>
            <a:r>
              <a:rPr lang="fr-F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population de R*S est l’ensemble des tuples &lt;x, y, z&gt; créés par </a:t>
            </a:r>
            <a:r>
              <a:rPr lang="fr-FR" sz="2400" dirty="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composition d’un tuple &lt;x, y&gt; de R et d’un tuple &lt;</a:t>
            </a:r>
            <a:r>
              <a:rPr lang="fr-FR" sz="2400" dirty="0" err="1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y,z</a:t>
            </a:r>
            <a:r>
              <a:rPr lang="fr-FR" sz="2400" dirty="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&gt; de s </a:t>
            </a:r>
            <a:r>
              <a:rPr lang="fr-F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tels que</a:t>
            </a:r>
            <a:r>
              <a:rPr lang="fr-FR" sz="2400" dirty="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les</a:t>
            </a:r>
            <a:r>
              <a:rPr lang="fr-FR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r-FR" sz="2400" dirty="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deux tuples ont la même valeur pour Y</a:t>
            </a:r>
          </a:p>
          <a:p>
            <a:pPr marL="0" indent="0">
              <a:buNone/>
            </a:pPr>
            <a:r>
              <a:rPr lang="fr-FR" sz="2400" dirty="0" smtClean="0"/>
              <a:t>Symbole:           ou   </a:t>
            </a:r>
            <a:r>
              <a:rPr lang="fr-FR" sz="4800" dirty="0" smtClean="0">
                <a:solidFill>
                  <a:srgbClr val="990000"/>
                </a:solidFill>
              </a:rPr>
              <a:t>*</a:t>
            </a:r>
            <a:r>
              <a:rPr lang="fr-FR" sz="2400" dirty="0" smtClean="0"/>
              <a:t>                                                                                          							</a:t>
            </a:r>
          </a:p>
          <a:p>
            <a:pPr marL="0" indent="0">
              <a:buNone/>
            </a:pPr>
            <a:r>
              <a:rPr lang="fr-FR" sz="2400" dirty="0" smtClean="0"/>
              <a:t>Nombre d'opérandes: 2 (opérateur binaire)</a:t>
            </a:r>
          </a:p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fr-FR" dirty="0"/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 rot="16200000">
            <a:off x="1909744" y="5019686"/>
            <a:ext cx="317500" cy="279400"/>
          </a:xfrm>
          <a:prstGeom prst="flowChartCollate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dirty="0">
              <a:solidFill>
                <a:srgbClr val="990000"/>
              </a:solidFill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 rot="16200000">
            <a:off x="7410470" y="5448314"/>
            <a:ext cx="317500" cy="279400"/>
          </a:xfrm>
          <a:prstGeom prst="flowChartCollate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6858016" y="5143512"/>
            <a:ext cx="500066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10800000" flipV="1">
            <a:off x="7858148" y="5143512"/>
            <a:ext cx="57150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5400000">
            <a:off x="7322363" y="610792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572264" y="4929198"/>
            <a:ext cx="385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8429652" y="4786322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000892" y="628652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animBg="1"/>
      <p:bldP spid="1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Jointure </a:t>
            </a:r>
            <a:r>
              <a:rPr lang="en-GB" sz="2800" dirty="0" err="1" smtClean="0"/>
              <a:t>naturelle</a:t>
            </a:r>
            <a:r>
              <a:rPr lang="en-GB" sz="2800" dirty="0" smtClean="0"/>
              <a:t> :</a:t>
            </a:r>
            <a:br>
              <a:rPr lang="en-GB" sz="2800" dirty="0" smtClean="0"/>
            </a:br>
            <a:r>
              <a:rPr lang="en-GB" sz="2800" dirty="0" smtClean="0"/>
              <a:t> </a:t>
            </a:r>
            <a:r>
              <a:rPr lang="en-GB" sz="2800" dirty="0" err="1" smtClean="0">
                <a:solidFill>
                  <a:srgbClr val="990000"/>
                </a:solidFill>
              </a:rPr>
              <a:t>cardinalité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642910" y="2714620"/>
            <a:ext cx="8229600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fr-FR" sz="2000" dirty="0" smtClean="0"/>
              <a:t>        N </a:t>
            </a:r>
            <a:r>
              <a:rPr lang="fr-FR" sz="2000" dirty="0" smtClean="0">
                <a:sym typeface="Symbol"/>
              </a:rPr>
              <a:t></a:t>
            </a:r>
            <a:r>
              <a:rPr lang="fr-FR" sz="2000" dirty="0" smtClean="0"/>
              <a:t> [0..</a:t>
            </a:r>
            <a:r>
              <a:rPr lang="fr-FR" sz="2000" dirty="0" err="1" smtClean="0"/>
              <a:t>card</a:t>
            </a:r>
            <a:r>
              <a:rPr lang="fr-FR" sz="2000" dirty="0" smtClean="0"/>
              <a:t>( R) * </a:t>
            </a:r>
            <a:r>
              <a:rPr lang="fr-FR" sz="2000" dirty="0" err="1" smtClean="0"/>
              <a:t>card</a:t>
            </a:r>
            <a:r>
              <a:rPr lang="fr-FR" sz="2000" dirty="0" smtClean="0"/>
              <a:t>(S)]</a:t>
            </a:r>
          </a:p>
          <a:p>
            <a:pPr lvl="1"/>
            <a:endParaRPr lang="fr-FR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1"/>
            <a:endParaRPr lang="fr-FR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fr-FR" sz="2000" dirty="0" smtClean="0">
                <a:solidFill>
                  <a:srgbClr val="990000"/>
                </a:solidFill>
              </a:rPr>
              <a:t>N= 0</a:t>
            </a:r>
          </a:p>
          <a:p>
            <a:pPr lvl="1"/>
            <a:r>
              <a:rPr lang="fr-FR" sz="2000" dirty="0" smtClean="0"/>
              <a:t>S’il n’existe pas de tuple de R et de S qui ont même valeur pour Y</a:t>
            </a:r>
          </a:p>
          <a:p>
            <a:pPr lvl="1"/>
            <a:endParaRPr lang="fr-FR" sz="2000" dirty="0" smtClean="0">
              <a:solidFill>
                <a:srgbClr val="FF0000"/>
              </a:solidFill>
            </a:endParaRPr>
          </a:p>
          <a:p>
            <a:pPr lvl="1"/>
            <a:r>
              <a:rPr lang="fr-FR" sz="2000" dirty="0" smtClean="0">
                <a:solidFill>
                  <a:srgbClr val="990000"/>
                </a:solidFill>
              </a:rPr>
              <a:t>N = </a:t>
            </a:r>
            <a:r>
              <a:rPr lang="fr-FR" sz="2000" dirty="0" err="1" smtClean="0">
                <a:solidFill>
                  <a:srgbClr val="990000"/>
                </a:solidFill>
              </a:rPr>
              <a:t>card</a:t>
            </a:r>
            <a:r>
              <a:rPr lang="fr-FR" sz="2000" dirty="0" smtClean="0">
                <a:solidFill>
                  <a:srgbClr val="990000"/>
                </a:solidFill>
              </a:rPr>
              <a:t>( R) * </a:t>
            </a:r>
            <a:r>
              <a:rPr lang="fr-FR" sz="2000" dirty="0" err="1" smtClean="0">
                <a:solidFill>
                  <a:srgbClr val="990000"/>
                </a:solidFill>
              </a:rPr>
              <a:t>card</a:t>
            </a:r>
            <a:r>
              <a:rPr lang="fr-FR" sz="2000" dirty="0" smtClean="0">
                <a:solidFill>
                  <a:srgbClr val="990000"/>
                </a:solidFill>
              </a:rPr>
              <a:t>(S)</a:t>
            </a:r>
          </a:p>
          <a:p>
            <a:pPr lvl="1"/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Si les tuples de R et de S ont tous la même valeur pour Y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Jointure </a:t>
            </a:r>
            <a:r>
              <a:rPr lang="en-GB" sz="2800" dirty="0" err="1" smtClean="0"/>
              <a:t>naturelle</a:t>
            </a:r>
            <a:r>
              <a:rPr lang="fr-FR" sz="2800" dirty="0" smtClean="0"/>
              <a:t>: </a:t>
            </a:r>
            <a:br>
              <a:rPr lang="fr-FR" sz="2800" dirty="0" smtClean="0"/>
            </a:br>
            <a:r>
              <a:rPr lang="en-GB" sz="2800" dirty="0" err="1" smtClean="0">
                <a:solidFill>
                  <a:srgbClr val="990000"/>
                </a:solidFill>
              </a:rPr>
              <a:t>Exemples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5771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fr-FR" sz="2000" dirty="0" smtClean="0">
                <a:solidFill>
                  <a:srgbClr val="990000"/>
                </a:solidFill>
              </a:rPr>
              <a:t>Exemple 1: </a:t>
            </a:r>
            <a:r>
              <a:rPr lang="fr-FR" sz="2000" dirty="0" smtClean="0"/>
              <a:t>Tous les renseignements sur les étudiants.        </a:t>
            </a:r>
          </a:p>
          <a:p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Concaténer chaque couple de tuples de Personne et Etudiant qui  ont la même valeur pour </a:t>
            </a:r>
            <a:r>
              <a:rPr lang="fr-FR" sz="2000" dirty="0" smtClean="0">
                <a:solidFill>
                  <a:srgbClr val="990000"/>
                </a:solidFill>
              </a:rPr>
              <a:t>NP.</a:t>
            </a:r>
            <a:endParaRPr lang="fr-FR" sz="2000" i="1" dirty="0">
              <a:solidFill>
                <a:srgbClr val="FF0000"/>
              </a:solidFill>
            </a:endParaRPr>
          </a:p>
          <a:p>
            <a:r>
              <a:rPr lang="fr-FR" sz="2000" i="1" dirty="0" smtClean="0">
                <a:solidFill>
                  <a:srgbClr val="00133A"/>
                </a:solidFill>
              </a:rPr>
              <a:t>Réponse : Etudiant * Personne</a:t>
            </a:r>
          </a:p>
          <a:p>
            <a:endParaRPr lang="fr-FR" sz="2000" i="1" dirty="0" smtClean="0">
              <a:solidFill>
                <a:srgbClr val="00133A"/>
              </a:solidFill>
            </a:endParaRPr>
          </a:p>
          <a:p>
            <a:r>
              <a:rPr lang="fr-FR" sz="2000" dirty="0" smtClean="0">
                <a:solidFill>
                  <a:srgbClr val="990000"/>
                </a:solidFill>
              </a:rPr>
              <a:t>Exemple 2:</a:t>
            </a:r>
          </a:p>
          <a:p>
            <a:endParaRPr lang="fr-FR" sz="2000" i="1" dirty="0">
              <a:solidFill>
                <a:srgbClr val="00133A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Noms des étudiants ayant réussi la matière de bases de données .</a:t>
            </a:r>
          </a:p>
          <a:p>
            <a:pPr algn="ctr">
              <a:buNone/>
            </a:pPr>
            <a:r>
              <a:rPr lang="fr-FR" sz="2000" i="1" dirty="0" smtClean="0">
                <a:solidFill>
                  <a:srgbClr val="00133A"/>
                </a:solidFill>
              </a:rPr>
              <a:t>Réponse : </a:t>
            </a:r>
            <a:r>
              <a:rPr lang="fr-FR" sz="2000" i="1" dirty="0" smtClean="0">
                <a:solidFill>
                  <a:srgbClr val="00133A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00133A"/>
                </a:solidFill>
              </a:rPr>
              <a:t> [nom] (personne * Etudiant * </a:t>
            </a:r>
            <a:r>
              <a:rPr lang="fr-FR" sz="2000" i="1" dirty="0" smtClean="0">
                <a:solidFill>
                  <a:srgbClr val="00133A"/>
                </a:solidFill>
                <a:sym typeface="Symbol"/>
              </a:rPr>
              <a:t></a:t>
            </a:r>
            <a:r>
              <a:rPr lang="fr-FR" sz="2000" i="1" dirty="0" smtClean="0">
                <a:solidFill>
                  <a:srgbClr val="00133A"/>
                </a:solidFill>
              </a:rPr>
              <a:t> (</a:t>
            </a:r>
            <a:r>
              <a:rPr lang="fr-FR" sz="2000" i="1" dirty="0" err="1" smtClean="0">
                <a:solidFill>
                  <a:srgbClr val="00133A"/>
                </a:solidFill>
              </a:rPr>
              <a:t>nomM</a:t>
            </a:r>
            <a:r>
              <a:rPr lang="fr-FR" sz="2000" i="1" dirty="0" smtClean="0">
                <a:solidFill>
                  <a:srgbClr val="00133A"/>
                </a:solidFill>
              </a:rPr>
              <a:t> = ‘BDD’)obtenu)</a:t>
            </a:r>
          </a:p>
          <a:p>
            <a:endParaRPr lang="fr-FR" sz="2000" i="1" dirty="0" smtClean="0">
              <a:solidFill>
                <a:srgbClr val="00133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158162" cy="928694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Jointure </a:t>
            </a:r>
            <a:r>
              <a:rPr lang="en-GB" sz="2800" dirty="0" err="1" smtClean="0"/>
              <a:t>naturelle</a:t>
            </a:r>
            <a:r>
              <a:rPr lang="fr-FR" sz="2800" dirty="0" smtClean="0"/>
              <a:t>: </a:t>
            </a:r>
            <a:br>
              <a:rPr lang="fr-FR" sz="2800" dirty="0" smtClean="0"/>
            </a:br>
            <a:r>
              <a:rPr lang="en-GB" sz="2800" dirty="0" smtClean="0">
                <a:solidFill>
                  <a:srgbClr val="990000"/>
                </a:solidFill>
              </a:rPr>
              <a:t>Exemple1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29</a:t>
            </a:fld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85720" y="2071678"/>
          <a:ext cx="4643470" cy="21722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556"/>
                <a:gridCol w="906545"/>
                <a:gridCol w="1047307"/>
                <a:gridCol w="1280957"/>
                <a:gridCol w="587105"/>
              </a:tblGrid>
              <a:tr h="0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np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Nom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prenom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adresse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sexe</a:t>
                      </a:r>
                      <a:endParaRPr lang="fr-FR" sz="1000" dirty="0"/>
                    </a:p>
                  </a:txBody>
                  <a:tcPr/>
                </a:tc>
              </a:tr>
              <a:tr h="391059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Mecheri</a:t>
                      </a:r>
                      <a:endParaRPr lang="fr-FR" sz="1000" dirty="0" smtClean="0"/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Mohamed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Mila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</a:t>
                      </a:r>
                      <a:endParaRPr lang="fr-FR" sz="1000" dirty="0"/>
                    </a:p>
                  </a:txBody>
                  <a:tcPr/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104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Zouaghi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Ouarda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Mila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F</a:t>
                      </a:r>
                      <a:endParaRPr lang="fr-FR" sz="1000" dirty="0"/>
                    </a:p>
                  </a:txBody>
                  <a:tcPr/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Achouri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nihad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Mila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F</a:t>
                      </a:r>
                      <a:endParaRPr lang="fr-FR" sz="1000" dirty="0"/>
                    </a:p>
                  </a:txBody>
                  <a:tcPr/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206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Ouali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Lotfi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Jijel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</a:t>
                      </a:r>
                      <a:endParaRPr lang="fr-FR" sz="1000" dirty="0"/>
                    </a:p>
                  </a:txBody>
                  <a:tcPr/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109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Zouaghi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Mohamed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Mila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M</a:t>
                      </a:r>
                      <a:endParaRPr lang="fr-FR" sz="1000" dirty="0"/>
                    </a:p>
                  </a:txBody>
                  <a:tcPr/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203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Laraba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samira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constantine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F</a:t>
                      </a:r>
                      <a:endParaRPr lang="fr-FR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……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…………….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………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…………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…..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643570" y="2285992"/>
          <a:ext cx="3116997" cy="14124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22671"/>
                <a:gridCol w="1018120"/>
                <a:gridCol w="1176206"/>
              </a:tblGrid>
              <a:tr h="257142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np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NE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DATEN</a:t>
                      </a:r>
                      <a:endParaRPr lang="fr-FR" sz="1000" dirty="0"/>
                    </a:p>
                  </a:txBody>
                  <a:tcPr/>
                </a:tc>
              </a:tr>
              <a:tr h="314363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1002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04/05/2000</a:t>
                      </a:r>
                      <a:endParaRPr lang="fr-FR" sz="1000" dirty="0"/>
                    </a:p>
                  </a:txBody>
                  <a:tcPr/>
                </a:tc>
              </a:tr>
              <a:tr h="28030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104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1006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22/12/2000</a:t>
                      </a:r>
                      <a:endParaRPr lang="fr-FR" sz="1000" dirty="0"/>
                    </a:p>
                  </a:txBody>
                  <a:tcPr/>
                </a:tc>
              </a:tr>
              <a:tr h="28030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1014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04/05/2000</a:t>
                      </a:r>
                      <a:endParaRPr lang="fr-FR" sz="1000" dirty="0"/>
                    </a:p>
                  </a:txBody>
                  <a:tcPr/>
                </a:tc>
              </a:tr>
              <a:tr h="280305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109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1024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13/02/1995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èche droite 8"/>
          <p:cNvSpPr/>
          <p:nvPr/>
        </p:nvSpPr>
        <p:spPr>
          <a:xfrm rot="5400000">
            <a:off x="2500297" y="3929067"/>
            <a:ext cx="428629" cy="114300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bas 9"/>
          <p:cNvSpPr/>
          <p:nvPr/>
        </p:nvSpPr>
        <p:spPr>
          <a:xfrm>
            <a:off x="6286512" y="4286256"/>
            <a:ext cx="1571636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500166" y="4857760"/>
          <a:ext cx="6286543" cy="18474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7770"/>
                <a:gridCol w="979607"/>
                <a:gridCol w="797571"/>
                <a:gridCol w="692638"/>
                <a:gridCol w="542399"/>
                <a:gridCol w="743485"/>
                <a:gridCol w="1643073"/>
              </a:tblGrid>
              <a:tr h="0">
                <a:tc>
                  <a:txBody>
                    <a:bodyPr/>
                    <a:lstStyle/>
                    <a:p>
                      <a:r>
                        <a:rPr lang="fr-FR" sz="1050" dirty="0" err="1" smtClean="0"/>
                        <a:t>np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Nom 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err="1" smtClean="0"/>
                        <a:t>prenom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adresse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sexe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NE</a:t>
                      </a:r>
                      <a:endParaRPr lang="fr-FR" sz="105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 smtClean="0"/>
                        <a:t>DATEN</a:t>
                      </a:r>
                    </a:p>
                    <a:p>
                      <a:endParaRPr lang="fr-FR" sz="105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89578"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102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 err="1" smtClean="0"/>
                        <a:t>Mecheri</a:t>
                      </a:r>
                      <a:endParaRPr lang="fr-FR" sz="1050" dirty="0" smtClean="0"/>
                    </a:p>
                    <a:p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 smtClean="0"/>
                        <a:t>Mohamed</a:t>
                      </a:r>
                    </a:p>
                    <a:p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Mila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1002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04/05/2000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104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Zouaghi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err="1" smtClean="0"/>
                        <a:t>Ouarda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Mila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F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1006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22/12/2000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107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err="1" smtClean="0"/>
                        <a:t>Achouri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err="1" smtClean="0"/>
                        <a:t>nihad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Mila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F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1014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04/05/2000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7662"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109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Zouaghi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Mohamed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Mila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M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1024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13/02/1995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……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…………….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………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…………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…..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…..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 smtClean="0"/>
                        <a:t>….</a:t>
                      </a:r>
                      <a:endParaRPr lang="fr-FR" sz="105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	LMD algébriques et LMD prédicatifs: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329642" cy="439428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400" dirty="0" smtClean="0"/>
              <a:t>Les deux LMD de base sont équivalents en puissance : pour le  modèle relationnel avec des fonctions de base :</a:t>
            </a:r>
          </a:p>
          <a:p>
            <a:pPr lvl="2">
              <a:buClr>
                <a:srgbClr val="990000"/>
              </a:buClr>
            </a:pPr>
            <a:r>
              <a:rPr lang="fr-FR" dirty="0" smtClean="0">
                <a:solidFill>
                  <a:srgbClr val="990000"/>
                </a:solidFill>
              </a:rPr>
              <a:t>l’algèbre relationnelle </a:t>
            </a:r>
          </a:p>
          <a:p>
            <a:pPr lvl="2">
              <a:buClr>
                <a:srgbClr val="990000"/>
              </a:buClr>
            </a:pPr>
            <a:r>
              <a:rPr lang="en-GB" dirty="0" smtClean="0">
                <a:solidFill>
                  <a:srgbClr val="990000"/>
                </a:solidFill>
              </a:rPr>
              <a:t>Le </a:t>
            </a:r>
            <a:r>
              <a:rPr lang="fr-FR" dirty="0" smtClean="0">
                <a:solidFill>
                  <a:srgbClr val="990000"/>
                </a:solidFill>
              </a:rPr>
              <a:t>calcul</a:t>
            </a:r>
            <a:r>
              <a:rPr lang="en-GB" dirty="0" smtClean="0">
                <a:solidFill>
                  <a:srgbClr val="990000"/>
                </a:solidFill>
              </a:rPr>
              <a:t> des </a:t>
            </a:r>
            <a:r>
              <a:rPr lang="fr-FR" dirty="0" smtClean="0">
                <a:solidFill>
                  <a:srgbClr val="990000"/>
                </a:solidFill>
              </a:rPr>
              <a:t>tuples</a:t>
            </a:r>
          </a:p>
          <a:p>
            <a:pPr lvl="2"/>
            <a:endParaRPr lang="en-GB" dirty="0" smtClean="0"/>
          </a:p>
          <a:p>
            <a:r>
              <a:rPr lang="fr-FR" sz="2400" dirty="0" smtClean="0"/>
              <a:t>On dit qu’un LMD est </a:t>
            </a:r>
            <a:r>
              <a:rPr lang="fr-FR" sz="2400" b="1" dirty="0" smtClean="0"/>
              <a:t>complet</a:t>
            </a:r>
            <a:r>
              <a:rPr lang="fr-FR" sz="2400" dirty="0" smtClean="0"/>
              <a:t> s’il offre au </a:t>
            </a:r>
            <a:r>
              <a:rPr lang="fr-FR" sz="2400" b="1" dirty="0" smtClean="0"/>
              <a:t>moins les mêmes fonctions</a:t>
            </a:r>
            <a:r>
              <a:rPr lang="fr-FR" sz="2400" dirty="0" smtClean="0"/>
              <a:t> que l’algèbre relationnelle ou le calcul des tuples.</a:t>
            </a:r>
          </a:p>
          <a:p>
            <a:pPr>
              <a:buNone/>
            </a:pPr>
            <a:endParaRPr lang="fr-FR" sz="2400" dirty="0" smtClean="0"/>
          </a:p>
          <a:p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158162" cy="928694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Jointure </a:t>
            </a:r>
            <a:r>
              <a:rPr lang="en-GB" sz="2800" dirty="0" err="1" smtClean="0"/>
              <a:t>naturelle</a:t>
            </a:r>
            <a:r>
              <a:rPr lang="fr-FR" sz="2800" dirty="0" smtClean="0"/>
              <a:t>: </a:t>
            </a:r>
            <a:br>
              <a:rPr lang="fr-FR" sz="2800" dirty="0" smtClean="0"/>
            </a:br>
            <a:r>
              <a:rPr lang="en-GB" sz="2800" dirty="0" smtClean="0">
                <a:solidFill>
                  <a:srgbClr val="990000"/>
                </a:solidFill>
              </a:rPr>
              <a:t>Exemple2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30</a:t>
            </a:fld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357158" y="1785926"/>
          <a:ext cx="4071965" cy="24878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0441"/>
                <a:gridCol w="794969"/>
                <a:gridCol w="918408"/>
                <a:gridCol w="986632"/>
                <a:gridCol w="651515"/>
              </a:tblGrid>
              <a:tr h="269977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prenom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adresse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sexe</a:t>
                      </a:r>
                      <a:endParaRPr lang="fr-FR" sz="1200" dirty="0"/>
                    </a:p>
                  </a:txBody>
                  <a:tcPr/>
                </a:tc>
              </a:tr>
              <a:tr h="42425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26997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26997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26997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Jijel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26997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269977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constantine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38477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…..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357818" y="1857364"/>
          <a:ext cx="3214709" cy="20002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1595"/>
                <a:gridCol w="1050036"/>
                <a:gridCol w="1213078"/>
              </a:tblGrid>
              <a:tr h="364164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np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DATEN</a:t>
                      </a:r>
                      <a:endParaRPr lang="fr-FR" sz="1400" dirty="0"/>
                    </a:p>
                  </a:txBody>
                  <a:tcPr/>
                </a:tc>
              </a:tr>
              <a:tr h="44520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102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1002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04/05/2000</a:t>
                      </a:r>
                      <a:endParaRPr lang="fr-FR" sz="1400" dirty="0"/>
                    </a:p>
                  </a:txBody>
                  <a:tcPr/>
                </a:tc>
              </a:tr>
              <a:tr h="39696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22/12/2000</a:t>
                      </a:r>
                      <a:endParaRPr lang="fr-FR" sz="1400" dirty="0"/>
                    </a:p>
                  </a:txBody>
                  <a:tcPr/>
                </a:tc>
              </a:tr>
              <a:tr h="39696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1014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04/05/2000</a:t>
                      </a:r>
                      <a:endParaRPr lang="fr-FR" sz="1400" dirty="0"/>
                    </a:p>
                  </a:txBody>
                  <a:tcPr/>
                </a:tc>
              </a:tr>
              <a:tr h="39696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1024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13/02/1995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429256" y="4929198"/>
          <a:ext cx="3500462" cy="1524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3833"/>
                <a:gridCol w="905543"/>
                <a:gridCol w="768395"/>
                <a:gridCol w="1042691"/>
              </a:tblGrid>
              <a:tr h="25236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nomM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note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année</a:t>
                      </a:r>
                      <a:endParaRPr lang="fr-FR" sz="1400" dirty="0"/>
                    </a:p>
                  </a:txBody>
                  <a:tcPr/>
                </a:tc>
              </a:tr>
              <a:tr h="2859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1002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BDD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2020</a:t>
                      </a:r>
                      <a:endParaRPr lang="fr-FR" sz="1400" dirty="0"/>
                    </a:p>
                  </a:txBody>
                  <a:tcPr/>
                </a:tc>
              </a:tr>
              <a:tr h="28330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BDD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smtClean="0"/>
                        <a:t>2020</a:t>
                      </a:r>
                      <a:endParaRPr lang="fr-FR" sz="1400" dirty="0"/>
                    </a:p>
                  </a:txBody>
                  <a:tcPr/>
                </a:tc>
              </a:tr>
              <a:tr h="283305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1014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BDD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smtClean="0"/>
                        <a:t>2020</a:t>
                      </a:r>
                      <a:endParaRPr lang="fr-FR" sz="1400" dirty="0"/>
                    </a:p>
                  </a:txBody>
                  <a:tcPr/>
                </a:tc>
              </a:tr>
              <a:tr h="252366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……….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……..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Flèche courbée vers le bas 17"/>
          <p:cNvSpPr/>
          <p:nvPr/>
        </p:nvSpPr>
        <p:spPr>
          <a:xfrm>
            <a:off x="428596" y="1000108"/>
            <a:ext cx="5429288" cy="714380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e bas 18"/>
          <p:cNvSpPr/>
          <p:nvPr/>
        </p:nvSpPr>
        <p:spPr>
          <a:xfrm rot="17219380" flipH="1">
            <a:off x="3786308" y="3030791"/>
            <a:ext cx="3483725" cy="785818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Flèche gauche 19"/>
          <p:cNvSpPr/>
          <p:nvPr/>
        </p:nvSpPr>
        <p:spPr>
          <a:xfrm>
            <a:off x="4000496" y="5357826"/>
            <a:ext cx="857256" cy="92869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2071670" y="4714884"/>
          <a:ext cx="1214446" cy="184004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4446"/>
              </a:tblGrid>
              <a:tr h="28590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Nom </a:t>
                      </a:r>
                      <a:endParaRPr lang="fr-FR" sz="1400" dirty="0"/>
                    </a:p>
                  </a:txBody>
                  <a:tcPr/>
                </a:tc>
              </a:tr>
              <a:tr h="4492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/>
                        <a:t>Mecheri</a:t>
                      </a:r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/>
                </a:tc>
              </a:tr>
              <a:tr h="28590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Zouaghi</a:t>
                      </a:r>
                      <a:endParaRPr lang="fr-FR" sz="1400" dirty="0"/>
                    </a:p>
                  </a:txBody>
                  <a:tcPr/>
                </a:tc>
              </a:tr>
              <a:tr h="285907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Achouri</a:t>
                      </a:r>
                      <a:endParaRPr lang="fr-FR" sz="1400" dirty="0"/>
                    </a:p>
                  </a:txBody>
                  <a:tcPr/>
                </a:tc>
              </a:tr>
              <a:tr h="40748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Produit Cartésien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/>
            <a:r>
              <a:rPr lang="fr-FR" sz="2000" dirty="0" smtClean="0"/>
              <a:t>Le produit cartésien de deux relations R et T est l’ensemble de toutes les concaténations possibles de tuples de R et de T.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Les tuples des deux relations sont concaténés bout à bout.</a:t>
            </a:r>
          </a:p>
          <a:p>
            <a:pPr algn="just"/>
            <a:r>
              <a:rPr lang="fr-FR" sz="2000" dirty="0" smtClean="0"/>
              <a:t>Symbole:</a:t>
            </a:r>
            <a:r>
              <a:rPr lang="fr-FR" sz="2000" dirty="0" smtClean="0">
                <a:solidFill>
                  <a:srgbClr val="990000"/>
                </a:solidFill>
              </a:rPr>
              <a:t> </a:t>
            </a:r>
            <a:r>
              <a:rPr lang="fr-FR" sz="2800" dirty="0" smtClean="0">
                <a:solidFill>
                  <a:srgbClr val="990000"/>
                </a:solidFill>
              </a:rPr>
              <a:t>x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Nombre d'opérandes: 2 (opérateur binaire)</a:t>
            </a:r>
          </a:p>
          <a:p>
            <a:endParaRPr lang="fr-FR" sz="2000" i="1" dirty="0" smtClean="0">
              <a:solidFill>
                <a:srgbClr val="00133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Produit Cartésien</a:t>
            </a:r>
            <a:br>
              <a:rPr lang="fr-FR" sz="2800" dirty="0" smtClean="0"/>
            </a:b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00034" y="1785926"/>
          <a:ext cx="2714644" cy="14466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7322"/>
                <a:gridCol w="1357322"/>
              </a:tblGrid>
              <a:tr h="482207"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</a:tr>
              <a:tr h="482207"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B1</a:t>
                      </a:r>
                      <a:endParaRPr lang="fr-FR" dirty="0"/>
                    </a:p>
                  </a:txBody>
                  <a:tcPr/>
                </a:tc>
              </a:tr>
              <a:tr h="482207">
                <a:tc>
                  <a:txBody>
                    <a:bodyPr/>
                    <a:lstStyle/>
                    <a:p>
                      <a:r>
                        <a:rPr lang="fr-FR" dirty="0" smtClean="0"/>
                        <a:t>A2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B2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143504" y="1785926"/>
          <a:ext cx="3667108" cy="18573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33554"/>
                <a:gridCol w="1833554"/>
              </a:tblGrid>
              <a:tr h="464348">
                <a:tc>
                  <a:txBody>
                    <a:bodyPr/>
                    <a:lstStyle/>
                    <a:p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</a:t>
                      </a:r>
                      <a:endParaRPr lang="fr-FR" dirty="0"/>
                    </a:p>
                  </a:txBody>
                  <a:tcPr/>
                </a:tc>
              </a:tr>
              <a:tr h="464348">
                <a:tc>
                  <a:txBody>
                    <a:bodyPr/>
                    <a:lstStyle/>
                    <a:p>
                      <a:r>
                        <a:rPr lang="fr-FR" dirty="0" smtClean="0"/>
                        <a:t>C1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D1</a:t>
                      </a:r>
                      <a:endParaRPr lang="fr-FR" dirty="0"/>
                    </a:p>
                  </a:txBody>
                  <a:tcPr/>
                </a:tc>
              </a:tr>
              <a:tr h="464348">
                <a:tc>
                  <a:txBody>
                    <a:bodyPr/>
                    <a:lstStyle/>
                    <a:p>
                      <a:r>
                        <a:rPr lang="fr-FR" dirty="0" smtClean="0"/>
                        <a:t>C2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D2</a:t>
                      </a:r>
                      <a:endParaRPr lang="fr-FR" dirty="0"/>
                    </a:p>
                  </a:txBody>
                  <a:tcPr/>
                </a:tc>
              </a:tr>
              <a:tr h="464348">
                <a:tc>
                  <a:txBody>
                    <a:bodyPr/>
                    <a:lstStyle/>
                    <a:p>
                      <a:r>
                        <a:rPr lang="fr-FR" dirty="0" smtClean="0"/>
                        <a:t>C3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57620" y="2428868"/>
            <a:ext cx="8652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 smtClean="0">
                <a:solidFill>
                  <a:srgbClr val="990000"/>
                </a:solidFill>
              </a:rPr>
              <a:t>X</a:t>
            </a:r>
            <a:endParaRPr lang="fr-FR" sz="4000" dirty="0">
              <a:solidFill>
                <a:srgbClr val="990000"/>
              </a:solidFill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3500430" y="3214686"/>
            <a:ext cx="1428760" cy="64294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571604" y="3929066"/>
          <a:ext cx="6096000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 smtClean="0"/>
              <a:t>Renommer un ou des attributs d’une relation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/>
            <a:r>
              <a:rPr lang="fr-FR" sz="2000" dirty="0" smtClean="0"/>
              <a:t>L’opérateur renommer, noté 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</a:t>
            </a:r>
            <a:r>
              <a:rPr lang="fr-FR" sz="2000" dirty="0" smtClean="0"/>
              <a:t>, permet de changer le nom d’un  ou de plusieurs attributs d’une relation R :</a:t>
            </a:r>
            <a:r>
              <a:rPr lang="fr-FR" sz="2000" b="1" dirty="0" smtClean="0"/>
              <a:t>     </a:t>
            </a:r>
          </a:p>
          <a:p>
            <a:pPr algn="just">
              <a:buNone/>
            </a:pPr>
            <a:r>
              <a:rPr lang="fr-FR" sz="2000" b="1" dirty="0" smtClean="0"/>
              <a:t>  </a:t>
            </a:r>
          </a:p>
          <a:p>
            <a:pPr algn="just">
              <a:buNone/>
            </a:pPr>
            <a:r>
              <a:rPr lang="fr-FR" sz="2000" b="1" dirty="0" smtClean="0"/>
              <a:t> Syntaxe : </a:t>
            </a:r>
          </a:p>
          <a:p>
            <a:pPr algn="just">
              <a:buNone/>
            </a:pPr>
            <a:r>
              <a:rPr lang="fr-F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</a:t>
            </a:r>
            <a:r>
              <a:rPr lang="fr-FR" sz="2000" b="1" dirty="0" smtClean="0">
                <a:solidFill>
                  <a:srgbClr val="990000"/>
                </a:solidFill>
                <a:sym typeface="Symbol"/>
              </a:rPr>
              <a:t></a:t>
            </a:r>
            <a:r>
              <a:rPr lang="fr-FR" sz="2000" b="1" dirty="0" smtClean="0">
                <a:solidFill>
                  <a:srgbClr val="990000"/>
                </a:solidFill>
              </a:rPr>
              <a:t> [nom-attr1 :nouveau-nom-pour-attr1,………..] R</a:t>
            </a:r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endParaRPr lang="fr-FR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Rôle </a:t>
            </a:r>
            <a:r>
              <a:rPr lang="fr-FR" sz="2000" dirty="0" smtClean="0"/>
              <a:t>: utile avant les jointures en cas d’homonymie ou de synonymie, ou avant les opérateurs ensemblistes (union, différence, intersection).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Thêta-Jointure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/>
            <a:r>
              <a:rPr lang="fr-FR" sz="2000" dirty="0" smtClean="0"/>
              <a:t>La thêta-jointure est une sélection de certains tuples du résultat du produit cartésien.</a:t>
            </a:r>
          </a:p>
          <a:p>
            <a:pPr algn="just"/>
            <a:r>
              <a:rPr lang="fr-FR" sz="2000" dirty="0" smtClean="0"/>
              <a:t>Symbole:     </a:t>
            </a:r>
            <a:r>
              <a:rPr lang="fr-FR" sz="2000" cap="all" baseline="-25000" dirty="0" smtClean="0">
                <a:solidFill>
                  <a:srgbClr val="990000"/>
                </a:solidFill>
              </a:rPr>
              <a:t>* </a:t>
            </a:r>
            <a:r>
              <a:rPr lang="el-GR" sz="2000" dirty="0" smtClean="0">
                <a:solidFill>
                  <a:srgbClr val="990000"/>
                </a:solidFill>
              </a:rPr>
              <a:t>θ</a:t>
            </a:r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r>
              <a:rPr lang="fr-FR" sz="2000" dirty="0" smtClean="0"/>
              <a:t>Nombre d'opérandes: 2 (opérateur binaire)</a:t>
            </a:r>
          </a:p>
          <a:p>
            <a:pPr algn="just"/>
            <a:r>
              <a:rPr lang="fr-FR" sz="2000" dirty="0" smtClean="0"/>
              <a:t>Soient R et S deux relations n’ayant pas d’attribut de même nom :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Syntaxe : </a:t>
            </a:r>
          </a:p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R </a:t>
            </a:r>
            <a:r>
              <a:rPr lang="fr-FR" sz="2000" cap="all" baseline="-25000" dirty="0" smtClean="0">
                <a:solidFill>
                  <a:srgbClr val="990000"/>
                </a:solidFill>
              </a:rPr>
              <a:t>*</a:t>
            </a:r>
            <a:r>
              <a:rPr lang="el-GR" sz="2000" dirty="0" smtClean="0">
                <a:solidFill>
                  <a:srgbClr val="990000"/>
                </a:solidFill>
              </a:rPr>
              <a:t>θ</a:t>
            </a:r>
            <a:r>
              <a:rPr lang="fr-FR" sz="2000" dirty="0" smtClean="0">
                <a:solidFill>
                  <a:srgbClr val="990000"/>
                </a:solidFill>
              </a:rPr>
              <a:t>S = </a:t>
            </a:r>
            <a:r>
              <a:rPr lang="el-GR" sz="2000" dirty="0" smtClean="0">
                <a:solidFill>
                  <a:srgbClr val="990000"/>
                </a:solidFill>
              </a:rPr>
              <a:t>σθ</a:t>
            </a:r>
            <a:r>
              <a:rPr lang="fr-FR" sz="2000" dirty="0" smtClean="0">
                <a:solidFill>
                  <a:srgbClr val="990000"/>
                </a:solidFill>
              </a:rPr>
              <a:t> (R x S) </a:t>
            </a:r>
            <a:r>
              <a:rPr lang="fr-FR" sz="2000" dirty="0" smtClean="0"/>
              <a:t>,    </a:t>
            </a:r>
            <a:r>
              <a:rPr lang="el-GR" sz="2000" dirty="0" smtClean="0"/>
              <a:t>θ</a:t>
            </a:r>
            <a:r>
              <a:rPr lang="fr-FR" sz="2000" dirty="0" smtClean="0"/>
              <a:t> est un prédicat logique.</a:t>
            </a:r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Population(R </a:t>
            </a:r>
            <a:r>
              <a:rPr lang="fr-FR" sz="2000" cap="all" baseline="-25000" dirty="0" smtClean="0">
                <a:solidFill>
                  <a:srgbClr val="990000"/>
                </a:solidFill>
              </a:rPr>
              <a:t>*</a:t>
            </a:r>
            <a:r>
              <a:rPr lang="el-GR" sz="2000" dirty="0" smtClean="0">
                <a:solidFill>
                  <a:srgbClr val="990000"/>
                </a:solidFill>
              </a:rPr>
              <a:t>θ</a:t>
            </a:r>
            <a:r>
              <a:rPr lang="fr-FR" sz="2000" dirty="0" smtClean="0">
                <a:solidFill>
                  <a:srgbClr val="990000"/>
                </a:solidFill>
              </a:rPr>
              <a:t>S) =   {tuples de R et </a:t>
            </a:r>
            <a:r>
              <a:rPr lang="fr-FR" sz="2000" dirty="0" err="1" smtClean="0">
                <a:solidFill>
                  <a:srgbClr val="990000"/>
                </a:solidFill>
              </a:rPr>
              <a:t>deS</a:t>
            </a:r>
            <a:r>
              <a:rPr lang="fr-FR" sz="2000" dirty="0" smtClean="0">
                <a:solidFill>
                  <a:srgbClr val="990000"/>
                </a:solidFill>
              </a:rPr>
              <a:t> concaténés </a:t>
            </a:r>
            <a:r>
              <a:rPr lang="fr-FR" sz="2000" dirty="0" smtClean="0">
                <a:solidFill>
                  <a:srgbClr val="990000"/>
                </a:solidFill>
              </a:rPr>
              <a:t>satisfaisant </a:t>
            </a:r>
            <a:r>
              <a:rPr lang="el-GR" sz="2000" dirty="0" smtClean="0">
                <a:solidFill>
                  <a:srgbClr val="990000"/>
                </a:solidFill>
              </a:rPr>
              <a:t>θ</a:t>
            </a:r>
            <a:r>
              <a:rPr lang="fr-FR" sz="2000" dirty="0" smtClean="0">
                <a:solidFill>
                  <a:srgbClr val="990000"/>
                </a:solidFill>
              </a:rPr>
              <a:t>}</a:t>
            </a:r>
            <a:endParaRPr lang="fr-FR" sz="20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Thêta-Jointure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Le prédicat est de la même forme que le prédicat d’une sélection, sauf pour les conditions élémentaires qui comparent un attribut de R à un attribut de T :</a:t>
            </a:r>
          </a:p>
          <a:p>
            <a:pPr algn="just">
              <a:buNone/>
            </a:pPr>
            <a:endParaRPr lang="fr-FR" sz="2000" dirty="0" smtClean="0"/>
          </a:p>
          <a:p>
            <a:pPr algn="just"/>
            <a:r>
              <a:rPr lang="en-GB" sz="2000" dirty="0" smtClean="0">
                <a:solidFill>
                  <a:srgbClr val="990000"/>
                </a:solidFill>
              </a:rPr>
              <a:t>&lt;</a:t>
            </a:r>
            <a:r>
              <a:rPr lang="el-GR" sz="2000" dirty="0" smtClean="0">
                <a:solidFill>
                  <a:srgbClr val="990000"/>
                </a:solidFill>
              </a:rPr>
              <a:t> θ </a:t>
            </a:r>
            <a:r>
              <a:rPr lang="en-GB" sz="2000" dirty="0" smtClean="0">
                <a:solidFill>
                  <a:srgbClr val="990000"/>
                </a:solidFill>
              </a:rPr>
              <a:t>&gt; ::=nom-</a:t>
            </a:r>
            <a:r>
              <a:rPr lang="en-GB" sz="2000" dirty="0" err="1" smtClean="0">
                <a:solidFill>
                  <a:srgbClr val="990000"/>
                </a:solidFill>
              </a:rPr>
              <a:t>attribut</a:t>
            </a:r>
            <a:r>
              <a:rPr lang="en-GB" sz="2000" dirty="0" smtClean="0">
                <a:solidFill>
                  <a:srgbClr val="990000"/>
                </a:solidFill>
              </a:rPr>
              <a:t>-R &lt;</a:t>
            </a:r>
            <a:r>
              <a:rPr lang="en-GB" sz="2000" dirty="0" err="1" smtClean="0">
                <a:solidFill>
                  <a:srgbClr val="990000"/>
                </a:solidFill>
              </a:rPr>
              <a:t>opérateur</a:t>
            </a:r>
            <a:r>
              <a:rPr lang="en-GB" sz="2000" dirty="0" smtClean="0">
                <a:solidFill>
                  <a:srgbClr val="990000"/>
                </a:solidFill>
              </a:rPr>
              <a:t> de </a:t>
            </a:r>
            <a:r>
              <a:rPr lang="en-GB" sz="2000" dirty="0" err="1" smtClean="0">
                <a:solidFill>
                  <a:srgbClr val="990000"/>
                </a:solidFill>
              </a:rPr>
              <a:t>comparaison</a:t>
            </a:r>
            <a:r>
              <a:rPr lang="en-GB" sz="2000" dirty="0" smtClean="0">
                <a:solidFill>
                  <a:srgbClr val="990000"/>
                </a:solidFill>
              </a:rPr>
              <a:t>&gt; nom-</a:t>
            </a:r>
            <a:r>
              <a:rPr lang="en-GB" sz="2000" dirty="0" err="1" smtClean="0">
                <a:solidFill>
                  <a:srgbClr val="990000"/>
                </a:solidFill>
              </a:rPr>
              <a:t>attribut</a:t>
            </a:r>
            <a:r>
              <a:rPr lang="en-GB" sz="2000" dirty="0" smtClean="0">
                <a:solidFill>
                  <a:srgbClr val="990000"/>
                </a:solidFill>
              </a:rPr>
              <a:t>-T</a:t>
            </a:r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err="1" smtClean="0"/>
              <a:t>Thêta</a:t>
            </a:r>
            <a:r>
              <a:rPr lang="en-GB" sz="2800" dirty="0" smtClean="0"/>
              <a:t>-jointure:</a:t>
            </a:r>
            <a:br>
              <a:rPr lang="en-GB" sz="2800" dirty="0" smtClean="0"/>
            </a:b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43577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fr-FR" sz="2000" b="1" dirty="0" smtClean="0">
                <a:solidFill>
                  <a:srgbClr val="990000"/>
                </a:solidFill>
              </a:rPr>
              <a:t>Requête:</a:t>
            </a:r>
            <a:endParaRPr lang="fr-FR" sz="2000" dirty="0" smtClean="0">
              <a:solidFill>
                <a:srgbClr val="990000"/>
              </a:solidFill>
            </a:endParaRPr>
          </a:p>
          <a:p>
            <a:r>
              <a:rPr lang="fr-FR" sz="2000" dirty="0" smtClean="0"/>
              <a:t>Liste des couples de numéros d’étudiants, tels que ces deux étudiants soient nés le même jour.</a:t>
            </a:r>
          </a:p>
          <a:p>
            <a:endParaRPr lang="fr-FR" sz="2000" dirty="0" smtClean="0"/>
          </a:p>
          <a:p>
            <a:r>
              <a:rPr lang="fr-FR" sz="2000" b="1" dirty="0" smtClean="0">
                <a:solidFill>
                  <a:srgbClr val="990000"/>
                </a:solidFill>
              </a:rPr>
              <a:t>Réponse:</a:t>
            </a:r>
          </a:p>
          <a:p>
            <a:r>
              <a:rPr lang="fr-FR" sz="2000" dirty="0" smtClean="0"/>
              <a:t>/* on crée d’abord une autre relation Etudiant avec des attributs renommés*/</a:t>
            </a:r>
          </a:p>
          <a:p>
            <a:pPr>
              <a:buNone/>
            </a:pPr>
            <a:r>
              <a:rPr lang="fr-FR" sz="2000" i="1" dirty="0" smtClean="0">
                <a:solidFill>
                  <a:srgbClr val="990000"/>
                </a:solidFill>
              </a:rPr>
              <a:t>Etudiant2 :=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</a:t>
            </a:r>
            <a:r>
              <a:rPr lang="fr-FR" sz="2000" i="1" dirty="0" smtClean="0">
                <a:solidFill>
                  <a:srgbClr val="990000"/>
                </a:solidFill>
              </a:rPr>
              <a:t>[</a:t>
            </a:r>
            <a:r>
              <a:rPr lang="fr-FR" sz="2000" i="1" dirty="0" err="1" smtClean="0">
                <a:solidFill>
                  <a:srgbClr val="990000"/>
                </a:solidFill>
              </a:rPr>
              <a:t>nE</a:t>
            </a:r>
            <a:r>
              <a:rPr lang="fr-FR" sz="2000" i="1" dirty="0" smtClean="0">
                <a:solidFill>
                  <a:srgbClr val="990000"/>
                </a:solidFill>
              </a:rPr>
              <a:t> : nE2, </a:t>
            </a:r>
            <a:r>
              <a:rPr lang="fr-FR" sz="2000" i="1" dirty="0" err="1" smtClean="0">
                <a:solidFill>
                  <a:srgbClr val="990000"/>
                </a:solidFill>
              </a:rPr>
              <a:t>dateN</a:t>
            </a:r>
            <a:r>
              <a:rPr lang="fr-FR" sz="2000" i="1" dirty="0" smtClean="0">
                <a:solidFill>
                  <a:srgbClr val="990000"/>
                </a:solidFill>
              </a:rPr>
              <a:t> : dateN2]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[</a:t>
            </a:r>
            <a:r>
              <a:rPr lang="fr-FR" sz="2000" i="1" dirty="0" err="1" smtClean="0">
                <a:solidFill>
                  <a:srgbClr val="990000"/>
                </a:solidFill>
              </a:rPr>
              <a:t>nE</a:t>
            </a:r>
            <a:r>
              <a:rPr lang="fr-FR" sz="2000" i="1" dirty="0" smtClean="0">
                <a:solidFill>
                  <a:srgbClr val="990000"/>
                </a:solidFill>
              </a:rPr>
              <a:t>, </a:t>
            </a:r>
            <a:r>
              <a:rPr lang="fr-FR" sz="2000" i="1" dirty="0" err="1" smtClean="0">
                <a:solidFill>
                  <a:srgbClr val="990000"/>
                </a:solidFill>
              </a:rPr>
              <a:t>dateN</a:t>
            </a:r>
            <a:r>
              <a:rPr lang="fr-FR" sz="2000" i="1" dirty="0" smtClean="0">
                <a:solidFill>
                  <a:srgbClr val="990000"/>
                </a:solidFill>
              </a:rPr>
              <a:t>] Etudiant</a:t>
            </a:r>
            <a:endParaRPr lang="fr-FR" sz="2000" dirty="0" smtClean="0">
              <a:solidFill>
                <a:srgbClr val="990000"/>
              </a:solidFill>
            </a:endParaRPr>
          </a:p>
          <a:p>
            <a:pPr>
              <a:buNone/>
            </a:pPr>
            <a:r>
              <a:rPr lang="fr-FR" sz="2000" i="1" dirty="0" smtClean="0">
                <a:solidFill>
                  <a:srgbClr val="990000"/>
                </a:solidFill>
              </a:rPr>
              <a:t>Résultat=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[</a:t>
            </a:r>
            <a:r>
              <a:rPr lang="fr-FR" sz="2000" i="1" dirty="0" err="1" smtClean="0">
                <a:solidFill>
                  <a:srgbClr val="990000"/>
                </a:solidFill>
              </a:rPr>
              <a:t>nE</a:t>
            </a:r>
            <a:r>
              <a:rPr lang="fr-FR" sz="2000" i="1" dirty="0" smtClean="0">
                <a:solidFill>
                  <a:srgbClr val="990000"/>
                </a:solidFill>
              </a:rPr>
              <a:t>, nE2](Etudiant*[</a:t>
            </a:r>
            <a:r>
              <a:rPr lang="fr-FR" sz="2000" i="1" dirty="0" err="1" smtClean="0">
                <a:solidFill>
                  <a:srgbClr val="990000"/>
                </a:solidFill>
              </a:rPr>
              <a:t>nE</a:t>
            </a:r>
            <a:r>
              <a:rPr lang="fr-FR" sz="2000" i="1" dirty="0" smtClean="0">
                <a:solidFill>
                  <a:srgbClr val="990000"/>
                </a:solidFill>
              </a:rPr>
              <a:t>&lt;nE2</a:t>
            </a:r>
            <a:r>
              <a:rPr lang="en-GB" sz="2000" i="1" dirty="0" smtClean="0">
                <a:solidFill>
                  <a:srgbClr val="990000"/>
                </a:solidFill>
                <a:sym typeface="Symbol"/>
              </a:rPr>
              <a:t></a:t>
            </a:r>
            <a:r>
              <a:rPr lang="fr-FR" sz="2000" i="1" dirty="0" err="1" smtClean="0">
                <a:solidFill>
                  <a:srgbClr val="990000"/>
                </a:solidFill>
              </a:rPr>
              <a:t>dateN</a:t>
            </a:r>
            <a:r>
              <a:rPr lang="fr-FR" sz="2000" i="1" dirty="0" smtClean="0">
                <a:solidFill>
                  <a:srgbClr val="990000"/>
                </a:solidFill>
              </a:rPr>
              <a:t>= dateN2] Etudiant2 )</a:t>
            </a:r>
            <a:endParaRPr lang="fr-FR" sz="2000" dirty="0" smtClean="0">
              <a:solidFill>
                <a:srgbClr val="990000"/>
              </a:solidFill>
            </a:endParaRP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643106" y="21429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err="1" smtClean="0"/>
              <a:t>Théta</a:t>
            </a:r>
            <a:r>
              <a:rPr lang="fr-FR" sz="2800" dirty="0" smtClean="0"/>
              <a:t>-Jointure: </a:t>
            </a: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00034" y="1285860"/>
          <a:ext cx="3929090" cy="25003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3062"/>
                <a:gridCol w="1283377"/>
                <a:gridCol w="1482651"/>
              </a:tblGrid>
              <a:tr h="429289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dateN</a:t>
                      </a:r>
                      <a:endParaRPr lang="fr-FR" sz="1600" dirty="0"/>
                    </a:p>
                  </a:txBody>
                  <a:tcPr/>
                </a:tc>
              </a:tr>
              <a:tr h="53677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53677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22/12/2000</a:t>
                      </a:r>
                      <a:endParaRPr lang="fr-FR" sz="1600" dirty="0"/>
                    </a:p>
                  </a:txBody>
                  <a:tcPr/>
                </a:tc>
              </a:tr>
              <a:tr h="53677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46071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13/02/1995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429388" y="1000108"/>
          <a:ext cx="2514570" cy="29289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706"/>
                <a:gridCol w="1347864"/>
              </a:tblGrid>
              <a:tr h="55232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nE2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dateN2</a:t>
                      </a:r>
                      <a:endParaRPr lang="fr-FR" sz="1600" dirty="0"/>
                    </a:p>
                  </a:txBody>
                  <a:tcPr/>
                </a:tc>
              </a:tr>
              <a:tr h="59835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59275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22/12/2000</a:t>
                      </a:r>
                      <a:endParaRPr lang="fr-FR" sz="1600" dirty="0"/>
                    </a:p>
                  </a:txBody>
                  <a:tcPr/>
                </a:tc>
              </a:tr>
              <a:tr h="59275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59275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13/02/1995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14348" y="4071942"/>
          <a:ext cx="7072362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  <a:gridCol w="1219200"/>
                <a:gridCol w="1490690"/>
                <a:gridCol w="1214446"/>
                <a:gridCol w="192882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dateN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nE2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dateN2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Flèche vers le bas 16"/>
          <p:cNvSpPr/>
          <p:nvPr/>
        </p:nvSpPr>
        <p:spPr>
          <a:xfrm>
            <a:off x="4857752" y="2643182"/>
            <a:ext cx="1000132" cy="92869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1714480" y="92867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133A"/>
                </a:solidFill>
              </a:rPr>
              <a:t>Etudiant</a:t>
            </a:r>
            <a:endParaRPr lang="fr-FR" dirty="0">
              <a:solidFill>
                <a:srgbClr val="00133A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929454" y="64291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133A"/>
                </a:solidFill>
              </a:rPr>
              <a:t>Etudiant2</a:t>
            </a:r>
            <a:endParaRPr lang="fr-FR" dirty="0">
              <a:solidFill>
                <a:srgbClr val="00133A"/>
              </a:solidFill>
            </a:endParaRPr>
          </a:p>
        </p:txBody>
      </p:sp>
      <p:sp>
        <p:nvSpPr>
          <p:cNvPr id="20" name="Flèche vers le bas 19"/>
          <p:cNvSpPr/>
          <p:nvPr/>
        </p:nvSpPr>
        <p:spPr>
          <a:xfrm>
            <a:off x="3643306" y="5143512"/>
            <a:ext cx="1428760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928662" y="6000768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133A"/>
                </a:solidFill>
              </a:rPr>
              <a:t>Résultat:</a:t>
            </a:r>
            <a:endParaRPr lang="fr-FR" b="1" dirty="0">
              <a:solidFill>
                <a:srgbClr val="00133A"/>
              </a:solidFill>
            </a:endParaRP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2500298" y="5786454"/>
          <a:ext cx="3929090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4545"/>
                <a:gridCol w="196454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nE2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1002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1014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Union de deux Relations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21431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Soient R et S deux relations 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de même schéma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R(A1, A2,…., An) et S(A1, A2,..., An) :</a:t>
            </a:r>
          </a:p>
          <a:p>
            <a:pPr algn="just"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Union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 :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R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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crée une relation temporaire de même schéma et de population égale à l’ensemble des tuples appartenant à R 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ou</a:t>
            </a:r>
            <a:r>
              <a:rPr lang="fr-FR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à</a:t>
            </a:r>
            <a:r>
              <a:rPr lang="fr-FR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S (avec élimination des doubles éventuellement créés).</a:t>
            </a:r>
          </a:p>
          <a:p>
            <a:pPr algn="just"/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e 6"/>
          <p:cNvGrpSpPr/>
          <p:nvPr/>
        </p:nvGrpSpPr>
        <p:grpSpPr>
          <a:xfrm rot="10800000">
            <a:off x="3214678" y="4500570"/>
            <a:ext cx="3071834" cy="1962800"/>
            <a:chOff x="3275856" y="3203684"/>
            <a:chExt cx="3024336" cy="1962800"/>
          </a:xfrm>
        </p:grpSpPr>
        <p:grpSp>
          <p:nvGrpSpPr>
            <p:cNvPr id="8" name="Groupe 4"/>
            <p:cNvGrpSpPr/>
            <p:nvPr/>
          </p:nvGrpSpPr>
          <p:grpSpPr>
            <a:xfrm>
              <a:off x="4067943" y="3501007"/>
              <a:ext cx="1296145" cy="1296146"/>
              <a:chOff x="6948263" y="3428999"/>
              <a:chExt cx="1296145" cy="1296146"/>
            </a:xfrm>
          </p:grpSpPr>
          <p:sp>
            <p:nvSpPr>
              <p:cNvPr id="12" name="Ellipse 11"/>
              <p:cNvSpPr/>
              <p:nvPr/>
            </p:nvSpPr>
            <p:spPr>
              <a:xfrm rot="10800000">
                <a:off x="7380312" y="3789040"/>
                <a:ext cx="504056" cy="50405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000" b="1" dirty="0" smtClean="0">
                    <a:solidFill>
                      <a:srgbClr val="FF0000"/>
                    </a:solidFill>
                    <a:sym typeface="Symbol"/>
                  </a:rPr>
                  <a:t>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" name="Connecteur droit avec flèche 12"/>
              <p:cNvCxnSpPr>
                <a:endCxn id="12" idx="5"/>
              </p:cNvCxnSpPr>
              <p:nvPr/>
            </p:nvCxnSpPr>
            <p:spPr>
              <a:xfrm rot="10800000" flipH="1" flipV="1">
                <a:off x="6948263" y="3501007"/>
                <a:ext cx="505866" cy="36185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avec flèche 14"/>
              <p:cNvCxnSpPr>
                <a:endCxn id="12" idx="3"/>
              </p:cNvCxnSpPr>
              <p:nvPr/>
            </p:nvCxnSpPr>
            <p:spPr>
              <a:xfrm rot="10800000" flipV="1">
                <a:off x="7810551" y="3428999"/>
                <a:ext cx="433857" cy="43385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>
                <a:stCxn id="12" idx="0"/>
                <a:endCxn id="11" idx="2"/>
              </p:cNvCxnSpPr>
              <p:nvPr/>
            </p:nvCxnSpPr>
            <p:spPr>
              <a:xfrm rot="16200000" flipH="1" flipV="1">
                <a:off x="7398314" y="4491118"/>
                <a:ext cx="432048" cy="360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ZoneTexte 8"/>
            <p:cNvSpPr txBox="1"/>
            <p:nvPr/>
          </p:nvSpPr>
          <p:spPr>
            <a:xfrm rot="10800000">
              <a:off x="3275856" y="321297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10" name="ZoneTexte 9"/>
            <p:cNvSpPr txBox="1"/>
            <p:nvPr/>
          </p:nvSpPr>
          <p:spPr>
            <a:xfrm rot="10800000">
              <a:off x="4860032" y="320368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R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 rot="10800000">
              <a:off x="4139952" y="479715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Résultat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GB" sz="2800" dirty="0" smtClean="0"/>
              <a:t>Union de deux Relations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39</a:t>
            </a:fld>
            <a:endParaRPr lang="fr-FR" dirty="0"/>
          </a:p>
        </p:txBody>
      </p:sp>
      <p:pic>
        <p:nvPicPr>
          <p:cNvPr id="5" name="Espace réservé du contenu 5" descr="un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960297"/>
            <a:ext cx="5357850" cy="428995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>
                <a:solidFill>
                  <a:srgbClr val="00133A"/>
                </a:solidFill>
              </a:rPr>
              <a:t>Objectif des langages prédicatifs : </a:t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329642" cy="371477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fr-FR" sz="2400" dirty="0" smtClean="0"/>
              <a:t>Exprimer une requête par la simple définition du résultat 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/>
              <a:t>Ces langages doivent être </a:t>
            </a:r>
            <a:r>
              <a:rPr lang="fr-FR" sz="2400" b="1" dirty="0" smtClean="0"/>
              <a:t>déclaratifs</a:t>
            </a:r>
            <a:r>
              <a:rPr lang="fr-FR" sz="2400" dirty="0" smtClean="0"/>
              <a:t>. 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/>
              <a:t>Deux adaptations du calcul des prédicats au modèle relationnel :</a:t>
            </a:r>
          </a:p>
          <a:p>
            <a:pPr lvl="2" algn="just">
              <a:buClr>
                <a:srgbClr val="990000"/>
              </a:buClr>
              <a:buFont typeface="Wingdings 2" pitchFamily="18" charset="2"/>
              <a:buChar char=""/>
            </a:pPr>
            <a:r>
              <a:rPr lang="fr-FR" dirty="0" smtClean="0">
                <a:solidFill>
                  <a:srgbClr val="00133A"/>
                </a:solidFill>
              </a:rPr>
              <a:t>Le calcul des tuples</a:t>
            </a:r>
          </a:p>
          <a:p>
            <a:pPr lvl="2" algn="just">
              <a:buClr>
                <a:srgbClr val="990000"/>
              </a:buClr>
              <a:buFont typeface="Wingdings 2" pitchFamily="18" charset="2"/>
              <a:buChar char=""/>
            </a:pPr>
            <a:r>
              <a:rPr lang="fr-FR" dirty="0" smtClean="0">
                <a:solidFill>
                  <a:srgbClr val="00133A"/>
                </a:solidFill>
              </a:rPr>
              <a:t>Le calcul des domaines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Union de deux Relations: </a:t>
            </a:r>
            <a:br>
              <a:rPr lang="en-GB" sz="2800" dirty="0" smtClean="0"/>
            </a:b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40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3429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just"/>
            <a:r>
              <a:rPr lang="fr-FR" sz="2000" dirty="0" smtClean="0"/>
              <a:t>liste des numéros de personnes qui sont soit enseignant de BDD soit étudiant en BDD.</a:t>
            </a:r>
          </a:p>
          <a:p>
            <a:pPr lvl="0" algn="just"/>
            <a:endParaRPr lang="fr-FR" sz="2000" dirty="0" smtClean="0"/>
          </a:p>
          <a:p>
            <a:pPr algn="just"/>
            <a:r>
              <a:rPr lang="fr-FR" sz="2000" dirty="0" smtClean="0">
                <a:solidFill>
                  <a:srgbClr val="00133A"/>
                </a:solidFill>
              </a:rPr>
              <a:t>Réponse:</a:t>
            </a:r>
          </a:p>
          <a:p>
            <a:pPr algn="just"/>
            <a:r>
              <a:rPr lang="fr-FR" sz="2000" i="1" dirty="0" smtClean="0"/>
              <a:t>on crée deux relations temporaires </a:t>
            </a:r>
            <a:r>
              <a:rPr lang="fr-FR" sz="2000" i="1" dirty="0" err="1" smtClean="0"/>
              <a:t>EnsBDD</a:t>
            </a:r>
            <a:r>
              <a:rPr lang="fr-FR" sz="2000" i="1" dirty="0" smtClean="0"/>
              <a:t> et </a:t>
            </a:r>
            <a:r>
              <a:rPr lang="fr-FR" sz="2000" i="1" dirty="0" err="1" smtClean="0"/>
              <a:t>EtudBDD</a:t>
            </a:r>
            <a:r>
              <a:rPr lang="fr-FR" sz="2000" i="1" dirty="0" smtClean="0"/>
              <a:t> </a:t>
            </a:r>
            <a:endParaRPr lang="fr-FR" sz="2000" dirty="0" smtClean="0"/>
          </a:p>
          <a:p>
            <a:pPr algn="just"/>
            <a:r>
              <a:rPr lang="fr-FR" sz="2000" i="1" dirty="0" smtClean="0">
                <a:solidFill>
                  <a:srgbClr val="990000"/>
                </a:solidFill>
              </a:rPr>
              <a:t>             </a:t>
            </a:r>
            <a:r>
              <a:rPr lang="fr-FR" sz="2000" i="1" dirty="0" err="1" smtClean="0">
                <a:solidFill>
                  <a:srgbClr val="990000"/>
                </a:solidFill>
              </a:rPr>
              <a:t>EnsBDD</a:t>
            </a:r>
            <a:r>
              <a:rPr lang="fr-FR" sz="2000" i="1" dirty="0" smtClean="0">
                <a:solidFill>
                  <a:srgbClr val="990000"/>
                </a:solidFill>
              </a:rPr>
              <a:t> := 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 [</a:t>
            </a:r>
            <a:r>
              <a:rPr lang="fr-FR" sz="2000" i="1" dirty="0" err="1" smtClean="0">
                <a:solidFill>
                  <a:srgbClr val="990000"/>
                </a:solidFill>
              </a:rPr>
              <a:t>nP</a:t>
            </a:r>
            <a:r>
              <a:rPr lang="fr-FR" sz="2000" i="1" dirty="0" smtClean="0">
                <a:solidFill>
                  <a:srgbClr val="990000"/>
                </a:solidFill>
              </a:rPr>
              <a:t>]  (enseignant *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fr-FR" sz="2000" i="1" dirty="0" smtClean="0">
                <a:solidFill>
                  <a:srgbClr val="990000"/>
                </a:solidFill>
              </a:rPr>
              <a:t> [</a:t>
            </a:r>
            <a:r>
              <a:rPr lang="fr-FR" sz="2000" i="1" dirty="0" err="1" smtClean="0">
                <a:solidFill>
                  <a:srgbClr val="990000"/>
                </a:solidFill>
              </a:rPr>
              <a:t>nomM</a:t>
            </a:r>
            <a:r>
              <a:rPr lang="fr-FR" sz="2000" i="1" dirty="0" smtClean="0">
                <a:solidFill>
                  <a:srgbClr val="990000"/>
                </a:solidFill>
              </a:rPr>
              <a:t> = ‘ BDD’] Matière )</a:t>
            </a:r>
          </a:p>
          <a:p>
            <a:pPr algn="just"/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r>
              <a:rPr lang="fr-FR" sz="2000" i="1" dirty="0" smtClean="0">
                <a:solidFill>
                  <a:srgbClr val="990000"/>
                </a:solidFill>
              </a:rPr>
              <a:t>             </a:t>
            </a:r>
            <a:r>
              <a:rPr lang="fr-FR" sz="2000" i="1" dirty="0" err="1" smtClean="0">
                <a:solidFill>
                  <a:srgbClr val="990000"/>
                </a:solidFill>
              </a:rPr>
              <a:t>EtudBDD</a:t>
            </a:r>
            <a:r>
              <a:rPr lang="fr-FR" sz="2000" i="1" dirty="0" smtClean="0">
                <a:solidFill>
                  <a:srgbClr val="990000"/>
                </a:solidFill>
              </a:rPr>
              <a:t> :=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 [</a:t>
            </a:r>
            <a:r>
              <a:rPr lang="fr-FR" sz="2000" i="1" dirty="0" err="1" smtClean="0">
                <a:solidFill>
                  <a:srgbClr val="990000"/>
                </a:solidFill>
              </a:rPr>
              <a:t>nP</a:t>
            </a:r>
            <a:r>
              <a:rPr lang="fr-FR" sz="2000" i="1" dirty="0" smtClean="0">
                <a:solidFill>
                  <a:srgbClr val="990000"/>
                </a:solidFill>
              </a:rPr>
              <a:t>] </a:t>
            </a:r>
            <a:r>
              <a:rPr lang="fr-FR" sz="2000" i="1" dirty="0" smtClean="0">
                <a:solidFill>
                  <a:srgbClr val="990000"/>
                </a:solidFill>
              </a:rPr>
              <a:t>(</a:t>
            </a:r>
            <a:r>
              <a:rPr lang="fr-FR" sz="2000" i="1" dirty="0" err="1" smtClean="0">
                <a:solidFill>
                  <a:srgbClr val="990000"/>
                </a:solidFill>
              </a:rPr>
              <a:t>etudiant</a:t>
            </a:r>
            <a:r>
              <a:rPr lang="fr-FR" sz="2000" i="1" dirty="0" smtClean="0">
                <a:solidFill>
                  <a:srgbClr val="990000"/>
                </a:solidFill>
              </a:rPr>
              <a:t> * 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fr-FR" sz="2000" i="1" dirty="0" smtClean="0">
                <a:solidFill>
                  <a:srgbClr val="990000"/>
                </a:solidFill>
              </a:rPr>
              <a:t>  </a:t>
            </a:r>
            <a:r>
              <a:rPr lang="fr-FR" sz="2000" i="1" dirty="0" smtClean="0">
                <a:solidFill>
                  <a:srgbClr val="990000"/>
                </a:solidFill>
              </a:rPr>
              <a:t>[</a:t>
            </a:r>
            <a:r>
              <a:rPr lang="fr-FR" sz="2000" i="1" dirty="0" err="1" smtClean="0">
                <a:solidFill>
                  <a:srgbClr val="990000"/>
                </a:solidFill>
              </a:rPr>
              <a:t>nomM</a:t>
            </a:r>
            <a:r>
              <a:rPr lang="fr-FR" sz="2000" i="1" dirty="0" smtClean="0">
                <a:solidFill>
                  <a:srgbClr val="990000"/>
                </a:solidFill>
              </a:rPr>
              <a:t> = ‘ BDD’] </a:t>
            </a:r>
            <a:r>
              <a:rPr lang="fr-FR" sz="2000" i="1" dirty="0" smtClean="0">
                <a:solidFill>
                  <a:srgbClr val="990000"/>
                </a:solidFill>
              </a:rPr>
              <a:t>inscrit)</a:t>
            </a:r>
            <a:endParaRPr lang="fr-FR" sz="2000" i="1" dirty="0" smtClean="0">
              <a:solidFill>
                <a:srgbClr val="990000"/>
              </a:solidFill>
            </a:endParaRPr>
          </a:p>
          <a:p>
            <a:pPr algn="just"/>
            <a:endParaRPr lang="fr-FR" sz="2000" dirty="0" smtClean="0">
              <a:solidFill>
                <a:srgbClr val="FF0000"/>
              </a:solidFill>
            </a:endParaRPr>
          </a:p>
          <a:p>
            <a:pPr algn="just"/>
            <a:r>
              <a:rPr lang="fr-FR" sz="2000" i="1" dirty="0" smtClean="0"/>
              <a:t>            Résultat := </a:t>
            </a:r>
            <a:r>
              <a:rPr lang="fr-FR" sz="2000" i="1" dirty="0" err="1" smtClean="0"/>
              <a:t>EnsBDD</a:t>
            </a:r>
            <a:r>
              <a:rPr lang="fr-FR" sz="2000" i="1" dirty="0" smtClean="0"/>
              <a:t> </a:t>
            </a:r>
            <a:r>
              <a:rPr lang="fr-FR" sz="2000" b="1" dirty="0" smtClean="0">
                <a:solidFill>
                  <a:srgbClr val="990000"/>
                </a:solidFill>
                <a:sym typeface="Symbol"/>
              </a:rPr>
              <a:t></a:t>
            </a:r>
            <a:r>
              <a:rPr lang="fr-FR" sz="2000" dirty="0" smtClean="0">
                <a:solidFill>
                  <a:srgbClr val="990000"/>
                </a:solidFill>
              </a:rPr>
              <a:t> </a:t>
            </a:r>
            <a:r>
              <a:rPr lang="fr-FR" sz="2000" i="1" dirty="0" err="1" smtClean="0"/>
              <a:t>EtudBDD</a:t>
            </a: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Union: </a:t>
            </a: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41</a:t>
            </a:fld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5572132" y="1428736"/>
          <a:ext cx="3214710" cy="22860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1595"/>
                <a:gridCol w="779403"/>
                <a:gridCol w="1483712"/>
              </a:tblGrid>
              <a:tr h="379552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Cycle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nENS</a:t>
                      </a:r>
                      <a:endParaRPr lang="fr-FR" sz="1600" dirty="0"/>
                    </a:p>
                  </a:txBody>
                  <a:tcPr/>
                </a:tc>
              </a:tr>
              <a:tr h="664217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Algo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1MI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i4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</a:tr>
              <a:tr h="41408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2inf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i10</a:t>
                      </a:r>
                      <a:endParaRPr lang="fr-FR" sz="1600" dirty="0"/>
                    </a:p>
                  </a:txBody>
                  <a:tcPr/>
                </a:tc>
              </a:tr>
              <a:tr h="41408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2inf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i25</a:t>
                      </a:r>
                      <a:endParaRPr lang="fr-FR" sz="1600" dirty="0"/>
                    </a:p>
                  </a:txBody>
                  <a:tcPr/>
                </a:tc>
              </a:tr>
              <a:tr h="41408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……….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0" y="1357298"/>
          <a:ext cx="4357685" cy="26432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36530"/>
                <a:gridCol w="1033411"/>
                <a:gridCol w="1193872"/>
                <a:gridCol w="1193872"/>
              </a:tblGrid>
              <a:tr h="498437">
                <a:tc>
                  <a:txBody>
                    <a:bodyPr/>
                    <a:lstStyle/>
                    <a:p>
                      <a:r>
                        <a:rPr lang="fr-FR" sz="1600" b="1" u="sng" dirty="0" err="1" smtClean="0">
                          <a:solidFill>
                            <a:schemeClr val="bg1"/>
                          </a:solidFill>
                        </a:rPr>
                        <a:t>nEns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err="1" smtClean="0">
                          <a:solidFill>
                            <a:schemeClr val="bg1"/>
                          </a:solidFill>
                        </a:rPr>
                        <a:t>nP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tel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grade</a:t>
                      </a:r>
                      <a:endParaRPr lang="fr-FR" sz="1600" dirty="0"/>
                    </a:p>
                  </a:txBody>
                  <a:tcPr/>
                </a:tc>
              </a:tr>
              <a:tr h="53998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055555555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Mca</a:t>
                      </a:r>
                      <a:endParaRPr lang="fr-FR" sz="16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I10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06666666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Maa</a:t>
                      </a:r>
                      <a:endParaRPr lang="fr-FR" sz="16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077777777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maa</a:t>
                      </a:r>
                      <a:endParaRPr lang="fr-FR" sz="16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m21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08888888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mcb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Flèche vers le bas 25"/>
          <p:cNvSpPr/>
          <p:nvPr/>
        </p:nvSpPr>
        <p:spPr>
          <a:xfrm>
            <a:off x="4500562" y="3143248"/>
            <a:ext cx="928694" cy="71438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5572132" y="4071942"/>
          <a:ext cx="3214710" cy="7936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1595"/>
                <a:gridCol w="779403"/>
                <a:gridCol w="1483712"/>
              </a:tblGrid>
              <a:tr h="379552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Cycle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nENS</a:t>
                      </a:r>
                      <a:endParaRPr lang="fr-FR" sz="1600" dirty="0"/>
                    </a:p>
                  </a:txBody>
                  <a:tcPr/>
                </a:tc>
              </a:tr>
              <a:tr h="41408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2inf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i10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Flèche vers le bas 28"/>
          <p:cNvSpPr/>
          <p:nvPr/>
        </p:nvSpPr>
        <p:spPr>
          <a:xfrm>
            <a:off x="4357686" y="4286256"/>
            <a:ext cx="857256" cy="57150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214282" y="5000636"/>
          <a:ext cx="5143536" cy="11979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7256"/>
                <a:gridCol w="857256"/>
                <a:gridCol w="857256"/>
                <a:gridCol w="857256"/>
                <a:gridCol w="857256"/>
                <a:gridCol w="857256"/>
              </a:tblGrid>
              <a:tr h="514271">
                <a:tc>
                  <a:txBody>
                    <a:bodyPr/>
                    <a:lstStyle/>
                    <a:p>
                      <a:r>
                        <a:rPr lang="fr-FR" sz="1600" b="1" u="sng" dirty="0" err="1" smtClean="0">
                          <a:solidFill>
                            <a:schemeClr val="bg1"/>
                          </a:solidFill>
                        </a:rPr>
                        <a:t>nEns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err="1" smtClean="0">
                          <a:solidFill>
                            <a:schemeClr val="bg1"/>
                          </a:solidFill>
                        </a:rPr>
                        <a:t>nP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tel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grade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Cycle</a:t>
                      </a:r>
                      <a:endParaRPr lang="fr-FR" sz="1600" dirty="0"/>
                    </a:p>
                  </a:txBody>
                  <a:tcPr/>
                </a:tc>
              </a:tr>
              <a:tr h="61878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I10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06666666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Maa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2inf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Flèche droite 31"/>
          <p:cNvSpPr/>
          <p:nvPr/>
        </p:nvSpPr>
        <p:spPr>
          <a:xfrm>
            <a:off x="5643570" y="5357826"/>
            <a:ext cx="642942" cy="78581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7143768" y="5500702"/>
          <a:ext cx="904860" cy="781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4860"/>
              </a:tblGrid>
              <a:tr h="390691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9069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6929454" y="5072074"/>
            <a:ext cx="118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EnsBDD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2" grpId="0" animBg="1"/>
      <p:bldP spid="34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00042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Union: </a:t>
            </a: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000628" y="1214422"/>
          <a:ext cx="3929058" cy="18415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7912"/>
                <a:gridCol w="2061146"/>
              </a:tblGrid>
              <a:tr h="31020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nomM</a:t>
                      </a:r>
                      <a:endParaRPr lang="fr-FR" sz="1800" dirty="0"/>
                    </a:p>
                  </a:txBody>
                  <a:tcPr/>
                </a:tc>
              </a:tr>
              <a:tr h="45703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33957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33957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</a:tr>
              <a:tr h="33957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14282" y="1214422"/>
          <a:ext cx="4714908" cy="24288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5674"/>
                <a:gridCol w="1540053"/>
                <a:gridCol w="1779181"/>
              </a:tblGrid>
              <a:tr h="458024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dateN</a:t>
                      </a:r>
                      <a:endParaRPr lang="fr-FR" sz="1600" dirty="0"/>
                    </a:p>
                  </a:txBody>
                  <a:tcPr/>
                </a:tc>
              </a:tr>
              <a:tr h="496199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49155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22/12/2000</a:t>
                      </a:r>
                      <a:endParaRPr lang="fr-FR" sz="1600" dirty="0"/>
                    </a:p>
                  </a:txBody>
                  <a:tcPr/>
                </a:tc>
              </a:tr>
              <a:tr h="49155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</a:tr>
              <a:tr h="49155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13/02/1995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èche vers le bas 8"/>
          <p:cNvSpPr/>
          <p:nvPr/>
        </p:nvSpPr>
        <p:spPr>
          <a:xfrm>
            <a:off x="6500826" y="3071810"/>
            <a:ext cx="1143008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143504" y="3571876"/>
          <a:ext cx="3786214" cy="13050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003"/>
                <a:gridCol w="1986211"/>
              </a:tblGrid>
              <a:tr h="331626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nomM</a:t>
                      </a:r>
                      <a:endParaRPr lang="fr-FR" sz="1800" dirty="0"/>
                    </a:p>
                  </a:txBody>
                  <a:tcPr/>
                </a:tc>
              </a:tr>
              <a:tr h="538893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</a:tr>
              <a:tr h="400394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1014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BDD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Flèche à angle droit 10"/>
          <p:cNvSpPr/>
          <p:nvPr/>
        </p:nvSpPr>
        <p:spPr>
          <a:xfrm rot="10800000">
            <a:off x="2357422" y="3857628"/>
            <a:ext cx="2714644" cy="928694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4282" y="5000636"/>
          <a:ext cx="48768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  <a:gridCol w="781064"/>
                <a:gridCol w="1657336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dateN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04/05/2000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Flèche droite 12"/>
          <p:cNvSpPr/>
          <p:nvPr/>
        </p:nvSpPr>
        <p:spPr>
          <a:xfrm>
            <a:off x="5357818" y="5214950"/>
            <a:ext cx="642942" cy="6429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6143636" y="5072074"/>
          <a:ext cx="12192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6215074" y="6211669"/>
            <a:ext cx="117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990000"/>
                </a:solidFill>
              </a:rPr>
              <a:t>EtudBDD</a:t>
            </a:r>
            <a:endParaRPr lang="fr-FR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00042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Union: </a:t>
            </a: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643570" y="1785926"/>
          <a:ext cx="12192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285984" y="1928802"/>
          <a:ext cx="904860" cy="781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4860"/>
              </a:tblGrid>
              <a:tr h="390691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9069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5643570" y="1285860"/>
            <a:ext cx="1309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EtudBDD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2071670" y="1357298"/>
            <a:ext cx="118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EnsBDD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  <p:sp>
        <p:nvSpPr>
          <p:cNvPr id="21" name="Flèche vers le bas 20"/>
          <p:cNvSpPr/>
          <p:nvPr/>
        </p:nvSpPr>
        <p:spPr>
          <a:xfrm>
            <a:off x="3714744" y="3214686"/>
            <a:ext cx="1285884" cy="57150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3786182" y="4286256"/>
          <a:ext cx="12192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3857620" y="5929330"/>
            <a:ext cx="1175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Resultat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build="allAtOnce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Intersection de deux Relations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21431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>
              <a:buNone/>
            </a:pPr>
            <a:r>
              <a:rPr lang="fr-FR" sz="20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Soient R et S deux relations de même schéma R(A1, A2,…., An) et S(A1, A2,..., An) :</a:t>
            </a:r>
          </a:p>
          <a:p>
            <a:pPr algn="just">
              <a:buNone/>
            </a:pPr>
            <a:endParaRPr lang="fr-FR" sz="2000" dirty="0" smtClean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fr-FR" sz="2000" u="sng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Intersection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: R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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fr-FR" sz="20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crée une relation temporaire de même schéma et de population égale à l’ensemble des tuples de 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fr-FR" sz="20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 qui ont un tuple de même </a:t>
            </a:r>
            <a:r>
              <a:rPr lang="fr-FR" sz="2000" b="1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valeur</a:t>
            </a:r>
            <a:r>
              <a:rPr lang="fr-FR" sz="20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 dans </a:t>
            </a:r>
            <a:r>
              <a:rPr lang="fr-FR" sz="20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fr-FR" sz="20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fr-FR" sz="2800" dirty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e 17"/>
          <p:cNvGrpSpPr/>
          <p:nvPr/>
        </p:nvGrpSpPr>
        <p:grpSpPr>
          <a:xfrm rot="10800000">
            <a:off x="3000364" y="4429132"/>
            <a:ext cx="3024336" cy="1962800"/>
            <a:chOff x="3275856" y="3203684"/>
            <a:chExt cx="3024336" cy="1962800"/>
          </a:xfrm>
        </p:grpSpPr>
        <p:grpSp>
          <p:nvGrpSpPr>
            <p:cNvPr id="19" name="Groupe 4"/>
            <p:cNvGrpSpPr/>
            <p:nvPr/>
          </p:nvGrpSpPr>
          <p:grpSpPr>
            <a:xfrm>
              <a:off x="4067943" y="3501007"/>
              <a:ext cx="1296145" cy="1368153"/>
              <a:chOff x="6948263" y="3428999"/>
              <a:chExt cx="1296145" cy="1368153"/>
            </a:xfrm>
          </p:grpSpPr>
          <p:sp>
            <p:nvSpPr>
              <p:cNvPr id="23" name="Ellipse 22"/>
              <p:cNvSpPr/>
              <p:nvPr/>
            </p:nvSpPr>
            <p:spPr>
              <a:xfrm rot="10800000">
                <a:off x="7380312" y="3789040"/>
                <a:ext cx="504056" cy="50405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000" b="1" dirty="0" smtClean="0">
                    <a:solidFill>
                      <a:srgbClr val="FF0000"/>
                    </a:solidFill>
                    <a:sym typeface="Symbol"/>
                  </a:rPr>
                  <a:t>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4" name="Connecteur droit avec flèche 23"/>
              <p:cNvCxnSpPr>
                <a:endCxn id="23" idx="5"/>
              </p:cNvCxnSpPr>
              <p:nvPr/>
            </p:nvCxnSpPr>
            <p:spPr>
              <a:xfrm rot="10800000" flipH="1" flipV="1">
                <a:off x="6948263" y="3501007"/>
                <a:ext cx="505866" cy="3618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/>
              <p:cNvCxnSpPr>
                <a:endCxn id="23" idx="3"/>
              </p:cNvCxnSpPr>
              <p:nvPr/>
            </p:nvCxnSpPr>
            <p:spPr>
              <a:xfrm rot="10800000" flipV="1">
                <a:off x="7810551" y="3428999"/>
                <a:ext cx="433857" cy="4338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avec flèche 25"/>
              <p:cNvCxnSpPr>
                <a:stCxn id="23" idx="0"/>
              </p:cNvCxnSpPr>
              <p:nvPr/>
            </p:nvCxnSpPr>
            <p:spPr>
              <a:xfrm rot="10800000" flipH="1" flipV="1">
                <a:off x="7632340" y="4293096"/>
                <a:ext cx="36004" cy="5040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ZoneTexte 19"/>
            <p:cNvSpPr txBox="1"/>
            <p:nvPr/>
          </p:nvSpPr>
          <p:spPr>
            <a:xfrm rot="10800000">
              <a:off x="3275856" y="321297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21" name="ZoneTexte 20"/>
            <p:cNvSpPr txBox="1"/>
            <p:nvPr/>
          </p:nvSpPr>
          <p:spPr>
            <a:xfrm rot="10800000">
              <a:off x="4860032" y="320368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R</a:t>
              </a:r>
              <a:endParaRPr lang="fr-FR" dirty="0"/>
            </a:p>
          </p:txBody>
        </p:sp>
        <p:sp>
          <p:nvSpPr>
            <p:cNvPr id="22" name="ZoneTexte 21"/>
            <p:cNvSpPr txBox="1"/>
            <p:nvPr/>
          </p:nvSpPr>
          <p:spPr>
            <a:xfrm rot="10800000">
              <a:off x="4139952" y="479715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Résultat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Intersection de deux Relations</a:t>
            </a:r>
            <a:br>
              <a:rPr lang="en-GB" sz="2800" dirty="0" smtClean="0"/>
            </a:b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7" name="Espace réservé du contenu 5" descr="intersec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2391270"/>
            <a:ext cx="6444013" cy="4466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Intersection de deux Relations</a:t>
            </a:r>
            <a:br>
              <a:rPr lang="en-GB" sz="2800" dirty="0" smtClean="0"/>
            </a:br>
            <a:r>
              <a:rPr lang="en-GB" sz="2800" dirty="0" err="1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500282"/>
            <a:ext cx="8372476" cy="21431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algn="just"/>
            <a:r>
              <a:rPr lang="fr-FR" sz="2000" dirty="0" smtClean="0"/>
              <a:t>Liste des numéros de personnes qui sont enseignants et étudiants simultanément (assistants, doctorants,……)</a:t>
            </a:r>
          </a:p>
          <a:p>
            <a:pPr lvl="0" algn="just"/>
            <a:endParaRPr lang="fr-FR" sz="2000" dirty="0" smtClean="0"/>
          </a:p>
          <a:p>
            <a:pPr algn="just"/>
            <a:r>
              <a:rPr lang="fr-FR" sz="2000" i="1" dirty="0" smtClean="0">
                <a:solidFill>
                  <a:srgbClr val="00133A"/>
                </a:solidFill>
              </a:rPr>
              <a:t>Réponse : </a:t>
            </a:r>
          </a:p>
          <a:p>
            <a:pPr algn="just"/>
            <a:endParaRPr lang="fr-FR" sz="2000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fr-FR" sz="2000" i="1" dirty="0" smtClean="0">
                <a:solidFill>
                  <a:srgbClr val="990000"/>
                </a:solidFill>
              </a:rPr>
              <a:t>     (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 [</a:t>
            </a:r>
            <a:r>
              <a:rPr lang="fr-FR" sz="2000" i="1" dirty="0" err="1" smtClean="0">
                <a:solidFill>
                  <a:srgbClr val="990000"/>
                </a:solidFill>
              </a:rPr>
              <a:t>nP</a:t>
            </a:r>
            <a:r>
              <a:rPr lang="fr-FR" sz="2000" i="1" dirty="0" smtClean="0">
                <a:solidFill>
                  <a:srgbClr val="990000"/>
                </a:solidFill>
              </a:rPr>
              <a:t>] </a:t>
            </a:r>
            <a:r>
              <a:rPr lang="fr-FR" sz="2000" i="1" dirty="0" err="1" smtClean="0">
                <a:solidFill>
                  <a:srgbClr val="990000"/>
                </a:solidFill>
              </a:rPr>
              <a:t>etudiant</a:t>
            </a:r>
            <a:r>
              <a:rPr lang="fr-FR" sz="2000" i="1" dirty="0" smtClean="0">
                <a:solidFill>
                  <a:srgbClr val="990000"/>
                </a:solidFill>
              </a:rPr>
              <a:t>) 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</a:t>
            </a:r>
            <a:r>
              <a:rPr lang="fr-FR" sz="2000" i="1" dirty="0" smtClean="0">
                <a:solidFill>
                  <a:srgbClr val="990000"/>
                </a:solidFill>
              </a:rPr>
              <a:t> (</a:t>
            </a:r>
            <a:r>
              <a:rPr lang="fr-FR" sz="2000" i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i="1" dirty="0" smtClean="0">
                <a:solidFill>
                  <a:srgbClr val="990000"/>
                </a:solidFill>
              </a:rPr>
              <a:t> [</a:t>
            </a:r>
            <a:r>
              <a:rPr lang="fr-FR" sz="2000" i="1" dirty="0" err="1" smtClean="0">
                <a:solidFill>
                  <a:srgbClr val="990000"/>
                </a:solidFill>
              </a:rPr>
              <a:t>nP</a:t>
            </a:r>
            <a:r>
              <a:rPr lang="fr-FR" sz="2000" i="1" dirty="0" smtClean="0">
                <a:solidFill>
                  <a:srgbClr val="990000"/>
                </a:solidFill>
              </a:rPr>
              <a:t>] enseignant )</a:t>
            </a:r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endParaRPr lang="fr-FR" sz="2800" dirty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GB" sz="3200" dirty="0" smtClean="0"/>
              <a:t>Intersection de deux Relations</a:t>
            </a:r>
            <a:br>
              <a:rPr lang="en-GB" sz="3200" dirty="0" smtClean="0"/>
            </a:br>
            <a:r>
              <a:rPr lang="en-GB" sz="3200" dirty="0" err="1" smtClean="0">
                <a:solidFill>
                  <a:srgbClr val="990000"/>
                </a:solidFill>
              </a:rPr>
              <a:t>exemple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47</a:t>
            </a:fld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4614866" cy="23964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1801"/>
                <a:gridCol w="765545"/>
                <a:gridCol w="1593188"/>
                <a:gridCol w="1264332"/>
              </a:tblGrid>
              <a:tr h="337260">
                <a:tc>
                  <a:txBody>
                    <a:bodyPr/>
                    <a:lstStyle/>
                    <a:p>
                      <a:r>
                        <a:rPr lang="fr-FR" sz="2000" b="1" u="sng" dirty="0" err="1" smtClean="0">
                          <a:solidFill>
                            <a:schemeClr val="bg1"/>
                          </a:solidFill>
                        </a:rPr>
                        <a:t>nEns</a:t>
                      </a:r>
                      <a:endParaRPr lang="fr-FR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err="1" smtClean="0">
                          <a:solidFill>
                            <a:schemeClr val="bg1"/>
                          </a:solidFill>
                        </a:rPr>
                        <a:t>nP</a:t>
                      </a:r>
                      <a:endParaRPr lang="fr-FR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tel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grade</a:t>
                      </a:r>
                      <a:endParaRPr lang="fr-FR" sz="2000" dirty="0"/>
                    </a:p>
                  </a:txBody>
                  <a:tcPr/>
                </a:tc>
              </a:tr>
              <a:tr h="54480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055555555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Mca</a:t>
                      </a:r>
                      <a:endParaRPr lang="fr-FR" sz="1800" dirty="0"/>
                    </a:p>
                  </a:txBody>
                  <a:tcPr/>
                </a:tc>
              </a:tr>
              <a:tr h="350844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I10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06666666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Maa</a:t>
                      </a:r>
                      <a:endParaRPr lang="fr-FR" sz="1800" dirty="0"/>
                    </a:p>
                  </a:txBody>
                  <a:tcPr/>
                </a:tc>
              </a:tr>
              <a:tr h="54480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i15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077777777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maa</a:t>
                      </a:r>
                      <a:endParaRPr lang="fr-FR" sz="1800" dirty="0"/>
                    </a:p>
                  </a:txBody>
                  <a:tcPr/>
                </a:tc>
              </a:tr>
              <a:tr h="544805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m21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08888888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 smtClean="0"/>
                        <a:t>mcb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14974" y="1643050"/>
          <a:ext cx="3429026" cy="26432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6623"/>
                <a:gridCol w="802538"/>
                <a:gridCol w="1969865"/>
              </a:tblGrid>
              <a:tr h="498437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nP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nE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dateN</a:t>
                      </a:r>
                      <a:endParaRPr lang="fr-FR" sz="2000" dirty="0"/>
                    </a:p>
                  </a:txBody>
                  <a:tcPr/>
                </a:tc>
              </a:tr>
              <a:tr h="539981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1002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04/05/2000</a:t>
                      </a:r>
                      <a:endParaRPr lang="fr-FR" sz="18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1006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22/12/2000</a:t>
                      </a:r>
                      <a:endParaRPr lang="fr-FR" sz="18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107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1014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04/05/2000</a:t>
                      </a:r>
                      <a:endParaRPr lang="fr-FR" sz="1800" dirty="0"/>
                    </a:p>
                  </a:txBody>
                  <a:tcPr/>
                </a:tc>
              </a:tr>
              <a:tr h="534929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109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1024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13/02/1995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lèche vers le bas 6"/>
          <p:cNvSpPr/>
          <p:nvPr/>
        </p:nvSpPr>
        <p:spPr>
          <a:xfrm>
            <a:off x="2143108" y="4143380"/>
            <a:ext cx="928694" cy="35719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285984" y="4643446"/>
          <a:ext cx="694107" cy="20287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4107"/>
              </a:tblGrid>
              <a:tr h="307110">
                <a:tc>
                  <a:txBody>
                    <a:bodyPr/>
                    <a:lstStyle/>
                    <a:p>
                      <a:r>
                        <a:rPr lang="fr-FR" sz="2000" b="1" dirty="0" err="1" smtClean="0">
                          <a:solidFill>
                            <a:srgbClr val="00133A"/>
                          </a:solidFill>
                        </a:rPr>
                        <a:t>nP</a:t>
                      </a:r>
                      <a:endParaRPr lang="fr-FR" sz="2000" dirty="0"/>
                    </a:p>
                  </a:txBody>
                  <a:tcPr/>
                </a:tc>
              </a:tr>
              <a:tr h="422256">
                <a:tc>
                  <a:txBody>
                    <a:bodyPr/>
                    <a:lstStyle/>
                    <a:p>
                      <a:r>
                        <a:rPr lang="fr-FR" dirty="0" smtClean="0"/>
                        <a:t>15</a:t>
                      </a:r>
                      <a:endParaRPr lang="fr-FR" dirty="0"/>
                    </a:p>
                  </a:txBody>
                  <a:tcPr/>
                </a:tc>
              </a:tr>
              <a:tr h="283486">
                <a:tc>
                  <a:txBody>
                    <a:bodyPr/>
                    <a:lstStyle/>
                    <a:p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/>
                </a:tc>
              </a:tr>
              <a:tr h="422256"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endParaRPr lang="fr-FR" dirty="0"/>
                    </a:p>
                  </a:txBody>
                  <a:tcPr/>
                </a:tc>
              </a:tr>
              <a:tr h="422256">
                <a:tc>
                  <a:txBody>
                    <a:bodyPr/>
                    <a:lstStyle/>
                    <a:p>
                      <a:r>
                        <a:rPr lang="fr-FR" dirty="0" smtClean="0"/>
                        <a:t>23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Flèche vers le bas 9"/>
          <p:cNvSpPr/>
          <p:nvPr/>
        </p:nvSpPr>
        <p:spPr>
          <a:xfrm>
            <a:off x="6929454" y="4286256"/>
            <a:ext cx="785818" cy="28575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929454" y="4643446"/>
          <a:ext cx="714380" cy="19033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4380"/>
              </a:tblGrid>
              <a:tr h="350253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nP</a:t>
                      </a:r>
                      <a:endParaRPr lang="fr-FR" sz="2000" dirty="0"/>
                    </a:p>
                  </a:txBody>
                  <a:tcPr/>
                </a:tc>
              </a:tr>
              <a:tr h="379446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102</a:t>
                      </a:r>
                      <a:endParaRPr lang="fr-FR" sz="1800" dirty="0"/>
                    </a:p>
                  </a:txBody>
                  <a:tcPr/>
                </a:tc>
              </a:tr>
              <a:tr h="375896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104</a:t>
                      </a:r>
                      <a:endParaRPr lang="fr-FR" sz="1800" dirty="0"/>
                    </a:p>
                  </a:txBody>
                  <a:tcPr/>
                </a:tc>
              </a:tr>
              <a:tr h="375896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107</a:t>
                      </a:r>
                      <a:endParaRPr lang="fr-FR" sz="1800" dirty="0"/>
                    </a:p>
                  </a:txBody>
                  <a:tcPr/>
                </a:tc>
              </a:tr>
              <a:tr h="375896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109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Flèche droite 11"/>
          <p:cNvSpPr/>
          <p:nvPr/>
        </p:nvSpPr>
        <p:spPr>
          <a:xfrm>
            <a:off x="3143240" y="5286388"/>
            <a:ext cx="500066" cy="7143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gauche 12"/>
          <p:cNvSpPr/>
          <p:nvPr/>
        </p:nvSpPr>
        <p:spPr>
          <a:xfrm>
            <a:off x="6143636" y="5357826"/>
            <a:ext cx="571504" cy="57150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857620" y="5072074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Aucune personne qui est à la fois étudiant et enseignant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3" grpId="0" animBg="1"/>
      <p:bldP spid="1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err="1" smtClean="0"/>
              <a:t>Différence</a:t>
            </a:r>
            <a:r>
              <a:rPr lang="en-GB" sz="2800" dirty="0" smtClean="0"/>
              <a:t> de deux Relations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2857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just">
              <a:buNone/>
            </a:pPr>
            <a:r>
              <a:rPr lang="fr-F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Définition: </a:t>
            </a:r>
            <a:r>
              <a:rPr lang="fr-FR" sz="24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Soient R et S deux relations de même schéma R(A1, A2,…., An) et S(A1, A2,..., An) :</a:t>
            </a:r>
          </a:p>
          <a:p>
            <a:pPr algn="just">
              <a:buNone/>
            </a:pPr>
            <a:endParaRPr lang="fr-FR" sz="2400" dirty="0" smtClean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fr-F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Différence: </a:t>
            </a:r>
            <a:r>
              <a:rPr lang="fr-FR" sz="2400" dirty="0" smtClean="0">
                <a:solidFill>
                  <a:srgbClr val="00133A"/>
                </a:solidFill>
                <a:latin typeface="Arial" pitchFamily="34" charset="0"/>
                <a:cs typeface="Arial" pitchFamily="34" charset="0"/>
              </a:rPr>
              <a:t>R-S crée une relation temporaire de même schéma et de population égale à l’ensemble des tuples de R moins  ceux de S, c’est à dire les tuples qui se trouvent dans R mais pas dans S. </a:t>
            </a:r>
          </a:p>
          <a:p>
            <a:pPr algn="just">
              <a:buNone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endParaRPr lang="fr-FR" sz="2000" dirty="0" smtClean="0"/>
          </a:p>
          <a:p>
            <a:pPr algn="just"/>
            <a:endParaRPr lang="fr-FR" sz="2800" dirty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e 6"/>
          <p:cNvGrpSpPr/>
          <p:nvPr/>
        </p:nvGrpSpPr>
        <p:grpSpPr>
          <a:xfrm rot="10800000">
            <a:off x="4714876" y="4429132"/>
            <a:ext cx="3024336" cy="1962800"/>
            <a:chOff x="3275856" y="3203684"/>
            <a:chExt cx="3024336" cy="1962800"/>
          </a:xfrm>
        </p:grpSpPr>
        <p:grpSp>
          <p:nvGrpSpPr>
            <p:cNvPr id="8" name="Groupe 4"/>
            <p:cNvGrpSpPr/>
            <p:nvPr/>
          </p:nvGrpSpPr>
          <p:grpSpPr>
            <a:xfrm>
              <a:off x="4067943" y="3501007"/>
              <a:ext cx="1296145" cy="1368153"/>
              <a:chOff x="6948263" y="3428999"/>
              <a:chExt cx="1296145" cy="1368153"/>
            </a:xfrm>
          </p:grpSpPr>
          <p:sp>
            <p:nvSpPr>
              <p:cNvPr id="12" name="Ellipse 11"/>
              <p:cNvSpPr/>
              <p:nvPr/>
            </p:nvSpPr>
            <p:spPr>
              <a:xfrm rot="10800000">
                <a:off x="7380312" y="3789040"/>
                <a:ext cx="504056" cy="50405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b="1" dirty="0" smtClean="0">
                    <a:solidFill>
                      <a:srgbClr val="FF0000"/>
                    </a:solidFill>
                  </a:rPr>
                  <a:t>-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" name="Connecteur droit avec flèche 12"/>
              <p:cNvCxnSpPr>
                <a:endCxn id="12" idx="5"/>
              </p:cNvCxnSpPr>
              <p:nvPr/>
            </p:nvCxnSpPr>
            <p:spPr>
              <a:xfrm rot="10800000" flipH="1" flipV="1">
                <a:off x="6948263" y="3501007"/>
                <a:ext cx="505866" cy="3618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avec flèche 14"/>
              <p:cNvCxnSpPr>
                <a:endCxn id="12" idx="3"/>
              </p:cNvCxnSpPr>
              <p:nvPr/>
            </p:nvCxnSpPr>
            <p:spPr>
              <a:xfrm rot="10800000" flipV="1">
                <a:off x="7810551" y="3428999"/>
                <a:ext cx="433857" cy="4338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avec flèche 16"/>
              <p:cNvCxnSpPr>
                <a:stCxn id="12" idx="0"/>
              </p:cNvCxnSpPr>
              <p:nvPr/>
            </p:nvCxnSpPr>
            <p:spPr>
              <a:xfrm rot="10800000" flipH="1" flipV="1">
                <a:off x="7632340" y="4293096"/>
                <a:ext cx="36004" cy="5040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ZoneTexte 8"/>
            <p:cNvSpPr txBox="1"/>
            <p:nvPr/>
          </p:nvSpPr>
          <p:spPr>
            <a:xfrm rot="10800000">
              <a:off x="3275856" y="321297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</a:t>
              </a:r>
              <a:endParaRPr lang="fr-FR" dirty="0"/>
            </a:p>
          </p:txBody>
        </p:sp>
        <p:sp>
          <p:nvSpPr>
            <p:cNvPr id="10" name="ZoneTexte 9"/>
            <p:cNvSpPr txBox="1"/>
            <p:nvPr/>
          </p:nvSpPr>
          <p:spPr>
            <a:xfrm rot="10800000">
              <a:off x="4860032" y="320368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R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 rot="10800000">
              <a:off x="4139952" y="479715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Résultat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en-GB" sz="2800" dirty="0" err="1" smtClean="0"/>
              <a:t>Différence</a:t>
            </a:r>
            <a:r>
              <a:rPr lang="en-GB" sz="2800" dirty="0" smtClean="0"/>
              <a:t> de deux Relations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49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8" name="Espace réservé du contenu 5" descr="différenc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43042" y="1857364"/>
            <a:ext cx="5929354" cy="45678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>
                <a:solidFill>
                  <a:srgbClr val="00133A"/>
                </a:solidFill>
              </a:rPr>
              <a:t>Calcul des prédicats</a:t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329642" cy="4394286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fr-FR" sz="2400" dirty="0" smtClean="0"/>
              <a:t>• Théorie mathématique qui étudie les formules logiques formelles (sans signification particulière).</a:t>
            </a:r>
          </a:p>
          <a:p>
            <a:pPr algn="just">
              <a:buNone/>
            </a:pPr>
            <a:endParaRPr lang="fr-FR" sz="2400" dirty="0" smtClean="0"/>
          </a:p>
          <a:p>
            <a:pPr algn="just">
              <a:buNone/>
            </a:pPr>
            <a:r>
              <a:rPr lang="fr-FR" sz="2400" dirty="0" smtClean="0"/>
              <a:t>• Se limite à des formules logiques construites avec un ensemble de prédicats, les opérateurs </a:t>
            </a:r>
            <a:r>
              <a:rPr lang="fr-FR" sz="2400" dirty="0" smtClean="0">
                <a:solidFill>
                  <a:srgbClr val="00133A"/>
                </a:solidFill>
              </a:rPr>
              <a:t>"et", "ou", " non", constantes </a:t>
            </a:r>
            <a:r>
              <a:rPr lang="fr-FR" sz="2400" dirty="0" smtClean="0"/>
              <a:t>et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>
                <a:solidFill>
                  <a:srgbClr val="00133A"/>
                </a:solidFill>
              </a:rPr>
              <a:t>variables.</a:t>
            </a:r>
          </a:p>
          <a:p>
            <a:pPr algn="just">
              <a:buNone/>
            </a:pPr>
            <a:endParaRPr lang="fr-FR" sz="2400" dirty="0" smtClean="0"/>
          </a:p>
          <a:p>
            <a:pPr algn="just">
              <a:buNone/>
            </a:pPr>
            <a:r>
              <a:rPr lang="fr-FR" sz="2400" dirty="0" smtClean="0"/>
              <a:t>• Un prédicat a un nombre fixe d'arguments et peut être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>
                <a:solidFill>
                  <a:srgbClr val="00133A"/>
                </a:solidFill>
              </a:rPr>
              <a:t>vrai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/>
              <a:t>ou </a:t>
            </a:r>
            <a:r>
              <a:rPr lang="fr-FR" sz="2400" dirty="0" smtClean="0">
                <a:solidFill>
                  <a:srgbClr val="00133A"/>
                </a:solidFill>
              </a:rPr>
              <a:t>faux.</a:t>
            </a:r>
            <a:endParaRPr lang="fr-FR" sz="2400" dirty="0">
              <a:solidFill>
                <a:srgbClr val="00133A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GB" sz="3200" dirty="0" err="1" smtClean="0"/>
              <a:t>Différence</a:t>
            </a:r>
            <a:r>
              <a:rPr lang="en-GB" sz="3200" dirty="0" smtClean="0"/>
              <a:t> entre Relations</a:t>
            </a:r>
            <a:br>
              <a:rPr lang="en-GB" sz="3200" dirty="0" smtClean="0"/>
            </a:br>
            <a:r>
              <a:rPr lang="en-GB" sz="3200" dirty="0" err="1" smtClean="0">
                <a:solidFill>
                  <a:srgbClr val="990000"/>
                </a:solidFill>
              </a:rPr>
              <a:t>exemple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50</a:t>
            </a:fld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357158" y="2428868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None/>
            </a:pPr>
            <a:r>
              <a:rPr lang="fr-FR" sz="2400" dirty="0" smtClean="0"/>
              <a:t>Liste des numéros de personnes qui ne sont ni enseignants ni étudiants de la matière  BDD : </a:t>
            </a:r>
          </a:p>
          <a:p>
            <a:pPr lvl="0" algn="just">
              <a:buNone/>
            </a:pPr>
            <a:endParaRPr lang="fr-FR" sz="2400" dirty="0" smtClean="0"/>
          </a:p>
          <a:p>
            <a:pPr algn="just">
              <a:buNone/>
            </a:pPr>
            <a:r>
              <a:rPr lang="fr-FR" sz="2400" i="1" dirty="0" smtClean="0">
                <a:solidFill>
                  <a:srgbClr val="C00000"/>
                </a:solidFill>
              </a:rPr>
              <a:t>Réponse :  </a:t>
            </a:r>
          </a:p>
          <a:p>
            <a:pPr algn="just">
              <a:buNone/>
            </a:pPr>
            <a:endParaRPr lang="fr-FR" sz="2400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fr-FR" sz="2400" i="1" dirty="0" smtClean="0">
                <a:solidFill>
                  <a:srgbClr val="C00000"/>
                </a:solidFill>
                <a:sym typeface="Symbol"/>
              </a:rPr>
              <a:t>  </a:t>
            </a:r>
            <a:r>
              <a:rPr lang="fr-FR" sz="2400" i="1" dirty="0" smtClean="0">
                <a:solidFill>
                  <a:srgbClr val="C00000"/>
                </a:solidFill>
              </a:rPr>
              <a:t> [</a:t>
            </a:r>
            <a:r>
              <a:rPr lang="fr-FR" sz="2400" i="1" dirty="0" err="1" smtClean="0">
                <a:solidFill>
                  <a:srgbClr val="C00000"/>
                </a:solidFill>
              </a:rPr>
              <a:t>nP</a:t>
            </a:r>
            <a:r>
              <a:rPr lang="fr-FR" sz="2400" i="1" dirty="0" smtClean="0">
                <a:solidFill>
                  <a:srgbClr val="C00000"/>
                </a:solidFill>
              </a:rPr>
              <a:t>]Personne – (</a:t>
            </a:r>
            <a:r>
              <a:rPr lang="fr-FR" sz="2400" i="1" dirty="0" err="1" smtClean="0">
                <a:solidFill>
                  <a:srgbClr val="C00000"/>
                </a:solidFill>
              </a:rPr>
              <a:t>EnsBDD</a:t>
            </a:r>
            <a:r>
              <a:rPr lang="fr-FR" sz="2400" i="1" dirty="0" smtClean="0">
                <a:solidFill>
                  <a:srgbClr val="C00000"/>
                </a:solidFill>
              </a:rPr>
              <a:t> </a:t>
            </a:r>
            <a:r>
              <a:rPr lang="fr-FR" sz="2400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fr-FR" sz="2400" dirty="0" smtClean="0">
                <a:solidFill>
                  <a:srgbClr val="C00000"/>
                </a:solidFill>
              </a:rPr>
              <a:t> </a:t>
            </a:r>
            <a:r>
              <a:rPr lang="fr-FR" sz="2400" i="1" dirty="0" err="1" smtClean="0">
                <a:solidFill>
                  <a:srgbClr val="C00000"/>
                </a:solidFill>
              </a:rPr>
              <a:t>EtudBDD</a:t>
            </a:r>
            <a:r>
              <a:rPr lang="fr-FR" sz="2400" i="1" dirty="0" smtClean="0">
                <a:solidFill>
                  <a:srgbClr val="C00000"/>
                </a:solidFill>
              </a:rPr>
              <a:t>)</a:t>
            </a:r>
            <a:endParaRPr lang="fr-FR" sz="24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GB" sz="3200" dirty="0" smtClean="0"/>
              <a:t>Intersection de deux Relations</a:t>
            </a:r>
            <a:br>
              <a:rPr lang="en-GB" sz="3200" dirty="0" smtClean="0"/>
            </a:br>
            <a:r>
              <a:rPr lang="en-GB" sz="3200" dirty="0" err="1" smtClean="0">
                <a:solidFill>
                  <a:srgbClr val="990000"/>
                </a:solidFill>
              </a:rPr>
              <a:t>exemple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51</a:t>
            </a:fld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8286776" y="5357826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7715272" y="1857364"/>
          <a:ext cx="121920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929322" y="2143116"/>
          <a:ext cx="904860" cy="781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4860"/>
              </a:tblGrid>
              <a:tr h="390691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90691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7643834" y="1357298"/>
            <a:ext cx="1309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EtudBDD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5857884" y="1643050"/>
            <a:ext cx="118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EnsBDD</a:t>
            </a:r>
            <a:endParaRPr lang="fr-FR" b="1" dirty="0" smtClean="0">
              <a:solidFill>
                <a:srgbClr val="990000"/>
              </a:solidFill>
            </a:endParaRPr>
          </a:p>
          <a:p>
            <a:endParaRPr lang="fr-FR" dirty="0"/>
          </a:p>
        </p:txBody>
      </p:sp>
      <p:sp>
        <p:nvSpPr>
          <p:cNvPr id="21" name="Flèche vers le bas 20"/>
          <p:cNvSpPr/>
          <p:nvPr/>
        </p:nvSpPr>
        <p:spPr>
          <a:xfrm>
            <a:off x="6929454" y="2571744"/>
            <a:ext cx="714380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500826" y="3286124"/>
          <a:ext cx="12192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nP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214282" y="1571613"/>
          <a:ext cx="3643338" cy="33989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1504"/>
                <a:gridCol w="785818"/>
                <a:gridCol w="857256"/>
                <a:gridCol w="1000132"/>
                <a:gridCol w="428628"/>
              </a:tblGrid>
              <a:tr h="44789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prénom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adresse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sexe</a:t>
                      </a:r>
                      <a:endParaRPr lang="fr-FR" sz="1200" dirty="0"/>
                    </a:p>
                  </a:txBody>
                  <a:tcPr/>
                </a:tc>
              </a:tr>
              <a:tr h="62705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/>
                        <a:t>Mecheri</a:t>
                      </a:r>
                      <a:endParaRPr lang="fr-FR" sz="1200" dirty="0" smtClean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Mohamed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Ouarda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Achouri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nihad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2738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Ouali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Lotfi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Jijel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44789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Zouaghi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Mohamed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Mila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Laraba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Samira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Constantine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F</a:t>
                      </a:r>
                      <a:endParaRPr lang="fr-FR" sz="1200" dirty="0"/>
                    </a:p>
                  </a:txBody>
                  <a:tcPr/>
                </a:tc>
              </a:tr>
              <a:tr h="44789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…………….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…………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…..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Flèche droite 23"/>
          <p:cNvSpPr/>
          <p:nvPr/>
        </p:nvSpPr>
        <p:spPr>
          <a:xfrm>
            <a:off x="3857620" y="3286124"/>
            <a:ext cx="285752" cy="57150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4429124" y="2143116"/>
          <a:ext cx="571504" cy="29101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1504"/>
              </a:tblGrid>
              <a:tr h="44789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</a:tr>
              <a:tr h="62705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102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107</a:t>
                      </a:r>
                      <a:endParaRPr lang="fr-FR" sz="1200" dirty="0"/>
                    </a:p>
                  </a:txBody>
                  <a:tcPr/>
                </a:tc>
              </a:tr>
              <a:tr h="2738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</a:tr>
              <a:tr h="44789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Moins 25"/>
          <p:cNvSpPr/>
          <p:nvPr/>
        </p:nvSpPr>
        <p:spPr>
          <a:xfrm>
            <a:off x="5357818" y="3571876"/>
            <a:ext cx="928694" cy="714380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6643702" y="4945916"/>
          <a:ext cx="571504" cy="19120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1504"/>
              </a:tblGrid>
              <a:tr h="447893">
                <a:tc>
                  <a:txBody>
                    <a:bodyPr/>
                    <a:lstStyle/>
                    <a:p>
                      <a:r>
                        <a:rPr lang="fr-FR" sz="1200" dirty="0" err="1" smtClean="0"/>
                        <a:t>nP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104</a:t>
                      </a:r>
                      <a:endParaRPr lang="fr-FR" sz="1200" dirty="0"/>
                    </a:p>
                  </a:txBody>
                  <a:tcPr/>
                </a:tc>
              </a:tr>
              <a:tr h="2738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206</a:t>
                      </a:r>
                      <a:endParaRPr lang="fr-FR" sz="1200" dirty="0"/>
                    </a:p>
                  </a:txBody>
                  <a:tcPr/>
                </a:tc>
              </a:tr>
              <a:tr h="447893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109</a:t>
                      </a:r>
                      <a:endParaRPr lang="fr-FR" sz="1200" dirty="0"/>
                    </a:p>
                  </a:txBody>
                  <a:tcPr/>
                </a:tc>
              </a:tr>
              <a:tr h="37098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203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Flèche à angle droit 28"/>
          <p:cNvSpPr/>
          <p:nvPr/>
        </p:nvSpPr>
        <p:spPr>
          <a:xfrm rot="5400000">
            <a:off x="5607851" y="5036355"/>
            <a:ext cx="785818" cy="857256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26" grpId="0" animBg="1"/>
      <p:bldP spid="2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 smtClean="0"/>
              <a:t>La division: </a:t>
            </a:r>
            <a:r>
              <a:rPr lang="fr-FR" sz="2800" b="1" dirty="0" smtClean="0">
                <a:solidFill>
                  <a:srgbClr val="C00000"/>
                </a:solidFill>
              </a:rPr>
              <a:t>Définition</a:t>
            </a: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52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1434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just"/>
            <a:r>
              <a:rPr lang="fr-FR" sz="2000" dirty="0" smtClean="0">
                <a:solidFill>
                  <a:srgbClr val="000000"/>
                </a:solidFill>
              </a:rPr>
              <a:t>La division est une opération qui permet de retrouver quels sont les tuples d'une relation qui sont associés à tous les tuples d'une autre relation. </a:t>
            </a:r>
          </a:p>
          <a:p>
            <a:pPr algn="just"/>
            <a:endParaRPr lang="fr-FR" sz="2000" dirty="0" smtClean="0">
              <a:solidFill>
                <a:srgbClr val="00133A"/>
              </a:solidFill>
            </a:endParaRPr>
          </a:p>
          <a:p>
            <a:pPr algn="just"/>
            <a:r>
              <a:rPr lang="fr-FR" sz="2000" dirty="0" smtClean="0">
                <a:solidFill>
                  <a:srgbClr val="00133A"/>
                </a:solidFill>
              </a:rPr>
              <a:t>Symbole:</a:t>
            </a:r>
            <a:r>
              <a:rPr lang="fr-FR" sz="2000" dirty="0" smtClean="0">
                <a:solidFill>
                  <a:srgbClr val="990000"/>
                </a:solidFill>
              </a:rPr>
              <a:t> ÷</a:t>
            </a:r>
          </a:p>
          <a:p>
            <a:pPr algn="just"/>
            <a:r>
              <a:rPr lang="fr-FR" sz="2000" dirty="0" smtClean="0">
                <a:solidFill>
                  <a:srgbClr val="00133A"/>
                </a:solidFill>
              </a:rPr>
              <a:t>Nombre d'opérandes: 2 </a:t>
            </a:r>
            <a:r>
              <a:rPr lang="fr-FR" sz="2000" dirty="0" smtClean="0">
                <a:solidFill>
                  <a:srgbClr val="000000"/>
                </a:solidFill>
              </a:rPr>
              <a:t>(opérateur binaire)</a:t>
            </a:r>
          </a:p>
          <a:p>
            <a:pPr algn="just"/>
            <a:endParaRPr lang="fr-FR" sz="2000" dirty="0" smtClean="0">
              <a:solidFill>
                <a:srgbClr val="00133A"/>
              </a:solidFill>
            </a:endParaRPr>
          </a:p>
          <a:p>
            <a:pPr algn="just"/>
            <a:r>
              <a:rPr lang="fr-FR" sz="2000" dirty="0" smtClean="0">
                <a:solidFill>
                  <a:srgbClr val="000000"/>
                </a:solidFill>
              </a:rPr>
              <a:t>Soient deux relations R(</a:t>
            </a:r>
            <a:r>
              <a:rPr lang="fr-FR" sz="2000" dirty="0" smtClean="0">
                <a:solidFill>
                  <a:srgbClr val="000066"/>
                </a:solidFill>
              </a:rPr>
              <a:t>A1</a:t>
            </a:r>
            <a:r>
              <a:rPr lang="fr-FR" sz="2000" dirty="0" smtClean="0">
                <a:solidFill>
                  <a:srgbClr val="000000"/>
                </a:solidFill>
              </a:rPr>
              <a:t>, </a:t>
            </a:r>
            <a:r>
              <a:rPr lang="fr-FR" sz="2000" dirty="0" smtClean="0">
                <a:solidFill>
                  <a:srgbClr val="000066"/>
                </a:solidFill>
              </a:rPr>
              <a:t>A2</a:t>
            </a:r>
            <a:r>
              <a:rPr lang="fr-FR" sz="2000" dirty="0" smtClean="0">
                <a:solidFill>
                  <a:srgbClr val="000000"/>
                </a:solidFill>
              </a:rPr>
              <a:t>, </a:t>
            </a:r>
            <a:r>
              <a:rPr lang="fr-FR" sz="2000" dirty="0" smtClean="0">
                <a:solidFill>
                  <a:srgbClr val="000066"/>
                </a:solidFill>
              </a:rPr>
              <a:t>A3</a:t>
            </a:r>
            <a:r>
              <a:rPr lang="fr-FR" sz="2000" dirty="0" smtClean="0">
                <a:solidFill>
                  <a:srgbClr val="000000"/>
                </a:solidFill>
              </a:rPr>
              <a:t>, </a:t>
            </a:r>
            <a:r>
              <a:rPr lang="fr-FR" sz="2000" dirty="0" smtClean="0">
                <a:solidFill>
                  <a:srgbClr val="990000"/>
                </a:solidFill>
              </a:rPr>
              <a:t>B1</a:t>
            </a:r>
            <a:r>
              <a:rPr lang="fr-FR" sz="2000" dirty="0" smtClean="0">
                <a:solidFill>
                  <a:srgbClr val="00133A"/>
                </a:solidFill>
              </a:rPr>
              <a:t>, </a:t>
            </a:r>
            <a:r>
              <a:rPr lang="fr-FR" sz="2000" dirty="0" smtClean="0">
                <a:solidFill>
                  <a:srgbClr val="990000"/>
                </a:solidFill>
              </a:rPr>
              <a:t>B2</a:t>
            </a:r>
            <a:r>
              <a:rPr lang="fr-FR" sz="2000" dirty="0" smtClean="0">
                <a:solidFill>
                  <a:srgbClr val="000000"/>
                </a:solidFill>
              </a:rPr>
              <a:t>) et S</a:t>
            </a:r>
            <a:r>
              <a:rPr lang="fr-FR" sz="2000" dirty="0" smtClean="0">
                <a:solidFill>
                  <a:srgbClr val="00133A"/>
                </a:solidFill>
              </a:rPr>
              <a:t>(</a:t>
            </a:r>
            <a:r>
              <a:rPr lang="fr-FR" sz="2000" dirty="0" smtClean="0">
                <a:solidFill>
                  <a:srgbClr val="990000"/>
                </a:solidFill>
              </a:rPr>
              <a:t>B1</a:t>
            </a:r>
            <a:r>
              <a:rPr lang="fr-FR" sz="2000" dirty="0" smtClean="0">
                <a:solidFill>
                  <a:srgbClr val="00133A"/>
                </a:solidFill>
              </a:rPr>
              <a:t>, </a:t>
            </a:r>
            <a:r>
              <a:rPr lang="fr-FR" sz="2000" dirty="0" smtClean="0">
                <a:solidFill>
                  <a:srgbClr val="990000"/>
                </a:solidFill>
              </a:rPr>
              <a:t>B2</a:t>
            </a:r>
            <a:r>
              <a:rPr lang="fr-FR" sz="2000" dirty="0" smtClean="0">
                <a:solidFill>
                  <a:srgbClr val="00133A"/>
                </a:solidFill>
              </a:rPr>
              <a:t>) :</a:t>
            </a:r>
          </a:p>
          <a:p>
            <a:pPr algn="just"/>
            <a:r>
              <a:rPr lang="fr-FR" sz="2000" dirty="0" smtClean="0">
                <a:solidFill>
                  <a:srgbClr val="00133A"/>
                </a:solidFill>
              </a:rPr>
              <a:t>R ÷ S = T (</a:t>
            </a:r>
            <a:r>
              <a:rPr lang="fr-FR" sz="2000" dirty="0" smtClean="0">
                <a:solidFill>
                  <a:srgbClr val="000066"/>
                </a:solidFill>
              </a:rPr>
              <a:t>A1</a:t>
            </a:r>
            <a:r>
              <a:rPr lang="fr-FR" sz="2000" dirty="0" smtClean="0">
                <a:solidFill>
                  <a:srgbClr val="00133A"/>
                </a:solidFill>
              </a:rPr>
              <a:t>, </a:t>
            </a:r>
            <a:r>
              <a:rPr lang="fr-FR" sz="2000" dirty="0" smtClean="0">
                <a:solidFill>
                  <a:srgbClr val="000066"/>
                </a:solidFill>
              </a:rPr>
              <a:t>A2</a:t>
            </a:r>
            <a:r>
              <a:rPr lang="fr-FR" sz="2000" dirty="0" smtClean="0">
                <a:solidFill>
                  <a:srgbClr val="00133A"/>
                </a:solidFill>
              </a:rPr>
              <a:t>, </a:t>
            </a:r>
            <a:r>
              <a:rPr lang="fr-FR" sz="2000" dirty="0" smtClean="0">
                <a:solidFill>
                  <a:srgbClr val="000066"/>
                </a:solidFill>
              </a:rPr>
              <a:t>A3</a:t>
            </a:r>
            <a:r>
              <a:rPr lang="fr-FR" sz="2000" dirty="0" smtClean="0">
                <a:solidFill>
                  <a:srgbClr val="00133A"/>
                </a:solidFill>
              </a:rPr>
              <a:t>)  </a:t>
            </a:r>
            <a:r>
              <a:rPr lang="fr-FR" sz="2000" dirty="0" smtClean="0">
                <a:solidFill>
                  <a:srgbClr val="000000"/>
                </a:solidFill>
              </a:rPr>
              <a:t>tel que pour tout tuple </a:t>
            </a:r>
            <a:r>
              <a:rPr lang="fr-FR" sz="2000" dirty="0" smtClean="0">
                <a:solidFill>
                  <a:srgbClr val="00133A"/>
                </a:solidFill>
              </a:rPr>
              <a:t>(a1, a2, a3) </a:t>
            </a:r>
            <a:r>
              <a:rPr lang="fr-FR" sz="2000" dirty="0" smtClean="0">
                <a:solidFill>
                  <a:srgbClr val="000000"/>
                </a:solidFill>
              </a:rPr>
              <a:t>de T</a:t>
            </a:r>
            <a:r>
              <a:rPr lang="fr-FR" sz="2000" dirty="0" smtClean="0">
                <a:solidFill>
                  <a:srgbClr val="00133A"/>
                </a:solidFill>
              </a:rPr>
              <a:t>, </a:t>
            </a:r>
            <a:r>
              <a:rPr lang="fr-FR" sz="2000" dirty="0" smtClean="0">
                <a:solidFill>
                  <a:srgbClr val="000000"/>
                </a:solidFill>
              </a:rPr>
              <a:t>quelque soit le tuple </a:t>
            </a:r>
            <a:r>
              <a:rPr lang="fr-FR" sz="2000" dirty="0" smtClean="0">
                <a:solidFill>
                  <a:srgbClr val="00133A"/>
                </a:solidFill>
              </a:rPr>
              <a:t>(b1, b2) </a:t>
            </a:r>
            <a:r>
              <a:rPr lang="fr-FR" sz="2000" dirty="0" smtClean="0">
                <a:solidFill>
                  <a:srgbClr val="000000"/>
                </a:solidFill>
              </a:rPr>
              <a:t>de S, il existe un tuple </a:t>
            </a:r>
            <a:r>
              <a:rPr lang="fr-FR" sz="2000" dirty="0" smtClean="0">
                <a:solidFill>
                  <a:srgbClr val="00133A"/>
                </a:solidFill>
              </a:rPr>
              <a:t>(a1, a2, a3, b1, b2) </a:t>
            </a:r>
            <a:r>
              <a:rPr lang="fr-FR" sz="2000" dirty="0" smtClean="0">
                <a:solidFill>
                  <a:srgbClr val="000000"/>
                </a:solidFill>
              </a:rPr>
              <a:t>de R.  </a:t>
            </a:r>
          </a:p>
          <a:p>
            <a:pPr algn="just"/>
            <a:endParaRPr lang="fr-FR" sz="2000" dirty="0" smtClean="0">
              <a:solidFill>
                <a:srgbClr val="00133A"/>
              </a:solidFill>
            </a:endParaRPr>
          </a:p>
          <a:p>
            <a:pPr algn="just">
              <a:buNone/>
            </a:pPr>
            <a:endParaRPr lang="fr-FR" sz="2000" dirty="0" smtClean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fr-FR" sz="2000" dirty="0" smtClean="0">
              <a:solidFill>
                <a:srgbClr val="00133A"/>
              </a:solidFill>
            </a:endParaRPr>
          </a:p>
          <a:p>
            <a:pPr algn="just"/>
            <a:endParaRPr lang="fr-FR" sz="2000" dirty="0">
              <a:solidFill>
                <a:srgbClr val="00133A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La division:</a:t>
            </a:r>
            <a:br>
              <a:rPr lang="fr-FR" sz="2800" dirty="0" smtClean="0"/>
            </a:br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53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14340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buNone/>
            </a:pPr>
            <a:r>
              <a:rPr lang="fr-FR" sz="2000" dirty="0" smtClean="0"/>
              <a:t>Liste des étudiants qui peuvent s’inscrire à la matière SE (c’est à dire qui ont réussi tous les pré-requis de cette matière) :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2000" dirty="0" smtClean="0">
                <a:solidFill>
                  <a:srgbClr val="990000"/>
                </a:solidFill>
              </a:rPr>
              <a:t>Réponse : </a:t>
            </a:r>
          </a:p>
          <a:p>
            <a:pPr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/>
              <a:t>Matières pré-requises pour ‘SE’ :</a:t>
            </a:r>
          </a:p>
          <a:p>
            <a:pPr>
              <a:buNone/>
            </a:pPr>
            <a:r>
              <a:rPr lang="fr-FR" sz="2000" dirty="0" err="1" smtClean="0">
                <a:solidFill>
                  <a:srgbClr val="990000"/>
                </a:solidFill>
              </a:rPr>
              <a:t>ReqSyst</a:t>
            </a:r>
            <a:r>
              <a:rPr lang="fr-FR" sz="2000" dirty="0" smtClean="0">
                <a:solidFill>
                  <a:srgbClr val="990000"/>
                </a:solidFill>
              </a:rPr>
              <a:t> :=  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dirty="0" smtClean="0">
                <a:solidFill>
                  <a:srgbClr val="990000"/>
                </a:solidFill>
              </a:rPr>
              <a:t> [</a:t>
            </a:r>
            <a:r>
              <a:rPr lang="fr-FR" sz="2000" dirty="0" err="1" smtClean="0">
                <a:solidFill>
                  <a:srgbClr val="990000"/>
                </a:solidFill>
              </a:rPr>
              <a:t>nomMprérequis</a:t>
            </a:r>
            <a:r>
              <a:rPr lang="fr-FR" sz="2000" dirty="0" smtClean="0">
                <a:solidFill>
                  <a:srgbClr val="990000"/>
                </a:solidFill>
              </a:rPr>
              <a:t>] 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</a:t>
            </a:r>
            <a:r>
              <a:rPr lang="fr-FR" sz="2000" dirty="0" smtClean="0">
                <a:solidFill>
                  <a:srgbClr val="990000"/>
                </a:solidFill>
              </a:rPr>
              <a:t> [</a:t>
            </a:r>
            <a:r>
              <a:rPr lang="fr-FR" sz="2000" dirty="0" err="1" smtClean="0">
                <a:solidFill>
                  <a:srgbClr val="990000"/>
                </a:solidFill>
              </a:rPr>
              <a:t>nomM</a:t>
            </a:r>
            <a:r>
              <a:rPr lang="fr-FR" sz="2000" dirty="0" smtClean="0">
                <a:solidFill>
                  <a:srgbClr val="990000"/>
                </a:solidFill>
              </a:rPr>
              <a:t> = ‘SE’] </a:t>
            </a:r>
            <a:r>
              <a:rPr lang="fr-FR" sz="2000" dirty="0" err="1" smtClean="0">
                <a:solidFill>
                  <a:srgbClr val="990000"/>
                </a:solidFill>
              </a:rPr>
              <a:t>Prérequis</a:t>
            </a:r>
            <a:r>
              <a:rPr lang="fr-FR" sz="2000" dirty="0" smtClean="0">
                <a:solidFill>
                  <a:srgbClr val="990000"/>
                </a:solidFill>
              </a:rPr>
              <a:t>)</a:t>
            </a:r>
          </a:p>
          <a:p>
            <a:pPr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/>
              <a:t>Numéros des étudiants qui peuvent s’inscrire à la matière ‘SE’ :</a:t>
            </a:r>
          </a:p>
          <a:p>
            <a:pPr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2000" dirty="0" smtClean="0">
                <a:solidFill>
                  <a:srgbClr val="990000"/>
                </a:solidFill>
              </a:rPr>
              <a:t>(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sz="2000" dirty="0" smtClean="0">
                <a:solidFill>
                  <a:srgbClr val="990000"/>
                </a:solidFill>
              </a:rPr>
              <a:t> [</a:t>
            </a:r>
            <a:r>
              <a:rPr lang="fr-FR" sz="2000" dirty="0" err="1" smtClean="0">
                <a:solidFill>
                  <a:srgbClr val="990000"/>
                </a:solidFill>
              </a:rPr>
              <a:t>nomM</a:t>
            </a:r>
            <a:r>
              <a:rPr lang="fr-FR" sz="2000" dirty="0" smtClean="0">
                <a:solidFill>
                  <a:srgbClr val="990000"/>
                </a:solidFill>
              </a:rPr>
              <a:t>, </a:t>
            </a:r>
            <a:r>
              <a:rPr lang="fr-FR" sz="2000" dirty="0" err="1" smtClean="0">
                <a:solidFill>
                  <a:srgbClr val="990000"/>
                </a:solidFill>
              </a:rPr>
              <a:t>nE</a:t>
            </a:r>
            <a:r>
              <a:rPr lang="fr-FR" sz="2000" dirty="0" smtClean="0">
                <a:solidFill>
                  <a:srgbClr val="990000"/>
                </a:solidFill>
              </a:rPr>
              <a:t>] Obtenu)÷ (</a:t>
            </a:r>
            <a:r>
              <a:rPr lang="fr-FR" sz="2000" dirty="0" smtClean="0">
                <a:solidFill>
                  <a:srgbClr val="990000"/>
                </a:solidFill>
                <a:sym typeface="Symbol"/>
              </a:rPr>
              <a:t></a:t>
            </a:r>
            <a:r>
              <a:rPr lang="fr-FR" sz="2000" dirty="0" smtClean="0">
                <a:solidFill>
                  <a:srgbClr val="990000"/>
                </a:solidFill>
              </a:rPr>
              <a:t> [</a:t>
            </a:r>
            <a:r>
              <a:rPr lang="fr-FR" sz="2000" dirty="0" err="1" smtClean="0">
                <a:solidFill>
                  <a:srgbClr val="990000"/>
                </a:solidFill>
              </a:rPr>
              <a:t>nomMprérequis</a:t>
            </a:r>
            <a:r>
              <a:rPr lang="fr-FR" sz="2000" dirty="0" smtClean="0">
                <a:solidFill>
                  <a:srgbClr val="990000"/>
                </a:solidFill>
              </a:rPr>
              <a:t> : </a:t>
            </a:r>
            <a:r>
              <a:rPr lang="fr-FR" sz="2000" dirty="0" err="1" smtClean="0">
                <a:solidFill>
                  <a:srgbClr val="990000"/>
                </a:solidFill>
              </a:rPr>
              <a:t>nomM</a:t>
            </a:r>
            <a:r>
              <a:rPr lang="fr-FR" sz="2000" dirty="0" smtClean="0">
                <a:solidFill>
                  <a:srgbClr val="990000"/>
                </a:solidFill>
              </a:rPr>
              <a:t>] </a:t>
            </a:r>
            <a:r>
              <a:rPr lang="fr-FR" sz="2000" dirty="0" err="1" smtClean="0">
                <a:solidFill>
                  <a:srgbClr val="990000"/>
                </a:solidFill>
              </a:rPr>
              <a:t>ReqSyst</a:t>
            </a:r>
            <a:r>
              <a:rPr lang="fr-FR" sz="2000" dirty="0" smtClean="0">
                <a:solidFill>
                  <a:srgbClr val="990000"/>
                </a:solidFill>
              </a:rPr>
              <a:t>)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La division: </a:t>
            </a: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54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57158" y="1428736"/>
          <a:ext cx="1723852" cy="402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9829"/>
                <a:gridCol w="924023"/>
              </a:tblGrid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ALGO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1006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1024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RES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AO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1030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286512" y="1428736"/>
          <a:ext cx="2643206" cy="2255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6606"/>
                <a:gridCol w="1386600"/>
              </a:tblGrid>
              <a:tr h="441074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nomMprérequis</a:t>
                      </a:r>
                      <a:endParaRPr lang="fr-FR" sz="1600" dirty="0"/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BDD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SI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AO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TECWEB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ALGO2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ALGO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929058" y="2071678"/>
          <a:ext cx="1386600" cy="1249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6600"/>
              </a:tblGrid>
              <a:tr h="441074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nomMprérequis</a:t>
                      </a:r>
                      <a:endParaRPr lang="fr-FR" sz="1600" dirty="0"/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AO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Flèche vers le bas 10"/>
          <p:cNvSpPr/>
          <p:nvPr/>
        </p:nvSpPr>
        <p:spPr>
          <a:xfrm>
            <a:off x="4286248" y="3500438"/>
            <a:ext cx="785818" cy="57150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857620" y="4214818"/>
          <a:ext cx="1386600" cy="11116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6600"/>
              </a:tblGrid>
              <a:tr h="441074">
                <a:tc>
                  <a:txBody>
                    <a:bodyPr/>
                    <a:lstStyle/>
                    <a:p>
                      <a:r>
                        <a:rPr lang="fr-FR" sz="1600" dirty="0" err="1" smtClean="0"/>
                        <a:t>nomM</a:t>
                      </a:r>
                      <a:endParaRPr lang="fr-FR" sz="1600" dirty="0"/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SM2</a:t>
                      </a:r>
                    </a:p>
                  </a:txBody>
                  <a:tcPr/>
                </a:tc>
              </a:tr>
              <a:tr h="2955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AO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Flèche gauche 12"/>
          <p:cNvSpPr/>
          <p:nvPr/>
        </p:nvSpPr>
        <p:spPr>
          <a:xfrm>
            <a:off x="5500694" y="2285992"/>
            <a:ext cx="571504" cy="571504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Division 14"/>
          <p:cNvSpPr/>
          <p:nvPr/>
        </p:nvSpPr>
        <p:spPr>
          <a:xfrm>
            <a:off x="2571736" y="4357694"/>
            <a:ext cx="857256" cy="785818"/>
          </a:xfrm>
          <a:prstGeom prst="mathDivid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6929454" y="4500570"/>
          <a:ext cx="799829" cy="670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9829"/>
              </a:tblGrid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NE</a:t>
                      </a:r>
                      <a:endParaRPr lang="fr-FR" sz="1600" dirty="0"/>
                    </a:p>
                  </a:txBody>
                  <a:tcPr/>
                </a:tc>
              </a:tr>
              <a:tr h="273846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1014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Flèche droite 18"/>
          <p:cNvSpPr/>
          <p:nvPr/>
        </p:nvSpPr>
        <p:spPr>
          <a:xfrm>
            <a:off x="5786446" y="4572008"/>
            <a:ext cx="571504" cy="57150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6572264" y="1071546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Prérequis</a:t>
            </a:r>
            <a:endParaRPr lang="fr-FR" b="1" dirty="0">
              <a:solidFill>
                <a:srgbClr val="99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1000108"/>
            <a:ext cx="2810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990000"/>
                </a:solidFill>
                <a:sym typeface="Symbol"/>
              </a:rPr>
              <a:t></a:t>
            </a:r>
            <a:r>
              <a:rPr lang="fr-FR" b="1" dirty="0" smtClean="0">
                <a:solidFill>
                  <a:srgbClr val="990000"/>
                </a:solidFill>
              </a:rPr>
              <a:t> [</a:t>
            </a:r>
            <a:r>
              <a:rPr lang="fr-FR" b="1" dirty="0" err="1" smtClean="0">
                <a:solidFill>
                  <a:srgbClr val="990000"/>
                </a:solidFill>
              </a:rPr>
              <a:t>nomM</a:t>
            </a:r>
            <a:r>
              <a:rPr lang="fr-FR" b="1" dirty="0" smtClean="0">
                <a:solidFill>
                  <a:srgbClr val="990000"/>
                </a:solidFill>
              </a:rPr>
              <a:t>, </a:t>
            </a:r>
            <a:r>
              <a:rPr lang="fr-FR" b="1" dirty="0" err="1" smtClean="0">
                <a:solidFill>
                  <a:srgbClr val="990000"/>
                </a:solidFill>
              </a:rPr>
              <a:t>nE</a:t>
            </a:r>
            <a:r>
              <a:rPr lang="fr-FR" b="1" dirty="0" smtClean="0">
                <a:solidFill>
                  <a:srgbClr val="990000"/>
                </a:solidFill>
              </a:rPr>
              <a:t>] Obtenu</a:t>
            </a:r>
            <a:endParaRPr lang="fr-FR" b="1" dirty="0"/>
          </a:p>
        </p:txBody>
      </p:sp>
      <p:sp>
        <p:nvSpPr>
          <p:cNvPr id="24" name="Rectangle 23"/>
          <p:cNvSpPr/>
          <p:nvPr/>
        </p:nvSpPr>
        <p:spPr>
          <a:xfrm>
            <a:off x="4000496" y="1500174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err="1" smtClean="0">
                <a:solidFill>
                  <a:srgbClr val="990000"/>
                </a:solidFill>
              </a:rPr>
              <a:t>ReqSyst</a:t>
            </a:r>
            <a:r>
              <a:rPr lang="fr-FR" dirty="0" smtClean="0">
                <a:solidFill>
                  <a:srgbClr val="990000"/>
                </a:solidFill>
              </a:rPr>
              <a:t> 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5214942" y="3500438"/>
            <a:ext cx="428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rgbClr val="990000"/>
                </a:solidFill>
              </a:rPr>
              <a:t>α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786578" y="4143380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990000"/>
                </a:solidFill>
              </a:rPr>
              <a:t>Résultat</a:t>
            </a:r>
            <a:endParaRPr lang="fr-FR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9" grpId="0" animBg="1"/>
      <p:bldP spid="24" grpId="0" build="p"/>
      <p:bldP spid="25" grpId="0" build="p"/>
      <p:bldP spid="26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Comment écrire une requête compliquée ?</a:t>
            </a:r>
            <a:br>
              <a:rPr lang="fr-FR" sz="2800" dirty="0" smtClean="0"/>
            </a:b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55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8577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buNone/>
            </a:pPr>
            <a:r>
              <a:rPr lang="en-GB" sz="2000" dirty="0" err="1" smtClean="0"/>
              <a:t>Représenter</a:t>
            </a:r>
            <a:r>
              <a:rPr lang="en-GB" sz="2000" dirty="0" smtClean="0"/>
              <a:t> </a:t>
            </a:r>
            <a:r>
              <a:rPr lang="en-GB" sz="2000" dirty="0" err="1" smtClean="0"/>
              <a:t>visuellement</a:t>
            </a:r>
            <a:r>
              <a:rPr lang="en-GB" sz="2000" dirty="0" smtClean="0"/>
              <a:t> la </a:t>
            </a:r>
            <a:r>
              <a:rPr lang="en-GB" sz="2000" dirty="0" err="1" smtClean="0"/>
              <a:t>requête</a:t>
            </a:r>
            <a:r>
              <a:rPr lang="en-GB" sz="2000" dirty="0" smtClean="0"/>
              <a:t> sur le schéma des relations: </a:t>
            </a:r>
          </a:p>
          <a:p>
            <a:pPr>
              <a:buNone/>
            </a:pPr>
            <a:endParaRPr lang="fr-FR" sz="2000" dirty="0" smtClean="0"/>
          </a:p>
          <a:p>
            <a:pPr marL="624078" lvl="0" indent="-514350">
              <a:buFont typeface="+mj-lt"/>
              <a:buAutoNum type="arabicPeriod"/>
            </a:pPr>
            <a:r>
              <a:rPr lang="fr-FR" sz="2000" dirty="0" smtClean="0">
                <a:solidFill>
                  <a:srgbClr val="00133A"/>
                </a:solidFill>
              </a:rPr>
              <a:t>Identifier les relations utiles pour exprimer la requête.</a:t>
            </a:r>
          </a:p>
          <a:p>
            <a:pPr marL="624078" lvl="0" indent="-514350">
              <a:buFont typeface="+mj-lt"/>
              <a:buAutoNum type="arabicPeriod"/>
            </a:pPr>
            <a:endParaRPr lang="fr-FR" sz="2000" dirty="0" smtClean="0">
              <a:solidFill>
                <a:srgbClr val="00133A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en-GB" sz="2000" dirty="0" err="1" smtClean="0">
                <a:solidFill>
                  <a:srgbClr val="00133A"/>
                </a:solidFill>
              </a:rPr>
              <a:t>Recopier</a:t>
            </a:r>
            <a:r>
              <a:rPr lang="en-GB" sz="2000" dirty="0" smtClean="0">
                <a:solidFill>
                  <a:srgbClr val="00133A"/>
                </a:solidFill>
              </a:rPr>
              <a:t> le schéma de </a:t>
            </a:r>
            <a:r>
              <a:rPr lang="en-GB" sz="2000" dirty="0" err="1" smtClean="0">
                <a:solidFill>
                  <a:srgbClr val="00133A"/>
                </a:solidFill>
              </a:rPr>
              <a:t>ces</a:t>
            </a:r>
            <a:r>
              <a:rPr lang="en-GB" sz="2000" dirty="0" smtClean="0">
                <a:solidFill>
                  <a:srgbClr val="00133A"/>
                </a:solidFill>
              </a:rPr>
              <a:t> relations, et </a:t>
            </a:r>
            <a:r>
              <a:rPr lang="en-GB" sz="2000" dirty="0" err="1" smtClean="0">
                <a:solidFill>
                  <a:srgbClr val="00133A"/>
                </a:solidFill>
              </a:rPr>
              <a:t>indiquer</a:t>
            </a:r>
            <a:r>
              <a:rPr lang="en-GB" sz="2000" dirty="0" smtClean="0">
                <a:solidFill>
                  <a:srgbClr val="00133A"/>
                </a:solidFill>
              </a:rPr>
              <a:t> sur </a:t>
            </a:r>
            <a:r>
              <a:rPr lang="en-GB" sz="2000" dirty="0" err="1" smtClean="0">
                <a:solidFill>
                  <a:srgbClr val="00133A"/>
                </a:solidFill>
              </a:rPr>
              <a:t>ces</a:t>
            </a:r>
            <a:r>
              <a:rPr lang="en-GB" sz="2000" dirty="0" smtClean="0">
                <a:solidFill>
                  <a:srgbClr val="00133A"/>
                </a:solidFill>
              </a:rPr>
              <a:t> </a:t>
            </a:r>
            <a:r>
              <a:rPr lang="en-GB" sz="2000" dirty="0" err="1" smtClean="0">
                <a:solidFill>
                  <a:srgbClr val="00133A"/>
                </a:solidFill>
              </a:rPr>
              <a:t>schémas</a:t>
            </a:r>
            <a:r>
              <a:rPr lang="en-GB" sz="2000" dirty="0" smtClean="0">
                <a:solidFill>
                  <a:srgbClr val="00133A"/>
                </a:solidFill>
              </a:rPr>
              <a:t> </a:t>
            </a:r>
            <a:r>
              <a:rPr lang="en-GB" sz="2000" i="1" dirty="0" smtClean="0">
                <a:solidFill>
                  <a:srgbClr val="00133A"/>
                </a:solidFill>
              </a:rPr>
              <a:t>:</a:t>
            </a:r>
          </a:p>
          <a:p>
            <a:pPr marL="1088136" lvl="2" indent="-45720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Les attributs qui sont partie du résultat de la requête. </a:t>
            </a:r>
          </a:p>
          <a:p>
            <a:pPr marL="1088136" lvl="2" indent="-45720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Les conditions portant sur les attributs. </a:t>
            </a:r>
          </a:p>
          <a:p>
            <a:pPr marL="1088136" lvl="2" indent="-45720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Les liens entre les relations.</a:t>
            </a:r>
          </a:p>
          <a:p>
            <a:pPr marL="1088136" lvl="2" indent="-457200">
              <a:buNone/>
            </a:pPr>
            <a:r>
              <a:rPr lang="fr-FR" sz="2000" dirty="0" smtClean="0">
                <a:solidFill>
                  <a:srgbClr val="00133A"/>
                </a:solidFill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fr-FR" sz="2000" dirty="0" smtClean="0">
                <a:solidFill>
                  <a:srgbClr val="00133A"/>
                </a:solidFill>
              </a:rPr>
              <a:t>Traduire cette figure en expression d’algèbre :</a:t>
            </a:r>
          </a:p>
          <a:p>
            <a:pPr marL="1145286" lvl="2" indent="-51435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faire les sélections selon les conditions portant sur les attributs,</a:t>
            </a:r>
          </a:p>
          <a:p>
            <a:pPr marL="1145286" lvl="2" indent="-51435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faire les jointures (naturelle ou thêta) selon les liens entre les relations (une jointure par lien), </a:t>
            </a:r>
          </a:p>
          <a:p>
            <a:pPr marL="1145286" lvl="2" indent="-514350">
              <a:buFont typeface="Arial" pitchFamily="34" charset="0"/>
              <a:buChar char="•"/>
            </a:pPr>
            <a:r>
              <a:rPr lang="fr-FR" dirty="0" smtClean="0">
                <a:solidFill>
                  <a:srgbClr val="990000"/>
                </a:solidFill>
              </a:rPr>
              <a:t>projeter sur les attributs qui font partie du résultat.     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Comment écrire une requête compliquée ?</a:t>
            </a:r>
            <a:br>
              <a:rPr lang="fr-FR" sz="2800" dirty="0" smtClean="0"/>
            </a:b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56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8577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Exemple :</a:t>
            </a:r>
          </a:p>
          <a:p>
            <a:pPr algn="just"/>
            <a:r>
              <a:rPr lang="fr-FR" sz="2000" dirty="0" smtClean="0"/>
              <a:t> Noms des étudiants qui suivent un des cours de l’enseignant numéro 200.</a:t>
            </a:r>
          </a:p>
          <a:p>
            <a:pPr algn="just"/>
            <a:endParaRPr lang="fr-FR" sz="2000" dirty="0" smtClean="0">
              <a:solidFill>
                <a:srgbClr val="990000"/>
              </a:solidFill>
            </a:endParaRPr>
          </a:p>
          <a:p>
            <a:pPr algn="just"/>
            <a:r>
              <a:rPr lang="fr-FR" sz="2000" dirty="0" smtClean="0">
                <a:solidFill>
                  <a:srgbClr val="990000"/>
                </a:solidFill>
              </a:rPr>
              <a:t>Solution:</a:t>
            </a:r>
          </a:p>
          <a:p>
            <a:pPr marL="624078" lvl="0" indent="-514350" algn="just">
              <a:buFont typeface="+mj-lt"/>
              <a:buAutoNum type="arabicPeriod"/>
            </a:pPr>
            <a:r>
              <a:rPr lang="fr-FR" sz="2000" u="sng" dirty="0" smtClean="0">
                <a:solidFill>
                  <a:srgbClr val="00133A"/>
                </a:solidFill>
              </a:rPr>
              <a:t>Relations utiles :</a:t>
            </a:r>
          </a:p>
          <a:p>
            <a:pPr marL="624078" lvl="0" indent="-514350" algn="just">
              <a:buFont typeface="+mj-lt"/>
              <a:buAutoNum type="arabicPeriod"/>
            </a:pPr>
            <a:endParaRPr lang="fr-FR" sz="2000" u="sng" dirty="0" smtClean="0">
              <a:solidFill>
                <a:srgbClr val="00133A"/>
              </a:solidFill>
            </a:endParaRPr>
          </a:p>
          <a:p>
            <a:pPr lvl="1" algn="just"/>
            <a:r>
              <a:rPr lang="fr-FR" sz="2000" dirty="0" smtClean="0">
                <a:solidFill>
                  <a:srgbClr val="00133A"/>
                </a:solidFill>
              </a:rPr>
              <a:t>Personne: </a:t>
            </a:r>
            <a:r>
              <a:rPr lang="fr-FR" sz="2000" dirty="0" smtClean="0"/>
              <a:t>pour le nom de l’étudiant</a:t>
            </a:r>
          </a:p>
          <a:p>
            <a:pPr lvl="1" algn="just"/>
            <a:r>
              <a:rPr lang="fr-FR" sz="2000" dirty="0" smtClean="0">
                <a:solidFill>
                  <a:srgbClr val="00133A"/>
                </a:solidFill>
              </a:rPr>
              <a:t>Matière:</a:t>
            </a:r>
            <a:r>
              <a:rPr lang="fr-FR" sz="2000" dirty="0" smtClean="0"/>
              <a:t> pour les cours de l’enseignant numéro 200</a:t>
            </a:r>
          </a:p>
          <a:p>
            <a:pPr lvl="1" algn="just"/>
            <a:r>
              <a:rPr lang="fr-FR" sz="2000" dirty="0" smtClean="0">
                <a:solidFill>
                  <a:srgbClr val="00133A"/>
                </a:solidFill>
              </a:rPr>
              <a:t>Inscrit et étudiant: </a:t>
            </a:r>
            <a:r>
              <a:rPr lang="fr-FR" sz="2000" dirty="0" smtClean="0"/>
              <a:t>pour faire le lien entre ces deux premières relations.</a:t>
            </a:r>
          </a:p>
          <a:p>
            <a:pPr algn="just"/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Comment écrire une requête compliquée ?</a:t>
            </a:r>
            <a:br>
              <a:rPr lang="fr-FR" sz="2800" dirty="0" smtClean="0"/>
            </a:br>
            <a:r>
              <a:rPr lang="fr-FR" sz="2800" dirty="0" smtClean="0">
                <a:solidFill>
                  <a:srgbClr val="990000"/>
                </a:solidFill>
              </a:rPr>
              <a:t>exemple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57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8577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buNone/>
            </a:pPr>
            <a:r>
              <a:rPr lang="fr-FR" sz="2000" u="sng" dirty="0" smtClean="0">
                <a:solidFill>
                  <a:srgbClr val="000066"/>
                </a:solidFill>
              </a:rPr>
              <a:t>2. On obtient la figure :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Personne (</a:t>
            </a:r>
            <a:r>
              <a:rPr lang="fr-FR" sz="2000" dirty="0" err="1" smtClean="0">
                <a:solidFill>
                  <a:srgbClr val="00B050"/>
                </a:solidFill>
              </a:rPr>
              <a:t>nP</a:t>
            </a:r>
            <a:r>
              <a:rPr lang="fr-FR" sz="2000" dirty="0" smtClean="0">
                <a:solidFill>
                  <a:srgbClr val="000000"/>
                </a:solidFill>
              </a:rPr>
              <a:t>, nom, adresse, sexe )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 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  Etudiant (</a:t>
            </a:r>
            <a:r>
              <a:rPr lang="fr-FR" sz="2000" dirty="0" err="1" smtClean="0">
                <a:solidFill>
                  <a:srgbClr val="00B050"/>
                </a:solidFill>
              </a:rPr>
              <a:t>nP</a:t>
            </a:r>
            <a:r>
              <a:rPr lang="fr-FR" sz="2000" dirty="0" smtClean="0">
                <a:solidFill>
                  <a:srgbClr val="000000"/>
                </a:solidFill>
              </a:rPr>
              <a:t>, </a:t>
            </a:r>
            <a:r>
              <a:rPr lang="fr-FR" sz="2000" dirty="0" err="1" smtClean="0">
                <a:solidFill>
                  <a:srgbClr val="C00000"/>
                </a:solidFill>
              </a:rPr>
              <a:t>nE</a:t>
            </a:r>
            <a:r>
              <a:rPr lang="fr-FR" sz="2000" dirty="0" smtClean="0">
                <a:solidFill>
                  <a:srgbClr val="000000"/>
                </a:solidFill>
              </a:rPr>
              <a:t>, </a:t>
            </a:r>
            <a:r>
              <a:rPr lang="fr-FR" sz="2000" dirty="0" err="1" smtClean="0">
                <a:solidFill>
                  <a:srgbClr val="000000"/>
                </a:solidFill>
              </a:rPr>
              <a:t>dateN</a:t>
            </a:r>
            <a:r>
              <a:rPr lang="fr-FR" sz="2000" dirty="0" smtClean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                    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            Inscrit ( </a:t>
            </a:r>
            <a:r>
              <a:rPr lang="fr-FR" sz="2000" dirty="0" err="1" smtClean="0">
                <a:solidFill>
                  <a:srgbClr val="C00000"/>
                </a:solidFill>
              </a:rPr>
              <a:t>nE</a:t>
            </a:r>
            <a:r>
              <a:rPr lang="fr-FR" sz="2000" dirty="0" smtClean="0">
                <a:solidFill>
                  <a:srgbClr val="000000"/>
                </a:solidFill>
              </a:rPr>
              <a:t>,  </a:t>
            </a:r>
            <a:r>
              <a:rPr lang="fr-FR" sz="2000" dirty="0" err="1" smtClean="0">
                <a:solidFill>
                  <a:srgbClr val="000066"/>
                </a:solidFill>
              </a:rPr>
              <a:t>nomM</a:t>
            </a:r>
            <a:r>
              <a:rPr lang="fr-FR" sz="2000" dirty="0" smtClean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 </a:t>
            </a:r>
          </a:p>
          <a:p>
            <a:pPr>
              <a:buNone/>
            </a:pPr>
            <a:r>
              <a:rPr lang="fr-FR" sz="2000" dirty="0" smtClean="0">
                <a:solidFill>
                  <a:srgbClr val="000000"/>
                </a:solidFill>
              </a:rPr>
              <a:t>                    Matière (</a:t>
            </a:r>
            <a:r>
              <a:rPr lang="fr-FR" sz="2000" dirty="0" err="1" smtClean="0">
                <a:solidFill>
                  <a:srgbClr val="000066"/>
                </a:solidFill>
              </a:rPr>
              <a:t>nomM</a:t>
            </a:r>
            <a:r>
              <a:rPr lang="fr-FR" sz="2000" dirty="0" smtClean="0">
                <a:solidFill>
                  <a:srgbClr val="000000"/>
                </a:solidFill>
              </a:rPr>
              <a:t>,  cycle, </a:t>
            </a:r>
            <a:r>
              <a:rPr lang="fr-FR" sz="2000" dirty="0" err="1" smtClean="0">
                <a:solidFill>
                  <a:srgbClr val="000000"/>
                </a:solidFill>
              </a:rPr>
              <a:t>nEns</a:t>
            </a:r>
            <a:r>
              <a:rPr lang="fr-FR" sz="2000" dirty="0" smtClean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</a:rPr>
              <a:t>     </a:t>
            </a:r>
          </a:p>
          <a:p>
            <a:pPr>
              <a:buNone/>
            </a:pP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</a:rPr>
              <a:t>                                                                               </a:t>
            </a:r>
            <a:r>
              <a:rPr lang="fr-FR" sz="2000" dirty="0" smtClean="0">
                <a:solidFill>
                  <a:srgbClr val="000066"/>
                </a:solidFill>
              </a:rPr>
              <a:t>200</a:t>
            </a:r>
          </a:p>
          <a:p>
            <a:pPr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u="sng" dirty="0" smtClean="0">
                <a:solidFill>
                  <a:srgbClr val="000066"/>
                </a:solidFill>
              </a:rPr>
              <a:t>3.</a:t>
            </a:r>
            <a:r>
              <a:rPr lang="en-GB" sz="2000" u="sng" dirty="0" err="1" smtClean="0">
                <a:solidFill>
                  <a:srgbClr val="000066"/>
                </a:solidFill>
              </a:rPr>
              <a:t>Traduction</a:t>
            </a:r>
            <a:r>
              <a:rPr lang="en-GB" sz="2000" u="sng" dirty="0" smtClean="0">
                <a:solidFill>
                  <a:srgbClr val="000066"/>
                </a:solidFill>
              </a:rPr>
              <a:t> de </a:t>
            </a:r>
            <a:r>
              <a:rPr lang="en-GB" sz="2000" u="sng" dirty="0" err="1" smtClean="0">
                <a:solidFill>
                  <a:srgbClr val="000066"/>
                </a:solidFill>
              </a:rPr>
              <a:t>cette</a:t>
            </a:r>
            <a:r>
              <a:rPr lang="en-GB" sz="2000" u="sng" dirty="0" smtClean="0">
                <a:solidFill>
                  <a:srgbClr val="000066"/>
                </a:solidFill>
              </a:rPr>
              <a:t> figure en expression </a:t>
            </a:r>
            <a:r>
              <a:rPr lang="en-GB" sz="2000" u="sng" dirty="0" err="1" smtClean="0">
                <a:solidFill>
                  <a:srgbClr val="000066"/>
                </a:solidFill>
              </a:rPr>
              <a:t>d’algèbre</a:t>
            </a:r>
            <a:r>
              <a:rPr lang="en-GB" sz="2000" u="sng" dirty="0" smtClean="0">
                <a:solidFill>
                  <a:srgbClr val="000066"/>
                </a:solidFill>
              </a:rPr>
              <a:t> :</a:t>
            </a:r>
            <a:endParaRPr lang="fr-FR" sz="2000" u="sng" dirty="0" smtClean="0">
              <a:solidFill>
                <a:srgbClr val="000066"/>
              </a:solidFill>
            </a:endParaRPr>
          </a:p>
          <a:p>
            <a:r>
              <a:rPr lang="fr-FR" sz="2000" dirty="0" smtClean="0">
                <a:solidFill>
                  <a:srgbClr val="000000"/>
                </a:solidFill>
              </a:rPr>
              <a:t>Résultat=</a:t>
            </a:r>
            <a:r>
              <a:rPr lang="fr-FR" sz="2000" dirty="0" smtClean="0">
                <a:solidFill>
                  <a:srgbClr val="000000"/>
                </a:solidFill>
                <a:sym typeface="Symbol"/>
              </a:rPr>
              <a:t></a:t>
            </a:r>
            <a:r>
              <a:rPr lang="fr-FR" sz="2000" dirty="0" smtClean="0">
                <a:solidFill>
                  <a:srgbClr val="000000"/>
                </a:solidFill>
              </a:rPr>
              <a:t> [nom] (personne * Etudiant *inscrit *(</a:t>
            </a:r>
            <a:r>
              <a:rPr lang="fr-FR" sz="20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fr-FR" sz="2000" dirty="0" smtClean="0">
                <a:solidFill>
                  <a:srgbClr val="000000"/>
                </a:solidFill>
              </a:rPr>
              <a:t> [</a:t>
            </a:r>
            <a:r>
              <a:rPr lang="fr-FR" sz="2000" dirty="0" err="1" smtClean="0">
                <a:solidFill>
                  <a:srgbClr val="000000"/>
                </a:solidFill>
              </a:rPr>
              <a:t>nEns</a:t>
            </a:r>
            <a:r>
              <a:rPr lang="fr-FR" sz="2000" dirty="0" smtClean="0">
                <a:solidFill>
                  <a:srgbClr val="000000"/>
                </a:solidFill>
              </a:rPr>
              <a:t> = 200] Matière)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  <p:sp>
        <p:nvSpPr>
          <p:cNvPr id="7" name="Flèche à angle droit 6"/>
          <p:cNvSpPr/>
          <p:nvPr/>
        </p:nvSpPr>
        <p:spPr>
          <a:xfrm rot="5400000">
            <a:off x="4893471" y="4464851"/>
            <a:ext cx="571504" cy="642942"/>
          </a:xfrm>
          <a:prstGeom prst="bent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haut 8"/>
          <p:cNvSpPr/>
          <p:nvPr/>
        </p:nvSpPr>
        <p:spPr>
          <a:xfrm>
            <a:off x="2928926" y="3929066"/>
            <a:ext cx="428628" cy="21431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haut 9"/>
          <p:cNvSpPr/>
          <p:nvPr/>
        </p:nvSpPr>
        <p:spPr>
          <a:xfrm>
            <a:off x="2285984" y="3357562"/>
            <a:ext cx="428628" cy="21431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haut 10"/>
          <p:cNvSpPr/>
          <p:nvPr/>
        </p:nvSpPr>
        <p:spPr>
          <a:xfrm>
            <a:off x="1785918" y="2714620"/>
            <a:ext cx="428628" cy="21431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7" grpId="0" animBg="1"/>
      <p:bldP spid="9" grpId="0" animBg="1"/>
      <p:bldP spid="10" grpId="0" animBg="1"/>
      <p:bldP spid="1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143932" cy="71438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Quelques équivalences</a:t>
            </a:r>
            <a:endParaRPr lang="fr-FR" sz="2800" b="1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58</a:t>
            </a:fld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286148"/>
          </a:xfrm>
        </p:spPr>
        <p:txBody>
          <a:bodyPr>
            <a:normAutofit/>
          </a:bodyPr>
          <a:lstStyle/>
          <a:p>
            <a:endParaRPr lang="fr-FR" sz="2400" dirty="0" smtClean="0">
              <a:solidFill>
                <a:srgbClr val="0070C0"/>
              </a:solidFill>
            </a:endParaRPr>
          </a:p>
          <a:p>
            <a:pPr algn="r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572264" y="4929198"/>
            <a:ext cx="38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14" name="Espace réservé du contenu 4"/>
          <p:cNvSpPr txBox="1">
            <a:spLocks/>
          </p:cNvSpPr>
          <p:nvPr/>
        </p:nvSpPr>
        <p:spPr>
          <a:xfrm>
            <a:off x="571472" y="2000240"/>
            <a:ext cx="8072494" cy="48577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buNone/>
            </a:pPr>
            <a:r>
              <a:rPr lang="fr-FR" sz="2400" dirty="0" smtClean="0"/>
              <a:t>Soient R et S deux relations:</a:t>
            </a:r>
          </a:p>
          <a:p>
            <a:endParaRPr lang="fr-F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R </a:t>
            </a:r>
            <a:r>
              <a:rPr lang="fr-FR" sz="2400" dirty="0" smtClean="0">
                <a:sym typeface="Symbol"/>
              </a:rPr>
              <a:t></a:t>
            </a:r>
            <a:r>
              <a:rPr lang="fr-FR" sz="2400" dirty="0" smtClean="0"/>
              <a:t> S = R - (R - S)</a:t>
            </a:r>
          </a:p>
          <a:p>
            <a:pPr marL="457200" indent="-457200">
              <a:buFont typeface="+mj-lt"/>
              <a:buAutoNum type="arabicPeriod"/>
            </a:pPr>
            <a:endParaRPr lang="fr-F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σ(</a:t>
            </a:r>
            <a:r>
              <a:rPr lang="el-GR" sz="2400" dirty="0" smtClean="0"/>
              <a:t>θ</a:t>
            </a:r>
            <a:r>
              <a:rPr lang="fr-FR" sz="2400" dirty="0" smtClean="0"/>
              <a:t>1 </a:t>
            </a:r>
            <a:r>
              <a:rPr lang="fr-FR" sz="2400" dirty="0" smtClean="0">
                <a:solidFill>
                  <a:srgbClr val="990000"/>
                </a:solidFill>
              </a:rPr>
              <a:t>et</a:t>
            </a:r>
            <a:r>
              <a:rPr lang="fr-FR" sz="2400" dirty="0" smtClean="0"/>
              <a:t> </a:t>
            </a:r>
            <a:r>
              <a:rPr lang="el-GR" sz="2400" dirty="0" smtClean="0"/>
              <a:t>θ </a:t>
            </a:r>
            <a:r>
              <a:rPr lang="fr-FR" sz="2400" dirty="0" smtClean="0"/>
              <a:t>2)(R) = σ(</a:t>
            </a:r>
            <a:r>
              <a:rPr lang="el-GR" sz="2400" dirty="0" smtClean="0"/>
              <a:t>θ </a:t>
            </a:r>
            <a:r>
              <a:rPr lang="fr-FR" sz="2400" dirty="0" smtClean="0"/>
              <a:t>1)(R) </a:t>
            </a:r>
            <a:r>
              <a:rPr lang="fr-FR" sz="2400" dirty="0" smtClean="0">
                <a:solidFill>
                  <a:srgbClr val="990000"/>
                </a:solidFill>
                <a:sym typeface="Symbol"/>
              </a:rPr>
              <a:t>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/>
              <a:t>σ(</a:t>
            </a:r>
            <a:r>
              <a:rPr lang="el-GR" sz="2400" dirty="0" smtClean="0"/>
              <a:t>θ </a:t>
            </a:r>
            <a:r>
              <a:rPr lang="fr-FR" sz="2400" dirty="0" smtClean="0"/>
              <a:t>2)(R) </a:t>
            </a:r>
          </a:p>
          <a:p>
            <a:pPr marL="457200" indent="-457200">
              <a:buFont typeface="+mj-lt"/>
              <a:buAutoNum type="arabicPeriod"/>
            </a:pPr>
            <a:endParaRPr lang="fr-F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σ(</a:t>
            </a:r>
            <a:r>
              <a:rPr lang="el-GR" sz="2400" dirty="0" smtClean="0"/>
              <a:t>θ </a:t>
            </a:r>
            <a:r>
              <a:rPr lang="fr-FR" sz="2400" dirty="0" smtClean="0"/>
              <a:t>1 </a:t>
            </a:r>
            <a:r>
              <a:rPr lang="fr-FR" sz="2400" dirty="0" smtClean="0">
                <a:solidFill>
                  <a:srgbClr val="990000"/>
                </a:solidFill>
              </a:rPr>
              <a:t>ou</a:t>
            </a:r>
            <a:r>
              <a:rPr lang="fr-FR" sz="2400" dirty="0" smtClean="0"/>
              <a:t> </a:t>
            </a:r>
            <a:r>
              <a:rPr lang="el-GR" sz="2400" dirty="0" smtClean="0"/>
              <a:t>θ </a:t>
            </a:r>
            <a:r>
              <a:rPr lang="fr-FR" sz="2400" dirty="0" smtClean="0"/>
              <a:t>2)(R) = σ(</a:t>
            </a:r>
            <a:r>
              <a:rPr lang="el-GR" sz="2400" dirty="0" smtClean="0"/>
              <a:t>θ </a:t>
            </a:r>
            <a:r>
              <a:rPr lang="fr-FR" sz="2400" dirty="0" smtClean="0"/>
              <a:t>1)(R) </a:t>
            </a:r>
            <a:r>
              <a:rPr lang="fr-FR" sz="2400" dirty="0" smtClean="0">
                <a:solidFill>
                  <a:srgbClr val="990000"/>
                </a:solidFill>
                <a:sym typeface="Symbol"/>
              </a:rPr>
              <a:t>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/>
              <a:t>σ(</a:t>
            </a:r>
            <a:r>
              <a:rPr lang="el-GR" sz="2400" dirty="0" smtClean="0"/>
              <a:t>θ </a:t>
            </a:r>
            <a:r>
              <a:rPr lang="fr-FR" sz="2400" dirty="0" smtClean="0"/>
              <a:t>2)(R)</a:t>
            </a:r>
          </a:p>
          <a:p>
            <a:pPr marL="457200" indent="-457200"/>
            <a:r>
              <a:rPr lang="fr-FR" sz="2400" dirty="0" smtClean="0"/>
              <a:t> 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fr-FR" sz="2400" dirty="0" smtClean="0"/>
              <a:t>R </a:t>
            </a:r>
            <a:r>
              <a:rPr lang="fr-FR" sz="2400" cap="all" baseline="-25000" dirty="0" smtClean="0"/>
              <a:t>*</a:t>
            </a:r>
            <a:r>
              <a:rPr lang="el-GR" sz="2400" dirty="0" smtClean="0"/>
              <a:t>θ</a:t>
            </a:r>
            <a:r>
              <a:rPr lang="fr-FR" sz="2400" dirty="0" smtClean="0"/>
              <a:t> S = </a:t>
            </a:r>
            <a:r>
              <a:rPr lang="el-GR" sz="2400" dirty="0" smtClean="0"/>
              <a:t>σθ</a:t>
            </a:r>
            <a:r>
              <a:rPr lang="fr-FR" sz="2400" dirty="0" smtClean="0"/>
              <a:t> (R x 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>
                <a:effectLst/>
                <a:latin typeface="+mj-lt"/>
              </a:rPr>
              <a:t>Fin de la Partie</a:t>
            </a:r>
            <a:r>
              <a:rPr lang="fr-FR" dirty="0" smtClean="0">
                <a:effectLst/>
                <a:latin typeface="Impact" pitchFamily="34" charset="0"/>
              </a:rPr>
              <a:t> 1</a:t>
            </a:r>
            <a:endParaRPr lang="fr-FR" dirty="0">
              <a:effectLst/>
              <a:latin typeface="Impact" pitchFamily="34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4800" b="1" dirty="0" smtClean="0"/>
              <a:t>Partie2 à suivre  : SQL </a:t>
            </a:r>
            <a:endParaRPr lang="fr-FR" sz="48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59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>
                <a:solidFill>
                  <a:srgbClr val="00133A"/>
                </a:solidFill>
              </a:rPr>
              <a:t>SQL</a:t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329642" cy="321471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 algn="just"/>
            <a:endParaRPr lang="fr-FR" sz="2400" dirty="0" smtClean="0"/>
          </a:p>
          <a:p>
            <a:pPr indent="0" algn="just"/>
            <a:endParaRPr lang="fr-FR" sz="2400" dirty="0" smtClean="0"/>
          </a:p>
          <a:p>
            <a:pPr indent="0" algn="just"/>
            <a:r>
              <a:rPr lang="fr-FR" sz="2400" dirty="0" smtClean="0"/>
              <a:t>le  LMD relationnel le plus répandu du fait que c’est la seule norme existante pour les LMD relationnels.</a:t>
            </a:r>
          </a:p>
          <a:p>
            <a:pPr indent="0" algn="just"/>
            <a:endParaRPr lang="fr-FR" sz="2400" dirty="0" smtClean="0"/>
          </a:p>
          <a:p>
            <a:pPr indent="0" algn="just"/>
            <a:r>
              <a:rPr lang="fr-FR" sz="2400" dirty="0" smtClean="0"/>
              <a:t>Il combine caractéristiques 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>
                <a:solidFill>
                  <a:srgbClr val="00133A"/>
                </a:solidFill>
              </a:rPr>
              <a:t>algébriques</a:t>
            </a:r>
            <a:r>
              <a:rPr lang="fr-FR" sz="2400" dirty="0" smtClean="0">
                <a:solidFill>
                  <a:srgbClr val="990000"/>
                </a:solidFill>
              </a:rPr>
              <a:t> </a:t>
            </a:r>
            <a:r>
              <a:rPr lang="fr-FR" sz="2400" dirty="0" smtClean="0"/>
              <a:t>et </a:t>
            </a:r>
            <a:r>
              <a:rPr lang="fr-FR" sz="2400" dirty="0" smtClean="0">
                <a:solidFill>
                  <a:srgbClr val="00133A"/>
                </a:solidFill>
              </a:rPr>
              <a:t>prédicatives</a:t>
            </a:r>
            <a:r>
              <a:rPr lang="fr-FR" sz="2400" dirty="0" smtClean="0"/>
              <a:t>.</a:t>
            </a:r>
          </a:p>
          <a:p>
            <a:pPr algn="just">
              <a:buNone/>
            </a:pPr>
            <a:endParaRPr lang="fr-FR" sz="2400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>
                <a:effectLst/>
                <a:latin typeface="+mj-lt"/>
              </a:rPr>
              <a:t>Partie</a:t>
            </a:r>
            <a:r>
              <a:rPr lang="fr-FR" dirty="0" smtClean="0">
                <a:effectLst/>
                <a:latin typeface="Impact" pitchFamily="34" charset="0"/>
              </a:rPr>
              <a:t> 1:</a:t>
            </a:r>
            <a:endParaRPr lang="fr-FR" dirty="0">
              <a:effectLst/>
              <a:latin typeface="Impact" pitchFamily="34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4800" dirty="0" smtClean="0"/>
              <a:t>Algèbre Relationnelle.</a:t>
            </a:r>
            <a:endParaRPr lang="fr-FR" sz="4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L’algèbre relationnelle 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3600" dirty="0" smtClean="0">
                <a:solidFill>
                  <a:srgbClr val="990000"/>
                </a:solidFill>
              </a:rPr>
              <a:t> Intérêt 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714620"/>
            <a:ext cx="8329642" cy="242889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>
              <a:buNone/>
            </a:pPr>
            <a:endParaRPr lang="fr-FR" sz="2400" dirty="0" smtClean="0"/>
          </a:p>
          <a:p>
            <a:pPr lvl="0"/>
            <a:r>
              <a:rPr lang="fr-FR" sz="2400" dirty="0" smtClean="0"/>
              <a:t>Avoir donné naissance à des LMD de type algébrique.</a:t>
            </a:r>
          </a:p>
          <a:p>
            <a:pPr lvl="0" algn="just"/>
            <a:endParaRPr lang="fr-FR" sz="2400" dirty="0" smtClean="0"/>
          </a:p>
          <a:p>
            <a:pPr lvl="0" algn="just"/>
            <a:r>
              <a:rPr lang="fr-FR" sz="2400" dirty="0" smtClean="0"/>
              <a:t>Avoir identifié les opérateurs fondamentaux d’utilisation d’une BDDR( Base De Données Relationnelle).</a:t>
            </a:r>
          </a:p>
          <a:p>
            <a:endParaRPr lang="fr-FR" sz="2400" dirty="0" smtClean="0"/>
          </a:p>
          <a:p>
            <a:pPr algn="just">
              <a:buNone/>
            </a:pPr>
            <a:endParaRPr lang="fr-FR" sz="2400" dirty="0">
              <a:solidFill>
                <a:srgbClr val="99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/>
              <a:t>L’algèbre relationnelle </a:t>
            </a:r>
            <a:br>
              <a:rPr lang="fr-FR" sz="2800" dirty="0" smtClean="0"/>
            </a:br>
            <a:r>
              <a:rPr lang="fr-FR" sz="2800" dirty="0" smtClean="0">
                <a:solidFill>
                  <a:srgbClr val="990000"/>
                </a:solidFill>
              </a:rPr>
              <a:t> Définition</a:t>
            </a:r>
            <a:r>
              <a:rPr lang="fr-FR" sz="2800" b="1" dirty="0" smtClean="0">
                <a:solidFill>
                  <a:srgbClr val="00133A"/>
                </a:solidFill>
              </a:rPr>
              <a:t/>
            </a:r>
            <a:br>
              <a:rPr lang="fr-FR" sz="2800" b="1" dirty="0" smtClean="0">
                <a:solidFill>
                  <a:srgbClr val="00133A"/>
                </a:solidFill>
              </a:rPr>
            </a:br>
            <a:endParaRPr lang="fr-FR" sz="2800" b="1" dirty="0">
              <a:solidFill>
                <a:srgbClr val="00133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285992"/>
            <a:ext cx="8329642" cy="3929090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0" algn="just"/>
            <a:r>
              <a:rPr lang="fr-FR" sz="2400" dirty="0" smtClean="0"/>
              <a:t>Ensemble d’opérateurs qui, à partir d’une ou deux relations existantes, créent en résultat une nouvelle relation temporaire. </a:t>
            </a:r>
          </a:p>
          <a:p>
            <a:pPr indent="0" algn="just"/>
            <a:endParaRPr lang="fr-FR" sz="2400" dirty="0" smtClean="0"/>
          </a:p>
          <a:p>
            <a:pPr indent="0" algn="just"/>
            <a:r>
              <a:rPr lang="fr-FR" sz="2400" dirty="0" smtClean="0"/>
              <a:t>La relation résultat a exactement les mêmes caractéristiques qu’une relation de la base de données </a:t>
            </a:r>
          </a:p>
          <a:p>
            <a:pPr indent="0" algn="just"/>
            <a:endParaRPr lang="fr-FR" sz="2400" dirty="0" smtClean="0"/>
          </a:p>
          <a:p>
            <a:pPr indent="0" algn="just"/>
            <a:r>
              <a:rPr lang="fr-FR" sz="2400" dirty="0" smtClean="0"/>
              <a:t>La relation résultat peut être manipulée à nouveau par les opérateurs de l’algèbre.</a:t>
            </a:r>
          </a:p>
          <a:p>
            <a:pPr algn="just"/>
            <a:endParaRPr lang="fr-FR" sz="2000" dirty="0" smtClean="0"/>
          </a:p>
          <a:p>
            <a:pPr algn="just"/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91E9-2589-4827-81D1-955CC3D3E4F5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1">
  <a:themeElements>
    <a:clrScheme name="Personnalisé 4">
      <a:dk1>
        <a:sysClr val="windowText" lastClr="000000"/>
      </a:dk1>
      <a:lt1>
        <a:sysClr val="window" lastClr="FFFFFF"/>
      </a:lt1>
      <a:dk2>
        <a:srgbClr val="0D2C3E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2542</Words>
  <Application>Microsoft Office PowerPoint</Application>
  <PresentationFormat>Affichage à l'écran (4:3)</PresentationFormat>
  <Paragraphs>1335</Paragraphs>
  <Slides>59</Slides>
  <Notes>28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0" baseType="lpstr">
      <vt:lpstr>Thème1</vt:lpstr>
      <vt:lpstr>Chapitre 3:</vt:lpstr>
      <vt:lpstr>Pourquoi des langages de manipulation de données relationnels ?</vt:lpstr>
      <vt:lpstr> LMD algébriques et LMD prédicatifs:</vt:lpstr>
      <vt:lpstr>Objectif des langages prédicatifs :  </vt:lpstr>
      <vt:lpstr>Calcul des prédicats </vt:lpstr>
      <vt:lpstr>SQL </vt:lpstr>
      <vt:lpstr>Partie 1:</vt:lpstr>
      <vt:lpstr>L’algèbre relationnelle   Intérêt  </vt:lpstr>
      <vt:lpstr>L’algèbre relationnelle   Définition </vt:lpstr>
      <vt:lpstr>L’algèbre relationnelle   Opérateurs 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Schéma Exemple de BDD : formation-permanente Relations: </vt:lpstr>
      <vt:lpstr>Projection </vt:lpstr>
      <vt:lpstr>Projection exemple1:</vt:lpstr>
      <vt:lpstr>Projection exemple2:</vt:lpstr>
      <vt:lpstr>Sélection (ou restriction)  </vt:lpstr>
      <vt:lpstr>Sélection Exemple1  </vt:lpstr>
      <vt:lpstr>Prédicat de sélection  </vt:lpstr>
      <vt:lpstr>Expressions d’algèbre </vt:lpstr>
      <vt:lpstr>Jointure Naturelle  </vt:lpstr>
      <vt:lpstr>Jointure naturelle :  cardinalité</vt:lpstr>
      <vt:lpstr>Jointure naturelle:  Exemples</vt:lpstr>
      <vt:lpstr>Jointure naturelle:  Exemple1  </vt:lpstr>
      <vt:lpstr>Jointure naturelle:  Exemple2  </vt:lpstr>
      <vt:lpstr>Produit Cartésien</vt:lpstr>
      <vt:lpstr>Produit Cartésien exemple</vt:lpstr>
      <vt:lpstr>Renommer un ou des attributs d’une relation</vt:lpstr>
      <vt:lpstr>Thêta-Jointure</vt:lpstr>
      <vt:lpstr>Thêta-Jointure</vt:lpstr>
      <vt:lpstr>Thêta-jointure: exemple</vt:lpstr>
      <vt:lpstr>Théta-Jointure: exemple</vt:lpstr>
      <vt:lpstr>Union de deux Relations</vt:lpstr>
      <vt:lpstr>Union de deux Relations</vt:lpstr>
      <vt:lpstr>Union de deux Relations:  Exemple</vt:lpstr>
      <vt:lpstr>Union: exemple</vt:lpstr>
      <vt:lpstr>Union: Exemple</vt:lpstr>
      <vt:lpstr>Union: Exemple</vt:lpstr>
      <vt:lpstr>Intersection de deux Relations</vt:lpstr>
      <vt:lpstr>Intersection de deux Relations exemple</vt:lpstr>
      <vt:lpstr>Intersection de deux Relations exemple</vt:lpstr>
      <vt:lpstr>Intersection de deux Relations exemple</vt:lpstr>
      <vt:lpstr>Différence de deux Relations</vt:lpstr>
      <vt:lpstr>Différence de deux Relations</vt:lpstr>
      <vt:lpstr>Différence entre Relations exemple</vt:lpstr>
      <vt:lpstr>Intersection de deux Relations exemple</vt:lpstr>
      <vt:lpstr>La division: Définition</vt:lpstr>
      <vt:lpstr>La division:  exemple</vt:lpstr>
      <vt:lpstr>La division: exemple</vt:lpstr>
      <vt:lpstr> Comment écrire une requête compliquée ? </vt:lpstr>
      <vt:lpstr> Comment écrire une requête compliquée ? exemple </vt:lpstr>
      <vt:lpstr> Comment écrire une requête compliquée ? exemple </vt:lpstr>
      <vt:lpstr>Quelques équivalences</vt:lpstr>
      <vt:lpstr>Fin de la Partie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3:</dc:title>
  <dc:creator>DR_BENABDERAHMAN</dc:creator>
  <cp:lastModifiedBy>DR_BENABDERAHMAN</cp:lastModifiedBy>
  <cp:revision>58</cp:revision>
  <dcterms:created xsi:type="dcterms:W3CDTF">2020-04-14T16:46:43Z</dcterms:created>
  <dcterms:modified xsi:type="dcterms:W3CDTF">2020-04-23T15:21:29Z</dcterms:modified>
</cp:coreProperties>
</file>