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99" r:id="rId3"/>
    <p:sldId id="300" r:id="rId4"/>
    <p:sldId id="305" r:id="rId5"/>
    <p:sldId id="304" r:id="rId6"/>
    <p:sldId id="302" r:id="rId7"/>
    <p:sldId id="307" r:id="rId8"/>
    <p:sldId id="303" r:id="rId9"/>
    <p:sldId id="306" r:id="rId10"/>
    <p:sldId id="308" r:id="rId11"/>
    <p:sldId id="309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35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3CEC7-26EF-45EA-A47C-6D2AF645374C}" type="datetimeFigureOut">
              <a:rPr lang="fr-FR" smtClean="0"/>
              <a:pPr/>
              <a:t>20/11/2017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7F7E0-21AA-4646-BD12-193B0FD6D57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77F7E0-21AA-4646-BD12-193B0FD6D57C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574DC-ABE7-4CD0-87D1-A4077B8CAB42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39946-2EF5-4913-B8FA-2FBF56E2807E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4866B-0573-4B7A-81EB-4D009C0CE89E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FED8B-D395-46C3-8C79-6A6F811EF4B3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04A89-4F67-4A6C-8F34-0BA427A200A1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391E6-FB9A-4AFD-99FB-090CB9541926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434D0-C7EF-44F4-9209-B8573ED0BF31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F9A2-852A-4DE3-95AC-DEC382CE25CA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D5ABC-489C-48B2-A947-0F23FCC57F5E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4D3E6-2659-4971-A087-82470C98A309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3DA3A-A307-420A-B464-890F20A63E1D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D78C4E1-7F8D-43BD-979F-B5160CABDC04}" type="datetime1">
              <a:rPr lang="fr-FR" smtClean="0"/>
              <a:pPr/>
              <a:t>20/11/2017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r-FR" sz="4000" b="1" u="sng" dirty="0" smtClean="0"/>
              <a:t>Design graphique et</a:t>
            </a:r>
            <a:br>
              <a:rPr lang="fr-FR" sz="4000" b="1" u="sng" dirty="0" smtClean="0"/>
            </a:br>
            <a:r>
              <a:rPr lang="fr-FR" sz="4000" u="sng" dirty="0" smtClean="0"/>
              <a:t>applications multimédias</a:t>
            </a:r>
            <a:endParaRPr lang="fr-FR" sz="4000" b="1" u="sng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</a:t>
            </a:fld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fr-FR" sz="3600" dirty="0" smtClean="0"/>
          </a:p>
          <a:p>
            <a:pPr>
              <a:spcBef>
                <a:spcPct val="0"/>
              </a:spcBef>
            </a:pPr>
            <a:r>
              <a:rPr lang="fr-FR" sz="3600" b="1" cap="all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Chapitre 03: </a:t>
            </a:r>
          </a:p>
          <a:p>
            <a:pPr>
              <a:spcBef>
                <a:spcPct val="0"/>
              </a:spcBef>
            </a:pPr>
            <a:r>
              <a:rPr lang="fr-FR" sz="3600" b="1" cap="all" dirty="0" smtClean="0">
                <a:ln w="6350">
                  <a:noFill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Le Web Design</a:t>
            </a:r>
            <a:endParaRPr lang="fr-FR" sz="3600" b="1" cap="all" dirty="0">
              <a:ln w="6350">
                <a:noFill/>
              </a:ln>
              <a:solidFill>
                <a:schemeClr val="accent1">
                  <a:lumMod val="75000"/>
                </a:schemeClr>
              </a:solidFill>
              <a:effectLst>
                <a:outerShdw blurRad="127000" dist="200000" dir="27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Exemple de Design d’une interface Web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Voir les vidéos accompagnés…..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10</a:t>
            </a:fld>
            <a:endParaRPr lang="fr-B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 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 algn="ctr">
              <a:buNone/>
            </a:pPr>
            <a:r>
              <a:rPr lang="fr-FR" sz="4000" b="1" dirty="0" smtClean="0"/>
              <a:t>Fin cours</a:t>
            </a:r>
            <a:endParaRPr lang="fr-FR" sz="40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11</a:t>
            </a:fld>
            <a:endParaRPr lang="fr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5786" y="1600200"/>
            <a:ext cx="7715304" cy="4900634"/>
          </a:xfrm>
        </p:spPr>
        <p:txBody>
          <a:bodyPr>
            <a:noAutofit/>
          </a:bodyPr>
          <a:lstStyle/>
          <a:p>
            <a:pPr algn="just"/>
            <a:r>
              <a:rPr lang="fr-FR" sz="1800" dirty="0" smtClean="0"/>
              <a:t>La création et la </a:t>
            </a:r>
            <a:r>
              <a:rPr lang="fr-FR" sz="1800" b="1" dirty="0" smtClean="0"/>
              <a:t>conception de sites</a:t>
            </a:r>
            <a:r>
              <a:rPr lang="fr-FR" sz="1800" dirty="0" smtClean="0"/>
              <a:t> ou </a:t>
            </a:r>
            <a:r>
              <a:rPr lang="fr-FR" sz="1800" b="1" i="1" dirty="0" smtClean="0"/>
              <a:t>web design</a:t>
            </a:r>
            <a:r>
              <a:rPr lang="fr-FR" sz="1800" dirty="0" smtClean="0"/>
              <a:t> est la conception de l'interface web : l’architecture interactionnelle, l’organisation des pages, l’arborescence et la navigation dans un site web. </a:t>
            </a:r>
            <a:endParaRPr lang="fr-FR" sz="1800" dirty="0" smtClean="0"/>
          </a:p>
          <a:p>
            <a:pPr algn="just"/>
            <a:r>
              <a:rPr lang="fr-FR" sz="1800" dirty="0" smtClean="0"/>
              <a:t>La </a:t>
            </a:r>
            <a:r>
              <a:rPr lang="fr-FR" sz="1800" dirty="0" smtClean="0"/>
              <a:t>conception d'un design web tient compte des contraintes spécifiques du support Internet, notamment en termes d’ergonomie, d’</a:t>
            </a:r>
            <a:r>
              <a:rPr lang="fr-FR" sz="1800" dirty="0" err="1" smtClean="0"/>
              <a:t>utilisabilité</a:t>
            </a:r>
            <a:r>
              <a:rPr lang="fr-FR" sz="1800" dirty="0" smtClean="0"/>
              <a:t> et d’accessibilité.</a:t>
            </a:r>
          </a:p>
          <a:p>
            <a:pPr algn="just"/>
            <a:r>
              <a:rPr lang="fr-FR" sz="1800" dirty="0" smtClean="0"/>
              <a:t>Le web design réclame donc des compétences variées : en programmation, en ergonomie et en interactivité, ainsi qu'une bonne connaissance des contraintes techniques liées à ce domaine : diversité des terminaux web et de leurs affichages, accessibilité, spécificités des différents langages et processus, portabilité.</a:t>
            </a:r>
          </a:p>
          <a:p>
            <a:pPr algn="just"/>
            <a:r>
              <a:rPr lang="fr-FR" sz="1800" b="1" dirty="0" smtClean="0"/>
              <a:t>Le webdesign d'un site se présente en premier temps sous forme de maquette fonctionnelle avec des spécifications techniques : ergonomie, charte graphique, identité visuelle, marketing, interactivité.</a:t>
            </a:r>
            <a:endParaRPr lang="fr-FR" sz="18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2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Charte graphique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Charte graphique - Web Design</a:t>
            </a:r>
          </a:p>
          <a:p>
            <a:r>
              <a:rPr lang="fr-FR" dirty="0" smtClean="0"/>
              <a:t>Recherche d'identité visuelle : définition de l'univers graphique ( couleurs, typos, logos... )</a:t>
            </a:r>
            <a:br>
              <a:rPr lang="fr-FR" dirty="0" smtClean="0"/>
            </a:br>
            <a:endParaRPr lang="fr-FR" dirty="0" smtClean="0"/>
          </a:p>
          <a:p>
            <a:r>
              <a:rPr lang="fr-FR" dirty="0" smtClean="0"/>
              <a:t>Réalisation d'une ou plusieurs maquettes graphiques personnalisées élaborées à partir des éléments du cahier des charges et validation.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3</a:t>
            </a:fld>
            <a:endParaRPr lang="fr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: charte graphique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4</a:t>
            </a:fld>
            <a:endParaRPr lang="fr-BE"/>
          </a:p>
        </p:txBody>
      </p:sp>
      <p:pic>
        <p:nvPicPr>
          <p:cNvPr id="1026" name="Picture 2" descr="Image associé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1785926"/>
            <a:ext cx="5273681" cy="44826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Grandes </a:t>
            </a:r>
            <a:r>
              <a:rPr lang="fr-FR" dirty="0" err="1" smtClean="0"/>
              <a:t>etapes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C000"/>
                </a:solidFill>
              </a:rPr>
              <a:t>1- Structure et </a:t>
            </a:r>
            <a:r>
              <a:rPr lang="fr-FR" b="1" dirty="0" err="1" smtClean="0">
                <a:solidFill>
                  <a:srgbClr val="FFC000"/>
                </a:solidFill>
              </a:rPr>
              <a:t>theme</a:t>
            </a:r>
            <a:r>
              <a:rPr lang="fr-FR" b="1" dirty="0" smtClean="0">
                <a:solidFill>
                  <a:srgbClr val="FFC000"/>
                </a:solidFill>
              </a:rPr>
              <a:t> du site</a:t>
            </a:r>
            <a:endParaRPr lang="fr-FR" dirty="0" smtClean="0">
              <a:solidFill>
                <a:srgbClr val="FFC000"/>
              </a:solidFill>
            </a:endParaRPr>
          </a:p>
          <a:p>
            <a:pPr lvl="1"/>
            <a:r>
              <a:rPr lang="fr-FR" dirty="0" smtClean="0"/>
              <a:t>Taille (le site sera-t-il extensible ou fixe ?)</a:t>
            </a:r>
          </a:p>
          <a:p>
            <a:pPr lvl="1"/>
            <a:r>
              <a:rPr lang="fr-FR" dirty="0" smtClean="0"/>
              <a:t>Organisation (structure des pages)</a:t>
            </a:r>
          </a:p>
          <a:p>
            <a:pPr lvl="1"/>
            <a:r>
              <a:rPr lang="fr-FR" dirty="0" smtClean="0"/>
              <a:t>Thème</a:t>
            </a:r>
          </a:p>
          <a:p>
            <a:pPr lvl="1"/>
            <a:r>
              <a:rPr lang="fr-FR" dirty="0" smtClean="0"/>
              <a:t> charte graphique (Couleurs, polices,….)</a:t>
            </a:r>
          </a:p>
          <a:p>
            <a:pPr lvl="1"/>
            <a:r>
              <a:rPr lang="fr-FR" dirty="0" smtClean="0"/>
              <a:t>Illustrations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5</a:t>
            </a:fld>
            <a:endParaRPr lang="fr-B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107157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b="1" dirty="0" smtClean="0">
                <a:solidFill>
                  <a:srgbClr val="FFC000"/>
                </a:solidFill>
              </a:rPr>
              <a:t>2- Création de la maquette sous Photoshop et conception des éléments graphiques de l’interface</a:t>
            </a:r>
            <a:endParaRPr lang="fr-FR" b="1" dirty="0">
              <a:solidFill>
                <a:srgbClr val="FFC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6</a:t>
            </a:fld>
            <a:endParaRPr lang="fr-BE"/>
          </a:p>
        </p:txBody>
      </p:sp>
      <p:pic>
        <p:nvPicPr>
          <p:cNvPr id="3074" name="Picture 2" descr="Résultat de recherche d'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357430"/>
            <a:ext cx="7358114" cy="41389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00106"/>
          </a:xfrm>
        </p:spPr>
        <p:txBody>
          <a:bodyPr/>
          <a:lstStyle/>
          <a:p>
            <a:r>
              <a:rPr lang="fr-FR" dirty="0" smtClean="0"/>
              <a:t>Design des éléments graphique de l’interface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7</a:t>
            </a:fld>
            <a:endParaRPr lang="fr-BE"/>
          </a:p>
        </p:txBody>
      </p:sp>
      <p:pic>
        <p:nvPicPr>
          <p:cNvPr id="23554" name="Picture 2" descr="Résultat de recherche d'imag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357430"/>
            <a:ext cx="5715000" cy="39338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Etapes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fr-FR" b="1" dirty="0" smtClean="0">
                <a:solidFill>
                  <a:srgbClr val="FFC000"/>
                </a:solidFill>
              </a:rPr>
              <a:t>3-Codage  et réalisation de la maquette Photoshop en HTML/CSS/</a:t>
            </a:r>
            <a:r>
              <a:rPr lang="fr-FR" b="1" dirty="0" err="1" smtClean="0">
                <a:solidFill>
                  <a:srgbClr val="FFC000"/>
                </a:solidFill>
              </a:rPr>
              <a:t>Javascript</a:t>
            </a:r>
            <a:endParaRPr lang="fr-FR" b="1" dirty="0">
              <a:solidFill>
                <a:srgbClr val="FFC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8</a:t>
            </a:fld>
            <a:endParaRPr lang="fr-BE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5" y="2428868"/>
            <a:ext cx="601231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Responsive Web Design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709160"/>
          </a:xfrm>
        </p:spPr>
        <p:txBody>
          <a:bodyPr>
            <a:normAutofit/>
          </a:bodyPr>
          <a:lstStyle/>
          <a:p>
            <a:r>
              <a:rPr lang="fr-FR" sz="2000" dirty="0" smtClean="0"/>
              <a:t>Eléments essentiels  à tenir en compte en conception du site :</a:t>
            </a:r>
          </a:p>
          <a:p>
            <a:r>
              <a:rPr lang="fr-FR" sz="2000" dirty="0" smtClean="0"/>
              <a:t> La multitude des systèmes d’affichage : </a:t>
            </a:r>
            <a:r>
              <a:rPr lang="fr-FR" sz="2000" dirty="0" err="1" smtClean="0"/>
              <a:t>iOS</a:t>
            </a:r>
            <a:r>
              <a:rPr lang="fr-FR" sz="2000" dirty="0" smtClean="0"/>
              <a:t>, </a:t>
            </a:r>
            <a:r>
              <a:rPr lang="fr-FR" sz="2000" dirty="0" err="1" smtClean="0"/>
              <a:t>MacOS</a:t>
            </a:r>
            <a:r>
              <a:rPr lang="fr-FR" sz="2000" dirty="0" smtClean="0"/>
              <a:t>, </a:t>
            </a:r>
            <a:r>
              <a:rPr lang="fr-FR" sz="2000" dirty="0" err="1" smtClean="0"/>
              <a:t>Android</a:t>
            </a:r>
            <a:r>
              <a:rPr lang="fr-FR" sz="2000" dirty="0" smtClean="0"/>
              <a:t>, Windows, </a:t>
            </a:r>
            <a:r>
              <a:rPr lang="fr-FR" sz="2000" dirty="0" err="1" smtClean="0"/>
              <a:t>Lunix</a:t>
            </a:r>
            <a:r>
              <a:rPr lang="fr-FR" sz="2000" dirty="0" smtClean="0"/>
              <a:t>……</a:t>
            </a:r>
          </a:p>
          <a:p>
            <a:r>
              <a:rPr lang="fr-FR" sz="2000" dirty="0" smtClean="0"/>
              <a:t>La taille des terminaux d’affichage: </a:t>
            </a:r>
            <a:r>
              <a:rPr lang="fr-FR" sz="2000" dirty="0" err="1" smtClean="0"/>
              <a:t>PCs</a:t>
            </a:r>
            <a:r>
              <a:rPr lang="fr-FR" sz="2000" dirty="0" smtClean="0"/>
              <a:t>, Mac, </a:t>
            </a:r>
            <a:r>
              <a:rPr lang="fr-FR" sz="2000" dirty="0" err="1" smtClean="0"/>
              <a:t>Tablets</a:t>
            </a:r>
            <a:r>
              <a:rPr lang="fr-FR" sz="2000" dirty="0" smtClean="0"/>
              <a:t> , Smartphones…..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9</a:t>
            </a:fld>
            <a:endParaRPr lang="fr-BE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143248"/>
            <a:ext cx="5703396" cy="3571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969</TotalTime>
  <Words>177</Words>
  <PresentationFormat>Affichage à l'écran (4:3)</PresentationFormat>
  <Paragraphs>54</Paragraphs>
  <Slides>11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Apex</vt:lpstr>
      <vt:lpstr>Design graphique et applications multimédias</vt:lpstr>
      <vt:lpstr>Introduction</vt:lpstr>
      <vt:lpstr>Charte graphique</vt:lpstr>
      <vt:lpstr>Exemple : charte graphique</vt:lpstr>
      <vt:lpstr>Grandes etapes</vt:lpstr>
      <vt:lpstr>Etapes</vt:lpstr>
      <vt:lpstr>Etapes</vt:lpstr>
      <vt:lpstr>Etapes</vt:lpstr>
      <vt:lpstr>Responsive Web Design</vt:lpstr>
      <vt:lpstr>Exemple de Design d’une interface Web</vt:lpstr>
      <vt:lpstr>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Infographie</dc:title>
  <cp:lastModifiedBy>Sami</cp:lastModifiedBy>
  <cp:revision>320</cp:revision>
  <dcterms:modified xsi:type="dcterms:W3CDTF">2017-11-20T10:15:15Z</dcterms:modified>
</cp:coreProperties>
</file>