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83" r:id="rId2"/>
    <p:sldId id="266" r:id="rId3"/>
    <p:sldId id="443" r:id="rId4"/>
    <p:sldId id="442" r:id="rId5"/>
    <p:sldId id="449" r:id="rId6"/>
    <p:sldId id="444" r:id="rId7"/>
    <p:sldId id="445" r:id="rId8"/>
    <p:sldId id="446" r:id="rId9"/>
    <p:sldId id="447" r:id="rId10"/>
    <p:sldId id="448" r:id="rId11"/>
    <p:sldId id="450" r:id="rId12"/>
    <p:sldId id="451" r:id="rId13"/>
    <p:sldId id="453" r:id="rId14"/>
    <p:sldId id="452" r:id="rId15"/>
    <p:sldId id="454" r:id="rId16"/>
    <p:sldId id="455" r:id="rId17"/>
    <p:sldId id="456" r:id="rId18"/>
    <p:sldId id="458" r:id="rId19"/>
    <p:sldId id="457" r:id="rId20"/>
    <p:sldId id="469" r:id="rId21"/>
    <p:sldId id="470" r:id="rId22"/>
    <p:sldId id="471" r:id="rId23"/>
    <p:sldId id="472" r:id="rId24"/>
    <p:sldId id="473" r:id="rId25"/>
    <p:sldId id="480" r:id="rId26"/>
    <p:sldId id="479" r:id="rId27"/>
    <p:sldId id="474" r:id="rId28"/>
    <p:sldId id="475" r:id="rId29"/>
    <p:sldId id="459" r:id="rId30"/>
    <p:sldId id="460" r:id="rId31"/>
    <p:sldId id="476" r:id="rId32"/>
    <p:sldId id="461" r:id="rId33"/>
    <p:sldId id="462" r:id="rId34"/>
    <p:sldId id="463" r:id="rId35"/>
    <p:sldId id="464" r:id="rId36"/>
    <p:sldId id="477" r:id="rId37"/>
    <p:sldId id="478" r:id="rId38"/>
    <p:sldId id="465" r:id="rId39"/>
    <p:sldId id="466" r:id="rId40"/>
    <p:sldId id="467" r:id="rId41"/>
    <p:sldId id="468" r:id="rId42"/>
    <p:sldId id="481" r:id="rId43"/>
    <p:sldId id="505" r:id="rId44"/>
    <p:sldId id="506" r:id="rId45"/>
    <p:sldId id="482" r:id="rId46"/>
    <p:sldId id="483" r:id="rId47"/>
    <p:sldId id="484" r:id="rId48"/>
    <p:sldId id="509" r:id="rId49"/>
    <p:sldId id="485" r:id="rId50"/>
    <p:sldId id="486" r:id="rId51"/>
    <p:sldId id="487" r:id="rId52"/>
    <p:sldId id="488" r:id="rId53"/>
    <p:sldId id="489" r:id="rId54"/>
    <p:sldId id="490" r:id="rId55"/>
    <p:sldId id="491" r:id="rId56"/>
    <p:sldId id="507" r:id="rId57"/>
    <p:sldId id="508" r:id="rId58"/>
    <p:sldId id="492" r:id="rId59"/>
    <p:sldId id="493" r:id="rId60"/>
    <p:sldId id="494" r:id="rId61"/>
    <p:sldId id="495" r:id="rId62"/>
    <p:sldId id="496" r:id="rId63"/>
    <p:sldId id="497" r:id="rId64"/>
    <p:sldId id="498" r:id="rId65"/>
    <p:sldId id="499" r:id="rId66"/>
    <p:sldId id="500" r:id="rId67"/>
    <p:sldId id="501" r:id="rId68"/>
    <p:sldId id="504"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FF00"/>
    <a:srgbClr val="333300"/>
    <a:srgbClr val="FFCC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64" d="100"/>
          <a:sy n="64" d="100"/>
        </p:scale>
        <p:origin x="180" y="96"/>
      </p:cViewPr>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FBA3-9A51-4F4C-AF30-0E02F17B49AB}" type="datetimeFigureOut">
              <a:rPr lang="fr-FR" smtClean="0"/>
              <a:t>23/04/2024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1BB08-14CF-4453-B4A0-CA7416566A24}" type="slidenum">
              <a:rPr lang="fr-FR" smtClean="0"/>
              <a:t>‹N°›</a:t>
            </a:fld>
            <a:endParaRPr lang="fr-FR"/>
          </a:p>
        </p:txBody>
      </p:sp>
    </p:spTree>
    <p:extLst>
      <p:ext uri="{BB962C8B-B14F-4D97-AF65-F5344CB8AC3E}">
        <p14:creationId xmlns:p14="http://schemas.microsoft.com/office/powerpoint/2010/main" val="321476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21</a:t>
            </a:fld>
            <a:endParaRPr lang="fr-FR"/>
          </a:p>
        </p:txBody>
      </p:sp>
    </p:spTree>
    <p:extLst>
      <p:ext uri="{BB962C8B-B14F-4D97-AF65-F5344CB8AC3E}">
        <p14:creationId xmlns:p14="http://schemas.microsoft.com/office/powerpoint/2010/main" val="4031670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adjuvants de vaccins (issu du latin </a:t>
            </a:r>
            <a:r>
              <a:rPr lang="fr-FR" dirty="0" err="1" smtClean="0"/>
              <a:t>adjuvare</a:t>
            </a:r>
            <a:r>
              <a:rPr lang="fr-FR" dirty="0" smtClean="0"/>
              <a:t> signifiant «aider») sont des substances augmentant l'intensité de la réponse immunitaire après </a:t>
            </a:r>
            <a:r>
              <a:rPr lang="fr-FR" dirty="0" err="1" smtClean="0"/>
              <a:t>co</a:t>
            </a:r>
            <a:r>
              <a:rPr lang="fr-FR" dirty="0" smtClean="0"/>
              <a:t>-administration avec un antigène. Ils sont utiles pour permettre aux vaccins d’induire des réponses immunitaires puissantes et persistantes, mais aussi pour réduire la dose vaccinale, le nombre d’injections et augmenter la stabilité du vaccin. Les adjuvants de vaccins sont utilisés pour la formulation de vaccins humains ou vétérinaires.</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29</a:t>
            </a:fld>
            <a:endParaRPr lang="fr-FR"/>
          </a:p>
        </p:txBody>
      </p:sp>
    </p:spTree>
    <p:extLst>
      <p:ext uri="{BB962C8B-B14F-4D97-AF65-F5344CB8AC3E}">
        <p14:creationId xmlns:p14="http://schemas.microsoft.com/office/powerpoint/2010/main" val="204879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adjuvants sont indispensables pour les vaccins peu immunogènes. Ils permettent d’induire une réponse protectrice et durable.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30</a:t>
            </a:fld>
            <a:endParaRPr lang="fr-FR"/>
          </a:p>
        </p:txBody>
      </p:sp>
    </p:spTree>
    <p:extLst>
      <p:ext uri="{BB962C8B-B14F-4D97-AF65-F5344CB8AC3E}">
        <p14:creationId xmlns:p14="http://schemas.microsoft.com/office/powerpoint/2010/main" val="120128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adjuvants sont indispensables pour les vaccins peu immunogènes. </a:t>
            </a:r>
            <a:r>
              <a:rPr lang="fr-FR" smtClean="0"/>
              <a:t>Ils permettent d’induire une réponse protectrice et durable. </a:t>
            </a:r>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31</a:t>
            </a:fld>
            <a:endParaRPr lang="fr-FR"/>
          </a:p>
        </p:txBody>
      </p:sp>
    </p:spTree>
    <p:extLst>
      <p:ext uri="{BB962C8B-B14F-4D97-AF65-F5344CB8AC3E}">
        <p14:creationId xmlns:p14="http://schemas.microsoft.com/office/powerpoint/2010/main" val="250651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34</a:t>
            </a:fld>
            <a:endParaRPr lang="fr-FR"/>
          </a:p>
        </p:txBody>
      </p:sp>
    </p:spTree>
    <p:extLst>
      <p:ext uri="{BB962C8B-B14F-4D97-AF65-F5344CB8AC3E}">
        <p14:creationId xmlns:p14="http://schemas.microsoft.com/office/powerpoint/2010/main" val="307900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synapse immunologique joue un rôle clé dans la réponse immunitaire à travers:</a:t>
            </a:r>
          </a:p>
          <a:p>
            <a:endParaRPr lang="fr-FR" dirty="0"/>
          </a:p>
        </p:txBody>
      </p:sp>
      <p:sp>
        <p:nvSpPr>
          <p:cNvPr id="4" name="Espace réservé du numéro de diapositive 3"/>
          <p:cNvSpPr>
            <a:spLocks noGrp="1"/>
          </p:cNvSpPr>
          <p:nvPr>
            <p:ph type="sldNum" sz="quarter" idx="10"/>
          </p:nvPr>
        </p:nvSpPr>
        <p:spPr/>
        <p:txBody>
          <a:bodyPr/>
          <a:lstStyle/>
          <a:p>
            <a:fld id="{BD01BB08-14CF-4453-B4A0-CA7416566A24}" type="slidenum">
              <a:rPr lang="fr-FR" smtClean="0"/>
              <a:t>58</a:t>
            </a:fld>
            <a:endParaRPr lang="fr-FR"/>
          </a:p>
        </p:txBody>
      </p:sp>
    </p:spTree>
    <p:extLst>
      <p:ext uri="{BB962C8B-B14F-4D97-AF65-F5344CB8AC3E}">
        <p14:creationId xmlns:p14="http://schemas.microsoft.com/office/powerpoint/2010/main" val="284755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4791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58263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09578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67311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1994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19EF5D8-E3E2-4417-BACD-2BC1FB0ED94F}" type="datetimeFigureOut">
              <a:rPr lang="fr-FR" smtClean="0"/>
              <a:t>23/04/2024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794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19EF5D8-E3E2-4417-BACD-2BC1FB0ED94F}" type="datetimeFigureOut">
              <a:rPr lang="fr-FR" smtClean="0"/>
              <a:t>23/04/2024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976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19EF5D8-E3E2-4417-BACD-2BC1FB0ED94F}" type="datetimeFigureOut">
              <a:rPr lang="fr-FR" smtClean="0"/>
              <a:t>23/04/2024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383415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9EF5D8-E3E2-4417-BACD-2BC1FB0ED94F}" type="datetimeFigureOut">
              <a:rPr lang="fr-FR" smtClean="0"/>
              <a:t>23/04/2024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224670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23/04/2024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124402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19EF5D8-E3E2-4417-BACD-2BC1FB0ED94F}" type="datetimeFigureOut">
              <a:rPr lang="fr-FR" smtClean="0"/>
              <a:t>23/04/2024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59FF380-B5EF-4E12-8AB9-CF3FDE37417A}" type="slidenum">
              <a:rPr lang="fr-FR" smtClean="0"/>
              <a:t>‹N°›</a:t>
            </a:fld>
            <a:endParaRPr lang="fr-FR"/>
          </a:p>
        </p:txBody>
      </p:sp>
    </p:spTree>
    <p:extLst>
      <p:ext uri="{BB962C8B-B14F-4D97-AF65-F5344CB8AC3E}">
        <p14:creationId xmlns:p14="http://schemas.microsoft.com/office/powerpoint/2010/main" val="78054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EF5D8-E3E2-4417-BACD-2BC1FB0ED94F}" type="datetimeFigureOut">
              <a:rPr lang="fr-FR" smtClean="0"/>
              <a:t>23/04/2024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FF380-B5EF-4E12-8AB9-CF3FDE37417A}" type="slidenum">
              <a:rPr lang="fr-FR" smtClean="0"/>
              <a:t>‹N°›</a:t>
            </a:fld>
            <a:endParaRPr lang="fr-FR"/>
          </a:p>
        </p:txBody>
      </p:sp>
    </p:spTree>
    <p:extLst>
      <p:ext uri="{BB962C8B-B14F-4D97-AF65-F5344CB8AC3E}">
        <p14:creationId xmlns:p14="http://schemas.microsoft.com/office/powerpoint/2010/main" val="641433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2590" t="3080" r="3594" b="4344"/>
          <a:stretch/>
        </p:blipFill>
        <p:spPr>
          <a:xfrm>
            <a:off x="6111008" y="1632095"/>
            <a:ext cx="6032711" cy="4312693"/>
          </a:xfrm>
          <a:prstGeom prst="rect">
            <a:avLst/>
          </a:prstGeom>
        </p:spPr>
      </p:pic>
      <p:pic>
        <p:nvPicPr>
          <p:cNvPr id="6" name="Image 5" descr="D:\mouna\image\Nouveau dossier (3)\1601042_776377912391704_1338383142_n.png"/>
          <p:cNvPicPr/>
          <p:nvPr/>
        </p:nvPicPr>
        <p:blipFill>
          <a:blip r:embed="rId3" cstate="print"/>
          <a:srcRect/>
          <a:stretch>
            <a:fillRect/>
          </a:stretch>
        </p:blipFill>
        <p:spPr bwMode="auto">
          <a:xfrm>
            <a:off x="10467833" y="269157"/>
            <a:ext cx="1455670" cy="1216012"/>
          </a:xfrm>
          <a:prstGeom prst="rect">
            <a:avLst/>
          </a:prstGeom>
          <a:ln w="28575">
            <a:solidFill>
              <a:srgbClr val="C00000"/>
            </a:solidFill>
          </a:ln>
          <a:effectLst>
            <a:glow rad="139700">
              <a:schemeClr val="accent2">
                <a:satMod val="175000"/>
                <a:alpha val="40000"/>
              </a:schemeClr>
            </a:glow>
            <a:outerShdw blurRad="190500" algn="tl" rotWithShape="0">
              <a:srgbClr val="000000">
                <a:alpha val="70000"/>
              </a:srgbClr>
            </a:outerShdw>
          </a:effectLst>
        </p:spPr>
      </p:pic>
      <p:sp>
        <p:nvSpPr>
          <p:cNvPr id="4" name="Rectangle 3"/>
          <p:cNvSpPr/>
          <p:nvPr/>
        </p:nvSpPr>
        <p:spPr>
          <a:xfrm>
            <a:off x="-140781" y="0"/>
            <a:ext cx="12503579" cy="1754326"/>
          </a:xfrm>
          <a:prstGeom prst="rect">
            <a:avLst/>
          </a:prstGeom>
        </p:spPr>
        <p:txBody>
          <a:bodyPr wrap="square">
            <a:spAutoFit/>
          </a:bodyPr>
          <a:lstStyle/>
          <a:p>
            <a:pPr algn="ctr">
              <a:lnSpc>
                <a:spcPct val="150000"/>
              </a:lnSpc>
            </a:pPr>
            <a:r>
              <a:rPr lang="fr-FR" b="1" i="0" u="none" strike="noStrike" baseline="0" dirty="0" smtClean="0">
                <a:solidFill>
                  <a:srgbClr val="000000"/>
                </a:solidFill>
                <a:latin typeface="Times New Roman" panose="02020603050405020304" pitchFamily="18" charset="0"/>
              </a:rPr>
              <a:t>REPUBLIQUE DEMOCRATIQUE ALGERIENNE ET POPULAIRE </a:t>
            </a:r>
            <a:endParaRPr lang="fr-FR" b="0" i="0" u="none" strike="noStrike" baseline="0" dirty="0" smtClean="0">
              <a:solidFill>
                <a:srgbClr val="000000"/>
              </a:solidFill>
              <a:latin typeface="Times New Roman" panose="02020603050405020304" pitchFamily="18" charset="0"/>
            </a:endParaRPr>
          </a:p>
          <a:p>
            <a:pPr algn="ctr">
              <a:lnSpc>
                <a:spcPct val="150000"/>
              </a:lnSpc>
            </a:pPr>
            <a:r>
              <a:rPr lang="fr-FR" b="1" i="0" u="none" strike="noStrike" baseline="0" dirty="0" smtClean="0">
                <a:solidFill>
                  <a:srgbClr val="000000"/>
                </a:solidFill>
                <a:latin typeface="Times New Roman" panose="02020603050405020304" pitchFamily="18" charset="0"/>
              </a:rPr>
              <a:t>Ministère de l’enseignement supérieur et de la recherche scientifique </a:t>
            </a:r>
            <a:endParaRPr lang="fr-FR" b="0" i="0" u="none" strike="noStrike" baseline="0" dirty="0" smtClean="0">
              <a:solidFill>
                <a:srgbClr val="000000"/>
              </a:solidFill>
              <a:latin typeface="Times New Roman" panose="02020603050405020304" pitchFamily="18" charset="0"/>
            </a:endParaRPr>
          </a:p>
          <a:p>
            <a:pPr algn="ctr">
              <a:lnSpc>
                <a:spcPct val="150000"/>
              </a:lnSpc>
            </a:pPr>
            <a:r>
              <a:rPr lang="fr-FR" b="1" dirty="0" smtClean="0">
                <a:solidFill>
                  <a:srgbClr val="000000"/>
                </a:solidFill>
                <a:latin typeface="Times New Roman" panose="02020603050405020304" pitchFamily="18" charset="0"/>
              </a:rPr>
              <a:t>Centre universitaire </a:t>
            </a:r>
            <a:r>
              <a:rPr lang="fr-FR" b="1" dirty="0" err="1" smtClean="0">
                <a:solidFill>
                  <a:srgbClr val="000000"/>
                </a:solidFill>
                <a:latin typeface="Times New Roman" panose="02020603050405020304" pitchFamily="18" charset="0"/>
              </a:rPr>
              <a:t>Abedelhafid</a:t>
            </a:r>
            <a:r>
              <a:rPr lang="fr-FR" b="1" dirty="0" smtClean="0">
                <a:solidFill>
                  <a:srgbClr val="000000"/>
                </a:solidFill>
                <a:latin typeface="Times New Roman" panose="02020603050405020304" pitchFamily="18" charset="0"/>
              </a:rPr>
              <a:t> BOUSSOUF –Mila</a:t>
            </a:r>
          </a:p>
          <a:p>
            <a:pPr algn="ctr">
              <a:lnSpc>
                <a:spcPct val="150000"/>
              </a:lnSpc>
            </a:pPr>
            <a:r>
              <a:rPr lang="fr-FR" b="1" i="0" u="none" strike="noStrike" baseline="0" dirty="0" smtClean="0">
                <a:solidFill>
                  <a:srgbClr val="000000"/>
                </a:solidFill>
                <a:latin typeface="Times New Roman" panose="02020603050405020304" pitchFamily="18" charset="0"/>
              </a:rPr>
              <a:t>Département:</a:t>
            </a:r>
            <a:r>
              <a:rPr lang="fr-FR" b="1" i="0" u="none" strike="noStrike" dirty="0" smtClean="0">
                <a:solidFill>
                  <a:srgbClr val="000000"/>
                </a:solidFill>
                <a:latin typeface="Times New Roman" panose="02020603050405020304" pitchFamily="18" charset="0"/>
              </a:rPr>
              <a:t> Sciences Biologique et Agricole</a:t>
            </a:r>
            <a:endParaRPr lang="fr-FR" dirty="0"/>
          </a:p>
        </p:txBody>
      </p:sp>
      <p:sp>
        <p:nvSpPr>
          <p:cNvPr id="5" name="Rectangle 4"/>
          <p:cNvSpPr/>
          <p:nvPr/>
        </p:nvSpPr>
        <p:spPr>
          <a:xfrm>
            <a:off x="0" y="1743326"/>
            <a:ext cx="5213445" cy="1354217"/>
          </a:xfrm>
          <a:prstGeom prst="rect">
            <a:avLst/>
          </a:prstGeom>
        </p:spPr>
        <p:txBody>
          <a:bodyPr wrap="square">
            <a:spAutoFit/>
          </a:bodyPr>
          <a:lstStyle/>
          <a:p>
            <a:pPr algn="ctr"/>
            <a:r>
              <a:rPr lang="fr-FR" sz="2800" b="1" i="0" u="none" strike="noStrike" baseline="0" dirty="0" smtClean="0">
                <a:solidFill>
                  <a:srgbClr val="C00000"/>
                </a:solidFill>
                <a:latin typeface="Times New Roman" panose="02020603050405020304" pitchFamily="18" charset="0"/>
              </a:rPr>
              <a:t>Interface système immunitaire / microorganismes</a:t>
            </a:r>
          </a:p>
          <a:p>
            <a:pPr algn="ctr"/>
            <a:endParaRPr lang="fr-FR" sz="2600" b="0" i="0" u="none" strike="noStrike" baseline="0" dirty="0" smtClean="0">
              <a:solidFill>
                <a:srgbClr val="000000"/>
              </a:solidFill>
              <a:latin typeface="Times New Roman" panose="02020603050405020304" pitchFamily="18" charset="0"/>
            </a:endParaRPr>
          </a:p>
        </p:txBody>
      </p:sp>
      <p:sp>
        <p:nvSpPr>
          <p:cNvPr id="9" name="Rectangle 8"/>
          <p:cNvSpPr/>
          <p:nvPr/>
        </p:nvSpPr>
        <p:spPr>
          <a:xfrm>
            <a:off x="-387080" y="5822559"/>
            <a:ext cx="4817660" cy="1200329"/>
          </a:xfrm>
          <a:prstGeom prst="rect">
            <a:avLst/>
          </a:prstGeom>
        </p:spPr>
        <p:txBody>
          <a:bodyPr wrap="square">
            <a:spAutoFit/>
          </a:bodyPr>
          <a:lstStyle/>
          <a:p>
            <a:pPr algn="ctr"/>
            <a:r>
              <a:rPr lang="fr-FR" b="1" dirty="0" smtClean="0">
                <a:solidFill>
                  <a:srgbClr val="000000"/>
                </a:solidFill>
                <a:latin typeface="Times New Roman" panose="02020603050405020304" pitchFamily="18" charset="0"/>
              </a:rPr>
              <a:t>Réalisé par:</a:t>
            </a:r>
          </a:p>
          <a:p>
            <a:pPr algn="ctr"/>
            <a:r>
              <a:rPr lang="fr-FR" b="1" i="0" u="none" strike="noStrike" baseline="0" dirty="0" smtClean="0">
                <a:solidFill>
                  <a:srgbClr val="C00000"/>
                </a:solidFill>
                <a:latin typeface="Times New Roman" panose="02020603050405020304" pitchFamily="18" charset="0"/>
              </a:rPr>
              <a:t>Dr. KADJOUDJ</a:t>
            </a:r>
            <a:r>
              <a:rPr lang="fr-FR" b="1" i="0" u="none" strike="noStrike" dirty="0" smtClean="0">
                <a:solidFill>
                  <a:srgbClr val="C00000"/>
                </a:solidFill>
                <a:latin typeface="Times New Roman" panose="02020603050405020304" pitchFamily="18" charset="0"/>
              </a:rPr>
              <a:t> Nadia </a:t>
            </a:r>
          </a:p>
          <a:p>
            <a:pPr algn="ctr"/>
            <a:r>
              <a:rPr lang="fr-FR" b="1" i="0" u="none" strike="noStrike" baseline="0" dirty="0" smtClean="0">
                <a:solidFill>
                  <a:srgbClr val="000000"/>
                </a:solidFill>
                <a:latin typeface="Times New Roman" panose="02020603050405020304" pitchFamily="18" charset="0"/>
              </a:rPr>
              <a:t>Enseignante-chercheuse </a:t>
            </a:r>
            <a:endParaRPr lang="fr-FR" b="1" dirty="0">
              <a:solidFill>
                <a:srgbClr val="000000"/>
              </a:solidFill>
              <a:latin typeface="Times New Roman" panose="02020603050405020304" pitchFamily="18" charset="0"/>
            </a:endParaRPr>
          </a:p>
          <a:p>
            <a:pPr algn="ctr"/>
            <a:endParaRPr lang="fr-FR" b="1" i="0" u="none" strike="noStrike" baseline="0" dirty="0" smtClean="0">
              <a:solidFill>
                <a:srgbClr val="000000"/>
              </a:solidFill>
              <a:latin typeface="Times New Roman" panose="02020603050405020304" pitchFamily="18" charset="0"/>
            </a:endParaRPr>
          </a:p>
        </p:txBody>
      </p:sp>
      <p:sp>
        <p:nvSpPr>
          <p:cNvPr id="11" name="Rectangle 10"/>
          <p:cNvSpPr/>
          <p:nvPr/>
        </p:nvSpPr>
        <p:spPr>
          <a:xfrm>
            <a:off x="222642" y="2759585"/>
            <a:ext cx="5669287" cy="2723823"/>
          </a:xfrm>
          <a:prstGeom prst="rect">
            <a:avLst/>
          </a:prstGeom>
        </p:spPr>
        <p:txBody>
          <a:bodyPr wrap="square">
            <a:spAutoFit/>
          </a:bodyPr>
          <a:lstStyle/>
          <a:p>
            <a:pPr>
              <a:lnSpc>
                <a:spcPct val="150000"/>
              </a:lnSpc>
            </a:pPr>
            <a:r>
              <a:rPr lang="fr-FR" sz="2400" b="1" i="1" u="none" strike="noStrike" baseline="0" dirty="0" smtClean="0">
                <a:solidFill>
                  <a:srgbClr val="000000"/>
                </a:solidFill>
                <a:latin typeface="Times New Roman" panose="02020603050405020304" pitchFamily="18" charset="0"/>
              </a:rPr>
              <a:t>Informations sur le cours </a:t>
            </a:r>
            <a:r>
              <a:rPr lang="fr-FR" sz="2400" b="0" i="0" u="none" strike="noStrike" baseline="0" dirty="0" smtClean="0">
                <a:solidFill>
                  <a:srgbClr val="000000"/>
                </a:solidFill>
                <a:latin typeface="Times New Roman" panose="02020603050405020304" pitchFamily="18" charset="0"/>
              </a:rPr>
              <a:t>	</a:t>
            </a:r>
          </a:p>
          <a:p>
            <a:pPr>
              <a:lnSpc>
                <a:spcPct val="150000"/>
              </a:lnSpc>
            </a:pPr>
            <a:r>
              <a:rPr lang="fr-FR" b="1" i="1" u="none" strike="noStrike" baseline="0" dirty="0" smtClean="0">
                <a:solidFill>
                  <a:srgbClr val="000000"/>
                </a:solidFill>
                <a:latin typeface="Times New Roman" panose="02020603050405020304" pitchFamily="18" charset="0"/>
              </a:rPr>
              <a:t>Public cible</a:t>
            </a:r>
            <a:r>
              <a:rPr lang="fr-FR" b="0" i="1"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1er</a:t>
            </a:r>
            <a:r>
              <a:rPr lang="fr-FR" sz="80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année Master Microbiologie Appliquées 	</a:t>
            </a:r>
          </a:p>
          <a:p>
            <a:pPr>
              <a:lnSpc>
                <a:spcPct val="150000"/>
              </a:lnSpc>
            </a:pPr>
            <a:r>
              <a:rPr lang="fr-FR" b="1" i="1" u="none" strike="noStrike" baseline="0" dirty="0" smtClean="0">
                <a:solidFill>
                  <a:srgbClr val="000000"/>
                </a:solidFill>
                <a:latin typeface="Times New Roman" panose="02020603050405020304" pitchFamily="18" charset="0"/>
              </a:rPr>
              <a:t>Crédit</a:t>
            </a:r>
            <a:r>
              <a:rPr lang="fr-FR" b="0" i="1"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	 06 	</a:t>
            </a:r>
          </a:p>
          <a:p>
            <a:pPr>
              <a:lnSpc>
                <a:spcPct val="150000"/>
              </a:lnSpc>
            </a:pPr>
            <a:r>
              <a:rPr lang="fr-FR" b="1" i="1" u="none" strike="noStrike" baseline="0" dirty="0" smtClean="0">
                <a:solidFill>
                  <a:srgbClr val="000000"/>
                </a:solidFill>
                <a:latin typeface="Times New Roman" panose="02020603050405020304" pitchFamily="18" charset="0"/>
              </a:rPr>
              <a:t>Coefficient </a:t>
            </a:r>
            <a:r>
              <a:rPr lang="fr-FR" dirty="0">
                <a:solidFill>
                  <a:srgbClr val="000000"/>
                </a:solidFill>
                <a:latin typeface="Times New Roman" panose="02020603050405020304" pitchFamily="18" charset="0"/>
              </a:rPr>
              <a:t> </a:t>
            </a:r>
            <a:r>
              <a:rPr lang="fr-FR"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03 	</a:t>
            </a:r>
          </a:p>
          <a:p>
            <a:pPr>
              <a:lnSpc>
                <a:spcPct val="150000"/>
              </a:lnSpc>
            </a:pPr>
            <a:r>
              <a:rPr lang="fr-FR" b="1" i="1" u="none" strike="noStrike" baseline="0" dirty="0" smtClean="0">
                <a:solidFill>
                  <a:srgbClr val="000000"/>
                </a:solidFill>
                <a:latin typeface="Times New Roman" panose="02020603050405020304" pitchFamily="18" charset="0"/>
              </a:rPr>
              <a:t>Durée des séances Cours</a:t>
            </a:r>
            <a:r>
              <a:rPr lang="fr-FR" b="1" i="0" u="none" strike="noStrike" baseline="0" dirty="0" smtClean="0">
                <a:solidFill>
                  <a:srgbClr val="000000"/>
                </a:solidFill>
                <a:latin typeface="Times New Roman" panose="02020603050405020304" pitchFamily="18" charset="0"/>
              </a:rPr>
              <a:t>            </a:t>
            </a:r>
            <a:r>
              <a:rPr lang="fr-FR" b="0" i="0" u="none" strike="noStrike" baseline="0" dirty="0" smtClean="0">
                <a:solidFill>
                  <a:srgbClr val="000000"/>
                </a:solidFill>
                <a:latin typeface="Times New Roman" panose="02020603050405020304" pitchFamily="18" charset="0"/>
              </a:rPr>
              <a:t>01h30 / séance </a:t>
            </a:r>
            <a:endParaRPr lang="fr-FR" b="0" i="1" u="none" strike="noStrike" baseline="0" dirty="0" smtClean="0">
              <a:solidFill>
                <a:srgbClr val="000000"/>
              </a:solidFill>
              <a:latin typeface="Times New Roman" panose="02020603050405020304" pitchFamily="18" charset="0"/>
            </a:endParaRPr>
          </a:p>
          <a:p>
            <a:pPr>
              <a:lnSpc>
                <a:spcPct val="150000"/>
              </a:lnSpc>
            </a:pPr>
            <a:r>
              <a:rPr lang="fr-FR" b="0" i="1" u="none" strike="noStrike" baseline="0" dirty="0" smtClean="0">
                <a:solidFill>
                  <a:srgbClr val="000000"/>
                </a:solidFill>
                <a:latin typeface="Times New Roman" panose="02020603050405020304" pitchFamily="18" charset="0"/>
              </a:rPr>
              <a:t>   </a:t>
            </a:r>
            <a:r>
              <a:rPr lang="fr-FR" b="1" i="1" u="none" strike="noStrike" baseline="0" dirty="0" smtClean="0">
                <a:solidFill>
                  <a:srgbClr val="000000"/>
                </a:solidFill>
                <a:latin typeface="Times New Roman" panose="02020603050405020304" pitchFamily="18" charset="0"/>
              </a:rPr>
              <a:t>et TP </a:t>
            </a:r>
            <a:r>
              <a:rPr lang="fr-FR" b="0" i="0" u="none" strike="noStrike" baseline="0" dirty="0" smtClean="0">
                <a:solidFill>
                  <a:srgbClr val="000000"/>
                </a:solidFill>
                <a:latin typeface="Times New Roman" panose="02020603050405020304" pitchFamily="18" charset="0"/>
              </a:rPr>
              <a:t>	                                     03h / séance 	</a:t>
            </a:r>
          </a:p>
        </p:txBody>
      </p:sp>
      <p:sp>
        <p:nvSpPr>
          <p:cNvPr id="12" name="Rectangle 11"/>
          <p:cNvSpPr/>
          <p:nvPr/>
        </p:nvSpPr>
        <p:spPr>
          <a:xfrm>
            <a:off x="4430580" y="6488668"/>
            <a:ext cx="3360856" cy="369332"/>
          </a:xfrm>
          <a:prstGeom prst="rect">
            <a:avLst/>
          </a:prstGeom>
        </p:spPr>
        <p:txBody>
          <a:bodyPr wrap="none">
            <a:spAutoFit/>
          </a:bodyPr>
          <a:lstStyle/>
          <a:p>
            <a:pPr algn="ctr"/>
            <a:r>
              <a:rPr lang="fr-FR" b="1" i="0" u="none" strike="noStrike" baseline="0" dirty="0" smtClean="0">
                <a:solidFill>
                  <a:srgbClr val="000000"/>
                </a:solidFill>
                <a:latin typeface="Times New Roman" panose="02020603050405020304" pitchFamily="18" charset="0"/>
              </a:rPr>
              <a:t>Année universitaire : 2023/2024 </a:t>
            </a:r>
            <a:endParaRPr lang="fr-FR" dirty="0"/>
          </a:p>
        </p:txBody>
      </p:sp>
    </p:spTree>
    <p:extLst>
      <p:ext uri="{BB962C8B-B14F-4D97-AF65-F5344CB8AC3E}">
        <p14:creationId xmlns:p14="http://schemas.microsoft.com/office/powerpoint/2010/main" val="745822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787874" y="1302435"/>
            <a:ext cx="6233296" cy="646331"/>
          </a:xfrm>
          <a:prstGeom prst="rect">
            <a:avLst/>
          </a:prstGeom>
        </p:spPr>
        <p:txBody>
          <a:bodyPr wrap="square">
            <a:spAutoFit/>
          </a:bodyPr>
          <a:lstStyle/>
          <a:p>
            <a:pPr algn="just">
              <a:lnSpc>
                <a:spcPct val="150000"/>
              </a:lnSpc>
            </a:pPr>
            <a:r>
              <a:rPr lang="fr-FR" sz="2400" b="1" dirty="0">
                <a:latin typeface="Times New Roman" panose="02020603050405020304" pitchFamily="18" charset="0"/>
              </a:rPr>
              <a:t>Il existe trois types principaux de vaccins </a:t>
            </a:r>
            <a:endParaRPr lang="fr-FR" sz="2400" b="1" dirty="0" smtClean="0">
              <a:latin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3705959" y="414391"/>
            <a:ext cx="3983783" cy="584775"/>
          </a:xfrm>
          <a:prstGeom prst="rect">
            <a:avLst/>
          </a:prstGeom>
        </p:spPr>
        <p:txBody>
          <a:bodyPr wrap="none">
            <a:spAutoFit/>
          </a:bodyPr>
          <a:lstStyle/>
          <a:p>
            <a:r>
              <a:rPr lang="fr-FR" sz="3200" b="1" i="1" u="sng" dirty="0">
                <a:solidFill>
                  <a:srgbClr val="FF33CC"/>
                </a:solidFill>
                <a:latin typeface="Times New Roman" panose="02020603050405020304" pitchFamily="18" charset="0"/>
                <a:cs typeface="Times New Roman" panose="02020603050405020304" pitchFamily="18" charset="0"/>
              </a:rPr>
              <a:t>5. Les types de vaccins</a:t>
            </a:r>
          </a:p>
        </p:txBody>
      </p:sp>
      <p:sp>
        <p:nvSpPr>
          <p:cNvPr id="13" name="Rectangle 4"/>
          <p:cNvSpPr>
            <a:spLocks noChangeArrowheads="1"/>
          </p:cNvSpPr>
          <p:nvPr/>
        </p:nvSpPr>
        <p:spPr bwMode="auto">
          <a:xfrm>
            <a:off x="1208680" y="4112290"/>
            <a:ext cx="2240719" cy="1200329"/>
          </a:xfrm>
          <a:prstGeom prst="rect">
            <a:avLst/>
          </a:prstGeom>
          <a:noFill/>
          <a:ln w="9525">
            <a:solidFill>
              <a:srgbClr val="FF33CC"/>
            </a:solid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FF33CC"/>
                </a:solidFill>
                <a:latin typeface="Times New Roman" pitchFamily="18" charset="0"/>
                <a:ea typeface="Calibri" pitchFamily="34" charset="0"/>
                <a:cs typeface="Times New Roman" pitchFamily="18" charset="0"/>
              </a:rPr>
              <a:t>5. 1 Les vaccins vivants atténués</a:t>
            </a:r>
            <a:endParaRPr kumimoji="0" lang="fr-FR" sz="2400" b="0" i="0" u="none" strike="noStrike" kern="0" cap="none" spc="0" normalizeH="0" baseline="0" noProof="0" dirty="0">
              <a:ln>
                <a:noFill/>
              </a:ln>
              <a:solidFill>
                <a:srgbClr val="FF33CC"/>
              </a:solidFill>
              <a:effectLst/>
              <a:uLnTx/>
              <a:uFillTx/>
              <a:latin typeface="Arial" pitchFamily="34" charset="0"/>
              <a:cs typeface="Arial" pitchFamily="34" charset="0"/>
            </a:endParaRPr>
          </a:p>
        </p:txBody>
      </p:sp>
      <p:sp>
        <p:nvSpPr>
          <p:cNvPr id="14" name="Flèche droite à entaille 13"/>
          <p:cNvSpPr/>
          <p:nvPr/>
        </p:nvSpPr>
        <p:spPr>
          <a:xfrm rot="8564045">
            <a:off x="3435348" y="3172083"/>
            <a:ext cx="2491075" cy="40937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èche droite à entaille 14"/>
          <p:cNvSpPr/>
          <p:nvPr/>
        </p:nvSpPr>
        <p:spPr>
          <a:xfrm rot="5400000">
            <a:off x="5308149" y="3402236"/>
            <a:ext cx="1077076" cy="343031"/>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èche droite à entaille 15"/>
          <p:cNvSpPr/>
          <p:nvPr/>
        </p:nvSpPr>
        <p:spPr>
          <a:xfrm rot="1416622">
            <a:off x="5876239" y="3173903"/>
            <a:ext cx="2488326" cy="435744"/>
          </a:xfrm>
          <a:prstGeom prst="notchedRightArrow">
            <a:avLst/>
          </a:prstGeom>
          <a:solidFill>
            <a:srgbClr val="FF99CC"/>
          </a:solidFill>
          <a:ln w="25400" cap="flat" cmpd="sng" algn="ctr">
            <a:solidFill>
              <a:srgbClr val="FFFF00"/>
            </a:solidFill>
            <a:prstDash val="solid"/>
          </a:ln>
          <a:effectLst>
            <a:glow rad="139700">
              <a:srgbClr val="F79646">
                <a:satMod val="175000"/>
                <a:alpha val="40000"/>
              </a:srgb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4"/>
          <p:cNvSpPr>
            <a:spLocks noChangeArrowheads="1"/>
          </p:cNvSpPr>
          <p:nvPr/>
        </p:nvSpPr>
        <p:spPr bwMode="auto">
          <a:xfrm>
            <a:off x="4587487" y="4605244"/>
            <a:ext cx="2220726" cy="1200329"/>
          </a:xfrm>
          <a:prstGeom prst="rect">
            <a:avLst/>
          </a:prstGeom>
          <a:noFill/>
          <a:ln w="9525">
            <a:solidFill>
              <a:schemeClr val="accent1">
                <a:lumMod val="75000"/>
              </a:schemeClr>
            </a:solidFill>
            <a:miter lim="800000"/>
            <a:headEnd/>
            <a:tailEnd/>
          </a:ln>
          <a:effectLst>
            <a:glow rad="101600">
              <a:schemeClr val="accent1">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70C0"/>
                </a:solidFill>
                <a:latin typeface="Times New Roman" pitchFamily="18" charset="0"/>
                <a:ea typeface="Calibri" pitchFamily="34" charset="0"/>
                <a:cs typeface="Times New Roman" pitchFamily="18" charset="0"/>
              </a:rPr>
              <a:t>5. 2 Les vaccins inactivés ou tués</a:t>
            </a:r>
            <a:endParaRPr kumimoji="0" lang="fr-FR" sz="2400" b="0" i="0" u="none" strike="noStrike" kern="0" cap="none" spc="0" normalizeH="0" baseline="0" noProof="0" dirty="0">
              <a:ln>
                <a:noFill/>
              </a:ln>
              <a:solidFill>
                <a:srgbClr val="0070C0"/>
              </a:solidFill>
              <a:effectLst/>
              <a:uLnTx/>
              <a:uFillTx/>
              <a:latin typeface="Arial" pitchFamily="34" charset="0"/>
              <a:cs typeface="Arial" pitchFamily="34" charset="0"/>
            </a:endParaRPr>
          </a:p>
        </p:txBody>
      </p:sp>
      <p:sp>
        <p:nvSpPr>
          <p:cNvPr id="18" name="Rectangle 4"/>
          <p:cNvSpPr>
            <a:spLocks noChangeArrowheads="1"/>
          </p:cNvSpPr>
          <p:nvPr/>
        </p:nvSpPr>
        <p:spPr bwMode="auto">
          <a:xfrm>
            <a:off x="8347678" y="4258756"/>
            <a:ext cx="2348515" cy="1200329"/>
          </a:xfrm>
          <a:prstGeom prst="rect">
            <a:avLst/>
          </a:prstGeom>
          <a:noFill/>
          <a:ln w="9525">
            <a:solidFill>
              <a:srgbClr val="00B050"/>
            </a:solidFill>
            <a:miter lim="800000"/>
            <a:headEnd/>
            <a:tailEnd/>
          </a:ln>
          <a:effectLst>
            <a:glow rad="139700">
              <a:schemeClr val="accent6">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defRPr/>
            </a:pPr>
            <a:r>
              <a:rPr lang="fr-FR" sz="2400" b="1" kern="0" dirty="0">
                <a:solidFill>
                  <a:srgbClr val="00B050"/>
                </a:solidFill>
                <a:latin typeface="Times New Roman" pitchFamily="18" charset="0"/>
                <a:ea typeface="Calibri" pitchFamily="34" charset="0"/>
                <a:cs typeface="Times New Roman" pitchFamily="18" charset="0"/>
              </a:rPr>
              <a:t>Les antigènes vaccinaux purifiés</a:t>
            </a:r>
            <a:endParaRPr kumimoji="0" lang="fr-FR" sz="2400" b="0" i="0" u="none" strike="noStrike" kern="0" cap="none" spc="0" normalizeH="0" baseline="0" noProof="0" dirty="0">
              <a:ln>
                <a:noFill/>
              </a:ln>
              <a:solidFill>
                <a:srgbClr val="00B05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795451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21849" y="1262052"/>
            <a:ext cx="11606294" cy="3416320"/>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Ils sont générés par </a:t>
            </a:r>
            <a:r>
              <a:rPr lang="fr-FR" sz="2400" b="1" dirty="0">
                <a:solidFill>
                  <a:srgbClr val="FF33CC"/>
                </a:solidFill>
                <a:latin typeface="Times New Roman" panose="02020603050405020304" pitchFamily="18" charset="0"/>
              </a:rPr>
              <a:t>des germes pathogènes </a:t>
            </a:r>
            <a:r>
              <a:rPr lang="fr-FR" sz="2400" b="1" dirty="0" smtClean="0">
                <a:solidFill>
                  <a:srgbClr val="FF33CC"/>
                </a:solidFill>
                <a:latin typeface="Times New Roman" panose="02020603050405020304" pitchFamily="18" charset="0"/>
              </a:rPr>
              <a:t>vivants </a:t>
            </a:r>
            <a:r>
              <a:rPr lang="fr-FR" sz="2400" b="1" dirty="0">
                <a:solidFill>
                  <a:prstClr val="black"/>
                </a:solidFill>
                <a:latin typeface="Times New Roman" panose="02020603050405020304" pitchFamily="18" charset="0"/>
              </a:rPr>
              <a:t>qui ont été modifiés généralement par leurs passages sur des cultures cellulaires ou hôte non naturel comme le lapin pour le virus de la rage visant à atténuer la virulence pour qu'ils perdent leur pouvoir infectieux en gardant leur capacité à induire une immunité imitant l’infection par la souche microbienne sauvage mettant en jeu la réponse innée et une réponse adaptative.</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3110499" y="677277"/>
            <a:ext cx="601534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1 Les vaccins vivants atténués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321848" y="4678372"/>
            <a:ext cx="8044230"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Ex. </a:t>
            </a:r>
            <a:r>
              <a:rPr lang="fr-FR" sz="2800" b="1" dirty="0">
                <a:latin typeface="Times New Roman" panose="02020603050405020304" pitchFamily="18" charset="0"/>
                <a:cs typeface="Times New Roman" panose="02020603050405020304" pitchFamily="18" charset="0"/>
              </a:rPr>
              <a:t>fièvre jaune, rubéole, rougeole, oreillons, etc.</a:t>
            </a:r>
            <a:endParaRPr lang="fr-FR" sz="28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321848" y="5465702"/>
            <a:ext cx="11497113" cy="1292662"/>
          </a:xfrm>
          <a:prstGeom prst="rect">
            <a:avLst/>
          </a:prstGeom>
          <a:solidFill>
            <a:srgbClr val="FFCCCC"/>
          </a:solidFill>
        </p:spPr>
        <p:txBody>
          <a:bodyPr wrap="square">
            <a:spAutoFit/>
          </a:bodyPr>
          <a:lstStyle/>
          <a:p>
            <a:pPr algn="just">
              <a:lnSpc>
                <a:spcPct val="150000"/>
              </a:lnSpc>
            </a:pPr>
            <a:r>
              <a:rPr lang="fr-FR" sz="2800" b="1" dirty="0" smtClean="0">
                <a:solidFill>
                  <a:srgbClr val="00B050"/>
                </a:solidFill>
                <a:latin typeface="Times New Roman" panose="02020603050405020304" pitchFamily="18" charset="0"/>
                <a:cs typeface="Times New Roman" panose="02020603050405020304" pitchFamily="18" charset="0"/>
              </a:rPr>
              <a:t>Remarque:</a:t>
            </a:r>
            <a:r>
              <a:rPr lang="fr-FR" sz="28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Les risques majeurs de ces vaccins sont le retour à la virulence et de transmission d’un individu à l’autre quand le receveur est immunodéprimé.</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37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15024" y="1464607"/>
            <a:ext cx="11606294" cy="230832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Ils sont constitués par </a:t>
            </a:r>
            <a:r>
              <a:rPr lang="fr-FR" sz="2400" b="1" dirty="0">
                <a:solidFill>
                  <a:srgbClr val="FF33CC"/>
                </a:solidFill>
                <a:latin typeface="Times New Roman" panose="02020603050405020304" pitchFamily="18" charset="0"/>
              </a:rPr>
              <a:t>des germes infectieux entiers</a:t>
            </a:r>
            <a:r>
              <a:rPr lang="fr-FR" sz="2400" b="1" dirty="0">
                <a:solidFill>
                  <a:prstClr val="black"/>
                </a:solidFill>
                <a:latin typeface="Times New Roman" panose="02020603050405020304" pitchFamily="18" charset="0"/>
              </a:rPr>
              <a:t>, qui sont </a:t>
            </a:r>
            <a:r>
              <a:rPr lang="fr-FR" sz="2400" b="1" dirty="0">
                <a:solidFill>
                  <a:srgbClr val="FF33CC"/>
                </a:solidFill>
                <a:latin typeface="Times New Roman" panose="02020603050405020304" pitchFamily="18" charset="0"/>
              </a:rPr>
              <a:t>inactivés</a:t>
            </a:r>
            <a:r>
              <a:rPr lang="fr-FR" sz="2400" b="1" dirty="0">
                <a:solidFill>
                  <a:prstClr val="black"/>
                </a:solidFill>
                <a:latin typeface="Times New Roman" panose="02020603050405020304" pitchFamily="18" charset="0"/>
              </a:rPr>
              <a:t> à l’aide des méthodes physiques comme la chaleur ou des traitements spécifiques comme formol, phénol, etc. Ces vaccins modulent une réponse immunitaire surtout de type anticorps, liées à une réponse T CD4+ pour que la réponse B soit idéale.</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3110499" y="677277"/>
            <a:ext cx="601534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2 Les vaccins inactivés ou tués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368424" y="4212269"/>
            <a:ext cx="10043668"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Ex. </a:t>
            </a:r>
            <a:r>
              <a:rPr lang="fr-FR" sz="2800" b="1" dirty="0">
                <a:latin typeface="Times New Roman" panose="02020603050405020304" pitchFamily="18" charset="0"/>
                <a:cs typeface="Times New Roman" panose="02020603050405020304" pitchFamily="18" charset="0"/>
              </a:rPr>
              <a:t>l’hépatite A, l’hépatite B, le pneumocoque, la grippe, etc.</a:t>
            </a:r>
            <a:endParaRPr lang="fr-FR" sz="28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315024" y="5015742"/>
            <a:ext cx="11497113" cy="1200329"/>
          </a:xfrm>
          <a:prstGeom prst="rect">
            <a:avLst/>
          </a:prstGeom>
          <a:solidFill>
            <a:srgbClr val="FFCCCC"/>
          </a:solidFill>
        </p:spPr>
        <p:txBody>
          <a:bodyPr wrap="square">
            <a:spAutoFit/>
          </a:bodyPr>
          <a:lstStyle/>
          <a:p>
            <a:pPr algn="just">
              <a:lnSpc>
                <a:spcPct val="150000"/>
              </a:lnSpc>
            </a:pPr>
            <a:r>
              <a:rPr lang="fr-FR" sz="2400" b="1" dirty="0" smtClean="0">
                <a:solidFill>
                  <a:srgbClr val="00B050"/>
                </a:solidFill>
                <a:latin typeface="Times New Roman" panose="02020603050405020304" pitchFamily="18" charset="0"/>
                <a:cs typeface="Times New Roman" panose="02020603050405020304" pitchFamily="18" charset="0"/>
              </a:rPr>
              <a:t>Remarque:</a:t>
            </a:r>
            <a:r>
              <a:rPr lang="fr-FR" sz="2400" b="1" dirty="0">
                <a:latin typeface="Times New Roman" panose="02020603050405020304" pitchFamily="18" charset="0"/>
                <a:cs typeface="Times New Roman" panose="02020603050405020304" pitchFamily="18" charset="0"/>
              </a:rPr>
              <a:t> la plupart de ces vaccins sont très bien tolérés parce que ces agents inertes ne diffusent pas mais leur repense immunitaires incomplète et moins durable.</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385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321849" y="1309453"/>
            <a:ext cx="11606294" cy="3416320"/>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Ce sont des vaccins </a:t>
            </a:r>
            <a:r>
              <a:rPr lang="fr-FR" sz="2400" b="1" dirty="0">
                <a:solidFill>
                  <a:srgbClr val="FF33CC"/>
                </a:solidFill>
                <a:latin typeface="Times New Roman" panose="02020603050405020304" pitchFamily="18" charset="0"/>
              </a:rPr>
              <a:t>issus du génie génétique</a:t>
            </a:r>
            <a:r>
              <a:rPr lang="fr-FR" sz="2400" b="1" dirty="0">
                <a:solidFill>
                  <a:prstClr val="black"/>
                </a:solidFill>
                <a:latin typeface="Times New Roman" panose="02020603050405020304" pitchFamily="18" charset="0"/>
              </a:rPr>
              <a:t>, qui font intervenir des protéines et des acides nucléiques artificiels coupables d’une activité du pathogène (toxines tétaniques et diphtériques), inactivées avant leur administration (anatoxines) mais présentant la même </a:t>
            </a:r>
            <a:r>
              <a:rPr lang="fr-FR" sz="2400" b="1" dirty="0" err="1">
                <a:solidFill>
                  <a:prstClr val="black"/>
                </a:solidFill>
                <a:latin typeface="Times New Roman" panose="02020603050405020304" pitchFamily="18" charset="0"/>
              </a:rPr>
              <a:t>immunogénicité</a:t>
            </a:r>
            <a:r>
              <a:rPr lang="fr-FR" sz="2400" b="1" dirty="0">
                <a:solidFill>
                  <a:prstClr val="black"/>
                </a:solidFill>
                <a:latin typeface="Times New Roman" panose="02020603050405020304" pitchFamily="18" charset="0"/>
              </a:rPr>
              <a:t>. Ces vaccins modulent une réponse immunitaire surtout de type anticorps, parfois liés à une réponse T CD4+. Certains antigènes vaccinaux sollicitent d’être liés à des protéines pour augmenter leur </a:t>
            </a:r>
            <a:r>
              <a:rPr lang="fr-FR" sz="2400" b="1" dirty="0" err="1">
                <a:solidFill>
                  <a:prstClr val="black"/>
                </a:solidFill>
                <a:latin typeface="Times New Roman" panose="02020603050405020304" pitchFamily="18" charset="0"/>
              </a:rPr>
              <a:t>immunogénicité</a:t>
            </a:r>
            <a:r>
              <a:rPr lang="fr-FR" sz="2400" b="1" dirty="0">
                <a:solidFill>
                  <a:prstClr val="black"/>
                </a:solidFill>
                <a:latin typeface="Times New Roman" panose="02020603050405020304" pitchFamily="18" charset="0"/>
              </a:rPr>
              <a:t>.</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3110499" y="677277"/>
            <a:ext cx="672953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5. 3</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Les antigènes vaccinaux purifiés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321849" y="4773174"/>
            <a:ext cx="11486828" cy="954107"/>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Ex. </a:t>
            </a:r>
            <a:r>
              <a:rPr lang="fr-FR" sz="2400" b="1" dirty="0">
                <a:latin typeface="Times New Roman" panose="02020603050405020304" pitchFamily="18" charset="0"/>
                <a:cs typeface="Times New Roman" panose="02020603050405020304" pitchFamily="18" charset="0"/>
              </a:rPr>
              <a:t>le plus reconnu est le vaccins anti-hépatite B (</a:t>
            </a:r>
            <a:r>
              <a:rPr lang="fr-FR" sz="2400" b="1" dirty="0" err="1">
                <a:latin typeface="Times New Roman" panose="02020603050405020304" pitchFamily="18" charset="0"/>
                <a:cs typeface="Times New Roman" panose="02020603050405020304" pitchFamily="18" charset="0"/>
              </a:rPr>
              <a:t>GenHevac</a:t>
            </a:r>
            <a:r>
              <a:rPr lang="fr-FR" sz="2400" b="1" dirty="0">
                <a:latin typeface="Times New Roman" panose="02020603050405020304" pitchFamily="18" charset="0"/>
                <a:cs typeface="Times New Roman" panose="02020603050405020304" pitchFamily="18" charset="0"/>
              </a:rPr>
              <a:t> B®, </a:t>
            </a:r>
            <a:r>
              <a:rPr lang="fr-FR" sz="2400" b="1" dirty="0" err="1">
                <a:latin typeface="Times New Roman" panose="02020603050405020304" pitchFamily="18" charset="0"/>
                <a:cs typeface="Times New Roman" panose="02020603050405020304" pitchFamily="18" charset="0"/>
              </a:rPr>
              <a:t>Engerix</a:t>
            </a:r>
            <a:r>
              <a:rPr lang="fr-FR" sz="2400" b="1" dirty="0">
                <a:latin typeface="Times New Roman" panose="02020603050405020304" pitchFamily="18" charset="0"/>
                <a:cs typeface="Times New Roman" panose="02020603050405020304" pitchFamily="18" charset="0"/>
              </a:rPr>
              <a:t> B®, </a:t>
            </a:r>
            <a:r>
              <a:rPr lang="fr-FR" sz="2400" b="1" dirty="0" err="1">
                <a:latin typeface="Times New Roman" panose="02020603050405020304" pitchFamily="18" charset="0"/>
                <a:cs typeface="Times New Roman" panose="02020603050405020304" pitchFamily="18" charset="0"/>
              </a:rPr>
              <a:t>HBVax</a:t>
            </a:r>
            <a:r>
              <a:rPr lang="fr-FR" sz="2400" b="1" dirty="0">
                <a:latin typeface="Times New Roman" panose="02020603050405020304" pitchFamily="18" charset="0"/>
                <a:cs typeface="Times New Roman" panose="02020603050405020304" pitchFamily="18" charset="0"/>
              </a:rPr>
              <a:t> DNA® ou </a:t>
            </a:r>
            <a:r>
              <a:rPr lang="fr-FR" sz="2400" b="1" dirty="0" err="1">
                <a:latin typeface="Times New Roman" panose="02020603050405020304" pitchFamily="18" charset="0"/>
                <a:cs typeface="Times New Roman" panose="02020603050405020304" pitchFamily="18" charset="0"/>
              </a:rPr>
              <a:t>Recombivax</a:t>
            </a:r>
            <a:r>
              <a:rPr lang="fr-FR" sz="2400" b="1" dirty="0">
                <a:latin typeface="Times New Roman" panose="02020603050405020304" pitchFamily="18" charset="0"/>
                <a:cs typeface="Times New Roman" panose="02020603050405020304" pitchFamily="18" charset="0"/>
              </a:rPr>
              <a:t>®).</a:t>
            </a:r>
            <a:endParaRPr lang="fr-FR" sz="24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311564" y="5911160"/>
            <a:ext cx="11497113" cy="646331"/>
          </a:xfrm>
          <a:prstGeom prst="rect">
            <a:avLst/>
          </a:prstGeom>
          <a:solidFill>
            <a:srgbClr val="FFCCCC"/>
          </a:solidFill>
        </p:spPr>
        <p:txBody>
          <a:bodyPr wrap="square">
            <a:spAutoFit/>
          </a:bodyPr>
          <a:lstStyle/>
          <a:p>
            <a:pPr algn="just">
              <a:lnSpc>
                <a:spcPct val="150000"/>
              </a:lnSpc>
            </a:pPr>
            <a:r>
              <a:rPr lang="fr-FR" sz="2400" b="1" dirty="0" smtClean="0">
                <a:solidFill>
                  <a:srgbClr val="00B050"/>
                </a:solidFill>
                <a:latin typeface="Times New Roman" panose="02020603050405020304" pitchFamily="18" charset="0"/>
                <a:cs typeface="Times New Roman" panose="02020603050405020304" pitchFamily="18" charset="0"/>
              </a:rPr>
              <a:t>Remarque:</a:t>
            </a:r>
            <a:r>
              <a:rPr lang="fr-FR" sz="2400" b="1" dirty="0">
                <a:latin typeface="Times New Roman" panose="02020603050405020304" pitchFamily="18" charset="0"/>
                <a:cs typeface="Times New Roman" panose="02020603050405020304" pitchFamily="18" charset="0"/>
              </a:rPr>
              <a:t> ces vaccins n’induisent pas de réponse mémoire.</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01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575713" y="72483"/>
            <a:ext cx="8447964" cy="6785517"/>
          </a:xfrm>
          <a:prstGeom prst="rect">
            <a:avLst/>
          </a:prstGeom>
        </p:spPr>
      </p:pic>
      <p:sp>
        <p:nvSpPr>
          <p:cNvPr id="4" name="Rectangle 3"/>
          <p:cNvSpPr/>
          <p:nvPr/>
        </p:nvSpPr>
        <p:spPr>
          <a:xfrm>
            <a:off x="327546" y="2865076"/>
            <a:ext cx="2825085" cy="1200329"/>
          </a:xfrm>
          <a:prstGeom prst="rect">
            <a:avLst/>
          </a:prstGeom>
        </p:spPr>
        <p:txBody>
          <a:bodyPr wrap="square">
            <a:spAutoFit/>
          </a:bodyPr>
          <a:lstStyle/>
          <a:p>
            <a:r>
              <a:rPr lang="fr-FR" sz="2400" b="1" dirty="0">
                <a:latin typeface="Times New Roman" panose="02020603050405020304" pitchFamily="18" charset="0"/>
                <a:cs typeface="Times New Roman" panose="02020603050405020304" pitchFamily="18" charset="0"/>
              </a:rPr>
              <a:t>Figure </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fabrication </a:t>
            </a:r>
            <a:r>
              <a:rPr lang="fr-FR" sz="2400" dirty="0">
                <a:latin typeface="Times New Roman" panose="02020603050405020304" pitchFamily="18" charset="0"/>
                <a:cs typeface="Times New Roman" panose="02020603050405020304" pitchFamily="18" charset="0"/>
              </a:rPr>
              <a:t>des vaccins issus de biologie moléculaire.</a:t>
            </a:r>
          </a:p>
        </p:txBody>
      </p:sp>
    </p:spTree>
    <p:extLst>
      <p:ext uri="{BB962C8B-B14F-4D97-AF65-F5344CB8AC3E}">
        <p14:creationId xmlns:p14="http://schemas.microsoft.com/office/powerpoint/2010/main" val="3871685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546" y="2865076"/>
            <a:ext cx="2825085" cy="1200329"/>
          </a:xfrm>
          <a:prstGeom prst="rect">
            <a:avLst/>
          </a:prstGeom>
        </p:spPr>
        <p:txBody>
          <a:bodyPr wrap="square">
            <a:spAutoFit/>
          </a:bodyPr>
          <a:lstStyle/>
          <a:p>
            <a:r>
              <a:rPr lang="fr-FR" sz="2400" b="1" dirty="0">
                <a:latin typeface="Times New Roman" panose="02020603050405020304" pitchFamily="18" charset="0"/>
                <a:cs typeface="Times New Roman" panose="02020603050405020304" pitchFamily="18" charset="0"/>
              </a:rPr>
              <a:t>Figure </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 </a:t>
            </a:r>
            <a:r>
              <a:rPr lang="fr-FR" sz="2400" dirty="0" smtClean="0">
                <a:latin typeface="Times New Roman" panose="02020603050405020304" pitchFamily="18" charset="0"/>
                <a:cs typeface="Times New Roman" panose="02020603050405020304" pitchFamily="18" charset="0"/>
              </a:rPr>
              <a:t>fabrication </a:t>
            </a:r>
            <a:r>
              <a:rPr lang="fr-FR" sz="2400" dirty="0">
                <a:latin typeface="Times New Roman" panose="02020603050405020304" pitchFamily="18" charset="0"/>
                <a:cs typeface="Times New Roman" panose="02020603050405020304" pitchFamily="18" charset="0"/>
              </a:rPr>
              <a:t>des vaccins issus de biologie moléculaire.</a:t>
            </a:r>
          </a:p>
        </p:txBody>
      </p:sp>
      <p:pic>
        <p:nvPicPr>
          <p:cNvPr id="3" name="Image 2"/>
          <p:cNvPicPr>
            <a:picLocks noChangeAspect="1"/>
          </p:cNvPicPr>
          <p:nvPr/>
        </p:nvPicPr>
        <p:blipFill>
          <a:blip r:embed="rId2"/>
          <a:stretch>
            <a:fillRect/>
          </a:stretch>
        </p:blipFill>
        <p:spPr>
          <a:xfrm>
            <a:off x="3430138" y="0"/>
            <a:ext cx="8761862" cy="6856642"/>
          </a:xfrm>
          <a:prstGeom prst="rect">
            <a:avLst/>
          </a:prstGeom>
        </p:spPr>
      </p:pic>
    </p:spTree>
    <p:extLst>
      <p:ext uri="{BB962C8B-B14F-4D97-AF65-F5344CB8AC3E}">
        <p14:creationId xmlns:p14="http://schemas.microsoft.com/office/powerpoint/2010/main" val="140517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61063" y="177421"/>
            <a:ext cx="9639750" cy="6569751"/>
          </a:xfrm>
          <a:prstGeom prst="rect">
            <a:avLst/>
          </a:prstGeom>
          <a:ln w="28575">
            <a:solidFill>
              <a:schemeClr val="accent1">
                <a:lumMod val="60000"/>
                <a:lumOff val="40000"/>
              </a:schemeClr>
            </a:solidFill>
          </a:ln>
        </p:spPr>
      </p:pic>
      <p:sp>
        <p:nvSpPr>
          <p:cNvPr id="5" name="Rectangle 4"/>
          <p:cNvSpPr/>
          <p:nvPr/>
        </p:nvSpPr>
        <p:spPr>
          <a:xfrm>
            <a:off x="0" y="2853541"/>
            <a:ext cx="2361063" cy="1938992"/>
          </a:xfrm>
          <a:prstGeom prst="rect">
            <a:avLst/>
          </a:prstGeom>
        </p:spPr>
        <p:txBody>
          <a:bodyPr wrap="square">
            <a:spAutoFit/>
          </a:bodyPr>
          <a:lstStyle/>
          <a:p>
            <a:pPr algn="ctr"/>
            <a:r>
              <a:rPr lang="fr-FR" sz="2400" b="1" dirty="0">
                <a:latin typeface="Times New Roman" panose="02020603050405020304" pitchFamily="18" charset="0"/>
                <a:cs typeface="Times New Roman" panose="02020603050405020304" pitchFamily="18" charset="0"/>
              </a:rPr>
              <a:t>Figure </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 </a:t>
            </a:r>
            <a:endParaRPr lang="fr-FR" sz="2400" b="1" dirty="0" smtClean="0">
              <a:latin typeface="Times New Roman" panose="02020603050405020304" pitchFamily="18" charset="0"/>
              <a:cs typeface="Times New Roman" panose="02020603050405020304" pitchFamily="18" charset="0"/>
            </a:endParaRPr>
          </a:p>
          <a:p>
            <a:pPr algn="ctr"/>
            <a:r>
              <a:rPr lang="fr-FR" sz="2400" dirty="0" smtClean="0">
                <a:latin typeface="Times New Roman" panose="02020603050405020304" pitchFamily="18" charset="0"/>
                <a:cs typeface="Times New Roman" panose="02020603050405020304" pitchFamily="18" charset="0"/>
              </a:rPr>
              <a:t>Le </a:t>
            </a:r>
            <a:r>
              <a:rPr lang="fr-FR" sz="2400" dirty="0">
                <a:latin typeface="Times New Roman" panose="02020603050405020304" pitchFamily="18" charset="0"/>
                <a:cs typeface="Times New Roman" panose="02020603050405020304" pitchFamily="18" charset="0"/>
              </a:rPr>
              <a:t>mode de production d’un vaccin (A, B, C et D).</a:t>
            </a:r>
          </a:p>
        </p:txBody>
      </p:sp>
    </p:spTree>
    <p:extLst>
      <p:ext uri="{BB962C8B-B14F-4D97-AF65-F5344CB8AC3E}">
        <p14:creationId xmlns:p14="http://schemas.microsoft.com/office/powerpoint/2010/main" val="3023970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7" y="2459504"/>
            <a:ext cx="2538484" cy="1938992"/>
          </a:xfrm>
          <a:prstGeom prst="rect">
            <a:avLst/>
          </a:prstGeom>
        </p:spPr>
        <p:txBody>
          <a:bodyPr wrap="square">
            <a:spAutoFit/>
          </a:bodyPr>
          <a:lstStyle/>
          <a:p>
            <a:pPr algn="ctr"/>
            <a:r>
              <a:rPr lang="fr-FR" sz="2400" b="1" dirty="0" smtClean="0">
                <a:latin typeface="Times New Roman" panose="02020603050405020304" pitchFamily="18" charset="0"/>
                <a:cs typeface="Times New Roman" panose="02020603050405020304" pitchFamily="18" charset="0"/>
              </a:rPr>
              <a:t>Tableau  </a:t>
            </a:r>
            <a:r>
              <a:rPr lang="fr-FR" sz="2400" b="1" dirty="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Quelques types de vaccins actuellement disponibles.</a:t>
            </a:r>
          </a:p>
        </p:txBody>
      </p:sp>
      <p:pic>
        <p:nvPicPr>
          <p:cNvPr id="2" name="Image 1"/>
          <p:cNvPicPr>
            <a:picLocks noChangeAspect="1"/>
          </p:cNvPicPr>
          <p:nvPr/>
        </p:nvPicPr>
        <p:blipFill rotWithShape="1">
          <a:blip r:embed="rId2"/>
          <a:srcRect l="3214" t="4143" r="6059" b="4537"/>
          <a:stretch/>
        </p:blipFill>
        <p:spPr>
          <a:xfrm>
            <a:off x="3335433" y="0"/>
            <a:ext cx="8651850" cy="6858000"/>
          </a:xfrm>
          <a:prstGeom prst="rect">
            <a:avLst/>
          </a:prstGeom>
        </p:spPr>
      </p:pic>
    </p:spTree>
    <p:extLst>
      <p:ext uri="{BB962C8B-B14F-4D97-AF65-F5344CB8AC3E}">
        <p14:creationId xmlns:p14="http://schemas.microsoft.com/office/powerpoint/2010/main" val="3835902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30" y="-980"/>
            <a:ext cx="10003808" cy="6858980"/>
          </a:xfrm>
          <a:prstGeom prst="rect">
            <a:avLst/>
          </a:prstGeom>
        </p:spPr>
      </p:pic>
    </p:spTree>
    <p:extLst>
      <p:ext uri="{BB962C8B-B14F-4D97-AF65-F5344CB8AC3E}">
        <p14:creationId xmlns:p14="http://schemas.microsoft.com/office/powerpoint/2010/main" val="359428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44346"/>
            <a:ext cx="11606294" cy="556594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Les vaccins sont délivrés par voie muqueuse (le cas de certains vaccins vivants atténués, qui permet de stimuler les </a:t>
            </a:r>
            <a:r>
              <a:rPr lang="fr-FR" sz="2400" b="1" dirty="0" err="1">
                <a:solidFill>
                  <a:prstClr val="black"/>
                </a:solidFill>
                <a:latin typeface="Times New Roman" panose="02020603050405020304" pitchFamily="18" charset="0"/>
              </a:rPr>
              <a:t>IgA</a:t>
            </a:r>
            <a:r>
              <a:rPr lang="fr-FR" sz="2400" b="1" dirty="0">
                <a:solidFill>
                  <a:prstClr val="black"/>
                </a:solidFill>
                <a:latin typeface="Times New Roman" panose="02020603050405020304" pitchFamily="18" charset="0"/>
              </a:rPr>
              <a:t> sécrétoires) ou injection (sous-cutanée, intramusculaire ou intradermique).</a:t>
            </a:r>
          </a:p>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Le choix de la voie d’administration d’un vaccin reposait sur des données expérimentaux issues de pratiques ou de constatations cliniques.</a:t>
            </a:r>
          </a:p>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Actuellement, les études sur la caractérisation des cellules dendritiques ont montré que le site d’injection (épiderme, derme superficiel, derme profond ou hypoderme) influençait le type de cellules dendritiques concernées (cellules de Langerhans, cellules dendritiques </a:t>
            </a:r>
            <a:r>
              <a:rPr lang="fr-FR" sz="2400" b="1" dirty="0" err="1">
                <a:solidFill>
                  <a:prstClr val="black"/>
                </a:solidFill>
                <a:latin typeface="Times New Roman" panose="02020603050405020304" pitchFamily="18" charset="0"/>
              </a:rPr>
              <a:t>dermales</a:t>
            </a:r>
            <a:r>
              <a:rPr lang="fr-FR" sz="2400" b="1" dirty="0">
                <a:solidFill>
                  <a:prstClr val="black"/>
                </a:solidFill>
                <a:latin typeface="Times New Roman" panose="02020603050405020304" pitchFamily="18" charset="0"/>
              </a:rPr>
              <a:t>), ce qui explique les réponses adaptatives différentes (anticorps, réponses T CD4 ou T CD8).</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586696"/>
            <a:ext cx="532381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Les voies d’administration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386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286602" y="500729"/>
            <a:ext cx="11883697" cy="5447645"/>
          </a:xfrm>
          <a:prstGeom prst="rect">
            <a:avLst/>
          </a:prstGeom>
        </p:spPr>
        <p:txBody>
          <a:bodyPr wrap="square">
            <a:spAutoFit/>
          </a:bodyPr>
          <a:lstStyle/>
          <a:p>
            <a:pPr algn="ctr">
              <a:lnSpc>
                <a:spcPct val="150000"/>
              </a:lnSpc>
            </a:pPr>
            <a:r>
              <a:rPr lang="fr-FR" sz="2800" b="1" i="1" u="sng" dirty="0">
                <a:solidFill>
                  <a:srgbClr val="FF0000"/>
                </a:solidFill>
                <a:latin typeface="Times New Roman" panose="02020603050405020304" pitchFamily="18" charset="0"/>
                <a:cs typeface="Times New Roman" panose="02020603050405020304" pitchFamily="18" charset="0"/>
              </a:rPr>
              <a:t>1</a:t>
            </a:r>
            <a:r>
              <a:rPr lang="fr-FR" sz="2800" b="1" i="1" u="sng" dirty="0" smtClean="0">
                <a:solidFill>
                  <a:srgbClr val="FF0000"/>
                </a:solidFill>
                <a:effectLst/>
                <a:latin typeface="Times New Roman" panose="02020603050405020304" pitchFamily="18" charset="0"/>
                <a:cs typeface="Times New Roman" panose="02020603050405020304" pitchFamily="18" charset="0"/>
              </a:rPr>
              <a:t>. Introduction</a:t>
            </a:r>
          </a:p>
          <a:p>
            <a:pPr algn="just">
              <a:lnSpc>
                <a:spcPct val="150000"/>
              </a:lnSpc>
            </a:pPr>
            <a:r>
              <a:rPr lang="fr-FR" sz="2000" dirty="0">
                <a:solidFill>
                  <a:srgbClr val="000000"/>
                </a:solidFill>
                <a:latin typeface="Times New Roman" panose="02020603050405020304" pitchFamily="18" charset="0"/>
                <a:cs typeface="Times New Roman" panose="02020603050405020304" pitchFamily="18" charset="0"/>
              </a:rPr>
              <a:t>La vaccination fait partie des interventions les plus efficaces pour renforcer les défenses de système immunitaire. Elle offre un moyen simple, sûr et efficace de se protéger contre les maladies dangereuses en utilisant les défenses naturelles de l’organisme pour créer une résistance à des infections spécifiques et c’est bien de dire que grâce aux vaccins, l'espérance de vie a augmenté en éliminant de nombreuses maladies qui ont tué des millions de personnes</a:t>
            </a:r>
            <a:r>
              <a:rPr lang="fr-FR" sz="20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endParaRPr lang="fr-FR" sz="20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000" b="0" i="0" dirty="0" smtClean="0">
                <a:solidFill>
                  <a:srgbClr val="FF0000"/>
                </a:solidFill>
                <a:effectLst/>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Qu’est-ce que la vaccination </a:t>
            </a:r>
            <a:r>
              <a:rPr lang="fr-FR" sz="2800" b="1"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pPr>
            <a:endParaRPr lang="fr-FR" sz="2800" b="0" i="0" dirty="0" smtClean="0">
              <a:solidFill>
                <a:srgbClr val="FF0000"/>
              </a:solidFill>
              <a:effectLst/>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fr-FR" sz="2800" b="0" i="0" dirty="0" smtClean="0">
                <a:solidFill>
                  <a:srgbClr val="FF0000"/>
                </a:solidFill>
                <a:effectLst/>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Comment agit un vaccin ? etc</a:t>
            </a:r>
            <a:r>
              <a:rPr lang="fr-FR" sz="2000" b="1" dirty="0">
                <a:solidFill>
                  <a:srgbClr val="FF0000"/>
                </a:solidFill>
                <a:latin typeface="Times New Roman" panose="02020603050405020304" pitchFamily="18" charset="0"/>
                <a:cs typeface="Times New Roman" panose="02020603050405020304" pitchFamily="18" charset="0"/>
              </a:rPr>
              <a:t>.</a:t>
            </a:r>
            <a:endParaRPr lang="fr-FR"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6005016" y="3112468"/>
            <a:ext cx="5321568" cy="3533950"/>
          </a:xfrm>
          <a:prstGeom prst="rect">
            <a:avLst/>
          </a:prstGeom>
        </p:spPr>
      </p:pic>
    </p:spTree>
    <p:extLst>
      <p:ext uri="{BB962C8B-B14F-4D97-AF65-F5344CB8AC3E}">
        <p14:creationId xmlns:p14="http://schemas.microsoft.com/office/powerpoint/2010/main" val="2414272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113749"/>
            <a:ext cx="11606294" cy="5632311"/>
          </a:xfrm>
          <a:prstGeom prst="rect">
            <a:avLst/>
          </a:prstGeom>
        </p:spPr>
        <p:txBody>
          <a:bodyPr wrap="square">
            <a:spAutoFit/>
          </a:bodyPr>
          <a:lstStyle/>
          <a:p>
            <a:pPr marL="342900" indent="-342900" algn="just">
              <a:lnSpc>
                <a:spcPct val="250000"/>
              </a:lnSpc>
              <a:buFont typeface="Wingdings" panose="05000000000000000000" pitchFamily="2" charset="2"/>
              <a:buChar char="v"/>
            </a:pPr>
            <a:r>
              <a:rPr lang="fr-FR" sz="2400" b="1" dirty="0">
                <a:solidFill>
                  <a:prstClr val="black"/>
                </a:solidFill>
                <a:latin typeface="Times New Roman" panose="02020603050405020304" pitchFamily="18" charset="0"/>
              </a:rPr>
              <a:t>Les vaccins sont fabriqués à l'aide </a:t>
            </a:r>
            <a:r>
              <a:rPr lang="fr-FR" sz="2400" b="1" dirty="0">
                <a:solidFill>
                  <a:srgbClr val="FF33CC"/>
                </a:solidFill>
                <a:latin typeface="Times New Roman" panose="02020603050405020304" pitchFamily="18" charset="0"/>
              </a:rPr>
              <a:t>de cellules pathogènes </a:t>
            </a:r>
            <a:r>
              <a:rPr lang="fr-FR" sz="2400" b="1" dirty="0">
                <a:solidFill>
                  <a:prstClr val="black"/>
                </a:solidFill>
                <a:latin typeface="Times New Roman" panose="02020603050405020304" pitchFamily="18" charset="0"/>
              </a:rPr>
              <a:t>ou </a:t>
            </a:r>
            <a:r>
              <a:rPr lang="fr-FR" sz="2400" b="1" dirty="0">
                <a:solidFill>
                  <a:srgbClr val="FF33CC"/>
                </a:solidFill>
                <a:latin typeface="Times New Roman" panose="02020603050405020304" pitchFamily="18" charset="0"/>
              </a:rPr>
              <a:t>de particules </a:t>
            </a:r>
            <a:r>
              <a:rPr lang="fr-FR" sz="2400" b="1" dirty="0" smtClean="0">
                <a:solidFill>
                  <a:srgbClr val="FF33CC"/>
                </a:solidFill>
                <a:latin typeface="Times New Roman" panose="02020603050405020304" pitchFamily="18" charset="0"/>
              </a:rPr>
              <a:t>virales intactes</a:t>
            </a:r>
            <a:r>
              <a:rPr lang="fr-FR" sz="2400" b="1" dirty="0">
                <a:solidFill>
                  <a:prstClr val="black"/>
                </a:solidFill>
                <a:latin typeface="Times New Roman" panose="02020603050405020304" pitchFamily="18" charset="0"/>
              </a:rPr>
              <a:t>, mais le pathogène est d'abord </a:t>
            </a:r>
            <a:r>
              <a:rPr lang="fr-FR" sz="2400" b="1" dirty="0">
                <a:solidFill>
                  <a:srgbClr val="FF33CC"/>
                </a:solidFill>
                <a:latin typeface="Times New Roman" panose="02020603050405020304" pitchFamily="18" charset="0"/>
              </a:rPr>
              <a:t>tué</a:t>
            </a:r>
            <a:r>
              <a:rPr lang="fr-FR" sz="2400" b="1" dirty="0">
                <a:solidFill>
                  <a:prstClr val="black"/>
                </a:solidFill>
                <a:latin typeface="Times New Roman" panose="02020603050405020304" pitchFamily="18" charset="0"/>
              </a:rPr>
              <a:t> ou </a:t>
            </a:r>
            <a:r>
              <a:rPr lang="fr-FR" sz="2400" b="1" dirty="0">
                <a:solidFill>
                  <a:srgbClr val="FF33CC"/>
                </a:solidFill>
                <a:latin typeface="Times New Roman" panose="02020603050405020304" pitchFamily="18" charset="0"/>
              </a:rPr>
              <a:t>affaibli</a:t>
            </a:r>
            <a:r>
              <a:rPr lang="fr-FR" sz="2400" b="1" dirty="0">
                <a:solidFill>
                  <a:prstClr val="black"/>
                </a:solidFill>
                <a:latin typeface="Times New Roman" panose="02020603050405020304" pitchFamily="18" charset="0"/>
              </a:rPr>
              <a:t> par un traitement par la chaleur ou </a:t>
            </a:r>
            <a:r>
              <a:rPr lang="fr-FR" sz="2400" b="1" dirty="0" smtClean="0">
                <a:solidFill>
                  <a:prstClr val="black"/>
                </a:solidFill>
                <a:latin typeface="Times New Roman" panose="02020603050405020304" pitchFamily="18" charset="0"/>
              </a:rPr>
              <a:t>des substances </a:t>
            </a:r>
            <a:r>
              <a:rPr lang="fr-FR" sz="2400" b="1" dirty="0">
                <a:solidFill>
                  <a:prstClr val="black"/>
                </a:solidFill>
                <a:latin typeface="Times New Roman" panose="02020603050405020304" pitchFamily="18" charset="0"/>
              </a:rPr>
              <a:t>chimiques, afin qu'il ne nous rende pas malades. Même si le pathogène a </a:t>
            </a:r>
            <a:r>
              <a:rPr lang="fr-FR" sz="2400" b="1" dirty="0" smtClean="0">
                <a:solidFill>
                  <a:prstClr val="black"/>
                </a:solidFill>
                <a:latin typeface="Times New Roman" panose="02020603050405020304" pitchFamily="18" charset="0"/>
              </a:rPr>
              <a:t>été désarmé</a:t>
            </a:r>
            <a:r>
              <a:rPr lang="fr-FR" sz="2400" b="1" dirty="0">
                <a:solidFill>
                  <a:prstClr val="black"/>
                </a:solidFill>
                <a:latin typeface="Times New Roman" panose="02020603050405020304" pitchFamily="18" charset="0"/>
              </a:rPr>
              <a:t>, il continue à présenter ses antigènes caractéristiques. </a:t>
            </a:r>
          </a:p>
          <a:p>
            <a:pPr marL="342900" indent="-342900" algn="just">
              <a:lnSpc>
                <a:spcPct val="250000"/>
              </a:lnSpc>
              <a:buFont typeface="Wingdings" panose="05000000000000000000" pitchFamily="2" charset="2"/>
              <a:buChar char="v"/>
            </a:pPr>
            <a:r>
              <a:rPr lang="fr-FR" sz="2400" b="1" dirty="0" smtClean="0">
                <a:solidFill>
                  <a:prstClr val="black"/>
                </a:solidFill>
                <a:latin typeface="Times New Roman" panose="02020603050405020304" pitchFamily="18" charset="0"/>
              </a:rPr>
              <a:t>La </a:t>
            </a:r>
            <a:r>
              <a:rPr lang="fr-FR" sz="2400" b="1" dirty="0">
                <a:solidFill>
                  <a:prstClr val="black"/>
                </a:solidFill>
                <a:latin typeface="Times New Roman" panose="02020603050405020304" pitchFamily="18" charset="0"/>
              </a:rPr>
              <a:t>réponse primaire à </a:t>
            </a:r>
            <a:r>
              <a:rPr lang="fr-FR" sz="2400" b="1" dirty="0" smtClean="0">
                <a:solidFill>
                  <a:prstClr val="black"/>
                </a:solidFill>
                <a:latin typeface="Times New Roman" panose="02020603050405020304" pitchFamily="18" charset="0"/>
              </a:rPr>
              <a:t>un vaccin </a:t>
            </a:r>
            <a:r>
              <a:rPr lang="fr-FR" sz="2400" b="1" dirty="0">
                <a:solidFill>
                  <a:prstClr val="black"/>
                </a:solidFill>
                <a:latin typeface="Times New Roman" panose="02020603050405020304" pitchFamily="18" charset="0"/>
              </a:rPr>
              <a:t>conduit à la production d'anticorps et de cellules mémoires dirigées contre </a:t>
            </a:r>
            <a:r>
              <a:rPr lang="fr-FR" sz="2400" b="1" dirty="0" smtClean="0">
                <a:solidFill>
                  <a:prstClr val="black"/>
                </a:solidFill>
                <a:latin typeface="Times New Roman" panose="02020603050405020304" pitchFamily="18" charset="0"/>
              </a:rPr>
              <a:t>ces antigènes </a:t>
            </a:r>
            <a:r>
              <a:rPr lang="fr-FR" sz="2400" b="1" dirty="0">
                <a:solidFill>
                  <a:prstClr val="black"/>
                </a:solidFill>
                <a:latin typeface="Times New Roman" panose="02020603050405020304" pitchFamily="18" charset="0"/>
              </a:rPr>
              <a:t>spécifiques. </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Vaccin et système immunitaire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0645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83445"/>
            <a:ext cx="11606294" cy="4411785"/>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b="1" dirty="0">
                <a:solidFill>
                  <a:prstClr val="black"/>
                </a:solidFill>
                <a:latin typeface="Times New Roman" panose="02020603050405020304" pitchFamily="18" charset="0"/>
              </a:rPr>
              <a:t>Des parties hautement antigéniques d'un pathogène telles que </a:t>
            </a:r>
            <a:r>
              <a:rPr lang="fr-FR" sz="2400" b="1" dirty="0" smtClean="0">
                <a:solidFill>
                  <a:prstClr val="black"/>
                </a:solidFill>
                <a:latin typeface="Times New Roman" panose="02020603050405020304" pitchFamily="18" charset="0"/>
              </a:rPr>
              <a:t>les protéines </a:t>
            </a:r>
            <a:r>
              <a:rPr lang="fr-FR" sz="2400" b="1" dirty="0">
                <a:solidFill>
                  <a:prstClr val="black"/>
                </a:solidFill>
                <a:latin typeface="Times New Roman" panose="02020603050405020304" pitchFamily="18" charset="0"/>
              </a:rPr>
              <a:t>de surface ou des substances chimiques spécifiques sécrétées par un </a:t>
            </a:r>
            <a:r>
              <a:rPr lang="fr-FR" sz="2400" b="1" dirty="0" smtClean="0">
                <a:solidFill>
                  <a:prstClr val="black"/>
                </a:solidFill>
                <a:latin typeface="Times New Roman" panose="02020603050405020304" pitchFamily="18" charset="0"/>
              </a:rPr>
              <a:t>pathogène particulier </a:t>
            </a:r>
            <a:r>
              <a:rPr lang="fr-FR" sz="2400" b="1" dirty="0">
                <a:solidFill>
                  <a:prstClr val="black"/>
                </a:solidFill>
                <a:latin typeface="Times New Roman" panose="02020603050405020304" pitchFamily="18" charset="0"/>
              </a:rPr>
              <a:t>peuvent également être utilisées pour fabriquer des vaccins. </a:t>
            </a:r>
            <a:endParaRPr lang="fr-FR" sz="2400" b="1" dirty="0" smtClean="0">
              <a:solidFill>
                <a:prstClr val="black"/>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Les </a:t>
            </a:r>
            <a:r>
              <a:rPr lang="fr-FR" sz="2400" b="1" dirty="0">
                <a:solidFill>
                  <a:prstClr val="black"/>
                </a:solidFill>
                <a:latin typeface="Times New Roman" panose="02020603050405020304" pitchFamily="18" charset="0"/>
              </a:rPr>
              <a:t>vaccins </a:t>
            </a:r>
            <a:r>
              <a:rPr lang="fr-FR" sz="2400" b="1" dirty="0" err="1" smtClean="0">
                <a:solidFill>
                  <a:prstClr val="black"/>
                </a:solidFill>
                <a:latin typeface="Times New Roman" panose="02020603050405020304" pitchFamily="18" charset="0"/>
              </a:rPr>
              <a:t>antitétanos</a:t>
            </a:r>
            <a:r>
              <a:rPr lang="fr-FR" sz="2400" b="1" dirty="0" smtClean="0">
                <a:solidFill>
                  <a:prstClr val="black"/>
                </a:solidFill>
                <a:latin typeface="Times New Roman" panose="02020603050405020304" pitchFamily="18" charset="0"/>
              </a:rPr>
              <a:t> par </a:t>
            </a:r>
            <a:r>
              <a:rPr lang="fr-FR" sz="2400" b="1" dirty="0">
                <a:solidFill>
                  <a:prstClr val="black"/>
                </a:solidFill>
                <a:latin typeface="Times New Roman" panose="02020603050405020304" pitchFamily="18" charset="0"/>
              </a:rPr>
              <a:t>exemple contiennent une forme inactive de la toxine de </a:t>
            </a:r>
            <a:r>
              <a:rPr lang="fr-FR" sz="2400" b="1" i="1" dirty="0">
                <a:solidFill>
                  <a:prstClr val="black"/>
                </a:solidFill>
                <a:latin typeface="Times New Roman" panose="02020603050405020304" pitchFamily="18" charset="0"/>
              </a:rPr>
              <a:t>Clostridium </a:t>
            </a:r>
            <a:r>
              <a:rPr lang="fr-FR" sz="2400" b="1" i="1" dirty="0" err="1">
                <a:solidFill>
                  <a:prstClr val="black"/>
                </a:solidFill>
                <a:latin typeface="Times New Roman" panose="02020603050405020304" pitchFamily="18" charset="0"/>
              </a:rPr>
              <a:t>tetani</a:t>
            </a:r>
            <a:r>
              <a:rPr lang="fr-FR" sz="2400" b="1" dirty="0">
                <a:solidFill>
                  <a:prstClr val="black"/>
                </a:solidFill>
                <a:latin typeface="Times New Roman" panose="02020603050405020304" pitchFamily="18" charset="0"/>
              </a:rPr>
              <a:t>, </a:t>
            </a:r>
            <a:r>
              <a:rPr lang="fr-FR" sz="2400" b="1" dirty="0" smtClean="0">
                <a:solidFill>
                  <a:prstClr val="black"/>
                </a:solidFill>
                <a:latin typeface="Times New Roman" panose="02020603050405020304" pitchFamily="18" charset="0"/>
              </a:rPr>
              <a:t>mais sont </a:t>
            </a:r>
            <a:r>
              <a:rPr lang="fr-FR" sz="2400" b="1" dirty="0">
                <a:solidFill>
                  <a:prstClr val="black"/>
                </a:solidFill>
                <a:latin typeface="Times New Roman" panose="02020603050405020304" pitchFamily="18" charset="0"/>
              </a:rPr>
              <a:t>exempts de la bactérie vivante ou de la forme active de la toxine (</a:t>
            </a:r>
            <a:r>
              <a:rPr lang="fr-FR" sz="2400" b="1" dirty="0" err="1">
                <a:solidFill>
                  <a:prstClr val="black"/>
                </a:solidFill>
                <a:latin typeface="Times New Roman" panose="02020603050405020304" pitchFamily="18" charset="0"/>
              </a:rPr>
              <a:t>Cundy</a:t>
            </a:r>
            <a:r>
              <a:rPr lang="fr-FR" sz="2400" b="1" dirty="0">
                <a:solidFill>
                  <a:prstClr val="black"/>
                </a:solidFill>
                <a:latin typeface="Times New Roman" panose="02020603050405020304" pitchFamily="18" charset="0"/>
              </a:rPr>
              <a:t> et Shin, 2017</a:t>
            </a:r>
            <a:r>
              <a:rPr lang="fr-FR" sz="2400" b="1" dirty="0" smtClean="0">
                <a:solidFill>
                  <a:prstClr val="black"/>
                </a:solidFill>
                <a:latin typeface="Times New Roman" panose="02020603050405020304" pitchFamily="18" charset="0"/>
              </a:rPr>
              <a:t>).</a:t>
            </a:r>
            <a:endParaRPr lang="fr-FR" sz="2400" b="1" dirty="0">
              <a:solidFill>
                <a:prstClr val="black"/>
              </a:solidFill>
              <a:latin typeface="Times New Roman" panose="02020603050405020304" pitchFamily="18" charset="0"/>
            </a:endParaRP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Vaccin et système immunitaire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28992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83445"/>
            <a:ext cx="11606294" cy="5262979"/>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b="1" dirty="0">
                <a:solidFill>
                  <a:prstClr val="black"/>
                </a:solidFill>
                <a:latin typeface="Times New Roman" panose="02020603050405020304" pitchFamily="18" charset="0"/>
              </a:rPr>
              <a:t>Notre corps répond aux antigènes présents dans un vaccin comme s'il les </a:t>
            </a:r>
            <a:r>
              <a:rPr lang="fr-FR" sz="2400" b="1" dirty="0" smtClean="0">
                <a:solidFill>
                  <a:prstClr val="black"/>
                </a:solidFill>
                <a:latin typeface="Times New Roman" panose="02020603050405020304" pitchFamily="18" charset="0"/>
              </a:rPr>
              <a:t>rencontrait dans </a:t>
            </a:r>
            <a:r>
              <a:rPr lang="fr-FR" sz="2400" b="1" dirty="0">
                <a:solidFill>
                  <a:prstClr val="black"/>
                </a:solidFill>
                <a:latin typeface="Times New Roman" panose="02020603050405020304" pitchFamily="18" charset="0"/>
              </a:rPr>
              <a:t>des conditions réelles, signalant alors la présence d'un envahisseur. </a:t>
            </a:r>
            <a:endParaRPr lang="fr-FR" sz="2400" b="1" dirty="0" smtClean="0">
              <a:solidFill>
                <a:prstClr val="black"/>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Environ deux semaines </a:t>
            </a:r>
            <a:r>
              <a:rPr lang="fr-FR" sz="2400" b="1" dirty="0">
                <a:solidFill>
                  <a:prstClr val="black"/>
                </a:solidFill>
                <a:latin typeface="Times New Roman" panose="02020603050405020304" pitchFamily="18" charset="0"/>
              </a:rPr>
              <a:t>après une vaccination, le système immunitaire adaptatif fabrique des anticorps et </a:t>
            </a:r>
            <a:r>
              <a:rPr lang="fr-FR" sz="2400" b="1" dirty="0" smtClean="0">
                <a:solidFill>
                  <a:prstClr val="black"/>
                </a:solidFill>
                <a:latin typeface="Times New Roman" panose="02020603050405020304" pitchFamily="18" charset="0"/>
              </a:rPr>
              <a:t>des cellules </a:t>
            </a:r>
            <a:r>
              <a:rPr lang="fr-FR" sz="2400" b="1" dirty="0">
                <a:solidFill>
                  <a:prstClr val="black"/>
                </a:solidFill>
                <a:latin typeface="Times New Roman" panose="02020603050405020304" pitchFamily="18" charset="0"/>
              </a:rPr>
              <a:t>mémoires dirigés contre l'antigène. </a:t>
            </a:r>
            <a:endParaRPr lang="fr-FR" sz="2400" b="1" dirty="0" smtClean="0">
              <a:solidFill>
                <a:prstClr val="black"/>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Cette </a:t>
            </a:r>
            <a:r>
              <a:rPr lang="fr-FR" sz="2400" b="1" dirty="0">
                <a:solidFill>
                  <a:prstClr val="black"/>
                </a:solidFill>
                <a:latin typeface="Times New Roman" panose="02020603050405020304" pitchFamily="18" charset="0"/>
              </a:rPr>
              <a:t>réponse immunitaire primaire </a:t>
            </a:r>
            <a:r>
              <a:rPr lang="fr-FR" sz="2400" b="1" dirty="0" smtClean="0">
                <a:solidFill>
                  <a:prstClr val="black"/>
                </a:solidFill>
                <a:latin typeface="Times New Roman" panose="02020603050405020304" pitchFamily="18" charset="0"/>
              </a:rPr>
              <a:t>provoquée permet </a:t>
            </a:r>
            <a:r>
              <a:rPr lang="fr-FR" sz="2400" b="1" dirty="0">
                <a:solidFill>
                  <a:prstClr val="black"/>
                </a:solidFill>
                <a:latin typeface="Times New Roman" panose="02020603050405020304" pitchFamily="18" charset="0"/>
              </a:rPr>
              <a:t>au corps de lancer une réponse immunitaire secondaire rapide au cas où les </a:t>
            </a:r>
            <a:r>
              <a:rPr lang="fr-FR" sz="2400" b="1" dirty="0" smtClean="0">
                <a:solidFill>
                  <a:prstClr val="black"/>
                </a:solidFill>
                <a:latin typeface="Times New Roman" panose="02020603050405020304" pitchFamily="18" charset="0"/>
              </a:rPr>
              <a:t>mêmes antigènes </a:t>
            </a:r>
            <a:r>
              <a:rPr lang="fr-FR" sz="2400" b="1" dirty="0">
                <a:solidFill>
                  <a:prstClr val="black"/>
                </a:solidFill>
                <a:latin typeface="Times New Roman" panose="02020603050405020304" pitchFamily="18" charset="0"/>
              </a:rPr>
              <a:t>seraient rencontrés plus tard (</a:t>
            </a:r>
            <a:r>
              <a:rPr lang="fr-FR" sz="2400" b="1" dirty="0" err="1">
                <a:solidFill>
                  <a:prstClr val="black"/>
                </a:solidFill>
                <a:latin typeface="Times New Roman" panose="02020603050405020304" pitchFamily="18" charset="0"/>
              </a:rPr>
              <a:t>Cundy</a:t>
            </a:r>
            <a:r>
              <a:rPr lang="fr-FR" sz="2400" b="1" dirty="0">
                <a:solidFill>
                  <a:prstClr val="black"/>
                </a:solidFill>
                <a:latin typeface="Times New Roman" panose="02020603050405020304" pitchFamily="18" charset="0"/>
              </a:rPr>
              <a:t> et Shin, 2017).</a:t>
            </a: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Vaccin et système immunitaire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57731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83445"/>
            <a:ext cx="11606294" cy="5262979"/>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b="1" dirty="0">
                <a:solidFill>
                  <a:prstClr val="black"/>
                </a:solidFill>
                <a:latin typeface="Times New Roman" panose="02020603050405020304" pitchFamily="18" charset="0"/>
              </a:rPr>
              <a:t>La réponse immunitaire primaire est suffisamment forte pour nous offrir l'immunité </a:t>
            </a:r>
            <a:r>
              <a:rPr lang="fr-FR" sz="2400" b="1" dirty="0" smtClean="0">
                <a:solidFill>
                  <a:prstClr val="black"/>
                </a:solidFill>
                <a:latin typeface="Times New Roman" panose="02020603050405020304" pitchFamily="18" charset="0"/>
              </a:rPr>
              <a:t>tout au </a:t>
            </a:r>
            <a:r>
              <a:rPr lang="fr-FR" sz="2400" b="1" dirty="0">
                <a:solidFill>
                  <a:prstClr val="black"/>
                </a:solidFill>
                <a:latin typeface="Times New Roman" panose="02020603050405020304" pitchFamily="18" charset="0"/>
              </a:rPr>
              <a:t>long de notre vie dans le cas de certains vaccins, mais dans d'autres cas, les </a:t>
            </a:r>
            <a:r>
              <a:rPr lang="fr-FR" sz="2400" b="1" dirty="0" smtClean="0">
                <a:solidFill>
                  <a:prstClr val="black"/>
                </a:solidFill>
                <a:latin typeface="Times New Roman" panose="02020603050405020304" pitchFamily="18" charset="0"/>
              </a:rPr>
              <a:t>concentrations d'anticorps </a:t>
            </a:r>
            <a:r>
              <a:rPr lang="fr-FR" sz="2400" b="1" dirty="0">
                <a:solidFill>
                  <a:prstClr val="black"/>
                </a:solidFill>
                <a:latin typeface="Times New Roman" panose="02020603050405020304" pitchFamily="18" charset="0"/>
              </a:rPr>
              <a:t>circulants et de cellules mémoires déclinent au cours du temps. </a:t>
            </a:r>
            <a:endParaRPr lang="fr-FR" sz="2400" b="1" dirty="0" smtClean="0">
              <a:solidFill>
                <a:prstClr val="black"/>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Les </a:t>
            </a:r>
            <a:r>
              <a:rPr lang="fr-FR" sz="2400" b="1" dirty="0">
                <a:solidFill>
                  <a:prstClr val="black"/>
                </a:solidFill>
                <a:latin typeface="Times New Roman" panose="02020603050405020304" pitchFamily="18" charset="0"/>
              </a:rPr>
              <a:t>injections </a:t>
            </a:r>
            <a:r>
              <a:rPr lang="fr-FR" sz="2400" b="1" dirty="0" smtClean="0">
                <a:solidFill>
                  <a:prstClr val="black"/>
                </a:solidFill>
                <a:latin typeface="Times New Roman" panose="02020603050405020304" pitchFamily="18" charset="0"/>
              </a:rPr>
              <a:t>de rappel </a:t>
            </a:r>
            <a:r>
              <a:rPr lang="fr-FR" sz="2400" b="1" dirty="0">
                <a:solidFill>
                  <a:prstClr val="black"/>
                </a:solidFill>
                <a:latin typeface="Times New Roman" panose="02020603050405020304" pitchFamily="18" charset="0"/>
              </a:rPr>
              <a:t>(répétitions de vaccination) restaurent l'immunité en augmentant les </a:t>
            </a:r>
            <a:r>
              <a:rPr lang="fr-FR" sz="2400" b="1" dirty="0" smtClean="0">
                <a:solidFill>
                  <a:prstClr val="black"/>
                </a:solidFill>
                <a:latin typeface="Times New Roman" panose="02020603050405020304" pitchFamily="18" charset="0"/>
              </a:rPr>
              <a:t>concentrations d'anticorps </a:t>
            </a:r>
            <a:r>
              <a:rPr lang="fr-FR" sz="2400" b="1" dirty="0">
                <a:solidFill>
                  <a:prstClr val="black"/>
                </a:solidFill>
                <a:latin typeface="Times New Roman" panose="02020603050405020304" pitchFamily="18" charset="0"/>
              </a:rPr>
              <a:t>et de lymphocytes B mémoires grâce à une exposition récente aux </a:t>
            </a:r>
            <a:r>
              <a:rPr lang="fr-FR" sz="2400" b="1" dirty="0" smtClean="0">
                <a:solidFill>
                  <a:prstClr val="black"/>
                </a:solidFill>
                <a:latin typeface="Times New Roman" panose="02020603050405020304" pitchFamily="18" charset="0"/>
              </a:rPr>
              <a:t>antigènes (</a:t>
            </a:r>
            <a:r>
              <a:rPr lang="fr-FR" sz="2400" b="1" dirty="0" err="1" smtClean="0">
                <a:solidFill>
                  <a:prstClr val="black"/>
                </a:solidFill>
                <a:latin typeface="Times New Roman" panose="02020603050405020304" pitchFamily="18" charset="0"/>
              </a:rPr>
              <a:t>Cundy</a:t>
            </a:r>
            <a:r>
              <a:rPr lang="fr-FR" sz="2400" b="1" dirty="0" smtClean="0">
                <a:solidFill>
                  <a:prstClr val="black"/>
                </a:solidFill>
                <a:latin typeface="Times New Roman" panose="02020603050405020304" pitchFamily="18" charset="0"/>
              </a:rPr>
              <a:t> </a:t>
            </a:r>
            <a:r>
              <a:rPr lang="fr-FR" sz="2400" b="1" dirty="0">
                <a:solidFill>
                  <a:prstClr val="black"/>
                </a:solidFill>
                <a:latin typeface="Times New Roman" panose="02020603050405020304" pitchFamily="18" charset="0"/>
              </a:rPr>
              <a:t>et Shin, 2017).</a:t>
            </a: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Vaccin et système immunitaire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04015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83445"/>
            <a:ext cx="11606294" cy="3785652"/>
          </a:xfrm>
          <a:prstGeom prst="rect">
            <a:avLst/>
          </a:prstGeom>
        </p:spPr>
        <p:txBody>
          <a:bodyPr wrap="square">
            <a:spAutoFit/>
          </a:bodyPr>
          <a:lstStyle/>
          <a:p>
            <a:pPr algn="just">
              <a:lnSpc>
                <a:spcPct val="200000"/>
              </a:lnSpc>
            </a:pPr>
            <a:r>
              <a:rPr lang="fr-FR" sz="2400" b="1" u="sng" dirty="0">
                <a:solidFill>
                  <a:srgbClr val="FF33CC"/>
                </a:solidFill>
                <a:latin typeface="Times New Roman" panose="02020603050405020304" pitchFamily="18" charset="0"/>
              </a:rPr>
              <a:t>Le </a:t>
            </a:r>
            <a:r>
              <a:rPr lang="fr-FR" sz="2400" b="1" u="sng" dirty="0" smtClean="0">
                <a:solidFill>
                  <a:srgbClr val="FF33CC"/>
                </a:solidFill>
                <a:latin typeface="Times New Roman" panose="02020603050405020304" pitchFamily="18" charset="0"/>
              </a:rPr>
              <a:t>paludisme:</a:t>
            </a:r>
          </a:p>
          <a:p>
            <a:pPr algn="just">
              <a:lnSpc>
                <a:spcPct val="200000"/>
              </a:lnSpc>
            </a:pPr>
            <a:r>
              <a:rPr lang="fr-FR" sz="2400" b="1" dirty="0" smtClean="0">
                <a:solidFill>
                  <a:srgbClr val="FF33CC"/>
                </a:solidFill>
                <a:latin typeface="Times New Roman" panose="02020603050405020304" pitchFamily="18" charset="0"/>
              </a:rPr>
              <a:t> </a:t>
            </a:r>
            <a:r>
              <a:rPr lang="fr-FR" sz="2400" b="1" dirty="0" smtClean="0">
                <a:solidFill>
                  <a:prstClr val="black"/>
                </a:solidFill>
                <a:latin typeface="Times New Roman" panose="02020603050405020304" pitchFamily="18" charset="0"/>
              </a:rPr>
              <a:t>Est </a:t>
            </a:r>
            <a:r>
              <a:rPr lang="fr-FR" sz="2400" b="1" dirty="0">
                <a:solidFill>
                  <a:prstClr val="black"/>
                </a:solidFill>
                <a:latin typeface="Times New Roman" panose="02020603050405020304" pitchFamily="18" charset="0"/>
              </a:rPr>
              <a:t>une maladie infectieuse potentiellement mortelle due à plusieurs espèces de parasites appartenant au genre </a:t>
            </a:r>
            <a:r>
              <a:rPr lang="fr-FR" sz="2400" b="1" i="1" dirty="0">
                <a:solidFill>
                  <a:srgbClr val="FF33CC"/>
                </a:solidFill>
                <a:latin typeface="Times New Roman" panose="02020603050405020304" pitchFamily="18" charset="0"/>
              </a:rPr>
              <a:t>Plasmodium</a:t>
            </a:r>
            <a:r>
              <a:rPr lang="fr-FR" sz="2400" b="1" dirty="0">
                <a:solidFill>
                  <a:prstClr val="black"/>
                </a:solidFill>
                <a:latin typeface="Times New Roman" panose="02020603050405020304" pitchFamily="18" charset="0"/>
              </a:rPr>
              <a:t>. Le parasite est transmis à l'homme par la piqûre de moustiques infectés. Ces moustiques, « vecteurs » du paludisme, appartiennent tous au genre </a:t>
            </a:r>
            <a:r>
              <a:rPr lang="fr-FR" sz="2400" b="1" dirty="0" smtClean="0">
                <a:solidFill>
                  <a:srgbClr val="FF33CC"/>
                </a:solidFill>
                <a:latin typeface="Times New Roman" panose="02020603050405020304" pitchFamily="18" charset="0"/>
              </a:rPr>
              <a:t>Anophèles</a:t>
            </a:r>
            <a:r>
              <a:rPr lang="fr-FR" sz="2400" b="1" dirty="0" smtClean="0">
                <a:solidFill>
                  <a:prstClr val="black"/>
                </a:solidFill>
                <a:latin typeface="Times New Roman" panose="02020603050405020304" pitchFamily="18" charset="0"/>
              </a:rPr>
              <a:t>.</a:t>
            </a:r>
            <a:endParaRPr lang="fr-FR" sz="2400" b="1" dirty="0">
              <a:solidFill>
                <a:prstClr val="black"/>
              </a:solidFill>
              <a:latin typeface="Times New Roman" panose="02020603050405020304" pitchFamily="18" charset="0"/>
            </a:endParaRP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err="1" smtClean="0">
                <a:solidFill>
                  <a:srgbClr val="00B050"/>
                </a:solidFill>
                <a:latin typeface="Times New Roman" panose="02020603050405020304" pitchFamily="18" charset="0"/>
                <a:cs typeface="Times New Roman" panose="02020603050405020304" pitchFamily="18" charset="0"/>
              </a:rPr>
              <a:t>Ex.Vaccin</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contre le paludisme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54800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3" y="500729"/>
            <a:ext cx="11332564" cy="6368863"/>
          </a:xfrm>
          <a:prstGeom prst="rect">
            <a:avLst/>
          </a:prstGeom>
        </p:spPr>
      </p:pic>
    </p:spTree>
    <p:extLst>
      <p:ext uri="{BB962C8B-B14F-4D97-AF65-F5344CB8AC3E}">
        <p14:creationId xmlns:p14="http://schemas.microsoft.com/office/powerpoint/2010/main" val="550261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83445"/>
            <a:ext cx="11606294"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Au cours de la décennie écoulée, des progrès importants ont été réalisés dans la mise </a:t>
            </a:r>
            <a:r>
              <a:rPr lang="fr-FR" sz="2400" b="1" dirty="0" smtClean="0">
                <a:solidFill>
                  <a:prstClr val="black"/>
                </a:solidFill>
                <a:latin typeface="Times New Roman" panose="02020603050405020304" pitchFamily="18" charset="0"/>
              </a:rPr>
              <a:t>au point </a:t>
            </a:r>
            <a:r>
              <a:rPr lang="fr-FR" sz="2400" b="1" dirty="0">
                <a:solidFill>
                  <a:prstClr val="black"/>
                </a:solidFill>
                <a:latin typeface="Times New Roman" panose="02020603050405020304" pitchFamily="18" charset="0"/>
              </a:rPr>
              <a:t>d'un </a:t>
            </a:r>
            <a:r>
              <a:rPr lang="fr-FR" sz="2400" b="1" dirty="0">
                <a:solidFill>
                  <a:srgbClr val="FF33CC"/>
                </a:solidFill>
                <a:latin typeface="Times New Roman" panose="02020603050405020304" pitchFamily="18" charset="0"/>
              </a:rPr>
              <a:t>vaccin contre le paludisme</a:t>
            </a:r>
            <a:r>
              <a:rPr lang="fr-FR" sz="2400" b="1" dirty="0">
                <a:solidFill>
                  <a:prstClr val="black"/>
                </a:solidFill>
                <a:latin typeface="Times New Roman" panose="02020603050405020304" pitchFamily="18" charset="0"/>
              </a:rPr>
              <a:t>, mais beaucoup de vaccins-candidats valables ont </a:t>
            </a:r>
            <a:r>
              <a:rPr lang="fr-FR" sz="2400" b="1" dirty="0" smtClean="0">
                <a:solidFill>
                  <a:prstClr val="black"/>
                </a:solidFill>
                <a:latin typeface="Times New Roman" panose="02020603050405020304" pitchFamily="18" charset="0"/>
              </a:rPr>
              <a:t>mis beaucoup </a:t>
            </a:r>
            <a:r>
              <a:rPr lang="fr-FR" sz="2400" b="1" dirty="0">
                <a:solidFill>
                  <a:prstClr val="black"/>
                </a:solidFill>
                <a:latin typeface="Times New Roman" panose="02020603050405020304" pitchFamily="18" charset="0"/>
              </a:rPr>
              <a:t>de temps à passer au stade des essais cliniques et l'on pense que l'on ne </a:t>
            </a:r>
            <a:r>
              <a:rPr lang="fr-FR" sz="2400" b="1" dirty="0" smtClean="0">
                <a:solidFill>
                  <a:prstClr val="black"/>
                </a:solidFill>
                <a:latin typeface="Times New Roman" panose="02020603050405020304" pitchFamily="18" charset="0"/>
              </a:rPr>
              <a:t>disposera pas </a:t>
            </a:r>
            <a:r>
              <a:rPr lang="fr-FR" sz="2400" b="1" dirty="0">
                <a:solidFill>
                  <a:prstClr val="black"/>
                </a:solidFill>
                <a:latin typeface="Times New Roman" panose="02020603050405020304" pitchFamily="18" charset="0"/>
              </a:rPr>
              <a:t>d'un vaccin efficace avant au moins dix ans (Geyer, 2004</a:t>
            </a:r>
            <a:r>
              <a:rPr lang="fr-FR" sz="2400" b="1" dirty="0" smtClean="0">
                <a:solidFill>
                  <a:prstClr val="black"/>
                </a:solidFill>
                <a:latin typeface="Times New Roman" panose="02020603050405020304" pitchFamily="18" charset="0"/>
              </a:rPr>
              <a:t>).</a:t>
            </a:r>
          </a:p>
          <a:p>
            <a:pPr algn="just">
              <a:lnSpc>
                <a:spcPct val="150000"/>
              </a:lnSpc>
            </a:pPr>
            <a:endParaRPr lang="fr-FR" sz="2400" b="1" dirty="0" smtClean="0">
              <a:solidFill>
                <a:prstClr val="black"/>
              </a:solidFill>
              <a:latin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b="1" dirty="0" smtClean="0">
                <a:solidFill>
                  <a:prstClr val="black"/>
                </a:solidFill>
                <a:latin typeface="Times New Roman" panose="02020603050405020304" pitchFamily="18" charset="0"/>
              </a:rPr>
              <a:t> </a:t>
            </a:r>
            <a:r>
              <a:rPr lang="fr-FR" sz="2400" b="1" dirty="0">
                <a:solidFill>
                  <a:prstClr val="black"/>
                </a:solidFill>
                <a:latin typeface="Times New Roman" panose="02020603050405020304" pitchFamily="18" charset="0"/>
              </a:rPr>
              <a:t>Jusqu'ici la plupart des </a:t>
            </a:r>
            <a:r>
              <a:rPr lang="fr-FR" sz="2400" b="1" dirty="0" smtClean="0">
                <a:solidFill>
                  <a:prstClr val="black"/>
                </a:solidFill>
                <a:latin typeface="Times New Roman" panose="02020603050405020304" pitchFamily="18" charset="0"/>
              </a:rPr>
              <a:t>vaccins potentiels </a:t>
            </a:r>
            <a:r>
              <a:rPr lang="fr-FR" sz="2400" b="1" dirty="0">
                <a:solidFill>
                  <a:prstClr val="black"/>
                </a:solidFill>
                <a:latin typeface="Times New Roman" panose="02020603050405020304" pitchFamily="18" charset="0"/>
              </a:rPr>
              <a:t>ont été dirigés contre </a:t>
            </a:r>
            <a:r>
              <a:rPr lang="fr-FR" sz="2400" b="1" i="1" dirty="0">
                <a:solidFill>
                  <a:srgbClr val="FF33CC"/>
                </a:solidFill>
                <a:latin typeface="Times New Roman" panose="02020603050405020304" pitchFamily="18" charset="0"/>
              </a:rPr>
              <a:t>Plasmodium </a:t>
            </a:r>
            <a:r>
              <a:rPr lang="fr-FR" sz="2400" b="1" i="1" dirty="0" err="1">
                <a:solidFill>
                  <a:srgbClr val="FF33CC"/>
                </a:solidFill>
                <a:latin typeface="Times New Roman" panose="02020603050405020304" pitchFamily="18" charset="0"/>
              </a:rPr>
              <a:t>falciparum</a:t>
            </a:r>
            <a:r>
              <a:rPr lang="fr-FR" sz="2400" b="1" i="1" dirty="0">
                <a:solidFill>
                  <a:srgbClr val="FF33CC"/>
                </a:solidFill>
                <a:latin typeface="Times New Roman" panose="02020603050405020304" pitchFamily="18" charset="0"/>
              </a:rPr>
              <a:t> </a:t>
            </a:r>
            <a:r>
              <a:rPr lang="fr-FR" sz="2400" b="1" dirty="0">
                <a:solidFill>
                  <a:prstClr val="black"/>
                </a:solidFill>
                <a:latin typeface="Times New Roman" panose="02020603050405020304" pitchFamily="18" charset="0"/>
              </a:rPr>
              <a:t>dont la biologie au plan </a:t>
            </a:r>
            <a:r>
              <a:rPr lang="fr-FR" sz="2400" b="1" dirty="0" smtClean="0">
                <a:solidFill>
                  <a:prstClr val="black"/>
                </a:solidFill>
                <a:latin typeface="Times New Roman" panose="02020603050405020304" pitchFamily="18" charset="0"/>
              </a:rPr>
              <a:t>moléculaire est </a:t>
            </a:r>
            <a:r>
              <a:rPr lang="fr-FR" sz="2400" b="1" dirty="0">
                <a:solidFill>
                  <a:prstClr val="black"/>
                </a:solidFill>
                <a:latin typeface="Times New Roman" panose="02020603050405020304" pitchFamily="18" charset="0"/>
              </a:rPr>
              <a:t>de mieux en mieux connue (Mouchet et al., 2004).</a:t>
            </a:r>
          </a:p>
        </p:txBody>
      </p:sp>
      <p:sp>
        <p:nvSpPr>
          <p:cNvPr id="9" name="Rectangle 8"/>
          <p:cNvSpPr/>
          <p:nvPr/>
        </p:nvSpPr>
        <p:spPr>
          <a:xfrm>
            <a:off x="203526" y="586696"/>
            <a:ext cx="7553108" cy="584775"/>
          </a:xfrm>
          <a:prstGeom prst="rect">
            <a:avLst/>
          </a:prstGeom>
          <a:solidFill>
            <a:srgbClr val="FFCCCC"/>
          </a:solidFill>
        </p:spPr>
        <p:txBody>
          <a:bodyPr wrap="square">
            <a:spAutoFit/>
          </a:bodyPr>
          <a:lstStyle/>
          <a:p>
            <a:pPr algn="just"/>
            <a:r>
              <a:rPr lang="fr-FR" sz="3200" b="1" dirty="0" err="1" smtClean="0">
                <a:solidFill>
                  <a:srgbClr val="00B050"/>
                </a:solidFill>
                <a:latin typeface="Times New Roman" panose="02020603050405020304" pitchFamily="18" charset="0"/>
                <a:cs typeface="Times New Roman" panose="02020603050405020304" pitchFamily="18" charset="0"/>
              </a:rPr>
              <a:t>Ex.Vaccin</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contre le paludisme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8235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631176"/>
            <a:ext cx="11606294" cy="830997"/>
          </a:xfrm>
          <a:prstGeom prst="rect">
            <a:avLst/>
          </a:prstGeom>
        </p:spPr>
        <p:txBody>
          <a:bodyPr wrap="square">
            <a:spAutoFit/>
          </a:bodyPr>
          <a:lstStyle/>
          <a:p>
            <a:pPr algn="just">
              <a:lnSpc>
                <a:spcPct val="200000"/>
              </a:lnSpc>
            </a:pPr>
            <a:r>
              <a:rPr lang="fr-FR" sz="2400" b="1" dirty="0">
                <a:solidFill>
                  <a:prstClr val="black"/>
                </a:solidFill>
                <a:latin typeface="Times New Roman" panose="02020603050405020304" pitchFamily="18" charset="0"/>
              </a:rPr>
              <a:t>Trois approches sont envisagées (Mouchet et al., 2004) </a:t>
            </a:r>
          </a:p>
        </p:txBody>
      </p:sp>
      <p:sp>
        <p:nvSpPr>
          <p:cNvPr id="9" name="Rectangle 8"/>
          <p:cNvSpPr/>
          <p:nvPr/>
        </p:nvSpPr>
        <p:spPr>
          <a:xfrm>
            <a:off x="282365" y="664408"/>
            <a:ext cx="5724308" cy="584775"/>
          </a:xfrm>
          <a:prstGeom prst="rect">
            <a:avLst/>
          </a:prstGeom>
          <a:solidFill>
            <a:srgbClr val="FFCCCC"/>
          </a:solidFill>
        </p:spPr>
        <p:txBody>
          <a:bodyPr wrap="square">
            <a:spAutoFit/>
          </a:bodyPr>
          <a:lstStyle/>
          <a:p>
            <a:pPr algn="just"/>
            <a:r>
              <a:rPr lang="fr-FR" sz="3200" b="1" dirty="0" err="1" smtClean="0">
                <a:solidFill>
                  <a:srgbClr val="00B050"/>
                </a:solidFill>
                <a:latin typeface="Times New Roman" panose="02020603050405020304" pitchFamily="18" charset="0"/>
                <a:cs typeface="Times New Roman" panose="02020603050405020304" pitchFamily="18" charset="0"/>
              </a:rPr>
              <a:t>Ex.Vaccin</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contre le paludisme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203526" y="2661151"/>
            <a:ext cx="11606294" cy="3046988"/>
          </a:xfrm>
          <a:prstGeom prst="rect">
            <a:avLst/>
          </a:prstGeom>
        </p:spPr>
        <p:txBody>
          <a:bodyPr wrap="square">
            <a:spAutoFit/>
          </a:bodyPr>
          <a:lstStyle/>
          <a:p>
            <a:pPr algn="just">
              <a:lnSpc>
                <a:spcPct val="200000"/>
              </a:lnSpc>
            </a:pPr>
            <a:r>
              <a:rPr lang="fr-FR" sz="2400" b="1" u="sng" dirty="0" smtClean="0">
                <a:solidFill>
                  <a:srgbClr val="FF33CC"/>
                </a:solidFill>
                <a:latin typeface="Times New Roman" panose="02020603050405020304" pitchFamily="18" charset="0"/>
              </a:rPr>
              <a:t>1. Vaccin </a:t>
            </a:r>
            <a:r>
              <a:rPr lang="fr-FR" sz="2400" b="1" u="sng" dirty="0">
                <a:solidFill>
                  <a:srgbClr val="FF33CC"/>
                </a:solidFill>
                <a:latin typeface="Times New Roman" panose="02020603050405020304" pitchFamily="18" charset="0"/>
              </a:rPr>
              <a:t>dirigé contre les formes pré-érythrocytaires (</a:t>
            </a:r>
            <a:r>
              <a:rPr lang="fr-FR" sz="2400" b="1" u="sng" dirty="0" err="1">
                <a:solidFill>
                  <a:srgbClr val="FF33CC"/>
                </a:solidFill>
                <a:latin typeface="Times New Roman" panose="02020603050405020304" pitchFamily="18" charset="0"/>
              </a:rPr>
              <a:t>sporozoïtes</a:t>
            </a:r>
            <a:r>
              <a:rPr lang="fr-FR" sz="2400" b="1" u="sng" dirty="0">
                <a:solidFill>
                  <a:srgbClr val="FF33CC"/>
                </a:solidFill>
                <a:latin typeface="Times New Roman" panose="02020603050405020304" pitchFamily="18" charset="0"/>
              </a:rPr>
              <a:t> et formes hépatiques)</a:t>
            </a:r>
          </a:p>
          <a:p>
            <a:pPr algn="just">
              <a:lnSpc>
                <a:spcPct val="200000"/>
              </a:lnSpc>
            </a:pPr>
            <a:r>
              <a:rPr lang="fr-FR" sz="2400" b="1" dirty="0">
                <a:solidFill>
                  <a:prstClr val="black"/>
                </a:solidFill>
                <a:latin typeface="Times New Roman" panose="02020603050405020304" pitchFamily="18" charset="0"/>
              </a:rPr>
              <a:t>pour protéger migrants et voyageurs non immuns ainsi que les résidents des zones </a:t>
            </a:r>
            <a:r>
              <a:rPr lang="fr-FR" sz="2400" b="1" dirty="0" smtClean="0">
                <a:solidFill>
                  <a:prstClr val="black"/>
                </a:solidFill>
                <a:latin typeface="Times New Roman" panose="02020603050405020304" pitchFamily="18" charset="0"/>
              </a:rPr>
              <a:t>de faible </a:t>
            </a:r>
            <a:r>
              <a:rPr lang="fr-FR" sz="2400" b="1" dirty="0">
                <a:solidFill>
                  <a:prstClr val="black"/>
                </a:solidFill>
                <a:latin typeface="Times New Roman" panose="02020603050405020304" pitchFamily="18" charset="0"/>
              </a:rPr>
              <a:t>endémicité. On a volontiers dit qu'il s'agissait d'un vaccin pour touristes </a:t>
            </a:r>
            <a:r>
              <a:rPr lang="fr-FR" sz="2400" b="1" dirty="0" smtClean="0">
                <a:solidFill>
                  <a:prstClr val="black"/>
                </a:solidFill>
                <a:latin typeface="Times New Roman" panose="02020603050405020304" pitchFamily="18" charset="0"/>
              </a:rPr>
              <a:t>et militaires </a:t>
            </a:r>
            <a:r>
              <a:rPr lang="fr-FR" sz="2400" b="1" dirty="0">
                <a:solidFill>
                  <a:prstClr val="black"/>
                </a:solidFill>
                <a:latin typeface="Times New Roman" panose="02020603050405020304" pitchFamily="18" charset="0"/>
              </a:rPr>
              <a:t>des pays riches ;</a:t>
            </a:r>
          </a:p>
        </p:txBody>
      </p:sp>
    </p:spTree>
    <p:extLst>
      <p:ext uri="{BB962C8B-B14F-4D97-AF65-F5344CB8AC3E}">
        <p14:creationId xmlns:p14="http://schemas.microsoft.com/office/powerpoint/2010/main" val="2470450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203526" y="1353154"/>
            <a:ext cx="11606294" cy="2934458"/>
          </a:xfrm>
          <a:prstGeom prst="rect">
            <a:avLst/>
          </a:prstGeom>
        </p:spPr>
        <p:txBody>
          <a:bodyPr wrap="square">
            <a:spAutoFit/>
          </a:bodyPr>
          <a:lstStyle/>
          <a:p>
            <a:pPr algn="just">
              <a:lnSpc>
                <a:spcPct val="200000"/>
              </a:lnSpc>
            </a:pPr>
            <a:r>
              <a:rPr lang="fr-FR" sz="2400" b="1" u="sng" dirty="0" smtClean="0">
                <a:solidFill>
                  <a:srgbClr val="FF33CC"/>
                </a:solidFill>
                <a:latin typeface="Times New Roman" panose="02020603050405020304" pitchFamily="18" charset="0"/>
              </a:rPr>
              <a:t>2. Vaccin </a:t>
            </a:r>
            <a:r>
              <a:rPr lang="fr-FR" sz="2400" b="1" u="sng" dirty="0">
                <a:solidFill>
                  <a:srgbClr val="FF33CC"/>
                </a:solidFill>
                <a:latin typeface="Times New Roman" panose="02020603050405020304" pitchFamily="18" charset="0"/>
              </a:rPr>
              <a:t>contre les formes érythrocytaires asexuées </a:t>
            </a:r>
            <a:endParaRPr lang="fr-FR" sz="2400" b="1" u="sng" dirty="0" smtClean="0">
              <a:solidFill>
                <a:srgbClr val="FF33CC"/>
              </a:solidFill>
              <a:latin typeface="Times New Roman" panose="02020603050405020304" pitchFamily="18" charset="0"/>
            </a:endParaRPr>
          </a:p>
          <a:p>
            <a:pPr algn="just">
              <a:lnSpc>
                <a:spcPct val="200000"/>
              </a:lnSpc>
            </a:pPr>
            <a:r>
              <a:rPr lang="fr-FR" sz="2400" b="1" dirty="0" smtClean="0">
                <a:latin typeface="Times New Roman" panose="02020603050405020304" pitchFamily="18" charset="0"/>
              </a:rPr>
              <a:t>pour protéger les groupes les plus à risques (jeunes enfants, femmes enceintes, migrants) dans les zones de haute endémicité. Ce serait le vaccin contre la mortalité et la morbidité palustres, espéré dans les pays des zones endémiques notamment l'Afrique </a:t>
            </a:r>
            <a:endParaRPr lang="fr-FR" sz="2400" b="1" dirty="0">
              <a:latin typeface="Times New Roman" panose="02020603050405020304" pitchFamily="18" charset="0"/>
            </a:endParaRPr>
          </a:p>
        </p:txBody>
      </p:sp>
      <p:sp>
        <p:nvSpPr>
          <p:cNvPr id="13" name="Rectangle 12"/>
          <p:cNvSpPr/>
          <p:nvPr/>
        </p:nvSpPr>
        <p:spPr>
          <a:xfrm>
            <a:off x="282365" y="4514133"/>
            <a:ext cx="11606294" cy="1569660"/>
          </a:xfrm>
          <a:prstGeom prst="rect">
            <a:avLst/>
          </a:prstGeom>
        </p:spPr>
        <p:txBody>
          <a:bodyPr wrap="square">
            <a:spAutoFit/>
          </a:bodyPr>
          <a:lstStyle/>
          <a:p>
            <a:pPr algn="just">
              <a:lnSpc>
                <a:spcPct val="200000"/>
              </a:lnSpc>
            </a:pPr>
            <a:r>
              <a:rPr lang="fr-FR" sz="2400" b="1" u="sng" dirty="0">
                <a:solidFill>
                  <a:srgbClr val="FF33CC"/>
                </a:solidFill>
                <a:latin typeface="Times New Roman" panose="02020603050405020304" pitchFamily="18" charset="0"/>
              </a:rPr>
              <a:t>3. Vaccin contre les stades </a:t>
            </a:r>
            <a:r>
              <a:rPr lang="fr-FR" sz="2400" b="1" u="sng" dirty="0" err="1">
                <a:solidFill>
                  <a:srgbClr val="FF33CC"/>
                </a:solidFill>
                <a:latin typeface="Times New Roman" panose="02020603050405020304" pitchFamily="18" charset="0"/>
              </a:rPr>
              <a:t>sporogoniques</a:t>
            </a:r>
            <a:endParaRPr lang="fr-FR" sz="2400" b="1" u="sng" dirty="0" smtClean="0">
              <a:solidFill>
                <a:srgbClr val="FF33CC"/>
              </a:solidFill>
              <a:latin typeface="Times New Roman" panose="02020603050405020304" pitchFamily="18" charset="0"/>
            </a:endParaRPr>
          </a:p>
          <a:p>
            <a:pPr algn="just">
              <a:lnSpc>
                <a:spcPct val="200000"/>
              </a:lnSpc>
            </a:pPr>
            <a:r>
              <a:rPr lang="fr-FR" sz="2400" b="1" dirty="0">
                <a:latin typeface="Times New Roman" panose="02020603050405020304" pitchFamily="18" charset="0"/>
              </a:rPr>
              <a:t>pour prévenir </a:t>
            </a:r>
            <a:r>
              <a:rPr lang="fr-FR" sz="2400" b="1" dirty="0" err="1" smtClean="0">
                <a:latin typeface="Times New Roman" panose="02020603050405020304" pitchFamily="18" charset="0"/>
              </a:rPr>
              <a:t>essentiellementla</a:t>
            </a:r>
            <a:r>
              <a:rPr lang="fr-FR" sz="2400" b="1" dirty="0" smtClean="0">
                <a:latin typeface="Times New Roman" panose="02020603050405020304" pitchFamily="18" charset="0"/>
              </a:rPr>
              <a:t> transmission. </a:t>
            </a:r>
            <a:endParaRPr lang="fr-FR" sz="2400" b="1" dirty="0">
              <a:latin typeface="Times New Roman" panose="02020603050405020304" pitchFamily="18" charset="0"/>
            </a:endParaRPr>
          </a:p>
        </p:txBody>
      </p:sp>
      <p:sp>
        <p:nvSpPr>
          <p:cNvPr id="14" name="Rectangle 13"/>
          <p:cNvSpPr/>
          <p:nvPr/>
        </p:nvSpPr>
        <p:spPr>
          <a:xfrm>
            <a:off x="282365" y="664408"/>
            <a:ext cx="5724308" cy="584775"/>
          </a:xfrm>
          <a:prstGeom prst="rect">
            <a:avLst/>
          </a:prstGeom>
          <a:solidFill>
            <a:srgbClr val="FFCCCC"/>
          </a:solidFill>
        </p:spPr>
        <p:txBody>
          <a:bodyPr wrap="square">
            <a:spAutoFit/>
          </a:bodyPr>
          <a:lstStyle/>
          <a:p>
            <a:pPr algn="just"/>
            <a:r>
              <a:rPr lang="fr-FR" sz="3200" b="1" dirty="0" err="1" smtClean="0">
                <a:solidFill>
                  <a:srgbClr val="00B050"/>
                </a:solidFill>
                <a:latin typeface="Times New Roman" panose="02020603050405020304" pitchFamily="18" charset="0"/>
                <a:cs typeface="Times New Roman" panose="02020603050405020304" pitchFamily="18" charset="0"/>
              </a:rPr>
              <a:t>Ex.Vaccin</a:t>
            </a:r>
            <a:r>
              <a:rPr lang="fr-FR" sz="3200" b="1" dirty="0" smtClean="0">
                <a:solidFill>
                  <a:srgbClr val="00B050"/>
                </a:solidFill>
                <a:latin typeface="Times New Roman" panose="02020603050405020304" pitchFamily="18" charset="0"/>
                <a:cs typeface="Times New Roman" panose="02020603050405020304" pitchFamily="18" charset="0"/>
              </a:rPr>
              <a:t> </a:t>
            </a:r>
            <a:r>
              <a:rPr lang="fr-FR" sz="3200" b="1" dirty="0">
                <a:solidFill>
                  <a:srgbClr val="00B050"/>
                </a:solidFill>
                <a:latin typeface="Times New Roman" panose="02020603050405020304" pitchFamily="18" charset="0"/>
                <a:cs typeface="Times New Roman" panose="02020603050405020304" pitchFamily="18" charset="0"/>
              </a:rPr>
              <a:t>contre le paludisme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894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436735"/>
            <a:ext cx="11606294" cy="646331"/>
          </a:xfrm>
          <a:prstGeom prst="rect">
            <a:avLst/>
          </a:prstGeom>
        </p:spPr>
        <p:txBody>
          <a:bodyPr wrap="square">
            <a:spAutoFit/>
          </a:bodyPr>
          <a:lstStyle/>
          <a:p>
            <a:pPr algn="just">
              <a:lnSpc>
                <a:spcPct val="150000"/>
              </a:lnSpc>
            </a:pPr>
            <a:r>
              <a:rPr lang="fr-FR" sz="2400" b="1" dirty="0">
                <a:solidFill>
                  <a:prstClr val="black"/>
                </a:solidFill>
                <a:latin typeface="Times New Roman" panose="02020603050405020304" pitchFamily="18" charset="0"/>
              </a:rPr>
              <a:t>Les adjuvants sont des molécules qui vont aider à améliorer l’efficacité des vaccins par </a:t>
            </a:r>
            <a:r>
              <a:rPr lang="fr-FR" sz="2400" b="1" dirty="0" smtClean="0">
                <a:solidFill>
                  <a:prstClr val="black"/>
                </a:solidFill>
                <a:latin typeface="Times New Roman" panose="02020603050405020304" pitchFamily="18" charset="0"/>
              </a:rPr>
              <a:t>: </a:t>
            </a:r>
          </a:p>
        </p:txBody>
      </p:sp>
      <p:sp>
        <p:nvSpPr>
          <p:cNvPr id="9" name="Rectangle 8"/>
          <p:cNvSpPr/>
          <p:nvPr/>
        </p:nvSpPr>
        <p:spPr>
          <a:xfrm>
            <a:off x="203526" y="627022"/>
            <a:ext cx="5323817"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 </a:t>
            </a:r>
            <a:r>
              <a:rPr lang="fr-FR" sz="3200" b="1" dirty="0">
                <a:solidFill>
                  <a:srgbClr val="00B050"/>
                </a:solidFill>
                <a:latin typeface="Times New Roman" panose="02020603050405020304" pitchFamily="18" charset="0"/>
                <a:cs typeface="Times New Roman" panose="02020603050405020304" pitchFamily="18" charset="0"/>
              </a:rPr>
              <a:t>La notion d’adjuvants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Chevron 7"/>
          <p:cNvSpPr/>
          <p:nvPr/>
        </p:nvSpPr>
        <p:spPr>
          <a:xfrm rot="20975465">
            <a:off x="718575" y="5626403"/>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p:nvSpPr>
        <p:spPr>
          <a:xfrm rot="20975465">
            <a:off x="728321" y="2650241"/>
            <a:ext cx="500066" cy="357190"/>
          </a:xfrm>
          <a:prstGeom prst="chevron">
            <a:avLst/>
          </a:prstGeom>
          <a:solidFill>
            <a:srgbClr val="FF0000"/>
          </a:solidFill>
          <a:ln>
            <a:solidFill>
              <a:srgbClr val="FFFF00"/>
            </a:solidFill>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Chevron 13"/>
          <p:cNvSpPr/>
          <p:nvPr/>
        </p:nvSpPr>
        <p:spPr>
          <a:xfrm rot="20975465">
            <a:off x="728322" y="4138323"/>
            <a:ext cx="500066" cy="357190"/>
          </a:xfrm>
          <a:prstGeom prst="chevron">
            <a:avLst/>
          </a:prstGeom>
          <a:solidFill>
            <a:srgbClr val="FF0000"/>
          </a:solidFill>
          <a:ln w="25400" cap="flat" cmpd="sng" algn="ctr">
            <a:solidFill>
              <a:srgbClr val="FFFF00"/>
            </a:solidFill>
            <a:prstDash val="solid"/>
          </a:ln>
          <a:effectLst>
            <a:glow rad="228600">
              <a:schemeClr val="accent6">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Rockwell" panose="02060603020205020403"/>
            </a:endParaRPr>
          </a:p>
        </p:txBody>
      </p:sp>
      <p:sp>
        <p:nvSpPr>
          <p:cNvPr id="2" name="Rectangle 1"/>
          <p:cNvSpPr/>
          <p:nvPr/>
        </p:nvSpPr>
        <p:spPr>
          <a:xfrm>
            <a:off x="1464860" y="2403335"/>
            <a:ext cx="7556310" cy="646331"/>
          </a:xfrm>
          <a:prstGeom prst="rect">
            <a:avLst/>
          </a:prstGeom>
        </p:spPr>
        <p:txBody>
          <a:bodyPr wrap="square">
            <a:spAutoFit/>
          </a:bodyPr>
          <a:lstStyle/>
          <a:p>
            <a:pPr lvl="0" algn="just">
              <a:lnSpc>
                <a:spcPct val="150000"/>
              </a:lnSpc>
            </a:pPr>
            <a:r>
              <a:rPr lang="fr-FR" sz="2400" b="1" dirty="0">
                <a:solidFill>
                  <a:prstClr val="black"/>
                </a:solidFill>
                <a:latin typeface="Times New Roman" panose="02020603050405020304" pitchFamily="18" charset="0"/>
              </a:rPr>
              <a:t>L’augmentation de l’</a:t>
            </a:r>
            <a:r>
              <a:rPr lang="fr-FR" sz="2400" b="1" dirty="0" err="1">
                <a:solidFill>
                  <a:prstClr val="black"/>
                </a:solidFill>
                <a:latin typeface="Times New Roman" panose="02020603050405020304" pitchFamily="18" charset="0"/>
              </a:rPr>
              <a:t>immunogénicité</a:t>
            </a:r>
            <a:r>
              <a:rPr lang="fr-FR" sz="2400" b="1" dirty="0">
                <a:solidFill>
                  <a:prstClr val="black"/>
                </a:solidFill>
                <a:latin typeface="Times New Roman" panose="02020603050405020304" pitchFamily="18" charset="0"/>
              </a:rPr>
              <a:t> du vaccin ;</a:t>
            </a:r>
          </a:p>
        </p:txBody>
      </p:sp>
      <p:sp>
        <p:nvSpPr>
          <p:cNvPr id="4" name="Rectangle 3"/>
          <p:cNvSpPr/>
          <p:nvPr/>
        </p:nvSpPr>
        <p:spPr>
          <a:xfrm>
            <a:off x="1464860" y="3908063"/>
            <a:ext cx="4887877" cy="646331"/>
          </a:xfrm>
          <a:prstGeom prst="rect">
            <a:avLst/>
          </a:prstGeom>
        </p:spPr>
        <p:txBody>
          <a:bodyPr wrap="none">
            <a:spAutoFit/>
          </a:bodyPr>
          <a:lstStyle/>
          <a:p>
            <a:pPr lvl="0" algn="just">
              <a:lnSpc>
                <a:spcPct val="150000"/>
              </a:lnSpc>
            </a:pPr>
            <a:r>
              <a:rPr lang="fr-FR" sz="2400" b="1" dirty="0">
                <a:solidFill>
                  <a:prstClr val="black"/>
                </a:solidFill>
                <a:latin typeface="Times New Roman" panose="02020603050405020304" pitchFamily="18" charset="0"/>
              </a:rPr>
              <a:t>La réduction des doses des vaccins ;</a:t>
            </a:r>
          </a:p>
        </p:txBody>
      </p:sp>
      <p:sp>
        <p:nvSpPr>
          <p:cNvPr id="6" name="Rectangle 5"/>
          <p:cNvSpPr/>
          <p:nvPr/>
        </p:nvSpPr>
        <p:spPr>
          <a:xfrm>
            <a:off x="1464860" y="5425663"/>
            <a:ext cx="10204987" cy="1133965"/>
          </a:xfrm>
          <a:prstGeom prst="rect">
            <a:avLst/>
          </a:prstGeom>
        </p:spPr>
        <p:txBody>
          <a:bodyPr wrap="square">
            <a:spAutoFit/>
          </a:bodyPr>
          <a:lstStyle/>
          <a:p>
            <a:pPr lvl="0" algn="just">
              <a:lnSpc>
                <a:spcPct val="150000"/>
              </a:lnSpc>
            </a:pPr>
            <a:r>
              <a:rPr lang="fr-FR" sz="2400" b="1" dirty="0">
                <a:solidFill>
                  <a:prstClr val="black"/>
                </a:solidFill>
                <a:latin typeface="Times New Roman" panose="02020603050405020304" pitchFamily="18" charset="0"/>
              </a:rPr>
              <a:t>L’élargissement de la réponse immunitaire avec l’induction d’une immunité croisée </a:t>
            </a:r>
            <a:r>
              <a:rPr lang="fr-FR" sz="2400" b="1" dirty="0" smtClean="0">
                <a:solidFill>
                  <a:prstClr val="black"/>
                </a:solidFill>
                <a:latin typeface="Times New Roman" panose="02020603050405020304" pitchFamily="18" charset="0"/>
              </a:rPr>
              <a:t>; (ex. vaccin grippe)</a:t>
            </a:r>
            <a:endParaRPr lang="fr-FR" sz="2400"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0078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338386"/>
            <a:ext cx="11883697" cy="3877985"/>
          </a:xfrm>
          <a:prstGeom prst="rect">
            <a:avLst/>
          </a:prstGeom>
        </p:spPr>
        <p:txBody>
          <a:bodyPr wrap="square">
            <a:spAutoFit/>
          </a:bodyPr>
          <a:lstStyle/>
          <a:p>
            <a:pPr algn="just">
              <a:lnSpc>
                <a:spcPct val="150000"/>
              </a:lnSpc>
            </a:pPr>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vaccination est le processus consistant à stimuler les réponses immunitaires adaptatives protectrices contre des microorganismes en exposant l’individu à des formes non pathogènes ou à des composants des microorganismes.</a:t>
            </a:r>
            <a:endParaRPr lang="fr-FR" sz="24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endParaRPr lang="fr-FR" sz="20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La vaccination peut être </a:t>
            </a:r>
            <a:r>
              <a:rPr lang="fr-FR" sz="2400" b="1" dirty="0">
                <a:solidFill>
                  <a:srgbClr val="FF33CC"/>
                </a:solidFill>
                <a:latin typeface="Times New Roman" panose="02020603050405020304" pitchFamily="18" charset="0"/>
                <a:cs typeface="Times New Roman" panose="02020603050405020304" pitchFamily="18" charset="0"/>
              </a:rPr>
              <a:t>prophylactique</a:t>
            </a:r>
            <a:r>
              <a:rPr lang="fr-FR" sz="2400" dirty="0">
                <a:latin typeface="Times New Roman" panose="02020603050405020304" pitchFamily="18" charset="0"/>
                <a:cs typeface="Times New Roman" panose="02020603050405020304" pitchFamily="18" charset="0"/>
              </a:rPr>
              <a:t> ou </a:t>
            </a:r>
            <a:r>
              <a:rPr lang="fr-FR" sz="2400" b="1" dirty="0">
                <a:solidFill>
                  <a:srgbClr val="FF33CC"/>
                </a:solidFill>
                <a:latin typeface="Times New Roman" panose="02020603050405020304" pitchFamily="18" charset="0"/>
                <a:cs typeface="Times New Roman" panose="02020603050405020304" pitchFamily="18" charset="0"/>
              </a:rPr>
              <a:t>thérapeutique</a:t>
            </a:r>
            <a:r>
              <a:rPr lang="fr-FR" sz="2400" dirty="0">
                <a:latin typeface="Times New Roman" panose="02020603050405020304" pitchFamily="18" charset="0"/>
                <a:cs typeface="Times New Roman" panose="02020603050405020304" pitchFamily="18" charset="0"/>
              </a:rPr>
              <a:t> ; selon le type de mécanismes immunitaires qu’elle met en jeu, qui peut prévenir l’infection par un pathogène ou empêcher l’expression des symptômes, donc de la maladie.</a:t>
            </a:r>
            <a:endParaRPr lang="fr-FR" sz="2400" b="0" i="0"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3053780"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2.Vaccination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239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277182"/>
            <a:ext cx="3945393"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prstClr val="black"/>
                </a:solidFill>
                <a:latin typeface="Times New Roman" panose="02020603050405020304" pitchFamily="18" charset="0"/>
              </a:rPr>
              <a:t>On les trouve sous plusieurs formes (mycobactéries tuées, huiles, sels d'aluminium, microparticules, </a:t>
            </a:r>
            <a:r>
              <a:rPr lang="fr-FR" sz="2400" b="1" dirty="0" err="1">
                <a:solidFill>
                  <a:prstClr val="black"/>
                </a:solidFill>
                <a:latin typeface="Times New Roman" panose="02020603050405020304" pitchFamily="18" charset="0"/>
              </a:rPr>
              <a:t>squalanes</a:t>
            </a:r>
            <a:r>
              <a:rPr lang="fr-FR" sz="2400" b="1" dirty="0">
                <a:solidFill>
                  <a:prstClr val="black"/>
                </a:solidFill>
                <a:latin typeface="Times New Roman" panose="02020603050405020304" pitchFamily="18" charset="0"/>
              </a:rPr>
              <a:t>, ligands des </a:t>
            </a:r>
            <a:r>
              <a:rPr lang="fr-FR" sz="2400" b="1" dirty="0" err="1">
                <a:solidFill>
                  <a:prstClr val="black"/>
                </a:solidFill>
                <a:latin typeface="Times New Roman" panose="02020603050405020304" pitchFamily="18" charset="0"/>
              </a:rPr>
              <a:t>PRRs</a:t>
            </a:r>
            <a:r>
              <a:rPr lang="fr-FR" sz="2400" b="1" dirty="0">
                <a:solidFill>
                  <a:prstClr val="black"/>
                </a:solidFill>
                <a:latin typeface="Times New Roman" panose="02020603050405020304" pitchFamily="18" charset="0"/>
              </a:rPr>
              <a:t>, etc.) et leurs mécanismes d'action est très variables</a:t>
            </a:r>
            <a:r>
              <a:rPr lang="fr-FR" sz="2400" b="1" dirty="0" smtClean="0">
                <a:solidFill>
                  <a:prstClr val="black"/>
                </a:solidFill>
                <a:latin typeface="Times New Roman" panose="02020603050405020304" pitchFamily="18" charset="0"/>
              </a:rPr>
              <a:t>.</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13" name="Rectangle 12"/>
          <p:cNvSpPr/>
          <p:nvPr/>
        </p:nvSpPr>
        <p:spPr>
          <a:xfrm>
            <a:off x="203526" y="627022"/>
            <a:ext cx="5323817"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 </a:t>
            </a:r>
            <a:r>
              <a:rPr lang="fr-FR" sz="3200" b="1" dirty="0">
                <a:solidFill>
                  <a:srgbClr val="00B050"/>
                </a:solidFill>
                <a:latin typeface="Times New Roman" panose="02020603050405020304" pitchFamily="18" charset="0"/>
                <a:cs typeface="Times New Roman" panose="02020603050405020304" pitchFamily="18" charset="0"/>
              </a:rPr>
              <a:t>La notion d’adjuvants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rotWithShape="1">
          <a:blip r:embed="rId3"/>
          <a:srcRect l="1944" r="9763"/>
          <a:stretch/>
        </p:blipFill>
        <p:spPr>
          <a:xfrm>
            <a:off x="4763068" y="1401778"/>
            <a:ext cx="7227320" cy="4829119"/>
          </a:xfrm>
          <a:prstGeom prst="rect">
            <a:avLst/>
          </a:prstGeom>
        </p:spPr>
      </p:pic>
    </p:spTree>
    <p:extLst>
      <p:ext uri="{BB962C8B-B14F-4D97-AF65-F5344CB8AC3E}">
        <p14:creationId xmlns:p14="http://schemas.microsoft.com/office/powerpoint/2010/main" val="141380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13" name="Rectangle 12"/>
          <p:cNvSpPr/>
          <p:nvPr/>
        </p:nvSpPr>
        <p:spPr>
          <a:xfrm>
            <a:off x="203526" y="627022"/>
            <a:ext cx="5323817"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 </a:t>
            </a:r>
            <a:r>
              <a:rPr lang="fr-FR" sz="3200" b="1" dirty="0">
                <a:solidFill>
                  <a:srgbClr val="00B050"/>
                </a:solidFill>
                <a:latin typeface="Times New Roman" panose="02020603050405020304" pitchFamily="18" charset="0"/>
                <a:cs typeface="Times New Roman" panose="02020603050405020304" pitchFamily="18" charset="0"/>
              </a:rPr>
              <a:t>La notion d’adjuvants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641" r="3121"/>
          <a:stretch/>
        </p:blipFill>
        <p:spPr>
          <a:xfrm>
            <a:off x="203526" y="1668446"/>
            <a:ext cx="11182662" cy="4657402"/>
          </a:xfrm>
          <a:prstGeom prst="rect">
            <a:avLst/>
          </a:prstGeom>
        </p:spPr>
      </p:pic>
    </p:spTree>
    <p:extLst>
      <p:ext uri="{BB962C8B-B14F-4D97-AF65-F5344CB8AC3E}">
        <p14:creationId xmlns:p14="http://schemas.microsoft.com/office/powerpoint/2010/main" val="3106133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1" y="1257438"/>
            <a:ext cx="11632368" cy="5262979"/>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b="1" u="sng" dirty="0">
                <a:solidFill>
                  <a:srgbClr val="FF33CC"/>
                </a:solidFill>
                <a:latin typeface="Times New Roman" panose="02020603050405020304" pitchFamily="18" charset="0"/>
              </a:rPr>
              <a:t>1er mécanisme </a:t>
            </a:r>
            <a:endParaRPr lang="fr-FR" sz="2400" b="1" u="sng" dirty="0" smtClean="0">
              <a:solidFill>
                <a:srgbClr val="FF33CC"/>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consiste </a:t>
            </a:r>
            <a:r>
              <a:rPr lang="fr-FR" sz="2400" b="1" dirty="0">
                <a:solidFill>
                  <a:prstClr val="black"/>
                </a:solidFill>
                <a:latin typeface="Times New Roman" panose="02020603050405020304" pitchFamily="18" charset="0"/>
              </a:rPr>
              <a:t>à créer </a:t>
            </a:r>
            <a:r>
              <a:rPr lang="fr-FR" sz="2400" b="1" dirty="0">
                <a:solidFill>
                  <a:srgbClr val="FF33CC"/>
                </a:solidFill>
                <a:latin typeface="Times New Roman" panose="02020603050405020304" pitchFamily="18" charset="0"/>
              </a:rPr>
              <a:t>un effet dépôt </a:t>
            </a:r>
            <a:r>
              <a:rPr lang="fr-FR" sz="2400" b="1" dirty="0">
                <a:solidFill>
                  <a:prstClr val="black"/>
                </a:solidFill>
                <a:latin typeface="Times New Roman" panose="02020603050405020304" pitchFamily="18" charset="0"/>
              </a:rPr>
              <a:t>(c.-à-d. permet une libération prolongée de l’antigène) ; ces adjuvants sont de forme </a:t>
            </a:r>
            <a:r>
              <a:rPr lang="fr-FR" sz="2400" b="1" dirty="0">
                <a:solidFill>
                  <a:srgbClr val="FF33CC"/>
                </a:solidFill>
                <a:latin typeface="Times New Roman" panose="02020603050405020304" pitchFamily="18" charset="0"/>
              </a:rPr>
              <a:t>de gels </a:t>
            </a:r>
            <a:r>
              <a:rPr lang="fr-FR" sz="2400" b="1" dirty="0">
                <a:solidFill>
                  <a:prstClr val="black"/>
                </a:solidFill>
                <a:latin typeface="Times New Roman" panose="02020603050405020304" pitchFamily="18" charset="0"/>
              </a:rPr>
              <a:t>(hydroxyde de phosphate d’aluminium ‘</a:t>
            </a:r>
            <a:r>
              <a:rPr lang="fr-FR" sz="2400" b="1" dirty="0" err="1">
                <a:solidFill>
                  <a:prstClr val="black"/>
                </a:solidFill>
                <a:latin typeface="Times New Roman" panose="02020603050405020304" pitchFamily="18" charset="0"/>
              </a:rPr>
              <a:t>alum</a:t>
            </a:r>
            <a:r>
              <a:rPr lang="fr-FR" sz="2400" b="1" dirty="0">
                <a:solidFill>
                  <a:prstClr val="black"/>
                </a:solidFill>
                <a:latin typeface="Times New Roman" panose="02020603050405020304" pitchFamily="18" charset="0"/>
              </a:rPr>
              <a:t> vaccin contre pneumocoque « PREVNAR »’, phosphate de calcium, etc.) permettant une </a:t>
            </a:r>
            <a:r>
              <a:rPr lang="fr-FR" sz="2400" b="1" dirty="0">
                <a:solidFill>
                  <a:srgbClr val="FF33CC"/>
                </a:solidFill>
                <a:latin typeface="Times New Roman" panose="02020603050405020304" pitchFamily="18" charset="0"/>
              </a:rPr>
              <a:t>résorption plus lente </a:t>
            </a:r>
            <a:r>
              <a:rPr lang="fr-FR" sz="2400" b="1" dirty="0">
                <a:solidFill>
                  <a:prstClr val="black"/>
                </a:solidFill>
                <a:latin typeface="Times New Roman" panose="02020603050405020304" pitchFamily="18" charset="0"/>
              </a:rPr>
              <a:t>et </a:t>
            </a:r>
            <a:r>
              <a:rPr lang="fr-FR" sz="2400" b="1" dirty="0">
                <a:solidFill>
                  <a:srgbClr val="FF33CC"/>
                </a:solidFill>
                <a:latin typeface="Times New Roman" panose="02020603050405020304" pitchFamily="18" charset="0"/>
              </a:rPr>
              <a:t>plus prolongée </a:t>
            </a:r>
            <a:r>
              <a:rPr lang="fr-FR" sz="2400" b="1" dirty="0">
                <a:solidFill>
                  <a:prstClr val="black"/>
                </a:solidFill>
                <a:latin typeface="Times New Roman" panose="02020603050405020304" pitchFamily="18" charset="0"/>
              </a:rPr>
              <a:t>de l’antigène. </a:t>
            </a:r>
            <a:endParaRPr lang="fr-FR" sz="2400" b="1" dirty="0" smtClean="0">
              <a:solidFill>
                <a:prstClr val="black"/>
              </a:solidFill>
              <a:latin typeface="Times New Roman" panose="02020603050405020304" pitchFamily="18" charset="0"/>
            </a:endParaRPr>
          </a:p>
          <a:p>
            <a:pPr marL="342900" indent="-342900" algn="just">
              <a:lnSpc>
                <a:spcPct val="200000"/>
              </a:lnSpc>
              <a:buFont typeface="Wingdings" panose="05000000000000000000" pitchFamily="2" charset="2"/>
              <a:buChar char="v"/>
            </a:pPr>
            <a:r>
              <a:rPr lang="fr-FR" sz="2400" b="1" dirty="0" smtClean="0">
                <a:solidFill>
                  <a:prstClr val="black"/>
                </a:solidFill>
                <a:latin typeface="Times New Roman" panose="02020603050405020304" pitchFamily="18" charset="0"/>
              </a:rPr>
              <a:t>On </a:t>
            </a:r>
            <a:r>
              <a:rPr lang="fr-FR" sz="2400" b="1" dirty="0">
                <a:solidFill>
                  <a:prstClr val="black"/>
                </a:solidFill>
                <a:latin typeface="Times New Roman" panose="02020603050405020304" pitchFamily="18" charset="0"/>
              </a:rPr>
              <a:t>les trouve aussi sous formes d’émulsions à base </a:t>
            </a:r>
            <a:r>
              <a:rPr lang="fr-FR" sz="2400" b="1" dirty="0" err="1">
                <a:solidFill>
                  <a:prstClr val="black"/>
                </a:solidFill>
                <a:latin typeface="Times New Roman" panose="02020603050405020304" pitchFamily="18" charset="0"/>
              </a:rPr>
              <a:t>squalène</a:t>
            </a:r>
            <a:r>
              <a:rPr lang="fr-FR" sz="2400" b="1" dirty="0">
                <a:solidFill>
                  <a:prstClr val="black"/>
                </a:solidFill>
                <a:latin typeface="Times New Roman" panose="02020603050405020304" pitchFamily="18" charset="0"/>
              </a:rPr>
              <a:t> et tween (</a:t>
            </a:r>
            <a:r>
              <a:rPr lang="fr-FR" sz="2400" b="1" dirty="0">
                <a:solidFill>
                  <a:srgbClr val="FF33CC"/>
                </a:solidFill>
                <a:latin typeface="Times New Roman" panose="02020603050405020304" pitchFamily="18" charset="0"/>
              </a:rPr>
              <a:t>MF59</a:t>
            </a:r>
            <a:r>
              <a:rPr lang="fr-FR" sz="2400" b="1" dirty="0">
                <a:solidFill>
                  <a:prstClr val="black"/>
                </a:solidFill>
                <a:latin typeface="Times New Roman" panose="02020603050405020304" pitchFamily="18" charset="0"/>
              </a:rPr>
              <a:t>, </a:t>
            </a:r>
            <a:r>
              <a:rPr lang="fr-FR" sz="2400" b="1" dirty="0">
                <a:solidFill>
                  <a:srgbClr val="FF33CC"/>
                </a:solidFill>
                <a:latin typeface="Times New Roman" panose="02020603050405020304" pitchFamily="18" charset="0"/>
              </a:rPr>
              <a:t>AS03</a:t>
            </a:r>
            <a:r>
              <a:rPr lang="fr-FR" sz="2400" b="1" dirty="0">
                <a:solidFill>
                  <a:prstClr val="black"/>
                </a:solidFill>
                <a:latin typeface="Times New Roman" panose="02020603050405020304" pitchFamily="18" charset="0"/>
              </a:rPr>
              <a:t> « vaccins antigrippe) et de saponine ou d’huile minérale.</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586696"/>
            <a:ext cx="8817644"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8.1 </a:t>
            </a:r>
            <a:r>
              <a:rPr lang="fr-FR" sz="3200" b="1" dirty="0">
                <a:solidFill>
                  <a:srgbClr val="00B050"/>
                </a:solidFill>
                <a:latin typeface="Times New Roman" panose="02020603050405020304" pitchFamily="18" charset="0"/>
                <a:cs typeface="Times New Roman" panose="02020603050405020304" pitchFamily="18" charset="0"/>
              </a:rPr>
              <a:t>Quelques mécanismes d’action des 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80668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467300"/>
            <a:ext cx="10672998" cy="4524315"/>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b="1" u="sng" dirty="0">
                <a:solidFill>
                  <a:srgbClr val="FF33CC"/>
                </a:solidFill>
                <a:latin typeface="Times New Roman" panose="02020603050405020304" pitchFamily="18" charset="0"/>
              </a:rPr>
              <a:t>2e mécanisme </a:t>
            </a:r>
            <a:endParaRPr lang="fr-FR" sz="2400" b="1" u="sng" dirty="0" smtClean="0">
              <a:solidFill>
                <a:srgbClr val="FF33CC"/>
              </a:solidFill>
              <a:latin typeface="Times New Roman" panose="02020603050405020304" pitchFamily="18" charset="0"/>
            </a:endParaRPr>
          </a:p>
          <a:p>
            <a:pPr algn="just">
              <a:lnSpc>
                <a:spcPct val="200000"/>
              </a:lnSpc>
            </a:pPr>
            <a:r>
              <a:rPr lang="fr-FR" sz="2400" b="1" dirty="0" smtClean="0">
                <a:solidFill>
                  <a:prstClr val="black"/>
                </a:solidFill>
                <a:latin typeface="Times New Roman" panose="02020603050405020304" pitchFamily="18" charset="0"/>
              </a:rPr>
              <a:t>consiste </a:t>
            </a:r>
            <a:r>
              <a:rPr lang="fr-FR" sz="2400" b="1" dirty="0">
                <a:solidFill>
                  <a:prstClr val="black"/>
                </a:solidFill>
                <a:latin typeface="Times New Roman" panose="02020603050405020304" pitchFamily="18" charset="0"/>
              </a:rPr>
              <a:t>à jouer le rôle des signaux de maturation pour les cellules effectrices (les cellules dendritiques) en utilisant des molécules capables de recruter des cellules dendritiques (GS-CSF, Flt3) ou des molécules capables de </a:t>
            </a:r>
            <a:r>
              <a:rPr lang="fr-FR" sz="2400" b="1" dirty="0">
                <a:solidFill>
                  <a:srgbClr val="FF33CC"/>
                </a:solidFill>
                <a:latin typeface="Times New Roman" panose="02020603050405020304" pitchFamily="18" charset="0"/>
              </a:rPr>
              <a:t>favoriser la maturation des cellules dendritiques </a:t>
            </a:r>
            <a:r>
              <a:rPr lang="fr-FR" sz="2400" b="1" dirty="0">
                <a:solidFill>
                  <a:prstClr val="black"/>
                </a:solidFill>
                <a:latin typeface="Times New Roman" panose="02020603050405020304" pitchFamily="18" charset="0"/>
              </a:rPr>
              <a:t>(Ligands </a:t>
            </a:r>
            <a:r>
              <a:rPr lang="fr-FR" sz="2400" b="1" dirty="0" smtClean="0">
                <a:solidFill>
                  <a:prstClr val="black"/>
                </a:solidFill>
                <a:latin typeface="Times New Roman" panose="02020603050405020304" pitchFamily="18" charset="0"/>
              </a:rPr>
              <a:t>TLR (</a:t>
            </a:r>
            <a:r>
              <a:rPr lang="fr-FR" sz="2400" b="1" dirty="0" err="1" smtClean="0">
                <a:solidFill>
                  <a:prstClr val="black"/>
                </a:solidFill>
                <a:latin typeface="Times New Roman" panose="02020603050405020304" pitchFamily="18" charset="0"/>
              </a:rPr>
              <a:t>lps</a:t>
            </a:r>
            <a:r>
              <a:rPr lang="fr-FR" sz="2400" b="1" dirty="0" smtClean="0">
                <a:solidFill>
                  <a:prstClr val="black"/>
                </a:solidFill>
                <a:latin typeface="Times New Roman" panose="02020603050405020304" pitchFamily="18" charset="0"/>
              </a:rPr>
              <a:t>), </a:t>
            </a:r>
            <a:r>
              <a:rPr lang="fr-FR" sz="2400" b="1" dirty="0" err="1">
                <a:solidFill>
                  <a:prstClr val="black"/>
                </a:solidFill>
                <a:latin typeface="Times New Roman" panose="02020603050405020304" pitchFamily="18" charset="0"/>
              </a:rPr>
              <a:t>Nod</a:t>
            </a:r>
            <a:r>
              <a:rPr lang="fr-FR" sz="2400" b="1" dirty="0">
                <a:solidFill>
                  <a:prstClr val="black"/>
                </a:solidFill>
                <a:latin typeface="Times New Roman" panose="02020603050405020304" pitchFamily="18" charset="0"/>
              </a:rPr>
              <a:t>, </a:t>
            </a:r>
            <a:r>
              <a:rPr lang="fr-FR" sz="2400" b="1" dirty="0" err="1">
                <a:solidFill>
                  <a:prstClr val="black"/>
                </a:solidFill>
                <a:latin typeface="Times New Roman" panose="02020603050405020304" pitchFamily="18" charset="0"/>
              </a:rPr>
              <a:t>Inflammasome</a:t>
            </a:r>
            <a:r>
              <a:rPr lang="fr-FR" sz="2400" b="1" dirty="0">
                <a:solidFill>
                  <a:prstClr val="black"/>
                </a:solidFill>
                <a:latin typeface="Times New Roman" panose="02020603050405020304" pitchFamily="18" charset="0"/>
              </a:rPr>
              <a:t> </a:t>
            </a:r>
            <a:r>
              <a:rPr lang="fr-FR" sz="2400" b="1" dirty="0" smtClean="0">
                <a:solidFill>
                  <a:prstClr val="black"/>
                </a:solidFill>
                <a:latin typeface="Times New Roman" panose="02020603050405020304" pitchFamily="18" charset="0"/>
              </a:rPr>
              <a:t>activation, cytokines).</a:t>
            </a:r>
          </a:p>
        </p:txBody>
      </p:sp>
      <p:sp>
        <p:nvSpPr>
          <p:cNvPr id="9" name="Rectangle 8"/>
          <p:cNvSpPr/>
          <p:nvPr/>
        </p:nvSpPr>
        <p:spPr>
          <a:xfrm>
            <a:off x="203526" y="586696"/>
            <a:ext cx="8817644"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8.1 </a:t>
            </a:r>
            <a:r>
              <a:rPr lang="fr-FR" sz="3200" b="1" dirty="0">
                <a:solidFill>
                  <a:srgbClr val="00B050"/>
                </a:solidFill>
                <a:latin typeface="Times New Roman" panose="02020603050405020304" pitchFamily="18" charset="0"/>
                <a:cs typeface="Times New Roman" panose="02020603050405020304" pitchFamily="18" charset="0"/>
              </a:rPr>
              <a:t>Quelques mécanismes d’action des 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04792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87419" y="6328096"/>
            <a:ext cx="6442934" cy="461665"/>
          </a:xfrm>
          <a:prstGeom prst="rect">
            <a:avLst/>
          </a:prstGeom>
          <a:solidFill>
            <a:srgbClr val="FFCCCC"/>
          </a:solidFill>
        </p:spPr>
        <p:txBody>
          <a:bodyPr wrap="square">
            <a:spAutoFit/>
          </a:bodyPr>
          <a:lstStyle/>
          <a:p>
            <a:pPr algn="just"/>
            <a:r>
              <a:rPr lang="fr-FR" sz="2400" b="1" dirty="0">
                <a:latin typeface="Times New Roman" panose="02020603050405020304" pitchFamily="18" charset="0"/>
                <a:cs typeface="Times New Roman" panose="02020603050405020304" pitchFamily="18" charset="0"/>
              </a:rPr>
              <a:t>Figure </a:t>
            </a:r>
            <a:r>
              <a:rPr lang="fr-FR" sz="2400" b="1" dirty="0" smtClean="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2e mécanismes d’action des adjuvants.</a:t>
            </a:r>
            <a:endParaRPr lang="fr-FR" sz="2400" b="1" i="1"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1347828" y="0"/>
            <a:ext cx="9947814" cy="6209731"/>
          </a:xfrm>
          <a:prstGeom prst="rect">
            <a:avLst/>
          </a:prstGeom>
        </p:spPr>
      </p:pic>
    </p:spTree>
    <p:extLst>
      <p:ext uri="{BB962C8B-B14F-4D97-AF65-F5344CB8AC3E}">
        <p14:creationId xmlns:p14="http://schemas.microsoft.com/office/powerpoint/2010/main" val="3405647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343405"/>
            <a:ext cx="11497113" cy="230832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u="sng" dirty="0">
                <a:solidFill>
                  <a:srgbClr val="FF33CC"/>
                </a:solidFill>
                <a:latin typeface="Times New Roman" panose="02020603050405020304" pitchFamily="18" charset="0"/>
              </a:rPr>
              <a:t>3e mécanisme </a:t>
            </a:r>
            <a:endParaRPr lang="fr-FR" sz="2400" b="1" u="sng" dirty="0" smtClean="0">
              <a:solidFill>
                <a:srgbClr val="FF33CC"/>
              </a:solidFill>
              <a:latin typeface="Times New Roman" panose="02020603050405020304" pitchFamily="18" charset="0"/>
            </a:endParaRPr>
          </a:p>
          <a:p>
            <a:pPr algn="just">
              <a:lnSpc>
                <a:spcPct val="150000"/>
              </a:lnSpc>
            </a:pPr>
            <a:r>
              <a:rPr lang="fr-FR" sz="2400" b="1" dirty="0" smtClean="0">
                <a:solidFill>
                  <a:prstClr val="black"/>
                </a:solidFill>
                <a:latin typeface="Times New Roman" panose="02020603050405020304" pitchFamily="18" charset="0"/>
              </a:rPr>
              <a:t>consiste </a:t>
            </a:r>
            <a:r>
              <a:rPr lang="fr-FR" sz="2400" b="1" dirty="0">
                <a:solidFill>
                  <a:prstClr val="black"/>
                </a:solidFill>
                <a:latin typeface="Times New Roman" panose="02020603050405020304" pitchFamily="18" charset="0"/>
              </a:rPr>
              <a:t>à </a:t>
            </a:r>
            <a:r>
              <a:rPr lang="fr-FR" sz="2400" b="1" dirty="0">
                <a:solidFill>
                  <a:srgbClr val="FF33CC"/>
                </a:solidFill>
                <a:latin typeface="Times New Roman" panose="02020603050405020304" pitchFamily="18" charset="0"/>
              </a:rPr>
              <a:t>polariser la défense immunitaire </a:t>
            </a:r>
            <a:r>
              <a:rPr lang="fr-FR" sz="2400" b="1" dirty="0">
                <a:solidFill>
                  <a:prstClr val="black"/>
                </a:solidFill>
                <a:latin typeface="Times New Roman" panose="02020603050405020304" pitchFamily="18" charset="0"/>
              </a:rPr>
              <a:t>vers les Th1 (l’adjuvant </a:t>
            </a:r>
            <a:r>
              <a:rPr lang="fr-FR" sz="2400" b="1" dirty="0" err="1">
                <a:solidFill>
                  <a:prstClr val="black"/>
                </a:solidFill>
                <a:latin typeface="Times New Roman" panose="02020603050405020304" pitchFamily="18" charset="0"/>
              </a:rPr>
              <a:t>CpG</a:t>
            </a:r>
            <a:r>
              <a:rPr lang="fr-FR" sz="2400" b="1" dirty="0">
                <a:solidFill>
                  <a:prstClr val="black"/>
                </a:solidFill>
                <a:latin typeface="Times New Roman" panose="02020603050405020304" pitchFamily="18" charset="0"/>
              </a:rPr>
              <a:t>), Th2 (les adjuvants MF59 ou </a:t>
            </a:r>
            <a:r>
              <a:rPr lang="fr-FR" sz="2400" b="1" dirty="0" err="1">
                <a:solidFill>
                  <a:prstClr val="black"/>
                </a:solidFill>
                <a:latin typeface="Times New Roman" panose="02020603050405020304" pitchFamily="18" charset="0"/>
              </a:rPr>
              <a:t>Alum</a:t>
            </a:r>
            <a:r>
              <a:rPr lang="fr-FR" sz="2400" b="1" dirty="0">
                <a:solidFill>
                  <a:prstClr val="black"/>
                </a:solidFill>
                <a:latin typeface="Times New Roman" panose="02020603050405020304" pitchFamily="18" charset="0"/>
              </a:rPr>
              <a:t>), Th3 ; etc. </a:t>
            </a:r>
            <a:endParaRPr lang="fr-FR" sz="2400" b="1" dirty="0" smtClean="0">
              <a:solidFill>
                <a:prstClr val="black"/>
              </a:solidFill>
              <a:latin typeface="Times New Roman" panose="02020603050405020304" pitchFamily="18" charset="0"/>
            </a:endParaRPr>
          </a:p>
          <a:p>
            <a:pPr algn="just">
              <a:lnSpc>
                <a:spcPct val="150000"/>
              </a:lnSpc>
            </a:pPr>
            <a:r>
              <a:rPr lang="fr-FR" sz="2400" b="1" dirty="0" smtClean="0">
                <a:solidFill>
                  <a:prstClr val="black"/>
                </a:solidFill>
                <a:latin typeface="Times New Roman" panose="02020603050405020304" pitchFamily="18" charset="0"/>
              </a:rPr>
              <a:t>afin </a:t>
            </a:r>
            <a:r>
              <a:rPr lang="fr-FR" sz="2400" b="1" dirty="0">
                <a:solidFill>
                  <a:prstClr val="black"/>
                </a:solidFill>
                <a:latin typeface="Times New Roman" panose="02020603050405020304" pitchFamily="18" charset="0"/>
              </a:rPr>
              <a:t>de rappeler qu’il y’a plusieurs sous population de lymphocytes T.</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586696"/>
            <a:ext cx="8817644"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8.1 </a:t>
            </a:r>
            <a:r>
              <a:rPr lang="fr-FR" sz="3200" b="1" dirty="0">
                <a:solidFill>
                  <a:srgbClr val="00B050"/>
                </a:solidFill>
                <a:latin typeface="Times New Roman" panose="02020603050405020304" pitchFamily="18" charset="0"/>
                <a:cs typeface="Times New Roman" panose="02020603050405020304" pitchFamily="18" charset="0"/>
              </a:rPr>
              <a:t>Quelques mécanismes d’action des 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203526" y="4173208"/>
            <a:ext cx="11497113" cy="1754326"/>
          </a:xfrm>
          <a:prstGeom prst="rect">
            <a:avLst/>
          </a:prstGeom>
          <a:solidFill>
            <a:srgbClr val="FFCCCC"/>
          </a:solidFill>
        </p:spPr>
        <p:txBody>
          <a:bodyPr wrap="square">
            <a:spAutoFit/>
          </a:bodyPr>
          <a:lstStyle/>
          <a:p>
            <a:pPr algn="just">
              <a:lnSpc>
                <a:spcPct val="150000"/>
              </a:lnSpc>
            </a:pPr>
            <a:r>
              <a:rPr lang="fr-FR" sz="2400" b="1" dirty="0" smtClean="0">
                <a:solidFill>
                  <a:srgbClr val="00B050"/>
                </a:solidFill>
                <a:latin typeface="Times New Roman" panose="02020603050405020304" pitchFamily="18" charset="0"/>
                <a:cs typeface="Times New Roman" panose="02020603050405020304" pitchFamily="18" charset="0"/>
              </a:rPr>
              <a:t>Remarque:</a:t>
            </a:r>
            <a:r>
              <a:rPr lang="fr-FR" sz="2400" b="1" dirty="0">
                <a:latin typeface="Times New Roman" panose="02020603050405020304" pitchFamily="18" charset="0"/>
                <a:cs typeface="Times New Roman" panose="02020603050405020304" pitchFamily="18" charset="0"/>
              </a:rPr>
              <a:t> Il y’a des adjuvants qui augmentent la réponse de façon quantitative (augmentation des anticorps, CD8…) et/ou qualitative (une bonne réponse contre les champignons nécessite une réponse au Th17).</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375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203526" y="586696"/>
            <a:ext cx="8817644"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8.1 </a:t>
            </a:r>
            <a:r>
              <a:rPr lang="fr-FR" sz="3200" b="1" dirty="0">
                <a:solidFill>
                  <a:srgbClr val="00B050"/>
                </a:solidFill>
                <a:latin typeface="Times New Roman" panose="02020603050405020304" pitchFamily="18" charset="0"/>
                <a:cs typeface="Times New Roman" panose="02020603050405020304" pitchFamily="18" charset="0"/>
              </a:rPr>
              <a:t>Quelques mécanismes d’action des adjuvants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4286" t="6235" r="2321" b="2872"/>
          <a:stretch/>
        </p:blipFill>
        <p:spPr>
          <a:xfrm>
            <a:off x="1659667" y="1257438"/>
            <a:ext cx="8377850" cy="5574554"/>
          </a:xfrm>
          <a:prstGeom prst="rect">
            <a:avLst/>
          </a:prstGeom>
        </p:spPr>
      </p:pic>
    </p:spTree>
    <p:extLst>
      <p:ext uri="{BB962C8B-B14F-4D97-AF65-F5344CB8AC3E}">
        <p14:creationId xmlns:p14="http://schemas.microsoft.com/office/powerpoint/2010/main" val="2712966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839" y="556289"/>
            <a:ext cx="8544394" cy="6333903"/>
          </a:xfrm>
          <a:prstGeom prst="rect">
            <a:avLst/>
          </a:prstGeom>
        </p:spPr>
      </p:pic>
    </p:spTree>
    <p:extLst>
      <p:ext uri="{BB962C8B-B14F-4D97-AF65-F5344CB8AC3E}">
        <p14:creationId xmlns:p14="http://schemas.microsoft.com/office/powerpoint/2010/main" val="350677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5" y="1283445"/>
            <a:ext cx="11497113" cy="5262979"/>
          </a:xfrm>
          <a:prstGeom prst="rect">
            <a:avLst/>
          </a:prstGeom>
        </p:spPr>
        <p:txBody>
          <a:bodyPr wrap="square">
            <a:spAutoFit/>
          </a:bodyPr>
          <a:lstStyle/>
          <a:p>
            <a:pPr algn="just">
              <a:lnSpc>
                <a:spcPct val="200000"/>
              </a:lnSpc>
            </a:pPr>
            <a:r>
              <a:rPr lang="fr-FR" sz="2400" b="1" dirty="0" smtClean="0">
                <a:solidFill>
                  <a:prstClr val="black"/>
                </a:solidFill>
                <a:latin typeface="Times New Roman" panose="02020603050405020304" pitchFamily="18" charset="0"/>
              </a:rPr>
              <a:t>La </a:t>
            </a:r>
            <a:r>
              <a:rPr lang="fr-FR" sz="2400" b="1" dirty="0">
                <a:solidFill>
                  <a:prstClr val="black"/>
                </a:solidFill>
                <a:latin typeface="Times New Roman" panose="02020603050405020304" pitchFamily="18" charset="0"/>
              </a:rPr>
              <a:t>vaccination est un moyen de protection individuelle de sujets vaccinés, mais également un moyen de protection collective des sujets non vaccinés, qui se manifeste pour les infections à transmission inter-sujets. Cette protection collective repose sur une partie des sujets vaccinés qui réduit la propagation du pathogène et ne permet pas leur circulation au sein d’une communauté. Ces individus vaccines agissent donc comme un rempart entre l’agent pathogène et les individus non protégés par le vaccin susceptibles de contracter l’infection.</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5" y="586696"/>
            <a:ext cx="9287315"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9. </a:t>
            </a:r>
            <a:r>
              <a:rPr lang="fr-FR" sz="3200" b="1" dirty="0">
                <a:solidFill>
                  <a:srgbClr val="00B050"/>
                </a:solidFill>
                <a:latin typeface="Times New Roman" panose="02020603050405020304" pitchFamily="18" charset="0"/>
                <a:cs typeface="Times New Roman" panose="02020603050405020304" pitchFamily="18" charset="0"/>
              </a:rPr>
              <a:t>La protection individuelle et immunité de groupe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63766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102179" y="712820"/>
            <a:ext cx="964992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8. La protection individuelle et immunité de groupe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102179" y="1509686"/>
            <a:ext cx="11816552" cy="4539191"/>
          </a:xfrm>
          <a:prstGeom prst="rect">
            <a:avLst/>
          </a:prstGeom>
          <a:solidFill>
            <a:srgbClr val="FFCCCC"/>
          </a:solidFill>
        </p:spPr>
        <p:txBody>
          <a:bodyPr wrap="square">
            <a:spAutoFit/>
          </a:bodyPr>
          <a:lstStyle/>
          <a:p>
            <a:pPr algn="just">
              <a:lnSpc>
                <a:spcPct val="150000"/>
              </a:lnSpc>
            </a:pPr>
            <a:r>
              <a:rPr lang="fr-FR" sz="2800" b="1" dirty="0" smtClean="0">
                <a:solidFill>
                  <a:srgbClr val="00B050"/>
                </a:solidFill>
                <a:latin typeface="Times New Roman" panose="02020603050405020304" pitchFamily="18" charset="0"/>
                <a:cs typeface="Times New Roman" panose="02020603050405020304" pitchFamily="18" charset="0"/>
              </a:rPr>
              <a:t>Remarque:</a:t>
            </a:r>
            <a:r>
              <a:rPr lang="fr-FR" sz="2800" b="1" dirty="0">
                <a:latin typeface="Times New Roman" panose="02020603050405020304" pitchFamily="18" charset="0"/>
                <a:cs typeface="Times New Roman" panose="02020603050405020304" pitchFamily="18" charset="0"/>
              </a:rPr>
              <a:t> En cas d’épidémie, le taux de transmission de la maladie d’un individu à un autre permet de calculer le taux de couverture nécessaire pour contenir la diffusion de l’agent pathogène à l’ensemble de la population. Chaque pays met en place sa propre politique vaccinale pour obtenir une couverture vaccinale suffisamment large pour que chaque individu soit protégé et que ceux qui ne peuvent être vaccinés pour des raisons médicales soient protégés par l’effet d’immunité de groupe.</a:t>
            </a:r>
            <a:endParaRPr lang="fr-FR"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72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0" y="1313682"/>
            <a:ext cx="11163869" cy="1754326"/>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latin typeface="Times New Roman" panose="02020603050405020304" pitchFamily="18" charset="0"/>
              </a:rPr>
              <a:t>C’est un </a:t>
            </a:r>
            <a:r>
              <a:rPr lang="fr-FR" sz="2400" b="1" dirty="0">
                <a:solidFill>
                  <a:srgbClr val="FF33CC"/>
                </a:solidFill>
                <a:latin typeface="Times New Roman" panose="02020603050405020304" pitchFamily="18" charset="0"/>
              </a:rPr>
              <a:t>vaccin préventif </a:t>
            </a:r>
            <a:r>
              <a:rPr lang="fr-FR" sz="2400" b="1" dirty="0">
                <a:latin typeface="Times New Roman" panose="02020603050405020304" pitchFamily="18" charset="0"/>
              </a:rPr>
              <a:t>administré</a:t>
            </a:r>
            <a:r>
              <a:rPr lang="fr-FR" sz="2400" b="1" dirty="0">
                <a:solidFill>
                  <a:srgbClr val="FF33CC"/>
                </a:solidFill>
                <a:latin typeface="Times New Roman" panose="02020603050405020304" pitchFamily="18" charset="0"/>
              </a:rPr>
              <a:t> </a:t>
            </a:r>
            <a:r>
              <a:rPr lang="fr-FR" sz="2400" b="1" dirty="0">
                <a:latin typeface="Times New Roman" panose="02020603050405020304" pitchFamily="18" charset="0"/>
              </a:rPr>
              <a:t>pour immuniser un sujet avant qu'il ne soit exposé aux formes sévères d’agent pathogène responsable de maladies infectieuses graves.</a:t>
            </a:r>
            <a:endParaRPr lang="fr-FR" sz="2400" b="1" dirty="0" smtClean="0">
              <a:latin typeface="Times New Roman" panose="02020603050405020304" pitchFamily="18" charset="0"/>
            </a:endParaRPr>
          </a:p>
        </p:txBody>
      </p:sp>
      <p:sp>
        <p:nvSpPr>
          <p:cNvPr id="9" name="Rectangle 8"/>
          <p:cNvSpPr/>
          <p:nvPr/>
        </p:nvSpPr>
        <p:spPr>
          <a:xfrm>
            <a:off x="98852" y="579505"/>
            <a:ext cx="499176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1 Vaccin prophylactique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131311" y="3245424"/>
            <a:ext cx="499176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Vaccin thérapeutique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65431" y="4041834"/>
            <a:ext cx="10851630" cy="1754326"/>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latin typeface="Times New Roman" panose="02020603050405020304" pitchFamily="18" charset="0"/>
              </a:rPr>
              <a:t>C’est un </a:t>
            </a:r>
            <a:r>
              <a:rPr lang="fr-FR" sz="2400" b="1" dirty="0">
                <a:solidFill>
                  <a:srgbClr val="FF33CC"/>
                </a:solidFill>
                <a:latin typeface="Times New Roman" panose="02020603050405020304" pitchFamily="18" charset="0"/>
              </a:rPr>
              <a:t>vaccin curatif </a:t>
            </a:r>
            <a:r>
              <a:rPr lang="fr-FR" sz="2400" b="1" dirty="0">
                <a:latin typeface="Times New Roman" panose="02020603050405020304" pitchFamily="18" charset="0"/>
              </a:rPr>
              <a:t>administré dans la plupart des cas pour </a:t>
            </a:r>
            <a:r>
              <a:rPr lang="fr-FR" sz="2400" b="1" dirty="0">
                <a:solidFill>
                  <a:srgbClr val="FF33CC"/>
                </a:solidFill>
                <a:latin typeface="Times New Roman" panose="02020603050405020304" pitchFamily="18" charset="0"/>
              </a:rPr>
              <a:t>traiter contre une maladie </a:t>
            </a:r>
            <a:r>
              <a:rPr lang="fr-FR" sz="2400" b="1" dirty="0">
                <a:latin typeface="Times New Roman" panose="02020603050405020304" pitchFamily="18" charset="0"/>
              </a:rPr>
              <a:t>déjà atteinte comme le cancer ou le sida en </a:t>
            </a:r>
            <a:r>
              <a:rPr lang="fr-FR" sz="2400" b="1" dirty="0">
                <a:solidFill>
                  <a:srgbClr val="FF33CC"/>
                </a:solidFill>
                <a:latin typeface="Times New Roman" panose="02020603050405020304" pitchFamily="18" charset="0"/>
              </a:rPr>
              <a:t>stimulant le système immunitaire</a:t>
            </a:r>
            <a:r>
              <a:rPr lang="fr-FR" sz="2400" b="1" dirty="0">
                <a:latin typeface="Times New Roman" panose="02020603050405020304" pitchFamily="18" charset="0"/>
              </a:rPr>
              <a:t>.</a:t>
            </a:r>
            <a:endParaRPr lang="fr-FR" sz="2400" b="1" dirty="0" smtClean="0">
              <a:latin typeface="Times New Roman" panose="02020603050405020304" pitchFamily="18" charset="0"/>
            </a:endParaRPr>
          </a:p>
        </p:txBody>
      </p:sp>
    </p:spTree>
    <p:extLst>
      <p:ext uri="{BB962C8B-B14F-4D97-AF65-F5344CB8AC3E}">
        <p14:creationId xmlns:p14="http://schemas.microsoft.com/office/powerpoint/2010/main" val="1693314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343405"/>
            <a:ext cx="11497113" cy="1687963"/>
          </a:xfrm>
          <a:prstGeom prst="rect">
            <a:avLst/>
          </a:prstGeom>
        </p:spPr>
        <p:txBody>
          <a:bodyPr wrap="square">
            <a:spAutoFit/>
          </a:bodyPr>
          <a:lstStyle/>
          <a:p>
            <a:pPr algn="just">
              <a:lnSpc>
                <a:spcPct val="150000"/>
              </a:lnSpc>
            </a:pPr>
            <a:r>
              <a:rPr lang="fr-FR" sz="2400" b="1" dirty="0" smtClean="0">
                <a:solidFill>
                  <a:prstClr val="black"/>
                </a:solidFill>
                <a:latin typeface="Times New Roman" panose="02020603050405020304" pitchFamily="18" charset="0"/>
              </a:rPr>
              <a:t>Malgré </a:t>
            </a:r>
            <a:r>
              <a:rPr lang="fr-FR" sz="2400" b="1" dirty="0">
                <a:solidFill>
                  <a:prstClr val="black"/>
                </a:solidFill>
                <a:latin typeface="Times New Roman" panose="02020603050405020304" pitchFamily="18" charset="0"/>
              </a:rPr>
              <a:t>les progrès et le succès de la vaccination en termes de protection et de cout contre plusieurs maladies, nous n’avons pas encore des vaccins efficaces à l’égard d’un grand nombre d’agent pathogènes, cela est dû à plusieurs raisons :</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586696"/>
            <a:ext cx="28234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9. Conclusion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203526" y="3203302"/>
            <a:ext cx="11497113" cy="1133965"/>
          </a:xfrm>
          <a:prstGeom prst="rect">
            <a:avLst/>
          </a:prstGeom>
          <a:solidFill>
            <a:srgbClr val="FFCCCC"/>
          </a:solidFill>
        </p:spPr>
        <p:txBody>
          <a:bodyPr wrap="square">
            <a:spAutoFit/>
          </a:bodyPr>
          <a:lstStyle/>
          <a:p>
            <a:pPr marL="342900" indent="-342900" algn="just">
              <a:lnSpc>
                <a:spcPct val="150000"/>
              </a:lnSpc>
              <a:buFont typeface="Wingdings" panose="05000000000000000000" pitchFamily="2" charset="2"/>
              <a:buChar char="q"/>
            </a:pPr>
            <a:r>
              <a:rPr lang="fr-FR" sz="2400" b="1" dirty="0">
                <a:latin typeface="Times New Roman" panose="02020603050405020304" pitchFamily="18" charset="0"/>
                <a:cs typeface="Times New Roman" panose="02020603050405020304" pitchFamily="18" charset="0"/>
              </a:rPr>
              <a:t>La nature des agents pathogènes et la méconnaissance des mécanismes immunitaires à mettre en jeu pour s'en protéger (ex. VIH).</a:t>
            </a:r>
            <a:endParaRPr lang="fr-FR" sz="24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203526" y="4509201"/>
            <a:ext cx="11497113" cy="2241960"/>
          </a:xfrm>
          <a:prstGeom prst="rect">
            <a:avLst/>
          </a:prstGeom>
          <a:solidFill>
            <a:srgbClr val="FFCCCC"/>
          </a:solidFill>
        </p:spPr>
        <p:txBody>
          <a:bodyPr wrap="square">
            <a:spAutoFit/>
          </a:bodyPr>
          <a:lstStyle/>
          <a:p>
            <a:pPr marL="342900" indent="-342900" algn="just">
              <a:lnSpc>
                <a:spcPct val="150000"/>
              </a:lnSpc>
              <a:buFont typeface="Wingdings" panose="05000000000000000000" pitchFamily="2" charset="2"/>
              <a:buChar char="q"/>
            </a:pPr>
            <a:r>
              <a:rPr lang="fr-FR" sz="2400" b="1" dirty="0">
                <a:latin typeface="Times New Roman" panose="02020603050405020304" pitchFamily="18" charset="0"/>
                <a:cs typeface="Times New Roman" panose="02020603050405020304" pitchFamily="18" charset="0"/>
              </a:rPr>
              <a:t>Le problème de la nécessité d’obtention d’une réponse immunitaire de type cellulaire, pour le contrôle de certains pathogènes. Les virus atténués sont susceptibles d’atteindre un tel objectif mais il faut prendre en considération le type de virus et leur modification.</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887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03526" y="1453764"/>
            <a:ext cx="11497113" cy="4411785"/>
          </a:xfrm>
          <a:prstGeom prst="rect">
            <a:avLst/>
          </a:prstGeom>
        </p:spPr>
        <p:txBody>
          <a:bodyPr wrap="square">
            <a:spAutoFit/>
          </a:bodyPr>
          <a:lstStyle/>
          <a:p>
            <a:pPr algn="just">
              <a:lnSpc>
                <a:spcPct val="200000"/>
              </a:lnSpc>
            </a:pPr>
            <a:r>
              <a:rPr lang="fr-FR" sz="2400" b="1" dirty="0">
                <a:solidFill>
                  <a:prstClr val="black"/>
                </a:solidFill>
                <a:latin typeface="Times New Roman" panose="02020603050405020304" pitchFamily="18" charset="0"/>
              </a:rPr>
              <a:t>En outre, de nombreux défis restent à relever, comme accroître la diversité des populations cibles (des vaccins efficaces chez les femmes pour protéger leur </a:t>
            </a:r>
            <a:r>
              <a:rPr lang="fr-FR" sz="2400" b="1" dirty="0" smtClean="0">
                <a:solidFill>
                  <a:prstClr val="black"/>
                </a:solidFill>
                <a:latin typeface="Times New Roman" panose="02020603050405020304" pitchFamily="18" charset="0"/>
              </a:rPr>
              <a:t>fœtus </a:t>
            </a:r>
            <a:r>
              <a:rPr lang="fr-FR" sz="2400" b="1" dirty="0">
                <a:solidFill>
                  <a:prstClr val="black"/>
                </a:solidFill>
                <a:latin typeface="Times New Roman" panose="02020603050405020304" pitchFamily="18" charset="0"/>
              </a:rPr>
              <a:t>et chez les personnes âgées moins facilement </a:t>
            </a:r>
            <a:r>
              <a:rPr lang="fr-FR" sz="2400" b="1" dirty="0" err="1">
                <a:solidFill>
                  <a:prstClr val="black"/>
                </a:solidFill>
                <a:latin typeface="Times New Roman" panose="02020603050405020304" pitchFamily="18" charset="0"/>
              </a:rPr>
              <a:t>immunostimulées</a:t>
            </a:r>
            <a:r>
              <a:rPr lang="fr-FR" sz="2400" b="1" dirty="0">
                <a:solidFill>
                  <a:prstClr val="black"/>
                </a:solidFill>
                <a:latin typeface="Times New Roman" panose="02020603050405020304" pitchFamily="18" charset="0"/>
              </a:rPr>
              <a:t>).</a:t>
            </a:r>
          </a:p>
          <a:p>
            <a:pPr algn="just">
              <a:lnSpc>
                <a:spcPct val="200000"/>
              </a:lnSpc>
            </a:pPr>
            <a:r>
              <a:rPr lang="fr-FR" sz="2400" b="1" dirty="0">
                <a:solidFill>
                  <a:prstClr val="black"/>
                </a:solidFill>
                <a:latin typeface="Times New Roman" panose="02020603050405020304" pitchFamily="18" charset="0"/>
              </a:rPr>
              <a:t>Pour terminer, il convient d'attirer l'attention sur les progrès réalisés dans l'identification d'antigènes clés qui stimulent une immunité efficace, ce qui conduira à la mise au point de vaccins plus efficaces dans un avenir proche.</a:t>
            </a:r>
            <a:endParaRPr lang="fr-FR" sz="2400" b="1" dirty="0" smtClean="0">
              <a:solidFill>
                <a:prstClr val="black"/>
              </a:solidFill>
              <a:latin typeface="Times New Roman" panose="02020603050405020304" pitchFamily="18" charset="0"/>
            </a:endParaRPr>
          </a:p>
        </p:txBody>
      </p:sp>
      <p:sp>
        <p:nvSpPr>
          <p:cNvPr id="9" name="Rectangle 8"/>
          <p:cNvSpPr/>
          <p:nvPr/>
        </p:nvSpPr>
        <p:spPr>
          <a:xfrm>
            <a:off x="203526" y="684859"/>
            <a:ext cx="282345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9. Conclusion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08441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1637432" y="2610838"/>
            <a:ext cx="9385148" cy="1938992"/>
          </a:xfrm>
          <a:prstGeom prst="rect">
            <a:avLst/>
          </a:prstGeom>
          <a:solidFill>
            <a:srgbClr val="FFCCCC"/>
          </a:solidFill>
        </p:spPr>
        <p:txBody>
          <a:bodyPr wrap="square">
            <a:spAutoFit/>
          </a:bodyPr>
          <a:lstStyle/>
          <a:p>
            <a:pPr algn="ctr"/>
            <a:r>
              <a:rPr lang="fr-FR" sz="60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60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0513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96950" y="523758"/>
            <a:ext cx="11677337" cy="6463308"/>
          </a:xfrm>
          <a:prstGeom prst="rect">
            <a:avLst/>
          </a:prstGeom>
        </p:spPr>
        <p:txBody>
          <a:bodyPr wrap="square">
            <a:spAutoFit/>
          </a:bodyPr>
          <a:lstStyle/>
          <a:p>
            <a:pPr marL="742950" indent="-742950" algn="ctr">
              <a:lnSpc>
                <a:spcPct val="150000"/>
              </a:lnSpc>
              <a:buAutoNum type="arabicPeriod"/>
            </a:pPr>
            <a:r>
              <a:rPr lang="fr-FR" sz="4000" b="1" i="1" u="sng" dirty="0" smtClean="0">
                <a:solidFill>
                  <a:srgbClr val="FF0000"/>
                </a:solidFill>
                <a:latin typeface="Times New Roman" panose="02020603050405020304" pitchFamily="18" charset="0"/>
                <a:cs typeface="Times New Roman" panose="02020603050405020304" pitchFamily="18" charset="0"/>
              </a:rPr>
              <a:t>Introduction</a:t>
            </a:r>
          </a:p>
          <a:p>
            <a:pPr algn="just">
              <a:lnSpc>
                <a:spcPct val="150000"/>
              </a:lnSpc>
            </a:pPr>
            <a:r>
              <a:rPr lang="fr-FR" sz="2800" b="1" dirty="0">
                <a:solidFill>
                  <a:srgbClr val="000000"/>
                </a:solidFill>
                <a:latin typeface="Times New Roman" panose="02020603050405020304" pitchFamily="18" charset="0"/>
                <a:cs typeface="Times New Roman" panose="02020603050405020304" pitchFamily="18" charset="0"/>
              </a:rPr>
              <a:t>Les informations sont converties entre les cellules du système immunitaire au niveau des interfaces cellule-cellule</a:t>
            </a:r>
            <a:r>
              <a:rPr lang="fr-FR" sz="2800" b="1"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fr-FR" sz="2800" b="1" dirty="0" smtClean="0">
                <a:solidFill>
                  <a:srgbClr val="000000"/>
                </a:solidFill>
                <a:latin typeface="Times New Roman" panose="02020603050405020304" pitchFamily="18" charset="0"/>
                <a:cs typeface="Times New Roman" panose="02020603050405020304" pitchFamily="18" charset="0"/>
              </a:rPr>
              <a:t> </a:t>
            </a:r>
            <a:r>
              <a:rPr lang="fr-FR" sz="2800" b="1" dirty="0">
                <a:solidFill>
                  <a:srgbClr val="000000"/>
                </a:solidFill>
                <a:latin typeface="Times New Roman" panose="02020603050405020304" pitchFamily="18" charset="0"/>
                <a:cs typeface="Times New Roman" panose="02020603050405020304" pitchFamily="18" charset="0"/>
              </a:rPr>
              <a:t>La zone de contact et d’échange entre une cellule immunitaire à ordre effectrice (LT ou LB, NK) et une cellule présentant l’antigène (CPA) (macrophage, cellule dendritique (DC) ou toute cellule cible qui a des déterminants antigéniques à sa surface reconnus spécifiquement par la cellule effectrice) désigne </a:t>
            </a:r>
            <a:r>
              <a:rPr lang="fr-FR" sz="2800" b="1" dirty="0">
                <a:solidFill>
                  <a:srgbClr val="FF33CC"/>
                </a:solidFill>
                <a:latin typeface="Times New Roman" panose="02020603050405020304" pitchFamily="18" charset="0"/>
                <a:cs typeface="Times New Roman" panose="02020603050405020304" pitchFamily="18" charset="0"/>
              </a:rPr>
              <a:t>la synapse immunologique.</a:t>
            </a:r>
            <a:endParaRPr lang="fr-FR" sz="2800" b="1" dirty="0" smtClean="0">
              <a:solidFill>
                <a:srgbClr val="FF33CC"/>
              </a:solidFill>
              <a:latin typeface="Times New Roman" panose="02020603050405020304" pitchFamily="18" charset="0"/>
              <a:cs typeface="Times New Roman" panose="02020603050405020304" pitchFamily="18" charset="0"/>
            </a:endParaRP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09055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 y="1180235"/>
            <a:ext cx="5816183" cy="4985980"/>
          </a:xfrm>
          <a:prstGeom prst="rect">
            <a:avLst/>
          </a:prstGeom>
        </p:spPr>
        <p:txBody>
          <a:bodyPr wrap="square">
            <a:spAutoFit/>
          </a:bodyPr>
          <a:lstStyle/>
          <a:p>
            <a:pPr>
              <a:lnSpc>
                <a:spcPct val="150000"/>
              </a:lnSpc>
            </a:pPr>
            <a:r>
              <a:rPr lang="fr-FR" sz="3200" b="1" i="1" u="sng" dirty="0">
                <a:solidFill>
                  <a:srgbClr val="FF33CC"/>
                </a:solidFill>
                <a:latin typeface="Times New Roman" panose="02020603050405020304" pitchFamily="18" charset="0"/>
                <a:cs typeface="Times New Roman" panose="02020603050405020304" pitchFamily="18" charset="0"/>
              </a:rPr>
              <a:t>1</a:t>
            </a:r>
            <a:r>
              <a:rPr lang="fr-FR" sz="3200" b="1" i="1" u="sng" dirty="0" smtClean="0">
                <a:solidFill>
                  <a:srgbClr val="FF33CC"/>
                </a:solidFill>
                <a:latin typeface="Times New Roman" panose="02020603050405020304" pitchFamily="18" charset="0"/>
                <a:cs typeface="Times New Roman" panose="02020603050405020304" pitchFamily="18" charset="0"/>
              </a:rPr>
              <a:t>. Introduction</a:t>
            </a: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Wingdings" panose="05000000000000000000" pitchFamily="2" charset="2"/>
              <a:buChar char="v"/>
            </a:pPr>
            <a:r>
              <a:rPr lang="fr-FR" sz="2800" b="1" dirty="0" smtClean="0">
                <a:latin typeface="Times New Roman" panose="02020603050405020304" pitchFamily="18" charset="0"/>
                <a:cs typeface="Times New Roman" panose="02020603050405020304" pitchFamily="18" charset="0"/>
              </a:rPr>
              <a:t>Qu’est-ce </a:t>
            </a:r>
            <a:r>
              <a:rPr lang="fr-FR" sz="2800" b="1" dirty="0">
                <a:latin typeface="Times New Roman" panose="02020603050405020304" pitchFamily="18" charset="0"/>
                <a:cs typeface="Times New Roman" panose="02020603050405020304" pitchFamily="18" charset="0"/>
              </a:rPr>
              <a:t>que la synapse immunologique ?</a:t>
            </a:r>
          </a:p>
          <a:p>
            <a:pPr lvl="0" algn="just">
              <a:lnSpc>
                <a:spcPct val="150000"/>
              </a:lnSpc>
            </a:pPr>
            <a:endParaRPr lang="fr-FR" sz="2800" dirty="0">
              <a:solidFill>
                <a:srgbClr val="FF0000"/>
              </a:solidFill>
              <a:latin typeface="Times New Roman" panose="02020603050405020304" pitchFamily="18" charset="0"/>
              <a:cs typeface="Times New Roman" panose="02020603050405020304" pitchFamily="18" charset="0"/>
            </a:endParaRPr>
          </a:p>
          <a:p>
            <a:pPr marL="457200" lvl="0" indent="-457200" algn="just">
              <a:lnSpc>
                <a:spcPct val="150000"/>
              </a:lnSpc>
              <a:buFont typeface="Wingdings" panose="05000000000000000000" pitchFamily="2" charset="2"/>
              <a:buChar char="v"/>
            </a:pPr>
            <a:r>
              <a:rPr lang="fr-FR" sz="2800" b="1" dirty="0" smtClean="0">
                <a:latin typeface="Times New Roman" panose="02020603050405020304" pitchFamily="18" charset="0"/>
                <a:cs typeface="Times New Roman" panose="02020603050405020304" pitchFamily="18" charset="0"/>
              </a:rPr>
              <a:t>Et </a:t>
            </a:r>
            <a:r>
              <a:rPr lang="fr-FR" sz="2800" b="1" dirty="0">
                <a:latin typeface="Times New Roman" panose="02020603050405020304" pitchFamily="18" charset="0"/>
                <a:cs typeface="Times New Roman" panose="02020603050405020304" pitchFamily="18" charset="0"/>
              </a:rPr>
              <a:t>comment cette dernière est-elle utilisée par les virus ?</a:t>
            </a:r>
            <a:endParaRPr lang="fr-FR" sz="2000" dirty="0">
              <a:latin typeface="Times New Roman" panose="02020603050405020304" pitchFamily="18" charset="0"/>
              <a:cs typeface="Times New Roman" panose="02020603050405020304" pitchFamily="18" charset="0"/>
            </a:endParaRPr>
          </a:p>
          <a:p>
            <a:pPr algn="just">
              <a:lnSpc>
                <a:spcPct val="150000"/>
              </a:lnSpc>
            </a:pP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bwMode="auto">
          <a:xfrm>
            <a:off x="8947154" y="-26007"/>
            <a:ext cx="327486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b="1" i="1" dirty="0" smtClean="0">
                <a:solidFill>
                  <a:srgbClr val="000000"/>
                </a:solidFill>
                <a:latin typeface="Times New Roman" panose="02020603050405020304" pitchFamily="18" charset="0"/>
              </a:rPr>
              <a:t>Chapitre </a:t>
            </a:r>
            <a:r>
              <a:rPr lang="fr-FR" b="1" i="1" dirty="0">
                <a:solidFill>
                  <a:srgbClr val="000000"/>
                </a:solidFill>
                <a:latin typeface="Times New Roman" panose="02020603050405020304" pitchFamily="18" charset="0"/>
              </a:rPr>
              <a:t>VI : La synapse immunologique et Virus </a:t>
            </a:r>
            <a:endParaRPr lang="fr-FR" dirty="0">
              <a:solidFill>
                <a:srgbClr val="000000"/>
              </a:solidFill>
              <a:latin typeface="Times New Roman" panose="02020603050405020304"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2016" y="971348"/>
            <a:ext cx="6030276" cy="5403753"/>
          </a:xfrm>
          <a:prstGeom prst="rect">
            <a:avLst/>
          </a:prstGeom>
        </p:spPr>
      </p:pic>
    </p:spTree>
    <p:extLst>
      <p:ext uri="{BB962C8B-B14F-4D97-AF65-F5344CB8AC3E}">
        <p14:creationId xmlns:p14="http://schemas.microsoft.com/office/powerpoint/2010/main" val="3646364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0" y="1512413"/>
            <a:ext cx="11883697" cy="5262979"/>
          </a:xfrm>
          <a:prstGeom prst="rect">
            <a:avLst/>
          </a:prstGeom>
        </p:spPr>
        <p:txBody>
          <a:bodyPr wrap="square">
            <a:spAutoFit/>
          </a:bodyPr>
          <a:lstStyle/>
          <a:p>
            <a:pPr algn="just">
              <a:lnSpc>
                <a:spcPct val="150000"/>
              </a:lnSpc>
            </a:pPr>
            <a:r>
              <a:rPr lang="fr-FR" sz="2800" b="1" u="sng" dirty="0">
                <a:solidFill>
                  <a:srgbClr val="FF33CC"/>
                </a:solidFill>
                <a:latin typeface="Times New Roman" panose="02020603050405020304" pitchFamily="18" charset="0"/>
                <a:cs typeface="Times New Roman" panose="02020603050405020304" pitchFamily="18" charset="0"/>
              </a:rPr>
              <a:t>La synapse immunologique ou le complexe supramoléculaire d’adhésion (SMAC) </a:t>
            </a:r>
            <a:r>
              <a:rPr lang="fr-FR" sz="2800" dirty="0">
                <a:solidFill>
                  <a:srgbClr val="000000"/>
                </a:solidFill>
                <a:latin typeface="Times New Roman" panose="02020603050405020304" pitchFamily="18" charset="0"/>
                <a:cs typeface="Times New Roman" panose="02020603050405020304" pitchFamily="18" charset="0"/>
              </a:rPr>
              <a:t>est une structure intercellulaire de signalisation dynamique temporaire entre la cellule présentatrice d’antigène et le lymphocyte Th naïf en rassemblant la zone d’interaction entre les neurones (synapse neuronale). Cette jonction est déclenchée par le lymphocyte T en subissant plusieurs modifications (réorganisation), dont le but est son activation (lymphocyte T) à travers la polarisation de son cytosquelette et de sa sécrétion extracellulaire des complexes moléculaires</a:t>
            </a:r>
            <a:r>
              <a:rPr lang="fr-FR" sz="2400" dirty="0">
                <a:solidFill>
                  <a:srgbClr val="000000"/>
                </a:solidFill>
                <a:latin typeface="Times New Roman" panose="02020603050405020304" pitchFamily="18" charset="0"/>
                <a:cs typeface="Times New Roman" panose="02020603050405020304" pitchFamily="18" charset="0"/>
              </a:rPr>
              <a:t>.</a:t>
            </a:r>
            <a:endParaRPr lang="fr-FR" sz="2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Définition de la synapse 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1826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2" name="Immunological Synapse_1713745845762 (24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90798" y="500729"/>
            <a:ext cx="8379502" cy="6284627"/>
          </a:xfrm>
          <a:prstGeom prst="rect">
            <a:avLst/>
          </a:prstGeom>
        </p:spPr>
      </p:pic>
      <p:sp>
        <p:nvSpPr>
          <p:cNvPr id="11" name="Rectangle 10"/>
          <p:cNvSpPr/>
          <p:nvPr/>
        </p:nvSpPr>
        <p:spPr>
          <a:xfrm>
            <a:off x="317217" y="3104433"/>
            <a:ext cx="2957648" cy="1077218"/>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La synapse </a:t>
            </a:r>
            <a:r>
              <a:rPr lang="fr-FR" sz="3200" b="1" dirty="0">
                <a:solidFill>
                  <a:srgbClr val="00B050"/>
                </a:solidFill>
                <a:latin typeface="Times New Roman" panose="02020603050405020304" pitchFamily="18" charset="0"/>
                <a:cs typeface="Times New Roman" panose="02020603050405020304" pitchFamily="18" charset="0"/>
              </a:rPr>
              <a:t>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558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3" name="Image 2"/>
          <p:cNvPicPr>
            <a:picLocks noChangeAspect="1"/>
          </p:cNvPicPr>
          <p:nvPr/>
        </p:nvPicPr>
        <p:blipFill>
          <a:blip r:embed="rId2"/>
          <a:stretch>
            <a:fillRect/>
          </a:stretch>
        </p:blipFill>
        <p:spPr>
          <a:xfrm>
            <a:off x="667426" y="681155"/>
            <a:ext cx="10665274" cy="6176845"/>
          </a:xfrm>
          <a:prstGeom prst="rect">
            <a:avLst/>
          </a:prstGeom>
        </p:spPr>
      </p:pic>
      <p:sp>
        <p:nvSpPr>
          <p:cNvPr id="9" name="Rectangle 8"/>
          <p:cNvSpPr/>
          <p:nvPr/>
        </p:nvSpPr>
        <p:spPr>
          <a:xfrm>
            <a:off x="3699939" y="6396335"/>
            <a:ext cx="4822139" cy="461665"/>
          </a:xfrm>
          <a:prstGeom prst="rect">
            <a:avLst/>
          </a:prstGeom>
          <a:solidFill>
            <a:srgbClr val="FFCCCC"/>
          </a:solidFill>
        </p:spPr>
        <p:txBody>
          <a:bodyPr wrap="square">
            <a:spAutoFit/>
          </a:bodyPr>
          <a:lstStyle/>
          <a:p>
            <a:pPr algn="just"/>
            <a:r>
              <a:rPr lang="fr-FR" sz="2400" b="1" dirty="0" smtClean="0">
                <a:latin typeface="Times New Roman" panose="02020603050405020304" pitchFamily="18" charset="0"/>
                <a:cs typeface="Times New Roman" panose="02020603050405020304" pitchFamily="18" charset="0"/>
              </a:rPr>
              <a:t>Figure </a:t>
            </a:r>
            <a:r>
              <a:rPr lang="fr-FR" sz="2400" b="1" dirty="0">
                <a:latin typeface="Times New Roman" panose="02020603050405020304" pitchFamily="18" charset="0"/>
                <a:cs typeface="Times New Roman" panose="02020603050405020304" pitchFamily="18" charset="0"/>
              </a:rPr>
              <a:t>: Synapse immunologique</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1199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9" name="Rectangle 8"/>
          <p:cNvSpPr/>
          <p:nvPr/>
        </p:nvSpPr>
        <p:spPr>
          <a:xfrm>
            <a:off x="0" y="1047095"/>
            <a:ext cx="2910840" cy="5632311"/>
          </a:xfrm>
          <a:prstGeom prst="rect">
            <a:avLst/>
          </a:prstGeom>
          <a:noFill/>
        </p:spPr>
        <p:txBody>
          <a:bodyPr wrap="square">
            <a:spAutoFit/>
          </a:bodyPr>
          <a:lstStyle/>
          <a:p>
            <a:pPr algn="just"/>
            <a:r>
              <a:rPr lang="fr-FR" sz="2400" b="1" dirty="0" smtClean="0">
                <a:latin typeface="Times New Roman" panose="02020603050405020304" pitchFamily="18" charset="0"/>
                <a:cs typeface="Times New Roman" panose="02020603050405020304" pitchFamily="18" charset="0"/>
              </a:rPr>
              <a:t>Figure </a:t>
            </a:r>
            <a:r>
              <a:rPr lang="fr-FR" sz="2400" b="1"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Interaction entre un macrophage et une cellule T au cours de la présentation d'un</a:t>
            </a:r>
          </a:p>
          <a:p>
            <a:pPr algn="just"/>
            <a:r>
              <a:rPr lang="fr-FR" sz="2400" dirty="0">
                <a:latin typeface="Times New Roman" panose="02020603050405020304" pitchFamily="18" charset="0"/>
                <a:cs typeface="Times New Roman" panose="02020603050405020304" pitchFamily="18" charset="0"/>
              </a:rPr>
              <a:t>antigène. Modèle schématique montrant une partie des protéines présentes dans une synapse</a:t>
            </a:r>
          </a:p>
          <a:p>
            <a:pPr algn="just"/>
            <a:r>
              <a:rPr lang="fr-FR" sz="2400" dirty="0">
                <a:latin typeface="Times New Roman" panose="02020603050405020304" pitchFamily="18" charset="0"/>
                <a:cs typeface="Times New Roman" panose="02020603050405020304" pitchFamily="18" charset="0"/>
              </a:rPr>
              <a:t>immunologique se formant dans la région d'interaction entre une CPA et un lymphocyte T</a:t>
            </a:r>
            <a:endParaRPr lang="fr-FR" sz="2400" i="1"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3065165" y="523758"/>
            <a:ext cx="9105135" cy="6334242"/>
          </a:xfrm>
          <a:prstGeom prst="rect">
            <a:avLst/>
          </a:prstGeom>
        </p:spPr>
      </p:pic>
    </p:spTree>
    <p:extLst>
      <p:ext uri="{BB962C8B-B14F-4D97-AF65-F5344CB8AC3E}">
        <p14:creationId xmlns:p14="http://schemas.microsoft.com/office/powerpoint/2010/main" val="442961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528200"/>
            <a:ext cx="11883697" cy="3046988"/>
          </a:xfrm>
          <a:prstGeom prst="rect">
            <a:avLst/>
          </a:prstGeom>
        </p:spPr>
        <p:txBody>
          <a:bodyPr wrap="square">
            <a:spAutoFit/>
          </a:bodyPr>
          <a:lstStyle/>
          <a:p>
            <a:pPr algn="just">
              <a:lnSpc>
                <a:spcPct val="150000"/>
              </a:lnSpc>
            </a:pPr>
            <a:r>
              <a:rPr lang="fr-FR" sz="3200" dirty="0">
                <a:solidFill>
                  <a:srgbClr val="000000"/>
                </a:solidFill>
                <a:latin typeface="Times New Roman" panose="02020603050405020304" pitchFamily="18" charset="0"/>
                <a:cs typeface="Times New Roman" panose="02020603050405020304" pitchFamily="18" charset="0"/>
              </a:rPr>
              <a:t>La synapse immunologique est le résultat de la relocalisation du récepteur T, des corécepteurs, de protéines de signalisation intracellulaire et de protéines d’adhérence vers la zone de contact intercellulaire</a:t>
            </a:r>
            <a:r>
              <a:rPr lang="fr-FR" sz="3200" dirty="0" smtClean="0">
                <a:solidFill>
                  <a:srgbClr val="000000"/>
                </a:solidFill>
                <a:latin typeface="Times New Roman" panose="02020603050405020304" pitchFamily="18" charset="0"/>
                <a:cs typeface="Times New Roman" panose="02020603050405020304" pitchFamily="18" charset="0"/>
              </a:rPr>
              <a:t>.</a:t>
            </a:r>
            <a:endParaRPr lang="fr-FR" sz="32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17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9" name="Rectangle 8"/>
          <p:cNvSpPr/>
          <p:nvPr/>
        </p:nvSpPr>
        <p:spPr>
          <a:xfrm>
            <a:off x="98852" y="579505"/>
            <a:ext cx="499176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1 Vaccin prophylactique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
        <p:nvSpPr>
          <p:cNvPr id="8" name="Rectangle 7"/>
          <p:cNvSpPr/>
          <p:nvPr/>
        </p:nvSpPr>
        <p:spPr>
          <a:xfrm>
            <a:off x="6518464" y="534382"/>
            <a:ext cx="499176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2. 2 Vaccin thérapeutique</a:t>
            </a:r>
            <a:endParaRPr lang="fr-FR" sz="2800" b="1" i="1" dirty="0">
              <a:solidFill>
                <a:srgbClr val="00B050"/>
              </a:solidFill>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98852" y="1305056"/>
            <a:ext cx="5892514" cy="5423109"/>
          </a:xfrm>
          <a:prstGeom prst="rect">
            <a:avLst/>
          </a:prstGeom>
        </p:spPr>
      </p:pic>
      <p:pic>
        <p:nvPicPr>
          <p:cNvPr id="3" name="Image 2"/>
          <p:cNvPicPr>
            <a:picLocks noChangeAspect="1"/>
          </p:cNvPicPr>
          <p:nvPr/>
        </p:nvPicPr>
        <p:blipFill>
          <a:blip r:embed="rId3"/>
          <a:stretch>
            <a:fillRect/>
          </a:stretch>
        </p:blipFill>
        <p:spPr>
          <a:xfrm>
            <a:off x="5991366" y="1297002"/>
            <a:ext cx="6002121" cy="5262934"/>
          </a:xfrm>
          <a:prstGeom prst="rect">
            <a:avLst/>
          </a:prstGeom>
        </p:spPr>
      </p:pic>
    </p:spTree>
    <p:extLst>
      <p:ext uri="{BB962C8B-B14F-4D97-AF65-F5344CB8AC3E}">
        <p14:creationId xmlns:p14="http://schemas.microsoft.com/office/powerpoint/2010/main" val="1936575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338386"/>
            <a:ext cx="11883697" cy="2241960"/>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Les LT interagissent dans des organes différents avec différents types de CPA. Ces dernières ont des morphologies distinctes et des propriétés moléculaires différentes, ce qui induit à des interactions à différents devenirs incluant la différenciation des LT, leur maturation, leur prolifération et la génération de cellules effectrices, tolérogènes ou mémoires</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8592" y="733679"/>
            <a:ext cx="7087924"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3. Dynamique de l’interaction LT/CPA</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8593" y="3726719"/>
            <a:ext cx="7545172"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3. 1 Les trois phases de rencontre LT/CPA</a:t>
            </a:r>
          </a:p>
        </p:txBody>
      </p:sp>
      <p:sp>
        <p:nvSpPr>
          <p:cNvPr id="11" name="Rectangle 10"/>
          <p:cNvSpPr/>
          <p:nvPr/>
        </p:nvSpPr>
        <p:spPr>
          <a:xfrm>
            <a:off x="88594" y="4418003"/>
            <a:ext cx="7316548" cy="6463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Initiation du contact ou la recherche de l’antigène ;</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8592" y="5042643"/>
            <a:ext cx="11964263" cy="646331"/>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Interaction cellulaire à proprement parler variable en durée et en stabilité ;</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8592" y="5649109"/>
            <a:ext cx="10734306" cy="1200329"/>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fr-FR" sz="2400" dirty="0">
                <a:solidFill>
                  <a:srgbClr val="000000"/>
                </a:solidFill>
                <a:latin typeface="Times New Roman" panose="02020603050405020304" pitchFamily="18" charset="0"/>
                <a:cs typeface="Times New Roman" panose="02020603050405020304" pitchFamily="18" charset="0"/>
              </a:rPr>
              <a:t>Détachement du LT après quelques minutes ou quelques heures suivi de la reprise de la migration.</a:t>
            </a:r>
            <a:endParaRPr lang="fr-FR"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8084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2" y="523758"/>
            <a:ext cx="12045953" cy="5263315"/>
          </a:xfrm>
          <a:prstGeom prst="rect">
            <a:avLst/>
          </a:prstGeom>
        </p:spPr>
      </p:pic>
      <p:sp>
        <p:nvSpPr>
          <p:cNvPr id="9" name="Rectangle 8"/>
          <p:cNvSpPr/>
          <p:nvPr/>
        </p:nvSpPr>
        <p:spPr>
          <a:xfrm>
            <a:off x="3158318" y="6246434"/>
            <a:ext cx="5788836" cy="461665"/>
          </a:xfrm>
          <a:prstGeom prst="rect">
            <a:avLst/>
          </a:prstGeom>
          <a:solidFill>
            <a:srgbClr val="FFCCCC"/>
          </a:solidFill>
        </p:spPr>
        <p:txBody>
          <a:bodyPr wrap="square">
            <a:spAutoFit/>
          </a:bodyPr>
          <a:lstStyle/>
          <a:p>
            <a:pPr algn="just"/>
            <a:r>
              <a:rPr lang="fr-FR" sz="2400" b="1" dirty="0" smtClean="0">
                <a:latin typeface="Times New Roman" panose="02020603050405020304" pitchFamily="18" charset="0"/>
                <a:cs typeface="Times New Roman" panose="02020603050405020304" pitchFamily="18" charset="0"/>
              </a:rPr>
              <a:t>Figure </a:t>
            </a:r>
            <a:r>
              <a:rPr lang="fr-FR" sz="2400" b="1" dirty="0">
                <a:latin typeface="Times New Roman" panose="02020603050405020304" pitchFamily="18" charset="0"/>
                <a:cs typeface="Times New Roman" panose="02020603050405020304" pitchFamily="18" charset="0"/>
              </a:rPr>
              <a:t>: Les phases de rencontre LT/CPA.</a:t>
            </a:r>
            <a:endParaRPr lang="fr-FR"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10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52325" y="1259931"/>
            <a:ext cx="7702521" cy="563231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Après la capture d’antigène (virus, toxine, bactéries, etc.), les cellules présentatrices d’antigènes migrent vers les ganglions lymphoïdes pour former la synapse immunologique avec les lymphocytes T en assurant plusieurs fonctions et échanges intercellulaires.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Cette </a:t>
            </a:r>
            <a:r>
              <a:rPr lang="fr-FR" sz="2400" dirty="0">
                <a:solidFill>
                  <a:srgbClr val="000000"/>
                </a:solidFill>
                <a:latin typeface="Times New Roman" panose="02020603050405020304" pitchFamily="18" charset="0"/>
                <a:cs typeface="Times New Roman" panose="02020603050405020304" pitchFamily="18" charset="0"/>
              </a:rPr>
              <a:t>zone de contact est structurellement très organisée grâce à la réorganisation de la membrane plasmique du LT et de la CPA au sein de laquelle on trouve plusieurs régions, appelées </a:t>
            </a:r>
            <a:r>
              <a:rPr lang="fr-FR" sz="2400" b="1" dirty="0" err="1">
                <a:solidFill>
                  <a:srgbClr val="FF33CC"/>
                </a:solidFill>
                <a:latin typeface="Times New Roman" panose="02020603050405020304" pitchFamily="18" charset="0"/>
                <a:cs typeface="Times New Roman" panose="02020603050405020304" pitchFamily="18" charset="0"/>
              </a:rPr>
              <a:t>SMACs</a:t>
            </a:r>
            <a:r>
              <a:rPr lang="fr-FR" sz="2400" b="1" dirty="0">
                <a:solidFill>
                  <a:srgbClr val="FF33CC"/>
                </a:solidFill>
                <a:latin typeface="Times New Roman" panose="02020603050405020304" pitchFamily="18" charset="0"/>
                <a:cs typeface="Times New Roman" panose="02020603050405020304" pitchFamily="18" charset="0"/>
              </a:rPr>
              <a:t> (Supra </a:t>
            </a:r>
            <a:r>
              <a:rPr lang="fr-FR" sz="2400" b="1" dirty="0" err="1">
                <a:solidFill>
                  <a:srgbClr val="FF33CC"/>
                </a:solidFill>
                <a:latin typeface="Times New Roman" panose="02020603050405020304" pitchFamily="18" charset="0"/>
                <a:cs typeface="Times New Roman" panose="02020603050405020304" pitchFamily="18" charset="0"/>
              </a:rPr>
              <a:t>Molecular</a:t>
            </a:r>
            <a:r>
              <a:rPr lang="fr-FR" sz="2400" b="1" dirty="0">
                <a:solidFill>
                  <a:srgbClr val="FF33CC"/>
                </a:solidFill>
                <a:latin typeface="Times New Roman" panose="02020603050405020304" pitchFamily="18" charset="0"/>
                <a:cs typeface="Times New Roman" panose="02020603050405020304" pitchFamily="18" charset="0"/>
              </a:rPr>
              <a:t> Activation Clusters).</a:t>
            </a:r>
          </a:p>
        </p:txBody>
      </p:sp>
      <p:sp>
        <p:nvSpPr>
          <p:cNvPr id="6" name="Rectangle 5"/>
          <p:cNvSpPr/>
          <p:nvPr/>
        </p:nvSpPr>
        <p:spPr>
          <a:xfrm>
            <a:off x="414652" y="585525"/>
            <a:ext cx="717786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4. Structure de synapse 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8037391" y="627170"/>
            <a:ext cx="4100955" cy="6206523"/>
          </a:xfrm>
          <a:prstGeom prst="rect">
            <a:avLst/>
          </a:prstGeom>
        </p:spPr>
      </p:pic>
    </p:spTree>
    <p:extLst>
      <p:ext uri="{BB962C8B-B14F-4D97-AF65-F5344CB8AC3E}">
        <p14:creationId xmlns:p14="http://schemas.microsoft.com/office/powerpoint/2010/main" val="212215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22345" y="1338386"/>
            <a:ext cx="11614954"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Ces rencontres cellulaires permettent aux lymphocytes T </a:t>
            </a:r>
            <a:r>
              <a:rPr lang="fr-FR" sz="2400" b="1" dirty="0">
                <a:solidFill>
                  <a:srgbClr val="FF33CC"/>
                </a:solidFill>
                <a:latin typeface="Times New Roman" panose="02020603050405020304" pitchFamily="18" charset="0"/>
                <a:cs typeface="Times New Roman" panose="02020603050405020304" pitchFamily="18" charset="0"/>
              </a:rPr>
              <a:t>une surexpression génétique des récepteurs T (TCR) </a:t>
            </a:r>
            <a:r>
              <a:rPr lang="fr-FR" sz="2400" b="1" dirty="0">
                <a:solidFill>
                  <a:srgbClr val="000000"/>
                </a:solidFill>
                <a:latin typeface="Times New Roman" panose="02020603050405020304" pitchFamily="18" charset="0"/>
                <a:cs typeface="Times New Roman" panose="02020603050405020304" pitchFamily="18" charset="0"/>
              </a:rPr>
              <a:t>qui se manifestent dans la membrane cytoplasmique au niveau de la zone </a:t>
            </a:r>
            <a:r>
              <a:rPr lang="fr-FR" sz="2400" b="1" dirty="0">
                <a:solidFill>
                  <a:srgbClr val="00FF00"/>
                </a:solidFill>
                <a:latin typeface="Times New Roman" panose="02020603050405020304" pitchFamily="18" charset="0"/>
                <a:cs typeface="Times New Roman" panose="02020603050405020304" pitchFamily="18" charset="0"/>
              </a:rPr>
              <a:t>c-SMAG (SMAG central)</a:t>
            </a:r>
            <a:r>
              <a:rPr lang="fr-FR" sz="2400" b="1" dirty="0">
                <a:solidFill>
                  <a:srgbClr val="000000"/>
                </a:solidFill>
                <a:latin typeface="Times New Roman" panose="02020603050405020304" pitchFamily="18" charset="0"/>
                <a:cs typeface="Times New Roman" panose="02020603050405020304" pitchFamily="18" charset="0"/>
              </a:rPr>
              <a:t> pour détecter les peptides antigéniques présentés par le système CMH membranaire des cellules présentatrices d’antigènes. </a:t>
            </a:r>
            <a:endParaRPr lang="fr-FR" sz="24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b="1" dirty="0" smtClean="0">
                <a:solidFill>
                  <a:srgbClr val="000000"/>
                </a:solidFill>
                <a:latin typeface="Times New Roman" panose="02020603050405020304" pitchFamily="18" charset="0"/>
                <a:cs typeface="Times New Roman" panose="02020603050405020304" pitchFamily="18" charset="0"/>
              </a:rPr>
              <a:t>Au </a:t>
            </a:r>
            <a:r>
              <a:rPr lang="fr-FR" sz="2400" b="1" dirty="0">
                <a:solidFill>
                  <a:srgbClr val="000000"/>
                </a:solidFill>
                <a:latin typeface="Times New Roman" panose="02020603050405020304" pitchFamily="18" charset="0"/>
                <a:cs typeface="Times New Roman" panose="02020603050405020304" pitchFamily="18" charset="0"/>
              </a:rPr>
              <a:t>niveau de cette membrane, on distingue aussi, la zone </a:t>
            </a:r>
            <a:r>
              <a:rPr lang="fr-FR" sz="2400" b="1" dirty="0">
                <a:solidFill>
                  <a:srgbClr val="00B0F0"/>
                </a:solidFill>
                <a:latin typeface="Times New Roman" panose="02020603050405020304" pitchFamily="18" charset="0"/>
                <a:cs typeface="Times New Roman" panose="02020603050405020304" pitchFamily="18" charset="0"/>
              </a:rPr>
              <a:t>p-SMAC (SMAC périphérique)</a:t>
            </a:r>
            <a:r>
              <a:rPr lang="fr-FR" sz="2400" b="1" dirty="0">
                <a:solidFill>
                  <a:srgbClr val="000000"/>
                </a:solidFill>
                <a:latin typeface="Times New Roman" panose="02020603050405020304" pitchFamily="18" charset="0"/>
                <a:cs typeface="Times New Roman" panose="02020603050405020304" pitchFamily="18" charset="0"/>
              </a:rPr>
              <a:t> contenant des molécules d’adhésion (particulièrement, l’intégrine LFA-1 attachée à son ligand ICAM-1) et la zone d-SMAC (SMAC distal) contenant certaines protéines de grande taille (</a:t>
            </a:r>
            <a:r>
              <a:rPr lang="fr-FR" sz="2400" b="1" dirty="0" err="1">
                <a:solidFill>
                  <a:srgbClr val="000000"/>
                </a:solidFill>
                <a:latin typeface="Times New Roman" panose="02020603050405020304" pitchFamily="18" charset="0"/>
                <a:cs typeface="Times New Roman" panose="02020603050405020304" pitchFamily="18" charset="0"/>
              </a:rPr>
              <a:t>leucosialine</a:t>
            </a:r>
            <a:r>
              <a:rPr lang="fr-FR" sz="2400" b="1" dirty="0">
                <a:solidFill>
                  <a:srgbClr val="000000"/>
                </a:solidFill>
                <a:latin typeface="Times New Roman" panose="02020603050405020304" pitchFamily="18" charset="0"/>
                <a:cs typeface="Times New Roman" panose="02020603050405020304" pitchFamily="18" charset="0"/>
              </a:rPr>
              <a:t> (CD43) et la phosphatase (CD45)).</a:t>
            </a:r>
            <a:endParaRPr lang="fr-FR" sz="24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2227" y="627170"/>
            <a:ext cx="717786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4. Structure de synapse 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451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317216" y="722077"/>
            <a:ext cx="4419675" cy="1077218"/>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Types de la synapse 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744" y="635573"/>
            <a:ext cx="6935414" cy="6222427"/>
          </a:xfrm>
          <a:prstGeom prst="rect">
            <a:avLst/>
          </a:prstGeom>
        </p:spPr>
      </p:pic>
    </p:spTree>
    <p:extLst>
      <p:ext uri="{BB962C8B-B14F-4D97-AF65-F5344CB8AC3E}">
        <p14:creationId xmlns:p14="http://schemas.microsoft.com/office/powerpoint/2010/main" val="1502574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338386"/>
            <a:ext cx="11883697" cy="230832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FF33CC"/>
                </a:solidFill>
                <a:latin typeface="Times New Roman" panose="02020603050405020304" pitchFamily="18" charset="0"/>
                <a:cs typeface="Times New Roman" panose="02020603050405020304" pitchFamily="18" charset="0"/>
              </a:rPr>
              <a:t>Une synapse organisée </a:t>
            </a:r>
            <a:r>
              <a:rPr lang="fr-FR" sz="2400" dirty="0">
                <a:solidFill>
                  <a:srgbClr val="000000"/>
                </a:solidFill>
                <a:latin typeface="Times New Roman" panose="02020603050405020304" pitchFamily="18" charset="0"/>
                <a:cs typeface="Times New Roman" panose="02020603050405020304" pitchFamily="18" charset="0"/>
              </a:rPr>
              <a:t>spatialement en trois zones (c-SMAC, p-SMAC et d-SMAC) favorise l’engagement simultané de nombreuses molécules de surface qui autorisent la mise en place de différentes voies de signalisation contrôlant ainsi l’activation et la mise en place des fonctions effectrices des lymphocytes T</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9160" y="3802350"/>
            <a:ext cx="783558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2 La synapse immunologique sécrétrice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560" y="782119"/>
            <a:ext cx="7402717"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1 La Synapse </a:t>
            </a:r>
            <a:r>
              <a:rPr lang="fr-FR" sz="3200" b="1" dirty="0" err="1">
                <a:solidFill>
                  <a:srgbClr val="00B050"/>
                </a:solidFill>
                <a:latin typeface="Times New Roman" panose="02020603050405020304" pitchFamily="18" charset="0"/>
                <a:cs typeface="Times New Roman" panose="02020603050405020304" pitchFamily="18" charset="0"/>
              </a:rPr>
              <a:t>monocentrique</a:t>
            </a:r>
            <a:r>
              <a:rPr lang="fr-FR" sz="3200" b="1" dirty="0">
                <a:solidFill>
                  <a:srgbClr val="00B050"/>
                </a:solidFill>
                <a:latin typeface="Times New Roman" panose="02020603050405020304" pitchFamily="18" charset="0"/>
                <a:cs typeface="Times New Roman" panose="02020603050405020304" pitchFamily="18" charset="0"/>
              </a:rPr>
              <a:t> ou stable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9160" y="4536967"/>
            <a:ext cx="11883697" cy="2308324"/>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C’est une variante de la </a:t>
            </a:r>
            <a:r>
              <a:rPr lang="fr-FR" sz="2400" b="1" dirty="0">
                <a:solidFill>
                  <a:srgbClr val="FF33CC"/>
                </a:solidFill>
                <a:latin typeface="Times New Roman" panose="02020603050405020304" pitchFamily="18" charset="0"/>
                <a:cs typeface="Times New Roman" panose="02020603050405020304" pitchFamily="18" charset="0"/>
              </a:rPr>
              <a:t>SI mature </a:t>
            </a:r>
            <a:r>
              <a:rPr lang="fr-FR" sz="2400" dirty="0">
                <a:solidFill>
                  <a:srgbClr val="000000"/>
                </a:solidFill>
                <a:latin typeface="Times New Roman" panose="02020603050405020304" pitchFamily="18" charset="0"/>
                <a:cs typeface="Times New Roman" panose="02020603050405020304" pitchFamily="18" charset="0"/>
              </a:rPr>
              <a:t>dont son assemblage est proche de celui-là SI concentrique. Elle complètement réorganisée pour remplir des fonctions lymphocytaires effectrices telles que la sécrétion de cytokines. Cette synapse activatrice va se poursuivre même après la mort de la cellule cible.</a:t>
            </a:r>
            <a:endParaRPr lang="fr-FR"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834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667474"/>
            <a:ext cx="11883697" cy="1200329"/>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C’est une </a:t>
            </a:r>
            <a:r>
              <a:rPr lang="fr-FR" sz="2400" b="1" dirty="0">
                <a:solidFill>
                  <a:srgbClr val="FF33CC"/>
                </a:solidFill>
                <a:latin typeface="Times New Roman" panose="02020603050405020304" pitchFamily="18" charset="0"/>
                <a:cs typeface="Times New Roman" panose="02020603050405020304" pitchFamily="18" charset="0"/>
              </a:rPr>
              <a:t>SI « immature » </a:t>
            </a:r>
            <a:r>
              <a:rPr lang="fr-FR" sz="2400" dirty="0">
                <a:solidFill>
                  <a:srgbClr val="000000"/>
                </a:solidFill>
                <a:latin typeface="Times New Roman" panose="02020603050405020304" pitchFamily="18" charset="0"/>
                <a:cs typeface="Times New Roman" panose="02020603050405020304" pitchFamily="18" charset="0"/>
              </a:rPr>
              <a:t>qui peut se produire lorsqu’il y a une perturbation dans la machinerie moléculaire nécessaire à la formation d’une SI mature ou focalisée.</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9160" y="3744342"/>
            <a:ext cx="8255313"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4 La synapse immunologique non ségrégée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560" y="782119"/>
            <a:ext cx="849265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3 La synapse immunologique multicentrique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9160" y="4596928"/>
            <a:ext cx="11883697" cy="1754326"/>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Un </a:t>
            </a:r>
            <a:r>
              <a:rPr lang="fr-FR" sz="2400" b="1" dirty="0">
                <a:solidFill>
                  <a:srgbClr val="FF33CC"/>
                </a:solidFill>
                <a:latin typeface="Times New Roman" panose="02020603050405020304" pitchFamily="18" charset="0"/>
                <a:cs typeface="Times New Roman" panose="02020603050405020304" pitchFamily="18" charset="0"/>
              </a:rPr>
              <a:t>IS transitoire </a:t>
            </a:r>
            <a:r>
              <a:rPr lang="fr-FR" sz="2400" dirty="0">
                <a:solidFill>
                  <a:srgbClr val="000000"/>
                </a:solidFill>
                <a:latin typeface="Times New Roman" panose="02020603050405020304" pitchFamily="18" charset="0"/>
                <a:cs typeface="Times New Roman" panose="02020603050405020304" pitchFamily="18" charset="0"/>
              </a:rPr>
              <a:t>peut former un signal fort via le TCR pendant quelques minutes sans avoir le temps de procéder à une réorganisation intramoléculaire complète (absence de </a:t>
            </a:r>
            <a:r>
              <a:rPr lang="fr-FR" sz="2400" dirty="0" err="1">
                <a:solidFill>
                  <a:srgbClr val="000000"/>
                </a:solidFill>
                <a:latin typeface="Times New Roman" panose="02020603050405020304" pitchFamily="18" charset="0"/>
                <a:cs typeface="Times New Roman" panose="02020603050405020304" pitchFamily="18" charset="0"/>
              </a:rPr>
              <a:t>cSMAC</a:t>
            </a:r>
            <a:r>
              <a:rPr lang="fr-FR" sz="2400" dirty="0">
                <a:solidFill>
                  <a:srgbClr val="000000"/>
                </a:solidFill>
                <a:latin typeface="Times New Roman" panose="02020603050405020304" pitchFamily="18" charset="0"/>
                <a:cs typeface="Times New Roman" panose="02020603050405020304" pitchFamily="18" charset="0"/>
              </a:rPr>
              <a:t> et </a:t>
            </a:r>
            <a:r>
              <a:rPr lang="fr-FR" sz="2400" dirty="0" err="1">
                <a:solidFill>
                  <a:srgbClr val="000000"/>
                </a:solidFill>
                <a:latin typeface="Times New Roman" panose="02020603050405020304" pitchFamily="18" charset="0"/>
                <a:cs typeface="Times New Roman" panose="02020603050405020304" pitchFamily="18" charset="0"/>
              </a:rPr>
              <a:t>pSMAC</a:t>
            </a:r>
            <a:r>
              <a:rPr lang="fr-FR" sz="2400" dirty="0">
                <a:solidFill>
                  <a:srgbClr val="000000"/>
                </a:solidFill>
                <a:latin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4213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681053"/>
            <a:ext cx="11883697" cy="3046988"/>
          </a:xfrm>
          <a:prstGeom prst="rect">
            <a:avLst/>
          </a:prstGeom>
        </p:spPr>
        <p:txBody>
          <a:bodyPr wrap="square">
            <a:spAutoFit/>
          </a:bodyPr>
          <a:lstStyle/>
          <a:p>
            <a:pPr marL="342900" indent="-342900" algn="just">
              <a:lnSpc>
                <a:spcPct val="20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L’interaction entre un lymphocyte T et une CPA est très dynamique, dans laquelle le lymphocyte T se déplace sur la CPA afin de mettre en place une signalisation productive (</a:t>
            </a:r>
            <a:r>
              <a:rPr lang="fr-FR" sz="2400" dirty="0" err="1">
                <a:solidFill>
                  <a:srgbClr val="000000"/>
                </a:solidFill>
                <a:latin typeface="Times New Roman" panose="02020603050405020304" pitchFamily="18" charset="0"/>
                <a:cs typeface="Times New Roman" panose="02020603050405020304" pitchFamily="18" charset="0"/>
              </a:rPr>
              <a:t>hémisynapse</a:t>
            </a:r>
            <a:r>
              <a:rPr lang="fr-FR" sz="2400" dirty="0">
                <a:solidFill>
                  <a:srgbClr val="000000"/>
                </a:solidFill>
                <a:latin typeface="Times New Roman" panose="02020603050405020304" pitchFamily="18" charset="0"/>
                <a:cs typeface="Times New Roman" panose="02020603050405020304" pitchFamily="18" charset="0"/>
              </a:rPr>
              <a:t> (HS) asymétrique). </a:t>
            </a:r>
          </a:p>
          <a:p>
            <a:pPr marL="342900" indent="-342900" algn="just">
              <a:lnSpc>
                <a:spcPct val="20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Cette </a:t>
            </a:r>
            <a:r>
              <a:rPr lang="fr-FR" sz="2400" dirty="0">
                <a:solidFill>
                  <a:srgbClr val="000000"/>
                </a:solidFill>
                <a:latin typeface="Times New Roman" panose="02020603050405020304" pitchFamily="18" charset="0"/>
                <a:cs typeface="Times New Roman" panose="02020603050405020304" pitchFamily="18" charset="0"/>
              </a:rPr>
              <a:t>structure pourrait avoir un rôle dans </a:t>
            </a:r>
            <a:r>
              <a:rPr lang="fr-FR" sz="2400" dirty="0">
                <a:solidFill>
                  <a:srgbClr val="FF33CC"/>
                </a:solidFill>
                <a:latin typeface="Times New Roman" panose="02020603050405020304" pitchFamily="18" charset="0"/>
                <a:cs typeface="Times New Roman" panose="02020603050405020304" pitchFamily="18" charset="0"/>
              </a:rPr>
              <a:t>la tolérance et l’activation des lymphocytes T.</a:t>
            </a:r>
            <a:endParaRPr lang="fr-FR" sz="2000" dirty="0">
              <a:solidFill>
                <a:srgbClr val="FF33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321560" y="782119"/>
            <a:ext cx="8027961"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5. 5 La synapse immunologique dynamique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503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0" y="1108533"/>
            <a:ext cx="12170300" cy="6555641"/>
          </a:xfrm>
          <a:prstGeom prst="rect">
            <a:avLst/>
          </a:prstGeom>
        </p:spPr>
        <p:txBody>
          <a:bodyPr wrap="square">
            <a:spAutoFit/>
          </a:bodyPr>
          <a:lstStyle/>
          <a:p>
            <a:pPr marL="457200" indent="-457200" algn="just">
              <a:lnSpc>
                <a:spcPct val="150000"/>
              </a:lnSpc>
              <a:buFont typeface="Wingdings" panose="05000000000000000000" pitchFamily="2" charset="2"/>
              <a:buChar char="q"/>
            </a:pPr>
            <a:r>
              <a:rPr lang="fr-FR" sz="2800" dirty="0" smtClean="0">
                <a:solidFill>
                  <a:srgbClr val="000000"/>
                </a:solidFill>
                <a:latin typeface="Times New Roman" panose="02020603050405020304" pitchFamily="18" charset="0"/>
                <a:cs typeface="Times New Roman" panose="02020603050405020304" pitchFamily="18" charset="0"/>
              </a:rPr>
              <a:t> La gestion du signal d’activation immune des cytokines après l’endocytose du récepteur T complexé avec les peptides antigéniques.</a:t>
            </a:r>
          </a:p>
          <a:p>
            <a:pPr marL="457200" indent="-457200" algn="just">
              <a:lnSpc>
                <a:spcPct val="150000"/>
              </a:lnSpc>
              <a:buFont typeface="Wingdings" panose="05000000000000000000" pitchFamily="2" charset="2"/>
              <a:buChar char="q"/>
            </a:pPr>
            <a:r>
              <a:rPr lang="fr-FR" sz="2800" dirty="0" smtClean="0">
                <a:solidFill>
                  <a:srgbClr val="000000"/>
                </a:solidFill>
                <a:latin typeface="Times New Roman" panose="02020603050405020304" pitchFamily="18" charset="0"/>
                <a:cs typeface="Times New Roman" panose="02020603050405020304" pitchFamily="18" charset="0"/>
              </a:rPr>
              <a:t> La division asymétrique et la génération de cellules mémoires.</a:t>
            </a:r>
          </a:p>
          <a:p>
            <a:pPr marL="457200" indent="-457200" algn="just">
              <a:lnSpc>
                <a:spcPct val="150000"/>
              </a:lnSpc>
              <a:buFont typeface="Wingdings" panose="05000000000000000000" pitchFamily="2" charset="2"/>
              <a:buChar char="q"/>
            </a:pPr>
            <a:r>
              <a:rPr lang="fr-FR" sz="2800" dirty="0" smtClean="0">
                <a:solidFill>
                  <a:srgbClr val="000000"/>
                </a:solidFill>
                <a:latin typeface="Times New Roman" panose="02020603050405020304" pitchFamily="18" charset="0"/>
                <a:cs typeface="Times New Roman" panose="02020603050405020304" pitchFamily="18" charset="0"/>
              </a:rPr>
              <a:t>L’activation </a:t>
            </a:r>
            <a:r>
              <a:rPr lang="fr-FR" sz="2800" dirty="0">
                <a:solidFill>
                  <a:srgbClr val="000000"/>
                </a:solidFill>
                <a:latin typeface="Times New Roman" panose="02020603050405020304" pitchFamily="18" charset="0"/>
                <a:cs typeface="Times New Roman" panose="02020603050405020304" pitchFamily="18" charset="0"/>
              </a:rPr>
              <a:t>du LT même dans des conditions non optimales, dont un, ou les deux types de cellules sont relativement rares à condition que l’interaction entre LT et CPA soit stable. </a:t>
            </a:r>
            <a:endParaRPr lang="fr-FR" sz="2800" dirty="0" smtClean="0">
              <a:solidFill>
                <a:srgbClr val="000000"/>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q"/>
            </a:pPr>
            <a:r>
              <a:rPr lang="fr-FR" sz="2800" dirty="0" smtClean="0">
                <a:solidFill>
                  <a:srgbClr val="000000"/>
                </a:solidFill>
                <a:latin typeface="Times New Roman" panose="02020603050405020304" pitchFamily="18" charset="0"/>
                <a:cs typeface="Times New Roman" panose="02020603050405020304" pitchFamily="18" charset="0"/>
              </a:rPr>
              <a:t>La </a:t>
            </a:r>
            <a:r>
              <a:rPr lang="fr-FR" sz="2800" dirty="0">
                <a:solidFill>
                  <a:srgbClr val="000000"/>
                </a:solidFill>
                <a:latin typeface="Times New Roman" panose="02020603050405020304" pitchFamily="18" charset="0"/>
                <a:cs typeface="Times New Roman" panose="02020603050405020304" pitchFamily="18" charset="0"/>
              </a:rPr>
              <a:t>création d’une barrière physique qui empêche la dispersion de molécules sécrétées de manière polarisée et participe dans la communication intercellulaire privilégiée.</a:t>
            </a:r>
          </a:p>
          <a:p>
            <a:pPr algn="just">
              <a:lnSpc>
                <a:spcPct val="150000"/>
              </a:lnSpc>
            </a:pPr>
            <a:endParaRPr lang="fr-FR" sz="28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523758"/>
            <a:ext cx="6788121"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6. Rôle de la synapse </a:t>
            </a:r>
            <a:r>
              <a:rPr lang="fr-FR" sz="3200" b="1" dirty="0" smtClean="0">
                <a:solidFill>
                  <a:srgbClr val="00B050"/>
                </a:solidFill>
                <a:latin typeface="Times New Roman" panose="02020603050405020304" pitchFamily="18" charset="0"/>
                <a:cs typeface="Times New Roman" panose="02020603050405020304" pitchFamily="18" charset="0"/>
              </a:rPr>
              <a:t>immunologique</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794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 y="1785451"/>
            <a:ext cx="4586991"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Le virus de l’immunodéficience humaine (HIV) est un virus du genre lentivirus de la famille </a:t>
            </a:r>
            <a:r>
              <a:rPr lang="fr-FR" sz="2400" dirty="0" err="1">
                <a:solidFill>
                  <a:srgbClr val="000000"/>
                </a:solidFill>
                <a:latin typeface="Times New Roman" panose="02020603050405020304" pitchFamily="18" charset="0"/>
                <a:cs typeface="Times New Roman" panose="02020603050405020304" pitchFamily="18" charset="0"/>
              </a:rPr>
              <a:t>Rétroviridae</a:t>
            </a:r>
            <a:r>
              <a:rPr lang="fr-FR" sz="2400" dirty="0">
                <a:solidFill>
                  <a:srgbClr val="000000"/>
                </a:solidFill>
                <a:latin typeface="Times New Roman" panose="02020603050405020304" pitchFamily="18" charset="0"/>
                <a:cs typeface="Times New Roman" panose="02020603050405020304" pitchFamily="18" charset="0"/>
              </a:rPr>
              <a:t>, leur génome est de type ARN monocaténaire </a:t>
            </a:r>
            <a:r>
              <a:rPr lang="fr-FR" sz="2400" dirty="0" smtClean="0">
                <a:solidFill>
                  <a:srgbClr val="000000"/>
                </a:solidFill>
                <a:latin typeface="Times New Roman" panose="02020603050405020304" pitchFamily="18" charset="0"/>
                <a:cs typeface="Times New Roman" panose="02020603050405020304" pitchFamily="18" charset="0"/>
              </a:rPr>
              <a:t>à </a:t>
            </a:r>
            <a:r>
              <a:rPr lang="fr-FR" sz="2400" dirty="0">
                <a:solidFill>
                  <a:srgbClr val="000000"/>
                </a:solidFill>
                <a:latin typeface="Times New Roman" panose="02020603050405020304" pitchFamily="18" charset="0"/>
                <a:cs typeface="Times New Roman" panose="02020603050405020304" pitchFamily="18" charset="0"/>
              </a:rPr>
              <a:t>transcriptase inverse (transcrit en ADN par un ADN polymérase ARN-dépendante), protégé par une capside polyédrique</a:t>
            </a:r>
            <a:r>
              <a:rPr lang="fr-FR" sz="2400" dirty="0" smtClean="0">
                <a:solidFill>
                  <a:srgbClr val="000000"/>
                </a:solidFill>
                <a:latin typeface="Times New Roman" panose="02020603050405020304" pitchFamily="18" charset="0"/>
                <a:cs typeface="Times New Roman" panose="02020603050405020304" pitchFamily="18" charset="0"/>
              </a:rPr>
              <a:t>.</a:t>
            </a:r>
            <a:endParaRPr lang="fr-FR" sz="2000" dirty="0">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523758"/>
            <a:ext cx="729778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 Utilisation de la synapse par les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1177647"/>
            <a:ext cx="1110528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 1 Rappel sur le virus de l’immunodéficience humaine (HIV)</a:t>
            </a:r>
          </a:p>
        </p:txBody>
      </p:sp>
      <p:pic>
        <p:nvPicPr>
          <p:cNvPr id="4" name="Image 3"/>
          <p:cNvPicPr>
            <a:picLocks noChangeAspect="1"/>
          </p:cNvPicPr>
          <p:nvPr/>
        </p:nvPicPr>
        <p:blipFill>
          <a:blip r:embed="rId2"/>
          <a:stretch>
            <a:fillRect/>
          </a:stretch>
        </p:blipFill>
        <p:spPr>
          <a:xfrm>
            <a:off x="4691921" y="1831536"/>
            <a:ext cx="7210269" cy="4943832"/>
          </a:xfrm>
          <a:prstGeom prst="rect">
            <a:avLst/>
          </a:prstGeom>
        </p:spPr>
      </p:pic>
    </p:spTree>
    <p:extLst>
      <p:ext uri="{BB962C8B-B14F-4D97-AF65-F5344CB8AC3E}">
        <p14:creationId xmlns:p14="http://schemas.microsoft.com/office/powerpoint/2010/main" val="407761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2" y="1269063"/>
            <a:ext cx="12170302" cy="563231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latin typeface="Times New Roman" panose="02020603050405020304" pitchFamily="18" charset="0"/>
              </a:rPr>
              <a:t>Le développement des vaccins contre des infections a été l’un des grands succès de l’immunologie. Plusieurs maladies ont été contrôlées grâce à la vaccination. Ce terme vient du latin </a:t>
            </a:r>
            <a:r>
              <a:rPr lang="fr-FR" sz="2400" b="1" dirty="0" err="1">
                <a:solidFill>
                  <a:srgbClr val="FF33CC"/>
                </a:solidFill>
                <a:latin typeface="Times New Roman" panose="02020603050405020304" pitchFamily="18" charset="0"/>
              </a:rPr>
              <a:t>vacca</a:t>
            </a:r>
            <a:r>
              <a:rPr lang="fr-FR" sz="2400" b="1" dirty="0">
                <a:latin typeface="Times New Roman" panose="02020603050405020304" pitchFamily="18" charset="0"/>
              </a:rPr>
              <a:t> qui signifie « vache ». Cette appellation remonte à 3 000 ans avant Jésus-Christ, en conséquence à des écrits se rapportent à l’utilisation de croûtes séchées de vaches atteintes de la variole pour prévenir de cette infection par les Égyptiens. Divers ouvrages parurent plus tard reprenant cette pratique. En 1796, ils ont décrit officiellement l’immunisation efficace d’un jeune à l’aide du pus prélevé d’une autre personne. Cette pratique s’est répandue progressivement à l’époque dans toute l’Europe.</a:t>
            </a:r>
          </a:p>
          <a:p>
            <a:pPr marL="342900" indent="-342900" algn="just">
              <a:lnSpc>
                <a:spcPct val="150000"/>
              </a:lnSpc>
              <a:buFont typeface="Wingdings" panose="05000000000000000000" pitchFamily="2" charset="2"/>
              <a:buChar char="v"/>
            </a:pPr>
            <a:r>
              <a:rPr lang="fr-FR" sz="2400" b="1" dirty="0">
                <a:latin typeface="Times New Roman" panose="02020603050405020304" pitchFamily="18" charset="0"/>
              </a:rPr>
              <a:t>Au 19e siècle, Louis Pasteur et ses collaborateurs Émile Roux et Émile Duclaux ont développé le processus de la vaccination moderne et expliqué leur principe d’action.</a:t>
            </a:r>
            <a:endParaRPr lang="fr-FR" sz="2400" b="1" dirty="0" smtClean="0">
              <a:latin typeface="Times New Roman" panose="02020603050405020304" pitchFamily="18" charset="0"/>
            </a:endParaRPr>
          </a:p>
        </p:txBody>
      </p:sp>
      <p:sp>
        <p:nvSpPr>
          <p:cNvPr id="9" name="Rectangle 8"/>
          <p:cNvSpPr/>
          <p:nvPr/>
        </p:nvSpPr>
        <p:spPr>
          <a:xfrm>
            <a:off x="98853" y="579505"/>
            <a:ext cx="575603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3. L’historique de la vaccination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6128539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12568" y="1338384"/>
            <a:ext cx="8139659" cy="5078313"/>
          </a:xfrm>
          <a:prstGeom prst="rect">
            <a:avLst/>
          </a:prstGeom>
        </p:spPr>
        <p:txBody>
          <a:bodyPr wrap="square">
            <a:spAutoFit/>
          </a:bodyPr>
          <a:lstStyle/>
          <a:p>
            <a:pPr algn="just">
              <a:lnSpc>
                <a:spcPct val="150000"/>
              </a:lnSpc>
            </a:pPr>
            <a:r>
              <a:rPr lang="fr-FR" sz="2400" dirty="0">
                <a:solidFill>
                  <a:srgbClr val="000000"/>
                </a:solidFill>
                <a:latin typeface="Times New Roman" panose="02020603050405020304" pitchFamily="18" charset="0"/>
                <a:cs typeface="Times New Roman" panose="02020603050405020304" pitchFamily="18" charset="0"/>
              </a:rPr>
              <a:t>L’HIV est un rétrovirus responsable de la maladie </a:t>
            </a:r>
            <a:r>
              <a:rPr lang="fr-FR" sz="2400" b="1" dirty="0">
                <a:solidFill>
                  <a:srgbClr val="FF33CC"/>
                </a:solidFill>
                <a:latin typeface="Times New Roman" panose="02020603050405020304" pitchFamily="18" charset="0"/>
                <a:cs typeface="Times New Roman" panose="02020603050405020304" pitchFamily="18" charset="0"/>
              </a:rPr>
              <a:t>incurable</a:t>
            </a:r>
            <a:r>
              <a:rPr lang="fr-FR" sz="2400" dirty="0">
                <a:solidFill>
                  <a:srgbClr val="000000"/>
                </a:solidFill>
                <a:latin typeface="Times New Roman" panose="02020603050405020304" pitchFamily="18" charset="0"/>
                <a:cs typeface="Times New Roman" panose="02020603050405020304" pitchFamily="18" charset="0"/>
              </a:rPr>
              <a:t> du SIDA </a:t>
            </a:r>
            <a:r>
              <a:rPr lang="fr-FR" sz="2400" b="1" dirty="0">
                <a:solidFill>
                  <a:srgbClr val="FF33CC"/>
                </a:solidFill>
                <a:latin typeface="Times New Roman" panose="02020603050405020304" pitchFamily="18" charset="0"/>
                <a:cs typeface="Times New Roman" panose="02020603050405020304" pitchFamily="18" charset="0"/>
              </a:rPr>
              <a:t>(syndrome d’immunodéficience acquise) </a:t>
            </a:r>
            <a:r>
              <a:rPr lang="fr-FR" sz="2400" dirty="0">
                <a:solidFill>
                  <a:srgbClr val="000000"/>
                </a:solidFill>
                <a:latin typeface="Times New Roman" panose="02020603050405020304" pitchFamily="18" charset="0"/>
                <a:cs typeface="Times New Roman" panose="02020603050405020304" pitchFamily="18" charset="0"/>
              </a:rPr>
              <a:t>chez l’être humain, en provoquant la destruction de la défense immunitaire naturelle par l’attaque des lymphocytes T CD4 et T CD8, les lymphocytes B et les NK pour en synchronisation avec l’augmentation de la morbidité des autres microbes. Dès sa découverte en 1981, les chercheurs ont constaté que son mode de transmission est effectué par le contact aux fluides corporels infecté (sang, sécrétions vaginales, sperme ou lait maternel).</a:t>
            </a:r>
            <a:endParaRPr lang="fr-FR" sz="2400" dirty="0">
              <a:solidFill>
                <a:prstClr val="black"/>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8252227" y="1935553"/>
            <a:ext cx="3939773" cy="3883977"/>
          </a:xfrm>
          <a:prstGeom prst="rect">
            <a:avLst/>
          </a:prstGeom>
        </p:spPr>
      </p:pic>
      <p:sp>
        <p:nvSpPr>
          <p:cNvPr id="9" name="Rectangle 8"/>
          <p:cNvSpPr/>
          <p:nvPr/>
        </p:nvSpPr>
        <p:spPr>
          <a:xfrm>
            <a:off x="112568" y="633365"/>
            <a:ext cx="11105288"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7. 1 Rappel sur le virus de l’immunodéficience humaine (HIV)</a:t>
            </a:r>
          </a:p>
        </p:txBody>
      </p:sp>
    </p:spTree>
    <p:extLst>
      <p:ext uri="{BB962C8B-B14F-4D97-AF65-F5344CB8AC3E}">
        <p14:creationId xmlns:p14="http://schemas.microsoft.com/office/powerpoint/2010/main" val="597688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84150" y="1528200"/>
            <a:ext cx="11448217" cy="5011949"/>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Après la fixation de l’HIV sur la membrane plasmique du lymphocyte T, son enveloppe lipidique se fusionne avec la membrane plasmique de la cellule immunitaire, ce qui permet la pénétration de la capside vers le milieu intracellulaire, ou la décapsidation va se poursuivre pour libérer le double </a:t>
            </a:r>
            <a:r>
              <a:rPr lang="fr-FR" sz="2400" b="1" dirty="0" err="1">
                <a:solidFill>
                  <a:srgbClr val="000000"/>
                </a:solidFill>
                <a:latin typeface="Times New Roman" panose="02020603050405020304" pitchFamily="18" charset="0"/>
                <a:cs typeface="Times New Roman" panose="02020603050405020304" pitchFamily="18" charset="0"/>
              </a:rPr>
              <a:t>brain</a:t>
            </a:r>
            <a:r>
              <a:rPr lang="fr-FR" sz="2400" b="1" dirty="0">
                <a:solidFill>
                  <a:srgbClr val="000000"/>
                </a:solidFill>
                <a:latin typeface="Times New Roman" panose="02020603050405020304" pitchFamily="18" charset="0"/>
                <a:cs typeface="Times New Roman" panose="02020603050405020304" pitchFamily="18" charset="0"/>
              </a:rPr>
              <a:t> d’ARN viral et ses enzymes transcriptases inverses correspondantes, responsables de la formation de l’ADN </a:t>
            </a:r>
            <a:r>
              <a:rPr lang="fr-FR" sz="2400" b="1" dirty="0" err="1">
                <a:solidFill>
                  <a:srgbClr val="000000"/>
                </a:solidFill>
                <a:latin typeface="Times New Roman" panose="02020603050405020304" pitchFamily="18" charset="0"/>
                <a:cs typeface="Times New Roman" panose="02020603050405020304" pitchFamily="18" charset="0"/>
              </a:rPr>
              <a:t>proviral</a:t>
            </a:r>
            <a:r>
              <a:rPr lang="fr-FR" sz="2400" b="1" dirty="0">
                <a:solidFill>
                  <a:srgbClr val="000000"/>
                </a:solidFill>
                <a:latin typeface="Times New Roman" panose="02020603050405020304" pitchFamily="18" charset="0"/>
                <a:cs typeface="Times New Roman" panose="02020603050405020304" pitchFamily="18" charset="0"/>
              </a:rPr>
              <a:t>. </a:t>
            </a:r>
            <a:endParaRPr lang="fr-FR" sz="24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b="1" dirty="0" smtClean="0">
                <a:solidFill>
                  <a:srgbClr val="000000"/>
                </a:solidFill>
                <a:latin typeface="Times New Roman" panose="02020603050405020304" pitchFamily="18" charset="0"/>
                <a:cs typeface="Times New Roman" panose="02020603050405020304" pitchFamily="18" charset="0"/>
              </a:rPr>
              <a:t>Ce </a:t>
            </a:r>
            <a:r>
              <a:rPr lang="fr-FR" sz="2400" b="1" dirty="0">
                <a:solidFill>
                  <a:srgbClr val="000000"/>
                </a:solidFill>
                <a:latin typeface="Times New Roman" panose="02020603050405020304" pitchFamily="18" charset="0"/>
                <a:cs typeface="Times New Roman" panose="02020603050405020304" pitchFamily="18" charset="0"/>
              </a:rPr>
              <a:t>dernier s’intègre dans l’ADN humain en provoquant son altération afin de pouvoir se transcrire en ARN et protéines virales pour produire et libérer plusieurs nouveaux virus HIV dans le sang.</a:t>
            </a:r>
            <a:endParaRPr lang="fr-FR" sz="24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0894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165" y="6615"/>
            <a:ext cx="7869835" cy="6851385"/>
          </a:xfrm>
          <a:prstGeom prst="rect">
            <a:avLst/>
          </a:prstGeom>
        </p:spPr>
      </p:pic>
      <p:sp>
        <p:nvSpPr>
          <p:cNvPr id="9" name="Rectangle 8"/>
          <p:cNvSpPr/>
          <p:nvPr/>
        </p:nvSpPr>
        <p:spPr>
          <a:xfrm>
            <a:off x="104931" y="200653"/>
            <a:ext cx="4112303" cy="6555641"/>
          </a:xfrm>
          <a:prstGeom prst="rect">
            <a:avLst/>
          </a:prstGeom>
          <a:noFill/>
        </p:spPr>
        <p:txBody>
          <a:bodyPr wrap="square">
            <a:spAutoFit/>
          </a:bodyPr>
          <a:lstStyle/>
          <a:p>
            <a:pPr algn="ctr"/>
            <a:r>
              <a:rPr lang="fr-FR" sz="2000" b="1" dirty="0">
                <a:solidFill>
                  <a:srgbClr val="FF33CC"/>
                </a:solidFill>
                <a:latin typeface="Times New Roman" panose="02020603050405020304" pitchFamily="18" charset="0"/>
                <a:cs typeface="Times New Roman" panose="02020603050405020304" pitchFamily="18" charset="0"/>
              </a:rPr>
              <a:t>Cycle de réplication du VIH-1 et sites d'action de six classes de molécules antirétrovirales. </a:t>
            </a:r>
            <a:endParaRPr lang="fr-FR" sz="2000" b="1" dirty="0" smtClean="0">
              <a:solidFill>
                <a:srgbClr val="FF33CC"/>
              </a:solidFill>
              <a:latin typeface="Times New Roman" panose="02020603050405020304" pitchFamily="18" charset="0"/>
              <a:cs typeface="Times New Roman" panose="02020603050405020304" pitchFamily="18" charset="0"/>
            </a:endParaRPr>
          </a:p>
          <a:p>
            <a:pPr algn="just"/>
            <a:r>
              <a:rPr lang="fr-FR" b="1" dirty="0" smtClean="0">
                <a:solidFill>
                  <a:srgbClr val="FF33CC"/>
                </a:solidFill>
                <a:latin typeface="Times New Roman" panose="02020603050405020304" pitchFamily="18" charset="0"/>
                <a:cs typeface="Times New Roman" panose="02020603050405020304" pitchFamily="18" charset="0"/>
              </a:rPr>
              <a:t>Etape </a:t>
            </a:r>
            <a:r>
              <a:rPr lang="fr-FR" b="1" dirty="0">
                <a:solidFill>
                  <a:srgbClr val="FF33CC"/>
                </a:solidFill>
                <a:latin typeface="Times New Roman" panose="02020603050405020304" pitchFamily="18" charset="0"/>
                <a:cs typeface="Times New Roman" panose="02020603050405020304" pitchFamily="18" charset="0"/>
              </a:rPr>
              <a:t>1 : </a:t>
            </a:r>
            <a:r>
              <a:rPr lang="fr-FR" dirty="0">
                <a:solidFill>
                  <a:srgbClr val="111111"/>
                </a:solidFill>
                <a:latin typeface="Times New Roman" panose="02020603050405020304" pitchFamily="18" charset="0"/>
                <a:cs typeface="Times New Roman" panose="02020603050405020304" pitchFamily="18" charset="0"/>
              </a:rPr>
              <a:t>Attachement, fusion et entrée du virus dans la cellule hôte. En rouge, inhibiteurs de fusion et du corécepteur CCR5. </a:t>
            </a:r>
            <a:endParaRPr lang="fr-FR" dirty="0" smtClean="0">
              <a:solidFill>
                <a:srgbClr val="111111"/>
              </a:solidFill>
              <a:latin typeface="Times New Roman" panose="02020603050405020304" pitchFamily="18" charset="0"/>
              <a:cs typeface="Times New Roman" panose="02020603050405020304" pitchFamily="18" charset="0"/>
            </a:endParaRPr>
          </a:p>
          <a:p>
            <a:pPr algn="just"/>
            <a:r>
              <a:rPr lang="fr-FR" b="1" dirty="0" smtClean="0">
                <a:solidFill>
                  <a:srgbClr val="FF33CC"/>
                </a:solidFill>
                <a:latin typeface="Times New Roman" panose="02020603050405020304" pitchFamily="18" charset="0"/>
                <a:cs typeface="Times New Roman" panose="02020603050405020304" pitchFamily="18" charset="0"/>
              </a:rPr>
              <a:t>Etape </a:t>
            </a:r>
            <a:r>
              <a:rPr lang="fr-FR" b="1" dirty="0">
                <a:solidFill>
                  <a:srgbClr val="FF33CC"/>
                </a:solidFill>
                <a:latin typeface="Times New Roman" panose="02020603050405020304" pitchFamily="18" charset="0"/>
                <a:cs typeface="Times New Roman" panose="02020603050405020304" pitchFamily="18" charset="0"/>
              </a:rPr>
              <a:t>2 : </a:t>
            </a:r>
            <a:r>
              <a:rPr lang="fr-FR" dirty="0">
                <a:solidFill>
                  <a:srgbClr val="111111"/>
                </a:solidFill>
                <a:latin typeface="Times New Roman" panose="02020603050405020304" pitchFamily="18" charset="0"/>
                <a:cs typeface="Times New Roman" panose="02020603050405020304" pitchFamily="18" charset="0"/>
              </a:rPr>
              <a:t>Décapsidation et transcription inverse du génome viral ARN en </a:t>
            </a:r>
            <a:r>
              <a:rPr lang="fr-FR" dirty="0" smtClean="0">
                <a:solidFill>
                  <a:srgbClr val="111111"/>
                </a:solidFill>
                <a:latin typeface="Times New Roman" panose="02020603050405020304" pitchFamily="18" charset="0"/>
                <a:cs typeface="Times New Roman" panose="02020603050405020304" pitchFamily="18" charset="0"/>
              </a:rPr>
              <a:t>ADN. </a:t>
            </a:r>
          </a:p>
          <a:p>
            <a:pPr algn="just"/>
            <a:r>
              <a:rPr lang="fr-FR" b="1" dirty="0" smtClean="0">
                <a:solidFill>
                  <a:srgbClr val="FF33CC"/>
                </a:solidFill>
                <a:latin typeface="Times New Roman" panose="02020603050405020304" pitchFamily="18" charset="0"/>
                <a:cs typeface="Times New Roman" panose="02020603050405020304" pitchFamily="18" charset="0"/>
              </a:rPr>
              <a:t>Etape </a:t>
            </a:r>
            <a:r>
              <a:rPr lang="fr-FR" b="1" dirty="0">
                <a:solidFill>
                  <a:srgbClr val="FF33CC"/>
                </a:solidFill>
                <a:latin typeface="Times New Roman" panose="02020603050405020304" pitchFamily="18" charset="0"/>
                <a:cs typeface="Times New Roman" panose="02020603050405020304" pitchFamily="18" charset="0"/>
              </a:rPr>
              <a:t>3 : </a:t>
            </a:r>
            <a:r>
              <a:rPr lang="fr-FR" dirty="0">
                <a:solidFill>
                  <a:srgbClr val="111111"/>
                </a:solidFill>
                <a:latin typeface="Times New Roman" panose="02020603050405020304" pitchFamily="18" charset="0"/>
                <a:cs typeface="Times New Roman" panose="02020603050405020304" pitchFamily="18" charset="0"/>
              </a:rPr>
              <a:t>Import nucléaire et intégration de l'</a:t>
            </a:r>
            <a:r>
              <a:rPr lang="fr-FR" dirty="0" err="1">
                <a:solidFill>
                  <a:srgbClr val="111111"/>
                </a:solidFill>
                <a:latin typeface="Times New Roman" panose="02020603050405020304" pitchFamily="18" charset="0"/>
                <a:cs typeface="Times New Roman" panose="02020603050405020304" pitchFamily="18" charset="0"/>
              </a:rPr>
              <a:t>ADNv</a:t>
            </a:r>
            <a:r>
              <a:rPr lang="fr-FR" dirty="0">
                <a:solidFill>
                  <a:srgbClr val="111111"/>
                </a:solidFill>
                <a:latin typeface="Times New Roman" panose="02020603050405020304" pitchFamily="18" charset="0"/>
                <a:cs typeface="Times New Roman" panose="02020603050405020304" pitchFamily="18" charset="0"/>
              </a:rPr>
              <a:t> dans le génome de la cellule hôte. En </a:t>
            </a:r>
            <a:r>
              <a:rPr lang="fr-FR" dirty="0" smtClean="0">
                <a:solidFill>
                  <a:srgbClr val="111111"/>
                </a:solidFill>
                <a:latin typeface="Times New Roman" panose="02020603050405020304" pitchFamily="18" charset="0"/>
                <a:cs typeface="Times New Roman" panose="02020603050405020304" pitchFamily="18" charset="0"/>
              </a:rPr>
              <a:t>rouge.</a:t>
            </a:r>
          </a:p>
          <a:p>
            <a:pPr algn="just"/>
            <a:r>
              <a:rPr lang="fr-FR" b="1" dirty="0" smtClean="0">
                <a:solidFill>
                  <a:srgbClr val="FF33CC"/>
                </a:solidFill>
                <a:latin typeface="Times New Roman" panose="02020603050405020304" pitchFamily="18" charset="0"/>
                <a:cs typeface="Times New Roman" panose="02020603050405020304" pitchFamily="18" charset="0"/>
              </a:rPr>
              <a:t>Etapes </a:t>
            </a:r>
            <a:r>
              <a:rPr lang="fr-FR" b="1" dirty="0">
                <a:solidFill>
                  <a:srgbClr val="FF33CC"/>
                </a:solidFill>
                <a:latin typeface="Times New Roman" panose="02020603050405020304" pitchFamily="18" charset="0"/>
                <a:cs typeface="Times New Roman" panose="02020603050405020304" pitchFamily="18" charset="0"/>
              </a:rPr>
              <a:t>4 et 5 : </a:t>
            </a:r>
            <a:r>
              <a:rPr lang="fr-FR" dirty="0">
                <a:solidFill>
                  <a:srgbClr val="111111"/>
                </a:solidFill>
                <a:latin typeface="Times New Roman" panose="02020603050405020304" pitchFamily="18" charset="0"/>
                <a:cs typeface="Times New Roman" panose="02020603050405020304" pitchFamily="18" charset="0"/>
              </a:rPr>
              <a:t>Transcription et traduction des protéines virales à l'aide de la machinerie </a:t>
            </a:r>
            <a:r>
              <a:rPr lang="fr-FR" dirty="0" err="1" smtClean="0">
                <a:solidFill>
                  <a:srgbClr val="111111"/>
                </a:solidFill>
                <a:latin typeface="Times New Roman" panose="02020603050405020304" pitchFamily="18" charset="0"/>
                <a:cs typeface="Times New Roman" panose="02020603050405020304" pitchFamily="18" charset="0"/>
              </a:rPr>
              <a:t>cellulair</a:t>
            </a:r>
            <a:r>
              <a:rPr lang="fr-FR" dirty="0" smtClean="0">
                <a:solidFill>
                  <a:srgbClr val="111111"/>
                </a:solidFill>
                <a:latin typeface="Times New Roman" panose="02020603050405020304" pitchFamily="18" charset="0"/>
                <a:cs typeface="Times New Roman" panose="02020603050405020304" pitchFamily="18" charset="0"/>
              </a:rPr>
              <a:t>.</a:t>
            </a:r>
          </a:p>
          <a:p>
            <a:pPr algn="just"/>
            <a:endParaRPr lang="fr-FR" dirty="0" smtClean="0">
              <a:solidFill>
                <a:srgbClr val="111111"/>
              </a:solidFill>
              <a:latin typeface="Times New Roman" panose="02020603050405020304" pitchFamily="18" charset="0"/>
              <a:cs typeface="Times New Roman" panose="02020603050405020304" pitchFamily="18" charset="0"/>
            </a:endParaRPr>
          </a:p>
          <a:p>
            <a:pPr algn="just"/>
            <a:r>
              <a:rPr lang="fr-FR" b="1" dirty="0" smtClean="0">
                <a:solidFill>
                  <a:srgbClr val="FF33CC"/>
                </a:solidFill>
                <a:latin typeface="Times New Roman" panose="02020603050405020304" pitchFamily="18" charset="0"/>
                <a:cs typeface="Times New Roman" panose="02020603050405020304" pitchFamily="18" charset="0"/>
              </a:rPr>
              <a:t> </a:t>
            </a:r>
            <a:r>
              <a:rPr lang="fr-FR" b="1" dirty="0">
                <a:solidFill>
                  <a:srgbClr val="FF33CC"/>
                </a:solidFill>
                <a:latin typeface="Times New Roman" panose="02020603050405020304" pitchFamily="18" charset="0"/>
                <a:cs typeface="Times New Roman" panose="02020603050405020304" pitchFamily="18" charset="0"/>
              </a:rPr>
              <a:t>Etape 6 et 7 : </a:t>
            </a:r>
            <a:r>
              <a:rPr lang="fr-FR" dirty="0">
                <a:solidFill>
                  <a:srgbClr val="111111"/>
                </a:solidFill>
                <a:latin typeface="Times New Roman" panose="02020603050405020304" pitchFamily="18" charset="0"/>
                <a:cs typeface="Times New Roman" panose="02020603050405020304" pitchFamily="18" charset="0"/>
              </a:rPr>
              <a:t>Clivage des précurseurs et assemblage du nouveau virion. </a:t>
            </a:r>
            <a:endParaRPr lang="fr-FR" dirty="0" smtClean="0">
              <a:solidFill>
                <a:srgbClr val="111111"/>
              </a:solidFill>
              <a:latin typeface="Times New Roman" panose="02020603050405020304" pitchFamily="18" charset="0"/>
              <a:cs typeface="Times New Roman" panose="02020603050405020304" pitchFamily="18" charset="0"/>
            </a:endParaRPr>
          </a:p>
          <a:p>
            <a:pPr algn="just"/>
            <a:endParaRPr lang="fr-FR" dirty="0" smtClean="0">
              <a:solidFill>
                <a:srgbClr val="111111"/>
              </a:solidFill>
              <a:latin typeface="Times New Roman" panose="02020603050405020304" pitchFamily="18" charset="0"/>
              <a:cs typeface="Times New Roman" panose="02020603050405020304" pitchFamily="18" charset="0"/>
            </a:endParaRPr>
          </a:p>
          <a:p>
            <a:pPr algn="just"/>
            <a:r>
              <a:rPr lang="fr-FR" b="1" dirty="0" smtClean="0">
                <a:solidFill>
                  <a:srgbClr val="FF33CC"/>
                </a:solidFill>
                <a:latin typeface="Times New Roman" panose="02020603050405020304" pitchFamily="18" charset="0"/>
                <a:cs typeface="Times New Roman" panose="02020603050405020304" pitchFamily="18" charset="0"/>
              </a:rPr>
              <a:t>Etape </a:t>
            </a:r>
            <a:r>
              <a:rPr lang="fr-FR" b="1" dirty="0">
                <a:solidFill>
                  <a:srgbClr val="FF33CC"/>
                </a:solidFill>
                <a:latin typeface="Times New Roman" panose="02020603050405020304" pitchFamily="18" charset="0"/>
                <a:cs typeface="Times New Roman" panose="02020603050405020304" pitchFamily="18" charset="0"/>
              </a:rPr>
              <a:t>8 :</a:t>
            </a:r>
            <a:r>
              <a:rPr lang="fr-FR" dirty="0">
                <a:solidFill>
                  <a:srgbClr val="111111"/>
                </a:solidFill>
                <a:latin typeface="Times New Roman" panose="02020603050405020304" pitchFamily="18" charset="0"/>
                <a:cs typeface="Times New Roman" panose="02020603050405020304" pitchFamily="18" charset="0"/>
              </a:rPr>
              <a:t> Bourgeonnement à la membrane et maturation puis libération de la nouvelle particule virale infectieuse. Adaptée de (</a:t>
            </a:r>
            <a:r>
              <a:rPr lang="fr-FR" dirty="0" err="1">
                <a:solidFill>
                  <a:srgbClr val="111111"/>
                </a:solidFill>
                <a:latin typeface="Times New Roman" panose="02020603050405020304" pitchFamily="18" charset="0"/>
                <a:cs typeface="Times New Roman" panose="02020603050405020304" pitchFamily="18" charset="0"/>
              </a:rPr>
              <a:t>Spach</a:t>
            </a:r>
            <a:r>
              <a:rPr lang="fr-FR" dirty="0">
                <a:solidFill>
                  <a:srgbClr val="111111"/>
                </a:solidFill>
                <a:latin typeface="Times New Roman" panose="02020603050405020304" pitchFamily="18" charset="0"/>
                <a:cs typeface="Times New Roman" panose="02020603050405020304" pitchFamily="18" charset="0"/>
              </a:rPr>
              <a:t> et al., 2016).</a:t>
            </a:r>
            <a:endParaRPr lang="fr-FR" b="0" i="0"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614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52421" y="1528200"/>
            <a:ext cx="11475699" cy="507831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solidFill>
                  <a:srgbClr val="000000"/>
                </a:solidFill>
                <a:latin typeface="Times New Roman" panose="02020603050405020304" pitchFamily="18" charset="0"/>
                <a:cs typeface="Times New Roman" panose="02020603050405020304" pitchFamily="18" charset="0"/>
              </a:rPr>
              <a:t>Les synapses immunologiques formées par les lymphocytes T infectés par le virus HIV </a:t>
            </a:r>
            <a:r>
              <a:rPr lang="fr-FR" sz="2400" b="1" dirty="0">
                <a:solidFill>
                  <a:srgbClr val="FF33CC"/>
                </a:solidFill>
                <a:latin typeface="Times New Roman" panose="02020603050405020304" pitchFamily="18" charset="0"/>
                <a:cs typeface="Times New Roman" panose="02020603050405020304" pitchFamily="18" charset="0"/>
              </a:rPr>
              <a:t>sont défectueuses </a:t>
            </a:r>
            <a:r>
              <a:rPr lang="fr-FR" sz="2400" b="1" dirty="0">
                <a:solidFill>
                  <a:srgbClr val="000000"/>
                </a:solidFill>
                <a:latin typeface="Times New Roman" panose="02020603050405020304" pitchFamily="18" charset="0"/>
                <a:cs typeface="Times New Roman" panose="02020603050405020304" pitchFamily="18" charset="0"/>
              </a:rPr>
              <a:t>et présentent un </a:t>
            </a:r>
            <a:r>
              <a:rPr lang="fr-FR" sz="2400" b="1" dirty="0">
                <a:solidFill>
                  <a:srgbClr val="FF33CC"/>
                </a:solidFill>
                <a:latin typeface="Times New Roman" panose="02020603050405020304" pitchFamily="18" charset="0"/>
                <a:cs typeface="Times New Roman" panose="02020603050405020304" pitchFamily="18" charset="0"/>
              </a:rPr>
              <a:t>nombre de récepteurs T diminués </a:t>
            </a:r>
            <a:r>
              <a:rPr lang="fr-FR" sz="2400" b="1" dirty="0">
                <a:solidFill>
                  <a:srgbClr val="000000"/>
                </a:solidFill>
                <a:latin typeface="Times New Roman" panose="02020603050405020304" pitchFamily="18" charset="0"/>
                <a:cs typeface="Times New Roman" panose="02020603050405020304" pitchFamily="18" charset="0"/>
              </a:rPr>
              <a:t>par rapport aux synapses formées par des cellules non infectées. </a:t>
            </a:r>
            <a:endParaRPr lang="fr-FR" sz="2400" b="1" dirty="0" smtClean="0">
              <a:solidFill>
                <a:srgbClr val="000000"/>
              </a:solidFill>
              <a:latin typeface="Times New Roman" panose="02020603050405020304" pitchFamily="18" charset="0"/>
              <a:cs typeface="Times New Roman" panose="02020603050405020304" pitchFamily="18" charset="0"/>
            </a:endParaRPr>
          </a:p>
          <a:p>
            <a:pPr algn="just">
              <a:lnSpc>
                <a:spcPct val="150000"/>
              </a:lnSpc>
            </a:pPr>
            <a:endParaRPr lang="fr-FR" sz="2400" b="1"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b="1" dirty="0" smtClean="0">
                <a:solidFill>
                  <a:srgbClr val="000000"/>
                </a:solidFill>
                <a:latin typeface="Times New Roman" panose="02020603050405020304" pitchFamily="18" charset="0"/>
                <a:cs typeface="Times New Roman" panose="02020603050405020304" pitchFamily="18" charset="0"/>
              </a:rPr>
              <a:t>L’HIV </a:t>
            </a:r>
            <a:r>
              <a:rPr lang="fr-FR" sz="2400" b="1" dirty="0">
                <a:solidFill>
                  <a:srgbClr val="000000"/>
                </a:solidFill>
                <a:latin typeface="Times New Roman" panose="02020603050405020304" pitchFamily="18" charset="0"/>
                <a:cs typeface="Times New Roman" panose="02020603050405020304" pitchFamily="18" charset="0"/>
              </a:rPr>
              <a:t>provoque </a:t>
            </a:r>
            <a:r>
              <a:rPr lang="fr-FR" sz="2400" b="1" dirty="0">
                <a:solidFill>
                  <a:srgbClr val="FF33CC"/>
                </a:solidFill>
                <a:latin typeface="Times New Roman" panose="02020603050405020304" pitchFamily="18" charset="0"/>
                <a:cs typeface="Times New Roman" panose="02020603050405020304" pitchFamily="18" charset="0"/>
              </a:rPr>
              <a:t>le détournement du trafic vésiculaire intracellulaire du récepteur T et des corécepteurs CD4 et CD8 et empêche la formation des complexes de signalisation</a:t>
            </a:r>
            <a:r>
              <a:rPr lang="fr-FR" sz="2400" b="1" dirty="0">
                <a:solidFill>
                  <a:srgbClr val="000000"/>
                </a:solidFill>
                <a:latin typeface="Times New Roman" panose="02020603050405020304" pitchFamily="18" charset="0"/>
                <a:cs typeface="Times New Roman" panose="02020603050405020304" pitchFamily="18" charset="0"/>
              </a:rPr>
              <a:t>, car les molécules de signalisation LAT et SLP76 ne sont plus relocalisées au niveau de la synapse ce qui provoque l’altération de la réponse immunitaire.</a:t>
            </a:r>
            <a:endParaRPr lang="fr-FR" sz="24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8925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639598" y="6273237"/>
            <a:ext cx="10942820" cy="523220"/>
          </a:xfrm>
          <a:prstGeom prst="rect">
            <a:avLst/>
          </a:prstGeom>
          <a:noFill/>
        </p:spPr>
        <p:txBody>
          <a:bodyPr wrap="square">
            <a:spAutoFit/>
          </a:bodyPr>
          <a:lstStyle/>
          <a:p>
            <a:pPr algn="just"/>
            <a:r>
              <a:rPr lang="fr-FR" sz="2800" b="1" dirty="0" smtClean="0">
                <a:latin typeface="Times New Roman" panose="02020603050405020304" pitchFamily="18" charset="0"/>
                <a:cs typeface="Times New Roman" panose="02020603050405020304" pitchFamily="18" charset="0"/>
              </a:rPr>
              <a:t>Figure: </a:t>
            </a:r>
            <a:r>
              <a:rPr lang="fr-FR" sz="2800" dirty="0">
                <a:latin typeface="Times New Roman" panose="02020603050405020304" pitchFamily="18" charset="0"/>
                <a:cs typeface="Times New Roman" panose="02020603050405020304" pitchFamily="18" charset="0"/>
              </a:rPr>
              <a:t>La synapse immunologique de lymphocytes T infectée par le VIH.</a:t>
            </a:r>
            <a:endParaRPr lang="fr-FR" sz="2800" i="1"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662553" y="523758"/>
            <a:ext cx="10043382" cy="5749479"/>
          </a:xfrm>
          <a:prstGeom prst="rect">
            <a:avLst/>
          </a:prstGeom>
        </p:spPr>
      </p:pic>
    </p:spTree>
    <p:extLst>
      <p:ext uri="{BB962C8B-B14F-4D97-AF65-F5344CB8AC3E}">
        <p14:creationId xmlns:p14="http://schemas.microsoft.com/office/powerpoint/2010/main" val="598322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07354" y="1408280"/>
            <a:ext cx="11689905" cy="5632311"/>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fr-FR" sz="2400" dirty="0">
                <a:solidFill>
                  <a:srgbClr val="000000"/>
                </a:solidFill>
                <a:latin typeface="Times New Roman" panose="02020603050405020304" pitchFamily="18" charset="0"/>
                <a:cs typeface="Times New Roman" panose="02020603050405020304" pitchFamily="18" charset="0"/>
              </a:rPr>
              <a:t>Ce virus détourne l’échange vésiculaire intracellulaire du récepteur T et de </a:t>
            </a:r>
            <a:r>
              <a:rPr lang="fr-FR" sz="2400" dirty="0" err="1">
                <a:solidFill>
                  <a:srgbClr val="000000"/>
                </a:solidFill>
                <a:latin typeface="Times New Roman" panose="02020603050405020304" pitchFamily="18" charset="0"/>
                <a:cs typeface="Times New Roman" panose="02020603050405020304" pitchFamily="18" charset="0"/>
              </a:rPr>
              <a:t>Lck</a:t>
            </a:r>
            <a:r>
              <a:rPr lang="fr-FR" sz="2400" dirty="0">
                <a:solidFill>
                  <a:srgbClr val="000000"/>
                </a:solidFill>
                <a:latin typeface="Times New Roman" panose="02020603050405020304" pitchFamily="18" charset="0"/>
                <a:cs typeface="Times New Roman" panose="02020603050405020304" pitchFamily="18" charset="0"/>
              </a:rPr>
              <a:t> par l’intermédiaire d’une protéine de type </a:t>
            </a:r>
            <a:r>
              <a:rPr lang="fr-FR" sz="2400" b="1" dirty="0">
                <a:solidFill>
                  <a:srgbClr val="FF33CC"/>
                </a:solidFill>
                <a:latin typeface="Times New Roman" panose="02020603050405020304" pitchFamily="18" charset="0"/>
                <a:cs typeface="Times New Roman" panose="02020603050405020304" pitchFamily="18" charset="0"/>
              </a:rPr>
              <a:t>Nef (</a:t>
            </a:r>
            <a:r>
              <a:rPr lang="fr-FR" sz="2400" b="1" dirty="0" err="1">
                <a:solidFill>
                  <a:srgbClr val="FF33CC"/>
                </a:solidFill>
                <a:latin typeface="Times New Roman" panose="02020603050405020304" pitchFamily="18" charset="0"/>
                <a:cs typeface="Times New Roman" panose="02020603050405020304" pitchFamily="18" charset="0"/>
              </a:rPr>
              <a:t>negative</a:t>
            </a:r>
            <a:r>
              <a:rPr lang="fr-FR" sz="2400" b="1" dirty="0">
                <a:solidFill>
                  <a:srgbClr val="FF33CC"/>
                </a:solidFill>
                <a:latin typeface="Times New Roman" panose="02020603050405020304" pitchFamily="18" charset="0"/>
                <a:cs typeface="Times New Roman" panose="02020603050405020304" pitchFamily="18" charset="0"/>
              </a:rPr>
              <a:t> </a:t>
            </a:r>
            <a:r>
              <a:rPr lang="fr-FR" sz="2400" b="1" dirty="0" err="1">
                <a:solidFill>
                  <a:srgbClr val="FF33CC"/>
                </a:solidFill>
                <a:latin typeface="Times New Roman" panose="02020603050405020304" pitchFamily="18" charset="0"/>
                <a:cs typeface="Times New Roman" panose="02020603050405020304" pitchFamily="18" charset="0"/>
              </a:rPr>
              <a:t>regulatory</a:t>
            </a:r>
            <a:r>
              <a:rPr lang="fr-FR" sz="2400" b="1" dirty="0">
                <a:solidFill>
                  <a:srgbClr val="FF33CC"/>
                </a:solidFill>
                <a:latin typeface="Times New Roman" panose="02020603050405020304" pitchFamily="18" charset="0"/>
                <a:cs typeface="Times New Roman" panose="02020603050405020304" pitchFamily="18" charset="0"/>
              </a:rPr>
              <a:t> factor)</a:t>
            </a:r>
            <a:r>
              <a:rPr lang="fr-FR" sz="2400" b="1" dirty="0">
                <a:solidFill>
                  <a:srgbClr val="000000"/>
                </a:solidFill>
                <a:latin typeface="Times New Roman" panose="02020603050405020304" pitchFamily="18" charset="0"/>
                <a:cs typeface="Times New Roman" panose="02020603050405020304" pitchFamily="18" charset="0"/>
              </a:rPr>
              <a:t>, </a:t>
            </a:r>
            <a:r>
              <a:rPr lang="fr-FR" sz="2400" b="1" dirty="0" smtClean="0">
                <a:solidFill>
                  <a:srgbClr val="FF33CC"/>
                </a:solidFill>
                <a:latin typeface="Times New Roman" panose="02020603050405020304" pitchFamily="18" charset="0"/>
                <a:cs typeface="Times New Roman" panose="02020603050405020304" pitchFamily="18" charset="0"/>
              </a:rPr>
              <a:t>qui bloque la libération des protéines de signalisation LAT de l’espace vésiculaire vers la synapse</a:t>
            </a: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prévenant ainsi la formation des complexes de signalisation au niveau de la synapse.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fr-FR" sz="2400" dirty="0" smtClean="0">
                <a:solidFill>
                  <a:srgbClr val="000000"/>
                </a:solidFill>
                <a:latin typeface="Times New Roman" panose="02020603050405020304" pitchFamily="18" charset="0"/>
                <a:cs typeface="Times New Roman" panose="02020603050405020304" pitchFamily="18" charset="0"/>
              </a:rPr>
              <a:t>La </a:t>
            </a:r>
            <a:r>
              <a:rPr lang="fr-FR" sz="2400" dirty="0">
                <a:solidFill>
                  <a:srgbClr val="000000"/>
                </a:solidFill>
                <a:latin typeface="Times New Roman" panose="02020603050405020304" pitchFamily="18" charset="0"/>
                <a:cs typeface="Times New Roman" panose="02020603050405020304" pitchFamily="18" charset="0"/>
              </a:rPr>
              <a:t>protéine Nef peut également </a:t>
            </a:r>
            <a:r>
              <a:rPr lang="fr-FR" sz="2400" b="1" dirty="0">
                <a:solidFill>
                  <a:srgbClr val="FF33CC"/>
                </a:solidFill>
                <a:latin typeface="Times New Roman" panose="02020603050405020304" pitchFamily="18" charset="0"/>
                <a:cs typeface="Times New Roman" panose="02020603050405020304" pitchFamily="18" charset="0"/>
              </a:rPr>
              <a:t>accélérer l’internalisation </a:t>
            </a:r>
            <a:r>
              <a:rPr lang="fr-FR" sz="2400" dirty="0">
                <a:solidFill>
                  <a:srgbClr val="000000"/>
                </a:solidFill>
                <a:latin typeface="Times New Roman" panose="02020603050405020304" pitchFamily="18" charset="0"/>
                <a:cs typeface="Times New Roman" panose="02020603050405020304" pitchFamily="18" charset="0"/>
              </a:rPr>
              <a:t>et à </a:t>
            </a:r>
            <a:r>
              <a:rPr lang="fr-FR" sz="2400" b="1" dirty="0">
                <a:solidFill>
                  <a:srgbClr val="FF33CC"/>
                </a:solidFill>
                <a:latin typeface="Times New Roman" panose="02020603050405020304" pitchFamily="18" charset="0"/>
                <a:cs typeface="Times New Roman" panose="02020603050405020304" pitchFamily="18" charset="0"/>
              </a:rPr>
              <a:t>diminuer l’expression de surface du corécepteur CD4 et de la molécule </a:t>
            </a:r>
            <a:r>
              <a:rPr lang="fr-FR" sz="2400" b="1" dirty="0" err="1">
                <a:solidFill>
                  <a:srgbClr val="FF33CC"/>
                </a:solidFill>
                <a:latin typeface="Times New Roman" panose="02020603050405020304" pitchFamily="18" charset="0"/>
                <a:cs typeface="Times New Roman" panose="02020603050405020304" pitchFamily="18" charset="0"/>
              </a:rPr>
              <a:t>costimulatrice</a:t>
            </a:r>
            <a:r>
              <a:rPr lang="fr-FR" sz="2400" b="1" dirty="0">
                <a:solidFill>
                  <a:srgbClr val="FF33CC"/>
                </a:solidFill>
                <a:latin typeface="Times New Roman" panose="02020603050405020304" pitchFamily="18" charset="0"/>
                <a:cs typeface="Times New Roman" panose="02020603050405020304" pitchFamily="18" charset="0"/>
              </a:rPr>
              <a:t> CD28 dans les lymphocytes T</a:t>
            </a:r>
            <a:r>
              <a:rPr lang="fr-FR" sz="2400" dirty="0">
                <a:solidFill>
                  <a:srgbClr val="000000"/>
                </a:solidFill>
                <a:latin typeface="Times New Roman" panose="02020603050405020304" pitchFamily="18" charset="0"/>
                <a:cs typeface="Times New Roman" panose="02020603050405020304" pitchFamily="18" charset="0"/>
              </a:rPr>
              <a:t>.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fr-FR" sz="2400" dirty="0" smtClean="0">
                <a:solidFill>
                  <a:srgbClr val="000000"/>
                </a:solidFill>
                <a:latin typeface="Times New Roman" panose="02020603050405020304" pitchFamily="18" charset="0"/>
                <a:cs typeface="Times New Roman" panose="02020603050405020304" pitchFamily="18" charset="0"/>
              </a:rPr>
              <a:t>Il </a:t>
            </a:r>
            <a:r>
              <a:rPr lang="fr-FR" sz="2400" dirty="0">
                <a:solidFill>
                  <a:srgbClr val="000000"/>
                </a:solidFill>
                <a:latin typeface="Times New Roman" panose="02020603050405020304" pitchFamily="18" charset="0"/>
                <a:cs typeface="Times New Roman" panose="02020603050405020304" pitchFamily="18" charset="0"/>
              </a:rPr>
              <a:t>interfère aussi avec la régulation du cytosquelette d’actine, en altérant son réarrangement lors de l’activation du récepteur T, par son interaction avec la kinase PAK2 ou l’actine N-WASP.</a:t>
            </a:r>
            <a:endParaRPr lang="fr-FR" sz="2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7354" y="66211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463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169160" y="1638189"/>
            <a:ext cx="11883697" cy="2241960"/>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Le blocage des voies d’activation des lymphocytes T dans la synapse immunologique par ce virus peut conduire à l’expression de certains gènes spécifiques et à la production des cytokines permettant de réduire la réponse antigénique des lymphocytes T infectés, tout en provoquant un état d’activation de ces cellules propice à la réplication virale.</a:t>
            </a:r>
            <a:endParaRPr lang="fr-FR" sz="2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17217" y="722077"/>
            <a:ext cx="9141576"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Chapitre VI : La synapse immunologique et Virus</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1706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2" name="Rectangle 1"/>
          <p:cNvSpPr/>
          <p:nvPr/>
        </p:nvSpPr>
        <p:spPr>
          <a:xfrm>
            <a:off x="0" y="1211945"/>
            <a:ext cx="11883697" cy="556594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solidFill>
                  <a:srgbClr val="000000"/>
                </a:solidFill>
                <a:latin typeface="Times New Roman" panose="02020603050405020304" pitchFamily="18" charset="0"/>
                <a:cs typeface="Times New Roman" panose="02020603050405020304" pitchFamily="18" charset="0"/>
              </a:rPr>
              <a:t>La reconnaissance des antigènes par les lymphocytes T c’est la première étape pour l’induction de la réponse immunitaire adaptative, par </a:t>
            </a:r>
            <a:r>
              <a:rPr lang="fr-FR" sz="2400" b="1" dirty="0">
                <a:solidFill>
                  <a:srgbClr val="FF33CC"/>
                </a:solidFill>
                <a:latin typeface="Times New Roman" panose="02020603050405020304" pitchFamily="18" charset="0"/>
                <a:cs typeface="Times New Roman" panose="02020603050405020304" pitchFamily="18" charset="0"/>
              </a:rPr>
              <a:t>la formation de la synapse immunologique</a:t>
            </a:r>
            <a:r>
              <a:rPr lang="fr-FR" sz="2400" dirty="0">
                <a:solidFill>
                  <a:srgbClr val="000000"/>
                </a:solidFill>
                <a:latin typeface="Times New Roman" panose="02020603050405020304" pitchFamily="18" charset="0"/>
                <a:cs typeface="Times New Roman" panose="02020603050405020304" pitchFamily="18" charset="0"/>
              </a:rPr>
              <a:t>, qui détermine </a:t>
            </a:r>
            <a:r>
              <a:rPr lang="fr-FR" sz="2400" b="1" dirty="0">
                <a:solidFill>
                  <a:srgbClr val="FF33CC"/>
                </a:solidFill>
                <a:latin typeface="Times New Roman" panose="02020603050405020304" pitchFamily="18" charset="0"/>
                <a:cs typeface="Times New Roman" panose="02020603050405020304" pitchFamily="18" charset="0"/>
              </a:rPr>
              <a:t>l’échange d’informations entre l’interface de lymphocyte T et la cellule présentatrice d’antigènes CPA</a:t>
            </a:r>
            <a:r>
              <a:rPr lang="fr-FR" sz="2400" dirty="0" smtClean="0">
                <a:solidFill>
                  <a:srgbClr val="00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cs typeface="Times New Roman" panose="02020603050405020304" pitchFamily="18" charset="0"/>
              </a:rPr>
              <a:t>Cette synapse immunologique </a:t>
            </a:r>
            <a:r>
              <a:rPr lang="fr-FR" sz="2400" b="1" dirty="0">
                <a:solidFill>
                  <a:srgbClr val="FF33CC"/>
                </a:solidFill>
                <a:latin typeface="Times New Roman" panose="02020603050405020304" pitchFamily="18" charset="0"/>
                <a:cs typeface="Times New Roman" panose="02020603050405020304" pitchFamily="18" charset="0"/>
              </a:rPr>
              <a:t>provoque des changements significatifs dans la cellule T</a:t>
            </a:r>
            <a:r>
              <a:rPr lang="fr-FR" sz="2400" dirty="0">
                <a:solidFill>
                  <a:srgbClr val="000000"/>
                </a:solidFill>
                <a:latin typeface="Times New Roman" panose="02020603050405020304" pitchFamily="18" charset="0"/>
                <a:cs typeface="Times New Roman" panose="02020603050405020304" pitchFamily="18" charset="0"/>
              </a:rPr>
              <a:t>, qui se résument à </a:t>
            </a:r>
            <a:r>
              <a:rPr lang="fr-FR" sz="2400" b="1" dirty="0">
                <a:solidFill>
                  <a:srgbClr val="FF33CC"/>
                </a:solidFill>
                <a:latin typeface="Times New Roman" panose="02020603050405020304" pitchFamily="18" charset="0"/>
                <a:cs typeface="Times New Roman" panose="02020603050405020304" pitchFamily="18" charset="0"/>
              </a:rPr>
              <a:t>la polarisation cytosquelette et au trafic vésiculaire pour faciliter la formation, la dynamique et la régulation de complexes moléculaires responsables de l’activation du lymphocyte T</a:t>
            </a:r>
            <a:r>
              <a:rPr lang="fr-FR" sz="2400" dirty="0">
                <a:solidFill>
                  <a:srgbClr val="000000"/>
                </a:solidFill>
                <a:latin typeface="Times New Roman" panose="02020603050405020304" pitchFamily="18" charset="0"/>
                <a:cs typeface="Times New Roman" panose="02020603050405020304" pitchFamily="18" charset="0"/>
              </a:rPr>
              <a:t>. </a:t>
            </a:r>
            <a:endParaRPr lang="fr-FR" sz="2400" dirty="0" smtClean="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v"/>
            </a:pPr>
            <a:r>
              <a:rPr lang="fr-FR" sz="2400" dirty="0" smtClean="0">
                <a:solidFill>
                  <a:srgbClr val="000000"/>
                </a:solidFill>
                <a:latin typeface="Times New Roman" panose="02020603050405020304" pitchFamily="18" charset="0"/>
                <a:cs typeface="Times New Roman" panose="02020603050405020304" pitchFamily="18" charset="0"/>
              </a:rPr>
              <a:t>Le </a:t>
            </a:r>
            <a:r>
              <a:rPr lang="fr-FR" sz="2400" dirty="0">
                <a:solidFill>
                  <a:srgbClr val="000000"/>
                </a:solidFill>
                <a:latin typeface="Times New Roman" panose="02020603050405020304" pitchFamily="18" charset="0"/>
                <a:cs typeface="Times New Roman" panose="02020603050405020304" pitchFamily="18" charset="0"/>
              </a:rPr>
              <a:t>virus de l’immunodéficience humaine (VIH) interagit avec la structure dynamique de la synapse immunitaire pour moduler la capacité de réponse des lymphocytes T infectés.</a:t>
            </a:r>
            <a:endParaRPr lang="fr-FR" sz="2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69493" y="531552"/>
            <a:ext cx="2410993" cy="584775"/>
          </a:xfrm>
          <a:prstGeom prst="rect">
            <a:avLst/>
          </a:prstGeom>
          <a:solidFill>
            <a:srgbClr val="FFCCCC"/>
          </a:solidFill>
        </p:spPr>
        <p:txBody>
          <a:bodyPr wrap="square">
            <a:spAutoFit/>
          </a:bodyPr>
          <a:lstStyle/>
          <a:p>
            <a:pPr algn="just"/>
            <a:r>
              <a:rPr lang="fr-FR" sz="3200" b="1" dirty="0" smtClean="0">
                <a:solidFill>
                  <a:srgbClr val="00B050"/>
                </a:solidFill>
                <a:latin typeface="Times New Roman" panose="02020603050405020304" pitchFamily="18" charset="0"/>
                <a:cs typeface="Times New Roman" panose="02020603050405020304" pitchFamily="18" charset="0"/>
              </a:rPr>
              <a:t>Conclusion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9805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74865" y="0"/>
            <a:ext cx="5672289"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dirty="0">
                <a:solidFill>
                  <a:srgbClr val="000000"/>
                </a:solidFill>
                <a:latin typeface="Times New Roman" panose="02020603050405020304" pitchFamily="18" charset="0"/>
              </a:rPr>
              <a:t>Interface système immunitaire / microorganismes</a:t>
            </a:r>
            <a:endParaRPr lang="fr-FR" sz="2000" b="1" i="1" kern="0" dirty="0">
              <a:solidFill>
                <a:prstClr val="black"/>
              </a:solidFill>
              <a:latin typeface="Century Schoolbook" panose="02040604050505020304" pitchFamily="18" charset="0"/>
            </a:endParaRPr>
          </a:p>
        </p:txBody>
      </p:sp>
      <p:sp>
        <p:nvSpPr>
          <p:cNvPr id="8" name="Rectangle 7"/>
          <p:cNvSpPr/>
          <p:nvPr/>
        </p:nvSpPr>
        <p:spPr bwMode="auto">
          <a:xfrm>
            <a:off x="8947154" y="-26007"/>
            <a:ext cx="3223146" cy="526736"/>
          </a:xfrm>
          <a:prstGeom prst="rect">
            <a:avLst/>
          </a:prstGeom>
          <a:solidFill>
            <a:srgbClr val="FF33CC"/>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smtClean="0">
                <a:solidFill>
                  <a:srgbClr val="000000"/>
                </a:solidFill>
                <a:latin typeface="Times New Roman" panose="02020603050405020304" pitchFamily="18" charset="0"/>
              </a:rPr>
              <a:t>Chapitre </a:t>
            </a:r>
            <a:r>
              <a:rPr lang="fr-FR" sz="2000" b="1" i="1" dirty="0">
                <a:solidFill>
                  <a:srgbClr val="000000"/>
                </a:solidFill>
                <a:latin typeface="Times New Roman" panose="02020603050405020304" pitchFamily="18" charset="0"/>
              </a:rPr>
              <a:t>VI : La synapse immunologique et Virus </a:t>
            </a:r>
            <a:endParaRPr lang="fr-FR" sz="2000" dirty="0">
              <a:solidFill>
                <a:srgbClr val="000000"/>
              </a:solidFill>
              <a:latin typeface="Times New Roman" panose="02020603050405020304" pitchFamily="18" charset="0"/>
            </a:endParaRPr>
          </a:p>
        </p:txBody>
      </p:sp>
      <p:sp>
        <p:nvSpPr>
          <p:cNvPr id="10" name="Rectangle 9"/>
          <p:cNvSpPr/>
          <p:nvPr/>
        </p:nvSpPr>
        <p:spPr bwMode="auto">
          <a:xfrm>
            <a:off x="-1" y="-23029"/>
            <a:ext cx="3274866"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2000" b="1" i="1" kern="0" dirty="0">
                <a:solidFill>
                  <a:prstClr val="black"/>
                </a:solidFill>
                <a:latin typeface="Century Schoolbook" panose="02040604050505020304" pitchFamily="18" charset="0"/>
              </a:rPr>
              <a:t>Master I: Microbiologie</a:t>
            </a:r>
          </a:p>
        </p:txBody>
      </p:sp>
      <p:sp>
        <p:nvSpPr>
          <p:cNvPr id="6" name="Rectangle 5"/>
          <p:cNvSpPr/>
          <p:nvPr/>
        </p:nvSpPr>
        <p:spPr>
          <a:xfrm>
            <a:off x="3130971" y="2383437"/>
            <a:ext cx="6235908" cy="1938992"/>
          </a:xfrm>
          <a:prstGeom prst="rect">
            <a:avLst/>
          </a:prstGeom>
          <a:solidFill>
            <a:srgbClr val="FFCCCC"/>
          </a:solidFill>
        </p:spPr>
        <p:txBody>
          <a:bodyPr wrap="square">
            <a:spAutoFit/>
          </a:bodyPr>
          <a:lstStyle/>
          <a:p>
            <a:pPr algn="ctr"/>
            <a:r>
              <a:rPr lang="fr-FR" sz="6000" b="1" i="1" dirty="0" smtClean="0">
                <a:solidFill>
                  <a:srgbClr val="00B050"/>
                </a:solidFill>
                <a:latin typeface="Times New Roman" panose="02020603050405020304" pitchFamily="18" charset="0"/>
                <a:cs typeface="Times New Roman" panose="02020603050405020304" pitchFamily="18" charset="0"/>
              </a:rPr>
              <a:t>Merci pour votre attention </a:t>
            </a:r>
            <a:endParaRPr lang="fr-FR" sz="60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93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0" y="1066255"/>
            <a:ext cx="11119608" cy="1687963"/>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dirty="0">
                <a:latin typeface="Times New Roman" panose="02020603050405020304" pitchFamily="18" charset="0"/>
              </a:rPr>
              <a:t>Louis Pasteur réalisa la première vaccination contre le charbon sur un troupeau de moutons en 1881, et sa première vaccination humaine fut celle d'un enfant contre la rage en 1885. </a:t>
            </a:r>
            <a:endParaRPr lang="fr-FR" sz="2400" dirty="0" smtClean="0">
              <a:latin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114690" y="474722"/>
            <a:ext cx="6059949" cy="859611"/>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606" y="3692565"/>
            <a:ext cx="8800390" cy="2974779"/>
          </a:xfrm>
          <a:prstGeom prst="rect">
            <a:avLst/>
          </a:prstGeom>
        </p:spPr>
      </p:pic>
      <p:sp>
        <p:nvSpPr>
          <p:cNvPr id="6" name="Rectangle 5"/>
          <p:cNvSpPr/>
          <p:nvPr/>
        </p:nvSpPr>
        <p:spPr>
          <a:xfrm>
            <a:off x="47765" y="2807893"/>
            <a:ext cx="11024073" cy="830997"/>
          </a:xfrm>
          <a:prstGeom prst="rect">
            <a:avLst/>
          </a:prstGeom>
        </p:spPr>
        <p:txBody>
          <a:bodyPr wrap="square">
            <a:spAutoFit/>
          </a:bodyPr>
          <a:lstStyle/>
          <a:p>
            <a:r>
              <a:rPr lang="fr-FR" sz="2400" b="1" dirty="0">
                <a:solidFill>
                  <a:prstClr val="black"/>
                </a:solidFill>
                <a:latin typeface="Times New Roman" panose="02020603050405020304" pitchFamily="18" charset="0"/>
              </a:rPr>
              <a:t>Tableau 6 : </a:t>
            </a:r>
            <a:r>
              <a:rPr lang="fr-FR" sz="2400" dirty="0">
                <a:solidFill>
                  <a:prstClr val="black"/>
                </a:solidFill>
                <a:latin typeface="Times New Roman" panose="02020603050405020304" pitchFamily="18" charset="0"/>
              </a:rPr>
              <a:t>Évolution de quelques pathologies infectieuses avant et après vaccination. Maladies </a:t>
            </a:r>
            <a:r>
              <a:rPr lang="fr-FR" sz="2400" dirty="0" err="1">
                <a:solidFill>
                  <a:prstClr val="black"/>
                </a:solidFill>
                <a:latin typeface="Times New Roman" panose="02020603050405020304" pitchFamily="18" charset="0"/>
              </a:rPr>
              <a:t>Nbr</a:t>
            </a:r>
            <a:r>
              <a:rPr lang="fr-FR" sz="2400" dirty="0">
                <a:solidFill>
                  <a:prstClr val="black"/>
                </a:solidFill>
                <a:latin typeface="Times New Roman" panose="02020603050405020304" pitchFamily="18" charset="0"/>
              </a:rPr>
              <a:t> max de cas </a:t>
            </a:r>
            <a:r>
              <a:rPr lang="fr-FR" sz="2400" dirty="0" err="1">
                <a:solidFill>
                  <a:prstClr val="black"/>
                </a:solidFill>
                <a:latin typeface="Times New Roman" panose="02020603050405020304" pitchFamily="18" charset="0"/>
              </a:rPr>
              <a:t>Nbr</a:t>
            </a:r>
            <a:r>
              <a:rPr lang="fr-FR" sz="2400" dirty="0">
                <a:solidFill>
                  <a:prstClr val="black"/>
                </a:solidFill>
                <a:latin typeface="Times New Roman" panose="02020603050405020304" pitchFamily="18" charset="0"/>
              </a:rPr>
              <a:t> de cas en 2000</a:t>
            </a:r>
            <a:endParaRPr lang="fr-FR" dirty="0"/>
          </a:p>
        </p:txBody>
      </p:sp>
    </p:spTree>
    <p:extLst>
      <p:ext uri="{BB962C8B-B14F-4D97-AF65-F5344CB8AC3E}">
        <p14:creationId xmlns:p14="http://schemas.microsoft.com/office/powerpoint/2010/main" val="586399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1" name="Rectangle 10"/>
          <p:cNvSpPr/>
          <p:nvPr/>
        </p:nvSpPr>
        <p:spPr>
          <a:xfrm>
            <a:off x="485623" y="2049384"/>
            <a:ext cx="8883034" cy="2862322"/>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fr-FR" sz="2400" b="1" dirty="0">
                <a:latin typeface="Times New Roman" panose="02020603050405020304" pitchFamily="18" charset="0"/>
              </a:rPr>
              <a:t>Le but des vaccins est d’obtenir </a:t>
            </a:r>
            <a:r>
              <a:rPr lang="fr-FR" sz="2400" b="1" dirty="0">
                <a:solidFill>
                  <a:srgbClr val="FF33CC"/>
                </a:solidFill>
                <a:latin typeface="Times New Roman" panose="02020603050405020304" pitchFamily="18" charset="0"/>
              </a:rPr>
              <a:t>une réponse protectrice</a:t>
            </a:r>
            <a:r>
              <a:rPr lang="fr-FR" sz="2400" b="1" dirty="0">
                <a:latin typeface="Times New Roman" panose="02020603050405020304" pitchFamily="18" charset="0"/>
              </a:rPr>
              <a:t>, basée sur la mémoire immunologique reposant sur la production d’anticorps et de lymphocytes effecteurs. Les anticorps et les cellules mémoires augmentent à chaque contact antigénique (rappels vaccinaux).</a:t>
            </a:r>
            <a:endParaRPr lang="fr-FR" sz="2400" b="1" dirty="0" smtClean="0">
              <a:latin typeface="Times New Roman" panose="02020603050405020304" pitchFamily="18" charset="0"/>
            </a:endParaRPr>
          </a:p>
        </p:txBody>
      </p:sp>
      <p:sp>
        <p:nvSpPr>
          <p:cNvPr id="9" name="Rectangle 8"/>
          <p:cNvSpPr/>
          <p:nvPr/>
        </p:nvSpPr>
        <p:spPr>
          <a:xfrm>
            <a:off x="617467" y="982669"/>
            <a:ext cx="6015345" cy="584775"/>
          </a:xfrm>
          <a:prstGeom prst="rect">
            <a:avLst/>
          </a:prstGeom>
          <a:solidFill>
            <a:srgbClr val="FFCCCC"/>
          </a:solidFill>
        </p:spPr>
        <p:txBody>
          <a:bodyPr wrap="square">
            <a:spAutoFit/>
          </a:bodyPr>
          <a:lstStyle/>
          <a:p>
            <a:pPr algn="just"/>
            <a:r>
              <a:rPr lang="fr-FR" sz="3200" b="1" dirty="0">
                <a:solidFill>
                  <a:srgbClr val="00B050"/>
                </a:solidFill>
                <a:latin typeface="Times New Roman" panose="02020603050405020304" pitchFamily="18" charset="0"/>
                <a:cs typeface="Times New Roman" panose="02020603050405020304" pitchFamily="18" charset="0"/>
              </a:rPr>
              <a:t>4. L’objective de la vaccination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782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661313" y="-26007"/>
            <a:ext cx="4531654" cy="500729"/>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dirty="0">
                <a:solidFill>
                  <a:srgbClr val="000000"/>
                </a:solidFill>
                <a:latin typeface="Times New Roman" panose="02020603050405020304" pitchFamily="18" charset="0"/>
              </a:rPr>
              <a:t>Interface système immunitaire / microorganismes</a:t>
            </a:r>
            <a:endParaRPr lang="fr-FR" sz="1600" b="1" i="1" kern="0" dirty="0">
              <a:solidFill>
                <a:prstClr val="black"/>
              </a:solidFill>
              <a:latin typeface="Century Schoolbook" panose="02040604050505020304" pitchFamily="18" charset="0"/>
            </a:endParaRPr>
          </a:p>
        </p:txBody>
      </p:sp>
      <p:sp>
        <p:nvSpPr>
          <p:cNvPr id="10" name="Rectangle 9"/>
          <p:cNvSpPr/>
          <p:nvPr/>
        </p:nvSpPr>
        <p:spPr bwMode="auto">
          <a:xfrm>
            <a:off x="-1" y="-23029"/>
            <a:ext cx="2661314" cy="523758"/>
          </a:xfrm>
          <a:prstGeom prst="rect">
            <a:avLst/>
          </a:prstGeom>
          <a:solidFill>
            <a:schemeClr val="bg1">
              <a:lumMod val="8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fontAlgn="base">
              <a:spcBef>
                <a:spcPct val="0"/>
              </a:spcBef>
              <a:spcAft>
                <a:spcPct val="0"/>
              </a:spcAft>
              <a:defRPr/>
            </a:pPr>
            <a:r>
              <a:rPr lang="fr-FR" sz="1600" b="1" i="1" kern="0" dirty="0">
                <a:solidFill>
                  <a:prstClr val="black"/>
                </a:solidFill>
                <a:latin typeface="Century Schoolbook" panose="02040604050505020304" pitchFamily="18" charset="0"/>
              </a:rPr>
              <a:t>Master I: Microbiologie</a:t>
            </a:r>
          </a:p>
        </p:txBody>
      </p:sp>
      <p:sp>
        <p:nvSpPr>
          <p:cNvPr id="12" name="Rectangle 11"/>
          <p:cNvSpPr/>
          <p:nvPr/>
        </p:nvSpPr>
        <p:spPr bwMode="auto">
          <a:xfrm>
            <a:off x="7192967" y="-26007"/>
            <a:ext cx="4977333" cy="500729"/>
          </a:xfrm>
          <a:prstGeom prst="rect">
            <a:avLst/>
          </a:prstGeom>
          <a:solidFill>
            <a:srgbClr val="FF0000"/>
          </a:solidFill>
          <a:ln w="9525" cap="flat" cmpd="sng" algn="ctr">
            <a:noFill/>
            <a:prstDash val="solid"/>
          </a:ln>
          <a:effectLst>
            <a:outerShdw blurRad="40000" dist="20000" dir="5400000" rotWithShape="0">
              <a:srgbClr val="000000">
                <a:alpha val="38000"/>
              </a:srgbClr>
            </a:outerShdw>
          </a:effectLst>
          <a:scene3d>
            <a:camera prst="orthographicFront"/>
            <a:lightRig rig="threePt" dir="t"/>
          </a:scene3d>
          <a:sp3d>
            <a:bevelT w="114300" h="114300"/>
          </a:sp3d>
        </p:spPr>
        <p:txBody>
          <a:bodyPr anchor="ctr"/>
          <a:lstStyle/>
          <a:p>
            <a:pPr algn="ctr"/>
            <a:r>
              <a:rPr lang="fr-FR" sz="2000" b="1" i="1" dirty="0">
                <a:solidFill>
                  <a:srgbClr val="000000"/>
                </a:solidFill>
                <a:latin typeface="Times New Roman" panose="02020603050405020304" pitchFamily="18" charset="0"/>
              </a:rPr>
              <a:t>Chapitre </a:t>
            </a:r>
            <a:r>
              <a:rPr lang="fr-FR" sz="2000" b="1" i="1" dirty="0" smtClean="0">
                <a:solidFill>
                  <a:srgbClr val="000000"/>
                </a:solidFill>
                <a:latin typeface="Times New Roman" panose="02020603050405020304" pitchFamily="18" charset="0"/>
              </a:rPr>
              <a:t>V</a:t>
            </a:r>
            <a:r>
              <a:rPr lang="fr-FR" sz="2000" b="1" i="1" dirty="0">
                <a:solidFill>
                  <a:srgbClr val="000000"/>
                </a:solidFill>
                <a:latin typeface="Times New Roman" panose="02020603050405020304" pitchFamily="18" charset="0"/>
              </a:rPr>
              <a:t>: Les principes de la </a:t>
            </a:r>
            <a:r>
              <a:rPr lang="fr-FR" sz="2000" b="1" i="1" dirty="0" smtClean="0">
                <a:solidFill>
                  <a:srgbClr val="000000"/>
                </a:solidFill>
                <a:latin typeface="Times New Roman" panose="02020603050405020304" pitchFamily="18" charset="0"/>
              </a:rPr>
              <a:t>vaccination  </a:t>
            </a:r>
            <a:endParaRPr lang="fr-FR" sz="2000" dirty="0">
              <a:solidFill>
                <a:srgbClr val="000000"/>
              </a:solidFill>
              <a:latin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1091821" y="1102725"/>
            <a:ext cx="10160824" cy="5245769"/>
          </a:xfrm>
          <a:prstGeom prst="rect">
            <a:avLst/>
          </a:prstGeom>
        </p:spPr>
      </p:pic>
      <p:sp>
        <p:nvSpPr>
          <p:cNvPr id="8" name="Rectangle 7"/>
          <p:cNvSpPr/>
          <p:nvPr/>
        </p:nvSpPr>
        <p:spPr>
          <a:xfrm>
            <a:off x="98852" y="579505"/>
            <a:ext cx="5073649" cy="523220"/>
          </a:xfrm>
          <a:prstGeom prst="rect">
            <a:avLst/>
          </a:prstGeom>
          <a:solidFill>
            <a:srgbClr val="FFCCCC"/>
          </a:solidFill>
        </p:spPr>
        <p:txBody>
          <a:bodyPr wrap="square">
            <a:spAutoFit/>
          </a:bodyPr>
          <a:lstStyle/>
          <a:p>
            <a:pPr algn="just"/>
            <a:r>
              <a:rPr lang="fr-FR" sz="2800" b="1" dirty="0">
                <a:solidFill>
                  <a:srgbClr val="00B050"/>
                </a:solidFill>
                <a:latin typeface="Times New Roman" panose="02020603050405020304" pitchFamily="18" charset="0"/>
                <a:cs typeface="Times New Roman" panose="02020603050405020304" pitchFamily="18" charset="0"/>
              </a:rPr>
              <a:t>4. L’objective de la vaccination</a:t>
            </a:r>
            <a:endParaRPr lang="fr-FR" sz="2800" b="1" i="1"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256590" y="6252960"/>
            <a:ext cx="6607130" cy="461665"/>
          </a:xfrm>
          <a:prstGeom prst="rect">
            <a:avLst/>
          </a:prstGeom>
        </p:spPr>
        <p:txBody>
          <a:bodyPr wrap="none">
            <a:spAutoFit/>
          </a:bodyPr>
          <a:lstStyle/>
          <a:p>
            <a:r>
              <a:rPr lang="fr-FR" sz="2400" b="1" dirty="0">
                <a:solidFill>
                  <a:srgbClr val="000000"/>
                </a:solidFill>
                <a:latin typeface="Times New Roman" panose="02020603050405020304" pitchFamily="18" charset="0"/>
              </a:rPr>
              <a:t>Figure </a:t>
            </a:r>
            <a:r>
              <a:rPr lang="fr-FR" sz="2400" b="1" dirty="0" smtClean="0">
                <a:solidFill>
                  <a:srgbClr val="000000"/>
                </a:solidFill>
                <a:latin typeface="Times New Roman" panose="02020603050405020304" pitchFamily="18" charset="0"/>
              </a:rPr>
              <a:t> </a:t>
            </a:r>
            <a:r>
              <a:rPr lang="fr-FR" sz="2400" b="1" dirty="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La réponse immunitaire après vaccination</a:t>
            </a:r>
            <a:r>
              <a:rPr lang="fr-FR" sz="1100" dirty="0">
                <a:solidFill>
                  <a:srgbClr val="000000"/>
                </a:solidFill>
                <a:latin typeface="Times New Roman" panose="02020603050405020304" pitchFamily="18" charset="0"/>
              </a:rPr>
              <a:t>. </a:t>
            </a:r>
            <a:endParaRPr lang="fr-FR" dirty="0"/>
          </a:p>
        </p:txBody>
      </p:sp>
    </p:spTree>
    <p:extLst>
      <p:ext uri="{BB962C8B-B14F-4D97-AF65-F5344CB8AC3E}">
        <p14:creationId xmlns:p14="http://schemas.microsoft.com/office/powerpoint/2010/main" val="359242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5337</Words>
  <Application>Microsoft Office PowerPoint</Application>
  <PresentationFormat>Grand écran</PresentationFormat>
  <Paragraphs>400</Paragraphs>
  <Slides>68</Slides>
  <Notes>6</Notes>
  <HiddenSlides>0</HiddenSlides>
  <MMClips>1</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68</vt:i4>
      </vt:variant>
    </vt:vector>
  </HeadingPairs>
  <TitlesOfParts>
    <vt:vector size="76" baseType="lpstr">
      <vt:lpstr>Arial</vt:lpstr>
      <vt:lpstr>Calibri</vt:lpstr>
      <vt:lpstr>Calibri Light</vt:lpstr>
      <vt:lpstr>Century Schoolbook</vt:lpstr>
      <vt:lpstr>Rockwell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leblogosd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Nadia</dc:creator>
  <cp:lastModifiedBy>Nadia</cp:lastModifiedBy>
  <cp:revision>434</cp:revision>
  <dcterms:created xsi:type="dcterms:W3CDTF">2024-01-30T20:33:50Z</dcterms:created>
  <dcterms:modified xsi:type="dcterms:W3CDTF">2024-04-23T23:31:56Z</dcterms:modified>
</cp:coreProperties>
</file>