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6" r:id="rId13"/>
    <p:sldId id="347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676" autoAdjust="0"/>
    <p:restoredTop sz="99153" autoAdjust="0"/>
  </p:normalViewPr>
  <p:slideViewPr>
    <p:cSldViewPr snapToGrid="0">
      <p:cViewPr>
        <p:scale>
          <a:sx n="60" d="100"/>
          <a:sy n="60" d="100"/>
        </p:scale>
        <p:origin x="-1152" y="-6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03/04/2023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Ch1.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Introduction aux systèmes numériques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Fonctions arithmétiques (suite)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Soustraction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Soustracteur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170718" y="1795454"/>
            <a:ext cx="7420982" cy="2928958"/>
            <a:chOff x="722918" y="2214554"/>
            <a:chExt cx="7420982" cy="2928958"/>
          </a:xfrm>
        </p:grpSpPr>
        <p:sp>
          <p:nvSpPr>
            <p:cNvPr id="41" name="Cube 40"/>
            <p:cNvSpPr/>
            <p:nvPr/>
          </p:nvSpPr>
          <p:spPr>
            <a:xfrm>
              <a:off x="3143240" y="2214554"/>
              <a:ext cx="2000264" cy="2928958"/>
            </a:xfrm>
            <a:prstGeom prst="cube">
              <a:avLst>
                <a:gd name="adj" fmla="val 762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èche droite 41"/>
            <p:cNvSpPr/>
            <p:nvPr/>
          </p:nvSpPr>
          <p:spPr>
            <a:xfrm>
              <a:off x="5214942" y="3143248"/>
              <a:ext cx="1214446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èche droite 42"/>
            <p:cNvSpPr/>
            <p:nvPr/>
          </p:nvSpPr>
          <p:spPr>
            <a:xfrm>
              <a:off x="2143108" y="3714752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151546" y="2500306"/>
              <a:ext cx="1071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Nombre binaire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1151546" y="3643314"/>
              <a:ext cx="1071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Nombre binaire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143240" y="256835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143240" y="371475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>
              <a:off x="2143108" y="4500570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000100" y="4429132"/>
              <a:ext cx="1143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Entrée  d’emprunt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4678" y="4500570"/>
              <a:ext cx="548640" cy="464233"/>
            </a:xfrm>
            <a:prstGeom prst="rect">
              <a:avLst/>
            </a:prstGeom>
            <a:noFill/>
          </p:spPr>
        </p:pic>
        <p:sp>
          <p:nvSpPr>
            <p:cNvPr id="51" name="Arc plein 50"/>
            <p:cNvSpPr/>
            <p:nvPr/>
          </p:nvSpPr>
          <p:spPr>
            <a:xfrm rot="16200000">
              <a:off x="651480" y="2857496"/>
              <a:ext cx="1285884" cy="1143008"/>
            </a:xfrm>
            <a:prstGeom prst="blockArc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Moins 51"/>
            <p:cNvSpPr/>
            <p:nvPr/>
          </p:nvSpPr>
          <p:spPr>
            <a:xfrm>
              <a:off x="4543428" y="3226118"/>
              <a:ext cx="457200" cy="274320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èche droite 52"/>
            <p:cNvSpPr/>
            <p:nvPr/>
          </p:nvSpPr>
          <p:spPr>
            <a:xfrm>
              <a:off x="2143108" y="2643182"/>
              <a:ext cx="978408" cy="484632"/>
            </a:xfrm>
            <a:prstGeom prst="rightArrow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357950" y="3120094"/>
              <a:ext cx="1785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Times New Roman" pitchFamily="18" charset="0"/>
                  <a:cs typeface="Times New Roman" pitchFamily="18" charset="0"/>
                </a:rPr>
                <a:t>Différence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0548" y="4543437"/>
              <a:ext cx="640080" cy="457199"/>
            </a:xfrm>
            <a:prstGeom prst="rect">
              <a:avLst/>
            </a:prstGeom>
            <a:noFill/>
          </p:spPr>
        </p:pic>
        <p:sp>
          <p:nvSpPr>
            <p:cNvPr id="56" name="ZoneTexte 55"/>
            <p:cNvSpPr txBox="1"/>
            <p:nvPr/>
          </p:nvSpPr>
          <p:spPr>
            <a:xfrm>
              <a:off x="5214942" y="4497181"/>
              <a:ext cx="1143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Sortie  d’emprunt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Fonctions arithmétiques (suite)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Multiplication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Multiplicateur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Cube 40"/>
          <p:cNvSpPr/>
          <p:nvPr/>
        </p:nvSpPr>
        <p:spPr>
          <a:xfrm>
            <a:off x="4946640" y="1173154"/>
            <a:ext cx="2000264" cy="2928958"/>
          </a:xfrm>
          <a:prstGeom prst="cube">
            <a:avLst>
              <a:gd name="adj" fmla="val 76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èche droite 41"/>
          <p:cNvSpPr/>
          <p:nvPr/>
        </p:nvSpPr>
        <p:spPr>
          <a:xfrm>
            <a:off x="6980242" y="2432048"/>
            <a:ext cx="1214446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èche droite 42"/>
          <p:cNvSpPr/>
          <p:nvPr/>
        </p:nvSpPr>
        <p:spPr>
          <a:xfrm>
            <a:off x="3946508" y="3282952"/>
            <a:ext cx="978408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oneTexte 43"/>
          <p:cNvSpPr txBox="1"/>
          <p:nvPr/>
        </p:nvSpPr>
        <p:spPr>
          <a:xfrm>
            <a:off x="2954946" y="1458906"/>
            <a:ext cx="107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Nombre binaire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954946" y="3211514"/>
            <a:ext cx="107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Nombre binaire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946640" y="152695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946640" y="328295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Arc plein 50"/>
          <p:cNvSpPr/>
          <p:nvPr/>
        </p:nvSpPr>
        <p:spPr>
          <a:xfrm rot="16200000">
            <a:off x="2091042" y="1977716"/>
            <a:ext cx="1887542" cy="1421426"/>
          </a:xfrm>
          <a:prstGeom prst="blockArc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lèche droite 52"/>
          <p:cNvSpPr/>
          <p:nvPr/>
        </p:nvSpPr>
        <p:spPr>
          <a:xfrm>
            <a:off x="3946508" y="1601782"/>
            <a:ext cx="978408" cy="48463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8123250" y="2408894"/>
            <a:ext cx="132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Produit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Multiplier 22"/>
          <p:cNvSpPr/>
          <p:nvPr/>
        </p:nvSpPr>
        <p:spPr>
          <a:xfrm>
            <a:off x="6208710" y="2343148"/>
            <a:ext cx="640080" cy="640080"/>
          </a:xfrm>
          <a:prstGeom prst="mathMultiply">
            <a:avLst/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42164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Multiplication = Addition + Décalage de position de produits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La multiplication </a:t>
            </a:r>
          </a:p>
          <a:p>
            <a:pPr lv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peut être réalisée par un  additionneur + autres circuits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9055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Division = Soustraction +  Comparaison + Décalage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La division peut être 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réalisée par un soustracteur + autres circuits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5377934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Division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Diviseur (2 entrées &amp; 2 sorties (quotient + reste))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codage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Codage (conversion d’une information (nombre décimal ou caractère d’alphabet ) en forme codée (binaire))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Codeur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l="40521" t="21852" r="17083" b="36111"/>
          <a:stretch>
            <a:fillRect/>
          </a:stretch>
        </p:blipFill>
        <p:spPr bwMode="auto">
          <a:xfrm>
            <a:off x="3187700" y="1765300"/>
            <a:ext cx="5943600" cy="33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décodage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Décodage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décodeur (conversion d’une information codée (binaire) en forme non codée)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4496" t="28276" r="36297" b="57037"/>
          <a:stretch>
            <a:fillRect/>
          </a:stretch>
        </p:blipFill>
        <p:spPr bwMode="auto">
          <a:xfrm>
            <a:off x="2730500" y="1587500"/>
            <a:ext cx="6858000" cy="294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4820335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Décodeur effectuant la conversion d'un code binaire sur un afficheur à sept  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segments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 (Sélection des données)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09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Sélection des données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Multiplexeur &amp; démultiplexeur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1811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Multiplexeur (plusieurs entrées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sortie) (comme un commutateur électronique connectant séquentiellement chacune des lignes d'entrée à la ligne de sortie)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1209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Démultiplexeur (une entrée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plusieurs lignes de sortie selon une chronologie spécifique)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606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Clr>
                <a:srgbClr val="000000"/>
              </a:buClr>
              <a:buFont typeface="Symbol"/>
              <a:buChar char="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Multiplexeur &amp; démultiplexeur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Transmission des données à distance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(Sélection des données(suite))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598" t="15154" r="38135" b="44445"/>
          <a:stretch>
            <a:fillRect/>
          </a:stretch>
        </p:blipFill>
        <p:spPr bwMode="auto">
          <a:xfrm>
            <a:off x="1282700" y="647700"/>
            <a:ext cx="9601200" cy="58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36900" y="723900"/>
            <a:ext cx="5905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buClr>
                <a:srgbClr val="000000"/>
              </a:buClr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Multiplexage par répartition du temps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 (Stockage des données)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508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Stockage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unité de stockage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9144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Bascule (circuit logique bistable dont la sortie indique quel bit est en cours de stockage)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8288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Registre (à décalage) (combinaison de bascules)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Stockage d’un groupe de bits</a:t>
            </a:r>
          </a:p>
          <a:p>
            <a:pPr lvl="0" algn="just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Décalage des bits (d’une position à une autre)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2768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Registre (à décalage) (combinaison de bascules)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Décalage des bits (d’une position à une autre)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9880" t="25542" r="48854" b="33704"/>
          <a:stretch>
            <a:fillRect/>
          </a:stretch>
        </p:blipFill>
        <p:spPr bwMode="auto">
          <a:xfrm>
            <a:off x="2514600" y="3759199"/>
            <a:ext cx="2743200" cy="29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704" y="4501634"/>
            <a:ext cx="2702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Registre à décalage </a:t>
            </a:r>
          </a:p>
          <a:p>
            <a:r>
              <a:rPr lang="fr-FR" sz="2400" b="1" dirty="0" smtClean="0"/>
              <a:t>en série </a:t>
            </a:r>
            <a:endParaRPr lang="en-US" sz="2400" b="1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35104" t="40370" r="43958" b="28148"/>
          <a:stretch>
            <a:fillRect/>
          </a:stretch>
        </p:blipFill>
        <p:spPr bwMode="auto">
          <a:xfrm>
            <a:off x="9118600" y="3594099"/>
            <a:ext cx="2743200" cy="232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6596004" y="4539734"/>
            <a:ext cx="2702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Registre à décalage </a:t>
            </a:r>
          </a:p>
          <a:p>
            <a:r>
              <a:rPr lang="fr-FR" sz="2400" b="1" dirty="0" smtClean="0"/>
              <a:t>en parallèle</a:t>
            </a:r>
            <a:endParaRPr lang="en-US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4. Fonctions logiques de base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 (Stockage des données (suite))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660400"/>
            <a:ext cx="1219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Mémoires à semi-conducteurs (stockage des grandes quantités de bits)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Mémoire morte (ROM)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Mémoire vive (RAM)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Mémoire cache (antémémoire ou mémoire tampon)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Bascule à semi-conducteur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Registre qui consiste en des bascules à semi-conducteurs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3810000"/>
            <a:ext cx="1219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Mémoires magnétiques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Stockage en masse de données binaires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Disquettes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Disque dur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Disque optique (Il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utilise des faisceaux laser pour stocker et récupérer des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données)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Ruban magnétique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 (Comptage)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558801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Comptage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Compteur (compter des événements)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92201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 compteur est composé d’une mémoire (à base de bascules)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3437" t="35926" r="28021" b="41481"/>
          <a:stretch>
            <a:fillRect/>
          </a:stretch>
        </p:blipFill>
        <p:spPr bwMode="auto">
          <a:xfrm>
            <a:off x="749300" y="2298700"/>
            <a:ext cx="10972800" cy="238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19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86535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Circuit intégré (CI) (circuit électronique entièrement construit sur une même puce </a:t>
            </a:r>
          </a:p>
          <a:p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de Si)</a:t>
            </a:r>
            <a:endParaRPr lang="en-US" sz="2800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387600"/>
            <a:ext cx="121920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 (avantages)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Taille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Fiabilité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Coût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Consommation (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électrique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59479" t="26075" r="16072" b="43841"/>
          <a:stretch>
            <a:fillRect/>
          </a:stretch>
        </p:blipFill>
        <p:spPr bwMode="auto">
          <a:xfrm>
            <a:off x="6375400" y="3162300"/>
            <a:ext cx="53213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0" y="4953000"/>
            <a:ext cx="68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Vue en coupe d’un type de boîtier de CI </a:t>
            </a:r>
          </a:p>
          <a:p>
            <a:pPr algn="ctr"/>
            <a:r>
              <a:rPr lang="fr-FR" sz="2400" b="1" dirty="0" smtClean="0"/>
              <a:t>montrant le montage de la puce </a:t>
            </a:r>
          </a:p>
          <a:p>
            <a:pPr algn="ctr"/>
            <a:r>
              <a:rPr lang="fr-FR" sz="2400" b="1" dirty="0" smtClean="0"/>
              <a:t>et les connexions vers les broches d’entrée et de sortie</a:t>
            </a:r>
            <a:endParaRPr lang="en-US" sz="2400" b="1" dirty="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3530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3.1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. Circuit intégré (CI) 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0858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Opérations logiques de base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70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la présentation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270000"/>
            <a:ext cx="12039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Fonctions logiques de base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100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4257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3.1. Circuit intégré (CI) 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8321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3.2. Boîtiers de CI (classification selon le principe de montage sur circuit imprimé)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2512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3.3. Numérotage des broches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36449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3.4. Classification de complexité des CI (suite)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401320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3.5. Technologies de CI </a:t>
            </a: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20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1951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3.2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Rockwell" pitchFamily="18" charset="0"/>
                <a:ea typeface="Times New Roman" pitchFamily="18" charset="0"/>
                <a:cs typeface="Arial" pitchFamily="34" charset="0"/>
              </a:rPr>
              <a:t>. Boîtiers de CI (classification selon le principe de montage sur circuit imprimé)</a:t>
            </a:r>
            <a:endParaRPr kumimoji="0" lang="fr-FR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Rockwell" pitchFamily="18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825500"/>
            <a:ext cx="6224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Circuits intégrés à montage par insertion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39167" t="25039" r="43086" b="57396"/>
          <a:stretch>
            <a:fillRect/>
          </a:stretch>
        </p:blipFill>
        <p:spPr bwMode="auto">
          <a:xfrm>
            <a:off x="6286500" y="914400"/>
            <a:ext cx="3581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624161" y="1974334"/>
            <a:ext cx="3675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Boîtier à double ligne (DIP) </a:t>
            </a:r>
            <a:endParaRPr lang="en-US" sz="2400" b="1" dirty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832100"/>
            <a:ext cx="11016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Circuits intégrés à montage en surface (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Surface-Mount </a:t>
            </a:r>
            <a:r>
              <a:rPr kumimoji="0" lang="fr-FR" sz="2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Technology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SMT)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 l="32851" t="24069" r="16526" b="45973"/>
          <a:stretch>
            <a:fillRect/>
          </a:stretch>
        </p:blipFill>
        <p:spPr bwMode="auto">
          <a:xfrm>
            <a:off x="1473200" y="3276600"/>
            <a:ext cx="9601200" cy="31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3.3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. Numérotage des broches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4532" y="1110734"/>
            <a:ext cx="236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DIP + SOIC + FP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54896" t="28491" r="31458" b="45926"/>
          <a:stretch>
            <a:fillRect/>
          </a:stretch>
        </p:blipFill>
        <p:spPr bwMode="auto">
          <a:xfrm>
            <a:off x="1244594" y="1828800"/>
            <a:ext cx="3769508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7132632" y="1148834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PLCC + LCCC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77604" t="24630" r="5417" b="40185"/>
          <a:stretch>
            <a:fillRect/>
          </a:stretch>
        </p:blipFill>
        <p:spPr bwMode="auto">
          <a:xfrm>
            <a:off x="6476999" y="1816095"/>
            <a:ext cx="3657600" cy="426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. Classification de complexité des CI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8636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Intégration à petite échelle (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Small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Scale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Integration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(SSI)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(nombre de portes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logiques équivalentes &lt; 12)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Portes logique de base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Bascules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" y="2667000"/>
            <a:ext cx="12192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Intégration à moyenne échelle (Medium SI (MSI)) (12 ≤ nombre de portes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logiques équivalentes ≤ 99)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Codeurs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Décodeurs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Compteurs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Registres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Multiplexeur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Circuit arithmétiques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Petites mémoires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3.4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. Classification de complexité des CI (suite)</a:t>
            </a: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-1" y="901700"/>
            <a:ext cx="1223667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Intégration à grande échelle (Large SI (LSI)) (100 ≤ nombre de portes logiques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équivalentes ≤ 9999)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Mémoires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24511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Intégration à très grande échelle (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LSI (VLSI)) (10000 ≤ nombre de portes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 équivalentes ≤ 99999)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-1" y="3759200"/>
            <a:ext cx="12192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Intégration à ultra grande échelle (Ultra LSI) (nombre de portes logiques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équivalentes ≥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100000)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Très grande mémoire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Symbol" pitchFamily="18" charset="2"/>
              <a:buChar char="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Microprocesseurs puissants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Circuits intégrés numériques</a:t>
            </a:r>
            <a:endParaRPr lang="fr-FR" sz="2800" dirty="0" smtClean="0">
              <a:solidFill>
                <a:srgbClr val="0070C0"/>
              </a:solidFill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38100" y="469900"/>
            <a:ext cx="1223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3.5</a:t>
            </a:r>
            <a:r>
              <a:rPr lang="fr-FR" sz="2400" dirty="0" smtClean="0">
                <a:solidFill>
                  <a:srgbClr val="0070C0"/>
                </a:solidFill>
                <a:latin typeface="Rockwell" pitchFamily="18" charset="0"/>
                <a:ea typeface="Times New Roman" pitchFamily="18" charset="0"/>
                <a:cs typeface="Arial" pitchFamily="34" charset="0"/>
              </a:rPr>
              <a:t>. Technologies de CI 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990600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Technologies de CI à base de transistors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bi-polaires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TTL (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Transistor-Transistor </a:t>
            </a:r>
            <a:r>
              <a:rPr kumimoji="0" lang="fr-FR" sz="2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(logique transistor-transistor)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ECL (</a:t>
            </a:r>
            <a:r>
              <a:rPr kumimoji="0" lang="fr-FR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Emitter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Coupled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(logique à couplage par l'émetteur)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2527300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Technologie à base de transistors à effet de champ à SC-Métal-Oxyde (MOSFET)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(MOS complémentaire)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NMOS (MOS ) canal 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10793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Technologie TTL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SSI et MSI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46482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CMOS ou NMOS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SSI et MSI et LSI et VLSI et ULSI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Opérations logiques de base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546101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Une proposition et les conditions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Si « L’ampoule n’est pas brûlée » et « L’interrupteur  est  en marche » </a:t>
            </a: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La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lumière est allumée »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124201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logique (domaine de raisonnement humain permettant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de déterminer qu’une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proposition donnée est vrai ou fausse (lorsque certaines conditions sont vraies))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542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Une proposition peut être vraie ou fausse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47244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Combinaison de plusieurs propositions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une fonction logique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108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George Boole (1850)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L'algèbre booléenne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Circuit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numérique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utilisé dans l’implantation de fonctions logiques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Circuit logique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Opérations logiques de base (suite)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574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Circuits logiques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Système numérique (ordinateur)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16118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Opérations logiques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de base 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fonction logique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NON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ET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OU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068718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Symboles standards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des opérations logiques de base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Les entrées 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conditions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Les sorties </a:t>
            </a:r>
            <a:r>
              <a:rPr lang="fr-FR" sz="2800" dirty="0" smtClean="0">
                <a:latin typeface="Times New Roman"/>
                <a:ea typeface="Times New Roman"/>
              </a:rPr>
              <a:t>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propositions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36523" t="34375" r="21289" b="53125"/>
          <a:stretch>
            <a:fillRect/>
          </a:stretch>
        </p:blipFill>
        <p:spPr bwMode="auto">
          <a:xfrm>
            <a:off x="2622524" y="5449882"/>
            <a:ext cx="7498080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Opérations logiques de base (suite)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Circuit qui réalise une opération logique spécifique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Porte logique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(porte NON, </a:t>
            </a:r>
          </a:p>
          <a:p>
            <a:pPr lv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porte ET, porte OU)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Entrée vraie (condition vraie)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niveau HAUT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Entrée fausse (condition fausse)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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niveau BAS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2667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Opération logique NON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Inverseur (porte logique)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 l="49375" t="48333" r="12604" b="44630"/>
          <a:stretch>
            <a:fillRect/>
          </a:stretch>
        </p:blipFill>
        <p:spPr bwMode="auto">
          <a:xfrm>
            <a:off x="1524000" y="3429000"/>
            <a:ext cx="9144000" cy="9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Opérations logiques de base (suite)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pération logique ET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Porte ET (porte logique)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43854" t="50308" r="11146" b="28087"/>
          <a:stretch>
            <a:fillRect/>
          </a:stretch>
        </p:blipFill>
        <p:spPr bwMode="auto">
          <a:xfrm>
            <a:off x="2324100" y="1206500"/>
            <a:ext cx="82296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36195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Opération logique OU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Porte OU (porte logique)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 l="49167" t="50741" r="6354" b="25000"/>
          <a:stretch>
            <a:fillRect/>
          </a:stretch>
        </p:blipFill>
        <p:spPr bwMode="auto">
          <a:xfrm>
            <a:off x="2387600" y="4152890"/>
            <a:ext cx="7315200" cy="224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520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Combinaison de portes logiques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Circuit logique complexe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435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Combinaison des opérations logiques de base (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  <a:sym typeface="Wingdings"/>
              </a:rPr>
              <a:t></a:t>
            </a:r>
            <a:r>
              <a:rPr lang="fr-FR" sz="28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 fonction logique)</a:t>
            </a:r>
            <a:endParaRPr lang="en-US" sz="20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032000"/>
            <a:ext cx="121920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Fonctions logiques de base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Comparaison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Arithmétique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Conversion de code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Codage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Décodage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Sélection des données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Stockage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Comptage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comparaison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Comparaison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Comparateur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1042" t="35239" r="12083" b="28422"/>
          <a:stretch>
            <a:fillRect/>
          </a:stretch>
        </p:blipFill>
        <p:spPr bwMode="auto">
          <a:xfrm>
            <a:off x="1143000" y="1562093"/>
            <a:ext cx="10241280" cy="368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Fonctions logiques de base (</a:t>
            </a:r>
            <a:r>
              <a:rPr lang="fr-FR" sz="2800" dirty="0" smtClean="0">
                <a:solidFill>
                  <a:srgbClr val="0070C0"/>
                </a:solidFill>
                <a:latin typeface="Rockwell" pitchFamily="18" charset="0"/>
                <a:cs typeface="Times New Roman" pitchFamily="18" charset="0"/>
              </a:rPr>
              <a:t>Fonctions arithmétiques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2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Addition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Additionneur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9656" t="23864" r="8391" b="39259"/>
          <a:stretch>
            <a:fillRect/>
          </a:stretch>
        </p:blipFill>
        <p:spPr bwMode="auto">
          <a:xfrm>
            <a:off x="660400" y="1257289"/>
            <a:ext cx="10972800" cy="36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55772</TotalTime>
  <Words>1278</Words>
  <Application>Microsoft Office PowerPoint</Application>
  <PresentationFormat>Personnalisé</PresentationFormat>
  <Paragraphs>200</Paragraphs>
  <Slides>24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 Kaouache</cp:lastModifiedBy>
  <cp:revision>748</cp:revision>
  <cp:lastPrinted>2017-10-12T09:43:56Z</cp:lastPrinted>
  <dcterms:created xsi:type="dcterms:W3CDTF">2016-10-27T07:51:51Z</dcterms:created>
  <dcterms:modified xsi:type="dcterms:W3CDTF">2023-04-03T13:16:33Z</dcterms:modified>
</cp:coreProperties>
</file>