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334" r:id="rId3"/>
    <p:sldId id="335" r:id="rId4"/>
    <p:sldId id="336" r:id="rId5"/>
    <p:sldId id="337" r:id="rId6"/>
    <p:sldId id="338" r:id="rId7"/>
    <p:sldId id="339" r:id="rId8"/>
    <p:sldId id="340" r:id="rId9"/>
    <p:sldId id="341" r:id="rId10"/>
    <p:sldId id="342" r:id="rId11"/>
    <p:sldId id="343" r:id="rId12"/>
    <p:sldId id="346" r:id="rId13"/>
    <p:sldId id="347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</p:sldIdLst>
  <p:sldSz cx="12192000" cy="6858000"/>
  <p:notesSz cx="6864350" cy="99964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3676" autoAdjust="0"/>
    <p:restoredTop sz="99153" autoAdjust="0"/>
  </p:normalViewPr>
  <p:slideViewPr>
    <p:cSldViewPr snapToGrid="0">
      <p:cViewPr>
        <p:scale>
          <a:sx n="60" d="100"/>
          <a:sy n="60" d="100"/>
        </p:scale>
        <p:origin x="-1152" y="-667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7788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1AC71-0EFC-4A85-BB72-A38DB08DD2A4}" type="datetimeFigureOut">
              <a:rPr lang="fr-FR" smtClean="0"/>
              <a:pPr/>
              <a:t>03/04/2023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7788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0D5BC-7AF6-472D-B907-025C4739507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292057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21C341DB-E09C-46F9-A9A3-5CD66EBBFAFE}" type="datetimeFigureOut">
              <a:rPr lang="fr-FR" smtClean="0"/>
              <a:pPr/>
              <a:t>03/04/2023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4400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6435" y="4810810"/>
            <a:ext cx="5491480" cy="3936117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C74CEC9C-CF39-4266-8185-096B8DC832B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169847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CEC9C-CF39-4266-8185-096B8DC832B6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32DF0-5D8B-45B0-9535-F7D56ADAC071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7437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A104F-E937-4D4E-A864-5C69CB10EFA6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79196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E7EF-9E62-48FB-974C-7B945EC7B45F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0949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BF79-B300-49B3-9A0F-46DD52B3673D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3296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F9F38-A83A-4612-94C2-C8F97F3A0ADB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54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9347D-3B9B-43CC-9D4D-DFA5F53C7A00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03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ADC5-0141-4089-A411-6F22DB7016C0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91033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554E-116B-4475-B44F-C395558652AB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4625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A59-A5FD-4886-B792-C5A35233B476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1376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64A8-38BB-4646-904D-45E0CD192927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33615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102-B707-4AC5-9166-844E7EED5C55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6515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D310D-E0FA-42CA-A977-B7FEA797C861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9508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0" y="1063117"/>
            <a:ext cx="12192000" cy="24674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Structure machine</a:t>
            </a:r>
          </a:p>
          <a:p>
            <a:pPr algn="ctr"/>
            <a:endParaRPr lang="fr-FR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Ch1. </a:t>
            </a: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Introduction aux systèmes numériques</a:t>
            </a:r>
            <a:endParaRPr lang="fr-FR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en-US" sz="2800" dirty="0" smtClean="0">
              <a:latin typeface="Calibri"/>
              <a:ea typeface="Calibri"/>
              <a:cs typeface="Arial"/>
            </a:endParaRPr>
          </a:p>
          <a:p>
            <a:pPr algn="ctr"/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</a:t>
            </a:fld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240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10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Fonctions logiques de base (</a:t>
            </a:r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Fonctions arithmétiques (suite)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6223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Symbol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Soustraction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Soustracteur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grpSp>
        <p:nvGrpSpPr>
          <p:cNvPr id="40" name="Groupe 39"/>
          <p:cNvGrpSpPr/>
          <p:nvPr/>
        </p:nvGrpSpPr>
        <p:grpSpPr>
          <a:xfrm>
            <a:off x="2170718" y="1795454"/>
            <a:ext cx="7420982" cy="2928958"/>
            <a:chOff x="722918" y="2214554"/>
            <a:chExt cx="7420982" cy="2928958"/>
          </a:xfrm>
        </p:grpSpPr>
        <p:sp>
          <p:nvSpPr>
            <p:cNvPr id="41" name="Cube 40"/>
            <p:cNvSpPr/>
            <p:nvPr/>
          </p:nvSpPr>
          <p:spPr>
            <a:xfrm>
              <a:off x="3143240" y="2214554"/>
              <a:ext cx="2000264" cy="2928958"/>
            </a:xfrm>
            <a:prstGeom prst="cube">
              <a:avLst>
                <a:gd name="adj" fmla="val 7629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lèche droite 41"/>
            <p:cNvSpPr/>
            <p:nvPr/>
          </p:nvSpPr>
          <p:spPr>
            <a:xfrm>
              <a:off x="5214942" y="3143248"/>
              <a:ext cx="1214446" cy="484632"/>
            </a:xfrm>
            <a:prstGeom prst="rightArrow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lèche droite 42"/>
            <p:cNvSpPr/>
            <p:nvPr/>
          </p:nvSpPr>
          <p:spPr>
            <a:xfrm>
              <a:off x="2143108" y="3714752"/>
              <a:ext cx="978408" cy="484632"/>
            </a:xfrm>
            <a:prstGeom prst="rightArrow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ZoneTexte 43"/>
            <p:cNvSpPr txBox="1"/>
            <p:nvPr/>
          </p:nvSpPr>
          <p:spPr>
            <a:xfrm>
              <a:off x="1151546" y="2500306"/>
              <a:ext cx="10715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latin typeface="Times New Roman" pitchFamily="18" charset="0"/>
                  <a:cs typeface="Times New Roman" pitchFamily="18" charset="0"/>
                </a:rPr>
                <a:t>Nombre binaire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1151546" y="3643314"/>
              <a:ext cx="10715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latin typeface="Times New Roman" pitchFamily="18" charset="0"/>
                  <a:cs typeface="Times New Roman" pitchFamily="18" charset="0"/>
                </a:rPr>
                <a:t>Nombre binaire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3143240" y="2568355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ZoneTexte 46"/>
            <p:cNvSpPr txBox="1"/>
            <p:nvPr/>
          </p:nvSpPr>
          <p:spPr>
            <a:xfrm>
              <a:off x="3143240" y="3714752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Flèche droite 47"/>
            <p:cNvSpPr/>
            <p:nvPr/>
          </p:nvSpPr>
          <p:spPr>
            <a:xfrm>
              <a:off x="2143108" y="4500570"/>
              <a:ext cx="978408" cy="484632"/>
            </a:xfrm>
            <a:prstGeom prst="rightArrow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1000100" y="4429132"/>
              <a:ext cx="11430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latin typeface="Times New Roman" pitchFamily="18" charset="0"/>
                  <a:cs typeface="Times New Roman" pitchFamily="18" charset="0"/>
                </a:rPr>
                <a:t>Entrée  d’emprunt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0" name="Picture 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14678" y="4500570"/>
              <a:ext cx="548640" cy="464233"/>
            </a:xfrm>
            <a:prstGeom prst="rect">
              <a:avLst/>
            </a:prstGeom>
            <a:noFill/>
          </p:spPr>
        </p:pic>
        <p:sp>
          <p:nvSpPr>
            <p:cNvPr id="51" name="Arc plein 50"/>
            <p:cNvSpPr/>
            <p:nvPr/>
          </p:nvSpPr>
          <p:spPr>
            <a:xfrm rot="16200000">
              <a:off x="651480" y="2857496"/>
              <a:ext cx="1285884" cy="1143008"/>
            </a:xfrm>
            <a:prstGeom prst="blockArc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Moins 51"/>
            <p:cNvSpPr/>
            <p:nvPr/>
          </p:nvSpPr>
          <p:spPr>
            <a:xfrm>
              <a:off x="4543428" y="3226118"/>
              <a:ext cx="457200" cy="274320"/>
            </a:xfrm>
            <a:prstGeom prst="mathMin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lèche droite 52"/>
            <p:cNvSpPr/>
            <p:nvPr/>
          </p:nvSpPr>
          <p:spPr>
            <a:xfrm>
              <a:off x="2143108" y="2643182"/>
              <a:ext cx="978408" cy="484632"/>
            </a:xfrm>
            <a:prstGeom prst="rightArrow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6357950" y="3120094"/>
              <a:ext cx="17859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 smtClean="0">
                  <a:latin typeface="Times New Roman" pitchFamily="18" charset="0"/>
                  <a:cs typeface="Times New Roman" pitchFamily="18" charset="0"/>
                </a:rPr>
                <a:t>Différence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5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360548" y="4543437"/>
              <a:ext cx="640080" cy="457199"/>
            </a:xfrm>
            <a:prstGeom prst="rect">
              <a:avLst/>
            </a:prstGeom>
            <a:noFill/>
          </p:spPr>
        </p:pic>
        <p:sp>
          <p:nvSpPr>
            <p:cNvPr id="56" name="ZoneTexte 55"/>
            <p:cNvSpPr txBox="1"/>
            <p:nvPr/>
          </p:nvSpPr>
          <p:spPr>
            <a:xfrm>
              <a:off x="5214942" y="4497181"/>
              <a:ext cx="11430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latin typeface="Times New Roman" pitchFamily="18" charset="0"/>
                  <a:cs typeface="Times New Roman" pitchFamily="18" charset="0"/>
                </a:rPr>
                <a:t>Sortie  d’emprunt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11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Fonctions logiques de base (</a:t>
            </a:r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Fonctions arithmétiques (suite)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6223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Symbol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Multiplication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Multiplicateur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41" name="Cube 40"/>
          <p:cNvSpPr/>
          <p:nvPr/>
        </p:nvSpPr>
        <p:spPr>
          <a:xfrm>
            <a:off x="4946640" y="1173154"/>
            <a:ext cx="2000264" cy="2928958"/>
          </a:xfrm>
          <a:prstGeom prst="cube">
            <a:avLst>
              <a:gd name="adj" fmla="val 7629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èche droite 41"/>
          <p:cNvSpPr/>
          <p:nvPr/>
        </p:nvSpPr>
        <p:spPr>
          <a:xfrm>
            <a:off x="6980242" y="2432048"/>
            <a:ext cx="1214446" cy="484632"/>
          </a:xfrm>
          <a:prstGeom prst="rightArrow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èche droite 42"/>
          <p:cNvSpPr/>
          <p:nvPr/>
        </p:nvSpPr>
        <p:spPr>
          <a:xfrm>
            <a:off x="3946508" y="3282952"/>
            <a:ext cx="978408" cy="484632"/>
          </a:xfrm>
          <a:prstGeom prst="rightArrow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ZoneTexte 43"/>
          <p:cNvSpPr txBox="1"/>
          <p:nvPr/>
        </p:nvSpPr>
        <p:spPr>
          <a:xfrm>
            <a:off x="2954946" y="1458906"/>
            <a:ext cx="1071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Nombre binaire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2954946" y="3211514"/>
            <a:ext cx="1071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Nombre binaire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4946640" y="1526955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4946640" y="3282952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Arc plein 50"/>
          <p:cNvSpPr/>
          <p:nvPr/>
        </p:nvSpPr>
        <p:spPr>
          <a:xfrm rot="16200000">
            <a:off x="2091042" y="1977716"/>
            <a:ext cx="1887542" cy="1421426"/>
          </a:xfrm>
          <a:prstGeom prst="blockArc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Flèche droite 52"/>
          <p:cNvSpPr/>
          <p:nvPr/>
        </p:nvSpPr>
        <p:spPr>
          <a:xfrm>
            <a:off x="3946508" y="1601782"/>
            <a:ext cx="978408" cy="484632"/>
          </a:xfrm>
          <a:prstGeom prst="rightArrow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ZoneTexte 53"/>
          <p:cNvSpPr txBox="1"/>
          <p:nvPr/>
        </p:nvSpPr>
        <p:spPr>
          <a:xfrm>
            <a:off x="8123250" y="2408894"/>
            <a:ext cx="132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Produit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Multiplier 22"/>
          <p:cNvSpPr/>
          <p:nvPr/>
        </p:nvSpPr>
        <p:spPr>
          <a:xfrm>
            <a:off x="6208710" y="2343148"/>
            <a:ext cx="640080" cy="640080"/>
          </a:xfrm>
          <a:prstGeom prst="mathMultiply">
            <a:avLst/>
          </a:prstGeom>
          <a:solidFill>
            <a:srgbClr val="FF0000"/>
          </a:solidFill>
          <a:ln w="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0" y="42164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Multiplication = Addition + Décalage de position de produits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La multiplication </a:t>
            </a:r>
          </a:p>
          <a:p>
            <a:pPr lvl="0"/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peut être réalisée par un  additionneur + autres circuits</a:t>
            </a:r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0" y="59055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Division = Soustraction +  Comparaison + Décalage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La division peut être   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réalisée par un soustracteur + autres circuits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5377934"/>
            <a:ext cx="9296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Division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Diviseur (2 entrées &amp; 2 sorties (quotient + reste))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12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Fonctions logiques de base (</a:t>
            </a:r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codage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6223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Symbol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Codage (conversion d’une information (nombre décimal ou caractère d’alphabet ) en forme codée (binaire))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sym typeface="Wingdings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Codeur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/>
          <a:srcRect l="40521" t="21852" r="17083" b="36111"/>
          <a:stretch>
            <a:fillRect/>
          </a:stretch>
        </p:blipFill>
        <p:spPr bwMode="auto">
          <a:xfrm>
            <a:off x="3187700" y="1765300"/>
            <a:ext cx="5943600" cy="331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13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Fonctions logiques de base (</a:t>
            </a:r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décodage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6223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Symbol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Décodage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décodeur (conversion d’une information codée (binaire) en forme non codée)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44496" t="28276" r="36297" b="57037"/>
          <a:stretch>
            <a:fillRect/>
          </a:stretch>
        </p:blipFill>
        <p:spPr bwMode="auto">
          <a:xfrm>
            <a:off x="2730500" y="1587500"/>
            <a:ext cx="6858000" cy="2949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0" y="4820335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Décodeur effectuant la conversion d'un code binaire sur un afficheur à sept  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segments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14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Fonctions logiques de base</a:t>
            </a:r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 (Sélection des données)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6096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Symbol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Sélection des données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Multiplexeur &amp; démultiplexeur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1811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algn="just">
              <a:buClr>
                <a:srgbClr val="000000"/>
              </a:buClr>
              <a:buFont typeface="Symbol"/>
              <a:buChar char="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Multiplexeur (plusieurs entrées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sortie) (comme un commutateur électronique connectant séquentiellement chacune des lignes d'entrée à la ligne de sortie)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21209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Clr>
                <a:srgbClr val="000000"/>
              </a:buClr>
              <a:buFont typeface="Symbol"/>
              <a:buChar char="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Démultiplexeur (une entrée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plusieurs lignes de sortie selon une chronologie spécifique)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36068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Clr>
                <a:srgbClr val="000000"/>
              </a:buClr>
              <a:buFont typeface="Symbol"/>
              <a:buChar char="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Multiplexeur &amp; démultiplexeur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Transmission des données à distance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15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Fonctions logiques de base </a:t>
            </a:r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(Sélection des données(suite))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4598" t="15154" r="38135" b="44445"/>
          <a:stretch>
            <a:fillRect/>
          </a:stretch>
        </p:blipFill>
        <p:spPr bwMode="auto">
          <a:xfrm>
            <a:off x="1282700" y="647700"/>
            <a:ext cx="9601200" cy="5854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136900" y="723900"/>
            <a:ext cx="59055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ctr">
              <a:buClr>
                <a:srgbClr val="000000"/>
              </a:buClr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Multiplexage par répartition du temps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16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Fonctions logiques de base</a:t>
            </a:r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 (Stockage des données)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5080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Stockage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unité de stockage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0" y="9144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Bascule (circuit logique bistable dont la sortie indique quel bit est en cours de stockage)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18288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Registre (à décalage) (combinaison de bascules)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Stockage d’un groupe de bits</a:t>
            </a:r>
          </a:p>
          <a:p>
            <a:pPr lvl="0" algn="just"/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Décalage des bits (d’une position à une autre)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0" y="27686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Registre (à décalage) (combinaison de bascules)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Décalage des bits (d’une position à une autre)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 l="29880" t="25542" r="48854" b="33704"/>
          <a:stretch>
            <a:fillRect/>
          </a:stretch>
        </p:blipFill>
        <p:spPr bwMode="auto">
          <a:xfrm>
            <a:off x="2514600" y="3759199"/>
            <a:ext cx="2743200" cy="295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4704" y="4501634"/>
            <a:ext cx="27024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Registre à décalage </a:t>
            </a:r>
          </a:p>
          <a:p>
            <a:r>
              <a:rPr lang="fr-FR" sz="2400" b="1" dirty="0" smtClean="0"/>
              <a:t>en série </a:t>
            </a:r>
            <a:endParaRPr lang="en-US" sz="2400" b="1" dirty="0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 l="35104" t="40370" r="43958" b="28148"/>
          <a:stretch>
            <a:fillRect/>
          </a:stretch>
        </p:blipFill>
        <p:spPr bwMode="auto">
          <a:xfrm>
            <a:off x="9118600" y="3594099"/>
            <a:ext cx="2743200" cy="232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6596004" y="4539734"/>
            <a:ext cx="27024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Registre à décalage </a:t>
            </a:r>
          </a:p>
          <a:p>
            <a:r>
              <a:rPr lang="fr-FR" sz="2400" b="1" dirty="0" smtClean="0"/>
              <a:t>en parallèle</a:t>
            </a:r>
            <a:endParaRPr lang="en-US" sz="24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17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4. Fonctions logiques de base</a:t>
            </a:r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 (Stockage des données (suite))</a:t>
            </a: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660400"/>
            <a:ext cx="12192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Mémoires à semi-conducteurs (stockage des grandes quantités de bits)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Symbol" pitchFamily="18" charset="2"/>
              <a:buChar char=""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Mémoire morte (ROM)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Mémoire vive (RAM)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Mémoire cache (antémémoire ou mémoire tampon)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Bascule à semi-conducteur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Registre qui consiste en des bascules à semi-conducteurs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3810000"/>
            <a:ext cx="12192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Mémoires magnétiques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Stockage en masse de données binaires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 Disquettes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 Disque dur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 Disque optique (Il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utilise des faisceaux laser pour stocker et récupérer des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 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données)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Ruban magnétique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18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Fonctions logiques de base</a:t>
            </a:r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 (Comptage)</a:t>
            </a: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558801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Comptage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Compteur (compter des événements)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092201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Un compteur est composé d’une mémoire (à base de bascules)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 l="13437" t="35926" r="28021" b="41481"/>
          <a:stretch>
            <a:fillRect/>
          </a:stretch>
        </p:blipFill>
        <p:spPr bwMode="auto">
          <a:xfrm>
            <a:off x="749300" y="2298700"/>
            <a:ext cx="10972800" cy="2381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19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Circuits intégrés numériques</a:t>
            </a:r>
            <a:endParaRPr lang="fr-FR" sz="28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086535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Circuit intégré (CI) (circuit électronique entièrement construit sur une même puce </a:t>
            </a:r>
          </a:p>
          <a:p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de Si)</a:t>
            </a:r>
            <a:endParaRPr lang="en-US" sz="2800" dirty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2387600"/>
            <a:ext cx="12192000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 (avantages)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Taille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Fiabilité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Coût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Consommation (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électrique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l="59479" t="26075" r="16072" b="43841"/>
          <a:stretch>
            <a:fillRect/>
          </a:stretch>
        </p:blipFill>
        <p:spPr bwMode="auto">
          <a:xfrm>
            <a:off x="6375400" y="3162300"/>
            <a:ext cx="5321300" cy="368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ZoneTexte 9"/>
          <p:cNvSpPr txBox="1"/>
          <p:nvPr/>
        </p:nvSpPr>
        <p:spPr>
          <a:xfrm>
            <a:off x="0" y="4953000"/>
            <a:ext cx="6896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Vue en coupe d’un type de boîtier de CI </a:t>
            </a:r>
          </a:p>
          <a:p>
            <a:pPr algn="ctr"/>
            <a:r>
              <a:rPr lang="fr-FR" sz="2400" b="1" dirty="0" smtClean="0"/>
              <a:t>montrant le montage de la puce </a:t>
            </a:r>
          </a:p>
          <a:p>
            <a:pPr algn="ctr"/>
            <a:r>
              <a:rPr lang="fr-FR" sz="2400" b="1" dirty="0" smtClean="0"/>
              <a:t>et les connexions vers les broches d’entrée et de sortie</a:t>
            </a:r>
            <a:endParaRPr lang="en-US" sz="2400" b="1" dirty="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-38100" y="469900"/>
            <a:ext cx="35300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Rockwell" pitchFamily="18" charset="0"/>
                <a:ea typeface="Times New Roman" pitchFamily="18" charset="0"/>
                <a:cs typeface="Arial" pitchFamily="34" charset="0"/>
              </a:rPr>
              <a:t>3.1</a:t>
            </a: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Rockwell" pitchFamily="18" charset="0"/>
                <a:ea typeface="Times New Roman" pitchFamily="18" charset="0"/>
                <a:cs typeface="Arial" pitchFamily="34" charset="0"/>
              </a:rPr>
              <a:t>. Circuit intégré (CI) </a:t>
            </a:r>
            <a:endParaRPr kumimoji="0" lang="fr-FR" sz="24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Rockwell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608584"/>
            <a:ext cx="12230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Opérations logiques de base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12701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Plan de la présentation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1270000"/>
            <a:ext cx="120395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Fonctions logiques de base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1943100"/>
            <a:ext cx="12230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Circuits intégrés numériques</a:t>
            </a:r>
            <a:endParaRPr lang="fr-FR" sz="28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425700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Rockwell" pitchFamily="18" charset="0"/>
                <a:ea typeface="Times New Roman" pitchFamily="18" charset="0"/>
                <a:cs typeface="Arial" pitchFamily="34" charset="0"/>
              </a:rPr>
              <a:t>3.1. Circuit intégré (CI) </a:t>
            </a:r>
            <a:endParaRPr kumimoji="0" lang="fr-FR" sz="24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Rockwell" pitchFamily="18" charset="0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2832100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Rockwell" pitchFamily="18" charset="0"/>
                <a:ea typeface="Times New Roman" pitchFamily="18" charset="0"/>
                <a:cs typeface="Arial" pitchFamily="34" charset="0"/>
              </a:rPr>
              <a:t>3.2. Boîtiers de CI (classification selon le principe de montage sur circuit imprimé)</a:t>
            </a:r>
            <a:endParaRPr kumimoji="0" lang="fr-FR" sz="24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Rockwell" pitchFamily="18" charset="0"/>
              <a:cs typeface="Arial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3251200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ea typeface="Times New Roman" pitchFamily="18" charset="0"/>
                <a:cs typeface="Arial" pitchFamily="34" charset="0"/>
              </a:rPr>
              <a:t>3.3. Numérotage des broches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3644900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ea typeface="Times New Roman" pitchFamily="18" charset="0"/>
                <a:cs typeface="Arial" pitchFamily="34" charset="0"/>
              </a:rPr>
              <a:t>3.4. Classification de complexité des CI (suite)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4013200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ea typeface="Times New Roman" pitchFamily="18" charset="0"/>
                <a:cs typeface="Arial" pitchFamily="34" charset="0"/>
              </a:rPr>
              <a:t>3.5. Technologies de CI </a:t>
            </a:r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20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Circuits intégrés numériques</a:t>
            </a:r>
            <a:endParaRPr lang="fr-FR" sz="28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-38100" y="469900"/>
            <a:ext cx="119517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Rockwell" pitchFamily="18" charset="0"/>
                <a:ea typeface="Times New Roman" pitchFamily="18" charset="0"/>
                <a:cs typeface="Arial" pitchFamily="34" charset="0"/>
              </a:rPr>
              <a:t>3.2</a:t>
            </a: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Rockwell" pitchFamily="18" charset="0"/>
                <a:ea typeface="Times New Roman" pitchFamily="18" charset="0"/>
                <a:cs typeface="Arial" pitchFamily="34" charset="0"/>
              </a:rPr>
              <a:t>. Boîtiers de CI (classification selon le principe de montage sur circuit imprimé)</a:t>
            </a:r>
            <a:endParaRPr kumimoji="0" lang="fr-FR" sz="24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Rockwell" pitchFamily="18" charset="0"/>
              <a:cs typeface="Arial" pitchFamily="34" charset="0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825500"/>
            <a:ext cx="622478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Circuits intégrés à montage par insertion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/>
          <a:srcRect l="39167" t="25039" r="43086" b="57396"/>
          <a:stretch>
            <a:fillRect/>
          </a:stretch>
        </p:blipFill>
        <p:spPr bwMode="auto">
          <a:xfrm>
            <a:off x="6286500" y="914400"/>
            <a:ext cx="3581400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2624161" y="1974334"/>
            <a:ext cx="36750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Boîtier à double ligne (DIP) </a:t>
            </a:r>
            <a:endParaRPr lang="en-US" sz="2400" b="1" dirty="0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2832100"/>
            <a:ext cx="110168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Circuits intégrés à montage en surface (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Surface-Mount 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Technology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SMT)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/>
          <a:srcRect l="32851" t="24069" r="16526" b="45973"/>
          <a:stretch>
            <a:fillRect/>
          </a:stretch>
        </p:blipFill>
        <p:spPr bwMode="auto">
          <a:xfrm>
            <a:off x="1473200" y="3276600"/>
            <a:ext cx="9601200" cy="3195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21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Circuits intégrés numériques</a:t>
            </a:r>
            <a:endParaRPr lang="fr-FR" sz="28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-38100" y="469900"/>
            <a:ext cx="122301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ea typeface="Times New Roman" pitchFamily="18" charset="0"/>
                <a:cs typeface="Arial" pitchFamily="34" charset="0"/>
              </a:rPr>
              <a:t>3.3</a:t>
            </a: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ea typeface="Times New Roman" pitchFamily="18" charset="0"/>
                <a:cs typeface="Arial" pitchFamily="34" charset="0"/>
              </a:rPr>
              <a:t>. Numérotage des broches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14532" y="1110734"/>
            <a:ext cx="2369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DIP + SOIC + FP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 l="54896" t="28491" r="31458" b="45926"/>
          <a:stretch>
            <a:fillRect/>
          </a:stretch>
        </p:blipFill>
        <p:spPr bwMode="auto">
          <a:xfrm>
            <a:off x="1244594" y="1828800"/>
            <a:ext cx="3769508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7132632" y="1148834"/>
            <a:ext cx="20842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PLCC + LCCC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/>
          <a:srcRect l="77604" t="24630" r="5417" b="40185"/>
          <a:stretch>
            <a:fillRect/>
          </a:stretch>
        </p:blipFill>
        <p:spPr bwMode="auto">
          <a:xfrm>
            <a:off x="6476999" y="1816095"/>
            <a:ext cx="3657600" cy="426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22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Circuits intégrés numériques</a:t>
            </a:r>
            <a:endParaRPr lang="fr-FR" sz="28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-38100" y="469900"/>
            <a:ext cx="122301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ea typeface="Times New Roman" pitchFamily="18" charset="0"/>
                <a:cs typeface="Arial" pitchFamily="34" charset="0"/>
              </a:rPr>
              <a:t>3.4</a:t>
            </a: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ea typeface="Times New Roman" pitchFamily="18" charset="0"/>
                <a:cs typeface="Arial" pitchFamily="34" charset="0"/>
              </a:rPr>
              <a:t>. Classification de complexité des CI</a:t>
            </a: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863600"/>
            <a:ext cx="12192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Intégration à petite échelle (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Small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Scale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Integration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(SSI)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(nombre de portes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logiques équivalentes &lt; 12)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Portes logique de base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Bascules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1" y="2667000"/>
            <a:ext cx="12192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Intégration à moyenne échelle (Medium SI (MSI)) (12 ≤ nombre de portes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logiques équivalentes ≤ 99)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Codeurs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Décodeurs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Compteurs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Registres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Multiplexeur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Circuit arithmétiques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Petites mémoires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23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Circuits intégrés numériques</a:t>
            </a:r>
            <a:endParaRPr lang="fr-FR" sz="28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-38100" y="469900"/>
            <a:ext cx="122301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ea typeface="Times New Roman" pitchFamily="18" charset="0"/>
                <a:cs typeface="Arial" pitchFamily="34" charset="0"/>
              </a:rPr>
              <a:t>3.4</a:t>
            </a: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ea typeface="Times New Roman" pitchFamily="18" charset="0"/>
                <a:cs typeface="Arial" pitchFamily="34" charset="0"/>
              </a:rPr>
              <a:t>. Classification de complexité des CI (suite)</a:t>
            </a: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-1" y="901700"/>
            <a:ext cx="1223667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Intégration à grande échelle (Large SI (LSI)) (100 ≤ nombre de portes logiques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équivalentes ≤ 9999)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Mémoires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24511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Intégration à très grande échelle (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Very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LSI (VLSI)) (10000 ≤ nombre de portes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logique équivalentes ≤ 99999)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-1" y="3759200"/>
            <a:ext cx="12192001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Intégration à ultra grande échelle (Ultra LSI) (nombre de portes logiques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équivalentes ≥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100000)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Très grande mémoire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Microprocesseurs puissants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24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Circuits intégrés numériques</a:t>
            </a:r>
            <a:endParaRPr lang="fr-FR" sz="28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-38100" y="469900"/>
            <a:ext cx="122301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ea typeface="Times New Roman" pitchFamily="18" charset="0"/>
                <a:cs typeface="Arial" pitchFamily="34" charset="0"/>
              </a:rPr>
              <a:t>3.5</a:t>
            </a: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ea typeface="Times New Roman" pitchFamily="18" charset="0"/>
                <a:cs typeface="Arial" pitchFamily="34" charset="0"/>
              </a:rPr>
              <a:t>. Technologies de CI </a:t>
            </a: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990600"/>
            <a:ext cx="12192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Technologies de CI à base de transistors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bi-polaires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TTL (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Transistor-Transistor 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Logic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(logique transistor-transistor)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ECL (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Emitter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Coupled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Logic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(logique à couplage par l'émetteur)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2527300"/>
            <a:ext cx="12192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Technologie à base de transistors à effet de champ à SC-Métal-Oxyde (MOSFET)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CMOS (MOS complémentaire)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NMOS (MOS ) canal 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4107934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Technologie TTL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SSI et MSI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46482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CMOS ou NMOS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SSI et MSI et LSI et VLSI et ULSI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3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Opérations logiques de base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546101"/>
            <a:ext cx="12192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Une proposition et les conditions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Si « L’ampoule n’est pas brûlée » et « L’interrupteur  est  en marche » </a:t>
            </a:r>
            <a:r>
              <a:rPr lang="fr-FR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 La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lumière est allumée »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3124201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La logique (domaine de raisonnement humain permettant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de déterminer qu’une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proposition donnée est vrai ou fausse (lorsque certaines conditions sont vraies))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8542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Une proposition peut être vraie ou fausse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47244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Combinaison de plusieurs propositions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une fonction logique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61087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George Boole (1850)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L'algèbre booléenne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4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6223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Circuit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numérique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utilisé dans l’implantation de fonctions logiques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Circuit logique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Opérations logiques de base (suite)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5748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Circuits logiques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sym typeface="Wingdings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Système numérique (ordinateur)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316118"/>
            <a:ext cx="1219200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fr-FR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Opérations logiques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de base (</a:t>
            </a:r>
            <a:r>
              <a:rPr lang="fr-FR" sz="2800" dirty="0" smtClean="0">
                <a:solidFill>
                  <a:srgbClr val="0070C0"/>
                </a:solidFill>
                <a:latin typeface="Times New Roman"/>
                <a:ea typeface="Times New Roman"/>
                <a:sym typeface="Wingdings"/>
              </a:rPr>
              <a:t></a:t>
            </a:r>
            <a:r>
              <a:rPr lang="fr-FR" sz="28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 fonction logique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NON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ET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OU</a:t>
            </a:r>
            <a:endParaRPr lang="en-US" sz="28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4068718"/>
            <a:ext cx="12192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fr-FR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Symboles standards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des opérations logiques de base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Les entrées (</a:t>
            </a:r>
            <a:r>
              <a:rPr lang="fr-FR" sz="2800" dirty="0" smtClean="0">
                <a:solidFill>
                  <a:srgbClr val="0070C0"/>
                </a:solidFill>
                <a:latin typeface="Times New Roman"/>
                <a:ea typeface="Times New Roman"/>
                <a:sym typeface="Wingdings"/>
              </a:rPr>
              <a:t></a:t>
            </a:r>
            <a:r>
              <a:rPr lang="fr-FR" sz="28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 conditions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Les sorties </a:t>
            </a:r>
            <a:r>
              <a:rPr lang="fr-FR" sz="2800" dirty="0" smtClean="0">
                <a:latin typeface="Times New Roman"/>
                <a:ea typeface="Times New Roman"/>
              </a:rPr>
              <a:t>(</a:t>
            </a:r>
            <a:r>
              <a:rPr lang="fr-FR" sz="2800" dirty="0" smtClean="0">
                <a:solidFill>
                  <a:srgbClr val="0070C0"/>
                </a:solidFill>
                <a:latin typeface="Times New Roman"/>
                <a:ea typeface="Times New Roman"/>
                <a:sym typeface="Wingdings"/>
              </a:rPr>
              <a:t></a:t>
            </a:r>
            <a:r>
              <a:rPr lang="fr-FR" sz="28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propositions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lang="en-US" sz="28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 l="36523" t="34375" r="21289" b="53125"/>
          <a:stretch>
            <a:fillRect/>
          </a:stretch>
        </p:blipFill>
        <p:spPr bwMode="auto">
          <a:xfrm>
            <a:off x="2622524" y="5449882"/>
            <a:ext cx="7498080" cy="124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5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Opérations logiques de base (suite)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622300"/>
            <a:ext cx="1219200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Circuit qui réalise une opération logique spécifique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Porte logique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(porte NON, </a:t>
            </a:r>
          </a:p>
          <a:p>
            <a:pPr lvl="0"/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porte ET, porte OU)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Entrée vraie (condition vraie)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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niveau HAUT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Entrée fausse (condition fausse)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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niveau BAS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26670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Opération logique NON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Inverseur (porte logique)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/>
          <a:srcRect l="49375" t="48333" r="12604" b="44630"/>
          <a:stretch>
            <a:fillRect/>
          </a:stretch>
        </p:blipFill>
        <p:spPr bwMode="auto">
          <a:xfrm>
            <a:off x="1524000" y="3429000"/>
            <a:ext cx="9144000" cy="951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6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Opérations logiques de base (suite)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6223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pération logique ET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sym typeface="Wingdings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Porte ET (porte logique)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 l="43854" t="50308" r="11146" b="28087"/>
          <a:stretch>
            <a:fillRect/>
          </a:stretch>
        </p:blipFill>
        <p:spPr bwMode="auto">
          <a:xfrm>
            <a:off x="2324100" y="1206500"/>
            <a:ext cx="82296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36195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Opération logique OU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sym typeface="Wingdings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Porte OU (porte logique)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 l="49167" t="50741" r="6354" b="25000"/>
          <a:stretch>
            <a:fillRect/>
          </a:stretch>
        </p:blipFill>
        <p:spPr bwMode="auto">
          <a:xfrm>
            <a:off x="2387600" y="4152890"/>
            <a:ext cx="7315200" cy="2244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7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Fonctions logiques de base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5207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Symbol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Combinaison de portes logiques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Circuit logique complexe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14351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Combinaison des opérations logiques de base (</a:t>
            </a:r>
            <a:r>
              <a:rPr lang="fr-FR" sz="2800" dirty="0" smtClean="0">
                <a:solidFill>
                  <a:srgbClr val="0070C0"/>
                </a:solidFill>
                <a:latin typeface="Times New Roman"/>
                <a:ea typeface="Times New Roman"/>
                <a:sym typeface="Wingdings"/>
              </a:rPr>
              <a:t></a:t>
            </a:r>
            <a:r>
              <a:rPr lang="fr-FR" sz="28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 fonction logique)</a:t>
            </a:r>
            <a:endParaRPr lang="en-US" sz="2000" dirty="0" smtClean="0">
              <a:solidFill>
                <a:srgbClr val="0070C0"/>
              </a:solidFill>
              <a:latin typeface="Times New Roman"/>
              <a:ea typeface="Times New Roman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2032000"/>
            <a:ext cx="12192000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Fonctions logiques de base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Comparaison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Arithmétique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Conversion de code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Codage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Décodage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Sélection des données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Stockage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Comptage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8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Fonctions logiques de base (</a:t>
            </a:r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comparaison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6223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Symbol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Comparaison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Comparateur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 l="31042" t="35239" r="12083" b="28422"/>
          <a:stretch>
            <a:fillRect/>
          </a:stretch>
        </p:blipFill>
        <p:spPr bwMode="auto">
          <a:xfrm>
            <a:off x="1143000" y="1562093"/>
            <a:ext cx="10241280" cy="368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9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Fonctions logiques de base (</a:t>
            </a:r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Fonctions arithmétiques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6223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Symbol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Addition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Additionneur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 l="29656" t="23864" r="8391" b="39259"/>
          <a:stretch>
            <a:fillRect/>
          </a:stretch>
        </p:blipFill>
        <p:spPr bwMode="auto">
          <a:xfrm>
            <a:off x="660400" y="1257289"/>
            <a:ext cx="10972800" cy="3673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55772</TotalTime>
  <Words>1278</Words>
  <Application>Microsoft Office PowerPoint</Application>
  <PresentationFormat>Personnalisé</PresentationFormat>
  <Paragraphs>200</Paragraphs>
  <Slides>24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Abdelhakim Kaouache</dc:creator>
  <cp:lastModifiedBy>Abdelhakim Kaouache</cp:lastModifiedBy>
  <cp:revision>748</cp:revision>
  <cp:lastPrinted>2017-10-12T09:43:56Z</cp:lastPrinted>
  <dcterms:created xsi:type="dcterms:W3CDTF">2016-10-27T07:51:51Z</dcterms:created>
  <dcterms:modified xsi:type="dcterms:W3CDTF">2023-04-03T13:16:33Z</dcterms:modified>
</cp:coreProperties>
</file>