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sldIdLst>
    <p:sldId id="470" r:id="rId2"/>
    <p:sldId id="469" r:id="rId3"/>
    <p:sldId id="472" r:id="rId4"/>
    <p:sldId id="473" r:id="rId5"/>
    <p:sldId id="480" r:id="rId6"/>
    <p:sldId id="481" r:id="rId7"/>
    <p:sldId id="485" r:id="rId8"/>
    <p:sldId id="484" r:id="rId9"/>
    <p:sldId id="486" r:id="rId10"/>
    <p:sldId id="488" r:id="rId11"/>
    <p:sldId id="460" r:id="rId12"/>
    <p:sldId id="461" r:id="rId13"/>
    <p:sldId id="468" r:id="rId14"/>
    <p:sldId id="445" r:id="rId15"/>
    <p:sldId id="462" r:id="rId16"/>
    <p:sldId id="467" r:id="rId17"/>
    <p:sldId id="463" r:id="rId18"/>
    <p:sldId id="464" r:id="rId19"/>
    <p:sldId id="465" r:id="rId20"/>
    <p:sldId id="466"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929"/>
    <a:srgbClr val="660066"/>
    <a:srgbClr val="408089"/>
    <a:srgbClr val="DBFABC"/>
    <a:srgbClr val="8EF02C"/>
    <a:srgbClr val="D9FAB8"/>
    <a:srgbClr val="D7FAB4"/>
    <a:srgbClr val="CDF9A1"/>
    <a:srgbClr val="5D80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420" autoAdjust="0"/>
  </p:normalViewPr>
  <p:slideViewPr>
    <p:cSldViewPr>
      <p:cViewPr varScale="1">
        <p:scale>
          <a:sx n="74" d="100"/>
          <a:sy n="74" d="100"/>
        </p:scale>
        <p:origin x="1164" y="72"/>
      </p:cViewPr>
      <p:guideLst>
        <p:guide orient="horz" pos="2160"/>
        <p:guide pos="2880"/>
      </p:guideLst>
    </p:cSldViewPr>
  </p:slideViewPr>
  <p:notesTextViewPr>
    <p:cViewPr>
      <p:scale>
        <a:sx n="100" d="100"/>
        <a:sy n="100" d="100"/>
      </p:scale>
      <p:origin x="0" y="0"/>
    </p:cViewPr>
  </p:notesTextViewPr>
  <p:sorterViewPr>
    <p:cViewPr>
      <p:scale>
        <a:sx n="95" d="100"/>
        <a:sy n="95" d="100"/>
      </p:scale>
      <p:origin x="0" y="0"/>
    </p:cViewPr>
  </p:sorterViewPr>
  <p:notesViewPr>
    <p:cSldViewPr>
      <p:cViewPr varScale="1">
        <p:scale>
          <a:sx n="38" d="100"/>
          <a:sy n="38" d="100"/>
        </p:scale>
        <p:origin x="-154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BCD19-E4A7-4C34-B01F-826252DE4B1D}" type="doc">
      <dgm:prSet loTypeId="urn:microsoft.com/office/officeart/2005/8/layout/vList3" loCatId="list" qsTypeId="urn:microsoft.com/office/officeart/2005/8/quickstyle/simple1" qsCatId="simple" csTypeId="urn:microsoft.com/office/officeart/2005/8/colors/accent1_2" csCatId="accent1" phldr="1"/>
      <dgm:spPr/>
    </dgm:pt>
    <dgm:pt modelId="{575B243D-F8B2-4F2E-8315-327B541BCABE}">
      <dgm:prSet phldrT="[Texte]" custT="1"/>
      <dgm:spPr/>
      <dgm:t>
        <a:bodyPr/>
        <a:lstStyle/>
        <a:p>
          <a:r>
            <a:rPr lang="ar-DZ" sz="2000" b="1" dirty="0" smtClean="0">
              <a:cs typeface="AGA Aladdin Regular" pitchFamily="2" charset="-78"/>
            </a:rPr>
            <a:t>العوامل السياسية</a:t>
          </a:r>
          <a:endParaRPr lang="fr-FR" sz="2000" b="1" dirty="0">
            <a:cs typeface="AGA Aladdin Regular" pitchFamily="2" charset="-78"/>
          </a:endParaRPr>
        </a:p>
      </dgm:t>
    </dgm:pt>
    <dgm:pt modelId="{BE39017A-18D4-4F93-8767-E729221616D4}" type="parTrans" cxnId="{EA686728-1C24-4161-9C0F-9092F3937028}">
      <dgm:prSet/>
      <dgm:spPr/>
      <dgm:t>
        <a:bodyPr/>
        <a:lstStyle/>
        <a:p>
          <a:endParaRPr lang="fr-FR"/>
        </a:p>
      </dgm:t>
    </dgm:pt>
    <dgm:pt modelId="{A8A3B614-A06A-462A-BA1F-A85BE4881BDB}" type="sibTrans" cxnId="{EA686728-1C24-4161-9C0F-9092F3937028}">
      <dgm:prSet/>
      <dgm:spPr/>
      <dgm:t>
        <a:bodyPr/>
        <a:lstStyle/>
        <a:p>
          <a:endParaRPr lang="fr-FR"/>
        </a:p>
      </dgm:t>
    </dgm:pt>
    <dgm:pt modelId="{9BD885A0-EA2B-4AA1-A10A-0357A4B0FBDB}">
      <dgm:prSet phldrT="[Texte]" custT="1"/>
      <dgm:spPr/>
      <dgm:t>
        <a:bodyPr/>
        <a:lstStyle/>
        <a:p>
          <a:r>
            <a:rPr lang="ar-DZ" sz="2000" b="1" dirty="0" smtClean="0">
              <a:cs typeface="AGA Aladdin Regular" pitchFamily="2" charset="-78"/>
            </a:rPr>
            <a:t>العوامل الاقتصادية</a:t>
          </a:r>
          <a:endParaRPr lang="fr-FR" sz="2000" b="1" dirty="0">
            <a:cs typeface="AGA Aladdin Regular" pitchFamily="2" charset="-78"/>
          </a:endParaRPr>
        </a:p>
      </dgm:t>
    </dgm:pt>
    <dgm:pt modelId="{3D708A4B-F762-481D-B2FC-4B170D716C32}" type="parTrans" cxnId="{831EA9EF-24AF-41EC-9B92-0A05E888290F}">
      <dgm:prSet/>
      <dgm:spPr/>
      <dgm:t>
        <a:bodyPr/>
        <a:lstStyle/>
        <a:p>
          <a:endParaRPr lang="fr-FR"/>
        </a:p>
      </dgm:t>
    </dgm:pt>
    <dgm:pt modelId="{8F0272D4-F3A2-4E9E-9D6A-F2322BEABC56}" type="sibTrans" cxnId="{831EA9EF-24AF-41EC-9B92-0A05E888290F}">
      <dgm:prSet/>
      <dgm:spPr/>
      <dgm:t>
        <a:bodyPr/>
        <a:lstStyle/>
        <a:p>
          <a:endParaRPr lang="fr-FR"/>
        </a:p>
      </dgm:t>
    </dgm:pt>
    <dgm:pt modelId="{7D018574-BF0F-4AB2-AF02-DCB6410F233F}">
      <dgm:prSet phldrT="[Texte]" custT="1"/>
      <dgm:spPr/>
      <dgm:t>
        <a:bodyPr/>
        <a:lstStyle/>
        <a:p>
          <a:r>
            <a:rPr lang="ar-DZ" sz="2000" b="1" dirty="0" smtClean="0">
              <a:cs typeface="AGA Aladdin Regular" pitchFamily="2" charset="-78"/>
            </a:rPr>
            <a:t>العوامل الاجتماعية الثقافية</a:t>
          </a:r>
          <a:endParaRPr lang="fr-FR" sz="2000" b="1" dirty="0">
            <a:cs typeface="AGA Aladdin Regular" pitchFamily="2" charset="-78"/>
          </a:endParaRPr>
        </a:p>
      </dgm:t>
    </dgm:pt>
    <dgm:pt modelId="{6BAEF8AC-B4C6-433F-9055-145BA1E26FCC}" type="parTrans" cxnId="{CBEEFD85-E363-4DA4-A1DE-228D17FA0D56}">
      <dgm:prSet/>
      <dgm:spPr/>
      <dgm:t>
        <a:bodyPr/>
        <a:lstStyle/>
        <a:p>
          <a:endParaRPr lang="fr-FR"/>
        </a:p>
      </dgm:t>
    </dgm:pt>
    <dgm:pt modelId="{AEB42E4C-2196-4B1C-9891-39261C8AB49D}" type="sibTrans" cxnId="{CBEEFD85-E363-4DA4-A1DE-228D17FA0D56}">
      <dgm:prSet/>
      <dgm:spPr/>
      <dgm:t>
        <a:bodyPr/>
        <a:lstStyle/>
        <a:p>
          <a:endParaRPr lang="fr-FR"/>
        </a:p>
      </dgm:t>
    </dgm:pt>
    <dgm:pt modelId="{C6407C10-321C-4466-9081-D5316E399B5B}">
      <dgm:prSet phldrT="[Texte]" custT="1"/>
      <dgm:spPr/>
      <dgm:t>
        <a:bodyPr/>
        <a:lstStyle/>
        <a:p>
          <a:r>
            <a:rPr lang="ar-DZ" sz="2000" b="1" dirty="0" smtClean="0">
              <a:cs typeface="AGA Aladdin Regular" pitchFamily="2" charset="-78"/>
            </a:rPr>
            <a:t>العوامل التكنولوجية</a:t>
          </a:r>
          <a:endParaRPr lang="fr-FR" sz="2000" b="1" dirty="0">
            <a:cs typeface="AGA Aladdin Regular" pitchFamily="2" charset="-78"/>
          </a:endParaRPr>
        </a:p>
      </dgm:t>
    </dgm:pt>
    <dgm:pt modelId="{7D2CF2BC-D398-455B-8F2B-5F4AB76AA3E5}" type="parTrans" cxnId="{C30A3683-EBCC-42E6-B84E-8101FFE0A9E0}">
      <dgm:prSet/>
      <dgm:spPr/>
      <dgm:t>
        <a:bodyPr/>
        <a:lstStyle/>
        <a:p>
          <a:endParaRPr lang="fr-FR"/>
        </a:p>
      </dgm:t>
    </dgm:pt>
    <dgm:pt modelId="{5F8FC592-2A8B-4625-BB54-D23C0681A2FF}" type="sibTrans" cxnId="{C30A3683-EBCC-42E6-B84E-8101FFE0A9E0}">
      <dgm:prSet/>
      <dgm:spPr/>
      <dgm:t>
        <a:bodyPr/>
        <a:lstStyle/>
        <a:p>
          <a:endParaRPr lang="fr-FR"/>
        </a:p>
      </dgm:t>
    </dgm:pt>
    <dgm:pt modelId="{368D14D0-40C5-4650-B09E-2D093986BD42}">
      <dgm:prSet phldrT="[Texte]" custT="1"/>
      <dgm:spPr/>
      <dgm:t>
        <a:bodyPr/>
        <a:lstStyle/>
        <a:p>
          <a:r>
            <a:rPr lang="ar-DZ" sz="2000" b="1" dirty="0" smtClean="0">
              <a:cs typeface="AGA Aladdin Regular" pitchFamily="2" charset="-78"/>
            </a:rPr>
            <a:t>العوامل البيئية (الطبيعية)</a:t>
          </a:r>
          <a:endParaRPr lang="fr-FR" sz="2000" b="1" dirty="0">
            <a:cs typeface="AGA Aladdin Regular" pitchFamily="2" charset="-78"/>
          </a:endParaRPr>
        </a:p>
      </dgm:t>
    </dgm:pt>
    <dgm:pt modelId="{7E0640EE-85F3-4A5A-8931-66EEDC0F79EF}" type="parTrans" cxnId="{317D7C26-5EF0-4931-9AB8-A91F2C076A08}">
      <dgm:prSet/>
      <dgm:spPr/>
      <dgm:t>
        <a:bodyPr/>
        <a:lstStyle/>
        <a:p>
          <a:endParaRPr lang="fr-FR"/>
        </a:p>
      </dgm:t>
    </dgm:pt>
    <dgm:pt modelId="{6E0762D7-490B-49FC-9B8D-F7330569E1D4}" type="sibTrans" cxnId="{317D7C26-5EF0-4931-9AB8-A91F2C076A08}">
      <dgm:prSet/>
      <dgm:spPr/>
      <dgm:t>
        <a:bodyPr/>
        <a:lstStyle/>
        <a:p>
          <a:endParaRPr lang="fr-FR"/>
        </a:p>
      </dgm:t>
    </dgm:pt>
    <dgm:pt modelId="{B03D84A3-14E8-496B-B8E5-EFD35823BB8C}">
      <dgm:prSet phldrT="[Texte]" custT="1"/>
      <dgm:spPr/>
      <dgm:t>
        <a:bodyPr/>
        <a:lstStyle/>
        <a:p>
          <a:r>
            <a:rPr lang="ar-DZ" sz="2000" b="1" dirty="0" smtClean="0">
              <a:cs typeface="AGA Aladdin Regular" pitchFamily="2" charset="-78"/>
            </a:rPr>
            <a:t>العوامل القانونية</a:t>
          </a:r>
          <a:endParaRPr lang="fr-FR" sz="2000" b="1" dirty="0">
            <a:cs typeface="AGA Aladdin Regular" pitchFamily="2" charset="-78"/>
          </a:endParaRPr>
        </a:p>
      </dgm:t>
    </dgm:pt>
    <dgm:pt modelId="{6B1259AF-E14F-40F3-A892-B30BC215CB86}" type="parTrans" cxnId="{165DAB25-7E6E-4328-BAA6-EBFD0AE71C3A}">
      <dgm:prSet/>
      <dgm:spPr/>
      <dgm:t>
        <a:bodyPr/>
        <a:lstStyle/>
        <a:p>
          <a:endParaRPr lang="fr-FR"/>
        </a:p>
      </dgm:t>
    </dgm:pt>
    <dgm:pt modelId="{8C8D1F41-27AA-4002-89EF-71C7F4975001}" type="sibTrans" cxnId="{165DAB25-7E6E-4328-BAA6-EBFD0AE71C3A}">
      <dgm:prSet/>
      <dgm:spPr/>
      <dgm:t>
        <a:bodyPr/>
        <a:lstStyle/>
        <a:p>
          <a:endParaRPr lang="fr-FR"/>
        </a:p>
      </dgm:t>
    </dgm:pt>
    <dgm:pt modelId="{752952AF-484E-4082-83AF-B206C8E6EEED}" type="pres">
      <dgm:prSet presAssocID="{DE2BCD19-E4A7-4C34-B01F-826252DE4B1D}" presName="linearFlow" presStyleCnt="0">
        <dgm:presLayoutVars>
          <dgm:dir/>
          <dgm:resizeHandles val="exact"/>
        </dgm:presLayoutVars>
      </dgm:prSet>
      <dgm:spPr/>
    </dgm:pt>
    <dgm:pt modelId="{001300AE-420D-4602-87B0-38E3944BCB2C}" type="pres">
      <dgm:prSet presAssocID="{575B243D-F8B2-4F2E-8315-327B541BCABE}" presName="composite" presStyleCnt="0"/>
      <dgm:spPr/>
    </dgm:pt>
    <dgm:pt modelId="{012CB490-F865-46B2-992F-E131527E4F00}" type="pres">
      <dgm:prSet presAssocID="{575B243D-F8B2-4F2E-8315-327B541BCABE}" presName="imgShp" presStyleLbl="fgImgPlace1" presStyleIdx="0" presStyleCnt="6"/>
      <dgm:spPr/>
    </dgm:pt>
    <dgm:pt modelId="{0D8F61A2-22CB-4A09-A4D9-D11031B8F5FA}" type="pres">
      <dgm:prSet presAssocID="{575B243D-F8B2-4F2E-8315-327B541BCABE}" presName="txShp" presStyleLbl="node1" presStyleIdx="0" presStyleCnt="6">
        <dgm:presLayoutVars>
          <dgm:bulletEnabled val="1"/>
        </dgm:presLayoutVars>
      </dgm:prSet>
      <dgm:spPr/>
      <dgm:t>
        <a:bodyPr/>
        <a:lstStyle/>
        <a:p>
          <a:endParaRPr lang="fr-FR"/>
        </a:p>
      </dgm:t>
    </dgm:pt>
    <dgm:pt modelId="{EE7AB6F7-7169-4309-AFDA-EFAEAEC8895B}" type="pres">
      <dgm:prSet presAssocID="{A8A3B614-A06A-462A-BA1F-A85BE4881BDB}" presName="spacing" presStyleCnt="0"/>
      <dgm:spPr/>
    </dgm:pt>
    <dgm:pt modelId="{5749789F-2123-4D24-A313-8DEE0F167DE0}" type="pres">
      <dgm:prSet presAssocID="{9BD885A0-EA2B-4AA1-A10A-0357A4B0FBDB}" presName="composite" presStyleCnt="0"/>
      <dgm:spPr/>
    </dgm:pt>
    <dgm:pt modelId="{938ACB06-A4C9-4D0F-B797-212F0F772129}" type="pres">
      <dgm:prSet presAssocID="{9BD885A0-EA2B-4AA1-A10A-0357A4B0FBDB}" presName="imgShp" presStyleLbl="fgImgPlace1" presStyleIdx="1" presStyleCnt="6"/>
      <dgm:spPr/>
    </dgm:pt>
    <dgm:pt modelId="{CAFA3A16-90F8-40B8-B6CA-DA62B54F73E8}" type="pres">
      <dgm:prSet presAssocID="{9BD885A0-EA2B-4AA1-A10A-0357A4B0FBDB}" presName="txShp" presStyleLbl="node1" presStyleIdx="1" presStyleCnt="6">
        <dgm:presLayoutVars>
          <dgm:bulletEnabled val="1"/>
        </dgm:presLayoutVars>
      </dgm:prSet>
      <dgm:spPr/>
      <dgm:t>
        <a:bodyPr/>
        <a:lstStyle/>
        <a:p>
          <a:endParaRPr lang="fr-FR"/>
        </a:p>
      </dgm:t>
    </dgm:pt>
    <dgm:pt modelId="{75EF95AB-FA5C-48D3-A362-2280E5CFD454}" type="pres">
      <dgm:prSet presAssocID="{8F0272D4-F3A2-4E9E-9D6A-F2322BEABC56}" presName="spacing" presStyleCnt="0"/>
      <dgm:spPr/>
    </dgm:pt>
    <dgm:pt modelId="{7A9EB794-567E-4A20-BD16-60BDD74748E8}" type="pres">
      <dgm:prSet presAssocID="{7D018574-BF0F-4AB2-AF02-DCB6410F233F}" presName="composite" presStyleCnt="0"/>
      <dgm:spPr/>
    </dgm:pt>
    <dgm:pt modelId="{1D4F8068-E440-4505-AC45-75C6325B0DE4}" type="pres">
      <dgm:prSet presAssocID="{7D018574-BF0F-4AB2-AF02-DCB6410F233F}" presName="imgShp" presStyleLbl="fgImgPlace1" presStyleIdx="2" presStyleCnt="6"/>
      <dgm:spPr/>
    </dgm:pt>
    <dgm:pt modelId="{3EC462A3-0B43-472B-84E0-74CE5838A82E}" type="pres">
      <dgm:prSet presAssocID="{7D018574-BF0F-4AB2-AF02-DCB6410F233F}" presName="txShp" presStyleLbl="node1" presStyleIdx="2" presStyleCnt="6">
        <dgm:presLayoutVars>
          <dgm:bulletEnabled val="1"/>
        </dgm:presLayoutVars>
      </dgm:prSet>
      <dgm:spPr/>
      <dgm:t>
        <a:bodyPr/>
        <a:lstStyle/>
        <a:p>
          <a:endParaRPr lang="fr-FR"/>
        </a:p>
      </dgm:t>
    </dgm:pt>
    <dgm:pt modelId="{9C57C73E-43E8-4B23-AD1B-A86EA811FC4E}" type="pres">
      <dgm:prSet presAssocID="{AEB42E4C-2196-4B1C-9891-39261C8AB49D}" presName="spacing" presStyleCnt="0"/>
      <dgm:spPr/>
    </dgm:pt>
    <dgm:pt modelId="{BDDF574B-A585-4B27-9B0E-CFAF2838E264}" type="pres">
      <dgm:prSet presAssocID="{C6407C10-321C-4466-9081-D5316E399B5B}" presName="composite" presStyleCnt="0"/>
      <dgm:spPr/>
    </dgm:pt>
    <dgm:pt modelId="{E103C646-D57E-4355-B715-4866EB0C3A04}" type="pres">
      <dgm:prSet presAssocID="{C6407C10-321C-4466-9081-D5316E399B5B}" presName="imgShp" presStyleLbl="fgImgPlace1" presStyleIdx="3" presStyleCnt="6"/>
      <dgm:spPr/>
    </dgm:pt>
    <dgm:pt modelId="{C61DF9E9-72CB-4077-BCD1-AE38004599E7}" type="pres">
      <dgm:prSet presAssocID="{C6407C10-321C-4466-9081-D5316E399B5B}" presName="txShp" presStyleLbl="node1" presStyleIdx="3" presStyleCnt="6">
        <dgm:presLayoutVars>
          <dgm:bulletEnabled val="1"/>
        </dgm:presLayoutVars>
      </dgm:prSet>
      <dgm:spPr/>
      <dgm:t>
        <a:bodyPr/>
        <a:lstStyle/>
        <a:p>
          <a:endParaRPr lang="fr-FR"/>
        </a:p>
      </dgm:t>
    </dgm:pt>
    <dgm:pt modelId="{65464B37-CEE9-4F5F-9EF1-41933A0F5C81}" type="pres">
      <dgm:prSet presAssocID="{5F8FC592-2A8B-4625-BB54-D23C0681A2FF}" presName="spacing" presStyleCnt="0"/>
      <dgm:spPr/>
    </dgm:pt>
    <dgm:pt modelId="{59C3995D-148A-405E-A68A-ABAFFC7CA93A}" type="pres">
      <dgm:prSet presAssocID="{368D14D0-40C5-4650-B09E-2D093986BD42}" presName="composite" presStyleCnt="0"/>
      <dgm:spPr/>
    </dgm:pt>
    <dgm:pt modelId="{4C3C4472-46F1-419E-99D8-D4F17CF9D99D}" type="pres">
      <dgm:prSet presAssocID="{368D14D0-40C5-4650-B09E-2D093986BD42}" presName="imgShp" presStyleLbl="fgImgPlace1" presStyleIdx="4" presStyleCnt="6"/>
      <dgm:spPr/>
    </dgm:pt>
    <dgm:pt modelId="{C2366D9D-F025-4B91-89B1-1416E5BD39D6}" type="pres">
      <dgm:prSet presAssocID="{368D14D0-40C5-4650-B09E-2D093986BD42}" presName="txShp" presStyleLbl="node1" presStyleIdx="4" presStyleCnt="6">
        <dgm:presLayoutVars>
          <dgm:bulletEnabled val="1"/>
        </dgm:presLayoutVars>
      </dgm:prSet>
      <dgm:spPr/>
      <dgm:t>
        <a:bodyPr/>
        <a:lstStyle/>
        <a:p>
          <a:endParaRPr lang="fr-FR"/>
        </a:p>
      </dgm:t>
    </dgm:pt>
    <dgm:pt modelId="{1E285CA4-E2E9-4C58-8AF5-894AF9EFE39E}" type="pres">
      <dgm:prSet presAssocID="{6E0762D7-490B-49FC-9B8D-F7330569E1D4}" presName="spacing" presStyleCnt="0"/>
      <dgm:spPr/>
    </dgm:pt>
    <dgm:pt modelId="{710EF702-C5B8-48C1-9895-E3FC779C0009}" type="pres">
      <dgm:prSet presAssocID="{B03D84A3-14E8-496B-B8E5-EFD35823BB8C}" presName="composite" presStyleCnt="0"/>
      <dgm:spPr/>
    </dgm:pt>
    <dgm:pt modelId="{EE2C0951-901C-4CD3-A8B5-DD3B8E6E859E}" type="pres">
      <dgm:prSet presAssocID="{B03D84A3-14E8-496B-B8E5-EFD35823BB8C}" presName="imgShp" presStyleLbl="fgImgPlace1" presStyleIdx="5" presStyleCnt="6"/>
      <dgm:spPr/>
    </dgm:pt>
    <dgm:pt modelId="{02F5F7A6-88D3-4133-8266-973EE82C6619}" type="pres">
      <dgm:prSet presAssocID="{B03D84A3-14E8-496B-B8E5-EFD35823BB8C}" presName="txShp" presStyleLbl="node1" presStyleIdx="5" presStyleCnt="6" custLinFactNeighborY="-11405">
        <dgm:presLayoutVars>
          <dgm:bulletEnabled val="1"/>
        </dgm:presLayoutVars>
      </dgm:prSet>
      <dgm:spPr/>
      <dgm:t>
        <a:bodyPr/>
        <a:lstStyle/>
        <a:p>
          <a:endParaRPr lang="fr-FR"/>
        </a:p>
      </dgm:t>
    </dgm:pt>
  </dgm:ptLst>
  <dgm:cxnLst>
    <dgm:cxn modelId="{CBEEFD85-E363-4DA4-A1DE-228D17FA0D56}" srcId="{DE2BCD19-E4A7-4C34-B01F-826252DE4B1D}" destId="{7D018574-BF0F-4AB2-AF02-DCB6410F233F}" srcOrd="2" destOrd="0" parTransId="{6BAEF8AC-B4C6-433F-9055-145BA1E26FCC}" sibTransId="{AEB42E4C-2196-4B1C-9891-39261C8AB49D}"/>
    <dgm:cxn modelId="{165DAB25-7E6E-4328-BAA6-EBFD0AE71C3A}" srcId="{DE2BCD19-E4A7-4C34-B01F-826252DE4B1D}" destId="{B03D84A3-14E8-496B-B8E5-EFD35823BB8C}" srcOrd="5" destOrd="0" parTransId="{6B1259AF-E14F-40F3-A892-B30BC215CB86}" sibTransId="{8C8D1F41-27AA-4002-89EF-71C7F4975001}"/>
    <dgm:cxn modelId="{3162DCCC-CA4B-40DF-905C-5602D6D0CC2C}" type="presOf" srcId="{9BD885A0-EA2B-4AA1-A10A-0357A4B0FBDB}" destId="{CAFA3A16-90F8-40B8-B6CA-DA62B54F73E8}" srcOrd="0" destOrd="0" presId="urn:microsoft.com/office/officeart/2005/8/layout/vList3"/>
    <dgm:cxn modelId="{C30A3683-EBCC-42E6-B84E-8101FFE0A9E0}" srcId="{DE2BCD19-E4A7-4C34-B01F-826252DE4B1D}" destId="{C6407C10-321C-4466-9081-D5316E399B5B}" srcOrd="3" destOrd="0" parTransId="{7D2CF2BC-D398-455B-8F2B-5F4AB76AA3E5}" sibTransId="{5F8FC592-2A8B-4625-BB54-D23C0681A2FF}"/>
    <dgm:cxn modelId="{50DDCC2C-974C-45CE-9344-0B8444642093}" type="presOf" srcId="{C6407C10-321C-4466-9081-D5316E399B5B}" destId="{C61DF9E9-72CB-4077-BCD1-AE38004599E7}" srcOrd="0" destOrd="0" presId="urn:microsoft.com/office/officeart/2005/8/layout/vList3"/>
    <dgm:cxn modelId="{EA686728-1C24-4161-9C0F-9092F3937028}" srcId="{DE2BCD19-E4A7-4C34-B01F-826252DE4B1D}" destId="{575B243D-F8B2-4F2E-8315-327B541BCABE}" srcOrd="0" destOrd="0" parTransId="{BE39017A-18D4-4F93-8767-E729221616D4}" sibTransId="{A8A3B614-A06A-462A-BA1F-A85BE4881BDB}"/>
    <dgm:cxn modelId="{41FFA641-8602-4289-83FC-E74E70B4FEA1}" type="presOf" srcId="{B03D84A3-14E8-496B-B8E5-EFD35823BB8C}" destId="{02F5F7A6-88D3-4133-8266-973EE82C6619}" srcOrd="0" destOrd="0" presId="urn:microsoft.com/office/officeart/2005/8/layout/vList3"/>
    <dgm:cxn modelId="{74E26EBB-81E0-4ACE-98D8-C0AB0E86ABAC}" type="presOf" srcId="{575B243D-F8B2-4F2E-8315-327B541BCABE}" destId="{0D8F61A2-22CB-4A09-A4D9-D11031B8F5FA}" srcOrd="0" destOrd="0" presId="urn:microsoft.com/office/officeart/2005/8/layout/vList3"/>
    <dgm:cxn modelId="{317D7C26-5EF0-4931-9AB8-A91F2C076A08}" srcId="{DE2BCD19-E4A7-4C34-B01F-826252DE4B1D}" destId="{368D14D0-40C5-4650-B09E-2D093986BD42}" srcOrd="4" destOrd="0" parTransId="{7E0640EE-85F3-4A5A-8931-66EEDC0F79EF}" sibTransId="{6E0762D7-490B-49FC-9B8D-F7330569E1D4}"/>
    <dgm:cxn modelId="{369A098F-3770-4A00-B5D2-C12ED25D04DC}" type="presOf" srcId="{368D14D0-40C5-4650-B09E-2D093986BD42}" destId="{C2366D9D-F025-4B91-89B1-1416E5BD39D6}" srcOrd="0" destOrd="0" presId="urn:microsoft.com/office/officeart/2005/8/layout/vList3"/>
    <dgm:cxn modelId="{831EA9EF-24AF-41EC-9B92-0A05E888290F}" srcId="{DE2BCD19-E4A7-4C34-B01F-826252DE4B1D}" destId="{9BD885A0-EA2B-4AA1-A10A-0357A4B0FBDB}" srcOrd="1" destOrd="0" parTransId="{3D708A4B-F762-481D-B2FC-4B170D716C32}" sibTransId="{8F0272D4-F3A2-4E9E-9D6A-F2322BEABC56}"/>
    <dgm:cxn modelId="{98550760-CF9A-4803-9B42-957CE9E2138A}" type="presOf" srcId="{7D018574-BF0F-4AB2-AF02-DCB6410F233F}" destId="{3EC462A3-0B43-472B-84E0-74CE5838A82E}" srcOrd="0" destOrd="0" presId="urn:microsoft.com/office/officeart/2005/8/layout/vList3"/>
    <dgm:cxn modelId="{8965FB57-43E0-443C-A961-843CAA523F2E}" type="presOf" srcId="{DE2BCD19-E4A7-4C34-B01F-826252DE4B1D}" destId="{752952AF-484E-4082-83AF-B206C8E6EEED}" srcOrd="0" destOrd="0" presId="urn:microsoft.com/office/officeart/2005/8/layout/vList3"/>
    <dgm:cxn modelId="{C8A2EA23-47BA-47F5-8C91-BF5D0ADAA0D3}" type="presParOf" srcId="{752952AF-484E-4082-83AF-B206C8E6EEED}" destId="{001300AE-420D-4602-87B0-38E3944BCB2C}" srcOrd="0" destOrd="0" presId="urn:microsoft.com/office/officeart/2005/8/layout/vList3"/>
    <dgm:cxn modelId="{887BAD4D-FAD9-4546-AA81-07E0307EDF23}" type="presParOf" srcId="{001300AE-420D-4602-87B0-38E3944BCB2C}" destId="{012CB490-F865-46B2-992F-E131527E4F00}" srcOrd="0" destOrd="0" presId="urn:microsoft.com/office/officeart/2005/8/layout/vList3"/>
    <dgm:cxn modelId="{0D423BE4-21E2-4E1E-A178-527E8B35A5CA}" type="presParOf" srcId="{001300AE-420D-4602-87B0-38E3944BCB2C}" destId="{0D8F61A2-22CB-4A09-A4D9-D11031B8F5FA}" srcOrd="1" destOrd="0" presId="urn:microsoft.com/office/officeart/2005/8/layout/vList3"/>
    <dgm:cxn modelId="{EF9703B8-A44A-4B50-9961-CC3F4EAC4707}" type="presParOf" srcId="{752952AF-484E-4082-83AF-B206C8E6EEED}" destId="{EE7AB6F7-7169-4309-AFDA-EFAEAEC8895B}" srcOrd="1" destOrd="0" presId="urn:microsoft.com/office/officeart/2005/8/layout/vList3"/>
    <dgm:cxn modelId="{3EAFF30A-D342-4AEF-84A7-DB702EB05F56}" type="presParOf" srcId="{752952AF-484E-4082-83AF-B206C8E6EEED}" destId="{5749789F-2123-4D24-A313-8DEE0F167DE0}" srcOrd="2" destOrd="0" presId="urn:microsoft.com/office/officeart/2005/8/layout/vList3"/>
    <dgm:cxn modelId="{F3F7D8B2-9E10-4027-9A2C-79874032DDA5}" type="presParOf" srcId="{5749789F-2123-4D24-A313-8DEE0F167DE0}" destId="{938ACB06-A4C9-4D0F-B797-212F0F772129}" srcOrd="0" destOrd="0" presId="urn:microsoft.com/office/officeart/2005/8/layout/vList3"/>
    <dgm:cxn modelId="{FB22965C-7491-48DF-BF29-8EC4DABDB3DC}" type="presParOf" srcId="{5749789F-2123-4D24-A313-8DEE0F167DE0}" destId="{CAFA3A16-90F8-40B8-B6CA-DA62B54F73E8}" srcOrd="1" destOrd="0" presId="urn:microsoft.com/office/officeart/2005/8/layout/vList3"/>
    <dgm:cxn modelId="{EE898640-1782-42D5-BD2C-8B0647118017}" type="presParOf" srcId="{752952AF-484E-4082-83AF-B206C8E6EEED}" destId="{75EF95AB-FA5C-48D3-A362-2280E5CFD454}" srcOrd="3" destOrd="0" presId="urn:microsoft.com/office/officeart/2005/8/layout/vList3"/>
    <dgm:cxn modelId="{A1153282-61C0-4FC6-9222-C4123BA93501}" type="presParOf" srcId="{752952AF-484E-4082-83AF-B206C8E6EEED}" destId="{7A9EB794-567E-4A20-BD16-60BDD74748E8}" srcOrd="4" destOrd="0" presId="urn:microsoft.com/office/officeart/2005/8/layout/vList3"/>
    <dgm:cxn modelId="{3752DDC2-3221-4E50-ACB4-B4D2E79441AE}" type="presParOf" srcId="{7A9EB794-567E-4A20-BD16-60BDD74748E8}" destId="{1D4F8068-E440-4505-AC45-75C6325B0DE4}" srcOrd="0" destOrd="0" presId="urn:microsoft.com/office/officeart/2005/8/layout/vList3"/>
    <dgm:cxn modelId="{52712C3E-ECE4-4BF0-8EF4-2D04A234527D}" type="presParOf" srcId="{7A9EB794-567E-4A20-BD16-60BDD74748E8}" destId="{3EC462A3-0B43-472B-84E0-74CE5838A82E}" srcOrd="1" destOrd="0" presId="urn:microsoft.com/office/officeart/2005/8/layout/vList3"/>
    <dgm:cxn modelId="{D757CE28-01EE-4E8D-BF3C-F3216DBB84BA}" type="presParOf" srcId="{752952AF-484E-4082-83AF-B206C8E6EEED}" destId="{9C57C73E-43E8-4B23-AD1B-A86EA811FC4E}" srcOrd="5" destOrd="0" presId="urn:microsoft.com/office/officeart/2005/8/layout/vList3"/>
    <dgm:cxn modelId="{BA63181F-166D-406F-8AF9-A20615A8EDF5}" type="presParOf" srcId="{752952AF-484E-4082-83AF-B206C8E6EEED}" destId="{BDDF574B-A585-4B27-9B0E-CFAF2838E264}" srcOrd="6" destOrd="0" presId="urn:microsoft.com/office/officeart/2005/8/layout/vList3"/>
    <dgm:cxn modelId="{9E3E4E9D-A0F3-421D-BA22-380ECB50B627}" type="presParOf" srcId="{BDDF574B-A585-4B27-9B0E-CFAF2838E264}" destId="{E103C646-D57E-4355-B715-4866EB0C3A04}" srcOrd="0" destOrd="0" presId="urn:microsoft.com/office/officeart/2005/8/layout/vList3"/>
    <dgm:cxn modelId="{36655D67-050C-444E-B680-CB1FF3ABC792}" type="presParOf" srcId="{BDDF574B-A585-4B27-9B0E-CFAF2838E264}" destId="{C61DF9E9-72CB-4077-BCD1-AE38004599E7}" srcOrd="1" destOrd="0" presId="urn:microsoft.com/office/officeart/2005/8/layout/vList3"/>
    <dgm:cxn modelId="{6EB8F97A-0525-48FD-B2F2-01DF1A0A680F}" type="presParOf" srcId="{752952AF-484E-4082-83AF-B206C8E6EEED}" destId="{65464B37-CEE9-4F5F-9EF1-41933A0F5C81}" srcOrd="7" destOrd="0" presId="urn:microsoft.com/office/officeart/2005/8/layout/vList3"/>
    <dgm:cxn modelId="{CA23C787-6372-4FCA-AB65-87A426110111}" type="presParOf" srcId="{752952AF-484E-4082-83AF-B206C8E6EEED}" destId="{59C3995D-148A-405E-A68A-ABAFFC7CA93A}" srcOrd="8" destOrd="0" presId="urn:microsoft.com/office/officeart/2005/8/layout/vList3"/>
    <dgm:cxn modelId="{FE8211A9-4FC1-4841-A5DD-52D395252DC2}" type="presParOf" srcId="{59C3995D-148A-405E-A68A-ABAFFC7CA93A}" destId="{4C3C4472-46F1-419E-99D8-D4F17CF9D99D}" srcOrd="0" destOrd="0" presId="urn:microsoft.com/office/officeart/2005/8/layout/vList3"/>
    <dgm:cxn modelId="{6F2E0D60-717C-4B4B-9988-0D31DEA221DE}" type="presParOf" srcId="{59C3995D-148A-405E-A68A-ABAFFC7CA93A}" destId="{C2366D9D-F025-4B91-89B1-1416E5BD39D6}" srcOrd="1" destOrd="0" presId="urn:microsoft.com/office/officeart/2005/8/layout/vList3"/>
    <dgm:cxn modelId="{3CC980D0-BAFF-4C65-8622-D342EAB679A0}" type="presParOf" srcId="{752952AF-484E-4082-83AF-B206C8E6EEED}" destId="{1E285CA4-E2E9-4C58-8AF5-894AF9EFE39E}" srcOrd="9" destOrd="0" presId="urn:microsoft.com/office/officeart/2005/8/layout/vList3"/>
    <dgm:cxn modelId="{15146CB0-C206-42F6-9D46-79970529FD1A}" type="presParOf" srcId="{752952AF-484E-4082-83AF-B206C8E6EEED}" destId="{710EF702-C5B8-48C1-9895-E3FC779C0009}" srcOrd="10" destOrd="0" presId="urn:microsoft.com/office/officeart/2005/8/layout/vList3"/>
    <dgm:cxn modelId="{076B5560-6E05-438F-B809-C3582F3A16F6}" type="presParOf" srcId="{710EF702-C5B8-48C1-9895-E3FC779C0009}" destId="{EE2C0951-901C-4CD3-A8B5-DD3B8E6E859E}" srcOrd="0" destOrd="0" presId="urn:microsoft.com/office/officeart/2005/8/layout/vList3"/>
    <dgm:cxn modelId="{DF70F1F8-005F-4179-8913-2BDBE299DEDF}" type="presParOf" srcId="{710EF702-C5B8-48C1-9895-E3FC779C0009}" destId="{02F5F7A6-88D3-4133-8266-973EE82C661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F61A2-22CB-4A09-A4D9-D11031B8F5FA}">
      <dsp:nvSpPr>
        <dsp:cNvPr id="0" name=""/>
        <dsp:cNvSpPr/>
      </dsp:nvSpPr>
      <dsp:spPr>
        <a:xfrm rot="10800000">
          <a:off x="816366" y="1195"/>
          <a:ext cx="2793085" cy="4513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76200" rIns="142240" bIns="76200" numCol="1" spcCol="1270" anchor="ctr" anchorCtr="0">
          <a:noAutofit/>
        </a:bodyPr>
        <a:lstStyle/>
        <a:p>
          <a:pPr lvl="0" algn="ctr" defTabSz="889000">
            <a:lnSpc>
              <a:spcPct val="90000"/>
            </a:lnSpc>
            <a:spcBef>
              <a:spcPct val="0"/>
            </a:spcBef>
            <a:spcAft>
              <a:spcPct val="35000"/>
            </a:spcAft>
          </a:pPr>
          <a:r>
            <a:rPr lang="ar-DZ" sz="2000" b="1" kern="1200" dirty="0" smtClean="0">
              <a:cs typeface="AGA Aladdin Regular" pitchFamily="2" charset="-78"/>
            </a:rPr>
            <a:t>العوامل السياسية</a:t>
          </a:r>
          <a:endParaRPr lang="fr-FR" sz="2000" b="1" kern="1200" dirty="0">
            <a:cs typeface="AGA Aladdin Regular" pitchFamily="2" charset="-78"/>
          </a:endParaRPr>
        </a:p>
      </dsp:txBody>
      <dsp:txXfrm rot="10800000">
        <a:off x="929211" y="1195"/>
        <a:ext cx="2680240" cy="451380"/>
      </dsp:txXfrm>
    </dsp:sp>
    <dsp:sp modelId="{012CB490-F865-46B2-992F-E131527E4F00}">
      <dsp:nvSpPr>
        <dsp:cNvPr id="0" name=""/>
        <dsp:cNvSpPr/>
      </dsp:nvSpPr>
      <dsp:spPr>
        <a:xfrm>
          <a:off x="590676" y="1195"/>
          <a:ext cx="451380" cy="4513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FA3A16-90F8-40B8-B6CA-DA62B54F73E8}">
      <dsp:nvSpPr>
        <dsp:cNvPr id="0" name=""/>
        <dsp:cNvSpPr/>
      </dsp:nvSpPr>
      <dsp:spPr>
        <a:xfrm rot="10800000">
          <a:off x="816366" y="587316"/>
          <a:ext cx="2793085" cy="4513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76200" rIns="142240" bIns="76200" numCol="1" spcCol="1270" anchor="ctr" anchorCtr="0">
          <a:noAutofit/>
        </a:bodyPr>
        <a:lstStyle/>
        <a:p>
          <a:pPr lvl="0" algn="ctr" defTabSz="889000">
            <a:lnSpc>
              <a:spcPct val="90000"/>
            </a:lnSpc>
            <a:spcBef>
              <a:spcPct val="0"/>
            </a:spcBef>
            <a:spcAft>
              <a:spcPct val="35000"/>
            </a:spcAft>
          </a:pPr>
          <a:r>
            <a:rPr lang="ar-DZ" sz="2000" b="1" kern="1200" dirty="0" smtClean="0">
              <a:cs typeface="AGA Aladdin Regular" pitchFamily="2" charset="-78"/>
            </a:rPr>
            <a:t>العوامل الاقتصادية</a:t>
          </a:r>
          <a:endParaRPr lang="fr-FR" sz="2000" b="1" kern="1200" dirty="0">
            <a:cs typeface="AGA Aladdin Regular" pitchFamily="2" charset="-78"/>
          </a:endParaRPr>
        </a:p>
      </dsp:txBody>
      <dsp:txXfrm rot="10800000">
        <a:off x="929211" y="587316"/>
        <a:ext cx="2680240" cy="451380"/>
      </dsp:txXfrm>
    </dsp:sp>
    <dsp:sp modelId="{938ACB06-A4C9-4D0F-B797-212F0F772129}">
      <dsp:nvSpPr>
        <dsp:cNvPr id="0" name=""/>
        <dsp:cNvSpPr/>
      </dsp:nvSpPr>
      <dsp:spPr>
        <a:xfrm>
          <a:off x="590676" y="587316"/>
          <a:ext cx="451380" cy="4513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462A3-0B43-472B-84E0-74CE5838A82E}">
      <dsp:nvSpPr>
        <dsp:cNvPr id="0" name=""/>
        <dsp:cNvSpPr/>
      </dsp:nvSpPr>
      <dsp:spPr>
        <a:xfrm rot="10800000">
          <a:off x="816366" y="1173437"/>
          <a:ext cx="2793085" cy="4513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76200" rIns="142240" bIns="76200" numCol="1" spcCol="1270" anchor="ctr" anchorCtr="0">
          <a:noAutofit/>
        </a:bodyPr>
        <a:lstStyle/>
        <a:p>
          <a:pPr lvl="0" algn="ctr" defTabSz="889000">
            <a:lnSpc>
              <a:spcPct val="90000"/>
            </a:lnSpc>
            <a:spcBef>
              <a:spcPct val="0"/>
            </a:spcBef>
            <a:spcAft>
              <a:spcPct val="35000"/>
            </a:spcAft>
          </a:pPr>
          <a:r>
            <a:rPr lang="ar-DZ" sz="2000" b="1" kern="1200" dirty="0" smtClean="0">
              <a:cs typeface="AGA Aladdin Regular" pitchFamily="2" charset="-78"/>
            </a:rPr>
            <a:t>العوامل الاجتماعية الثقافية</a:t>
          </a:r>
          <a:endParaRPr lang="fr-FR" sz="2000" b="1" kern="1200" dirty="0">
            <a:cs typeface="AGA Aladdin Regular" pitchFamily="2" charset="-78"/>
          </a:endParaRPr>
        </a:p>
      </dsp:txBody>
      <dsp:txXfrm rot="10800000">
        <a:off x="929211" y="1173437"/>
        <a:ext cx="2680240" cy="451380"/>
      </dsp:txXfrm>
    </dsp:sp>
    <dsp:sp modelId="{1D4F8068-E440-4505-AC45-75C6325B0DE4}">
      <dsp:nvSpPr>
        <dsp:cNvPr id="0" name=""/>
        <dsp:cNvSpPr/>
      </dsp:nvSpPr>
      <dsp:spPr>
        <a:xfrm>
          <a:off x="590676" y="1173437"/>
          <a:ext cx="451380" cy="4513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1DF9E9-72CB-4077-BCD1-AE38004599E7}">
      <dsp:nvSpPr>
        <dsp:cNvPr id="0" name=""/>
        <dsp:cNvSpPr/>
      </dsp:nvSpPr>
      <dsp:spPr>
        <a:xfrm rot="10800000">
          <a:off x="816366" y="1759558"/>
          <a:ext cx="2793085" cy="4513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76200" rIns="142240" bIns="76200" numCol="1" spcCol="1270" anchor="ctr" anchorCtr="0">
          <a:noAutofit/>
        </a:bodyPr>
        <a:lstStyle/>
        <a:p>
          <a:pPr lvl="0" algn="ctr" defTabSz="889000">
            <a:lnSpc>
              <a:spcPct val="90000"/>
            </a:lnSpc>
            <a:spcBef>
              <a:spcPct val="0"/>
            </a:spcBef>
            <a:spcAft>
              <a:spcPct val="35000"/>
            </a:spcAft>
          </a:pPr>
          <a:r>
            <a:rPr lang="ar-DZ" sz="2000" b="1" kern="1200" dirty="0" smtClean="0">
              <a:cs typeface="AGA Aladdin Regular" pitchFamily="2" charset="-78"/>
            </a:rPr>
            <a:t>العوامل التكنولوجية</a:t>
          </a:r>
          <a:endParaRPr lang="fr-FR" sz="2000" b="1" kern="1200" dirty="0">
            <a:cs typeface="AGA Aladdin Regular" pitchFamily="2" charset="-78"/>
          </a:endParaRPr>
        </a:p>
      </dsp:txBody>
      <dsp:txXfrm rot="10800000">
        <a:off x="929211" y="1759558"/>
        <a:ext cx="2680240" cy="451380"/>
      </dsp:txXfrm>
    </dsp:sp>
    <dsp:sp modelId="{E103C646-D57E-4355-B715-4866EB0C3A04}">
      <dsp:nvSpPr>
        <dsp:cNvPr id="0" name=""/>
        <dsp:cNvSpPr/>
      </dsp:nvSpPr>
      <dsp:spPr>
        <a:xfrm>
          <a:off x="590676" y="1759558"/>
          <a:ext cx="451380" cy="4513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66D9D-F025-4B91-89B1-1416E5BD39D6}">
      <dsp:nvSpPr>
        <dsp:cNvPr id="0" name=""/>
        <dsp:cNvSpPr/>
      </dsp:nvSpPr>
      <dsp:spPr>
        <a:xfrm rot="10800000">
          <a:off x="816366" y="2345679"/>
          <a:ext cx="2793085" cy="4513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76200" rIns="142240" bIns="76200" numCol="1" spcCol="1270" anchor="ctr" anchorCtr="0">
          <a:noAutofit/>
        </a:bodyPr>
        <a:lstStyle/>
        <a:p>
          <a:pPr lvl="0" algn="ctr" defTabSz="889000">
            <a:lnSpc>
              <a:spcPct val="90000"/>
            </a:lnSpc>
            <a:spcBef>
              <a:spcPct val="0"/>
            </a:spcBef>
            <a:spcAft>
              <a:spcPct val="35000"/>
            </a:spcAft>
          </a:pPr>
          <a:r>
            <a:rPr lang="ar-DZ" sz="2000" b="1" kern="1200" dirty="0" smtClean="0">
              <a:cs typeface="AGA Aladdin Regular" pitchFamily="2" charset="-78"/>
            </a:rPr>
            <a:t>العوامل البيئية (الطبيعية)</a:t>
          </a:r>
          <a:endParaRPr lang="fr-FR" sz="2000" b="1" kern="1200" dirty="0">
            <a:cs typeface="AGA Aladdin Regular" pitchFamily="2" charset="-78"/>
          </a:endParaRPr>
        </a:p>
      </dsp:txBody>
      <dsp:txXfrm rot="10800000">
        <a:off x="929211" y="2345679"/>
        <a:ext cx="2680240" cy="451380"/>
      </dsp:txXfrm>
    </dsp:sp>
    <dsp:sp modelId="{4C3C4472-46F1-419E-99D8-D4F17CF9D99D}">
      <dsp:nvSpPr>
        <dsp:cNvPr id="0" name=""/>
        <dsp:cNvSpPr/>
      </dsp:nvSpPr>
      <dsp:spPr>
        <a:xfrm>
          <a:off x="590676" y="2345679"/>
          <a:ext cx="451380" cy="4513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F5F7A6-88D3-4133-8266-973EE82C6619}">
      <dsp:nvSpPr>
        <dsp:cNvPr id="0" name=""/>
        <dsp:cNvSpPr/>
      </dsp:nvSpPr>
      <dsp:spPr>
        <a:xfrm rot="10800000">
          <a:off x="816366" y="2880320"/>
          <a:ext cx="2793085" cy="4513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046" tIns="76200" rIns="142240" bIns="76200" numCol="1" spcCol="1270" anchor="ctr" anchorCtr="0">
          <a:noAutofit/>
        </a:bodyPr>
        <a:lstStyle/>
        <a:p>
          <a:pPr lvl="0" algn="ctr" defTabSz="889000">
            <a:lnSpc>
              <a:spcPct val="90000"/>
            </a:lnSpc>
            <a:spcBef>
              <a:spcPct val="0"/>
            </a:spcBef>
            <a:spcAft>
              <a:spcPct val="35000"/>
            </a:spcAft>
          </a:pPr>
          <a:r>
            <a:rPr lang="ar-DZ" sz="2000" b="1" kern="1200" dirty="0" smtClean="0">
              <a:cs typeface="AGA Aladdin Regular" pitchFamily="2" charset="-78"/>
            </a:rPr>
            <a:t>العوامل القانونية</a:t>
          </a:r>
          <a:endParaRPr lang="fr-FR" sz="2000" b="1" kern="1200" dirty="0">
            <a:cs typeface="AGA Aladdin Regular" pitchFamily="2" charset="-78"/>
          </a:endParaRPr>
        </a:p>
      </dsp:txBody>
      <dsp:txXfrm rot="10800000">
        <a:off x="929211" y="2880320"/>
        <a:ext cx="2680240" cy="451380"/>
      </dsp:txXfrm>
    </dsp:sp>
    <dsp:sp modelId="{EE2C0951-901C-4CD3-A8B5-DD3B8E6E859E}">
      <dsp:nvSpPr>
        <dsp:cNvPr id="0" name=""/>
        <dsp:cNvSpPr/>
      </dsp:nvSpPr>
      <dsp:spPr>
        <a:xfrm>
          <a:off x="590676" y="2931799"/>
          <a:ext cx="451380" cy="451380"/>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FD9DFA8D-ACB1-4BDF-BC98-E2E71900A255}" type="datetimeFigureOut">
              <a:rPr lang="en-IE"/>
              <a:pPr>
                <a:defRPr/>
              </a:pPr>
              <a:t>10/03/2024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363C0036-6512-4026-93F6-FF30657F6859}" type="slidenum">
              <a:rPr lang="en-IE"/>
              <a:pPr>
                <a:defRPr/>
              </a:pPr>
              <a:t>‹N°›</a:t>
            </a:fld>
            <a:endParaRPr lang="en-IE"/>
          </a:p>
        </p:txBody>
      </p:sp>
    </p:spTree>
    <p:extLst>
      <p:ext uri="{BB962C8B-B14F-4D97-AF65-F5344CB8AC3E}">
        <p14:creationId xmlns:p14="http://schemas.microsoft.com/office/powerpoint/2010/main" val="250915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1"/>
          <p:cNvSpPr>
            <a:spLocks noChangeArrowheads="1"/>
          </p:cNvSpPr>
          <p:nvPr userDrawn="1"/>
        </p:nvSpPr>
        <p:spPr bwMode="white">
          <a:xfrm>
            <a:off x="0" y="836613"/>
            <a:ext cx="9144000" cy="1555750"/>
          </a:xfrm>
          <a:prstGeom prst="rect">
            <a:avLst/>
          </a:prstGeom>
          <a:gradFill rotWithShape="1">
            <a:gsLst>
              <a:gs pos="0">
                <a:schemeClr val="hlink"/>
              </a:gs>
              <a:gs pos="100000">
                <a:schemeClr val="hlink">
                  <a:gamma/>
                  <a:shade val="46275"/>
                  <a:invGamma/>
                </a:schemeClr>
              </a:gs>
            </a:gsLst>
            <a:lin ang="0" scaled="1"/>
          </a:gradFill>
          <a:ln w="9525">
            <a:noFill/>
            <a:miter lim="800000"/>
            <a:headEnd/>
            <a:tailEnd/>
          </a:ln>
          <a:effectLst/>
        </p:spPr>
        <p:txBody>
          <a:bodyPr wrap="none" anchor="ctr"/>
          <a:lstStyle/>
          <a:p>
            <a:pPr>
              <a:defRPr/>
            </a:pPr>
            <a:endParaRPr lang="en-IE">
              <a:latin typeface="Arial" pitchFamily="34" charset="0"/>
              <a:cs typeface="+mn-cs"/>
            </a:endParaRPr>
          </a:p>
        </p:txBody>
      </p:sp>
      <p:sp>
        <p:nvSpPr>
          <p:cNvPr id="5" name="Freeform 43"/>
          <p:cNvSpPr>
            <a:spLocks/>
          </p:cNvSpPr>
          <p:nvPr userDrawn="1"/>
        </p:nvSpPr>
        <p:spPr bwMode="invGray">
          <a:xfrm>
            <a:off x="0" y="836613"/>
            <a:ext cx="2139950" cy="1546225"/>
          </a:xfrm>
          <a:custGeom>
            <a:avLst/>
            <a:gdLst/>
            <a:ahLst/>
            <a:cxnLst>
              <a:cxn ang="0">
                <a:pos x="0" y="0"/>
              </a:cxn>
              <a:cxn ang="0">
                <a:pos x="1348" y="0"/>
              </a:cxn>
              <a:cxn ang="0">
                <a:pos x="1170" y="287"/>
              </a:cxn>
              <a:cxn ang="0">
                <a:pos x="0" y="286"/>
              </a:cxn>
              <a:cxn ang="0">
                <a:pos x="0" y="0"/>
              </a:cxn>
            </a:cxnLst>
            <a:rect l="0" t="0" r="r" b="b"/>
            <a:pathLst>
              <a:path w="1348" h="287">
                <a:moveTo>
                  <a:pt x="0" y="0"/>
                </a:moveTo>
                <a:lnTo>
                  <a:pt x="1348" y="0"/>
                </a:lnTo>
                <a:lnTo>
                  <a:pt x="1170" y="287"/>
                </a:lnTo>
                <a:lnTo>
                  <a:pt x="0" y="286"/>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IE">
              <a:latin typeface="Arial" pitchFamily="34" charset="0"/>
              <a:cs typeface="+mn-cs"/>
            </a:endParaRPr>
          </a:p>
        </p:txBody>
      </p:sp>
      <p:graphicFrame>
        <p:nvGraphicFramePr>
          <p:cNvPr id="6" name="Object 37"/>
          <p:cNvGraphicFramePr>
            <a:graphicFrameLocks noChangeAspect="1"/>
          </p:cNvGraphicFramePr>
          <p:nvPr/>
        </p:nvGraphicFramePr>
        <p:xfrm>
          <a:off x="0" y="0"/>
          <a:ext cx="9144000" cy="849313"/>
        </p:xfrm>
        <a:graphic>
          <a:graphicData uri="http://schemas.openxmlformats.org/presentationml/2006/ole">
            <mc:AlternateContent xmlns:mc="http://schemas.openxmlformats.org/markup-compatibility/2006">
              <mc:Choice xmlns:v="urn:schemas-microsoft-com:vml" Requires="v">
                <p:oleObj spid="_x0000_s32795" name="Image" r:id="rId3" imgW="8571429" imgH="1514286" progId="">
                  <p:embed/>
                </p:oleObj>
              </mc:Choice>
              <mc:Fallback>
                <p:oleObj name="Image" r:id="rId3" imgW="8571429" imgH="1514286" progId="">
                  <p:embed/>
                  <p:pic>
                    <p:nvPicPr>
                      <p:cNvPr id="0"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ltGray">
                      <a:xfrm>
                        <a:off x="0" y="0"/>
                        <a:ext cx="9144000"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Freeform 42"/>
          <p:cNvSpPr>
            <a:spLocks/>
          </p:cNvSpPr>
          <p:nvPr userDrawn="1"/>
        </p:nvSpPr>
        <p:spPr bwMode="gray">
          <a:xfrm>
            <a:off x="0" y="836613"/>
            <a:ext cx="9145588" cy="1558925"/>
          </a:xfrm>
          <a:custGeom>
            <a:avLst/>
            <a:gdLst/>
            <a:ahLst/>
            <a:cxnLst>
              <a:cxn ang="0">
                <a:pos x="0" y="573"/>
              </a:cxn>
              <a:cxn ang="0">
                <a:pos x="4134" y="573"/>
              </a:cxn>
              <a:cxn ang="0">
                <a:pos x="4134" y="1"/>
              </a:cxn>
              <a:cxn ang="0">
                <a:pos x="322" y="0"/>
              </a:cxn>
              <a:cxn ang="0">
                <a:pos x="0" y="573"/>
              </a:cxn>
            </a:cxnLst>
            <a:rect l="0" t="0" r="r" b="b"/>
            <a:pathLst>
              <a:path w="4134" h="573">
                <a:moveTo>
                  <a:pt x="0" y="573"/>
                </a:moveTo>
                <a:lnTo>
                  <a:pt x="4134" y="573"/>
                </a:lnTo>
                <a:lnTo>
                  <a:pt x="4134" y="1"/>
                </a:lnTo>
                <a:lnTo>
                  <a:pt x="322" y="0"/>
                </a:lnTo>
                <a:lnTo>
                  <a:pt x="0" y="573"/>
                </a:lnTo>
                <a:close/>
              </a:path>
            </a:pathLst>
          </a:custGeom>
          <a:gradFill rotWithShape="1">
            <a:gsLst>
              <a:gs pos="0">
                <a:schemeClr val="accent1">
                  <a:gamma/>
                  <a:shade val="12549"/>
                  <a:invGamma/>
                </a:schemeClr>
              </a:gs>
              <a:gs pos="100000">
                <a:schemeClr val="accent1"/>
              </a:gs>
            </a:gsLst>
            <a:lin ang="0" scaled="1"/>
          </a:gradFill>
          <a:ln w="9525">
            <a:noFill/>
            <a:round/>
            <a:headEnd/>
            <a:tailEnd/>
          </a:ln>
          <a:effectLst/>
        </p:spPr>
        <p:txBody>
          <a:bodyPr/>
          <a:lstStyle/>
          <a:p>
            <a:pPr>
              <a:defRPr/>
            </a:pPr>
            <a:endParaRPr lang="en-IE">
              <a:latin typeface="Arial" pitchFamily="34" charset="0"/>
              <a:cs typeface="+mn-cs"/>
            </a:endParaRPr>
          </a:p>
        </p:txBody>
      </p:sp>
      <p:sp>
        <p:nvSpPr>
          <p:cNvPr id="3074" name="Rectangle 2"/>
          <p:cNvSpPr>
            <a:spLocks noGrp="1" noChangeArrowheads="1"/>
          </p:cNvSpPr>
          <p:nvPr>
            <p:ph type="ctrTitle"/>
          </p:nvPr>
        </p:nvSpPr>
        <p:spPr>
          <a:xfrm>
            <a:off x="2638425" y="1601788"/>
            <a:ext cx="6324600" cy="685800"/>
          </a:xfrm>
        </p:spPr>
        <p:txBody>
          <a:bodyPr/>
          <a:lstStyle>
            <a:lvl1pPr>
              <a:defRPr sz="1400" b="0" i="1"/>
            </a:lvl1pPr>
          </a:lstStyle>
          <a:p>
            <a:r>
              <a:rPr lang="en-GB"/>
              <a:t>Click to edit Master title style</a:t>
            </a:r>
          </a:p>
        </p:txBody>
      </p:sp>
      <p:sp>
        <p:nvSpPr>
          <p:cNvPr id="3075" name="Rectangle 3"/>
          <p:cNvSpPr>
            <a:spLocks noGrp="1" noChangeArrowheads="1"/>
          </p:cNvSpPr>
          <p:nvPr>
            <p:ph type="subTitle" idx="1"/>
          </p:nvPr>
        </p:nvSpPr>
        <p:spPr>
          <a:xfrm>
            <a:off x="1476375" y="4292600"/>
            <a:ext cx="6400800" cy="533400"/>
          </a:xfrm>
        </p:spPr>
        <p:txBody>
          <a:bodyPr/>
          <a:lstStyle>
            <a:lvl1pPr marL="0" indent="0" algn="r">
              <a:buFont typeface="Wingdings" pitchFamily="2" charset="2"/>
              <a:buNone/>
              <a:defRPr b="1">
                <a:solidFill>
                  <a:schemeClr val="bg1"/>
                </a:solidFill>
              </a:defRPr>
            </a:lvl1pPr>
          </a:lstStyle>
          <a:p>
            <a:r>
              <a:rPr lang="en-GB"/>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2738" y="227013"/>
            <a:ext cx="2068512" cy="6170612"/>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27013"/>
            <a:ext cx="6053138" cy="61706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39216"/>
                <a:invGamma/>
              </a:schemeClr>
            </a:gs>
          </a:gsLst>
          <a:lin ang="5400000" scaled="1"/>
        </a:gradFill>
        <a:effectLst/>
      </p:bgPr>
    </p:bg>
    <p:spTree>
      <p:nvGrpSpPr>
        <p:cNvPr id="1" name=""/>
        <p:cNvGrpSpPr/>
        <p:nvPr/>
      </p:nvGrpSpPr>
      <p:grpSpPr>
        <a:xfrm>
          <a:off x="0" y="0"/>
          <a:ext cx="0" cy="0"/>
          <a:chOff x="0" y="0"/>
          <a:chExt cx="0" cy="0"/>
        </a:xfrm>
      </p:grpSpPr>
      <p:graphicFrame>
        <p:nvGraphicFramePr>
          <p:cNvPr id="1026" name="Object 20"/>
          <p:cNvGraphicFramePr>
            <a:graphicFrameLocks noChangeAspect="1"/>
          </p:cNvGraphicFramePr>
          <p:nvPr/>
        </p:nvGraphicFramePr>
        <p:xfrm>
          <a:off x="0" y="0"/>
          <a:ext cx="9144000" cy="973138"/>
        </p:xfrm>
        <a:graphic>
          <a:graphicData uri="http://schemas.openxmlformats.org/presentationml/2006/ole">
            <mc:AlternateContent xmlns:mc="http://schemas.openxmlformats.org/markup-compatibility/2006">
              <mc:Choice xmlns:v="urn:schemas-microsoft-com:vml" Requires="v">
                <p:oleObj spid="_x0000_s1051" name="Image" r:id="rId14" imgW="8571429" imgH="1514286" progId="">
                  <p:embed/>
                </p:oleObj>
              </mc:Choice>
              <mc:Fallback>
                <p:oleObj name="Image" r:id="rId14" imgW="8571429" imgH="1514286" progId="">
                  <p:embed/>
                  <p:pic>
                    <p:nvPicPr>
                      <p:cNvPr id="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ltGray">
                      <a:xfrm>
                        <a:off x="0" y="0"/>
                        <a:ext cx="9144000" cy="973138"/>
                      </a:xfrm>
                      <a:prstGeom prst="rect">
                        <a:avLst/>
                      </a:prstGeom>
                      <a:noFill/>
                      <a:ln>
                        <a:noFill/>
                      </a:ln>
                      <a:effectLst/>
                      <a:extLst>
                        <a:ext uri="{909E8E84-426E-40DD-AFC4-6F175D3DCCD1}">
                          <a14:hiddenFill xmlns:a14="http://schemas.microsoft.com/office/drawing/2010/main">
                            <a:solidFill>
                              <a:srgbClr val="058089"/>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B2B2B2"/>
                              </a:outerShdw>
                            </a:effectLst>
                          </a14:hiddenEffects>
                        </a:ext>
                      </a:extLst>
                    </p:spPr>
                  </p:pic>
                </p:oleObj>
              </mc:Fallback>
            </mc:AlternateContent>
          </a:graphicData>
        </a:graphic>
      </p:graphicFrame>
      <p:sp>
        <p:nvSpPr>
          <p:cNvPr id="1045" name="Freeform 21"/>
          <p:cNvSpPr>
            <a:spLocks/>
          </p:cNvSpPr>
          <p:nvPr/>
        </p:nvSpPr>
        <p:spPr bwMode="gray">
          <a:xfrm>
            <a:off x="1828800" y="246063"/>
            <a:ext cx="7315200" cy="720725"/>
          </a:xfrm>
          <a:custGeom>
            <a:avLst/>
            <a:gdLst/>
            <a:ahLst/>
            <a:cxnLst>
              <a:cxn ang="0">
                <a:pos x="0" y="454"/>
              </a:cxn>
              <a:cxn ang="0">
                <a:pos x="4798" y="454"/>
              </a:cxn>
              <a:cxn ang="0">
                <a:pos x="4798" y="0"/>
              </a:cxn>
              <a:cxn ang="0">
                <a:pos x="382" y="3"/>
              </a:cxn>
              <a:cxn ang="0">
                <a:pos x="0" y="454"/>
              </a:cxn>
            </a:cxnLst>
            <a:rect l="0" t="0" r="r" b="b"/>
            <a:pathLst>
              <a:path w="4798" h="454">
                <a:moveTo>
                  <a:pt x="0" y="454"/>
                </a:moveTo>
                <a:lnTo>
                  <a:pt x="4798" y="454"/>
                </a:lnTo>
                <a:lnTo>
                  <a:pt x="4798" y="0"/>
                </a:lnTo>
                <a:lnTo>
                  <a:pt x="382" y="3"/>
                </a:lnTo>
                <a:lnTo>
                  <a:pt x="0" y="454"/>
                </a:lnTo>
                <a:close/>
              </a:path>
            </a:pathLst>
          </a:custGeom>
          <a:gradFill rotWithShape="1">
            <a:gsLst>
              <a:gs pos="0">
                <a:schemeClr val="accent1">
                  <a:gamma/>
                  <a:shade val="46275"/>
                  <a:invGamma/>
                </a:schemeClr>
              </a:gs>
              <a:gs pos="100000">
                <a:schemeClr val="accent1"/>
              </a:gs>
            </a:gsLst>
            <a:lin ang="0" scaled="1"/>
          </a:gradFill>
          <a:ln w="9525">
            <a:noFill/>
            <a:round/>
            <a:headEnd/>
            <a:tailEnd/>
          </a:ln>
          <a:effectLst/>
        </p:spPr>
        <p:txBody>
          <a:bodyPr/>
          <a:lstStyle/>
          <a:p>
            <a:pPr>
              <a:defRPr/>
            </a:pPr>
            <a:endParaRPr lang="en-IE">
              <a:latin typeface="Arial" pitchFamily="34" charset="0"/>
              <a:cs typeface="+mn-cs"/>
            </a:endParaRPr>
          </a:p>
        </p:txBody>
      </p:sp>
      <p:sp>
        <p:nvSpPr>
          <p:cNvPr id="1046" name="Freeform 22"/>
          <p:cNvSpPr>
            <a:spLocks/>
          </p:cNvSpPr>
          <p:nvPr/>
        </p:nvSpPr>
        <p:spPr bwMode="gray">
          <a:xfrm>
            <a:off x="0" y="966788"/>
            <a:ext cx="1828800" cy="288925"/>
          </a:xfrm>
          <a:custGeom>
            <a:avLst/>
            <a:gdLst/>
            <a:ahLst/>
            <a:cxnLst>
              <a:cxn ang="0">
                <a:pos x="0" y="0"/>
              </a:cxn>
              <a:cxn ang="0">
                <a:pos x="1338" y="0"/>
              </a:cxn>
              <a:cxn ang="0">
                <a:pos x="1138" y="182"/>
              </a:cxn>
              <a:cxn ang="0">
                <a:pos x="0" y="181"/>
              </a:cxn>
              <a:cxn ang="0">
                <a:pos x="0" y="0"/>
              </a:cxn>
            </a:cxnLst>
            <a:rect l="0" t="0" r="r" b="b"/>
            <a:pathLst>
              <a:path w="1338" h="182">
                <a:moveTo>
                  <a:pt x="0" y="0"/>
                </a:moveTo>
                <a:lnTo>
                  <a:pt x="1338" y="0"/>
                </a:lnTo>
                <a:lnTo>
                  <a:pt x="1138" y="182"/>
                </a:lnTo>
                <a:lnTo>
                  <a:pt x="0" y="181"/>
                </a:lnTo>
                <a:lnTo>
                  <a:pt x="0" y="0"/>
                </a:lnTo>
                <a:close/>
              </a:path>
            </a:pathLst>
          </a:custGeom>
          <a:solidFill>
            <a:schemeClr val="accent2"/>
          </a:solidFill>
          <a:ln w="9525" cap="flat" cmpd="sng">
            <a:noFill/>
            <a:prstDash val="solid"/>
            <a:round/>
            <a:headEnd type="none" w="med" len="med"/>
            <a:tailEnd type="none" w="med" len="med"/>
          </a:ln>
          <a:effectLst/>
        </p:spPr>
        <p:txBody>
          <a:bodyPr/>
          <a:lstStyle/>
          <a:p>
            <a:pPr>
              <a:defRPr/>
            </a:pPr>
            <a:endParaRPr lang="en-IE">
              <a:latin typeface="Arial" pitchFamily="34" charset="0"/>
              <a:cs typeface="+mn-cs"/>
            </a:endParaRPr>
          </a:p>
        </p:txBody>
      </p:sp>
      <p:sp>
        <p:nvSpPr>
          <p:cNvPr id="1030" name="Rectangle 2"/>
          <p:cNvSpPr>
            <a:spLocks noGrp="1" noChangeArrowheads="1"/>
          </p:cNvSpPr>
          <p:nvPr>
            <p:ph type="title"/>
          </p:nvPr>
        </p:nvSpPr>
        <p:spPr bwMode="white">
          <a:xfrm>
            <a:off x="2406650" y="227013"/>
            <a:ext cx="6324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31" name="Rectangle 3"/>
          <p:cNvSpPr>
            <a:spLocks noGrp="1" noChangeArrowheads="1"/>
          </p:cNvSpPr>
          <p:nvPr>
            <p:ph type="body" idx="1"/>
          </p:nvPr>
        </p:nvSpPr>
        <p:spPr bwMode="auto">
          <a:xfrm>
            <a:off x="457200" y="1447800"/>
            <a:ext cx="8229600" cy="494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Verdana" pitchFamily="34" charset="0"/>
        </a:defRPr>
      </a:lvl2pPr>
      <a:lvl3pPr algn="l" rtl="0" eaLnBrk="0" fontAlgn="base" hangingPunct="0">
        <a:spcBef>
          <a:spcPct val="0"/>
        </a:spcBef>
        <a:spcAft>
          <a:spcPct val="0"/>
        </a:spcAft>
        <a:defRPr sz="2400" b="1">
          <a:solidFill>
            <a:schemeClr val="bg1"/>
          </a:solidFill>
          <a:latin typeface="Verdana" pitchFamily="34" charset="0"/>
        </a:defRPr>
      </a:lvl3pPr>
      <a:lvl4pPr algn="l" rtl="0" eaLnBrk="0" fontAlgn="base" hangingPunct="0">
        <a:spcBef>
          <a:spcPct val="0"/>
        </a:spcBef>
        <a:spcAft>
          <a:spcPct val="0"/>
        </a:spcAft>
        <a:defRPr sz="2400" b="1">
          <a:solidFill>
            <a:schemeClr val="bg1"/>
          </a:solidFill>
          <a:latin typeface="Verdana" pitchFamily="34" charset="0"/>
        </a:defRPr>
      </a:lvl4pPr>
      <a:lvl5pPr algn="l" rtl="0" eaLnBrk="0" fontAlgn="base" hangingPunct="0">
        <a:spcBef>
          <a:spcPct val="0"/>
        </a:spcBef>
        <a:spcAft>
          <a:spcPct val="0"/>
        </a:spcAft>
        <a:defRPr sz="2400" b="1">
          <a:solidFill>
            <a:schemeClr val="bg1"/>
          </a:solidFill>
          <a:latin typeface="Verdana" pitchFamily="34" charset="0"/>
        </a:defRPr>
      </a:lvl5pPr>
      <a:lvl6pPr marL="457200" algn="l" rtl="0" fontAlgn="base">
        <a:spcBef>
          <a:spcPct val="0"/>
        </a:spcBef>
        <a:spcAft>
          <a:spcPct val="0"/>
        </a:spcAft>
        <a:defRPr sz="2400" b="1">
          <a:solidFill>
            <a:schemeClr val="bg1"/>
          </a:solidFill>
          <a:latin typeface="Verdana" pitchFamily="34" charset="0"/>
        </a:defRPr>
      </a:lvl6pPr>
      <a:lvl7pPr marL="914400" algn="l" rtl="0" fontAlgn="base">
        <a:spcBef>
          <a:spcPct val="0"/>
        </a:spcBef>
        <a:spcAft>
          <a:spcPct val="0"/>
        </a:spcAft>
        <a:defRPr sz="2400" b="1">
          <a:solidFill>
            <a:schemeClr val="bg1"/>
          </a:solidFill>
          <a:latin typeface="Verdana" pitchFamily="34" charset="0"/>
        </a:defRPr>
      </a:lvl7pPr>
      <a:lvl8pPr marL="1371600" algn="l" rtl="0" fontAlgn="base">
        <a:spcBef>
          <a:spcPct val="0"/>
        </a:spcBef>
        <a:spcAft>
          <a:spcPct val="0"/>
        </a:spcAft>
        <a:defRPr sz="2400" b="1">
          <a:solidFill>
            <a:schemeClr val="bg1"/>
          </a:solidFill>
          <a:latin typeface="Verdana" pitchFamily="34" charset="0"/>
        </a:defRPr>
      </a:lvl8pPr>
      <a:lvl9pPr marL="1828800" algn="l" rtl="0" fontAlgn="base">
        <a:spcBef>
          <a:spcPct val="0"/>
        </a:spcBef>
        <a:spcAft>
          <a:spcPct val="0"/>
        </a:spcAft>
        <a:defRPr sz="2400" b="1">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916832"/>
            <a:ext cx="6814512" cy="3816424"/>
          </a:xfrm>
        </p:spPr>
        <p:txBody>
          <a:bodyPr/>
          <a:lstStyle/>
          <a:p>
            <a:pPr marL="0" indent="0" algn="just" rtl="1">
              <a:buNone/>
            </a:pPr>
            <a:r>
              <a:rPr lang="ar-DZ" dirty="0">
                <a:solidFill>
                  <a:srgbClr val="000000"/>
                </a:solidFill>
              </a:rPr>
              <a:t>التحليل البيئي التسويقي هو </a:t>
            </a:r>
            <a:r>
              <a:rPr lang="ar-DZ" dirty="0" smtClean="0">
                <a:solidFill>
                  <a:srgbClr val="000000"/>
                </a:solidFill>
              </a:rPr>
              <a:t>تحليل استراتيجي هدفه مساعدة متخذي القرار على </a:t>
            </a:r>
            <a:r>
              <a:rPr lang="ar-DZ" dirty="0">
                <a:solidFill>
                  <a:srgbClr val="000000"/>
                </a:solidFill>
              </a:rPr>
              <a:t>تحديد العوامل الداخلية والخارجية للبيئة </a:t>
            </a:r>
            <a:r>
              <a:rPr lang="ar-DZ" kern="1200" dirty="0">
                <a:solidFill>
                  <a:srgbClr val="000000"/>
                </a:solidFill>
                <a:latin typeface="Arial" charset="0"/>
                <a:cs typeface="Arial" charset="0"/>
              </a:rPr>
              <a:t>التي تؤثر في قدرات المؤسسة على العمل بشكل صحيح، يشارك التسويق الاستراتيجي في تحديد هيكل وثقافة وسياسات الشركة لإعطاء التوجيهات اللازمة لأعضاء المؤسسة، لكن نجاح العمل يعتمد على كيفية التعامل مع التغيرات  البيئية الداخلية والخارجية</a:t>
            </a:r>
            <a:r>
              <a:rPr lang="ar-DZ" kern="1200" dirty="0" smtClean="0">
                <a:solidFill>
                  <a:srgbClr val="000000"/>
                </a:solidFill>
                <a:latin typeface="Arial" charset="0"/>
                <a:cs typeface="Arial" charset="0"/>
              </a:rPr>
              <a:t>.</a:t>
            </a:r>
            <a:endParaRPr lang="ar-DZ" dirty="0">
              <a:solidFill>
                <a:srgbClr val="000000"/>
              </a:solidFill>
            </a:endParaRPr>
          </a:p>
          <a:p>
            <a:pPr marL="0" indent="0" algn="just" rtl="1">
              <a:buNone/>
            </a:pPr>
            <a:r>
              <a:rPr lang="ar-DZ" dirty="0">
                <a:solidFill>
                  <a:srgbClr val="000000"/>
                </a:solidFill>
              </a:rPr>
              <a:t>وإذا علمنا أن قرارات التسويق الاستراتيجي تشكل أساسا في التعامل مع تلك التغيرات يمكن أن ندرك أهمية تحليل البيئة بمختلف مكوناتها بالنسبة للمؤسسة </a:t>
            </a:r>
            <a:endParaRPr lang="ar-DZ" dirty="0" smtClean="0">
              <a:solidFill>
                <a:srgbClr val="000000"/>
              </a:solidFill>
            </a:endParaRPr>
          </a:p>
          <a:p>
            <a:pPr algn="just" rtl="1"/>
            <a:r>
              <a:rPr lang="ar-DZ" dirty="0">
                <a:solidFill>
                  <a:srgbClr val="000000"/>
                </a:solidFill>
              </a:rPr>
              <a:t> </a:t>
            </a:r>
            <a:r>
              <a:rPr lang="ar-DZ" dirty="0" smtClean="0">
                <a:solidFill>
                  <a:srgbClr val="000000"/>
                </a:solidFill>
              </a:rPr>
              <a:t>تحديد العوامل وطبيعتها</a:t>
            </a:r>
          </a:p>
          <a:p>
            <a:pPr algn="just" rtl="1"/>
            <a:r>
              <a:rPr lang="ar-DZ" dirty="0" smtClean="0">
                <a:solidFill>
                  <a:srgbClr val="000000"/>
                </a:solidFill>
              </a:rPr>
              <a:t>تحديد اتجاهات هذه العوامل</a:t>
            </a:r>
          </a:p>
          <a:p>
            <a:pPr algn="just" rtl="1"/>
            <a:r>
              <a:rPr lang="ar-DZ" dirty="0" smtClean="0">
                <a:solidFill>
                  <a:srgbClr val="000000"/>
                </a:solidFill>
              </a:rPr>
              <a:t>تحديد طبيعة التأثير وحدوده</a:t>
            </a:r>
            <a:endParaRPr lang="fr-FR" dirty="0">
              <a:solidFill>
                <a:srgbClr val="000000"/>
              </a:solidFill>
            </a:endParaRPr>
          </a:p>
        </p:txBody>
      </p:sp>
      <p:sp>
        <p:nvSpPr>
          <p:cNvPr id="4" name="ZoneTexte 3"/>
          <p:cNvSpPr txBox="1"/>
          <p:nvPr/>
        </p:nvSpPr>
        <p:spPr>
          <a:xfrm>
            <a:off x="3887336" y="404664"/>
            <a:ext cx="4464496" cy="400110"/>
          </a:xfrm>
          <a:prstGeom prst="rect">
            <a:avLst/>
          </a:prstGeom>
          <a:noFill/>
        </p:spPr>
        <p:txBody>
          <a:bodyPr wrap="square" rtlCol="0">
            <a:spAutoFit/>
          </a:bodyPr>
          <a:lstStyle/>
          <a:p>
            <a:r>
              <a:rPr lang="fr-FR" sz="2000" b="1" dirty="0" smtClean="0">
                <a:solidFill>
                  <a:schemeClr val="bg1"/>
                </a:solidFill>
              </a:rPr>
              <a:t> </a:t>
            </a:r>
            <a:r>
              <a:rPr lang="ar-DZ" sz="2000" b="1" dirty="0" smtClean="0">
                <a:solidFill>
                  <a:schemeClr val="bg1"/>
                </a:solidFill>
              </a:rPr>
              <a:t>التحليل </a:t>
            </a:r>
            <a:r>
              <a:rPr lang="ar-SA" sz="2000" b="1" dirty="0" smtClean="0">
                <a:solidFill>
                  <a:schemeClr val="bg1"/>
                </a:solidFill>
              </a:rPr>
              <a:t>الاستراتيجي </a:t>
            </a:r>
            <a:r>
              <a:rPr lang="ar-DZ" sz="2000" b="1" dirty="0" smtClean="0">
                <a:solidFill>
                  <a:schemeClr val="bg1"/>
                </a:solidFill>
              </a:rPr>
              <a:t>لبيئة المؤسسة</a:t>
            </a:r>
            <a:endParaRPr lang="fr-FR" sz="2000" dirty="0">
              <a:solidFill>
                <a:schemeClr val="bg1"/>
              </a:solidFill>
            </a:endParaRPr>
          </a:p>
        </p:txBody>
      </p:sp>
    </p:spTree>
    <p:extLst>
      <p:ext uri="{BB962C8B-B14F-4D97-AF65-F5344CB8AC3E}">
        <p14:creationId xmlns:p14="http://schemas.microsoft.com/office/powerpoint/2010/main" val="1061314832"/>
      </p:ext>
    </p:extLst>
  </p:cSld>
  <p:clrMapOvr>
    <a:masterClrMapping/>
  </p:clrMapOvr>
  <p:transition advTm="21830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699792" y="1088385"/>
            <a:ext cx="5616624" cy="646331"/>
          </a:xfrm>
          <a:prstGeom prst="rect">
            <a:avLst/>
          </a:prstGeom>
          <a:noFill/>
        </p:spPr>
        <p:txBody>
          <a:bodyPr wrap="square" rtlCol="0">
            <a:spAutoFit/>
          </a:bodyPr>
          <a:lstStyle/>
          <a:p>
            <a:pPr algn="r" rtl="1"/>
            <a:r>
              <a:rPr lang="ar-DZ" b="1" dirty="0" smtClean="0">
                <a:solidFill>
                  <a:srgbClr val="FF0000"/>
                </a:solidFill>
              </a:rPr>
              <a:t>3</a:t>
            </a:r>
            <a:r>
              <a:rPr lang="ar-DZ" b="1" dirty="0">
                <a:solidFill>
                  <a:srgbClr val="FF0000"/>
                </a:solidFill>
              </a:rPr>
              <a:t>. </a:t>
            </a:r>
            <a:r>
              <a:rPr lang="ar-DZ" b="1" dirty="0" smtClean="0">
                <a:solidFill>
                  <a:srgbClr val="FF0000"/>
                </a:solidFill>
              </a:rPr>
              <a:t>القوة التفاوضية  للزبائن (المشترين):  </a:t>
            </a:r>
            <a:r>
              <a:rPr lang="ar-DZ" b="1" dirty="0" smtClean="0">
                <a:solidFill>
                  <a:srgbClr val="000000"/>
                </a:solidFill>
              </a:rPr>
              <a:t> وتزداد بما </a:t>
            </a:r>
            <a:r>
              <a:rPr lang="ar-DZ" b="1" dirty="0">
                <a:solidFill>
                  <a:srgbClr val="000000"/>
                </a:solidFill>
              </a:rPr>
              <a:t>يلي:</a:t>
            </a:r>
            <a:endParaRPr lang="ar-DZ" b="1" dirty="0" smtClean="0">
              <a:solidFill>
                <a:srgbClr val="FF0000"/>
              </a:solidFill>
            </a:endParaRPr>
          </a:p>
          <a:p>
            <a:pPr algn="r" rtl="1"/>
            <a:r>
              <a:rPr lang="ar-DZ" b="1" dirty="0" smtClean="0">
                <a:solidFill>
                  <a:srgbClr val="FF0000"/>
                </a:solidFill>
              </a:rPr>
              <a:t>                                                       </a:t>
            </a:r>
          </a:p>
        </p:txBody>
      </p:sp>
      <p:sp>
        <p:nvSpPr>
          <p:cNvPr id="6" name="ZoneTexte 5"/>
          <p:cNvSpPr txBox="1"/>
          <p:nvPr/>
        </p:nvSpPr>
        <p:spPr>
          <a:xfrm>
            <a:off x="539552" y="1456774"/>
            <a:ext cx="5760640" cy="1477328"/>
          </a:xfrm>
          <a:prstGeom prst="rect">
            <a:avLst/>
          </a:prstGeom>
          <a:noFill/>
        </p:spPr>
        <p:txBody>
          <a:bodyPr wrap="square" rtlCol="0">
            <a:spAutoFit/>
          </a:bodyPr>
          <a:lstStyle/>
          <a:p>
            <a:pPr marL="285750" indent="-285750" algn="r" rtl="1">
              <a:buFont typeface="Arial" panose="020B0604020202020204" pitchFamily="34" charset="0"/>
              <a:buChar char="•"/>
            </a:pPr>
            <a:r>
              <a:rPr lang="ar-DZ" b="1" dirty="0" smtClean="0">
                <a:solidFill>
                  <a:srgbClr val="000000"/>
                </a:solidFill>
              </a:rPr>
              <a:t>تركز الزبائن </a:t>
            </a:r>
            <a:r>
              <a:rPr lang="ar-DZ" b="1" dirty="0">
                <a:solidFill>
                  <a:srgbClr val="000000"/>
                </a:solidFill>
              </a:rPr>
              <a:t>مركزة </a:t>
            </a:r>
            <a:r>
              <a:rPr lang="ar-DZ" b="1" dirty="0" smtClean="0">
                <a:solidFill>
                  <a:srgbClr val="000000"/>
                </a:solidFill>
              </a:rPr>
              <a:t>وأهمية مشترياتهم من </a:t>
            </a:r>
            <a:r>
              <a:rPr lang="ar-DZ" b="1" dirty="0">
                <a:solidFill>
                  <a:srgbClr val="000000"/>
                </a:solidFill>
              </a:rPr>
              <a:t>مبيعات الصناعة </a:t>
            </a:r>
            <a:endParaRPr lang="ar-DZ" b="1" dirty="0" smtClean="0">
              <a:solidFill>
                <a:srgbClr val="000000"/>
              </a:solidFill>
            </a:endParaRPr>
          </a:p>
          <a:p>
            <a:pPr marL="285750" indent="-285750" algn="r" rtl="1">
              <a:buFont typeface="Arial" panose="020B0604020202020204" pitchFamily="34" charset="0"/>
              <a:buChar char="•"/>
            </a:pPr>
            <a:r>
              <a:rPr lang="ar-DZ" b="1" dirty="0" smtClean="0">
                <a:solidFill>
                  <a:srgbClr val="000000"/>
                </a:solidFill>
              </a:rPr>
              <a:t>أهمية وحجم تكاليف </a:t>
            </a:r>
            <a:r>
              <a:rPr lang="ar-DZ" b="1" dirty="0">
                <a:solidFill>
                  <a:srgbClr val="000000"/>
                </a:solidFill>
              </a:rPr>
              <a:t>الزبائن </a:t>
            </a:r>
            <a:r>
              <a:rPr lang="ar-DZ" b="1" dirty="0" smtClean="0">
                <a:solidFill>
                  <a:srgbClr val="000000"/>
                </a:solidFill>
              </a:rPr>
              <a:t>الذي يولد حساسية </a:t>
            </a:r>
            <a:r>
              <a:rPr lang="ar-DZ" b="1" dirty="0">
                <a:solidFill>
                  <a:srgbClr val="000000"/>
                </a:solidFill>
              </a:rPr>
              <a:t>للسعر؛</a:t>
            </a:r>
          </a:p>
          <a:p>
            <a:pPr marL="285750" indent="-285750" algn="r" rtl="1">
              <a:buFont typeface="Arial" panose="020B0604020202020204" pitchFamily="34" charset="0"/>
              <a:buChar char="•"/>
            </a:pPr>
            <a:r>
              <a:rPr lang="ar-DZ" b="1" dirty="0" smtClean="0">
                <a:solidFill>
                  <a:srgbClr val="000000"/>
                </a:solidFill>
              </a:rPr>
              <a:t>ضعف تكاليف التحول </a:t>
            </a:r>
            <a:r>
              <a:rPr lang="ar-DZ" b="1" dirty="0">
                <a:solidFill>
                  <a:srgbClr val="000000"/>
                </a:solidFill>
              </a:rPr>
              <a:t>إلى منتجات </a:t>
            </a:r>
            <a:r>
              <a:rPr lang="ar-DZ" b="1" dirty="0" smtClean="0">
                <a:solidFill>
                  <a:srgbClr val="000000"/>
                </a:solidFill>
              </a:rPr>
              <a:t>بديلة؛</a:t>
            </a:r>
            <a:endParaRPr lang="ar-DZ" b="1" dirty="0">
              <a:solidFill>
                <a:srgbClr val="000000"/>
              </a:solidFill>
            </a:endParaRPr>
          </a:p>
          <a:p>
            <a:pPr marL="285750" indent="-285750" algn="r" rtl="1">
              <a:buFont typeface="Arial" panose="020B0604020202020204" pitchFamily="34" charset="0"/>
              <a:buChar char="•"/>
            </a:pPr>
            <a:r>
              <a:rPr lang="ar-DZ" b="1" dirty="0" smtClean="0">
                <a:solidFill>
                  <a:srgbClr val="000000"/>
                </a:solidFill>
              </a:rPr>
              <a:t>إمكانات </a:t>
            </a:r>
            <a:r>
              <a:rPr lang="ar-DZ" b="1" dirty="0">
                <a:solidFill>
                  <a:srgbClr val="000000"/>
                </a:solidFill>
              </a:rPr>
              <a:t>التكامل </a:t>
            </a:r>
            <a:r>
              <a:rPr lang="ar-DZ" b="1" dirty="0" smtClean="0">
                <a:solidFill>
                  <a:srgbClr val="000000"/>
                </a:solidFill>
              </a:rPr>
              <a:t>الخلفي لدى الزبائن  </a:t>
            </a:r>
            <a:r>
              <a:rPr lang="fr-FR" sz="1600" b="1" dirty="0" err="1">
                <a:solidFill>
                  <a:srgbClr val="000000"/>
                </a:solidFill>
                <a:latin typeface="Times New Roman" panose="02020603050405020304" pitchFamily="18" charset="0"/>
                <a:cs typeface="Times New Roman" panose="02020603050405020304" pitchFamily="18" charset="0"/>
              </a:rPr>
              <a:t>Backward</a:t>
            </a:r>
            <a:r>
              <a:rPr lang="fr-FR" sz="1600" b="1" dirty="0">
                <a:solidFill>
                  <a:srgbClr val="000000"/>
                </a:solidFill>
                <a:latin typeface="Times New Roman" panose="02020603050405020304" pitchFamily="18" charset="0"/>
                <a:cs typeface="Times New Roman" panose="02020603050405020304" pitchFamily="18" charset="0"/>
              </a:rPr>
              <a:t>  </a:t>
            </a:r>
            <a:r>
              <a:rPr lang="fr-FR" sz="1600" b="1" dirty="0" err="1" smtClean="0">
                <a:solidFill>
                  <a:srgbClr val="000000"/>
                </a:solidFill>
                <a:latin typeface="Times New Roman" panose="02020603050405020304" pitchFamily="18" charset="0"/>
                <a:cs typeface="Times New Roman" panose="02020603050405020304" pitchFamily="18" charset="0"/>
              </a:rPr>
              <a:t>Integration</a:t>
            </a:r>
            <a:r>
              <a:rPr lang="ar-DZ" b="1" dirty="0" smtClean="0">
                <a:solidFill>
                  <a:srgbClr val="000000"/>
                </a:solidFill>
              </a:rPr>
              <a:t>؛</a:t>
            </a:r>
            <a:endParaRPr lang="ar-DZ" b="1" dirty="0">
              <a:solidFill>
                <a:srgbClr val="000000"/>
              </a:solidFill>
            </a:endParaRPr>
          </a:p>
          <a:p>
            <a:pPr marL="285750" indent="-285750" algn="r" rtl="1">
              <a:buFont typeface="Arial" panose="020B0604020202020204" pitchFamily="34" charset="0"/>
              <a:buChar char="•"/>
            </a:pPr>
            <a:r>
              <a:rPr lang="ar-DZ" b="1" dirty="0" smtClean="0">
                <a:solidFill>
                  <a:srgbClr val="000000"/>
                </a:solidFill>
              </a:rPr>
              <a:t>امتلاك المعلومات </a:t>
            </a:r>
            <a:r>
              <a:rPr lang="ar-DZ" b="1" dirty="0">
                <a:solidFill>
                  <a:srgbClr val="000000"/>
                </a:solidFill>
              </a:rPr>
              <a:t>الكافية عن الأسعار والسوق.</a:t>
            </a:r>
            <a:endParaRPr lang="fr-FR" b="1" dirty="0">
              <a:solidFill>
                <a:srgbClr val="000000"/>
              </a:solidFill>
            </a:endParaRPr>
          </a:p>
        </p:txBody>
      </p:sp>
      <p:sp>
        <p:nvSpPr>
          <p:cNvPr id="8" name="ZoneTexte 7"/>
          <p:cNvSpPr txBox="1"/>
          <p:nvPr/>
        </p:nvSpPr>
        <p:spPr>
          <a:xfrm>
            <a:off x="-108520" y="3391832"/>
            <a:ext cx="6451773" cy="1477328"/>
          </a:xfrm>
          <a:prstGeom prst="rect">
            <a:avLst/>
          </a:prstGeom>
          <a:noFill/>
        </p:spPr>
        <p:txBody>
          <a:bodyPr wrap="square" rtlCol="0">
            <a:spAutoFit/>
          </a:bodyPr>
          <a:lstStyle/>
          <a:p>
            <a:pPr marL="285750" indent="-285750" algn="r" rtl="1">
              <a:buFont typeface="Arial" panose="020B0604020202020204" pitchFamily="34" charset="0"/>
              <a:buChar char="•"/>
            </a:pPr>
            <a:r>
              <a:rPr lang="ar-DZ" b="1" dirty="0" smtClean="0">
                <a:solidFill>
                  <a:srgbClr val="000000"/>
                </a:solidFill>
              </a:rPr>
              <a:t>تمركز مجموعات المردين وتنظيمهم في </a:t>
            </a:r>
            <a:r>
              <a:rPr lang="ar-DZ" b="1" dirty="0">
                <a:solidFill>
                  <a:srgbClr val="000000"/>
                </a:solidFill>
              </a:rPr>
              <a:t>السوق؛</a:t>
            </a:r>
          </a:p>
          <a:p>
            <a:pPr marL="285750" indent="-285750" algn="r" rtl="1">
              <a:buFont typeface="Arial" panose="020B0604020202020204" pitchFamily="34" charset="0"/>
              <a:buChar char="•"/>
            </a:pPr>
            <a:r>
              <a:rPr lang="ar-DZ" b="1" dirty="0" smtClean="0">
                <a:solidFill>
                  <a:srgbClr val="000000"/>
                </a:solidFill>
              </a:rPr>
              <a:t>كون منتجاتها </a:t>
            </a:r>
            <a:r>
              <a:rPr lang="ar-DZ" b="1" dirty="0">
                <a:solidFill>
                  <a:srgbClr val="000000"/>
                </a:solidFill>
              </a:rPr>
              <a:t>عنصرا مهما ضمن منتجات </a:t>
            </a:r>
            <a:r>
              <a:rPr lang="ar-DZ" b="1" dirty="0" smtClean="0">
                <a:solidFill>
                  <a:srgbClr val="000000"/>
                </a:solidFill>
              </a:rPr>
              <a:t>المؤسسة؛</a:t>
            </a:r>
            <a:endParaRPr lang="ar-DZ" b="1" dirty="0">
              <a:solidFill>
                <a:srgbClr val="000000"/>
              </a:solidFill>
            </a:endParaRPr>
          </a:p>
          <a:p>
            <a:pPr marL="285750" indent="-285750" algn="r" rtl="1">
              <a:buFont typeface="Arial" panose="020B0604020202020204" pitchFamily="34" charset="0"/>
              <a:buChar char="•"/>
            </a:pPr>
            <a:r>
              <a:rPr lang="ar-DZ" b="1" dirty="0" smtClean="0">
                <a:solidFill>
                  <a:srgbClr val="000000"/>
                </a:solidFill>
              </a:rPr>
              <a:t>أن </a:t>
            </a:r>
            <a:r>
              <a:rPr lang="ar-DZ" b="1" dirty="0">
                <a:solidFill>
                  <a:srgbClr val="000000"/>
                </a:solidFill>
              </a:rPr>
              <a:t>يكون لديها </a:t>
            </a:r>
            <a:r>
              <a:rPr lang="ar-DZ" b="1" dirty="0" smtClean="0">
                <a:solidFill>
                  <a:srgbClr val="000000"/>
                </a:solidFill>
              </a:rPr>
              <a:t>بدائل مهمة  في السوق </a:t>
            </a:r>
          </a:p>
          <a:p>
            <a:pPr marL="285750" indent="-285750" algn="r" rtl="1">
              <a:buFont typeface="Arial" panose="020B0604020202020204" pitchFamily="34" charset="0"/>
              <a:buChar char="•"/>
            </a:pPr>
            <a:r>
              <a:rPr lang="ar-DZ" b="1" dirty="0" smtClean="0">
                <a:solidFill>
                  <a:srgbClr val="000000"/>
                </a:solidFill>
              </a:rPr>
              <a:t>جودة منتجاتها وارتفاع تكاليف التحول عنها؛</a:t>
            </a:r>
            <a:endParaRPr lang="ar-DZ" b="1" dirty="0">
              <a:solidFill>
                <a:srgbClr val="000000"/>
              </a:solidFill>
            </a:endParaRPr>
          </a:p>
          <a:p>
            <a:pPr marL="285750" indent="-285750" algn="r" rtl="1">
              <a:buFont typeface="Arial" panose="020B0604020202020204" pitchFamily="34" charset="0"/>
              <a:buChar char="•"/>
            </a:pPr>
            <a:r>
              <a:rPr lang="ar-DZ" b="1" dirty="0" smtClean="0">
                <a:solidFill>
                  <a:srgbClr val="000000"/>
                </a:solidFill>
              </a:rPr>
              <a:t>أن </a:t>
            </a:r>
            <a:r>
              <a:rPr lang="ar-DZ" b="1" dirty="0">
                <a:solidFill>
                  <a:srgbClr val="000000"/>
                </a:solidFill>
              </a:rPr>
              <a:t>تكون لديها إمكانات للتكامل </a:t>
            </a:r>
            <a:r>
              <a:rPr lang="ar-DZ" b="1" dirty="0" smtClean="0">
                <a:solidFill>
                  <a:srgbClr val="000000"/>
                </a:solidFill>
              </a:rPr>
              <a:t>الامامي </a:t>
            </a:r>
            <a:r>
              <a:rPr lang="fr-FR" b="1" dirty="0" err="1">
                <a:solidFill>
                  <a:srgbClr val="000000"/>
                </a:solidFill>
                <a:latin typeface="Times New Roman" panose="02020603050405020304" pitchFamily="18" charset="0"/>
                <a:cs typeface="Times New Roman" panose="02020603050405020304" pitchFamily="18" charset="0"/>
              </a:rPr>
              <a:t>Forward</a:t>
            </a:r>
            <a:r>
              <a:rPr lang="fr-FR" b="1" dirty="0">
                <a:solidFill>
                  <a:srgbClr val="000000"/>
                </a:solidFill>
                <a:latin typeface="Times New Roman" panose="02020603050405020304" pitchFamily="18" charset="0"/>
                <a:cs typeface="Times New Roman" panose="02020603050405020304" pitchFamily="18" charset="0"/>
              </a:rPr>
              <a:t>  </a:t>
            </a:r>
            <a:r>
              <a:rPr lang="fr-FR" b="1" dirty="0" err="1">
                <a:solidFill>
                  <a:srgbClr val="000000"/>
                </a:solidFill>
                <a:latin typeface="Times New Roman" panose="02020603050405020304" pitchFamily="18" charset="0"/>
                <a:cs typeface="Times New Roman" panose="02020603050405020304" pitchFamily="18" charset="0"/>
              </a:rPr>
              <a:t>Integration</a:t>
            </a:r>
            <a:r>
              <a:rPr lang="ar-DZ" b="1" dirty="0" smtClean="0">
                <a:solidFill>
                  <a:srgbClr val="000000"/>
                </a:solidFill>
              </a:rPr>
              <a:t> .</a:t>
            </a:r>
            <a:endParaRPr lang="ar-DZ" b="1" dirty="0">
              <a:solidFill>
                <a:srgbClr val="000000"/>
              </a:solidFill>
            </a:endParaRPr>
          </a:p>
        </p:txBody>
      </p:sp>
      <p:sp>
        <p:nvSpPr>
          <p:cNvPr id="12" name="ZoneTexte 11"/>
          <p:cNvSpPr txBox="1"/>
          <p:nvPr/>
        </p:nvSpPr>
        <p:spPr>
          <a:xfrm>
            <a:off x="2728739" y="2965326"/>
            <a:ext cx="5616624" cy="369332"/>
          </a:xfrm>
          <a:prstGeom prst="rect">
            <a:avLst/>
          </a:prstGeom>
          <a:noFill/>
        </p:spPr>
        <p:txBody>
          <a:bodyPr wrap="square" rtlCol="0">
            <a:spAutoFit/>
          </a:bodyPr>
          <a:lstStyle/>
          <a:p>
            <a:pPr algn="r" rtl="1"/>
            <a:r>
              <a:rPr lang="ar-DZ" b="1" dirty="0">
                <a:solidFill>
                  <a:srgbClr val="FF0000"/>
                </a:solidFill>
              </a:rPr>
              <a:t>4</a:t>
            </a:r>
            <a:r>
              <a:rPr lang="ar-DZ" b="1" dirty="0" smtClean="0">
                <a:solidFill>
                  <a:srgbClr val="FF0000"/>
                </a:solidFill>
              </a:rPr>
              <a:t>. القوة التفاوضية  للموردين :  </a:t>
            </a:r>
            <a:r>
              <a:rPr lang="ar-DZ" b="1" dirty="0" smtClean="0">
                <a:solidFill>
                  <a:srgbClr val="000000"/>
                </a:solidFill>
              </a:rPr>
              <a:t> وتزداد بما </a:t>
            </a:r>
            <a:r>
              <a:rPr lang="ar-DZ" b="1" dirty="0">
                <a:solidFill>
                  <a:srgbClr val="000000"/>
                </a:solidFill>
              </a:rPr>
              <a:t>يلي</a:t>
            </a:r>
            <a:r>
              <a:rPr lang="ar-DZ" b="1" dirty="0" smtClean="0">
                <a:solidFill>
                  <a:srgbClr val="000000"/>
                </a:solidFill>
              </a:rPr>
              <a:t>:</a:t>
            </a:r>
            <a:r>
              <a:rPr lang="ar-DZ" b="1" dirty="0" smtClean="0">
                <a:solidFill>
                  <a:srgbClr val="FF0000"/>
                </a:solidFill>
              </a:rPr>
              <a:t>                         </a:t>
            </a:r>
          </a:p>
        </p:txBody>
      </p:sp>
      <p:sp>
        <p:nvSpPr>
          <p:cNvPr id="13" name="ZoneTexte 12"/>
          <p:cNvSpPr txBox="1"/>
          <p:nvPr/>
        </p:nvSpPr>
        <p:spPr>
          <a:xfrm>
            <a:off x="1547664" y="5253007"/>
            <a:ext cx="4795589" cy="923330"/>
          </a:xfrm>
          <a:prstGeom prst="rect">
            <a:avLst/>
          </a:prstGeom>
          <a:noFill/>
        </p:spPr>
        <p:txBody>
          <a:bodyPr wrap="square" rtlCol="0">
            <a:spAutoFit/>
          </a:bodyPr>
          <a:lstStyle/>
          <a:p>
            <a:pPr marL="285750" indent="-285750" algn="r" rtl="1">
              <a:buFont typeface="Arial" panose="020B0604020202020204" pitchFamily="34" charset="0"/>
              <a:buChar char="•"/>
            </a:pPr>
            <a:r>
              <a:rPr lang="ar-DZ" b="1" dirty="0" smtClean="0">
                <a:solidFill>
                  <a:srgbClr val="000000"/>
                </a:solidFill>
              </a:rPr>
              <a:t>المنافسة </a:t>
            </a:r>
            <a:r>
              <a:rPr lang="ar-DZ" b="1" dirty="0" err="1">
                <a:solidFill>
                  <a:srgbClr val="000000"/>
                </a:solidFill>
              </a:rPr>
              <a:t>السعريه</a:t>
            </a:r>
            <a:r>
              <a:rPr lang="ar-DZ" b="1" dirty="0">
                <a:solidFill>
                  <a:srgbClr val="000000"/>
                </a:solidFill>
              </a:rPr>
              <a:t> للبضائع البديلة.</a:t>
            </a:r>
          </a:p>
          <a:p>
            <a:pPr marL="285750" indent="-285750" algn="r" rtl="1">
              <a:buFont typeface="Arial" panose="020B0604020202020204" pitchFamily="34" charset="0"/>
              <a:buChar char="•"/>
            </a:pPr>
            <a:r>
              <a:rPr lang="ar-DZ" b="1" dirty="0" smtClean="0">
                <a:solidFill>
                  <a:srgbClr val="000000"/>
                </a:solidFill>
              </a:rPr>
              <a:t>تكلفة </a:t>
            </a:r>
            <a:r>
              <a:rPr lang="ar-DZ" b="1" dirty="0">
                <a:solidFill>
                  <a:srgbClr val="000000"/>
                </a:solidFill>
              </a:rPr>
              <a:t>الفرصة </a:t>
            </a:r>
            <a:r>
              <a:rPr lang="ar-DZ" b="1" dirty="0" err="1">
                <a:solidFill>
                  <a:srgbClr val="000000"/>
                </a:solidFill>
              </a:rPr>
              <a:t>البديله</a:t>
            </a:r>
            <a:r>
              <a:rPr lang="ar-DZ" b="1" dirty="0">
                <a:solidFill>
                  <a:srgbClr val="000000"/>
                </a:solidFill>
              </a:rPr>
              <a:t> التي </a:t>
            </a:r>
            <a:r>
              <a:rPr lang="ar-DZ" b="1" dirty="0" err="1">
                <a:solidFill>
                  <a:srgbClr val="000000"/>
                </a:solidFill>
              </a:rPr>
              <a:t>يتكبدها</a:t>
            </a:r>
            <a:r>
              <a:rPr lang="ar-DZ" b="1" dirty="0">
                <a:solidFill>
                  <a:srgbClr val="000000"/>
                </a:solidFill>
              </a:rPr>
              <a:t> المشتري.</a:t>
            </a:r>
          </a:p>
          <a:p>
            <a:pPr marL="285750" indent="-285750" algn="r" rtl="1">
              <a:buFont typeface="Arial" panose="020B0604020202020204" pitchFamily="34" charset="0"/>
              <a:buChar char="•"/>
            </a:pPr>
            <a:r>
              <a:rPr lang="ar-DZ" b="1" dirty="0">
                <a:solidFill>
                  <a:srgbClr val="000000"/>
                </a:solidFill>
              </a:rPr>
              <a:t>مدى تمايز المنتجات في تصور المشتري</a:t>
            </a:r>
            <a:r>
              <a:rPr lang="ar-DZ" b="1" dirty="0" smtClean="0">
                <a:solidFill>
                  <a:srgbClr val="000000"/>
                </a:solidFill>
              </a:rPr>
              <a:t>. </a:t>
            </a:r>
            <a:endParaRPr lang="ar-DZ" b="1" dirty="0">
              <a:solidFill>
                <a:srgbClr val="000000"/>
              </a:solidFill>
            </a:endParaRPr>
          </a:p>
        </p:txBody>
      </p:sp>
      <p:sp>
        <p:nvSpPr>
          <p:cNvPr id="14" name="ZoneTexte 13"/>
          <p:cNvSpPr txBox="1"/>
          <p:nvPr/>
        </p:nvSpPr>
        <p:spPr>
          <a:xfrm>
            <a:off x="2656731" y="4859868"/>
            <a:ext cx="5616624" cy="369332"/>
          </a:xfrm>
          <a:prstGeom prst="rect">
            <a:avLst/>
          </a:prstGeom>
          <a:noFill/>
        </p:spPr>
        <p:txBody>
          <a:bodyPr wrap="square" rtlCol="0">
            <a:spAutoFit/>
          </a:bodyPr>
          <a:lstStyle/>
          <a:p>
            <a:pPr algn="r" rtl="1"/>
            <a:r>
              <a:rPr lang="ar-DZ" b="1" dirty="0">
                <a:solidFill>
                  <a:srgbClr val="FF0000"/>
                </a:solidFill>
              </a:rPr>
              <a:t>5</a:t>
            </a:r>
            <a:r>
              <a:rPr lang="ar-DZ" b="1" dirty="0" smtClean="0">
                <a:solidFill>
                  <a:srgbClr val="FF0000"/>
                </a:solidFill>
              </a:rPr>
              <a:t>. تهديد المنتجات البديلة:  </a:t>
            </a:r>
            <a:r>
              <a:rPr lang="ar-DZ" b="1" dirty="0" smtClean="0">
                <a:solidFill>
                  <a:srgbClr val="000000"/>
                </a:solidFill>
              </a:rPr>
              <a:t> ويتأثر بما </a:t>
            </a:r>
            <a:r>
              <a:rPr lang="ar-DZ" b="1" dirty="0">
                <a:solidFill>
                  <a:srgbClr val="000000"/>
                </a:solidFill>
              </a:rPr>
              <a:t>يلي</a:t>
            </a:r>
            <a:r>
              <a:rPr lang="ar-DZ" b="1" dirty="0" smtClean="0">
                <a:solidFill>
                  <a:srgbClr val="000000"/>
                </a:solidFill>
              </a:rPr>
              <a:t>:</a:t>
            </a:r>
            <a:r>
              <a:rPr lang="ar-DZ" b="1" dirty="0" smtClean="0">
                <a:solidFill>
                  <a:srgbClr val="FF0000"/>
                </a:solidFill>
              </a:rPr>
              <a:t>                         </a:t>
            </a:r>
          </a:p>
        </p:txBody>
      </p:sp>
    </p:spTree>
    <p:extLst>
      <p:ext uri="{BB962C8B-B14F-4D97-AF65-F5344CB8AC3E}">
        <p14:creationId xmlns:p14="http://schemas.microsoft.com/office/powerpoint/2010/main" val="782880188"/>
      </p:ext>
    </p:extLst>
  </p:cSld>
  <p:clrMapOvr>
    <a:masterClrMapping/>
  </p:clrMapOvr>
  <p:transition advTm="38503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43608" y="1484784"/>
            <a:ext cx="7416824" cy="1200329"/>
          </a:xfrm>
          <a:prstGeom prst="rect">
            <a:avLst/>
          </a:prstGeom>
          <a:noFill/>
        </p:spPr>
        <p:txBody>
          <a:bodyPr wrap="square" rtlCol="0">
            <a:spAutoFit/>
          </a:bodyPr>
          <a:lstStyle/>
          <a:p>
            <a:pPr algn="just" rtl="1"/>
            <a:r>
              <a:rPr lang="ar-SA" dirty="0" smtClean="0">
                <a:solidFill>
                  <a:srgbClr val="000000"/>
                </a:solidFill>
              </a:rPr>
              <a:t>في هذه المرحلة يقوم رجل التسويق بتحليل البيئة الداخلية والخارجية للمؤسسة، وتدعى هذه المرحلة غالبا بتحليل </a:t>
            </a:r>
            <a:r>
              <a:rPr lang="fr-FR" sz="1600" dirty="0" smtClean="0">
                <a:solidFill>
                  <a:srgbClr val="000000"/>
                </a:solidFill>
                <a:latin typeface="Times New Roman" pitchFamily="18" charset="0"/>
                <a:ea typeface="+mj-ea"/>
                <a:cs typeface="Times New Roman" pitchFamily="18" charset="0"/>
              </a:rPr>
              <a:t>SWOT</a:t>
            </a:r>
            <a:r>
              <a:rPr lang="ar-SA" dirty="0" smtClean="0">
                <a:solidFill>
                  <a:srgbClr val="000000"/>
                </a:solidFill>
              </a:rPr>
              <a:t> وهو اختصار يعبر عن الحروف الأولى لكلمات انجليـزية ترمز إلى جوانب </a:t>
            </a:r>
            <a:r>
              <a:rPr lang="ar-SA" dirty="0" err="1" smtClean="0">
                <a:solidFill>
                  <a:srgbClr val="000000"/>
                </a:solidFill>
              </a:rPr>
              <a:t>القوة </a:t>
            </a:r>
            <a:r>
              <a:rPr lang="ar-SA" i="1" dirty="0" err="1" smtClean="0">
                <a:solidFill>
                  <a:srgbClr val="000000"/>
                </a:solidFill>
              </a:rPr>
              <a:t>(</a:t>
            </a:r>
            <a:r>
              <a:rPr lang="en-US" sz="1600" dirty="0" smtClean="0">
                <a:solidFill>
                  <a:srgbClr val="000000"/>
                </a:solidFill>
                <a:latin typeface="Times New Roman" pitchFamily="18" charset="0"/>
                <a:ea typeface="+mj-ea"/>
                <a:cs typeface="Times New Roman" pitchFamily="18" charset="0"/>
              </a:rPr>
              <a:t>Strengths</a:t>
            </a:r>
            <a:r>
              <a:rPr lang="ar-SA" i="1" dirty="0" smtClean="0">
                <a:solidFill>
                  <a:srgbClr val="000000"/>
                </a:solidFill>
              </a:rPr>
              <a:t>)</a:t>
            </a:r>
            <a:r>
              <a:rPr lang="ar-SA" dirty="0" smtClean="0">
                <a:solidFill>
                  <a:srgbClr val="000000"/>
                </a:solidFill>
              </a:rPr>
              <a:t> </a:t>
            </a:r>
            <a:r>
              <a:rPr lang="ar-SA" dirty="0" err="1" smtClean="0">
                <a:solidFill>
                  <a:srgbClr val="000000"/>
                </a:solidFill>
              </a:rPr>
              <a:t>والضعف </a:t>
            </a:r>
            <a:r>
              <a:rPr lang="ar-SA" i="1" dirty="0" err="1" smtClean="0">
                <a:solidFill>
                  <a:srgbClr val="000000"/>
                </a:solidFill>
              </a:rPr>
              <a:t>(</a:t>
            </a:r>
            <a:r>
              <a:rPr lang="en-US" sz="1600" dirty="0" err="1" smtClean="0">
                <a:solidFill>
                  <a:srgbClr val="000000"/>
                </a:solidFill>
                <a:latin typeface="Times New Roman" pitchFamily="18" charset="0"/>
                <a:ea typeface="+mj-ea"/>
                <a:cs typeface="Times New Roman" pitchFamily="18" charset="0"/>
              </a:rPr>
              <a:t>Weaknesses</a:t>
            </a:r>
            <a:r>
              <a:rPr lang="ar-SA" i="1" dirty="0" smtClean="0">
                <a:solidFill>
                  <a:srgbClr val="000000"/>
                </a:solidFill>
              </a:rPr>
              <a:t>)</a:t>
            </a:r>
            <a:r>
              <a:rPr lang="ar-SA" dirty="0" smtClean="0">
                <a:solidFill>
                  <a:srgbClr val="000000"/>
                </a:solidFill>
              </a:rPr>
              <a:t> من جهـة، وإلى جوانب الفرص</a:t>
            </a:r>
            <a:r>
              <a:rPr lang="ar-SA" i="1" dirty="0" err="1" smtClean="0">
                <a:solidFill>
                  <a:srgbClr val="000000"/>
                </a:solidFill>
              </a:rPr>
              <a:t>(</a:t>
            </a:r>
            <a:r>
              <a:rPr lang="fr-FR" sz="1600" dirty="0" err="1" smtClean="0">
                <a:solidFill>
                  <a:srgbClr val="000000"/>
                </a:solidFill>
                <a:latin typeface="Times New Roman" pitchFamily="18" charset="0"/>
                <a:ea typeface="+mj-ea"/>
                <a:cs typeface="Times New Roman" pitchFamily="18" charset="0"/>
              </a:rPr>
              <a:t>Opportunities</a:t>
            </a:r>
            <a:r>
              <a:rPr lang="ar-SA" i="1" dirty="0" smtClean="0">
                <a:solidFill>
                  <a:srgbClr val="000000"/>
                </a:solidFill>
              </a:rPr>
              <a:t>)</a:t>
            </a:r>
            <a:r>
              <a:rPr lang="ar-SA" dirty="0" smtClean="0">
                <a:solidFill>
                  <a:srgbClr val="000000"/>
                </a:solidFill>
              </a:rPr>
              <a:t> </a:t>
            </a:r>
            <a:r>
              <a:rPr lang="ar-SA" dirty="0" err="1" smtClean="0">
                <a:solidFill>
                  <a:srgbClr val="000000"/>
                </a:solidFill>
              </a:rPr>
              <a:t>والتهديدات </a:t>
            </a:r>
            <a:r>
              <a:rPr lang="ar-SA" i="1" dirty="0" err="1" smtClean="0">
                <a:solidFill>
                  <a:srgbClr val="000000"/>
                </a:solidFill>
              </a:rPr>
              <a:t>(</a:t>
            </a:r>
            <a:r>
              <a:rPr lang="fr-FR" sz="1600" dirty="0" err="1" smtClean="0">
                <a:solidFill>
                  <a:srgbClr val="000000"/>
                </a:solidFill>
                <a:latin typeface="Times New Roman" pitchFamily="18" charset="0"/>
                <a:ea typeface="+mj-ea"/>
                <a:cs typeface="Times New Roman" pitchFamily="18" charset="0"/>
              </a:rPr>
              <a:t>Threats</a:t>
            </a:r>
            <a:r>
              <a:rPr lang="ar-SA" i="1" dirty="0" smtClean="0">
                <a:solidFill>
                  <a:srgbClr val="000000"/>
                </a:solidFill>
              </a:rPr>
              <a:t>)</a:t>
            </a:r>
            <a:r>
              <a:rPr lang="ar-SA" dirty="0" smtClean="0">
                <a:solidFill>
                  <a:srgbClr val="000000"/>
                </a:solidFill>
              </a:rPr>
              <a:t> من جهة أخرى</a:t>
            </a:r>
            <a:endParaRPr lang="fr-FR" dirty="0">
              <a:solidFill>
                <a:srgbClr val="000000"/>
              </a:solidFill>
            </a:endParaRPr>
          </a:p>
        </p:txBody>
      </p:sp>
      <p:sp>
        <p:nvSpPr>
          <p:cNvPr id="6" name="ZoneTexte 5"/>
          <p:cNvSpPr txBox="1"/>
          <p:nvPr/>
        </p:nvSpPr>
        <p:spPr>
          <a:xfrm>
            <a:off x="5508104" y="2942942"/>
            <a:ext cx="2520280" cy="2862322"/>
          </a:xfrm>
          <a:prstGeom prst="rect">
            <a:avLst/>
          </a:prstGeom>
          <a:noFill/>
        </p:spPr>
        <p:txBody>
          <a:bodyPr wrap="square" rtlCol="0">
            <a:spAutoFit/>
          </a:bodyPr>
          <a:lstStyle/>
          <a:p>
            <a:pPr lvl="0" algn="just" rtl="1">
              <a:buFont typeface="Arial" pitchFamily="34" charset="0"/>
              <a:buChar char="•"/>
            </a:pPr>
            <a:r>
              <a:rPr lang="ar-SA" b="1" dirty="0" smtClean="0">
                <a:solidFill>
                  <a:srgbClr val="000000"/>
                </a:solidFill>
              </a:rPr>
              <a:t> </a:t>
            </a:r>
            <a:r>
              <a:rPr lang="ar-SA" u="sng" dirty="0" smtClean="0">
                <a:solidFill>
                  <a:srgbClr val="000000"/>
                </a:solidFill>
              </a:rPr>
              <a:t>التحليل </a:t>
            </a:r>
            <a:r>
              <a:rPr lang="ar-SA" u="sng" dirty="0" err="1" smtClean="0">
                <a:solidFill>
                  <a:srgbClr val="000000"/>
                </a:solidFill>
              </a:rPr>
              <a:t>الخارجي </a:t>
            </a:r>
            <a:r>
              <a:rPr lang="ar-SA" u="sng" dirty="0" smtClean="0">
                <a:solidFill>
                  <a:srgbClr val="000000"/>
                </a:solidFill>
              </a:rPr>
              <a:t>(الفرص والتهديدات): </a:t>
            </a:r>
            <a:r>
              <a:rPr lang="ar-SA" dirty="0" smtClean="0">
                <a:solidFill>
                  <a:srgbClr val="000000"/>
                </a:solidFill>
              </a:rPr>
              <a:t>بصفة عـامة فإن المؤسسة تقوم بتحليل البيئة التسويقية الكلية والجزئية لها من أجل الكشف عن جوانب التهديدات التي تواجهها والفرص التي تلوح في المستقبل فتعمل على اجتناب التهديدات واستغلال الفرص.</a:t>
            </a:r>
            <a:endParaRPr lang="fr-FR" dirty="0" smtClean="0">
              <a:solidFill>
                <a:srgbClr val="000000"/>
              </a:solidFill>
            </a:endParaRPr>
          </a:p>
          <a:p>
            <a:pPr algn="just" rtl="1"/>
            <a:endParaRPr lang="fr-FR" dirty="0">
              <a:solidFill>
                <a:srgbClr val="000000"/>
              </a:solidFill>
            </a:endParaRPr>
          </a:p>
        </p:txBody>
      </p:sp>
      <p:grpSp>
        <p:nvGrpSpPr>
          <p:cNvPr id="7" name="Group 2"/>
          <p:cNvGrpSpPr>
            <a:grpSpLocks/>
          </p:cNvGrpSpPr>
          <p:nvPr/>
        </p:nvGrpSpPr>
        <p:grpSpPr bwMode="auto">
          <a:xfrm>
            <a:off x="804292" y="2727970"/>
            <a:ext cx="3695700" cy="3224213"/>
            <a:chOff x="2600" y="7178"/>
            <a:chExt cx="5820" cy="5076"/>
          </a:xfrm>
        </p:grpSpPr>
        <p:sp>
          <p:nvSpPr>
            <p:cNvPr id="8" name="Text Box 3"/>
            <p:cNvSpPr txBox="1">
              <a:spLocks noChangeArrowheads="1"/>
            </p:cNvSpPr>
            <p:nvPr/>
          </p:nvSpPr>
          <p:spPr bwMode="auto">
            <a:xfrm>
              <a:off x="3014" y="11714"/>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ضعيفة</a:t>
              </a:r>
              <a:endParaRPr kumimoji="0" lang="fr-FR" sz="1800" b="1" i="0" u="none" strike="noStrike" cap="none" normalizeH="0" baseline="0" smtClean="0">
                <a:ln>
                  <a:noFill/>
                </a:ln>
                <a:solidFill>
                  <a:srgbClr val="000000"/>
                </a:solidFill>
                <a:effectLst/>
                <a:latin typeface="Arial" pitchFamily="34" charset="0"/>
                <a:cs typeface="Arial" pitchFamily="34" charset="0"/>
              </a:endParaRPr>
            </a:p>
          </p:txBody>
        </p:sp>
        <p:sp>
          <p:nvSpPr>
            <p:cNvPr id="9" name="Text Box 4"/>
            <p:cNvSpPr txBox="1">
              <a:spLocks noChangeArrowheads="1"/>
            </p:cNvSpPr>
            <p:nvPr/>
          </p:nvSpPr>
          <p:spPr bwMode="auto">
            <a:xfrm>
              <a:off x="3056" y="7808"/>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قوية</a:t>
              </a:r>
              <a:r>
                <a:rPr kumimoji="0" lang="fr-FR" sz="1500" b="1" i="0" u="none" strike="noStrike" cap="none" normalizeH="0" baseline="0" smtClean="0">
                  <a:ln>
                    <a:noFill/>
                  </a:ln>
                  <a:solidFill>
                    <a:srgbClr val="000000"/>
                  </a:solidFill>
                  <a:effectLst/>
                  <a:latin typeface="Arial" pitchFamily="34" charset="0"/>
                  <a:ea typeface="Arial" pitchFamily="34" charset="0"/>
                  <a:cs typeface="Arial" pitchFamily="34" charset="0"/>
                </a:rPr>
                <a:t> </a:t>
              </a:r>
              <a:endParaRPr kumimoji="0" lang="fr-FR" sz="1800" b="1" i="0" u="none" strike="noStrike" cap="none" normalizeH="0" baseline="0" smtClean="0">
                <a:ln>
                  <a:noFill/>
                </a:ln>
                <a:solidFill>
                  <a:srgbClr val="000000"/>
                </a:solidFill>
                <a:effectLst/>
                <a:latin typeface="Arial" pitchFamily="34" charset="0"/>
                <a:cs typeface="Arial" pitchFamily="34" charset="0"/>
              </a:endParaRPr>
            </a:p>
          </p:txBody>
        </p:sp>
        <p:sp>
          <p:nvSpPr>
            <p:cNvPr id="10" name="Text Box 5"/>
            <p:cNvSpPr txBox="1">
              <a:spLocks noChangeArrowheads="1"/>
            </p:cNvSpPr>
            <p:nvPr/>
          </p:nvSpPr>
          <p:spPr bwMode="auto">
            <a:xfrm>
              <a:off x="3686" y="7358"/>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ضعيفة</a:t>
              </a:r>
              <a:endParaRPr kumimoji="0" lang="fr-FR" sz="1800" b="1" i="0" u="none" strike="noStrike" cap="none" normalizeH="0" baseline="0" smtClean="0">
                <a:ln>
                  <a:noFill/>
                </a:ln>
                <a:solidFill>
                  <a:srgbClr val="000000"/>
                </a:solidFill>
                <a:effectLst/>
                <a:latin typeface="Arial" pitchFamily="34" charset="0"/>
                <a:cs typeface="Arial" pitchFamily="34" charset="0"/>
              </a:endParaRPr>
            </a:p>
          </p:txBody>
        </p:sp>
        <p:sp>
          <p:nvSpPr>
            <p:cNvPr id="11" name="Text Box 6"/>
            <p:cNvSpPr txBox="1">
              <a:spLocks noChangeArrowheads="1"/>
            </p:cNvSpPr>
            <p:nvPr/>
          </p:nvSpPr>
          <p:spPr bwMode="auto">
            <a:xfrm>
              <a:off x="7340" y="7358"/>
              <a:ext cx="108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   قوية</a:t>
              </a:r>
              <a:r>
                <a:rPr kumimoji="0" lang="fr-FR" sz="1500" b="1" i="0" u="none" strike="noStrike" cap="none" normalizeH="0" baseline="0" dirty="0" smtClean="0">
                  <a:ln>
                    <a:noFill/>
                  </a:ln>
                  <a:solidFill>
                    <a:srgbClr val="000000"/>
                  </a:solidFill>
                  <a:effectLst/>
                  <a:latin typeface="Arial" pitchFamily="34" charset="0"/>
                  <a:ea typeface="Arial" pitchFamily="34" charset="0"/>
                  <a:cs typeface="Arial" pitchFamily="34" charset="0"/>
                </a:rPr>
                <a:t> </a:t>
              </a:r>
              <a:endParaRPr kumimoji="0" lang="fr-FR" sz="1800" b="1" i="0" u="none" strike="noStrike" cap="none" normalizeH="0" baseline="0" dirty="0" smtClean="0">
                <a:ln>
                  <a:noFill/>
                </a:ln>
                <a:solidFill>
                  <a:srgbClr val="000000"/>
                </a:solidFill>
                <a:effectLst/>
                <a:latin typeface="Arial" pitchFamily="34" charset="0"/>
                <a:cs typeface="Arial" pitchFamily="34" charset="0"/>
              </a:endParaRPr>
            </a:p>
          </p:txBody>
        </p:sp>
        <p:sp>
          <p:nvSpPr>
            <p:cNvPr id="12" name="Text Box 7"/>
            <p:cNvSpPr txBox="1">
              <a:spLocks noChangeArrowheads="1"/>
            </p:cNvSpPr>
            <p:nvPr/>
          </p:nvSpPr>
          <p:spPr bwMode="auto">
            <a:xfrm>
              <a:off x="5378" y="7178"/>
              <a:ext cx="12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التهديدات</a:t>
              </a:r>
              <a:endParaRPr kumimoji="0" lang="fr-FR" sz="1800" b="1" i="0" u="none" strike="noStrike" cap="none" normalizeH="0" baseline="0" dirty="0" smtClean="0">
                <a:ln>
                  <a:noFill/>
                </a:ln>
                <a:solidFill>
                  <a:srgbClr val="000000"/>
                </a:solidFill>
                <a:effectLst/>
                <a:latin typeface="Arial" pitchFamily="34" charset="0"/>
                <a:cs typeface="Arial" pitchFamily="34" charset="0"/>
              </a:endParaRPr>
            </a:p>
          </p:txBody>
        </p:sp>
        <p:sp>
          <p:nvSpPr>
            <p:cNvPr id="13" name="Text Box 8"/>
            <p:cNvSpPr txBox="1">
              <a:spLocks noChangeArrowheads="1"/>
            </p:cNvSpPr>
            <p:nvPr/>
          </p:nvSpPr>
          <p:spPr bwMode="auto">
            <a:xfrm>
              <a:off x="2600" y="9734"/>
              <a:ext cx="12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الفرص</a:t>
              </a:r>
              <a:endParaRPr kumimoji="0" lang="fr-FR" sz="1800" b="1" i="0" u="none" strike="noStrike" cap="none" normalizeH="0" baseline="0" smtClean="0">
                <a:ln>
                  <a:noFill/>
                </a:ln>
                <a:solidFill>
                  <a:srgbClr val="000000"/>
                </a:solidFill>
                <a:effectLst/>
                <a:latin typeface="Arial" pitchFamily="34" charset="0"/>
                <a:cs typeface="Arial" pitchFamily="34" charset="0"/>
              </a:endParaRPr>
            </a:p>
          </p:txBody>
        </p:sp>
        <p:sp>
          <p:nvSpPr>
            <p:cNvPr id="14" name="Line 9"/>
            <p:cNvSpPr>
              <a:spLocks noChangeShapeType="1"/>
            </p:cNvSpPr>
            <p:nvPr/>
          </p:nvSpPr>
          <p:spPr bwMode="auto">
            <a:xfrm>
              <a:off x="4658" y="7628"/>
              <a:ext cx="2790"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16" name="Line 10"/>
            <p:cNvSpPr>
              <a:spLocks noChangeShapeType="1"/>
            </p:cNvSpPr>
            <p:nvPr/>
          </p:nvSpPr>
          <p:spPr bwMode="auto">
            <a:xfrm flipV="1">
              <a:off x="3530" y="8258"/>
              <a:ext cx="0" cy="34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b="1">
                <a:solidFill>
                  <a:srgbClr val="000000"/>
                </a:solidFill>
              </a:endParaRPr>
            </a:p>
          </p:txBody>
        </p:sp>
      </p:grpSp>
      <p:graphicFrame>
        <p:nvGraphicFramePr>
          <p:cNvPr id="17" name="Tableau 16"/>
          <p:cNvGraphicFramePr>
            <a:graphicFrameLocks noGrp="1"/>
          </p:cNvGraphicFramePr>
          <p:nvPr/>
        </p:nvGraphicFramePr>
        <p:xfrm>
          <a:off x="1671960" y="3284984"/>
          <a:ext cx="2520950" cy="2520950"/>
        </p:xfrm>
        <a:graphic>
          <a:graphicData uri="http://schemas.openxmlformats.org/drawingml/2006/table">
            <a:tbl>
              <a:tblPr rtl="1"/>
              <a:tblGrid>
                <a:gridCol w="1260475"/>
                <a:gridCol w="1260475"/>
              </a:tblGrid>
              <a:tr h="1260475">
                <a:tc>
                  <a:txBody>
                    <a:bodyPr/>
                    <a:lstStyle/>
                    <a:p>
                      <a:pPr algn="ctr" rtl="1">
                        <a:lnSpc>
                          <a:spcPct val="115000"/>
                        </a:lnSpc>
                        <a:spcAft>
                          <a:spcPts val="0"/>
                        </a:spcAft>
                      </a:pPr>
                      <a:r>
                        <a:rPr lang="ar-SA" sz="1600" b="1" dirty="0" smtClean="0">
                          <a:solidFill>
                            <a:srgbClr val="000000"/>
                          </a:solidFill>
                          <a:latin typeface="Times New Roman"/>
                          <a:ea typeface="SimSun"/>
                          <a:cs typeface="Traditional Arabic"/>
                        </a:rPr>
                        <a:t>وضعية </a:t>
                      </a:r>
                      <a:r>
                        <a:rPr lang="ar-SA" sz="1600" b="1" dirty="0">
                          <a:solidFill>
                            <a:srgbClr val="000000"/>
                          </a:solidFill>
                          <a:latin typeface="Times New Roman"/>
                          <a:ea typeface="SimSun"/>
                          <a:cs typeface="Traditional Arabic"/>
                        </a:rPr>
                        <a:t>معقدة</a:t>
                      </a:r>
                      <a:endParaRPr lang="fr-FR" sz="1200" b="1" dirty="0">
                        <a:solidFill>
                          <a:srgbClr val="000000"/>
                        </a:solidFill>
                        <a:latin typeface="Times New Roman"/>
                        <a:ea typeface="SimSun"/>
                        <a:cs typeface="Arial"/>
                      </a:endParaRPr>
                    </a:p>
                    <a:p>
                      <a:pPr algn="ctr" rtl="1">
                        <a:lnSpc>
                          <a:spcPct val="115000"/>
                        </a:lnSpc>
                        <a:spcAft>
                          <a:spcPts val="0"/>
                        </a:spcAft>
                      </a:pPr>
                      <a:r>
                        <a:rPr lang="fr-FR" sz="1300" b="1" i="1" dirty="0">
                          <a:solidFill>
                            <a:srgbClr val="000000"/>
                          </a:solidFill>
                          <a:latin typeface="Times New Roman"/>
                          <a:ea typeface="SimSun"/>
                          <a:cs typeface="Arial"/>
                        </a:rPr>
                        <a:t>(</a:t>
                      </a:r>
                      <a:r>
                        <a:rPr lang="fr-FR" sz="1200" b="1" i="1" dirty="0">
                          <a:solidFill>
                            <a:srgbClr val="000000"/>
                          </a:solidFill>
                          <a:latin typeface="Times New Roman"/>
                          <a:ea typeface="SimSun"/>
                          <a:cs typeface="Traditional Arabic"/>
                        </a:rPr>
                        <a:t>Spéculative</a:t>
                      </a:r>
                      <a:r>
                        <a:rPr lang="fr-FR" sz="1300" b="1" i="1" dirty="0">
                          <a:solidFill>
                            <a:srgbClr val="000000"/>
                          </a:solidFill>
                          <a:latin typeface="Times New Roman"/>
                          <a:ea typeface="SimSun"/>
                          <a:cs typeface="Arial"/>
                        </a:rPr>
                        <a:t>)</a:t>
                      </a:r>
                      <a:endParaRPr lang="fr-FR" sz="1200" b="1" dirty="0">
                        <a:solidFill>
                          <a:srgbClr val="000000"/>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dirty="0">
                          <a:solidFill>
                            <a:srgbClr val="000000"/>
                          </a:solidFill>
                          <a:latin typeface="Times New Roman"/>
                          <a:ea typeface="SimSun"/>
                          <a:cs typeface="Traditional Arabic"/>
                        </a:rPr>
                        <a:t>وضعية</a:t>
                      </a:r>
                      <a:r>
                        <a:rPr lang="ar-SA" sz="1500" b="1" dirty="0">
                          <a:solidFill>
                            <a:srgbClr val="000000"/>
                          </a:solidFill>
                          <a:latin typeface="Times New Roman"/>
                          <a:ea typeface="SimSun"/>
                          <a:cs typeface="Arial"/>
                        </a:rPr>
                        <a:t> </a:t>
                      </a:r>
                      <a:r>
                        <a:rPr lang="ar-SA" sz="1600" b="1" dirty="0">
                          <a:solidFill>
                            <a:srgbClr val="000000"/>
                          </a:solidFill>
                          <a:latin typeface="Times New Roman"/>
                          <a:ea typeface="SimSun"/>
                          <a:cs typeface="Traditional Arabic"/>
                        </a:rPr>
                        <a:t>مثالية</a:t>
                      </a:r>
                      <a:endParaRPr lang="fr-FR" sz="1200" b="1" dirty="0">
                        <a:solidFill>
                          <a:srgbClr val="000000"/>
                        </a:solidFill>
                        <a:latin typeface="Times New Roman"/>
                        <a:ea typeface="SimSun"/>
                        <a:cs typeface="Arial"/>
                      </a:endParaRPr>
                    </a:p>
                    <a:p>
                      <a:pPr algn="ctr" rtl="1">
                        <a:lnSpc>
                          <a:spcPct val="115000"/>
                        </a:lnSpc>
                        <a:spcAft>
                          <a:spcPts val="0"/>
                        </a:spcAft>
                      </a:pPr>
                      <a:r>
                        <a:rPr lang="en-US" sz="1300" b="1" i="1" dirty="0">
                          <a:solidFill>
                            <a:srgbClr val="000000"/>
                          </a:solidFill>
                          <a:latin typeface="Times New Roman"/>
                          <a:ea typeface="SimSun"/>
                          <a:cs typeface="Arial"/>
                        </a:rPr>
                        <a:t>(</a:t>
                      </a:r>
                      <a:r>
                        <a:rPr lang="fr-FR" sz="1200" b="1" i="1" dirty="0">
                          <a:solidFill>
                            <a:srgbClr val="000000"/>
                          </a:solidFill>
                          <a:latin typeface="Times New Roman"/>
                          <a:ea typeface="SimSun"/>
                          <a:cs typeface="Arial"/>
                        </a:rPr>
                        <a:t>Idéale</a:t>
                      </a:r>
                      <a:r>
                        <a:rPr lang="en-US" sz="1300" b="1" i="1" dirty="0">
                          <a:solidFill>
                            <a:srgbClr val="000000"/>
                          </a:solidFill>
                          <a:latin typeface="Times New Roman"/>
                          <a:ea typeface="SimSun"/>
                          <a:cs typeface="Arial"/>
                        </a:rPr>
                        <a:t>)</a:t>
                      </a:r>
                      <a:endParaRPr lang="fr-FR" sz="1200" b="1" dirty="0">
                        <a:solidFill>
                          <a:srgbClr val="000000"/>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0475">
                <a:tc>
                  <a:txBody>
                    <a:bodyPr/>
                    <a:lstStyle/>
                    <a:p>
                      <a:pPr algn="ctr" rtl="1">
                        <a:lnSpc>
                          <a:spcPct val="115000"/>
                        </a:lnSpc>
                        <a:spcAft>
                          <a:spcPts val="0"/>
                        </a:spcAft>
                      </a:pPr>
                      <a:r>
                        <a:rPr lang="ar-SA" sz="1600" b="1" dirty="0">
                          <a:solidFill>
                            <a:srgbClr val="000000"/>
                          </a:solidFill>
                          <a:latin typeface="Times New Roman"/>
                          <a:ea typeface="SimSun"/>
                          <a:cs typeface="Traditional Arabic"/>
                        </a:rPr>
                        <a:t>وضعية مقلقة</a:t>
                      </a:r>
                      <a:endParaRPr lang="fr-FR" sz="1200" b="1" dirty="0">
                        <a:solidFill>
                          <a:srgbClr val="000000"/>
                        </a:solidFill>
                        <a:latin typeface="Times New Roman"/>
                        <a:ea typeface="SimSun"/>
                        <a:cs typeface="Arial"/>
                      </a:endParaRPr>
                    </a:p>
                    <a:p>
                      <a:pPr algn="ctr" rtl="1">
                        <a:lnSpc>
                          <a:spcPct val="115000"/>
                        </a:lnSpc>
                        <a:spcAft>
                          <a:spcPts val="0"/>
                        </a:spcAft>
                      </a:pPr>
                      <a:r>
                        <a:rPr lang="en-US" sz="1300" b="1" i="1" dirty="0" smtClean="0">
                          <a:solidFill>
                            <a:srgbClr val="000000"/>
                          </a:solidFill>
                          <a:latin typeface="Times New Roman"/>
                          <a:ea typeface="SimSun"/>
                          <a:cs typeface="Arial"/>
                        </a:rPr>
                        <a:t>(</a:t>
                      </a:r>
                      <a:r>
                        <a:rPr lang="fr-FR" sz="1200" b="1" i="1" noProof="0" dirty="0" smtClean="0">
                          <a:solidFill>
                            <a:srgbClr val="000000"/>
                          </a:solidFill>
                          <a:latin typeface="Times New Roman"/>
                          <a:ea typeface="SimSun"/>
                          <a:cs typeface="Arial"/>
                        </a:rPr>
                        <a:t>Préoccupante</a:t>
                      </a:r>
                      <a:r>
                        <a:rPr lang="en-US" sz="1300" b="1" i="1" dirty="0" smtClean="0">
                          <a:solidFill>
                            <a:srgbClr val="000000"/>
                          </a:solidFill>
                          <a:latin typeface="Times New Roman"/>
                          <a:ea typeface="SimSun"/>
                          <a:cs typeface="Arial"/>
                        </a:rPr>
                        <a:t>)</a:t>
                      </a:r>
                      <a:endParaRPr lang="fr-FR" sz="1200" b="1" dirty="0">
                        <a:solidFill>
                          <a:srgbClr val="000000"/>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1600" b="1" dirty="0">
                          <a:solidFill>
                            <a:srgbClr val="000000"/>
                          </a:solidFill>
                          <a:latin typeface="Times New Roman"/>
                          <a:ea typeface="SimSun"/>
                          <a:cs typeface="Traditional Arabic"/>
                        </a:rPr>
                        <a:t>وضعية الثبات</a:t>
                      </a:r>
                      <a:endParaRPr lang="fr-FR" sz="1200" b="1" dirty="0">
                        <a:solidFill>
                          <a:srgbClr val="000000"/>
                        </a:solidFill>
                        <a:latin typeface="Times New Roman"/>
                        <a:ea typeface="SimSun"/>
                        <a:cs typeface="Arial"/>
                      </a:endParaRPr>
                    </a:p>
                    <a:p>
                      <a:pPr algn="ctr" rtl="1">
                        <a:lnSpc>
                          <a:spcPct val="115000"/>
                        </a:lnSpc>
                        <a:spcAft>
                          <a:spcPts val="0"/>
                        </a:spcAft>
                      </a:pPr>
                      <a:r>
                        <a:rPr lang="en-US" sz="1300" b="1" i="1" dirty="0">
                          <a:solidFill>
                            <a:srgbClr val="000000"/>
                          </a:solidFill>
                          <a:latin typeface="Times New Roman"/>
                          <a:ea typeface="SimSun"/>
                          <a:cs typeface="Arial"/>
                        </a:rPr>
                        <a:t>(</a:t>
                      </a:r>
                      <a:r>
                        <a:rPr lang="en-US" sz="1200" b="1" i="1" dirty="0">
                          <a:solidFill>
                            <a:srgbClr val="000000"/>
                          </a:solidFill>
                          <a:latin typeface="Times New Roman"/>
                          <a:ea typeface="SimSun"/>
                          <a:cs typeface="Arial"/>
                        </a:rPr>
                        <a:t>Stable</a:t>
                      </a:r>
                      <a:r>
                        <a:rPr lang="en-US" sz="1300" b="1" i="1" dirty="0">
                          <a:solidFill>
                            <a:srgbClr val="000000"/>
                          </a:solidFill>
                          <a:latin typeface="Times New Roman"/>
                          <a:ea typeface="SimSun"/>
                          <a:cs typeface="Arial"/>
                        </a:rPr>
                        <a:t>)</a:t>
                      </a:r>
                      <a:endParaRPr lang="fr-FR" sz="1200" b="1" dirty="0">
                        <a:solidFill>
                          <a:srgbClr val="000000"/>
                        </a:solidFill>
                        <a:latin typeface="Times New Roman"/>
                        <a:ea typeface="SimSu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75" y="2546350"/>
            <a:ext cx="5937250"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7"/>
          <p:cNvSpPr txBox="1"/>
          <p:nvPr/>
        </p:nvSpPr>
        <p:spPr>
          <a:xfrm>
            <a:off x="2627784" y="404664"/>
            <a:ext cx="5940072" cy="400110"/>
          </a:xfrm>
          <a:prstGeom prst="rect">
            <a:avLst/>
          </a:prstGeom>
          <a:noFill/>
        </p:spPr>
        <p:txBody>
          <a:bodyPr wrap="square" rtlCol="0">
            <a:spAutoFit/>
          </a:bodyPr>
          <a:lstStyle/>
          <a:p>
            <a:pPr algn="r" rtl="1"/>
            <a:r>
              <a:rPr lang="fr-FR" sz="2000" b="1" dirty="0" smtClean="0">
                <a:solidFill>
                  <a:schemeClr val="bg1"/>
                </a:solidFill>
              </a:rPr>
              <a:t> </a:t>
            </a:r>
            <a:r>
              <a:rPr lang="ar-DZ" sz="2000" b="1" dirty="0" smtClean="0">
                <a:solidFill>
                  <a:schemeClr val="bg1"/>
                </a:solidFill>
              </a:rPr>
              <a:t>رابعا</a:t>
            </a:r>
            <a:r>
              <a:rPr lang="ar-SA" sz="2000" b="1" dirty="0" smtClean="0">
                <a:solidFill>
                  <a:schemeClr val="bg1"/>
                </a:solidFill>
              </a:rPr>
              <a:t>: </a:t>
            </a:r>
            <a:r>
              <a:rPr lang="ar-DZ" sz="2000" b="1" dirty="0" smtClean="0">
                <a:solidFill>
                  <a:schemeClr val="bg1"/>
                </a:solidFill>
              </a:rPr>
              <a:t>التحليل البيئي باستخدام نموذج </a:t>
            </a:r>
            <a:r>
              <a:rPr lang="fr-FR" sz="2000" b="1" dirty="0" smtClean="0">
                <a:solidFill>
                  <a:schemeClr val="bg1"/>
                </a:solidFill>
              </a:rPr>
              <a:t>SWOT</a:t>
            </a:r>
            <a:endParaRPr lang="fr-FR" sz="2000"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827584" y="5301208"/>
            <a:ext cx="7416824" cy="1107996"/>
          </a:xfrm>
          <a:prstGeom prst="rect">
            <a:avLst/>
          </a:prstGeom>
          <a:noFill/>
        </p:spPr>
        <p:txBody>
          <a:bodyPr wrap="square" rtlCol="0">
            <a:spAutoFit/>
          </a:bodyPr>
          <a:lstStyle/>
          <a:p>
            <a:pPr algn="just" rtl="1"/>
            <a:r>
              <a:rPr lang="ar-SA" dirty="0" smtClean="0"/>
              <a:t> </a:t>
            </a:r>
            <a:r>
              <a:rPr lang="ar-SA" sz="1600" dirty="0" smtClean="0">
                <a:solidFill>
                  <a:srgbClr val="000000"/>
                </a:solidFill>
              </a:rPr>
              <a:t>ومن الواضح أن تحليل وضعية المؤسسة يستلزم وجود جهاز أو نظام دقيق للمعلومات </a:t>
            </a:r>
            <a:r>
              <a:rPr lang="ar-SA" sz="1600" dirty="0" err="1" smtClean="0">
                <a:solidFill>
                  <a:srgbClr val="000000"/>
                </a:solidFill>
              </a:rPr>
              <a:t>التسويقية </a:t>
            </a:r>
            <a:r>
              <a:rPr lang="ar-SA" sz="1500" dirty="0" err="1" smtClean="0">
                <a:solidFill>
                  <a:srgbClr val="000000"/>
                </a:solidFill>
                <a:latin typeface="Times New Roman" pitchFamily="18" charset="0"/>
                <a:ea typeface="+mj-ea"/>
                <a:cs typeface="Times New Roman" pitchFamily="18" charset="0"/>
              </a:rPr>
              <a:t>(</a:t>
            </a:r>
            <a:r>
              <a:rPr lang="en-GB" sz="1500" dirty="0" smtClean="0">
                <a:solidFill>
                  <a:srgbClr val="000000"/>
                </a:solidFill>
                <a:latin typeface="Times New Roman" pitchFamily="18" charset="0"/>
                <a:ea typeface="+mj-ea"/>
                <a:cs typeface="Times New Roman" pitchFamily="18" charset="0"/>
              </a:rPr>
              <a:t>Marketing information system</a:t>
            </a:r>
            <a:r>
              <a:rPr lang="ar-SA" sz="1500" dirty="0" smtClean="0">
                <a:solidFill>
                  <a:srgbClr val="000000"/>
                </a:solidFill>
                <a:latin typeface="Times New Roman" pitchFamily="18" charset="0"/>
                <a:ea typeface="+mj-ea"/>
                <a:cs typeface="Times New Roman" pitchFamily="18" charset="0"/>
              </a:rPr>
              <a:t>) </a:t>
            </a:r>
            <a:r>
              <a:rPr lang="ar-SA" sz="1600" dirty="0" smtClean="0">
                <a:solidFill>
                  <a:srgbClr val="000000"/>
                </a:solidFill>
              </a:rPr>
              <a:t>ويمكن تعريف نظام المعلومات </a:t>
            </a:r>
            <a:r>
              <a:rPr lang="ar-SA" sz="1600" dirty="0" err="1" smtClean="0">
                <a:solidFill>
                  <a:srgbClr val="000000"/>
                </a:solidFill>
              </a:rPr>
              <a:t>التسويقي </a:t>
            </a:r>
            <a:r>
              <a:rPr lang="ar-SA" sz="1600" dirty="0" err="1" smtClean="0">
                <a:solidFill>
                  <a:srgbClr val="000000"/>
                </a:solidFill>
                <a:latin typeface="Times New Roman" pitchFamily="18" charset="0"/>
                <a:ea typeface="+mj-ea"/>
                <a:cs typeface="Times New Roman" pitchFamily="18" charset="0"/>
              </a:rPr>
              <a:t>(</a:t>
            </a:r>
            <a:r>
              <a:rPr lang="fr-FR" sz="1600" dirty="0" smtClean="0">
                <a:solidFill>
                  <a:srgbClr val="000000"/>
                </a:solidFill>
                <a:latin typeface="Times New Roman" pitchFamily="18" charset="0"/>
                <a:ea typeface="+mj-ea"/>
                <a:cs typeface="Times New Roman" pitchFamily="18" charset="0"/>
              </a:rPr>
              <a:t>(</a:t>
            </a:r>
            <a:r>
              <a:rPr lang="fr-FR" sz="1500" dirty="0" smtClean="0">
                <a:solidFill>
                  <a:srgbClr val="000000"/>
                </a:solidFill>
                <a:latin typeface="Times New Roman" pitchFamily="18" charset="0"/>
                <a:ea typeface="+mj-ea"/>
                <a:cs typeface="Times New Roman" pitchFamily="18" charset="0"/>
              </a:rPr>
              <a:t>MIS</a:t>
            </a:r>
            <a:r>
              <a:rPr lang="ar-SA" sz="1600" dirty="0" smtClean="0">
                <a:solidFill>
                  <a:srgbClr val="000000"/>
                </a:solidFill>
                <a:latin typeface="Times New Roman" pitchFamily="18" charset="0"/>
                <a:ea typeface="+mj-ea"/>
                <a:cs typeface="Times New Roman" pitchFamily="18" charset="0"/>
                <a:sym typeface="Symbol"/>
              </a:rPr>
              <a:t> </a:t>
            </a:r>
            <a:r>
              <a:rPr lang="ar-SA" sz="1600" dirty="0" smtClean="0">
                <a:solidFill>
                  <a:srgbClr val="000000"/>
                </a:solidFill>
              </a:rPr>
              <a:t>بأنه”شبكة من العلاقات المهيكلة من الأفراد، التجهيزات والإجراءات المعدة لغرض تأمين تدفق المعلومات المناسبة بعد جمعها من المصادر الداخلية والخارجية للمؤسسة ثم توزيعها على متخذي القرار التسويقي“</a:t>
            </a:r>
            <a:endParaRPr lang="fr-FR" sz="1600" dirty="0" smtClean="0">
              <a:solidFill>
                <a:srgbClr val="000000"/>
              </a:solidFill>
            </a:endParaRPr>
          </a:p>
        </p:txBody>
      </p:sp>
      <p:sp>
        <p:nvSpPr>
          <p:cNvPr id="16" name="Rectangle 15"/>
          <p:cNvSpPr/>
          <p:nvPr/>
        </p:nvSpPr>
        <p:spPr>
          <a:xfrm>
            <a:off x="971600" y="1268760"/>
            <a:ext cx="7269410" cy="892552"/>
          </a:xfrm>
          <a:prstGeom prst="rect">
            <a:avLst/>
          </a:prstGeom>
        </p:spPr>
        <p:txBody>
          <a:bodyPr wrap="square">
            <a:spAutoFit/>
          </a:bodyPr>
          <a:lstStyle/>
          <a:p>
            <a:pPr algn="just" rtl="1">
              <a:buFont typeface="Arial" pitchFamily="34" charset="0"/>
              <a:buChar char="•"/>
            </a:pPr>
            <a:r>
              <a:rPr lang="ar-SA" b="1" dirty="0" smtClean="0">
                <a:solidFill>
                  <a:srgbClr val="000000"/>
                </a:solidFill>
              </a:rPr>
              <a:t>  </a:t>
            </a:r>
            <a:r>
              <a:rPr lang="ar-SA" sz="1700" u="sng" dirty="0" smtClean="0">
                <a:solidFill>
                  <a:srgbClr val="000000"/>
                </a:solidFill>
              </a:rPr>
              <a:t>التحليل الداخلي(نقاط القوة والضعف): </a:t>
            </a:r>
            <a:r>
              <a:rPr lang="ar-SA" sz="1700" dirty="0" smtClean="0">
                <a:solidFill>
                  <a:srgbClr val="000000"/>
                </a:solidFill>
              </a:rPr>
              <a:t>وتعد العوامل الداخلية ذات التأثير الموجب على المؤسسة جوانب للقوة، أما العوامل الداخلية ذات الأثر السلبي على المؤسسة فهي تمثل نقاط ضعف تعاني منها وينبغي على مدير التسويق أن يعمل للتغلب عليها في الخطة التسويقية</a:t>
            </a:r>
            <a:endParaRPr lang="fr-FR" sz="1700" dirty="0">
              <a:solidFill>
                <a:srgbClr val="000000"/>
              </a:solidFill>
            </a:endParaRPr>
          </a:p>
        </p:txBody>
      </p:sp>
      <p:pic>
        <p:nvPicPr>
          <p:cNvPr id="33794" name="Picture 2"/>
          <p:cNvPicPr>
            <a:picLocks noChangeAspect="1" noChangeArrowheads="1"/>
          </p:cNvPicPr>
          <p:nvPr/>
        </p:nvPicPr>
        <p:blipFill>
          <a:blip r:embed="rId2" cstate="print"/>
          <a:srcRect/>
          <a:stretch>
            <a:fillRect/>
          </a:stretch>
        </p:blipFill>
        <p:spPr bwMode="auto">
          <a:xfrm>
            <a:off x="1763688" y="2132856"/>
            <a:ext cx="4824536" cy="31683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691680" y="2060848"/>
            <a:ext cx="6264696" cy="2516073"/>
          </a:xfrm>
          <a:prstGeom prst="rect">
            <a:avLst/>
          </a:prstGeom>
          <a:noFill/>
        </p:spPr>
        <p:txBody>
          <a:bodyPr wrap="square" rtlCol="0">
            <a:spAutoFit/>
          </a:bodyPr>
          <a:lstStyle/>
          <a:p>
            <a:pPr algn="just" rtl="1">
              <a:lnSpc>
                <a:spcPts val="2700"/>
              </a:lnSpc>
            </a:pPr>
            <a:r>
              <a:rPr lang="ar-SA" sz="1900" dirty="0" smtClean="0">
                <a:solidFill>
                  <a:srgbClr val="000000"/>
                </a:solidFill>
              </a:rPr>
              <a:t>تستخدم إستراتيجية نقاط </a:t>
            </a:r>
            <a:r>
              <a:rPr lang="fr-FR" sz="1900" dirty="0" smtClean="0">
                <a:solidFill>
                  <a:srgbClr val="000000"/>
                </a:solidFill>
              </a:rPr>
              <a:t> </a:t>
            </a:r>
            <a:r>
              <a:rPr lang="ar-SA" sz="1900" dirty="0" smtClean="0">
                <a:solidFill>
                  <a:srgbClr val="000000"/>
                </a:solidFill>
              </a:rPr>
              <a:t>القوة لتفادي، أو لتقليل، أثر التهديدات الخارجية على المنشأة، وهذا لا يعني ضرورة أن تواجه المنشأة القوية التهديدات النابعة من البيئة الخارجية بشكل </a:t>
            </a:r>
            <a:r>
              <a:rPr lang="ar-SA" sz="1900" dirty="0" err="1" smtClean="0">
                <a:solidFill>
                  <a:srgbClr val="000000"/>
                </a:solidFill>
              </a:rPr>
              <a:t>مباشر.</a:t>
            </a:r>
            <a:r>
              <a:rPr lang="ar-SA" sz="1900" dirty="0" smtClean="0">
                <a:solidFill>
                  <a:srgbClr val="000000"/>
                </a:solidFill>
              </a:rPr>
              <a:t> ونسوق هنا مثالا حديثا عن شركة </a:t>
            </a:r>
            <a:r>
              <a:rPr lang="en-US" sz="1700" dirty="0" smtClean="0">
                <a:solidFill>
                  <a:srgbClr val="000000"/>
                </a:solidFill>
                <a:latin typeface="Times New Roman" pitchFamily="18" charset="0"/>
                <a:cs typeface="Times New Roman" pitchFamily="18" charset="0"/>
              </a:rPr>
              <a:t>(Texas Instruments)</a:t>
            </a:r>
            <a:r>
              <a:rPr lang="ar-SA" sz="1900" dirty="0" smtClean="0">
                <a:solidFill>
                  <a:srgbClr val="000000"/>
                </a:solidFill>
              </a:rPr>
              <a:t> التي استعانت بإدارتها القانونية </a:t>
            </a:r>
            <a:r>
              <a:rPr lang="ar-SA" sz="1900" dirty="0" err="1" smtClean="0">
                <a:solidFill>
                  <a:srgbClr val="000000"/>
                </a:solidFill>
              </a:rPr>
              <a:t>القوية </a:t>
            </a:r>
            <a:r>
              <a:rPr lang="ar-SA" sz="1900" dirty="0" smtClean="0">
                <a:solidFill>
                  <a:srgbClr val="000000"/>
                </a:solidFill>
              </a:rPr>
              <a:t>(نقطة قوة) في تحصيل ما يقرب من </a:t>
            </a:r>
            <a:r>
              <a:rPr lang="en-US" sz="1700" dirty="0" smtClean="0">
                <a:solidFill>
                  <a:srgbClr val="000000"/>
                </a:solidFill>
                <a:latin typeface="Times New Roman" pitchFamily="18" charset="0"/>
                <a:cs typeface="Times New Roman" pitchFamily="18" charset="0"/>
              </a:rPr>
              <a:t>700</a:t>
            </a:r>
            <a:r>
              <a:rPr lang="ar-SA" sz="1900" dirty="0" smtClean="0">
                <a:solidFill>
                  <a:srgbClr val="000000"/>
                </a:solidFill>
              </a:rPr>
              <a:t> مليون دولار أمريكي في شكل تعويضات وبراءات اختراع من تسع شركات يابانية وكورية اعتدت على العلامات المسجلة لأحد المكونات الالكترونية </a:t>
            </a:r>
            <a:r>
              <a:rPr lang="ar-SA" sz="1900" dirty="0" err="1" smtClean="0">
                <a:solidFill>
                  <a:srgbClr val="000000"/>
                </a:solidFill>
              </a:rPr>
              <a:t>لأجهزتها </a:t>
            </a:r>
            <a:r>
              <a:rPr lang="ar-SA" sz="1900" dirty="0" smtClean="0">
                <a:solidFill>
                  <a:srgbClr val="000000"/>
                </a:solidFill>
              </a:rPr>
              <a:t>(تهديد</a:t>
            </a:r>
            <a:r>
              <a:rPr lang="ar-SA" sz="1900" dirty="0" err="1" smtClean="0">
                <a:solidFill>
                  <a:srgbClr val="000000"/>
                </a:solidFill>
              </a:rPr>
              <a:t>)</a:t>
            </a:r>
            <a:endParaRPr lang="fr-FR" sz="1900" dirty="0">
              <a:solidFill>
                <a:srgbClr val="00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71600" y="1412776"/>
            <a:ext cx="7632848" cy="1054135"/>
          </a:xfrm>
          <a:prstGeom prst="rect">
            <a:avLst/>
          </a:prstGeom>
          <a:noFill/>
        </p:spPr>
        <p:txBody>
          <a:bodyPr wrap="square" rtlCol="0">
            <a:spAutoFit/>
          </a:bodyPr>
          <a:lstStyle/>
          <a:p>
            <a:pPr algn="just" rtl="1">
              <a:lnSpc>
                <a:spcPts val="2500"/>
              </a:lnSpc>
            </a:pPr>
            <a:r>
              <a:rPr lang="ar-SA" b="1" dirty="0" smtClean="0">
                <a:solidFill>
                  <a:srgbClr val="000000"/>
                </a:solidFill>
              </a:rPr>
              <a:t>2) تحديد الأهداف: </a:t>
            </a:r>
            <a:r>
              <a:rPr lang="ar-SA" dirty="0" smtClean="0">
                <a:solidFill>
                  <a:srgbClr val="000000"/>
                </a:solidFill>
              </a:rPr>
              <a:t>بعد أن تنتهي المؤسسة من تحليل وضعيتها فإنها يمكن أن تقرر ما هي تلك الغايات التي تود الوصول إليها من خلال جهودها التسويقية، ولذا فإن الخطوة القادمة في تخطيط النشاط التسويقي هي القيام بتحديد الأهداف</a:t>
            </a:r>
            <a:r>
              <a:rPr lang="fr-FR" dirty="0" smtClean="0">
                <a:solidFill>
                  <a:srgbClr val="000000"/>
                </a:solidFill>
              </a:rPr>
              <a:t>.</a:t>
            </a:r>
            <a:endParaRPr lang="ar-SA" altLang="zh-CN" dirty="0" smtClean="0">
              <a:solidFill>
                <a:srgbClr val="000000"/>
              </a:solidFill>
              <a:latin typeface="Traditional Arabic" pitchFamily="18" charset="-78"/>
              <a:ea typeface="SimSun" pitchFamily="2" charset="-122"/>
              <a:cs typeface="Traditional Arabic" pitchFamily="18" charset="-78"/>
            </a:endParaRPr>
          </a:p>
        </p:txBody>
      </p:sp>
      <p:pic>
        <p:nvPicPr>
          <p:cNvPr id="39938" name="Picture 2" descr="http://dreamchoosers.com/wp-content/uploads/2012/06/smart-goals-221x300.jpg"/>
          <p:cNvPicPr>
            <a:picLocks noChangeAspect="1" noChangeArrowheads="1"/>
          </p:cNvPicPr>
          <p:nvPr/>
        </p:nvPicPr>
        <p:blipFill>
          <a:blip r:embed="rId2" cstate="print"/>
          <a:srcRect/>
          <a:stretch>
            <a:fillRect/>
          </a:stretch>
        </p:blipFill>
        <p:spPr bwMode="auto">
          <a:xfrm>
            <a:off x="1475656" y="2564904"/>
            <a:ext cx="2592288" cy="2880320"/>
          </a:xfrm>
          <a:prstGeom prst="rect">
            <a:avLst/>
          </a:prstGeom>
          <a:noFill/>
        </p:spPr>
      </p:pic>
      <p:sp>
        <p:nvSpPr>
          <p:cNvPr id="4" name="WordArt 49"/>
          <p:cNvSpPr>
            <a:spLocks noChangeArrowheads="1" noChangeShapeType="1" noTextEdit="1"/>
          </p:cNvSpPr>
          <p:nvPr/>
        </p:nvSpPr>
        <p:spPr bwMode="auto">
          <a:xfrm>
            <a:off x="5138316" y="3187654"/>
            <a:ext cx="2386012" cy="385362"/>
          </a:xfrm>
          <a:prstGeom prst="rect">
            <a:avLst/>
          </a:prstGeom>
          <a:noFill/>
        </p:spPr>
        <p:txBody>
          <a:bodyPr wrap="square" rtlCol="0">
            <a:spAutoFit/>
          </a:bodyPr>
          <a:lstStyle/>
          <a:p>
            <a:pPr algn="just" rtl="1">
              <a:lnSpc>
                <a:spcPts val="2500"/>
              </a:lnSpc>
            </a:pPr>
            <a:r>
              <a:rPr lang="ar-SA" dirty="0" smtClean="0">
                <a:solidFill>
                  <a:srgbClr val="000000"/>
                </a:solidFill>
              </a:rPr>
              <a:t>دقيقا ومحددا</a:t>
            </a:r>
            <a:endParaRPr lang="fr-FR" dirty="0" smtClean="0">
              <a:solidFill>
                <a:srgbClr val="000000"/>
              </a:solidFill>
            </a:endParaRPr>
          </a:p>
        </p:txBody>
      </p:sp>
      <p:sp>
        <p:nvSpPr>
          <p:cNvPr id="6" name="WordArt 50"/>
          <p:cNvSpPr>
            <a:spLocks noChangeArrowheads="1" noChangeShapeType="1" noTextEdit="1"/>
          </p:cNvSpPr>
          <p:nvPr/>
        </p:nvSpPr>
        <p:spPr bwMode="auto">
          <a:xfrm>
            <a:off x="5138316" y="3573016"/>
            <a:ext cx="2386012" cy="385362"/>
          </a:xfrm>
          <a:prstGeom prst="rect">
            <a:avLst/>
          </a:prstGeom>
          <a:noFill/>
        </p:spPr>
        <p:txBody>
          <a:bodyPr wrap="square" rtlCol="0">
            <a:spAutoFit/>
          </a:bodyPr>
          <a:lstStyle/>
          <a:p>
            <a:pPr algn="just" rtl="1">
              <a:lnSpc>
                <a:spcPts val="2500"/>
              </a:lnSpc>
            </a:pPr>
            <a:r>
              <a:rPr lang="ar-SA" dirty="0" smtClean="0">
                <a:solidFill>
                  <a:srgbClr val="000000"/>
                </a:solidFill>
              </a:rPr>
              <a:t>قابلا للقياس</a:t>
            </a:r>
            <a:endParaRPr lang="fr-FR" dirty="0" smtClean="0">
              <a:solidFill>
                <a:srgbClr val="000000"/>
              </a:solidFill>
            </a:endParaRPr>
          </a:p>
        </p:txBody>
      </p:sp>
      <p:sp>
        <p:nvSpPr>
          <p:cNvPr id="7" name="WordArt 51"/>
          <p:cNvSpPr>
            <a:spLocks noChangeArrowheads="1" noChangeShapeType="1" noTextEdit="1"/>
          </p:cNvSpPr>
          <p:nvPr/>
        </p:nvSpPr>
        <p:spPr bwMode="auto">
          <a:xfrm>
            <a:off x="4850284" y="4312210"/>
            <a:ext cx="2674044" cy="412934"/>
          </a:xfrm>
          <a:prstGeom prst="rect">
            <a:avLst/>
          </a:prstGeom>
          <a:noFill/>
        </p:spPr>
        <p:txBody>
          <a:bodyPr wrap="square" rtlCol="0">
            <a:spAutoFit/>
          </a:bodyPr>
          <a:lstStyle/>
          <a:p>
            <a:pPr algn="just" rtl="1">
              <a:lnSpc>
                <a:spcPts val="2500"/>
              </a:lnSpc>
            </a:pPr>
            <a:r>
              <a:rPr lang="ar-SA" dirty="0" smtClean="0">
                <a:solidFill>
                  <a:srgbClr val="000000"/>
                </a:solidFill>
              </a:rPr>
              <a:t>أن يكون له علاقة بنشاط المنظمة</a:t>
            </a:r>
            <a:endParaRPr lang="fr-FR" dirty="0" smtClean="0">
              <a:solidFill>
                <a:srgbClr val="000000"/>
              </a:solidFill>
            </a:endParaRPr>
          </a:p>
        </p:txBody>
      </p:sp>
      <p:sp>
        <p:nvSpPr>
          <p:cNvPr id="8" name="WordArt 53"/>
          <p:cNvSpPr>
            <a:spLocks noChangeArrowheads="1" noChangeShapeType="1" noTextEdit="1"/>
          </p:cNvSpPr>
          <p:nvPr/>
        </p:nvSpPr>
        <p:spPr bwMode="auto">
          <a:xfrm>
            <a:off x="5138316" y="4653136"/>
            <a:ext cx="2386012" cy="412934"/>
          </a:xfrm>
          <a:prstGeom prst="rect">
            <a:avLst/>
          </a:prstGeom>
          <a:noFill/>
        </p:spPr>
        <p:txBody>
          <a:bodyPr wrap="square" rtlCol="0">
            <a:spAutoFit/>
          </a:bodyPr>
          <a:lstStyle/>
          <a:p>
            <a:pPr algn="just" rtl="1">
              <a:lnSpc>
                <a:spcPts val="2500"/>
              </a:lnSpc>
            </a:pPr>
            <a:r>
              <a:rPr lang="ar-SA" dirty="0" smtClean="0">
                <a:solidFill>
                  <a:srgbClr val="000000"/>
                </a:solidFill>
              </a:rPr>
              <a:t>أن يكون محددا بوقت زمني</a:t>
            </a:r>
            <a:endParaRPr lang="fr-FR" dirty="0" smtClean="0">
              <a:solidFill>
                <a:srgbClr val="000000"/>
              </a:solidFill>
            </a:endParaRPr>
          </a:p>
        </p:txBody>
      </p:sp>
      <p:sp>
        <p:nvSpPr>
          <p:cNvPr id="9" name="WordArt 51"/>
          <p:cNvSpPr>
            <a:spLocks noChangeArrowheads="1" noChangeShapeType="1" noTextEdit="1"/>
          </p:cNvSpPr>
          <p:nvPr/>
        </p:nvSpPr>
        <p:spPr bwMode="auto">
          <a:xfrm>
            <a:off x="5138316" y="3933056"/>
            <a:ext cx="2386012" cy="385362"/>
          </a:xfrm>
          <a:prstGeom prst="rect">
            <a:avLst/>
          </a:prstGeom>
          <a:noFill/>
        </p:spPr>
        <p:txBody>
          <a:bodyPr wrap="square" rtlCol="0">
            <a:spAutoFit/>
          </a:bodyPr>
          <a:lstStyle/>
          <a:p>
            <a:pPr algn="just" rtl="1">
              <a:lnSpc>
                <a:spcPts val="2500"/>
              </a:lnSpc>
            </a:pPr>
            <a:r>
              <a:rPr lang="ar-SA" dirty="0" smtClean="0">
                <a:solidFill>
                  <a:srgbClr val="000000"/>
                </a:solidFill>
              </a:rPr>
              <a:t>واقعيا، ممكن التحقيق</a:t>
            </a:r>
            <a:endParaRPr lang="fr-FR" dirty="0" smtClean="0">
              <a:solidFill>
                <a:srgbClr val="000000"/>
              </a:solidFill>
            </a:endParaRPr>
          </a:p>
        </p:txBody>
      </p:sp>
      <p:sp>
        <p:nvSpPr>
          <p:cNvPr id="10" name="WordArt 49"/>
          <p:cNvSpPr>
            <a:spLocks noChangeArrowheads="1" noChangeShapeType="1" noTextEdit="1"/>
          </p:cNvSpPr>
          <p:nvPr/>
        </p:nvSpPr>
        <p:spPr bwMode="auto">
          <a:xfrm>
            <a:off x="5508104" y="2564904"/>
            <a:ext cx="2386012" cy="385362"/>
          </a:xfrm>
          <a:prstGeom prst="rect">
            <a:avLst/>
          </a:prstGeom>
          <a:noFill/>
        </p:spPr>
        <p:txBody>
          <a:bodyPr wrap="square" rtlCol="0">
            <a:spAutoFit/>
          </a:bodyPr>
          <a:lstStyle/>
          <a:p>
            <a:pPr algn="just" rtl="1">
              <a:lnSpc>
                <a:spcPts val="2500"/>
              </a:lnSpc>
            </a:pPr>
            <a:r>
              <a:rPr lang="ar-SA" dirty="0" smtClean="0">
                <a:solidFill>
                  <a:srgbClr val="000000"/>
                </a:solidFill>
              </a:rPr>
              <a:t>الهدف الجيد أو الذكي يكون:</a:t>
            </a:r>
            <a:endParaRPr lang="fr-FR" dirty="0" smtClean="0">
              <a:solidFill>
                <a:srgbClr val="000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3608" y="1484784"/>
            <a:ext cx="7344816" cy="1323439"/>
          </a:xfrm>
          <a:prstGeom prst="rect">
            <a:avLst/>
          </a:prstGeom>
          <a:noFill/>
        </p:spPr>
        <p:txBody>
          <a:bodyPr wrap="square" rtlCol="0">
            <a:spAutoFit/>
          </a:bodyPr>
          <a:lstStyle/>
          <a:p>
            <a:pPr algn="just" rtl="1">
              <a:lnSpc>
                <a:spcPts val="2400"/>
              </a:lnSpc>
            </a:pPr>
            <a:r>
              <a:rPr lang="fr-FR" sz="1600" dirty="0" smtClean="0">
                <a:solidFill>
                  <a:srgbClr val="000000"/>
                </a:solidFill>
              </a:rPr>
              <a:t> </a:t>
            </a:r>
            <a:r>
              <a:rPr lang="ar-SA" sz="1600" dirty="0" smtClean="0">
                <a:solidFill>
                  <a:srgbClr val="000000"/>
                </a:solidFill>
              </a:rPr>
              <a:t>بعد تحديد الأهداف التي تسعى إدارة التسويق إلى تحقيقها فإن مدير التسويق يكون مستعدا لوضع الخطة الاستراتيجية التي يمكن أن تحقق تلك الأهداف، إن استراتيجية التسويق هي خطة بعيدة المدى لتنمية مزيج تسويقي يساعد في تحقيق أهداف المؤسسة من خلال إشباع أفضل لحاجات السوق المستهدف ويعني ذلك أن وضع الاستراتيجية التسويقية لابد وأن يبدأ بتحديد ذلك السوق المستهدف من طرف المؤسسة</a:t>
            </a:r>
            <a:endParaRPr lang="fr-FR" sz="1600" dirty="0">
              <a:solidFill>
                <a:srgbClr val="000000"/>
              </a:solidFill>
            </a:endParaRPr>
          </a:p>
        </p:txBody>
      </p:sp>
      <p:sp>
        <p:nvSpPr>
          <p:cNvPr id="5" name="ZoneTexte 4"/>
          <p:cNvSpPr txBox="1"/>
          <p:nvPr/>
        </p:nvSpPr>
        <p:spPr>
          <a:xfrm>
            <a:off x="4283968" y="1124744"/>
            <a:ext cx="4104456" cy="353943"/>
          </a:xfrm>
          <a:prstGeom prst="rect">
            <a:avLst/>
          </a:prstGeom>
          <a:noFill/>
        </p:spPr>
        <p:txBody>
          <a:bodyPr wrap="square" rtlCol="0">
            <a:spAutoFit/>
          </a:bodyPr>
          <a:lstStyle/>
          <a:p>
            <a:pPr algn="r" rtl="1"/>
            <a:r>
              <a:rPr lang="ar-SA" sz="1700" b="1" dirty="0" smtClean="0">
                <a:solidFill>
                  <a:srgbClr val="000000"/>
                </a:solidFill>
              </a:rPr>
              <a:t>ثالثا: التسويق الإستراتيجي على مستوى </a:t>
            </a:r>
            <a:r>
              <a:rPr lang="ar-SA" sz="1700" b="1" dirty="0" err="1" smtClean="0">
                <a:solidFill>
                  <a:srgbClr val="000000"/>
                </a:solidFill>
              </a:rPr>
              <a:t>المنتوج</a:t>
            </a:r>
            <a:endParaRPr lang="fr-FR" sz="1700" b="1" dirty="0">
              <a:solidFill>
                <a:srgbClr val="000000"/>
              </a:solidFill>
            </a:endParaRPr>
          </a:p>
        </p:txBody>
      </p:sp>
      <p:grpSp>
        <p:nvGrpSpPr>
          <p:cNvPr id="65538" name="Group 2"/>
          <p:cNvGrpSpPr>
            <a:grpSpLocks/>
          </p:cNvGrpSpPr>
          <p:nvPr/>
        </p:nvGrpSpPr>
        <p:grpSpPr bwMode="auto">
          <a:xfrm>
            <a:off x="1805136" y="3068960"/>
            <a:ext cx="5791200" cy="3371850"/>
            <a:chOff x="1658" y="6152"/>
            <a:chExt cx="9120" cy="5310"/>
          </a:xfrm>
        </p:grpSpPr>
        <p:sp>
          <p:nvSpPr>
            <p:cNvPr id="65539" name="Line 3"/>
            <p:cNvSpPr>
              <a:spLocks noChangeShapeType="1"/>
            </p:cNvSpPr>
            <p:nvPr/>
          </p:nvSpPr>
          <p:spPr bwMode="auto">
            <a:xfrm flipV="1">
              <a:off x="3578" y="6344"/>
              <a:ext cx="0" cy="3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b="1">
                <a:solidFill>
                  <a:srgbClr val="000000"/>
                </a:solidFill>
              </a:endParaRPr>
            </a:p>
          </p:txBody>
        </p:sp>
        <p:grpSp>
          <p:nvGrpSpPr>
            <p:cNvPr id="65540" name="Group 4"/>
            <p:cNvGrpSpPr>
              <a:grpSpLocks/>
            </p:cNvGrpSpPr>
            <p:nvPr/>
          </p:nvGrpSpPr>
          <p:grpSpPr bwMode="auto">
            <a:xfrm>
              <a:off x="1658" y="6152"/>
              <a:ext cx="9120" cy="5310"/>
              <a:chOff x="1658" y="6368"/>
              <a:chExt cx="9120" cy="5310"/>
            </a:xfrm>
          </p:grpSpPr>
          <p:sp>
            <p:nvSpPr>
              <p:cNvPr id="65541" name="Line 5"/>
              <p:cNvSpPr>
                <a:spLocks noChangeShapeType="1"/>
              </p:cNvSpPr>
              <p:nvPr/>
            </p:nvSpPr>
            <p:spPr bwMode="auto">
              <a:xfrm flipV="1">
                <a:off x="4333" y="6538"/>
                <a:ext cx="3240" cy="2340"/>
              </a:xfrm>
              <a:prstGeom prst="line">
                <a:avLst/>
              </a:prstGeom>
              <a:noFill/>
              <a:ln w="15875">
                <a:solidFill>
                  <a:srgbClr val="FF0000"/>
                </a:solidFill>
                <a:round/>
                <a:headEnd/>
                <a:tailEnd/>
              </a:ln>
            </p:spPr>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65542" name="Line 6"/>
              <p:cNvSpPr>
                <a:spLocks noChangeShapeType="1"/>
              </p:cNvSpPr>
              <p:nvPr/>
            </p:nvSpPr>
            <p:spPr bwMode="auto">
              <a:xfrm>
                <a:off x="3578" y="10160"/>
                <a:ext cx="4695" cy="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65543" name="Line 7"/>
              <p:cNvSpPr>
                <a:spLocks noChangeShapeType="1"/>
              </p:cNvSpPr>
              <p:nvPr/>
            </p:nvSpPr>
            <p:spPr bwMode="auto">
              <a:xfrm flipV="1">
                <a:off x="4333" y="8172"/>
                <a:ext cx="3240" cy="720"/>
              </a:xfrm>
              <a:prstGeom prst="line">
                <a:avLst/>
              </a:prstGeom>
              <a:noFill/>
              <a:ln w="15875">
                <a:solidFill>
                  <a:srgbClr val="0000FF"/>
                </a:solidFill>
                <a:round/>
                <a:headEnd/>
                <a:tailEnd/>
              </a:ln>
            </p:spPr>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65544" name="AutoShape 8"/>
              <p:cNvSpPr>
                <a:spLocks/>
              </p:cNvSpPr>
              <p:nvPr/>
            </p:nvSpPr>
            <p:spPr bwMode="auto">
              <a:xfrm>
                <a:off x="7748" y="6503"/>
                <a:ext cx="360" cy="1620"/>
              </a:xfrm>
              <a:prstGeom prst="rightBrace">
                <a:avLst>
                  <a:gd name="adj1" fmla="val 37500"/>
                  <a:gd name="adj2" fmla="val 50000"/>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b="1">
                  <a:solidFill>
                    <a:srgbClr val="000000"/>
                  </a:solidFill>
                </a:endParaRPr>
              </a:p>
            </p:txBody>
          </p:sp>
          <p:sp>
            <p:nvSpPr>
              <p:cNvPr id="65545" name="Text Box 9"/>
              <p:cNvSpPr txBox="1">
                <a:spLocks noChangeArrowheads="1"/>
              </p:cNvSpPr>
              <p:nvPr/>
            </p:nvSpPr>
            <p:spPr bwMode="auto">
              <a:xfrm>
                <a:off x="8018" y="6908"/>
                <a:ext cx="1080" cy="900"/>
              </a:xfrm>
              <a:prstGeom prst="rect">
                <a:avLst/>
              </a:prstGeom>
              <a:noFill/>
              <a:ln w="9525">
                <a:noFill/>
                <a:miter lim="800000"/>
                <a:headEnd/>
                <a:tailEnd/>
              </a:ln>
            </p:spPr>
            <p:txBody>
              <a:bodyPr vert="horz" wrap="square" lIns="91440" tIns="10800" rIns="91440" bIns="1080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الفجوة</a:t>
                </a:r>
                <a:endParaRPr kumimoji="0" lang="fr-FR" sz="1400" b="1" i="0" u="none" strike="noStrike" cap="none" normalizeH="0" baseline="0" smtClean="0">
                  <a:ln>
                    <a:noFill/>
                  </a:ln>
                  <a:solidFill>
                    <a:srgbClr val="000000"/>
                  </a:solidFill>
                  <a:effectLst/>
                  <a:latin typeface="Arial" pitchFamily="34"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300" b="1" i="1" u="none" strike="noStrike" cap="none" normalizeH="0" baseline="0" smtClean="0">
                    <a:ln>
                      <a:noFill/>
                    </a:ln>
                    <a:solidFill>
                      <a:srgbClr val="000000"/>
                    </a:solidFill>
                    <a:effectLst/>
                    <a:latin typeface="Calibri" pitchFamily="34" charset="0"/>
                    <a:ea typeface="Arial" pitchFamily="34" charset="0"/>
                    <a:cs typeface="Arial" pitchFamily="34" charset="0"/>
                  </a:rPr>
                  <a:t>(Gap)</a:t>
                </a:r>
                <a:endParaRPr kumimoji="0" lang="fr-FR" sz="1300" b="1" i="1" u="none" strike="noStrike" cap="none" normalizeH="0" baseline="0" smtClean="0">
                  <a:ln>
                    <a:noFill/>
                  </a:ln>
                  <a:solidFill>
                    <a:srgbClr val="000000"/>
                  </a:solidFill>
                  <a:effectLst/>
                  <a:latin typeface="Arial" pitchFamily="34"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rgbClr val="000000"/>
                  </a:solidFill>
                  <a:effectLst/>
                  <a:latin typeface="Arial" pitchFamily="34" charset="0"/>
                  <a:cs typeface="Arial" pitchFamily="34" charset="0"/>
                </a:endParaRPr>
              </a:p>
            </p:txBody>
          </p:sp>
          <p:sp>
            <p:nvSpPr>
              <p:cNvPr id="65546" name="AutoShape 10"/>
              <p:cNvSpPr>
                <a:spLocks/>
              </p:cNvSpPr>
              <p:nvPr/>
            </p:nvSpPr>
            <p:spPr bwMode="auto">
              <a:xfrm>
                <a:off x="4163" y="9248"/>
                <a:ext cx="2788" cy="540"/>
              </a:xfrm>
              <a:prstGeom prst="callout3">
                <a:avLst>
                  <a:gd name="adj1" fmla="val 33333"/>
                  <a:gd name="adj2" fmla="val 104306"/>
                  <a:gd name="adj3" fmla="val 33333"/>
                  <a:gd name="adj4" fmla="val 115245"/>
                  <a:gd name="adj5" fmla="val -55185"/>
                  <a:gd name="adj6" fmla="val 115245"/>
                  <a:gd name="adj7" fmla="val -142037"/>
                  <a:gd name="adj8" fmla="val 92685"/>
                </a:avLst>
              </a:prstGeom>
              <a:solidFill>
                <a:srgbClr val="FFFFFF"/>
              </a:solidFill>
              <a:ln w="6350">
                <a:solidFill>
                  <a:srgbClr val="0000FF"/>
                </a:solidFill>
                <a:miter lim="800000"/>
                <a:headEnd type="triangle" w="med" len="med"/>
                <a:tailEnd/>
              </a:ln>
            </p:spPr>
            <p:txBody>
              <a:bodyPr vert="horz" wrap="square" lIns="91440" tIns="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الاستراتيجية التسويقية الحالية</a:t>
                </a:r>
                <a:endParaRPr kumimoji="0" lang="en-US" sz="1600"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smtClean="0">
                  <a:ln>
                    <a:noFill/>
                  </a:ln>
                  <a:solidFill>
                    <a:srgbClr val="000000"/>
                  </a:solidFill>
                  <a:effectLst/>
                  <a:latin typeface="Arial" pitchFamily="34" charset="0"/>
                  <a:cs typeface="Arial" pitchFamily="34" charset="0"/>
                </a:endParaRPr>
              </a:p>
            </p:txBody>
          </p:sp>
          <p:sp>
            <p:nvSpPr>
              <p:cNvPr id="65547" name="AutoShape 11"/>
              <p:cNvSpPr>
                <a:spLocks/>
              </p:cNvSpPr>
              <p:nvPr/>
            </p:nvSpPr>
            <p:spPr bwMode="auto">
              <a:xfrm>
                <a:off x="4493" y="6458"/>
                <a:ext cx="2925" cy="465"/>
              </a:xfrm>
              <a:prstGeom prst="callout3">
                <a:avLst>
                  <a:gd name="adj1" fmla="val 38708"/>
                  <a:gd name="adj2" fmla="val -4102"/>
                  <a:gd name="adj3" fmla="val 38708"/>
                  <a:gd name="adj4" fmla="val -18083"/>
                  <a:gd name="adj5" fmla="val 184301"/>
                  <a:gd name="adj6" fmla="val -18083"/>
                  <a:gd name="adj7" fmla="val 287097"/>
                  <a:gd name="adj8" fmla="val 35384"/>
                </a:avLst>
              </a:prstGeom>
              <a:noFill/>
              <a:ln w="6350">
                <a:solidFill>
                  <a:srgbClr val="FF0000"/>
                </a:solidFill>
                <a:miter lim="800000"/>
                <a:headEnd type="triangle" w="med" len="med"/>
                <a:tailEnd/>
              </a:ln>
            </p:spPr>
            <p:txBody>
              <a:bodyPr vert="horz" wrap="square" lIns="91440" tIns="0" rIns="9144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الاستراتيجية التسويقية الجديدة</a:t>
                </a:r>
                <a:endParaRPr kumimoji="0" lang="fr-FR" sz="1800" b="1" i="0" u="none" strike="noStrike" cap="none" normalizeH="0" baseline="0" smtClean="0">
                  <a:ln>
                    <a:noFill/>
                  </a:ln>
                  <a:solidFill>
                    <a:srgbClr val="000000"/>
                  </a:solidFill>
                  <a:effectLst/>
                  <a:latin typeface="Arial" pitchFamily="34" charset="0"/>
                  <a:cs typeface="Arial" pitchFamily="34" charset="0"/>
                </a:endParaRPr>
              </a:p>
            </p:txBody>
          </p:sp>
          <p:sp>
            <p:nvSpPr>
              <p:cNvPr id="65548" name="Text Box 12"/>
              <p:cNvSpPr txBox="1">
                <a:spLocks noChangeArrowheads="1"/>
              </p:cNvSpPr>
              <p:nvPr/>
            </p:nvSpPr>
            <p:spPr bwMode="auto">
              <a:xfrm>
                <a:off x="7913" y="9923"/>
                <a:ext cx="1560" cy="540"/>
              </a:xfrm>
              <a:prstGeom prst="rect">
                <a:avLst/>
              </a:prstGeom>
              <a:noFill/>
              <a:ln w="9525">
                <a:noFill/>
                <a:miter lim="800000"/>
                <a:headEnd/>
                <a:tailEnd/>
              </a:ln>
            </p:spPr>
            <p:txBody>
              <a:bodyPr vert="horz" wrap="square" lIns="91440" tIns="1080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السنوات</a:t>
                </a:r>
                <a:endParaRPr kumimoji="0" lang="fr-FR" sz="1800" b="1" i="0" u="none" strike="noStrike" cap="none" normalizeH="0" baseline="0" dirty="0" smtClean="0">
                  <a:ln>
                    <a:noFill/>
                  </a:ln>
                  <a:solidFill>
                    <a:srgbClr val="000000"/>
                  </a:solidFill>
                  <a:effectLst/>
                  <a:latin typeface="Arial" pitchFamily="34" charset="0"/>
                  <a:cs typeface="Arial" pitchFamily="34" charset="0"/>
                </a:endParaRPr>
              </a:p>
            </p:txBody>
          </p:sp>
          <p:sp>
            <p:nvSpPr>
              <p:cNvPr id="65549" name="Text Box 13"/>
              <p:cNvSpPr txBox="1">
                <a:spLocks noChangeArrowheads="1"/>
              </p:cNvSpPr>
              <p:nvPr/>
            </p:nvSpPr>
            <p:spPr bwMode="auto">
              <a:xfrm>
                <a:off x="2378" y="6368"/>
                <a:ext cx="12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العائدات</a:t>
                </a:r>
                <a:endParaRPr kumimoji="0" lang="fr-FR" sz="1800" b="1" i="0" u="none" strike="noStrike" cap="none" normalizeH="0" baseline="0" smtClean="0">
                  <a:ln>
                    <a:noFill/>
                  </a:ln>
                  <a:solidFill>
                    <a:srgbClr val="000000"/>
                  </a:solidFill>
                  <a:effectLst/>
                  <a:latin typeface="Arial" pitchFamily="34" charset="0"/>
                  <a:cs typeface="Arial" pitchFamily="34" charset="0"/>
                </a:endParaRPr>
              </a:p>
            </p:txBody>
          </p:sp>
          <p:sp>
            <p:nvSpPr>
              <p:cNvPr id="65550" name="Text Box 14"/>
              <p:cNvSpPr txBox="1">
                <a:spLocks noChangeArrowheads="1"/>
              </p:cNvSpPr>
              <p:nvPr/>
            </p:nvSpPr>
            <p:spPr bwMode="auto">
              <a:xfrm>
                <a:off x="1658" y="10418"/>
                <a:ext cx="9120" cy="1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500" b="1" i="0" u="sng" strike="noStrike" cap="none" normalizeH="0" baseline="0" dirty="0" err="1" smtClean="0">
                    <a:ln>
                      <a:noFill/>
                    </a:ln>
                    <a:solidFill>
                      <a:srgbClr val="000000"/>
                    </a:solidFill>
                    <a:effectLst/>
                    <a:latin typeface="Traditional Arabic" pitchFamily="18" charset="-78"/>
                    <a:ea typeface="Arial" pitchFamily="34" charset="0"/>
                    <a:cs typeface="Traditional Arabic" pitchFamily="18" charset="-78"/>
                  </a:rPr>
                  <a:t>شكـل </a:t>
                </a:r>
                <a:r>
                  <a:rPr kumimoji="0" lang="ar-SA" sz="1500" b="1"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 غلق الفجوة من خلال الاستراتيجية التسويقية</a:t>
                </a:r>
              </a:p>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500" b="1" i="0" u="sng"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المصـدر</a:t>
                </a:r>
                <a:r>
                  <a:rPr kumimoji="0" lang="ar-SA" sz="1500" b="1"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a:t>
                </a:r>
                <a:r>
                  <a:rPr kumimoji="0" lang="fr-FR" sz="1100" b="1" i="0" u="none" strike="noStrike" cap="none" normalizeH="0" baseline="30000" dirty="0" smtClean="0">
                    <a:ln>
                      <a:noFill/>
                    </a:ln>
                    <a:solidFill>
                      <a:srgbClr val="000000"/>
                    </a:solidFill>
                    <a:effectLst/>
                    <a:latin typeface="Calibri" pitchFamily="34" charset="0"/>
                    <a:ea typeface="Arial" pitchFamily="34" charset="0"/>
                    <a:cs typeface="Arial" pitchFamily="34" charset="0"/>
                  </a:rPr>
                  <a:t> </a:t>
                </a:r>
                <a:r>
                  <a:rPr kumimoji="0" lang="fr-FR" sz="1100" b="1" i="1" u="none" strike="noStrike" cap="none" normalizeH="0" baseline="0" dirty="0" err="1" smtClean="0">
                    <a:ln>
                      <a:noFill/>
                    </a:ln>
                    <a:solidFill>
                      <a:srgbClr val="000000"/>
                    </a:solidFill>
                    <a:effectLst/>
                    <a:latin typeface="Calibri" pitchFamily="34" charset="0"/>
                    <a:ea typeface="Arial" pitchFamily="34" charset="0"/>
                    <a:cs typeface="Arial" pitchFamily="34" charset="0"/>
                  </a:rPr>
                  <a:t>Lazer</a:t>
                </a:r>
                <a:r>
                  <a:rPr kumimoji="0" lang="fr-FR" sz="1100" b="1" i="1" u="none" strike="noStrike" cap="none" normalizeH="0" baseline="0" dirty="0" smtClean="0">
                    <a:ln>
                      <a:noFill/>
                    </a:ln>
                    <a:solidFill>
                      <a:srgbClr val="000000"/>
                    </a:solidFill>
                    <a:effectLst/>
                    <a:latin typeface="Calibri" pitchFamily="34" charset="0"/>
                    <a:ea typeface="Arial" pitchFamily="34" charset="0"/>
                    <a:cs typeface="Arial" pitchFamily="34" charset="0"/>
                  </a:rPr>
                  <a:t> et </a:t>
                </a:r>
                <a:r>
                  <a:rPr kumimoji="0" lang="fr-FR" sz="1100" b="1" i="1" u="none" strike="noStrike" cap="none" normalizeH="0" baseline="0" dirty="0" err="1" smtClean="0">
                    <a:ln>
                      <a:noFill/>
                    </a:ln>
                    <a:solidFill>
                      <a:srgbClr val="000000"/>
                    </a:solidFill>
                    <a:effectLst/>
                    <a:latin typeface="Calibri" pitchFamily="34" charset="0"/>
                    <a:ea typeface="Arial" pitchFamily="34" charset="0"/>
                    <a:cs typeface="Arial" pitchFamily="34" charset="0"/>
                  </a:rPr>
                  <a:t>Culley</a:t>
                </a:r>
                <a:r>
                  <a:rPr kumimoji="0" lang="fr-FR" sz="1100" b="1" i="1" u="sng" strike="noStrike" cap="none" normalizeH="0" baseline="0" dirty="0" smtClean="0">
                    <a:ln>
                      <a:noFill/>
                    </a:ln>
                    <a:solidFill>
                      <a:srgbClr val="000000"/>
                    </a:solidFill>
                    <a:effectLst/>
                    <a:latin typeface="Calibri" pitchFamily="34" charset="0"/>
                    <a:ea typeface="Arial" pitchFamily="34" charset="0"/>
                    <a:cs typeface="Arial" pitchFamily="34" charset="0"/>
                  </a:rPr>
                  <a:t>, Marketing management</a:t>
                </a:r>
                <a:r>
                  <a:rPr kumimoji="0" lang="fr-FR" sz="1100" b="1" i="1" u="none" strike="noStrike" cap="none" normalizeH="0" baseline="0" dirty="0" smtClean="0">
                    <a:ln>
                      <a:noFill/>
                    </a:ln>
                    <a:solidFill>
                      <a:srgbClr val="000000"/>
                    </a:solidFill>
                    <a:effectLst/>
                    <a:latin typeface="Calibri" pitchFamily="34" charset="0"/>
                    <a:ea typeface="Arial" pitchFamily="34" charset="0"/>
                    <a:cs typeface="Arial" pitchFamily="34" charset="0"/>
                  </a:rPr>
                  <a:t>, p : 135</a:t>
                </a:r>
                <a:r>
                  <a:rPr kumimoji="0" lang="fr-FR" sz="1400" b="1" i="0" u="none" strike="noStrike" cap="none" normalizeH="0" baseline="0" dirty="0" smtClean="0">
                    <a:ln>
                      <a:noFill/>
                    </a:ln>
                    <a:solidFill>
                      <a:srgbClr val="000000"/>
                    </a:solidFill>
                    <a:effectLst/>
                    <a:latin typeface="Calibri" pitchFamily="34" charset="0"/>
                    <a:ea typeface="Arial" pitchFamily="34" charset="0"/>
                    <a:cs typeface="Arial" pitchFamily="34" charset="0"/>
                  </a:rPr>
                  <a:t> </a:t>
                </a:r>
                <a:r>
                  <a:rPr kumimoji="0" lang="fr-FR" sz="1400" b="1" i="0" u="none" strike="noStrike" cap="none" normalizeH="0" baseline="0" dirty="0" smtClean="0">
                    <a:ln>
                      <a:noFill/>
                    </a:ln>
                    <a:solidFill>
                      <a:srgbClr val="000000"/>
                    </a:solidFill>
                    <a:effectLst/>
                    <a:latin typeface="Calibri" pitchFamily="34" charset="0"/>
                    <a:ea typeface="Arial" pitchFamily="34" charset="0"/>
                    <a:cs typeface="Traditional Arabic" pitchFamily="18" charset="-78"/>
                  </a:rPr>
                  <a:t> </a:t>
                </a:r>
                <a:endParaRPr kumimoji="0" lang="fr-FR" sz="1800" b="1" i="0" u="none" strike="noStrike" cap="none" normalizeH="0" baseline="0" dirty="0" smtClean="0">
                  <a:ln>
                    <a:noFill/>
                  </a:ln>
                  <a:solidFill>
                    <a:srgbClr val="000000"/>
                  </a:solidFill>
                  <a:effectLst/>
                  <a:latin typeface="Arial" pitchFamily="34" charset="0"/>
                  <a:cs typeface="Arial" pitchFamily="34" charset="0"/>
                </a:endParaRPr>
              </a:p>
            </p:txBody>
          </p:sp>
        </p:gr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1730563"/>
            <a:ext cx="7488832" cy="4362733"/>
          </a:xfrm>
          <a:prstGeom prst="rect">
            <a:avLst/>
          </a:prstGeom>
          <a:noFill/>
        </p:spPr>
        <p:txBody>
          <a:bodyPr wrap="square" rtlCol="0">
            <a:spAutoFit/>
          </a:bodyPr>
          <a:lstStyle/>
          <a:p>
            <a:pPr algn="just" rtl="1">
              <a:lnSpc>
                <a:spcPts val="2700"/>
              </a:lnSpc>
              <a:spcAft>
                <a:spcPts val="1200"/>
              </a:spcAft>
            </a:pPr>
            <a:r>
              <a:rPr lang="ar-SA" dirty="0" smtClean="0">
                <a:solidFill>
                  <a:srgbClr val="000000"/>
                </a:solidFill>
              </a:rPr>
              <a:t>ويرى </a:t>
            </a:r>
            <a:r>
              <a:rPr lang="fr-FR" sz="1600" dirty="0" err="1" smtClean="0">
                <a:solidFill>
                  <a:srgbClr val="000000"/>
                </a:solidFill>
                <a:latin typeface="Times New Roman" pitchFamily="18" charset="0"/>
                <a:cs typeface="Times New Roman" pitchFamily="18" charset="0"/>
              </a:rPr>
              <a:t>Kotler</a:t>
            </a:r>
            <a:r>
              <a:rPr lang="ar-SA" dirty="0" smtClean="0">
                <a:solidFill>
                  <a:srgbClr val="000000"/>
                </a:solidFill>
              </a:rPr>
              <a:t> أن الإستراتيجية التسويقية تشتمل على مجموعة متناسقة من القرارات الخاصة بما يلي</a:t>
            </a:r>
            <a:r>
              <a:rPr lang="fr-FR" dirty="0" smtClean="0">
                <a:solidFill>
                  <a:srgbClr val="000000"/>
                </a:solidFill>
              </a:rPr>
              <a:t>:</a:t>
            </a:r>
          </a:p>
          <a:p>
            <a:pPr algn="just" rtl="1">
              <a:lnSpc>
                <a:spcPts val="2700"/>
              </a:lnSpc>
            </a:pPr>
            <a:r>
              <a:rPr lang="fr-FR" dirty="0" smtClean="0">
                <a:solidFill>
                  <a:srgbClr val="000000"/>
                </a:solidFill>
              </a:rPr>
              <a:t>1. </a:t>
            </a:r>
            <a:r>
              <a:rPr lang="ar-SA" dirty="0" smtClean="0">
                <a:solidFill>
                  <a:srgbClr val="000000"/>
                </a:solidFill>
              </a:rPr>
              <a:t>  الأسواق المستهدفة</a:t>
            </a:r>
            <a:r>
              <a:rPr lang="fr-FR" dirty="0" smtClean="0">
                <a:solidFill>
                  <a:srgbClr val="000000"/>
                </a:solidFill>
              </a:rPr>
              <a:t>: </a:t>
            </a:r>
            <a:r>
              <a:rPr lang="ar-SA" dirty="0" smtClean="0">
                <a:solidFill>
                  <a:srgbClr val="000000"/>
                </a:solidFill>
              </a:rPr>
              <a:t>التركيز على القطاعات المكونة للسوق التي تختلف من حيث </a:t>
            </a:r>
            <a:r>
              <a:rPr lang="ar-SA" dirty="0" err="1" smtClean="0">
                <a:solidFill>
                  <a:srgbClr val="000000"/>
                </a:solidFill>
              </a:rPr>
              <a:t>تفضيلاتها</a:t>
            </a:r>
            <a:r>
              <a:rPr lang="fr-FR" dirty="0" smtClean="0">
                <a:solidFill>
                  <a:srgbClr val="000000"/>
                </a:solidFill>
              </a:rPr>
              <a:t>.</a:t>
            </a:r>
          </a:p>
          <a:p>
            <a:pPr algn="just" rtl="1">
              <a:lnSpc>
                <a:spcPts val="2700"/>
              </a:lnSpc>
            </a:pPr>
            <a:r>
              <a:rPr lang="fr-FR" dirty="0" smtClean="0">
                <a:solidFill>
                  <a:srgbClr val="000000"/>
                </a:solidFill>
              </a:rPr>
              <a:t>2. </a:t>
            </a:r>
            <a:r>
              <a:rPr lang="ar-SA" dirty="0" smtClean="0">
                <a:solidFill>
                  <a:srgbClr val="000000"/>
                </a:solidFill>
              </a:rPr>
              <a:t>  المزيج التسويقي</a:t>
            </a:r>
            <a:r>
              <a:rPr lang="fr-FR" dirty="0" smtClean="0">
                <a:solidFill>
                  <a:srgbClr val="000000"/>
                </a:solidFill>
              </a:rPr>
              <a:t>: </a:t>
            </a:r>
            <a:r>
              <a:rPr lang="ar-SA" dirty="0" smtClean="0">
                <a:solidFill>
                  <a:srgbClr val="000000"/>
                </a:solidFill>
              </a:rPr>
              <a:t>المنتج </a:t>
            </a:r>
            <a:r>
              <a:rPr lang="fr-FR" dirty="0" smtClean="0">
                <a:solidFill>
                  <a:srgbClr val="000000"/>
                </a:solidFill>
              </a:rPr>
              <a:t>– </a:t>
            </a:r>
            <a:r>
              <a:rPr lang="ar-SA" dirty="0" smtClean="0">
                <a:solidFill>
                  <a:srgbClr val="000000"/>
                </a:solidFill>
              </a:rPr>
              <a:t>المكان </a:t>
            </a:r>
            <a:r>
              <a:rPr lang="fr-FR" dirty="0" smtClean="0">
                <a:solidFill>
                  <a:srgbClr val="000000"/>
                </a:solidFill>
              </a:rPr>
              <a:t>– </a:t>
            </a:r>
            <a:r>
              <a:rPr lang="ar-SA" dirty="0" smtClean="0">
                <a:solidFill>
                  <a:srgbClr val="000000"/>
                </a:solidFill>
              </a:rPr>
              <a:t>السعر </a:t>
            </a:r>
            <a:r>
              <a:rPr lang="fr-FR" dirty="0" smtClean="0">
                <a:solidFill>
                  <a:srgbClr val="000000"/>
                </a:solidFill>
              </a:rPr>
              <a:t>– </a:t>
            </a:r>
            <a:r>
              <a:rPr lang="ar-SA" dirty="0" smtClean="0">
                <a:solidFill>
                  <a:srgbClr val="000000"/>
                </a:solidFill>
              </a:rPr>
              <a:t>الترويج</a:t>
            </a:r>
            <a:endParaRPr lang="fr-FR" dirty="0" smtClean="0">
              <a:solidFill>
                <a:srgbClr val="000000"/>
              </a:solidFill>
            </a:endParaRPr>
          </a:p>
          <a:p>
            <a:pPr algn="just" rtl="1">
              <a:lnSpc>
                <a:spcPts val="2700"/>
              </a:lnSpc>
              <a:spcAft>
                <a:spcPts val="1200"/>
              </a:spcAft>
            </a:pPr>
            <a:r>
              <a:rPr lang="fr-FR" dirty="0" smtClean="0">
                <a:solidFill>
                  <a:srgbClr val="000000"/>
                </a:solidFill>
              </a:rPr>
              <a:t>3. </a:t>
            </a:r>
            <a:r>
              <a:rPr lang="ar-SA" dirty="0" smtClean="0">
                <a:solidFill>
                  <a:srgbClr val="000000"/>
                </a:solidFill>
              </a:rPr>
              <a:t>  الموازنة التسويقية</a:t>
            </a:r>
            <a:r>
              <a:rPr lang="fr-FR" dirty="0" smtClean="0">
                <a:solidFill>
                  <a:srgbClr val="000000"/>
                </a:solidFill>
              </a:rPr>
              <a:t>: </a:t>
            </a:r>
            <a:r>
              <a:rPr lang="ar-SA" dirty="0" smtClean="0">
                <a:solidFill>
                  <a:srgbClr val="000000"/>
                </a:solidFill>
              </a:rPr>
              <a:t>تخطيط الموارد المادية والبشرية المطلوبة لأداء الأنشطة التسويقية المختلفة</a:t>
            </a:r>
            <a:r>
              <a:rPr lang="fr-FR" dirty="0" smtClean="0">
                <a:solidFill>
                  <a:srgbClr val="000000"/>
                </a:solidFill>
              </a:rPr>
              <a:t>.</a:t>
            </a:r>
          </a:p>
          <a:p>
            <a:pPr algn="just" rtl="1">
              <a:lnSpc>
                <a:spcPts val="2700"/>
              </a:lnSpc>
              <a:spcAft>
                <a:spcPts val="1200"/>
              </a:spcAft>
            </a:pPr>
            <a:r>
              <a:rPr lang="ar-SA" dirty="0" smtClean="0">
                <a:solidFill>
                  <a:srgbClr val="000000"/>
                </a:solidFill>
              </a:rPr>
              <a:t>في حين يرى </a:t>
            </a:r>
            <a:r>
              <a:rPr lang="fr-FR" sz="1600" dirty="0" smtClean="0">
                <a:solidFill>
                  <a:srgbClr val="000000"/>
                </a:solidFill>
                <a:latin typeface="Times New Roman" pitchFamily="18" charset="0"/>
                <a:cs typeface="Times New Roman" pitchFamily="18" charset="0"/>
              </a:rPr>
              <a:t>Parker</a:t>
            </a:r>
            <a:r>
              <a:rPr lang="ar-SA" sz="1600" dirty="0" smtClean="0">
                <a:solidFill>
                  <a:srgbClr val="000000"/>
                </a:solidFill>
                <a:latin typeface="Times New Roman" pitchFamily="18" charset="0"/>
                <a:cs typeface="Times New Roman" pitchFamily="18" charset="0"/>
              </a:rPr>
              <a:t> </a:t>
            </a:r>
            <a:r>
              <a:rPr lang="fr-FR" dirty="0" smtClean="0">
                <a:solidFill>
                  <a:srgbClr val="000000"/>
                </a:solidFill>
              </a:rPr>
              <a:t> </a:t>
            </a:r>
            <a:r>
              <a:rPr lang="ar-SA" dirty="0" smtClean="0">
                <a:solidFill>
                  <a:srgbClr val="000000"/>
                </a:solidFill>
              </a:rPr>
              <a:t>أن الإستراتيجية التسويقية تتكون من أربعة  مكونات هي</a:t>
            </a:r>
            <a:r>
              <a:rPr lang="fr-FR" dirty="0" smtClean="0">
                <a:solidFill>
                  <a:srgbClr val="000000"/>
                </a:solidFill>
              </a:rPr>
              <a:t> :</a:t>
            </a:r>
          </a:p>
          <a:p>
            <a:pPr algn="just" rtl="1">
              <a:lnSpc>
                <a:spcPts val="2700"/>
              </a:lnSpc>
            </a:pPr>
            <a:r>
              <a:rPr lang="fr-FR" dirty="0" smtClean="0">
                <a:solidFill>
                  <a:srgbClr val="000000"/>
                </a:solidFill>
              </a:rPr>
              <a:t>1. </a:t>
            </a:r>
            <a:r>
              <a:rPr lang="ar-SA" dirty="0" smtClean="0">
                <a:solidFill>
                  <a:srgbClr val="000000"/>
                </a:solidFill>
              </a:rPr>
              <a:t>  العلاقة</a:t>
            </a:r>
            <a:r>
              <a:rPr lang="fr-FR" dirty="0" smtClean="0">
                <a:solidFill>
                  <a:srgbClr val="000000"/>
                </a:solidFill>
              </a:rPr>
              <a:t> : </a:t>
            </a:r>
            <a:r>
              <a:rPr lang="ar-SA" dirty="0" smtClean="0">
                <a:solidFill>
                  <a:srgbClr val="000000"/>
                </a:solidFill>
              </a:rPr>
              <a:t>التكامل وطبيعة العلاقة بين الأنشطة التسويقية المختلفة</a:t>
            </a:r>
            <a:endParaRPr lang="fr-FR" dirty="0" smtClean="0">
              <a:solidFill>
                <a:srgbClr val="000000"/>
              </a:solidFill>
            </a:endParaRPr>
          </a:p>
          <a:p>
            <a:pPr algn="just" rtl="1">
              <a:lnSpc>
                <a:spcPts val="2700"/>
              </a:lnSpc>
            </a:pPr>
            <a:r>
              <a:rPr lang="fr-FR" dirty="0" smtClean="0">
                <a:solidFill>
                  <a:srgbClr val="000000"/>
                </a:solidFill>
              </a:rPr>
              <a:t>2. </a:t>
            </a:r>
            <a:r>
              <a:rPr lang="ar-SA" dirty="0" smtClean="0">
                <a:solidFill>
                  <a:srgbClr val="000000"/>
                </a:solidFill>
              </a:rPr>
              <a:t>  مجال التركيز</a:t>
            </a:r>
            <a:r>
              <a:rPr lang="fr-FR" dirty="0" smtClean="0">
                <a:solidFill>
                  <a:srgbClr val="000000"/>
                </a:solidFill>
              </a:rPr>
              <a:t>:</a:t>
            </a:r>
            <a:r>
              <a:rPr lang="ar-SA" dirty="0" smtClean="0">
                <a:solidFill>
                  <a:srgbClr val="000000"/>
                </a:solidFill>
              </a:rPr>
              <a:t>تحديد القطاع أو القطاعات التي سيتم التعامل معها</a:t>
            </a:r>
            <a:endParaRPr lang="fr-FR" dirty="0" smtClean="0">
              <a:solidFill>
                <a:srgbClr val="000000"/>
              </a:solidFill>
            </a:endParaRPr>
          </a:p>
          <a:p>
            <a:pPr algn="just" rtl="1">
              <a:lnSpc>
                <a:spcPts val="2700"/>
              </a:lnSpc>
            </a:pPr>
            <a:r>
              <a:rPr lang="fr-FR" dirty="0" smtClean="0">
                <a:solidFill>
                  <a:srgbClr val="000000"/>
                </a:solidFill>
              </a:rPr>
              <a:t>3. </a:t>
            </a:r>
            <a:r>
              <a:rPr lang="ar-SA" dirty="0" smtClean="0">
                <a:solidFill>
                  <a:srgbClr val="000000"/>
                </a:solidFill>
              </a:rPr>
              <a:t>  التوقيت</a:t>
            </a:r>
            <a:r>
              <a:rPr lang="fr-FR" dirty="0" smtClean="0">
                <a:solidFill>
                  <a:srgbClr val="000000"/>
                </a:solidFill>
              </a:rPr>
              <a:t> : </a:t>
            </a:r>
            <a:r>
              <a:rPr lang="ar-SA" dirty="0" smtClean="0">
                <a:solidFill>
                  <a:srgbClr val="000000"/>
                </a:solidFill>
              </a:rPr>
              <a:t>أي متى تبدأ أو تنتهي العلاقة بين المنظمة وعملائها؟</a:t>
            </a:r>
            <a:endParaRPr lang="fr-FR" dirty="0" smtClean="0">
              <a:solidFill>
                <a:srgbClr val="000000"/>
              </a:solidFill>
            </a:endParaRPr>
          </a:p>
          <a:p>
            <a:pPr algn="just" rtl="1">
              <a:lnSpc>
                <a:spcPts val="2700"/>
              </a:lnSpc>
            </a:pPr>
            <a:r>
              <a:rPr lang="fr-FR" dirty="0" smtClean="0">
                <a:solidFill>
                  <a:srgbClr val="000000"/>
                </a:solidFill>
              </a:rPr>
              <a:t>4. </a:t>
            </a:r>
            <a:r>
              <a:rPr lang="ar-SA" dirty="0" smtClean="0">
                <a:solidFill>
                  <a:srgbClr val="000000"/>
                </a:solidFill>
              </a:rPr>
              <a:t> تخصيص الموارد: التوظيف السليم لموارد التسويق المادية والبشرية على الأنشطة التسويقية </a:t>
            </a:r>
          </a:p>
          <a:p>
            <a:pPr algn="just" rtl="1">
              <a:lnSpc>
                <a:spcPts val="2700"/>
              </a:lnSpc>
            </a:pPr>
            <a:r>
              <a:rPr lang="ar-SA" dirty="0" smtClean="0">
                <a:solidFill>
                  <a:srgbClr val="000000"/>
                </a:solidFill>
              </a:rPr>
              <a:t>المختلفة</a:t>
            </a:r>
            <a:r>
              <a:rPr lang="fr-FR" dirty="0" smtClean="0">
                <a:solidFill>
                  <a:srgbClr val="000000"/>
                </a:solidFill>
              </a:rPr>
              <a:t>.</a:t>
            </a:r>
          </a:p>
          <a:p>
            <a:pPr algn="just">
              <a:lnSpc>
                <a:spcPts val="2700"/>
              </a:lnSpc>
            </a:pPr>
            <a:endParaRPr lang="fr-FR" dirty="0">
              <a:solidFill>
                <a:srgbClr val="00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55776" y="260648"/>
            <a:ext cx="6120680" cy="733534"/>
          </a:xfrm>
          <a:prstGeom prst="rect">
            <a:avLst/>
          </a:prstGeom>
        </p:spPr>
        <p:txBody>
          <a:bodyPr wrap="square">
            <a:spAutoFit/>
          </a:bodyPr>
          <a:lstStyle/>
          <a:p>
            <a:pPr algn="just" rtl="1">
              <a:lnSpc>
                <a:spcPts val="2500"/>
              </a:lnSpc>
            </a:pPr>
            <a:r>
              <a:rPr lang="ar-SA" sz="1700" b="1" dirty="0" smtClean="0">
                <a:solidFill>
                  <a:schemeClr val="bg1"/>
                </a:solidFill>
              </a:rPr>
              <a:t>1) سلسلة خلق </a:t>
            </a:r>
            <a:r>
              <a:rPr lang="fr-FR" sz="1700" dirty="0" smtClean="0">
                <a:solidFill>
                  <a:schemeClr val="bg1"/>
                </a:solidFill>
                <a:sym typeface="Symbol"/>
              </a:rPr>
              <a:t></a:t>
            </a:r>
            <a:r>
              <a:rPr lang="ar-SA" sz="1700" b="1" dirty="0" smtClean="0">
                <a:solidFill>
                  <a:schemeClr val="bg1"/>
                </a:solidFill>
              </a:rPr>
              <a:t>تسليم</a:t>
            </a:r>
            <a:r>
              <a:rPr lang="fr-FR" sz="1700" dirty="0" smtClean="0">
                <a:solidFill>
                  <a:schemeClr val="bg1"/>
                </a:solidFill>
                <a:sym typeface="Symbol"/>
              </a:rPr>
              <a:t></a:t>
            </a:r>
            <a:r>
              <a:rPr lang="ar-SA" sz="1700" b="1" dirty="0" err="1" smtClean="0">
                <a:solidFill>
                  <a:schemeClr val="bg1"/>
                </a:solidFill>
              </a:rPr>
              <a:t>القيمة: </a:t>
            </a:r>
            <a:r>
              <a:rPr lang="ar-SA" sz="1500" i="1" dirty="0" err="1" smtClean="0">
                <a:solidFill>
                  <a:schemeClr val="bg1"/>
                </a:solidFill>
                <a:latin typeface="Times New Roman" pitchFamily="18" charset="0"/>
                <a:cs typeface="Times New Roman" pitchFamily="18" charset="0"/>
              </a:rPr>
              <a:t>(</a:t>
            </a:r>
            <a:r>
              <a:rPr lang="fr-FR" sz="1500" i="1" dirty="0" smtClean="0">
                <a:solidFill>
                  <a:schemeClr val="bg1"/>
                </a:solidFill>
                <a:latin typeface="Times New Roman" pitchFamily="18" charset="0"/>
                <a:cs typeface="Times New Roman" pitchFamily="18" charset="0"/>
              </a:rPr>
              <a:t>The Value-</a:t>
            </a:r>
            <a:r>
              <a:rPr lang="fr-FR" sz="1500" i="1" dirty="0" err="1" smtClean="0">
                <a:solidFill>
                  <a:schemeClr val="bg1"/>
                </a:solidFill>
                <a:latin typeface="Times New Roman" pitchFamily="18" charset="0"/>
                <a:cs typeface="Times New Roman" pitchFamily="18" charset="0"/>
              </a:rPr>
              <a:t>Delivery</a:t>
            </a:r>
            <a:r>
              <a:rPr lang="fr-FR" sz="1500" i="1" dirty="0" smtClean="0">
                <a:solidFill>
                  <a:schemeClr val="bg1"/>
                </a:solidFill>
                <a:latin typeface="Times New Roman" pitchFamily="18" charset="0"/>
                <a:cs typeface="Times New Roman" pitchFamily="18" charset="0"/>
              </a:rPr>
              <a:t> </a:t>
            </a:r>
            <a:r>
              <a:rPr lang="fr-FR" sz="1500" i="1" dirty="0" err="1" smtClean="0">
                <a:solidFill>
                  <a:schemeClr val="bg1"/>
                </a:solidFill>
                <a:latin typeface="Times New Roman" pitchFamily="18" charset="0"/>
                <a:cs typeface="Times New Roman" pitchFamily="18" charset="0"/>
              </a:rPr>
              <a:t>Sequence</a:t>
            </a:r>
            <a:r>
              <a:rPr lang="ar-SA" sz="1500" i="1" dirty="0" smtClean="0">
                <a:solidFill>
                  <a:schemeClr val="bg1"/>
                </a:solidFill>
                <a:latin typeface="Times New Roman" pitchFamily="18" charset="0"/>
                <a:cs typeface="Times New Roman" pitchFamily="18" charset="0"/>
              </a:rPr>
              <a:t>) </a:t>
            </a:r>
            <a:r>
              <a:rPr lang="ar-SA" sz="1600" dirty="0" smtClean="0">
                <a:solidFill>
                  <a:schemeClr val="bg1"/>
                </a:solidFill>
              </a:rPr>
              <a:t>إن خلق القيمة للمستهلك يمكن أن يكون عبر مفهومين، كما يوضحهما الشكل </a:t>
            </a:r>
            <a:r>
              <a:rPr lang="ar-SA" sz="1600" dirty="0" err="1" smtClean="0">
                <a:solidFill>
                  <a:schemeClr val="bg1"/>
                </a:solidFill>
              </a:rPr>
              <a:t>التالي:</a:t>
            </a:r>
            <a:r>
              <a:rPr lang="ar-SA" sz="1600" dirty="0" smtClean="0">
                <a:solidFill>
                  <a:schemeClr val="bg1"/>
                </a:solidFill>
              </a:rPr>
              <a:t> </a:t>
            </a:r>
            <a:endParaRPr lang="fr-FR" sz="1600" dirty="0">
              <a:solidFill>
                <a:schemeClr val="bg1"/>
              </a:solidFill>
            </a:endParaRPr>
          </a:p>
        </p:txBody>
      </p:sp>
      <p:sp>
        <p:nvSpPr>
          <p:cNvPr id="66649" name="Text Box 89"/>
          <p:cNvSpPr txBox="1">
            <a:spLocks noChangeArrowheads="1"/>
          </p:cNvSpPr>
          <p:nvPr/>
        </p:nvSpPr>
        <p:spPr bwMode="auto">
          <a:xfrm>
            <a:off x="6660232" y="5462364"/>
            <a:ext cx="216024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rtl="1">
              <a:spcAft>
                <a:spcPts val="1000"/>
              </a:spcAf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Arial" pitchFamily="34" charset="0"/>
              </a:rPr>
              <a:t>التسويق</a:t>
            </a:r>
            <a:r>
              <a:rPr kumimoji="0" lang="ar-SA" sz="1500" b="0" i="0" u="none" strike="noStrike" cap="none" normalizeH="0" baseline="0" dirty="0" smtClean="0">
                <a:ln>
                  <a:noFill/>
                </a:ln>
                <a:solidFill>
                  <a:srgbClr val="000000"/>
                </a:solidFill>
                <a:effectLst/>
                <a:latin typeface="Arabic Transparent" charset="0"/>
                <a:ea typeface="Arial" pitchFamily="34" charset="0"/>
                <a:cs typeface="Arial" pitchFamily="34" charset="0"/>
              </a:rPr>
              <a:t> </a:t>
            </a: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Arial" pitchFamily="34" charset="0"/>
              </a:rPr>
              <a:t>الاستراتيجي </a:t>
            </a:r>
            <a:r>
              <a:rPr lang="ar-SA" i="1" dirty="0" smtClean="0"/>
              <a:t> </a:t>
            </a:r>
            <a:r>
              <a:rPr lang="fr-FR" sz="1700" i="1" dirty="0" smtClean="0">
                <a:solidFill>
                  <a:srgbClr val="000000"/>
                </a:solidFill>
                <a:latin typeface="Times New Roman" pitchFamily="18" charset="0"/>
                <a:cs typeface="Times New Roman" pitchFamily="18" charset="0"/>
              </a:rPr>
              <a:t>STP</a:t>
            </a:r>
            <a:endParaRPr lang="fr-FR" sz="1700" dirty="0" smtClean="0">
              <a:solidFill>
                <a:srgbClr val="000000"/>
              </a:solidFill>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650" name="Text Box 90"/>
          <p:cNvSpPr txBox="1">
            <a:spLocks noChangeArrowheads="1"/>
          </p:cNvSpPr>
          <p:nvPr/>
        </p:nvSpPr>
        <p:spPr bwMode="auto">
          <a:xfrm>
            <a:off x="3171056" y="5455857"/>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1"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a:t>
            </a:r>
            <a:r>
              <a:rPr lang="ar-SA" sz="1600" dirty="0" smtClean="0">
                <a:solidFill>
                  <a:srgbClr val="000000"/>
                </a:solidFill>
                <a:latin typeface="Traditional Arabic" pitchFamily="18" charset="-78"/>
                <a:ea typeface="Arial" pitchFamily="34" charset="0"/>
                <a:cs typeface="Arial" pitchFamily="34" charset="0"/>
              </a:rPr>
              <a:t>لتسويق العمـلي</a:t>
            </a:r>
            <a:endParaRPr lang="fr-FR" sz="1600" dirty="0" smtClean="0">
              <a:solidFill>
                <a:srgbClr val="000000"/>
              </a:solidFill>
              <a:latin typeface="Traditional Arabic" pitchFamily="18" charset="-78"/>
              <a:ea typeface="Arial" pitchFamily="34" charset="0"/>
              <a:cs typeface="Arial" pitchFamily="34" charset="0"/>
            </a:endParaRPr>
          </a:p>
        </p:txBody>
      </p:sp>
      <p:sp>
        <p:nvSpPr>
          <p:cNvPr id="96" name="Rectangle 95"/>
          <p:cNvSpPr/>
          <p:nvPr/>
        </p:nvSpPr>
        <p:spPr>
          <a:xfrm>
            <a:off x="4788024" y="3284984"/>
            <a:ext cx="1569660"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rtl="1"/>
            <a:r>
              <a:rPr lang="ar-SA" altLang="zh-CN" sz="1700" b="1" dirty="0" smtClean="0">
                <a:solidFill>
                  <a:srgbClr val="000000"/>
                </a:solidFill>
                <a:latin typeface="Times New Roman" pitchFamily="18" charset="0"/>
                <a:ea typeface="SimSun" pitchFamily="2" charset="-122"/>
                <a:cs typeface="Times New Roman" pitchFamily="18" charset="0"/>
              </a:rPr>
              <a:t>(2) </a:t>
            </a:r>
            <a:r>
              <a:rPr lang="ar-SA" altLang="zh-CN" sz="1600" b="1" dirty="0" smtClean="0">
                <a:solidFill>
                  <a:srgbClr val="000000"/>
                </a:solidFill>
                <a:latin typeface="Traditional Arabic" pitchFamily="18" charset="-78"/>
                <a:ea typeface="SimSun" pitchFamily="2" charset="-122"/>
                <a:cs typeface="Traditional Arabic" pitchFamily="18" charset="-78"/>
              </a:rPr>
              <a:t>النظـرة الحديثـة</a:t>
            </a:r>
            <a:endParaRPr lang="fr-FR" altLang="zh-CN" sz="1600" b="1" dirty="0" smtClean="0">
              <a:solidFill>
                <a:srgbClr val="000000"/>
              </a:solidFill>
              <a:latin typeface="Traditional Arabic" pitchFamily="18" charset="-78"/>
              <a:ea typeface="SimSun" pitchFamily="2" charset="-122"/>
              <a:cs typeface="Traditional Arabic" pitchFamily="18" charset="-78"/>
            </a:endParaRPr>
          </a:p>
        </p:txBody>
      </p:sp>
      <p:sp>
        <p:nvSpPr>
          <p:cNvPr id="66651" name="Rectangle 91"/>
          <p:cNvSpPr>
            <a:spLocks noChangeArrowheads="1"/>
          </p:cNvSpPr>
          <p:nvPr/>
        </p:nvSpPr>
        <p:spPr bwMode="auto">
          <a:xfrm>
            <a:off x="4680520" y="1124744"/>
            <a:ext cx="1691680"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altLang="zh-CN" sz="17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(1) </a:t>
            </a:r>
            <a:r>
              <a:rPr kumimoji="0" lang="ar-SA" altLang="zh-CN" sz="1600" b="1"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السلسلـة التقلـيدية</a:t>
            </a:r>
            <a:endParaRPr kumimoji="0" lang="ar-SA" altLang="zh-CN" sz="1800" b="1" i="0" u="none" strike="noStrike" cap="none" normalizeH="0" baseline="0" dirty="0" smtClean="0">
              <a:ln>
                <a:noFill/>
              </a:ln>
              <a:solidFill>
                <a:srgbClr val="000000"/>
              </a:solidFill>
              <a:effectLst/>
              <a:latin typeface="Arial" pitchFamily="34" charset="0"/>
              <a:cs typeface="Arial" pitchFamily="34" charset="0"/>
            </a:endParaRPr>
          </a:p>
        </p:txBody>
      </p:sp>
      <p:grpSp>
        <p:nvGrpSpPr>
          <p:cNvPr id="99" name="Groupe 98"/>
          <p:cNvGrpSpPr/>
          <p:nvPr/>
        </p:nvGrpSpPr>
        <p:grpSpPr>
          <a:xfrm>
            <a:off x="485527" y="1556792"/>
            <a:ext cx="8262937" cy="5040730"/>
            <a:chOff x="485527" y="1556792"/>
            <a:chExt cx="8262937" cy="5040730"/>
          </a:xfrm>
        </p:grpSpPr>
        <p:grpSp>
          <p:nvGrpSpPr>
            <p:cNvPr id="95" name="Groupe 94"/>
            <p:cNvGrpSpPr/>
            <p:nvPr/>
          </p:nvGrpSpPr>
          <p:grpSpPr>
            <a:xfrm>
              <a:off x="485527" y="1556792"/>
              <a:ext cx="8262937" cy="5040730"/>
              <a:chOff x="251520" y="1660738"/>
              <a:chExt cx="8262937" cy="5040730"/>
            </a:xfrm>
          </p:grpSpPr>
          <p:grpSp>
            <p:nvGrpSpPr>
              <p:cNvPr id="66562" name="Group 2"/>
              <p:cNvGrpSpPr>
                <a:grpSpLocks/>
              </p:cNvGrpSpPr>
              <p:nvPr/>
            </p:nvGrpSpPr>
            <p:grpSpPr bwMode="auto">
              <a:xfrm>
                <a:off x="251520" y="1697287"/>
                <a:ext cx="8262937" cy="5004181"/>
                <a:chOff x="1947" y="1963"/>
                <a:chExt cx="13013" cy="8950"/>
              </a:xfrm>
            </p:grpSpPr>
            <p:grpSp>
              <p:nvGrpSpPr>
                <p:cNvPr id="66563" name="Group 3"/>
                <p:cNvGrpSpPr>
                  <a:grpSpLocks/>
                </p:cNvGrpSpPr>
                <p:nvPr/>
              </p:nvGrpSpPr>
              <p:grpSpPr bwMode="auto">
                <a:xfrm>
                  <a:off x="5680" y="1963"/>
                  <a:ext cx="9280" cy="2700"/>
                  <a:chOff x="6458" y="1418"/>
                  <a:chExt cx="9280" cy="2700"/>
                </a:xfrm>
              </p:grpSpPr>
              <p:grpSp>
                <p:nvGrpSpPr>
                  <p:cNvPr id="66564" name="Group 4"/>
                  <p:cNvGrpSpPr>
                    <a:grpSpLocks/>
                  </p:cNvGrpSpPr>
                  <p:nvPr/>
                </p:nvGrpSpPr>
                <p:grpSpPr bwMode="auto">
                  <a:xfrm>
                    <a:off x="6458" y="1418"/>
                    <a:ext cx="9148" cy="2700"/>
                    <a:chOff x="6458" y="1418"/>
                    <a:chExt cx="9148" cy="3060"/>
                  </a:xfrm>
                </p:grpSpPr>
                <p:sp>
                  <p:nvSpPr>
                    <p:cNvPr id="66565" name="AutoShape 5"/>
                    <p:cNvSpPr>
                      <a:spLocks noChangeArrowheads="1"/>
                    </p:cNvSpPr>
                    <p:nvPr/>
                  </p:nvSpPr>
                  <p:spPr bwMode="auto">
                    <a:xfrm rot="10800000">
                      <a:off x="6458" y="1418"/>
                      <a:ext cx="9141" cy="3060"/>
                    </a:xfrm>
                    <a:prstGeom prst="homePlate">
                      <a:avLst>
                        <a:gd name="adj" fmla="val 30481"/>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566" name="Freeform 6"/>
                    <p:cNvSpPr>
                      <a:spLocks/>
                    </p:cNvSpPr>
                    <p:nvPr/>
                  </p:nvSpPr>
                  <p:spPr bwMode="auto">
                    <a:xfrm>
                      <a:off x="6957" y="2128"/>
                      <a:ext cx="8649" cy="11"/>
                    </a:xfrm>
                    <a:custGeom>
                      <a:avLst/>
                      <a:gdLst/>
                      <a:ahLst/>
                      <a:cxnLst>
                        <a:cxn ang="0">
                          <a:pos x="0" y="0"/>
                        </a:cxn>
                        <a:cxn ang="0">
                          <a:pos x="8649" y="11"/>
                        </a:cxn>
                      </a:cxnLst>
                      <a:rect l="0" t="0" r="r" b="b"/>
                      <a:pathLst>
                        <a:path w="8649" h="11">
                          <a:moveTo>
                            <a:pt x="0" y="0"/>
                          </a:moveTo>
                          <a:lnTo>
                            <a:pt x="8649" y="11"/>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nvGrpSpPr>
                    <p:cNvPr id="66567" name="Group 7"/>
                    <p:cNvGrpSpPr>
                      <a:grpSpLocks/>
                    </p:cNvGrpSpPr>
                    <p:nvPr/>
                  </p:nvGrpSpPr>
                  <p:grpSpPr bwMode="auto">
                    <a:xfrm>
                      <a:off x="14313" y="2138"/>
                      <a:ext cx="905" cy="2340"/>
                      <a:chOff x="13774" y="2138"/>
                      <a:chExt cx="905" cy="2340"/>
                    </a:xfrm>
                  </p:grpSpPr>
                  <p:sp>
                    <p:nvSpPr>
                      <p:cNvPr id="66568" name="Freeform 8"/>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569" name="Freeform 9"/>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570" name="Group 10"/>
                    <p:cNvGrpSpPr>
                      <a:grpSpLocks/>
                    </p:cNvGrpSpPr>
                    <p:nvPr/>
                  </p:nvGrpSpPr>
                  <p:grpSpPr bwMode="auto">
                    <a:xfrm>
                      <a:off x="13233" y="2138"/>
                      <a:ext cx="905" cy="2340"/>
                      <a:chOff x="13774" y="2138"/>
                      <a:chExt cx="905" cy="2340"/>
                    </a:xfrm>
                  </p:grpSpPr>
                  <p:sp>
                    <p:nvSpPr>
                      <p:cNvPr id="66571" name="Freeform 11"/>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572" name="Freeform 12"/>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66573" name="Freeform 13"/>
                    <p:cNvSpPr>
                      <a:spLocks/>
                    </p:cNvSpPr>
                    <p:nvPr/>
                  </p:nvSpPr>
                  <p:spPr bwMode="auto">
                    <a:xfrm>
                      <a:off x="12153" y="1429"/>
                      <a:ext cx="883" cy="1511"/>
                    </a:xfrm>
                    <a:custGeom>
                      <a:avLst/>
                      <a:gdLst/>
                      <a:ahLst/>
                      <a:cxnLst>
                        <a:cxn ang="0">
                          <a:pos x="883" y="0"/>
                        </a:cxn>
                        <a:cxn ang="0">
                          <a:pos x="0" y="1511"/>
                        </a:cxn>
                      </a:cxnLst>
                      <a:rect l="0" t="0" r="r" b="b"/>
                      <a:pathLst>
                        <a:path w="883" h="1511">
                          <a:moveTo>
                            <a:pt x="883" y="0"/>
                          </a:moveTo>
                          <a:lnTo>
                            <a:pt x="0" y="1511"/>
                          </a:lnTo>
                        </a:path>
                      </a:pathLst>
                    </a:custGeom>
                    <a:no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574" name="Freeform 14"/>
                    <p:cNvSpPr>
                      <a:spLocks/>
                    </p:cNvSpPr>
                    <p:nvPr/>
                  </p:nvSpPr>
                  <p:spPr bwMode="auto">
                    <a:xfrm>
                      <a:off x="12156" y="2952"/>
                      <a:ext cx="902" cy="1526"/>
                    </a:xfrm>
                    <a:custGeom>
                      <a:avLst/>
                      <a:gdLst/>
                      <a:ahLst/>
                      <a:cxnLst>
                        <a:cxn ang="0">
                          <a:pos x="0" y="0"/>
                        </a:cxn>
                        <a:cxn ang="0">
                          <a:pos x="902" y="1526"/>
                        </a:cxn>
                      </a:cxnLst>
                      <a:rect l="0" t="0" r="r" b="b"/>
                      <a:pathLst>
                        <a:path w="902" h="1526">
                          <a:moveTo>
                            <a:pt x="0" y="0"/>
                          </a:moveTo>
                          <a:lnTo>
                            <a:pt x="902" y="1526"/>
                          </a:lnTo>
                        </a:path>
                      </a:pathLst>
                    </a:custGeom>
                    <a:no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nvGrpSpPr>
                    <p:cNvPr id="66575" name="Group 15"/>
                    <p:cNvGrpSpPr>
                      <a:grpSpLocks/>
                    </p:cNvGrpSpPr>
                    <p:nvPr/>
                  </p:nvGrpSpPr>
                  <p:grpSpPr bwMode="auto">
                    <a:xfrm>
                      <a:off x="11073" y="2138"/>
                      <a:ext cx="905" cy="2340"/>
                      <a:chOff x="13774" y="2138"/>
                      <a:chExt cx="905" cy="2340"/>
                    </a:xfrm>
                  </p:grpSpPr>
                  <p:sp>
                    <p:nvSpPr>
                      <p:cNvPr id="66576" name="Freeform 16"/>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577" name="Freeform 17"/>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578" name="Group 18"/>
                    <p:cNvGrpSpPr>
                      <a:grpSpLocks/>
                    </p:cNvGrpSpPr>
                    <p:nvPr/>
                  </p:nvGrpSpPr>
                  <p:grpSpPr bwMode="auto">
                    <a:xfrm>
                      <a:off x="9993" y="2138"/>
                      <a:ext cx="905" cy="2340"/>
                      <a:chOff x="13774" y="2138"/>
                      <a:chExt cx="905" cy="2340"/>
                    </a:xfrm>
                  </p:grpSpPr>
                  <p:sp>
                    <p:nvSpPr>
                      <p:cNvPr id="66579" name="Freeform 19"/>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580" name="Freeform 20"/>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581" name="Group 21"/>
                    <p:cNvGrpSpPr>
                      <a:grpSpLocks/>
                    </p:cNvGrpSpPr>
                    <p:nvPr/>
                  </p:nvGrpSpPr>
                  <p:grpSpPr bwMode="auto">
                    <a:xfrm>
                      <a:off x="8913" y="2138"/>
                      <a:ext cx="905" cy="2340"/>
                      <a:chOff x="13774" y="2138"/>
                      <a:chExt cx="905" cy="2340"/>
                    </a:xfrm>
                  </p:grpSpPr>
                  <p:sp>
                    <p:nvSpPr>
                      <p:cNvPr id="66582" name="Freeform 22"/>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583" name="Freeform 23"/>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584" name="Group 24"/>
                    <p:cNvGrpSpPr>
                      <a:grpSpLocks/>
                    </p:cNvGrpSpPr>
                    <p:nvPr/>
                  </p:nvGrpSpPr>
                  <p:grpSpPr bwMode="auto">
                    <a:xfrm>
                      <a:off x="7713" y="2138"/>
                      <a:ext cx="905" cy="2340"/>
                      <a:chOff x="13774" y="2138"/>
                      <a:chExt cx="905" cy="2340"/>
                    </a:xfrm>
                  </p:grpSpPr>
                  <p:sp>
                    <p:nvSpPr>
                      <p:cNvPr id="66585" name="Freeform 25"/>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586" name="Freeform 26"/>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66587" name="Text Box 27"/>
                    <p:cNvSpPr txBox="1">
                      <a:spLocks noChangeArrowheads="1"/>
                    </p:cNvSpPr>
                    <p:nvPr/>
                  </p:nvSpPr>
                  <p:spPr bwMode="auto">
                    <a:xfrm>
                      <a:off x="13186" y="1514"/>
                      <a:ext cx="216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sp>
                  <p:nvSpPr>
                    <p:cNvPr id="66588" name="Text Box 28"/>
                    <p:cNvSpPr txBox="1">
                      <a:spLocks noChangeArrowheads="1"/>
                    </p:cNvSpPr>
                    <p:nvPr/>
                  </p:nvSpPr>
                  <p:spPr bwMode="auto">
                    <a:xfrm>
                      <a:off x="8378" y="1482"/>
                      <a:ext cx="312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تصـريف </a:t>
                      </a:r>
                      <a:r>
                        <a:rPr kumimoji="0" lang="ar-SA" sz="1600" b="0" i="0" u="none" strike="noStrike" cap="none" normalizeH="0" baseline="0" dirty="0" err="1" smtClean="0">
                          <a:ln>
                            <a:noFill/>
                          </a:ln>
                          <a:solidFill>
                            <a:srgbClr val="000000"/>
                          </a:solidFill>
                          <a:effectLst/>
                          <a:latin typeface="Traditional Arabic" pitchFamily="18" charset="-78"/>
                          <a:ea typeface="Arial" pitchFamily="34" charset="0"/>
                          <a:cs typeface="Traditional Arabic" pitchFamily="18" charset="-78"/>
                        </a:rPr>
                        <a:t>المنتوج</a:t>
                      </a:r>
                      <a:endParaRPr kumimoji="0" lang="fr-FR" sz="1500" b="0" i="0" u="none" strike="noStrike" cap="none" normalizeH="0" baseline="0" dirty="0" smtClean="0">
                        <a:ln>
                          <a:noFill/>
                        </a:ln>
                        <a:solidFill>
                          <a:srgbClr val="000000"/>
                        </a:solidFill>
                        <a:effectLst/>
                        <a:latin typeface="Arabic Transparent" charset="0"/>
                        <a:ea typeface="Arial" pitchFamily="34" charset="0"/>
                        <a:cs typeface="Arabic Transparent" charset="0"/>
                      </a:endParaRPr>
                    </a:p>
                  </p:txBody>
                </p:sp>
              </p:grpSp>
              <p:grpSp>
                <p:nvGrpSpPr>
                  <p:cNvPr id="66589" name="Group 29"/>
                  <p:cNvGrpSpPr>
                    <a:grpSpLocks/>
                  </p:cNvGrpSpPr>
                  <p:nvPr/>
                </p:nvGrpSpPr>
                <p:grpSpPr bwMode="auto">
                  <a:xfrm>
                    <a:off x="6560" y="2068"/>
                    <a:ext cx="9178" cy="1674"/>
                    <a:chOff x="6560" y="2068"/>
                    <a:chExt cx="9178" cy="1674"/>
                  </a:xfrm>
                </p:grpSpPr>
                <p:sp>
                  <p:nvSpPr>
                    <p:cNvPr id="66590" name="Text Box 30"/>
                    <p:cNvSpPr txBox="1">
                      <a:spLocks noChangeArrowheads="1"/>
                    </p:cNvSpPr>
                    <p:nvPr/>
                  </p:nvSpPr>
                  <p:spPr bwMode="auto">
                    <a:xfrm>
                      <a:off x="14658" y="2264"/>
                      <a:ext cx="1080" cy="12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تصور مفهوم </a:t>
                      </a:r>
                      <a:r>
                        <a:rPr kumimoji="0" lang="ar-SA" sz="1600" b="0" i="0" u="none" strike="noStrike" cap="none" normalizeH="0" baseline="0" dirty="0" err="1" smtClean="0">
                          <a:ln>
                            <a:noFill/>
                          </a:ln>
                          <a:solidFill>
                            <a:srgbClr val="000000"/>
                          </a:solidFill>
                          <a:effectLst/>
                          <a:latin typeface="Traditional Arabic" pitchFamily="18" charset="-78"/>
                          <a:ea typeface="Arial" pitchFamily="34" charset="0"/>
                          <a:cs typeface="Traditional Arabic" pitchFamily="18" charset="-78"/>
                        </a:rPr>
                        <a:t>المنتوج</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591" name="Text Box 31"/>
                    <p:cNvSpPr txBox="1">
                      <a:spLocks noChangeArrowheads="1"/>
                    </p:cNvSpPr>
                    <p:nvPr/>
                  </p:nvSpPr>
                  <p:spPr bwMode="auto">
                    <a:xfrm>
                      <a:off x="13476" y="2302"/>
                      <a:ext cx="1142"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0"/>
                        </a:spcAft>
                        <a:buClrTx/>
                        <a:buSzTx/>
                        <a:buFontTx/>
                        <a:buNone/>
                        <a:tabLst/>
                      </a:pPr>
                      <a:r>
                        <a:rPr kumimoji="0" lang="ar-SA" sz="1400" b="0" i="0" u="none" strike="noStrike" cap="none" normalizeH="0" baseline="0" dirty="0" smtClean="0">
                          <a:ln>
                            <a:noFill/>
                          </a:ln>
                          <a:solidFill>
                            <a:srgbClr val="000000"/>
                          </a:solidFill>
                          <a:effectLst/>
                          <a:latin typeface="Arabic Transparent" charset="0"/>
                          <a:ea typeface="Arial" pitchFamily="34" charset="0"/>
                          <a:cs typeface="Arial" pitchFamily="34" charset="0"/>
                        </a:rPr>
                        <a:t>  </a:t>
                      </a: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التموين</a:t>
                      </a: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Arial" pitchFamily="34" charset="0"/>
                        </a:rPr>
                        <a:t> </a:t>
                      </a: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 والإمداد</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592" name="Text Box 32"/>
                    <p:cNvSpPr txBox="1">
                      <a:spLocks noChangeArrowheads="1"/>
                    </p:cNvSpPr>
                    <p:nvPr/>
                  </p:nvSpPr>
                  <p:spPr bwMode="auto">
                    <a:xfrm>
                      <a:off x="12532" y="2068"/>
                      <a:ext cx="108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الصنع</a:t>
                      </a:r>
                    </a:p>
                    <a:p>
                      <a:pPr marL="0" marR="0" lvl="0" indent="0" algn="ctr" defTabSz="914400" rtl="1" eaLnBrk="1" fontAlgn="base" latinLnBrk="0" hangingPunct="1">
                        <a:lnSpc>
                          <a:spcPct val="100000"/>
                        </a:lnSpc>
                        <a:spcBef>
                          <a:spcPct val="0"/>
                        </a:spcBef>
                        <a:spcAft>
                          <a:spcPts val="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و</a:t>
                      </a:r>
                    </a:p>
                    <a:p>
                      <a:pPr marL="0" marR="0" lvl="0" indent="0" algn="ctr" defTabSz="914400" rtl="1" eaLnBrk="1" fontAlgn="base" latinLnBrk="0" hangingPunct="1">
                        <a:lnSpc>
                          <a:spcPct val="100000"/>
                        </a:lnSpc>
                        <a:spcBef>
                          <a:spcPct val="0"/>
                        </a:spcBef>
                        <a:spcAft>
                          <a:spcPts val="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الإعداد</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593" name="Text Box 33"/>
                    <p:cNvSpPr txBox="1">
                      <a:spLocks noChangeArrowheads="1"/>
                    </p:cNvSpPr>
                    <p:nvPr/>
                  </p:nvSpPr>
                  <p:spPr bwMode="auto">
                    <a:xfrm>
                      <a:off x="11150" y="2336"/>
                      <a:ext cx="1200" cy="1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وضع السـعر</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594" name="Text Box 34"/>
                    <p:cNvSpPr txBox="1">
                      <a:spLocks noChangeArrowheads="1"/>
                    </p:cNvSpPr>
                    <p:nvPr/>
                  </p:nvSpPr>
                  <p:spPr bwMode="auto">
                    <a:xfrm>
                      <a:off x="10178" y="2606"/>
                      <a:ext cx="918" cy="540"/>
                    </a:xfrm>
                    <a:prstGeom prst="rect">
                      <a:avLst/>
                    </a:prstGeom>
                    <a:noFill/>
                    <a:ln w="9525">
                      <a:noFill/>
                      <a:miter lim="800000"/>
                      <a:headEnd/>
                      <a:tailEnd/>
                    </a:ln>
                  </p:spPr>
                  <p:txBody>
                    <a:bodyPr vert="horz" wrap="square" lIns="91440" tIns="10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ar-SA" sz="1600" dirty="0" smtClean="0">
                          <a:solidFill>
                            <a:srgbClr val="000000"/>
                          </a:solidFill>
                          <a:latin typeface="Traditional Arabic" pitchFamily="18" charset="-78"/>
                          <a:ea typeface="Arial" pitchFamily="34" charset="0"/>
                          <a:cs typeface="Traditional Arabic" pitchFamily="18" charset="-78"/>
                        </a:rPr>
                        <a:t>البيـع</a:t>
                      </a:r>
                      <a:endParaRPr lang="fr-FR" sz="1600" dirty="0" smtClean="0">
                        <a:solidFill>
                          <a:srgbClr val="000000"/>
                        </a:solidFill>
                        <a:latin typeface="Traditional Arabic" pitchFamily="18" charset="-78"/>
                        <a:ea typeface="Arial" pitchFamily="34" charset="0"/>
                        <a:cs typeface="Traditional Arabic" pitchFamily="18" charset="-78"/>
                      </a:endParaRPr>
                    </a:p>
                  </p:txBody>
                </p:sp>
                <p:sp>
                  <p:nvSpPr>
                    <p:cNvPr id="66595" name="Text Box 35"/>
                    <p:cNvSpPr txBox="1">
                      <a:spLocks noChangeArrowheads="1"/>
                    </p:cNvSpPr>
                    <p:nvPr/>
                  </p:nvSpPr>
                  <p:spPr bwMode="auto">
                    <a:xfrm>
                      <a:off x="8966" y="2372"/>
                      <a:ext cx="1200" cy="1080"/>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تنمية</a:t>
                      </a:r>
                      <a:endParaRPr kumimoji="0" lang="en-US" sz="1400" b="0" i="0" u="none" strike="noStrike" cap="none" normalizeH="0" baseline="0" dirty="0" smtClean="0">
                        <a:ln>
                          <a:noFill/>
                        </a:ln>
                        <a:solidFill>
                          <a:srgbClr val="000000"/>
                        </a:solidFill>
                        <a:effectLst/>
                        <a:latin typeface="Arabic Transparent" charset="0"/>
                        <a:ea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البيـع</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596" name="Text Box 36"/>
                    <p:cNvSpPr txBox="1">
                      <a:spLocks noChangeArrowheads="1"/>
                    </p:cNvSpPr>
                    <p:nvPr/>
                  </p:nvSpPr>
                  <p:spPr bwMode="auto">
                    <a:xfrm>
                      <a:off x="7880" y="2624"/>
                      <a:ext cx="1080" cy="540"/>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التوزيع</a:t>
                      </a: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sp>
                  <p:nvSpPr>
                    <p:cNvPr id="66597" name="Text Box 37"/>
                    <p:cNvSpPr txBox="1">
                      <a:spLocks noChangeArrowheads="1"/>
                    </p:cNvSpPr>
                    <p:nvPr/>
                  </p:nvSpPr>
                  <p:spPr bwMode="auto">
                    <a:xfrm>
                      <a:off x="6560" y="2372"/>
                      <a:ext cx="1356"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ضمان الخدمات</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grpSp>
            </p:grpSp>
            <p:grpSp>
              <p:nvGrpSpPr>
                <p:cNvPr id="66598" name="Group 38"/>
                <p:cNvGrpSpPr>
                  <a:grpSpLocks/>
                </p:cNvGrpSpPr>
                <p:nvPr/>
              </p:nvGrpSpPr>
              <p:grpSpPr bwMode="auto">
                <a:xfrm>
                  <a:off x="1947" y="5742"/>
                  <a:ext cx="12960" cy="2708"/>
                  <a:chOff x="2978" y="5658"/>
                  <a:chExt cx="12960" cy="2708"/>
                </a:xfrm>
              </p:grpSpPr>
              <p:grpSp>
                <p:nvGrpSpPr>
                  <p:cNvPr id="66599" name="Group 39"/>
                  <p:cNvGrpSpPr>
                    <a:grpSpLocks/>
                  </p:cNvGrpSpPr>
                  <p:nvPr/>
                </p:nvGrpSpPr>
                <p:grpSpPr bwMode="auto">
                  <a:xfrm>
                    <a:off x="2978" y="5658"/>
                    <a:ext cx="12868" cy="2708"/>
                    <a:chOff x="2978" y="5658"/>
                    <a:chExt cx="12868" cy="2708"/>
                  </a:xfrm>
                </p:grpSpPr>
                <p:sp>
                  <p:nvSpPr>
                    <p:cNvPr id="66600" name="AutoShape 40"/>
                    <p:cNvSpPr>
                      <a:spLocks noChangeArrowheads="1"/>
                    </p:cNvSpPr>
                    <p:nvPr/>
                  </p:nvSpPr>
                  <p:spPr bwMode="auto">
                    <a:xfrm rot="10800000">
                      <a:off x="2978" y="5658"/>
                      <a:ext cx="12861" cy="2700"/>
                    </a:xfrm>
                    <a:prstGeom prst="homePlate">
                      <a:avLst>
                        <a:gd name="adj" fmla="val 3378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01" name="Text Box 41"/>
                    <p:cNvSpPr txBox="1">
                      <a:spLocks noChangeArrowheads="1"/>
                    </p:cNvSpPr>
                    <p:nvPr/>
                  </p:nvSpPr>
                  <p:spPr bwMode="auto">
                    <a:xfrm>
                      <a:off x="13290" y="5743"/>
                      <a:ext cx="2528" cy="476"/>
                    </a:xfrm>
                    <a:prstGeom prst="rect">
                      <a:avLst/>
                    </a:prstGeom>
                    <a:noFill/>
                    <a:ln w="9525">
                      <a:noFill/>
                      <a:miter lim="800000"/>
                      <a:headEnd/>
                      <a:tailEnd/>
                    </a:ln>
                  </p:spPr>
                  <p:txBody>
                    <a:bodyPr vert="horz" wrap="square" lIns="91440" tIns="1080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sp>
                  <p:nvSpPr>
                    <p:cNvPr id="66602" name="Text Box 42"/>
                    <p:cNvSpPr txBox="1">
                      <a:spLocks noChangeArrowheads="1"/>
                    </p:cNvSpPr>
                    <p:nvPr/>
                  </p:nvSpPr>
                  <p:spPr bwMode="auto">
                    <a:xfrm>
                      <a:off x="9098" y="5714"/>
                      <a:ext cx="3120" cy="477"/>
                    </a:xfrm>
                    <a:prstGeom prst="rect">
                      <a:avLst/>
                    </a:prstGeom>
                    <a:noFill/>
                    <a:ln w="9525">
                      <a:noFill/>
                      <a:miter lim="800000"/>
                      <a:headEnd/>
                      <a:tailEnd/>
                    </a:ln>
                  </p:spPr>
                  <p:txBody>
                    <a:bodyPr vert="horz" wrap="square" lIns="91440" tIns="10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تسليـم القيمة</a:t>
                      </a:r>
                      <a:endParaRPr kumimoji="0" lang="fr-FR"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endParaRPr>
                    </a:p>
                  </p:txBody>
                </p:sp>
                <p:sp>
                  <p:nvSpPr>
                    <p:cNvPr id="66603" name="Freeform 43"/>
                    <p:cNvSpPr>
                      <a:spLocks/>
                    </p:cNvSpPr>
                    <p:nvPr/>
                  </p:nvSpPr>
                  <p:spPr bwMode="auto">
                    <a:xfrm>
                      <a:off x="3489" y="6274"/>
                      <a:ext cx="12357" cy="21"/>
                    </a:xfrm>
                    <a:custGeom>
                      <a:avLst/>
                      <a:gdLst/>
                      <a:ahLst/>
                      <a:cxnLst>
                        <a:cxn ang="0">
                          <a:pos x="0" y="0"/>
                        </a:cxn>
                        <a:cxn ang="0">
                          <a:pos x="12357" y="21"/>
                        </a:cxn>
                      </a:cxnLst>
                      <a:rect l="0" t="0" r="r" b="b"/>
                      <a:pathLst>
                        <a:path w="12357" h="21">
                          <a:moveTo>
                            <a:pt x="0" y="0"/>
                          </a:moveTo>
                          <a:lnTo>
                            <a:pt x="12357" y="21"/>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nvGrpSpPr>
                    <p:cNvPr id="66604" name="Group 44"/>
                    <p:cNvGrpSpPr>
                      <a:grpSpLocks/>
                    </p:cNvGrpSpPr>
                    <p:nvPr/>
                  </p:nvGrpSpPr>
                  <p:grpSpPr bwMode="auto">
                    <a:xfrm>
                      <a:off x="14553" y="6294"/>
                      <a:ext cx="905" cy="2065"/>
                      <a:chOff x="13774" y="2138"/>
                      <a:chExt cx="905" cy="2340"/>
                    </a:xfrm>
                  </p:grpSpPr>
                  <p:sp>
                    <p:nvSpPr>
                      <p:cNvPr id="66605" name="Freeform 45"/>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06" name="Freeform 46"/>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607" name="Group 47"/>
                    <p:cNvGrpSpPr>
                      <a:grpSpLocks/>
                    </p:cNvGrpSpPr>
                    <p:nvPr/>
                  </p:nvGrpSpPr>
                  <p:grpSpPr bwMode="auto">
                    <a:xfrm>
                      <a:off x="13473" y="6294"/>
                      <a:ext cx="905" cy="2065"/>
                      <a:chOff x="13774" y="2138"/>
                      <a:chExt cx="905" cy="2340"/>
                    </a:xfrm>
                  </p:grpSpPr>
                  <p:sp>
                    <p:nvSpPr>
                      <p:cNvPr id="66608" name="Freeform 48"/>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09" name="Freeform 49"/>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66610" name="Freeform 50"/>
                    <p:cNvSpPr>
                      <a:spLocks/>
                    </p:cNvSpPr>
                    <p:nvPr/>
                  </p:nvSpPr>
                  <p:spPr bwMode="auto">
                    <a:xfrm>
                      <a:off x="12396" y="5668"/>
                      <a:ext cx="880" cy="1355"/>
                    </a:xfrm>
                    <a:custGeom>
                      <a:avLst/>
                      <a:gdLst/>
                      <a:ahLst/>
                      <a:cxnLst>
                        <a:cxn ang="0">
                          <a:pos x="880" y="0"/>
                        </a:cxn>
                        <a:cxn ang="0">
                          <a:pos x="0" y="1355"/>
                        </a:cxn>
                      </a:cxnLst>
                      <a:rect l="0" t="0" r="r" b="b"/>
                      <a:pathLst>
                        <a:path w="880" h="1355">
                          <a:moveTo>
                            <a:pt x="880" y="0"/>
                          </a:moveTo>
                          <a:lnTo>
                            <a:pt x="0" y="1355"/>
                          </a:lnTo>
                        </a:path>
                      </a:pathLst>
                    </a:custGeom>
                    <a:no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11" name="Freeform 51"/>
                    <p:cNvSpPr>
                      <a:spLocks/>
                    </p:cNvSpPr>
                    <p:nvPr/>
                  </p:nvSpPr>
                  <p:spPr bwMode="auto">
                    <a:xfrm>
                      <a:off x="12390" y="7015"/>
                      <a:ext cx="908" cy="1343"/>
                    </a:xfrm>
                    <a:custGeom>
                      <a:avLst/>
                      <a:gdLst/>
                      <a:ahLst/>
                      <a:cxnLst>
                        <a:cxn ang="0">
                          <a:pos x="0" y="0"/>
                        </a:cxn>
                        <a:cxn ang="0">
                          <a:pos x="908" y="1343"/>
                        </a:cxn>
                      </a:cxnLst>
                      <a:rect l="0" t="0" r="r" b="b"/>
                      <a:pathLst>
                        <a:path w="908" h="1343">
                          <a:moveTo>
                            <a:pt x="0" y="0"/>
                          </a:moveTo>
                          <a:lnTo>
                            <a:pt x="908" y="1343"/>
                          </a:lnTo>
                        </a:path>
                      </a:pathLst>
                    </a:custGeom>
                    <a:no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nvGrpSpPr>
                    <p:cNvPr id="66612" name="Group 52"/>
                    <p:cNvGrpSpPr>
                      <a:grpSpLocks/>
                    </p:cNvGrpSpPr>
                    <p:nvPr/>
                  </p:nvGrpSpPr>
                  <p:grpSpPr bwMode="auto">
                    <a:xfrm>
                      <a:off x="11313" y="6294"/>
                      <a:ext cx="905" cy="2065"/>
                      <a:chOff x="13774" y="2138"/>
                      <a:chExt cx="905" cy="2340"/>
                    </a:xfrm>
                  </p:grpSpPr>
                  <p:sp>
                    <p:nvSpPr>
                      <p:cNvPr id="66613" name="Freeform 53"/>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14" name="Freeform 54"/>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615" name="Group 55"/>
                    <p:cNvGrpSpPr>
                      <a:grpSpLocks/>
                    </p:cNvGrpSpPr>
                    <p:nvPr/>
                  </p:nvGrpSpPr>
                  <p:grpSpPr bwMode="auto">
                    <a:xfrm>
                      <a:off x="10233" y="6294"/>
                      <a:ext cx="905" cy="2065"/>
                      <a:chOff x="13774" y="2138"/>
                      <a:chExt cx="905" cy="2340"/>
                    </a:xfrm>
                  </p:grpSpPr>
                  <p:sp>
                    <p:nvSpPr>
                      <p:cNvPr id="66616" name="Freeform 56"/>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17" name="Freeform 57"/>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618" name="Group 58"/>
                    <p:cNvGrpSpPr>
                      <a:grpSpLocks/>
                    </p:cNvGrpSpPr>
                    <p:nvPr/>
                  </p:nvGrpSpPr>
                  <p:grpSpPr bwMode="auto">
                    <a:xfrm>
                      <a:off x="9153" y="6294"/>
                      <a:ext cx="905" cy="2065"/>
                      <a:chOff x="13774" y="2138"/>
                      <a:chExt cx="905" cy="2340"/>
                    </a:xfrm>
                  </p:grpSpPr>
                  <p:sp>
                    <p:nvSpPr>
                      <p:cNvPr id="66619" name="Freeform 59"/>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20" name="Freeform 60"/>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621" name="Group 61"/>
                    <p:cNvGrpSpPr>
                      <a:grpSpLocks/>
                    </p:cNvGrpSpPr>
                    <p:nvPr/>
                  </p:nvGrpSpPr>
                  <p:grpSpPr bwMode="auto">
                    <a:xfrm>
                      <a:off x="7917" y="6294"/>
                      <a:ext cx="905" cy="2065"/>
                      <a:chOff x="13774" y="2138"/>
                      <a:chExt cx="905" cy="2340"/>
                    </a:xfrm>
                  </p:grpSpPr>
                  <p:sp>
                    <p:nvSpPr>
                      <p:cNvPr id="66622" name="Freeform 62"/>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23" name="Freeform 63"/>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624" name="Group 64"/>
                    <p:cNvGrpSpPr>
                      <a:grpSpLocks/>
                    </p:cNvGrpSpPr>
                    <p:nvPr/>
                  </p:nvGrpSpPr>
                  <p:grpSpPr bwMode="auto">
                    <a:xfrm>
                      <a:off x="5498" y="6294"/>
                      <a:ext cx="905" cy="2065"/>
                      <a:chOff x="13774" y="2138"/>
                      <a:chExt cx="905" cy="2340"/>
                    </a:xfrm>
                  </p:grpSpPr>
                  <p:sp>
                    <p:nvSpPr>
                      <p:cNvPr id="66625" name="Freeform 65"/>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26" name="Freeform 66"/>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627" name="Group 67"/>
                    <p:cNvGrpSpPr>
                      <a:grpSpLocks/>
                    </p:cNvGrpSpPr>
                    <p:nvPr/>
                  </p:nvGrpSpPr>
                  <p:grpSpPr bwMode="auto">
                    <a:xfrm>
                      <a:off x="4298" y="6301"/>
                      <a:ext cx="905" cy="2065"/>
                      <a:chOff x="13774" y="2138"/>
                      <a:chExt cx="905" cy="2340"/>
                    </a:xfrm>
                  </p:grpSpPr>
                  <p:sp>
                    <p:nvSpPr>
                      <p:cNvPr id="66628" name="Freeform 68"/>
                      <p:cNvSpPr>
                        <a:spLocks/>
                      </p:cNvSpPr>
                      <p:nvPr/>
                    </p:nvSpPr>
                    <p:spPr bwMode="auto">
                      <a:xfrm>
                        <a:off x="13774" y="2138"/>
                        <a:ext cx="473" cy="802"/>
                      </a:xfrm>
                      <a:custGeom>
                        <a:avLst/>
                        <a:gdLst/>
                        <a:ahLst/>
                        <a:cxnLst>
                          <a:cxn ang="0">
                            <a:pos x="473" y="0"/>
                          </a:cxn>
                          <a:cxn ang="0">
                            <a:pos x="0" y="802"/>
                          </a:cxn>
                        </a:cxnLst>
                        <a:rect l="0" t="0" r="r" b="b"/>
                        <a:pathLst>
                          <a:path w="473" h="802">
                            <a:moveTo>
                              <a:pt x="473" y="0"/>
                            </a:moveTo>
                            <a:lnTo>
                              <a:pt x="0" y="802"/>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29" name="Freeform 69"/>
                      <p:cNvSpPr>
                        <a:spLocks/>
                      </p:cNvSpPr>
                      <p:nvPr/>
                    </p:nvSpPr>
                    <p:spPr bwMode="auto">
                      <a:xfrm>
                        <a:off x="13777" y="2952"/>
                        <a:ext cx="902" cy="1526"/>
                      </a:xfrm>
                      <a:custGeom>
                        <a:avLst/>
                        <a:gdLst/>
                        <a:ahLst/>
                        <a:cxnLst>
                          <a:cxn ang="0">
                            <a:pos x="0" y="0"/>
                          </a:cxn>
                          <a:cxn ang="0">
                            <a:pos x="902" y="1526"/>
                          </a:cxn>
                        </a:cxnLst>
                        <a:rect l="0" t="0" r="r" b="b"/>
                        <a:pathLst>
                          <a:path w="902" h="1526">
                            <a:moveTo>
                              <a:pt x="0" y="0"/>
                            </a:moveTo>
                            <a:lnTo>
                              <a:pt x="902" y="1526"/>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grpSp>
                  <p:nvGrpSpPr>
                    <p:cNvPr id="66630" name="Group 70"/>
                    <p:cNvGrpSpPr>
                      <a:grpSpLocks/>
                    </p:cNvGrpSpPr>
                    <p:nvPr/>
                  </p:nvGrpSpPr>
                  <p:grpSpPr bwMode="auto">
                    <a:xfrm>
                      <a:off x="6698" y="5658"/>
                      <a:ext cx="905" cy="2690"/>
                      <a:chOff x="12393" y="5748"/>
                      <a:chExt cx="905" cy="2690"/>
                    </a:xfrm>
                  </p:grpSpPr>
                  <p:sp>
                    <p:nvSpPr>
                      <p:cNvPr id="66631" name="Freeform 71"/>
                      <p:cNvSpPr>
                        <a:spLocks/>
                      </p:cNvSpPr>
                      <p:nvPr/>
                    </p:nvSpPr>
                    <p:spPr bwMode="auto">
                      <a:xfrm>
                        <a:off x="12393" y="5748"/>
                        <a:ext cx="883" cy="1333"/>
                      </a:xfrm>
                      <a:custGeom>
                        <a:avLst/>
                        <a:gdLst/>
                        <a:ahLst/>
                        <a:cxnLst>
                          <a:cxn ang="0">
                            <a:pos x="883" y="0"/>
                          </a:cxn>
                          <a:cxn ang="0">
                            <a:pos x="0" y="1511"/>
                          </a:cxn>
                        </a:cxnLst>
                        <a:rect l="0" t="0" r="r" b="b"/>
                        <a:pathLst>
                          <a:path w="883" h="1511">
                            <a:moveTo>
                              <a:pt x="883" y="0"/>
                            </a:moveTo>
                            <a:lnTo>
                              <a:pt x="0" y="1511"/>
                            </a:lnTo>
                          </a:path>
                        </a:pathLst>
                      </a:custGeom>
                      <a:no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32" name="Freeform 72"/>
                      <p:cNvSpPr>
                        <a:spLocks/>
                      </p:cNvSpPr>
                      <p:nvPr/>
                    </p:nvSpPr>
                    <p:spPr bwMode="auto">
                      <a:xfrm>
                        <a:off x="12396" y="7092"/>
                        <a:ext cx="902" cy="1346"/>
                      </a:xfrm>
                      <a:custGeom>
                        <a:avLst/>
                        <a:gdLst/>
                        <a:ahLst/>
                        <a:cxnLst>
                          <a:cxn ang="0">
                            <a:pos x="0" y="0"/>
                          </a:cxn>
                          <a:cxn ang="0">
                            <a:pos x="902" y="1526"/>
                          </a:cxn>
                        </a:cxnLst>
                        <a:rect l="0" t="0" r="r" b="b"/>
                        <a:pathLst>
                          <a:path w="902" h="1526">
                            <a:moveTo>
                              <a:pt x="0" y="0"/>
                            </a:moveTo>
                            <a:lnTo>
                              <a:pt x="902" y="1526"/>
                            </a:lnTo>
                          </a:path>
                        </a:pathLst>
                      </a:custGeom>
                      <a:noFill/>
                      <a:ln w="38100" cmpd="dbl">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grpSp>
                <p:sp>
                  <p:nvSpPr>
                    <p:cNvPr id="66633" name="Text Box 73"/>
                    <p:cNvSpPr txBox="1">
                      <a:spLocks noChangeArrowheads="1"/>
                    </p:cNvSpPr>
                    <p:nvPr/>
                  </p:nvSpPr>
                  <p:spPr bwMode="auto">
                    <a:xfrm>
                      <a:off x="4298" y="5694"/>
                      <a:ext cx="3480" cy="540"/>
                    </a:xfrm>
                    <a:prstGeom prst="rect">
                      <a:avLst/>
                    </a:prstGeom>
                    <a:noFill/>
                    <a:ln w="9525">
                      <a:noFill/>
                      <a:miter lim="800000"/>
                      <a:headEnd/>
                      <a:tailEnd/>
                    </a:ln>
                  </p:spPr>
                  <p:txBody>
                    <a:bodyPr vert="horz" wrap="square" lIns="91440" tIns="1080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التواصل من خلال القيمة</a:t>
                      </a: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grpSp>
              <p:grpSp>
                <p:nvGrpSpPr>
                  <p:cNvPr id="66634" name="Group 74"/>
                  <p:cNvGrpSpPr>
                    <a:grpSpLocks/>
                  </p:cNvGrpSpPr>
                  <p:nvPr/>
                </p:nvGrpSpPr>
                <p:grpSpPr bwMode="auto">
                  <a:xfrm>
                    <a:off x="3218" y="6321"/>
                    <a:ext cx="12720" cy="1440"/>
                    <a:chOff x="3218" y="6321"/>
                    <a:chExt cx="12720" cy="1440"/>
                  </a:xfrm>
                </p:grpSpPr>
                <p:sp>
                  <p:nvSpPr>
                    <p:cNvPr id="66635" name="Text Box 75"/>
                    <p:cNvSpPr txBox="1">
                      <a:spLocks noChangeArrowheads="1"/>
                    </p:cNvSpPr>
                    <p:nvPr/>
                  </p:nvSpPr>
                  <p:spPr bwMode="auto">
                    <a:xfrm>
                      <a:off x="14898" y="6648"/>
                      <a:ext cx="1040" cy="810"/>
                    </a:xfrm>
                    <a:prstGeom prst="rect">
                      <a:avLst/>
                    </a:prstGeom>
                    <a:noFill/>
                    <a:ln w="9525">
                      <a:noFill/>
                      <a:miter lim="800000"/>
                      <a:headEnd/>
                      <a:tailEnd/>
                    </a:ln>
                  </p:spPr>
                  <p:txBody>
                    <a:bodyPr vert="horz" wrap="square" lIns="91440" tIns="0" rIns="9144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تجزئة السوق</a:t>
                      </a: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sp>
                  <p:nvSpPr>
                    <p:cNvPr id="66636" name="Text Box 76"/>
                    <p:cNvSpPr txBox="1">
                      <a:spLocks noChangeArrowheads="1"/>
                    </p:cNvSpPr>
                    <p:nvPr/>
                  </p:nvSpPr>
                  <p:spPr bwMode="auto">
                    <a:xfrm>
                      <a:off x="13697" y="6321"/>
                      <a:ext cx="1320" cy="14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fr-FR" sz="1400" b="0" i="0" u="none" strike="noStrike" cap="none" normalizeH="0" baseline="0" dirty="0" smtClean="0">
                          <a:ln>
                            <a:noFill/>
                          </a:ln>
                          <a:solidFill>
                            <a:srgbClr val="000000"/>
                          </a:solidFill>
                          <a:effectLst/>
                          <a:latin typeface="Arabic Transparent" charset="0"/>
                          <a:ea typeface="Arial" pitchFamily="34" charset="0"/>
                          <a:cs typeface="Arial" pitchFamily="34" charset="0"/>
                        </a:rPr>
                        <a:t>  </a:t>
                      </a: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اختيار</a:t>
                      </a:r>
                      <a:endParaRPr kumimoji="0" lang="en-US"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endParaRPr>
                    </a:p>
                    <a:p>
                      <a:pPr marL="0" marR="0" lvl="0" indent="0" algn="ctr" defTabSz="914400" rtl="0" eaLnBrk="1" fontAlgn="base" latinLnBrk="0" hangingPunct="1">
                        <a:lnSpc>
                          <a:spcPct val="100000"/>
                        </a:lnSpc>
                        <a:spcBef>
                          <a:spcPct val="0"/>
                        </a:spcBef>
                        <a:spcAft>
                          <a:spcPts val="0"/>
                        </a:spcAft>
                        <a:buClrTx/>
                        <a:buSzTx/>
                        <a:buFontTx/>
                        <a:buNone/>
                        <a:tabLst/>
                      </a:pPr>
                      <a:r>
                        <a:rPr kumimoji="0" lang="en-US"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  </a:t>
                      </a: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    السوق</a:t>
                      </a:r>
                      <a:r>
                        <a:rPr kumimoji="0" lang="ar-SA" sz="1600" b="0" i="0" u="none" strike="noStrike" cap="none" normalizeH="0" dirty="0" smtClean="0">
                          <a:ln>
                            <a:noFill/>
                          </a:ln>
                          <a:solidFill>
                            <a:srgbClr val="000000"/>
                          </a:solidFill>
                          <a:effectLst/>
                          <a:latin typeface="Traditional Arabic" pitchFamily="18" charset="-78"/>
                          <a:ea typeface="Arial" pitchFamily="34" charset="0"/>
                          <a:cs typeface="Traditional Arabic" pitchFamily="18" charset="-78"/>
                        </a:rPr>
                        <a:t> </a:t>
                      </a: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المستهدف</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637" name="Text Box 77"/>
                    <p:cNvSpPr txBox="1">
                      <a:spLocks noChangeArrowheads="1"/>
                    </p:cNvSpPr>
                    <p:nvPr/>
                  </p:nvSpPr>
                  <p:spPr bwMode="auto">
                    <a:xfrm>
                      <a:off x="12589" y="6579"/>
                      <a:ext cx="1080" cy="9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err="1" smtClean="0">
                          <a:ln>
                            <a:noFill/>
                          </a:ln>
                          <a:solidFill>
                            <a:srgbClr val="000000"/>
                          </a:solidFill>
                          <a:effectLst/>
                          <a:latin typeface="Traditional Arabic" pitchFamily="18" charset="-78"/>
                          <a:ea typeface="Arial" pitchFamily="34" charset="0"/>
                          <a:cs typeface="Traditional Arabic" pitchFamily="18" charset="-78"/>
                        </a:rPr>
                        <a:t>التموقع</a:t>
                      </a: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 الذهني</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638" name="Text Box 78"/>
                    <p:cNvSpPr txBox="1">
                      <a:spLocks noChangeArrowheads="1"/>
                    </p:cNvSpPr>
                    <p:nvPr/>
                  </p:nvSpPr>
                  <p:spPr bwMode="auto">
                    <a:xfrm>
                      <a:off x="11502" y="6574"/>
                      <a:ext cx="1200"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تطوير </a:t>
                      </a:r>
                      <a:r>
                        <a:rPr kumimoji="0" lang="ar-SA" sz="1600" b="0" i="0" u="none" strike="noStrike" cap="none" normalizeH="0" baseline="0" dirty="0" err="1" smtClean="0">
                          <a:ln>
                            <a:noFill/>
                          </a:ln>
                          <a:solidFill>
                            <a:srgbClr val="000000"/>
                          </a:solidFill>
                          <a:effectLst/>
                          <a:latin typeface="Traditional Arabic" pitchFamily="18" charset="-78"/>
                          <a:ea typeface="Arial" pitchFamily="34" charset="0"/>
                          <a:cs typeface="Traditional Arabic" pitchFamily="18" charset="-78"/>
                        </a:rPr>
                        <a:t>المنتوج</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639" name="Text Box 79"/>
                    <p:cNvSpPr txBox="1">
                      <a:spLocks noChangeArrowheads="1"/>
                    </p:cNvSpPr>
                    <p:nvPr/>
                  </p:nvSpPr>
                  <p:spPr bwMode="auto">
                    <a:xfrm>
                      <a:off x="10417" y="6579"/>
                      <a:ext cx="1038"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تطوير الخدمات</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640" name="Text Box 80"/>
                    <p:cNvSpPr txBox="1">
                      <a:spLocks noChangeArrowheads="1"/>
                    </p:cNvSpPr>
                    <p:nvPr/>
                  </p:nvSpPr>
                  <p:spPr bwMode="auto">
                    <a:xfrm>
                      <a:off x="9206" y="6756"/>
                      <a:ext cx="12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التسعير</a:t>
                      </a: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sp>
                  <p:nvSpPr>
                    <p:cNvPr id="66641" name="Text Box 81"/>
                    <p:cNvSpPr txBox="1">
                      <a:spLocks noChangeArrowheads="1"/>
                    </p:cNvSpPr>
                    <p:nvPr/>
                  </p:nvSpPr>
                  <p:spPr bwMode="auto">
                    <a:xfrm>
                      <a:off x="8120" y="6576"/>
                      <a:ext cx="1080" cy="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التموين والإمداد</a:t>
                      </a: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66642" name="Text Box 82"/>
                    <p:cNvSpPr txBox="1">
                      <a:spLocks noChangeArrowheads="1"/>
                    </p:cNvSpPr>
                    <p:nvPr/>
                  </p:nvSpPr>
                  <p:spPr bwMode="auto">
                    <a:xfrm>
                      <a:off x="6800" y="6774"/>
                      <a:ext cx="1218" cy="4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التوزيع</a:t>
                      </a: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sp>
                  <p:nvSpPr>
                    <p:cNvPr id="66643" name="Text Box 83"/>
                    <p:cNvSpPr txBox="1">
                      <a:spLocks noChangeArrowheads="1"/>
                    </p:cNvSpPr>
                    <p:nvPr/>
                  </p:nvSpPr>
                  <p:spPr bwMode="auto">
                    <a:xfrm>
                      <a:off x="5738" y="6558"/>
                      <a:ext cx="960" cy="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قـوة البيـع</a:t>
                      </a: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sp>
                  <p:nvSpPr>
                    <p:cNvPr id="66644" name="Text Box 84"/>
                    <p:cNvSpPr txBox="1">
                      <a:spLocks noChangeArrowheads="1"/>
                    </p:cNvSpPr>
                    <p:nvPr/>
                  </p:nvSpPr>
                  <p:spPr bwMode="auto">
                    <a:xfrm>
                      <a:off x="4484" y="6584"/>
                      <a:ext cx="1080" cy="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ترقية المبيعات</a:t>
                      </a: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sp>
                  <p:nvSpPr>
                    <p:cNvPr id="66645" name="Text Box 85"/>
                    <p:cNvSpPr txBox="1">
                      <a:spLocks noChangeArrowheads="1"/>
                    </p:cNvSpPr>
                    <p:nvPr/>
                  </p:nvSpPr>
                  <p:spPr bwMode="auto">
                    <a:xfrm>
                      <a:off x="3218" y="6818"/>
                      <a:ext cx="979"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ar-SA" sz="1600" b="0" i="0" u="none" strike="noStrike" cap="none" normalizeH="0" baseline="0" smtClean="0">
                          <a:ln>
                            <a:noFill/>
                          </a:ln>
                          <a:solidFill>
                            <a:srgbClr val="000000"/>
                          </a:solidFill>
                          <a:effectLst/>
                          <a:latin typeface="Traditional Arabic" pitchFamily="18" charset="-78"/>
                          <a:ea typeface="Arial" pitchFamily="34" charset="0"/>
                          <a:cs typeface="Traditional Arabic" pitchFamily="18" charset="-78"/>
                        </a:rPr>
                        <a:t>الإشهار</a:t>
                      </a: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grpSp>
            </p:grpSp>
            <p:sp>
              <p:nvSpPr>
                <p:cNvPr id="66646" name="AutoShape 86"/>
                <p:cNvSpPr>
                  <a:spLocks/>
                </p:cNvSpPr>
                <p:nvPr/>
              </p:nvSpPr>
              <p:spPr bwMode="auto">
                <a:xfrm rot="16200000">
                  <a:off x="13508" y="7448"/>
                  <a:ext cx="180" cy="2520"/>
                </a:xfrm>
                <a:prstGeom prst="leftBrace">
                  <a:avLst>
                    <a:gd name="adj1" fmla="val 140000"/>
                    <a:gd name="adj2" fmla="val 5067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47" name="AutoShape 87"/>
                <p:cNvSpPr>
                  <a:spLocks/>
                </p:cNvSpPr>
                <p:nvPr/>
              </p:nvSpPr>
              <p:spPr bwMode="auto">
                <a:xfrm rot="16200000">
                  <a:off x="7460" y="4208"/>
                  <a:ext cx="180" cy="9000"/>
                </a:xfrm>
                <a:prstGeom prst="leftBrace">
                  <a:avLst>
                    <a:gd name="adj1" fmla="val 500000"/>
                    <a:gd name="adj2" fmla="val 50671"/>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solidFill>
                      <a:srgbClr val="000000"/>
                    </a:solidFill>
                  </a:endParaRPr>
                </a:p>
              </p:txBody>
            </p:sp>
            <p:sp>
              <p:nvSpPr>
                <p:cNvPr id="66648" name="Text Box 88"/>
                <p:cNvSpPr txBox="1">
                  <a:spLocks noChangeArrowheads="1"/>
                </p:cNvSpPr>
                <p:nvPr/>
              </p:nvSpPr>
              <p:spPr bwMode="auto">
                <a:xfrm>
                  <a:off x="3800" y="9833"/>
                  <a:ext cx="9240" cy="1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ar-SA" sz="1500" b="1" i="0" u="sng" strike="noStrike" cap="none" normalizeH="0" baseline="0" dirty="0" smtClean="0">
                      <a:ln>
                        <a:noFill/>
                      </a:ln>
                      <a:solidFill>
                        <a:srgbClr val="000000"/>
                      </a:solidFill>
                      <a:effectLst/>
                      <a:latin typeface="Traditional Arabic" pitchFamily="18" charset="-78"/>
                      <a:ea typeface="Arial" pitchFamily="34" charset="0"/>
                      <a:cs typeface="Arial" pitchFamily="34" charset="0"/>
                    </a:rPr>
                    <a:t>شكـل:</a:t>
                  </a:r>
                  <a:r>
                    <a:rPr kumimoji="0" lang="ar-SA" sz="15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 مسارا خلق القيمـة</a:t>
                  </a:r>
                  <a:endParaRPr kumimoji="0" lang="en-US" sz="15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endParaRPr>
                </a:p>
                <a:p>
                  <a:pPr marL="0" marR="0" lvl="0" indent="0" algn="ctr" defTabSz="914400" rtl="1" eaLnBrk="1" fontAlgn="base" latinLnBrk="0" hangingPunct="1">
                    <a:lnSpc>
                      <a:spcPct val="100000"/>
                    </a:lnSpc>
                    <a:spcBef>
                      <a:spcPct val="0"/>
                    </a:spcBef>
                    <a:spcAft>
                      <a:spcPts val="0"/>
                    </a:spcAft>
                    <a:buClrTx/>
                    <a:buSzTx/>
                    <a:buFontTx/>
                    <a:buNone/>
                    <a:tabLst/>
                  </a:pPr>
                  <a:r>
                    <a:rPr kumimoji="0" lang="ar-SA" sz="1500" b="1" i="0" u="sng" strike="noStrike" cap="none" normalizeH="0" baseline="0" dirty="0" err="1" smtClean="0">
                      <a:ln>
                        <a:noFill/>
                      </a:ln>
                      <a:solidFill>
                        <a:srgbClr val="000000"/>
                      </a:solidFill>
                      <a:effectLst/>
                      <a:latin typeface="Traditional Arabic" pitchFamily="18" charset="-78"/>
                      <a:ea typeface="Arial" pitchFamily="34" charset="0"/>
                      <a:cs typeface="Traditional Arabic" pitchFamily="18" charset="-78"/>
                    </a:rPr>
                    <a:t>المصـدر</a:t>
                  </a:r>
                  <a:r>
                    <a:rPr kumimoji="0" lang="ar-SA" sz="1500" b="1" i="0" u="none" strike="noStrike" cap="none" normalizeH="0" baseline="0" dirty="0" err="1" smtClean="0">
                      <a:ln>
                        <a:noFill/>
                      </a:ln>
                      <a:solidFill>
                        <a:srgbClr val="000000"/>
                      </a:solidFill>
                      <a:effectLst/>
                      <a:latin typeface="Traditional Arabic" pitchFamily="18" charset="-78"/>
                      <a:ea typeface="Arial" pitchFamily="34" charset="0"/>
                      <a:cs typeface="Traditional Arabic" pitchFamily="18" charset="-78"/>
                    </a:rPr>
                    <a:t>:</a:t>
                  </a:r>
                  <a:r>
                    <a:rPr kumimoji="0" lang="ar-SA" sz="17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rPr>
                    <a:t> </a:t>
                  </a:r>
                  <a:r>
                    <a:rPr kumimoji="0" lang="en-US" sz="1100" b="0" i="1" u="none" strike="noStrike" cap="none" normalizeH="0" baseline="0" dirty="0" err="1" smtClean="0">
                      <a:ln>
                        <a:noFill/>
                      </a:ln>
                      <a:solidFill>
                        <a:srgbClr val="000000"/>
                      </a:solidFill>
                      <a:effectLst/>
                      <a:latin typeface="Calibri" pitchFamily="34" charset="0"/>
                      <a:ea typeface="Arial" pitchFamily="34" charset="0"/>
                      <a:cs typeface="Traditional Arabic" pitchFamily="18" charset="-78"/>
                    </a:rPr>
                    <a:t>Kotler</a:t>
                  </a:r>
                  <a:r>
                    <a:rPr kumimoji="0" lang="en-US" sz="1100" b="0" i="1" u="none" strike="noStrike" cap="none" normalizeH="0" baseline="0" dirty="0" smtClean="0">
                      <a:ln>
                        <a:noFill/>
                      </a:ln>
                      <a:solidFill>
                        <a:srgbClr val="000000"/>
                      </a:solidFill>
                      <a:effectLst/>
                      <a:latin typeface="Calibri" pitchFamily="34" charset="0"/>
                      <a:ea typeface="Arial" pitchFamily="34" charset="0"/>
                      <a:cs typeface="Traditional Arabic" pitchFamily="18" charset="-78"/>
                    </a:rPr>
                    <a:t> et </a:t>
                  </a:r>
                  <a:r>
                    <a:rPr kumimoji="0" lang="fr-FR" sz="1100" b="0" i="1" u="none" strike="noStrike" cap="none" normalizeH="0" baseline="0" dirty="0" smtClean="0">
                      <a:ln>
                        <a:noFill/>
                      </a:ln>
                      <a:solidFill>
                        <a:srgbClr val="000000"/>
                      </a:solidFill>
                      <a:effectLst/>
                      <a:latin typeface="Calibri" pitchFamily="34" charset="0"/>
                      <a:ea typeface="Arial" pitchFamily="34" charset="0"/>
                      <a:cs typeface="Traditional Arabic" pitchFamily="18" charset="-78"/>
                    </a:rPr>
                    <a:t>al,</a:t>
                  </a:r>
                  <a:r>
                    <a:rPr kumimoji="0" lang="en-GB" sz="1100" b="0" i="1" u="none" strike="noStrike" cap="none" normalizeH="0" baseline="0" dirty="0" smtClean="0">
                      <a:ln>
                        <a:noFill/>
                      </a:ln>
                      <a:solidFill>
                        <a:srgbClr val="000000"/>
                      </a:solidFill>
                      <a:effectLst/>
                      <a:latin typeface="Calibri" pitchFamily="34" charset="0"/>
                      <a:ea typeface="Arial" pitchFamily="34" charset="0"/>
                      <a:cs typeface="Arial" pitchFamily="34" charset="0"/>
                    </a:rPr>
                    <a:t> </a:t>
                  </a:r>
                  <a:r>
                    <a:rPr kumimoji="0" lang="en-GB" sz="1100" b="0" i="1" u="sng" strike="noStrike" cap="none" normalizeH="0" baseline="0" dirty="0" smtClean="0">
                      <a:ln>
                        <a:noFill/>
                      </a:ln>
                      <a:solidFill>
                        <a:srgbClr val="000000"/>
                      </a:solidFill>
                      <a:effectLst/>
                      <a:latin typeface="Calibri" pitchFamily="34" charset="0"/>
                      <a:ea typeface="Arial" pitchFamily="34" charset="0"/>
                      <a:cs typeface="Arial" pitchFamily="34" charset="0"/>
                    </a:rPr>
                    <a:t>Marketing management,</a:t>
                  </a:r>
                  <a:r>
                    <a:rPr kumimoji="0" lang="en-GB" sz="1100" b="0" i="1" u="none" strike="noStrike" cap="none" normalizeH="0" baseline="0" dirty="0" smtClean="0">
                      <a:ln>
                        <a:noFill/>
                      </a:ln>
                      <a:solidFill>
                        <a:srgbClr val="000000"/>
                      </a:solidFill>
                      <a:effectLst/>
                      <a:latin typeface="Calibri" pitchFamily="34" charset="0"/>
                      <a:ea typeface="Arial" pitchFamily="34" charset="0"/>
                      <a:cs typeface="Arial" pitchFamily="34" charset="0"/>
                    </a:rPr>
                    <a:t>11°Ed,</a:t>
                  </a:r>
                  <a:r>
                    <a:rPr kumimoji="0" lang="fr-FR" sz="1100" b="0" i="1" u="none" strike="noStrike" cap="none" normalizeH="0" baseline="0" dirty="0" smtClean="0">
                      <a:ln>
                        <a:noFill/>
                      </a:ln>
                      <a:solidFill>
                        <a:srgbClr val="000000"/>
                      </a:solidFill>
                      <a:effectLst/>
                      <a:latin typeface="Calibri" pitchFamily="34" charset="0"/>
                      <a:ea typeface="Arial" pitchFamily="34" charset="0"/>
                      <a:cs typeface="Traditional Arabic" pitchFamily="18" charset="-78"/>
                    </a:rPr>
                    <a:t> Op.cit, p : 124</a:t>
                  </a:r>
                  <a:endParaRPr kumimoji="0" lang="fr-FR" sz="1700" b="0" i="0" u="none" strike="noStrike" cap="none" normalizeH="0" baseline="0" dirty="0" smtClean="0">
                    <a:ln>
                      <a:noFill/>
                    </a:ln>
                    <a:solidFill>
                      <a:srgbClr val="000000"/>
                    </a:solidFill>
                    <a:effectLst/>
                    <a:latin typeface="Traditional Arabic" pitchFamily="18" charset="-78"/>
                    <a:ea typeface="Arial" pitchFamily="34" charset="0"/>
                    <a:cs typeface="Traditional Arabic" pitchFamily="18" charset="-7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0000"/>
                    </a:solidFill>
                    <a:effectLst/>
                    <a:latin typeface="Arial" pitchFamily="34" charset="0"/>
                    <a:cs typeface="Arial" pitchFamily="34" charset="0"/>
                  </a:endParaRPr>
                </a:p>
              </p:txBody>
            </p:sp>
          </p:grpSp>
          <p:sp>
            <p:nvSpPr>
              <p:cNvPr id="94" name="ZoneTexte 93"/>
              <p:cNvSpPr txBox="1"/>
              <p:nvPr/>
            </p:nvSpPr>
            <p:spPr>
              <a:xfrm>
                <a:off x="7020272" y="1660738"/>
                <a:ext cx="1080120" cy="400110"/>
              </a:xfrm>
              <a:prstGeom prst="rect">
                <a:avLst/>
              </a:prstGeom>
              <a:noFill/>
            </p:spPr>
            <p:txBody>
              <a:bodyPr wrap="square" rtlCol="0">
                <a:spAutoFit/>
              </a:bodyPr>
              <a:lstStyle/>
              <a:p>
                <a:pPr lvl="0"/>
                <a:r>
                  <a:rPr lang="ar-SA" dirty="0" smtClean="0">
                    <a:solidFill>
                      <a:srgbClr val="000000"/>
                    </a:solidFill>
                    <a:latin typeface="Traditional Arabic" pitchFamily="18" charset="-78"/>
                    <a:ea typeface="Arial" pitchFamily="34" charset="0"/>
                    <a:cs typeface="Traditional Arabic" pitchFamily="18" charset="-78"/>
                  </a:rPr>
                  <a:t>إعداد </a:t>
                </a:r>
                <a:r>
                  <a:rPr lang="ar-SA" dirty="0" err="1" smtClean="0">
                    <a:solidFill>
                      <a:srgbClr val="000000"/>
                    </a:solidFill>
                    <a:latin typeface="Traditional Arabic" pitchFamily="18" charset="-78"/>
                    <a:ea typeface="Arial" pitchFamily="34" charset="0"/>
                    <a:cs typeface="Traditional Arabic" pitchFamily="18" charset="-78"/>
                  </a:rPr>
                  <a:t>المنتوج</a:t>
                </a:r>
                <a:endParaRPr lang="fr-FR" sz="2000" dirty="0" smtClean="0">
                  <a:solidFill>
                    <a:srgbClr val="000000"/>
                  </a:solidFill>
                  <a:latin typeface="Arial" pitchFamily="34" charset="0"/>
                  <a:cs typeface="Arial" pitchFamily="34" charset="0"/>
                </a:endParaRPr>
              </a:p>
            </p:txBody>
          </p:sp>
        </p:grpSp>
        <p:sp>
          <p:nvSpPr>
            <p:cNvPr id="98" name="ZoneTexte 97"/>
            <p:cNvSpPr txBox="1"/>
            <p:nvPr/>
          </p:nvSpPr>
          <p:spPr>
            <a:xfrm>
              <a:off x="7020272" y="3655657"/>
              <a:ext cx="1584176" cy="400110"/>
            </a:xfrm>
            <a:prstGeom prst="rect">
              <a:avLst/>
            </a:prstGeom>
            <a:noFill/>
          </p:spPr>
          <p:txBody>
            <a:bodyPr wrap="square" rtlCol="0">
              <a:spAutoFit/>
            </a:bodyPr>
            <a:lstStyle/>
            <a:p>
              <a:pPr lvl="0"/>
              <a:r>
                <a:rPr lang="ar-SA" dirty="0" smtClean="0">
                  <a:solidFill>
                    <a:srgbClr val="000000"/>
                  </a:solidFill>
                  <a:latin typeface="Traditional Arabic" pitchFamily="18" charset="-78"/>
                  <a:ea typeface="Arial" pitchFamily="34" charset="0"/>
                  <a:cs typeface="Traditional Arabic" pitchFamily="18" charset="-78"/>
                </a:rPr>
                <a:t>اختيار وتحديد القيمة</a:t>
              </a:r>
              <a:endParaRPr lang="fr-FR" sz="2000" dirty="0" smtClean="0">
                <a:solidFill>
                  <a:srgbClr val="000000"/>
                </a:solidFill>
                <a:latin typeface="Arial" pitchFamily="34" charset="0"/>
                <a:cs typeface="Arial" pitchFamily="34" charset="0"/>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1124744"/>
            <a:ext cx="7056784" cy="1054135"/>
          </a:xfrm>
          <a:prstGeom prst="rect">
            <a:avLst/>
          </a:prstGeom>
        </p:spPr>
        <p:txBody>
          <a:bodyPr wrap="square">
            <a:spAutoFit/>
          </a:bodyPr>
          <a:lstStyle/>
          <a:p>
            <a:pPr algn="just" rtl="1">
              <a:lnSpc>
                <a:spcPts val="2500"/>
              </a:lnSpc>
            </a:pPr>
            <a:r>
              <a:rPr lang="ar-SA" b="1" dirty="0" smtClean="0">
                <a:solidFill>
                  <a:srgbClr val="000000"/>
                </a:solidFill>
              </a:rPr>
              <a:t>2) مراحل إعداد وتنفيذ الاستراتيجية</a:t>
            </a:r>
            <a:r>
              <a:rPr lang="ar-SA" dirty="0" smtClean="0">
                <a:solidFill>
                  <a:srgbClr val="000000"/>
                </a:solidFill>
              </a:rPr>
              <a:t> </a:t>
            </a:r>
            <a:r>
              <a:rPr lang="ar-SA" b="1" dirty="0" smtClean="0">
                <a:solidFill>
                  <a:srgbClr val="000000"/>
                </a:solidFill>
              </a:rPr>
              <a:t>التسويقية: </a:t>
            </a:r>
            <a:r>
              <a:rPr lang="ar-SA" dirty="0" smtClean="0">
                <a:solidFill>
                  <a:srgbClr val="000000"/>
                </a:solidFill>
              </a:rPr>
              <a:t>إن الاستراتيجية التسويقية توفر الظروف التي تسمح للنشاطات التجارية أن تأخذ مكانها، إنها المسار الذي يتضمن تحليل الفرص الموجودة في السوق، واختيار الأسواق المستهدفة </a:t>
            </a:r>
            <a:r>
              <a:rPr lang="ar-SA" dirty="0" err="1" smtClean="0">
                <a:solidFill>
                  <a:srgbClr val="000000"/>
                </a:solidFill>
              </a:rPr>
              <a:t>والتموقع</a:t>
            </a:r>
            <a:r>
              <a:rPr lang="ar-SA" dirty="0" smtClean="0">
                <a:solidFill>
                  <a:srgbClr val="000000"/>
                </a:solidFill>
              </a:rPr>
              <a:t> الذهني، ووضع مخططات التنفيذ والمراقبة</a:t>
            </a:r>
            <a:endParaRPr lang="fr-FR" dirty="0">
              <a:solidFill>
                <a:srgbClr val="000000"/>
              </a:solidFill>
            </a:endParaRPr>
          </a:p>
        </p:txBody>
      </p:sp>
      <p:graphicFrame>
        <p:nvGraphicFramePr>
          <p:cNvPr id="5" name="Table 3"/>
          <p:cNvGraphicFramePr>
            <a:graphicFrameLocks noGrp="1"/>
          </p:cNvGraphicFramePr>
          <p:nvPr/>
        </p:nvGraphicFramePr>
        <p:xfrm>
          <a:off x="755576" y="2309798"/>
          <a:ext cx="7888313" cy="822960"/>
        </p:xfrm>
        <a:graphic>
          <a:graphicData uri="http://schemas.openxmlformats.org/drawingml/2006/table">
            <a:tbl>
              <a:tblPr firstRow="1" bandRow="1">
                <a:tableStyleId>{5C22544A-7EE6-4342-B048-85BDC9FD1C3A}</a:tableStyleId>
              </a:tblPr>
              <a:tblGrid>
                <a:gridCol w="6363953"/>
                <a:gridCol w="1524360"/>
              </a:tblGrid>
              <a:tr h="722009">
                <a:tc>
                  <a:txBody>
                    <a:bodyPr/>
                    <a:lstStyle/>
                    <a:p>
                      <a:pPr marL="0" lvl="0" algn="just" defTabSz="914400" rtl="1" eaLnBrk="1" latinLnBrk="0" hangingPunct="1"/>
                      <a:r>
                        <a:rPr lang="ar-SA" sz="1600" b="0" kern="1200" dirty="0" smtClean="0">
                          <a:solidFill>
                            <a:srgbClr val="000000"/>
                          </a:solidFill>
                          <a:latin typeface="+mn-lt"/>
                          <a:ea typeface="+mn-ea"/>
                          <a:cs typeface="+mn-cs"/>
                        </a:rPr>
                        <a:t>إن أول خطوة هي تحليل الفرصة الموجـودة على المدى الطويل في السوق وشروط النجاح في استثمارها، فالمؤسسة تحتاج إلى دراسة السوق من أجل الحصول على معلومات عن الحاجات والرغبات الكامنة للمستهلكين </a:t>
                      </a:r>
                      <a:r>
                        <a:rPr lang="ar-SA" sz="1600" b="0" kern="1200" dirty="0" err="1" smtClean="0">
                          <a:solidFill>
                            <a:srgbClr val="000000"/>
                          </a:solidFill>
                          <a:latin typeface="+mn-lt"/>
                          <a:ea typeface="+mn-ea"/>
                          <a:cs typeface="+mn-cs"/>
                        </a:rPr>
                        <a:t>وسلوكاتهم</a:t>
                      </a:r>
                      <a:r>
                        <a:rPr lang="ar-SA" sz="1600" b="0" kern="1200" dirty="0" smtClean="0">
                          <a:solidFill>
                            <a:srgbClr val="000000"/>
                          </a:solidFill>
                          <a:latin typeface="+mn-lt"/>
                          <a:ea typeface="+mn-ea"/>
                          <a:cs typeface="+mn-cs"/>
                        </a:rPr>
                        <a:t> الشرائية</a:t>
                      </a:r>
                      <a:endParaRPr lang="fr-FR" sz="1600" b="0" kern="1200" dirty="0">
                        <a:solidFill>
                          <a:srgbClr val="000000"/>
                        </a:solidFill>
                        <a:latin typeface="+mn-lt"/>
                        <a:ea typeface="+mn-ea"/>
                        <a:cs typeface="+mn-cs"/>
                      </a:endParaRPr>
                    </a:p>
                  </a:txBody>
                  <a:tcPr anchor="ctr">
                    <a:solidFill>
                      <a:srgbClr val="77DE10">
                        <a:alpha val="40000"/>
                      </a:srgbClr>
                    </a:solidFill>
                  </a:tcPr>
                </a:tc>
                <a:tc>
                  <a:txBody>
                    <a:bodyPr/>
                    <a:lstStyle/>
                    <a:p>
                      <a:pPr marL="0" lvl="0" algn="ctr" defTabSz="914400" rtl="1" eaLnBrk="1" latinLnBrk="0" hangingPunct="1"/>
                      <a:r>
                        <a:rPr lang="ar-SA" sz="1600" b="1" kern="1200" dirty="0" smtClean="0">
                          <a:solidFill>
                            <a:srgbClr val="000000"/>
                          </a:solidFill>
                          <a:latin typeface="+mn-lt"/>
                          <a:ea typeface="+mn-ea"/>
                          <a:cs typeface="+mn-cs"/>
                        </a:rPr>
                        <a:t>تحليل الفرص</a:t>
                      </a:r>
                      <a:endParaRPr kumimoji="0" lang="en-IE" sz="1600" b="1" i="0" u="none" strike="noStrike" kern="1200" cap="none" normalizeH="0" baseline="0" dirty="0">
                        <a:ln>
                          <a:noFill/>
                        </a:ln>
                        <a:solidFill>
                          <a:srgbClr val="000000"/>
                        </a:solidFill>
                        <a:effectLst/>
                        <a:latin typeface="Traditional Arabic" pitchFamily="18" charset="-78"/>
                        <a:ea typeface="Arial" pitchFamily="34" charset="0"/>
                        <a:cs typeface="Traditional Arabic" pitchFamily="18" charset="-78"/>
                      </a:endParaRPr>
                    </a:p>
                  </a:txBody>
                  <a:tcPr anchor="ctr">
                    <a:solidFill>
                      <a:srgbClr val="77DE10">
                        <a:alpha val="40000"/>
                      </a:srgbClr>
                    </a:solidFill>
                  </a:tcPr>
                </a:tc>
              </a:tr>
            </a:tbl>
          </a:graphicData>
        </a:graphic>
      </p:graphicFrame>
      <p:graphicFrame>
        <p:nvGraphicFramePr>
          <p:cNvPr id="6" name="Table 3"/>
          <p:cNvGraphicFramePr>
            <a:graphicFrameLocks noGrp="1"/>
          </p:cNvGraphicFramePr>
          <p:nvPr/>
        </p:nvGraphicFramePr>
        <p:xfrm>
          <a:off x="755576" y="3287407"/>
          <a:ext cx="7888313" cy="1066800"/>
        </p:xfrm>
        <a:graphic>
          <a:graphicData uri="http://schemas.openxmlformats.org/drawingml/2006/table">
            <a:tbl>
              <a:tblPr firstRow="1" bandRow="1">
                <a:tableStyleId>{5C22544A-7EE6-4342-B048-85BDC9FD1C3A}</a:tableStyleId>
              </a:tblPr>
              <a:tblGrid>
                <a:gridCol w="6363953"/>
                <a:gridCol w="1524360"/>
              </a:tblGrid>
              <a:tr h="722009">
                <a:tc>
                  <a:txBody>
                    <a:bodyPr/>
                    <a:lstStyle/>
                    <a:p>
                      <a:pPr lvl="0" algn="just" rtl="1"/>
                      <a:r>
                        <a:rPr lang="ar-SA" sz="1600" b="0" kern="1200" dirty="0" smtClean="0">
                          <a:solidFill>
                            <a:srgbClr val="000000"/>
                          </a:solidFill>
                          <a:latin typeface="+mn-lt"/>
                          <a:ea typeface="+mn-ea"/>
                          <a:cs typeface="+mn-cs"/>
                        </a:rPr>
                        <a:t>حيث تعمد المؤسسة إلى تجزئة السوق إلى قطاعات مختلفة تقوم بتحليلها وتقييم جاذبيتها من أجل اختيار القطاعات التي تشكل أولوية بالنسبة لها، ثم تحديد استراتيجية للتميز عن المنافسين </a:t>
                      </a:r>
                      <a:r>
                        <a:rPr lang="ar-SA" sz="1600" b="0" kern="1200" dirty="0" err="1" smtClean="0">
                          <a:solidFill>
                            <a:srgbClr val="000000"/>
                          </a:solidFill>
                          <a:latin typeface="+mn-lt"/>
                          <a:ea typeface="+mn-ea"/>
                          <a:cs typeface="+mn-cs"/>
                        </a:rPr>
                        <a:t>والتموقع</a:t>
                      </a:r>
                      <a:r>
                        <a:rPr lang="ar-SA" sz="1600" b="0" kern="1200" dirty="0" smtClean="0">
                          <a:solidFill>
                            <a:srgbClr val="000000"/>
                          </a:solidFill>
                          <a:latin typeface="+mn-lt"/>
                          <a:ea typeface="+mn-ea"/>
                          <a:cs typeface="+mn-cs"/>
                        </a:rPr>
                        <a:t> الجيد في مواجهتهم، وبعد هذا كله فإن مدير التسويق يقوم بتنمية المزيج التسويقي المناسب الذي سيرافق نزول </a:t>
                      </a:r>
                      <a:r>
                        <a:rPr lang="ar-SA" sz="1600" b="0" kern="1200" dirty="0" err="1" smtClean="0">
                          <a:solidFill>
                            <a:srgbClr val="000000"/>
                          </a:solidFill>
                          <a:latin typeface="+mn-lt"/>
                          <a:ea typeface="+mn-ea"/>
                          <a:cs typeface="+mn-cs"/>
                        </a:rPr>
                        <a:t>المنتوج</a:t>
                      </a:r>
                      <a:r>
                        <a:rPr lang="ar-SA" sz="1600" b="0" kern="1200" dirty="0" smtClean="0">
                          <a:solidFill>
                            <a:srgbClr val="000000"/>
                          </a:solidFill>
                          <a:latin typeface="+mn-lt"/>
                          <a:ea typeface="+mn-ea"/>
                          <a:cs typeface="+mn-cs"/>
                        </a:rPr>
                        <a:t> إلى السوق.</a:t>
                      </a:r>
                      <a:endParaRPr lang="fr-FR" sz="1600" b="0" kern="1200" dirty="0">
                        <a:solidFill>
                          <a:srgbClr val="000000"/>
                        </a:solidFill>
                        <a:latin typeface="+mn-lt"/>
                        <a:ea typeface="+mn-ea"/>
                        <a:cs typeface="+mn-cs"/>
                      </a:endParaRPr>
                    </a:p>
                  </a:txBody>
                  <a:tcPr anchor="ctr">
                    <a:solidFill>
                      <a:srgbClr val="77DE10">
                        <a:alpha val="40000"/>
                      </a:srgbClr>
                    </a:solidFill>
                  </a:tcPr>
                </a:tc>
                <a:tc>
                  <a:txBody>
                    <a:bodyPr/>
                    <a:lstStyle/>
                    <a:p>
                      <a:pPr marL="0" lvl="0" algn="ctr" defTabSz="914400" rtl="1" eaLnBrk="1" latinLnBrk="0" hangingPunct="1"/>
                      <a:r>
                        <a:rPr lang="ar-SA" sz="1600" b="1" kern="1200" dirty="0" smtClean="0">
                          <a:solidFill>
                            <a:srgbClr val="000000"/>
                          </a:solidFill>
                          <a:latin typeface="+mn-lt"/>
                          <a:ea typeface="+mn-ea"/>
                          <a:cs typeface="+mn-cs"/>
                        </a:rPr>
                        <a:t>بناء الإستراتيجية التسويقية</a:t>
                      </a:r>
                      <a:endParaRPr kumimoji="0" lang="en-IE" sz="1600" b="1" i="0" u="none" strike="noStrike" kern="1200" cap="none" normalizeH="0" baseline="0" dirty="0">
                        <a:ln>
                          <a:noFill/>
                        </a:ln>
                        <a:solidFill>
                          <a:srgbClr val="000000"/>
                        </a:solidFill>
                        <a:effectLst/>
                        <a:latin typeface="Traditional Arabic" pitchFamily="18" charset="-78"/>
                        <a:ea typeface="Arial" pitchFamily="34" charset="0"/>
                        <a:cs typeface="Traditional Arabic" pitchFamily="18" charset="-78"/>
                      </a:endParaRPr>
                    </a:p>
                  </a:txBody>
                  <a:tcPr anchor="ctr">
                    <a:solidFill>
                      <a:srgbClr val="77DE10">
                        <a:alpha val="40000"/>
                      </a:srgbClr>
                    </a:solidFill>
                  </a:tcPr>
                </a:tc>
              </a:tr>
            </a:tbl>
          </a:graphicData>
        </a:graphic>
      </p:graphicFrame>
      <p:graphicFrame>
        <p:nvGraphicFramePr>
          <p:cNvPr id="7" name="Table 3"/>
          <p:cNvGraphicFramePr>
            <a:graphicFrameLocks noGrp="1"/>
          </p:cNvGraphicFramePr>
          <p:nvPr/>
        </p:nvGraphicFramePr>
        <p:xfrm>
          <a:off x="755576" y="4519753"/>
          <a:ext cx="7888313" cy="822960"/>
        </p:xfrm>
        <a:graphic>
          <a:graphicData uri="http://schemas.openxmlformats.org/drawingml/2006/table">
            <a:tbl>
              <a:tblPr firstRow="1" bandRow="1">
                <a:tableStyleId>{5C22544A-7EE6-4342-B048-85BDC9FD1C3A}</a:tableStyleId>
              </a:tblPr>
              <a:tblGrid>
                <a:gridCol w="6363953"/>
                <a:gridCol w="1524360"/>
              </a:tblGrid>
              <a:tr h="722009">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600" b="0" kern="1200" dirty="0" smtClean="0">
                          <a:solidFill>
                            <a:srgbClr val="000000"/>
                          </a:solidFill>
                          <a:latin typeface="+mn-lt"/>
                          <a:ea typeface="+mn-ea"/>
                          <a:cs typeface="+mn-cs"/>
                        </a:rPr>
                        <a:t>بعد بناء الإستراتيجية التسويقية فإن المؤسسة عليها ترجمتها إلى مخطط عملي، إن أي مخطط يجب أن يعتمد على ثلاثة أمور: الميزانية، المزيج التسويقي، إجراءات توزيع وتخصيص الميزانية</a:t>
                      </a:r>
                      <a:endParaRPr lang="fr-FR" sz="1600" b="0" kern="1200" dirty="0" smtClean="0">
                        <a:solidFill>
                          <a:srgbClr val="000000"/>
                        </a:solidFill>
                        <a:latin typeface="+mn-lt"/>
                        <a:ea typeface="+mn-ea"/>
                        <a:cs typeface="+mn-cs"/>
                      </a:endParaRPr>
                    </a:p>
                  </a:txBody>
                  <a:tcPr anchor="ctr">
                    <a:solidFill>
                      <a:srgbClr val="77DE10">
                        <a:alpha val="40000"/>
                      </a:srgbClr>
                    </a:solidFill>
                  </a:tcPr>
                </a:tc>
                <a:tc>
                  <a:txBody>
                    <a:bodyPr/>
                    <a:lstStyle/>
                    <a:p>
                      <a:pPr lvl="0" algn="just" rtl="1"/>
                      <a:r>
                        <a:rPr lang="ar-SA" sz="1600" b="1" kern="1200" dirty="0" smtClean="0">
                          <a:solidFill>
                            <a:srgbClr val="000000"/>
                          </a:solidFill>
                          <a:latin typeface="+mn-lt"/>
                          <a:ea typeface="+mn-ea"/>
                          <a:cs typeface="+mn-cs"/>
                        </a:rPr>
                        <a:t>تكوين مخطط العمل</a:t>
                      </a:r>
                      <a:endParaRPr kumimoji="0" lang="fr-FR" sz="1400" b="0" i="0" u="none" strike="noStrike" kern="1200" cap="none" normalizeH="0" baseline="0" dirty="0">
                        <a:ln>
                          <a:noFill/>
                        </a:ln>
                        <a:solidFill>
                          <a:srgbClr val="000000"/>
                        </a:solidFill>
                        <a:effectLst/>
                        <a:latin typeface="Traditional Arabic" pitchFamily="18" charset="-78"/>
                        <a:ea typeface="Arial" pitchFamily="34" charset="0"/>
                        <a:cs typeface="Traditional Arabic" pitchFamily="18" charset="-78"/>
                      </a:endParaRPr>
                    </a:p>
                  </a:txBody>
                  <a:tcPr anchor="ctr">
                    <a:solidFill>
                      <a:srgbClr val="77DE10">
                        <a:alpha val="40000"/>
                      </a:srgbClr>
                    </a:solidFill>
                  </a:tcPr>
                </a:tc>
              </a:tr>
            </a:tbl>
          </a:graphicData>
        </a:graphic>
      </p:graphicFrame>
      <p:graphicFrame>
        <p:nvGraphicFramePr>
          <p:cNvPr id="10" name="Table 3"/>
          <p:cNvGraphicFramePr>
            <a:graphicFrameLocks noGrp="1"/>
          </p:cNvGraphicFramePr>
          <p:nvPr/>
        </p:nvGraphicFramePr>
        <p:xfrm>
          <a:off x="755576" y="5492147"/>
          <a:ext cx="7888313" cy="822960"/>
        </p:xfrm>
        <a:graphic>
          <a:graphicData uri="http://schemas.openxmlformats.org/drawingml/2006/table">
            <a:tbl>
              <a:tblPr firstRow="1" bandRow="1">
                <a:tableStyleId>{5C22544A-7EE6-4342-B048-85BDC9FD1C3A}</a:tableStyleId>
              </a:tblPr>
              <a:tblGrid>
                <a:gridCol w="6363953"/>
                <a:gridCol w="1524360"/>
              </a:tblGrid>
              <a:tr h="722009">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600" b="0" kern="1200" dirty="0" smtClean="0">
                          <a:solidFill>
                            <a:srgbClr val="000000"/>
                          </a:solidFill>
                          <a:latin typeface="+mn-lt"/>
                          <a:ea typeface="+mn-ea"/>
                          <a:cs typeface="+mn-cs"/>
                        </a:rPr>
                        <a:t>يترتب على تغير البيئة الداخلية والخارجية للمؤسسة تقـادم الاستراتيجية التسويقية بغض النظر عن مدى جودتها وتميزها، ولذا فمن الضروري القيام دوريا بمراجعة وتقييم الاستراتيجية المنفذة والرقابة عليها</a:t>
                      </a:r>
                      <a:endParaRPr lang="fr-FR" sz="1600" b="0" kern="1200" dirty="0">
                        <a:solidFill>
                          <a:srgbClr val="000000"/>
                        </a:solidFill>
                        <a:latin typeface="+mn-lt"/>
                        <a:ea typeface="+mn-ea"/>
                        <a:cs typeface="+mn-cs"/>
                      </a:endParaRPr>
                    </a:p>
                  </a:txBody>
                  <a:tcPr anchor="ctr">
                    <a:solidFill>
                      <a:srgbClr val="77DE10">
                        <a:alpha val="40000"/>
                      </a:srgbClr>
                    </a:solidFill>
                  </a:tcPr>
                </a:tc>
                <a:tc>
                  <a:txBody>
                    <a:bodyPr/>
                    <a:lstStyle/>
                    <a:p>
                      <a:pPr lvl="0" algn="just" rtl="1"/>
                      <a:r>
                        <a:rPr lang="ar-SA" sz="1600" b="1" kern="1200" dirty="0" smtClean="0">
                          <a:solidFill>
                            <a:srgbClr val="000000"/>
                          </a:solidFill>
                          <a:latin typeface="+mn-lt"/>
                          <a:ea typeface="+mn-ea"/>
                          <a:cs typeface="+mn-cs"/>
                        </a:rPr>
                        <a:t>التنفيذ والرقابة</a:t>
                      </a:r>
                      <a:endParaRPr lang="fr-FR" sz="1600" b="1" kern="1200" dirty="0">
                        <a:solidFill>
                          <a:srgbClr val="000000"/>
                        </a:solidFill>
                        <a:latin typeface="+mn-lt"/>
                        <a:ea typeface="+mn-ea"/>
                        <a:cs typeface="+mn-cs"/>
                      </a:endParaRPr>
                    </a:p>
                  </a:txBody>
                  <a:tcPr anchor="ctr">
                    <a:solidFill>
                      <a:srgbClr val="77DE10">
                        <a:alpha val="40000"/>
                      </a:srgbClr>
                    </a:solid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7944" y="1226840"/>
            <a:ext cx="4375274" cy="762000"/>
          </a:xfrm>
        </p:spPr>
        <p:txBody>
          <a:bodyPr/>
          <a:lstStyle/>
          <a:p>
            <a:pPr algn="r" rtl="1"/>
            <a:r>
              <a:rPr lang="ar-SA" sz="1700" dirty="0" smtClean="0">
                <a:solidFill>
                  <a:srgbClr val="000000"/>
                </a:solidFill>
              </a:rPr>
              <a:t>ويمكننا أن نميز بين أربعة أنواع من الرقابة التسويقية</a:t>
            </a:r>
            <a:endParaRPr lang="fr-FR" sz="1700" dirty="0">
              <a:solidFill>
                <a:srgbClr val="000000"/>
              </a:solidFill>
            </a:endParaRPr>
          </a:p>
        </p:txBody>
      </p:sp>
      <p:sp>
        <p:nvSpPr>
          <p:cNvPr id="33804" name="Text Box 12"/>
          <p:cNvSpPr txBox="1">
            <a:spLocks noChangeArrowheads="1"/>
          </p:cNvSpPr>
          <p:nvPr/>
        </p:nvSpPr>
        <p:spPr bwMode="auto">
          <a:xfrm>
            <a:off x="2483768" y="3573016"/>
            <a:ext cx="4724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1700" b="1" i="0" u="sng"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شكـل</a:t>
            </a:r>
            <a:r>
              <a:rPr kumimoji="0" lang="fr-FR" altLang="zh-CN" sz="1700" b="1" i="0" u="sng"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a:t>
            </a:r>
            <a:r>
              <a:rPr kumimoji="0" lang="fr-FR" altLang="zh-CN" sz="1700" b="1"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 </a:t>
            </a:r>
            <a:r>
              <a:rPr kumimoji="0" lang="ar-SA" altLang="zh-CN" sz="1700" b="0"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مراحل الرقابة التسويقية</a:t>
            </a:r>
            <a:endParaRPr kumimoji="0" lang="fr-FR" altLang="zh-CN" sz="17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1500" b="1" i="0" u="sng" strike="noStrike" cap="none" normalizeH="0" baseline="0" dirty="0" err="1" smtClean="0">
                <a:ln>
                  <a:noFill/>
                </a:ln>
                <a:solidFill>
                  <a:srgbClr val="000000"/>
                </a:solidFill>
                <a:effectLst/>
                <a:latin typeface="Traditional Arabic" pitchFamily="18" charset="-78"/>
                <a:ea typeface="SimSun" pitchFamily="2" charset="-122"/>
                <a:cs typeface="Traditional Arabic" pitchFamily="18" charset="-78"/>
              </a:rPr>
              <a:t>المصـدر</a:t>
            </a:r>
            <a:r>
              <a:rPr kumimoji="0" lang="ar-SA" altLang="zh-CN" sz="1600" b="0" i="0" u="sng" strike="noStrike" cap="none" normalizeH="0" baseline="0" dirty="0" err="1" smtClean="0">
                <a:ln>
                  <a:noFill/>
                </a:ln>
                <a:solidFill>
                  <a:srgbClr val="000000"/>
                </a:solidFill>
                <a:effectLst/>
                <a:latin typeface="Traditional Arabic" pitchFamily="18" charset="-78"/>
                <a:ea typeface="SimSun" pitchFamily="2" charset="-122"/>
                <a:cs typeface="Traditional Arabic" pitchFamily="18" charset="-78"/>
              </a:rPr>
              <a:t>:</a:t>
            </a:r>
            <a:r>
              <a:rPr kumimoji="0" lang="ar-SA" altLang="zh-CN" sz="1700" b="0"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 </a:t>
            </a:r>
            <a:r>
              <a:rPr kumimoji="0" lang="fr-FR" altLang="zh-CN" sz="1200" b="0" i="1" u="none" strike="noStrike" cap="none" normalizeH="0" baseline="0" dirty="0" err="1" smtClean="0">
                <a:ln>
                  <a:noFill/>
                </a:ln>
                <a:solidFill>
                  <a:srgbClr val="000000"/>
                </a:solidFill>
                <a:effectLst/>
                <a:latin typeface="Times New Roman" pitchFamily="18" charset="0"/>
                <a:ea typeface="SimSun" pitchFamily="2" charset="-122"/>
                <a:cs typeface="Traditional Arabic" pitchFamily="18" charset="-78"/>
              </a:rPr>
              <a:t>Kotler</a:t>
            </a:r>
            <a:r>
              <a:rPr kumimoji="0" lang="fr-FR" altLang="zh-CN" sz="1200" b="0" i="1" u="none" strike="noStrike" cap="none" normalizeH="0" baseline="0" dirty="0" smtClean="0">
                <a:ln>
                  <a:noFill/>
                </a:ln>
                <a:solidFill>
                  <a:srgbClr val="000000"/>
                </a:solidFill>
                <a:effectLst/>
                <a:latin typeface="Times New Roman" pitchFamily="18" charset="0"/>
                <a:ea typeface="SimSun" pitchFamily="2" charset="-122"/>
                <a:cs typeface="Traditional Arabic" pitchFamily="18" charset="-78"/>
              </a:rPr>
              <a:t> et al,</a:t>
            </a:r>
            <a:r>
              <a:rPr kumimoji="0" lang="en-GB" altLang="zh-CN" sz="1200" b="0" i="1"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 </a:t>
            </a:r>
            <a:r>
              <a:rPr kumimoji="0" lang="en-GB" altLang="zh-CN" sz="1200" b="0" i="1" u="sng"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Marketing management,</a:t>
            </a:r>
            <a:r>
              <a:rPr kumimoji="0" lang="fr-FR" altLang="zh-CN" sz="1200" b="0" i="1" u="none" strike="noStrike" cap="none" normalizeH="0" baseline="0" dirty="0" smtClean="0">
                <a:ln>
                  <a:noFill/>
                </a:ln>
                <a:solidFill>
                  <a:srgbClr val="000000"/>
                </a:solidFill>
                <a:effectLst/>
                <a:latin typeface="Times New Roman" pitchFamily="18" charset="0"/>
                <a:ea typeface="SimSun" pitchFamily="2" charset="-122"/>
                <a:cs typeface="Traditional Arabic" pitchFamily="18" charset="-78"/>
              </a:rPr>
              <a:t> Op.cit, p : 744</a:t>
            </a:r>
            <a:endParaRPr kumimoji="0" lang="fr-FR" altLang="zh-CN" sz="1800" b="0" i="0" u="none" strike="noStrike" cap="none" normalizeH="0" baseline="0" dirty="0" smtClean="0">
              <a:ln>
                <a:noFill/>
              </a:ln>
              <a:solidFill>
                <a:srgbClr val="000000"/>
              </a:solidFill>
              <a:effectLst/>
              <a:latin typeface="Arial" pitchFamily="34" charset="0"/>
              <a:cs typeface="Arial" pitchFamily="34" charset="0"/>
            </a:endParaRPr>
          </a:p>
        </p:txBody>
      </p:sp>
      <p:grpSp>
        <p:nvGrpSpPr>
          <p:cNvPr id="33793" name="Group 1"/>
          <p:cNvGrpSpPr>
            <a:grpSpLocks/>
          </p:cNvGrpSpPr>
          <p:nvPr/>
        </p:nvGrpSpPr>
        <p:grpSpPr bwMode="auto">
          <a:xfrm>
            <a:off x="1907704" y="2463420"/>
            <a:ext cx="5764213" cy="914400"/>
            <a:chOff x="918" y="2678"/>
            <a:chExt cx="9304" cy="1440"/>
          </a:xfrm>
        </p:grpSpPr>
        <p:grpSp>
          <p:nvGrpSpPr>
            <p:cNvPr id="33795" name="Group 3"/>
            <p:cNvGrpSpPr>
              <a:grpSpLocks/>
            </p:cNvGrpSpPr>
            <p:nvPr/>
          </p:nvGrpSpPr>
          <p:grpSpPr bwMode="auto">
            <a:xfrm>
              <a:off x="918" y="2678"/>
              <a:ext cx="9304" cy="1440"/>
              <a:chOff x="1202" y="5018"/>
              <a:chExt cx="9304" cy="1440"/>
            </a:xfrm>
          </p:grpSpPr>
          <p:sp>
            <p:nvSpPr>
              <p:cNvPr id="33803" name="AutoShape 11"/>
              <p:cNvSpPr>
                <a:spLocks noChangeArrowheads="1"/>
              </p:cNvSpPr>
              <p:nvPr/>
            </p:nvSpPr>
            <p:spPr bwMode="auto">
              <a:xfrm>
                <a:off x="8202" y="5558"/>
                <a:ext cx="2280" cy="900"/>
              </a:xfrm>
              <a:prstGeom prst="leftArrowCallout">
                <a:avLst>
                  <a:gd name="adj1" fmla="val 13333"/>
                  <a:gd name="adj2" fmla="val 19667"/>
                  <a:gd name="adj3" fmla="val 29450"/>
                  <a:gd name="adj4" fmla="val 77394"/>
                </a:avLst>
              </a:prstGeom>
              <a:solidFill>
                <a:srgbClr val="FFCCFF"/>
              </a:solidFill>
              <a:ln w="9525">
                <a:solidFill>
                  <a:srgbClr val="80008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zh-CN" sz="1600" b="0" i="0" u="none" strike="noStrike" cap="none" normalizeH="0" baseline="0" dirty="0" err="1" smtClean="0">
                    <a:ln>
                      <a:noFill/>
                    </a:ln>
                    <a:solidFill>
                      <a:srgbClr val="000000"/>
                    </a:solidFill>
                    <a:effectLst/>
                    <a:latin typeface="Traditional Arabic" pitchFamily="18" charset="-78"/>
                    <a:ea typeface="SimSun" pitchFamily="2" charset="-122"/>
                    <a:cs typeface="Traditional Arabic" pitchFamily="18" charset="-78"/>
                  </a:rPr>
                  <a:t>ماهو</a:t>
                </a:r>
                <a:r>
                  <a:rPr kumimoji="0" lang="ar-SA" altLang="zh-CN" sz="1600" b="0"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 الهدف الذي نود تحقيقه؟</a:t>
                </a:r>
                <a:endParaRPr kumimoji="0" lang="en-US" altLang="zh-CN"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33802" name="AutoShape 10"/>
              <p:cNvSpPr>
                <a:spLocks noChangeArrowheads="1"/>
              </p:cNvSpPr>
              <p:nvPr/>
            </p:nvSpPr>
            <p:spPr bwMode="auto">
              <a:xfrm>
                <a:off x="5802" y="5558"/>
                <a:ext cx="2280" cy="900"/>
              </a:xfrm>
              <a:prstGeom prst="leftArrowCallout">
                <a:avLst>
                  <a:gd name="adj1" fmla="val 13333"/>
                  <a:gd name="adj2" fmla="val 19667"/>
                  <a:gd name="adj3" fmla="val 29450"/>
                  <a:gd name="adj4" fmla="val 77394"/>
                </a:avLst>
              </a:prstGeom>
              <a:solidFill>
                <a:srgbClr val="FFCCFF"/>
              </a:solidFill>
              <a:ln w="9525">
                <a:solidFill>
                  <a:srgbClr val="80008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zh-CN" sz="1600" b="0"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ما مدى تحقيقنا لذلك الهدف؟</a:t>
                </a:r>
                <a:endParaRPr kumimoji="0" lang="en-US" altLang="zh-CN"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33801" name="AutoShape 9"/>
              <p:cNvSpPr>
                <a:spLocks noChangeArrowheads="1"/>
              </p:cNvSpPr>
              <p:nvPr/>
            </p:nvSpPr>
            <p:spPr bwMode="auto">
              <a:xfrm>
                <a:off x="3370" y="5558"/>
                <a:ext cx="2280" cy="900"/>
              </a:xfrm>
              <a:prstGeom prst="leftArrowCallout">
                <a:avLst>
                  <a:gd name="adj1" fmla="val 13333"/>
                  <a:gd name="adj2" fmla="val 19667"/>
                  <a:gd name="adj3" fmla="val 29450"/>
                  <a:gd name="adj4" fmla="val 77394"/>
                </a:avLst>
              </a:prstGeom>
              <a:solidFill>
                <a:srgbClr val="FFCCFF"/>
              </a:solidFill>
              <a:ln w="9525">
                <a:solidFill>
                  <a:srgbClr val="800080"/>
                </a:solidFill>
                <a:miter lim="800000"/>
                <a:headEnd/>
                <a:tailEnd/>
              </a:ln>
            </p:spPr>
            <p:txBody>
              <a:bodyPr vert="horz" wrap="square" lIns="91440" tIns="46800" rIns="91440" bIns="4680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rgbClr val="000000"/>
                  </a:solidFill>
                  <a:effectLst/>
                  <a:latin typeface="Arial" pitchFamily="34" charset="0"/>
                  <a:cs typeface="Arial" pitchFamily="34" charset="0"/>
                </a:endParaRPr>
              </a:p>
            </p:txBody>
          </p:sp>
          <p:sp>
            <p:nvSpPr>
              <p:cNvPr id="33800" name="Rectangle 8"/>
              <p:cNvSpPr>
                <a:spLocks noChangeArrowheads="1"/>
              </p:cNvSpPr>
              <p:nvPr/>
            </p:nvSpPr>
            <p:spPr bwMode="auto">
              <a:xfrm>
                <a:off x="1458" y="5558"/>
                <a:ext cx="1800" cy="900"/>
              </a:xfrm>
              <a:prstGeom prst="rect">
                <a:avLst/>
              </a:prstGeom>
              <a:solidFill>
                <a:srgbClr val="FFCCFF"/>
              </a:solidFill>
              <a:ln w="9525">
                <a:solidFill>
                  <a:srgbClr val="80008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zh-CN" sz="1600" b="0" i="0" u="none" strike="noStrike" cap="none" normalizeH="0" baseline="0" smtClean="0">
                    <a:ln>
                      <a:noFill/>
                    </a:ln>
                    <a:solidFill>
                      <a:srgbClr val="000000"/>
                    </a:solidFill>
                    <a:effectLst/>
                    <a:latin typeface="Traditional Arabic" pitchFamily="18" charset="-78"/>
                    <a:ea typeface="SimSun" pitchFamily="2" charset="-122"/>
                    <a:cs typeface="Traditional Arabic" pitchFamily="18" charset="-78"/>
                  </a:rPr>
                  <a:t>ما هو القرار الذي يجب اتخاذه؟</a:t>
                </a:r>
                <a:endParaRPr kumimoji="0" lang="en-US" altLang="zh-CN" sz="1800" b="0" i="0" u="none" strike="noStrike" cap="none" normalizeH="0" baseline="0" smtClean="0">
                  <a:ln>
                    <a:noFill/>
                  </a:ln>
                  <a:solidFill>
                    <a:srgbClr val="000000"/>
                  </a:solidFill>
                  <a:effectLst/>
                  <a:latin typeface="Arial" pitchFamily="34" charset="0"/>
                  <a:cs typeface="Arial" pitchFamily="34" charset="0"/>
                </a:endParaRPr>
              </a:p>
            </p:txBody>
          </p:sp>
          <p:sp>
            <p:nvSpPr>
              <p:cNvPr id="33799" name="Text Box 7"/>
              <p:cNvSpPr txBox="1">
                <a:spLocks noChangeArrowheads="1"/>
              </p:cNvSpPr>
              <p:nvPr/>
            </p:nvSpPr>
            <p:spPr bwMode="auto">
              <a:xfrm>
                <a:off x="8706" y="5018"/>
                <a:ext cx="18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zh-CN" sz="1600" b="0"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وضع الأهداف</a:t>
                </a:r>
                <a:endParaRPr kumimoji="0" lang="en-US" altLang="zh-CN"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33798" name="Text Box 6"/>
              <p:cNvSpPr txBox="1">
                <a:spLocks noChangeArrowheads="1"/>
              </p:cNvSpPr>
              <p:nvPr/>
            </p:nvSpPr>
            <p:spPr bwMode="auto">
              <a:xfrm>
                <a:off x="6290" y="5018"/>
                <a:ext cx="18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zh-CN" sz="1600" b="0" i="0" u="none" strike="noStrike" cap="none" normalizeH="0" baseline="0" smtClean="0">
                    <a:ln>
                      <a:noFill/>
                    </a:ln>
                    <a:solidFill>
                      <a:srgbClr val="000000"/>
                    </a:solidFill>
                    <a:effectLst/>
                    <a:latin typeface="Traditional Arabic" pitchFamily="18" charset="-78"/>
                    <a:ea typeface="SimSun" pitchFamily="2" charset="-122"/>
                    <a:cs typeface="Traditional Arabic" pitchFamily="18" charset="-78"/>
                  </a:rPr>
                  <a:t>قياس الأداء</a:t>
                </a:r>
                <a:endParaRPr kumimoji="0" lang="en-US" altLang="zh-CN" sz="1800" b="0" i="0" u="none" strike="noStrike" cap="none" normalizeH="0" baseline="0" smtClean="0">
                  <a:ln>
                    <a:noFill/>
                  </a:ln>
                  <a:solidFill>
                    <a:srgbClr val="000000"/>
                  </a:solidFill>
                  <a:effectLst/>
                  <a:latin typeface="Arial" pitchFamily="34" charset="0"/>
                  <a:cs typeface="Arial" pitchFamily="34" charset="0"/>
                </a:endParaRPr>
              </a:p>
            </p:txBody>
          </p:sp>
          <p:sp>
            <p:nvSpPr>
              <p:cNvPr id="33797" name="Text Box 5"/>
              <p:cNvSpPr txBox="1">
                <a:spLocks noChangeArrowheads="1"/>
              </p:cNvSpPr>
              <p:nvPr/>
            </p:nvSpPr>
            <p:spPr bwMode="auto">
              <a:xfrm>
                <a:off x="3874" y="5018"/>
                <a:ext cx="18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zh-CN" sz="1600" b="0" i="0" u="none" strike="noStrike" cap="none" normalizeH="0" baseline="0" smtClean="0">
                    <a:ln>
                      <a:noFill/>
                    </a:ln>
                    <a:solidFill>
                      <a:srgbClr val="000000"/>
                    </a:solidFill>
                    <a:effectLst/>
                    <a:latin typeface="Traditional Arabic" pitchFamily="18" charset="-78"/>
                    <a:ea typeface="SimSun" pitchFamily="2" charset="-122"/>
                    <a:cs typeface="Traditional Arabic" pitchFamily="18" charset="-78"/>
                  </a:rPr>
                  <a:t>تشخيص الأداء</a:t>
                </a:r>
                <a:endParaRPr kumimoji="0" lang="en-US" altLang="zh-CN" sz="1800" b="0" i="0" u="none" strike="noStrike" cap="none" normalizeH="0" baseline="0" smtClean="0">
                  <a:ln>
                    <a:noFill/>
                  </a:ln>
                  <a:solidFill>
                    <a:srgbClr val="000000"/>
                  </a:solidFill>
                  <a:effectLst/>
                  <a:latin typeface="Arial" pitchFamily="34" charset="0"/>
                  <a:cs typeface="Arial" pitchFamily="34" charset="0"/>
                </a:endParaRPr>
              </a:p>
            </p:txBody>
          </p:sp>
          <p:sp>
            <p:nvSpPr>
              <p:cNvPr id="33796" name="Text Box 4"/>
              <p:cNvSpPr txBox="1">
                <a:spLocks noChangeArrowheads="1"/>
              </p:cNvSpPr>
              <p:nvPr/>
            </p:nvSpPr>
            <p:spPr bwMode="auto">
              <a:xfrm>
                <a:off x="1202" y="5018"/>
                <a:ext cx="2336"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altLang="zh-CN" sz="1600" b="0" i="0" u="none" strike="noStrike" cap="none" normalizeH="0" baseline="0" smtClean="0">
                    <a:ln>
                      <a:noFill/>
                    </a:ln>
                    <a:solidFill>
                      <a:srgbClr val="000000"/>
                    </a:solidFill>
                    <a:effectLst/>
                    <a:latin typeface="Traditional Arabic" pitchFamily="18" charset="-78"/>
                    <a:ea typeface="SimSun" pitchFamily="2" charset="-122"/>
                    <a:cs typeface="Traditional Arabic" pitchFamily="18" charset="-78"/>
                  </a:rPr>
                  <a:t>الإجراءات التصحيحية</a:t>
                </a:r>
                <a:endParaRPr kumimoji="0" lang="en-US" altLang="zh-CN" sz="1800" b="0" i="0" u="none" strike="noStrike" cap="none" normalizeH="0" baseline="0" smtClean="0">
                  <a:ln>
                    <a:noFill/>
                  </a:ln>
                  <a:solidFill>
                    <a:srgbClr val="000000"/>
                  </a:solidFill>
                  <a:effectLst/>
                  <a:latin typeface="Arial" pitchFamily="34" charset="0"/>
                  <a:cs typeface="Arial" pitchFamily="34" charset="0"/>
                </a:endParaRPr>
              </a:p>
            </p:txBody>
          </p:sp>
        </p:grpSp>
        <p:sp>
          <p:nvSpPr>
            <p:cNvPr id="33794" name="Text Box 2"/>
            <p:cNvSpPr txBox="1">
              <a:spLocks noChangeArrowheads="1"/>
            </p:cNvSpPr>
            <p:nvPr/>
          </p:nvSpPr>
          <p:spPr bwMode="auto">
            <a:xfrm>
              <a:off x="3954" y="3338"/>
              <a:ext cx="1200" cy="5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altLang="zh-CN" sz="1600" b="0" i="0" u="none" strike="noStrike" cap="none" normalizeH="0" baseline="0" smtClean="0">
                  <a:ln>
                    <a:noFill/>
                  </a:ln>
                  <a:solidFill>
                    <a:srgbClr val="000000"/>
                  </a:solidFill>
                  <a:effectLst/>
                  <a:latin typeface="Traditional Arabic" pitchFamily="18" charset="-78"/>
                  <a:ea typeface="SimSun" pitchFamily="2" charset="-122"/>
                  <a:cs typeface="Traditional Arabic" pitchFamily="18" charset="-78"/>
                </a:rPr>
                <a:t>لمـاذا؟</a:t>
              </a:r>
              <a:endParaRPr kumimoji="0" lang="en-US" altLang="zh-CN" sz="1800" b="0" i="0" u="none" strike="noStrike" cap="none" normalizeH="0" baseline="0" smtClean="0">
                <a:ln>
                  <a:noFill/>
                </a:ln>
                <a:solidFill>
                  <a:srgbClr val="000000"/>
                </a:solidFill>
                <a:effectLst/>
                <a:latin typeface="Arial" pitchFamily="34" charset="0"/>
                <a:cs typeface="Arial" pitchFamily="34" charset="0"/>
              </a:endParaRPr>
            </a:p>
          </p:txBody>
        </p:sp>
      </p:grpSp>
      <p:sp>
        <p:nvSpPr>
          <p:cNvPr id="33805" name="Rectangle 13"/>
          <p:cNvSpPr>
            <a:spLocks noChangeArrowheads="1"/>
          </p:cNvSpPr>
          <p:nvPr/>
        </p:nvSpPr>
        <p:spPr bwMode="auto">
          <a:xfrm>
            <a:off x="1259632" y="1916832"/>
            <a:ext cx="7266733"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5759450" algn="r"/>
              </a:tabLst>
            </a:pPr>
            <a:r>
              <a:rPr kumimoji="0" lang="ar-SA" altLang="zh-CN"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a:t>
            </a:r>
            <a:r>
              <a:rPr kumimoji="0" lang="ar-SA" altLang="zh-CN" b="1"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1</a:t>
            </a:r>
            <a:r>
              <a:rPr kumimoji="0" lang="ar-SA" altLang="zh-CN"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a:t>
            </a:r>
            <a:r>
              <a:rPr kumimoji="0" lang="ar-SA" altLang="zh-CN" b="1"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 </a:t>
            </a:r>
            <a:r>
              <a:rPr kumimoji="0" lang="ar-SA" altLang="zh-CN" b="1" i="0" u="sng"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الرقابة على الخطة التسويقية:</a:t>
            </a:r>
            <a:r>
              <a:rPr kumimoji="0" lang="ar-SA" altLang="zh-CN" b="1"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 </a:t>
            </a:r>
            <a:r>
              <a:rPr kumimoji="0" lang="ar-SA" altLang="zh-CN" b="0"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وفي الواقع فإن هذه الرقابة تتمحور حول أربعة أسئلة جوهرية يوضحها الشكل </a:t>
            </a:r>
            <a:r>
              <a:rPr kumimoji="0" lang="ar-SA" altLang="zh-CN" b="0" i="0" u="none" strike="noStrike" cap="none" normalizeH="0" baseline="0" dirty="0" err="1" smtClean="0">
                <a:ln>
                  <a:noFill/>
                </a:ln>
                <a:solidFill>
                  <a:srgbClr val="000000"/>
                </a:solidFill>
                <a:effectLst/>
                <a:latin typeface="Traditional Arabic" pitchFamily="18" charset="-78"/>
                <a:ea typeface="SimSun" pitchFamily="2" charset="-122"/>
                <a:cs typeface="Traditional Arabic" pitchFamily="18" charset="-78"/>
              </a:rPr>
              <a:t>الآتي:</a:t>
            </a:r>
            <a:r>
              <a:rPr kumimoji="0" lang="ar-SA" altLang="zh-CN" b="0" i="0" u="none" strike="noStrike" cap="none" normalizeH="0" baseline="0" dirty="0" smtClean="0">
                <a:ln>
                  <a:noFill/>
                </a:ln>
                <a:solidFill>
                  <a:srgbClr val="000000"/>
                </a:solidFill>
                <a:effectLst/>
                <a:latin typeface="Traditional Arabic" pitchFamily="18" charset="-78"/>
                <a:ea typeface="SimSun" pitchFamily="2" charset="-122"/>
                <a:cs typeface="Traditional Arabic" pitchFamily="18" charset="-78"/>
              </a:rPr>
              <a:t> </a:t>
            </a:r>
            <a:endParaRPr kumimoji="0" lang="fr-FR" altLang="zh-CN" b="0" i="0" u="none" strike="noStrike" cap="none" normalizeH="0" baseline="0" dirty="0" smtClean="0">
              <a:ln>
                <a:noFill/>
              </a:ln>
              <a:solidFill>
                <a:srgbClr val="000000"/>
              </a:solidFill>
              <a:effectLst/>
              <a:latin typeface="Arial" pitchFamily="34" charset="0"/>
              <a:cs typeface="Arial" pitchFamily="34" charset="0"/>
            </a:endParaRPr>
          </a:p>
        </p:txBody>
      </p:sp>
      <p:sp>
        <p:nvSpPr>
          <p:cNvPr id="33815" name="Rectangle 23"/>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ZoneTexte 16"/>
          <p:cNvSpPr txBox="1"/>
          <p:nvPr/>
        </p:nvSpPr>
        <p:spPr>
          <a:xfrm>
            <a:off x="1043608" y="4229578"/>
            <a:ext cx="7560840" cy="1719702"/>
          </a:xfrm>
          <a:prstGeom prst="rect">
            <a:avLst/>
          </a:prstGeom>
          <a:noFill/>
        </p:spPr>
        <p:txBody>
          <a:bodyPr wrap="square" rtlCol="0">
            <a:spAutoFit/>
          </a:bodyPr>
          <a:lstStyle/>
          <a:p>
            <a:pPr algn="just" rtl="1">
              <a:lnSpc>
                <a:spcPct val="150000"/>
              </a:lnSpc>
            </a:pPr>
            <a:r>
              <a:rPr lang="ar-SA" altLang="zh-CN" b="1" dirty="0" smtClean="0">
                <a:solidFill>
                  <a:srgbClr val="000000"/>
                </a:solidFill>
                <a:latin typeface="Times New Roman" pitchFamily="18" charset="0"/>
                <a:ea typeface="SimSun" pitchFamily="2" charset="-122"/>
                <a:cs typeface="Times New Roman" pitchFamily="18" charset="0"/>
              </a:rPr>
              <a:t>(2)</a:t>
            </a:r>
            <a:r>
              <a:rPr lang="ar-SA" altLang="zh-CN" b="1" dirty="0" smtClean="0">
                <a:solidFill>
                  <a:srgbClr val="000000"/>
                </a:solidFill>
                <a:latin typeface="Traditional Arabic" pitchFamily="18" charset="-78"/>
                <a:ea typeface="SimSun" pitchFamily="2" charset="-122"/>
                <a:cs typeface="Traditional Arabic" pitchFamily="18" charset="-78"/>
              </a:rPr>
              <a:t> </a:t>
            </a:r>
            <a:r>
              <a:rPr lang="ar-SA" altLang="zh-CN" b="1" u="sng" dirty="0" smtClean="0">
                <a:solidFill>
                  <a:srgbClr val="000000"/>
                </a:solidFill>
                <a:latin typeface="Traditional Arabic" pitchFamily="18" charset="-78"/>
                <a:ea typeface="SimSun" pitchFamily="2" charset="-122"/>
                <a:cs typeface="Traditional Arabic" pitchFamily="18" charset="-78"/>
              </a:rPr>
              <a:t>الرقابة على </a:t>
            </a:r>
            <a:r>
              <a:rPr lang="ar-SA" altLang="zh-CN" b="1" u="sng" dirty="0" err="1" smtClean="0">
                <a:solidFill>
                  <a:srgbClr val="000000"/>
                </a:solidFill>
                <a:latin typeface="Traditional Arabic" pitchFamily="18" charset="-78"/>
                <a:ea typeface="SimSun" pitchFamily="2" charset="-122"/>
                <a:cs typeface="Traditional Arabic" pitchFamily="18" charset="-78"/>
              </a:rPr>
              <a:t>المردودية</a:t>
            </a:r>
            <a:r>
              <a:rPr lang="ar-SA" altLang="zh-CN" b="1" u="sng" dirty="0" smtClean="0">
                <a:solidFill>
                  <a:srgbClr val="000000"/>
                </a:solidFill>
                <a:latin typeface="Traditional Arabic" pitchFamily="18" charset="-78"/>
                <a:ea typeface="SimSun" pitchFamily="2" charset="-122"/>
                <a:cs typeface="Traditional Arabic" pitchFamily="18" charset="-78"/>
              </a:rPr>
              <a:t>: </a:t>
            </a:r>
            <a:r>
              <a:rPr lang="ar-SA" altLang="zh-CN" dirty="0" smtClean="0">
                <a:solidFill>
                  <a:srgbClr val="000000"/>
                </a:solidFill>
                <a:latin typeface="Traditional Arabic" pitchFamily="18" charset="-78"/>
                <a:ea typeface="SimSun" pitchFamily="2" charset="-122"/>
                <a:cs typeface="Traditional Arabic" pitchFamily="18" charset="-78"/>
              </a:rPr>
              <a:t>لقياس ربحية المنتجات المختلفة، وقطاعات المستهلكين </a:t>
            </a:r>
            <a:r>
              <a:rPr lang="ar-SA" altLang="zh-CN" dirty="0" err="1" smtClean="0">
                <a:solidFill>
                  <a:srgbClr val="000000"/>
                </a:solidFill>
                <a:latin typeface="Traditional Arabic" pitchFamily="18" charset="-78"/>
                <a:ea typeface="SimSun" pitchFamily="2" charset="-122"/>
                <a:cs typeface="Traditional Arabic" pitchFamily="18" charset="-78"/>
              </a:rPr>
              <a:t>المستهدفة،...</a:t>
            </a:r>
            <a:endParaRPr lang="ar-SA" altLang="zh-CN" dirty="0" smtClean="0">
              <a:solidFill>
                <a:srgbClr val="000000"/>
              </a:solidFill>
              <a:latin typeface="Traditional Arabic" pitchFamily="18" charset="-78"/>
              <a:ea typeface="SimSun" pitchFamily="2" charset="-122"/>
              <a:cs typeface="Traditional Arabic" pitchFamily="18" charset="-78"/>
            </a:endParaRPr>
          </a:p>
          <a:p>
            <a:pPr algn="just" rtl="1">
              <a:lnSpc>
                <a:spcPct val="150000"/>
              </a:lnSpc>
            </a:pPr>
            <a:r>
              <a:rPr lang="ar-SA" altLang="zh-CN" b="1" dirty="0" smtClean="0">
                <a:solidFill>
                  <a:srgbClr val="000000"/>
                </a:solidFill>
                <a:latin typeface="Times New Roman" pitchFamily="18" charset="0"/>
                <a:ea typeface="SimSun" pitchFamily="2" charset="-122"/>
                <a:cs typeface="Times New Roman" pitchFamily="18" charset="0"/>
              </a:rPr>
              <a:t>(3)</a:t>
            </a:r>
            <a:r>
              <a:rPr lang="ar-SA" dirty="0" smtClean="0"/>
              <a:t> </a:t>
            </a:r>
            <a:r>
              <a:rPr lang="ar-SA" altLang="zh-CN" b="1" u="sng" dirty="0" smtClean="0">
                <a:solidFill>
                  <a:srgbClr val="000000"/>
                </a:solidFill>
                <a:latin typeface="Traditional Arabic" pitchFamily="18" charset="-78"/>
                <a:ea typeface="SimSun" pitchFamily="2" charset="-122"/>
                <a:cs typeface="Traditional Arabic" pitchFamily="18" charset="-78"/>
              </a:rPr>
              <a:t>الرقابة من خلال تحليل الكفاءة: </a:t>
            </a:r>
            <a:r>
              <a:rPr lang="ar-SA" altLang="zh-CN" dirty="0" smtClean="0">
                <a:solidFill>
                  <a:srgbClr val="000000"/>
                </a:solidFill>
                <a:latin typeface="Traditional Arabic" pitchFamily="18" charset="-78"/>
                <a:ea typeface="SimSun" pitchFamily="2" charset="-122"/>
                <a:cs typeface="Traditional Arabic" pitchFamily="18" charset="-78"/>
              </a:rPr>
              <a:t> تحليل كفاءة القوى </a:t>
            </a:r>
            <a:r>
              <a:rPr lang="ar-SA" altLang="zh-CN" dirty="0" err="1" smtClean="0">
                <a:solidFill>
                  <a:srgbClr val="000000"/>
                </a:solidFill>
                <a:latin typeface="Traditional Arabic" pitchFamily="18" charset="-78"/>
                <a:ea typeface="SimSun" pitchFamily="2" charset="-122"/>
                <a:cs typeface="Traditional Arabic" pitchFamily="18" charset="-78"/>
              </a:rPr>
              <a:t>البيعية</a:t>
            </a:r>
            <a:r>
              <a:rPr lang="ar-SA" altLang="zh-CN" dirty="0" smtClean="0">
                <a:solidFill>
                  <a:srgbClr val="000000"/>
                </a:solidFill>
                <a:latin typeface="Traditional Arabic" pitchFamily="18" charset="-78"/>
                <a:ea typeface="SimSun" pitchFamily="2" charset="-122"/>
                <a:cs typeface="Traditional Arabic" pitchFamily="18" charset="-78"/>
              </a:rPr>
              <a:t>، كفاءة الإعلان، وكفاءة عملية ترقية </a:t>
            </a:r>
            <a:r>
              <a:rPr lang="ar-SA" altLang="zh-CN" dirty="0" err="1" smtClean="0">
                <a:solidFill>
                  <a:srgbClr val="000000"/>
                </a:solidFill>
                <a:latin typeface="Traditional Arabic" pitchFamily="18" charset="-78"/>
                <a:ea typeface="SimSun" pitchFamily="2" charset="-122"/>
                <a:cs typeface="Traditional Arabic" pitchFamily="18" charset="-78"/>
              </a:rPr>
              <a:t>المبيعات...</a:t>
            </a:r>
            <a:endParaRPr lang="ar-SA" altLang="zh-CN" dirty="0" smtClean="0">
              <a:solidFill>
                <a:srgbClr val="000000"/>
              </a:solidFill>
              <a:latin typeface="Traditional Arabic" pitchFamily="18" charset="-78"/>
              <a:ea typeface="SimSun" pitchFamily="2" charset="-122"/>
              <a:cs typeface="Traditional Arabic" pitchFamily="18" charset="-78"/>
            </a:endParaRPr>
          </a:p>
          <a:p>
            <a:pPr algn="just" rtl="1">
              <a:lnSpc>
                <a:spcPct val="150000"/>
              </a:lnSpc>
            </a:pPr>
            <a:r>
              <a:rPr lang="ar-SA" altLang="zh-CN" b="1" dirty="0" smtClean="0">
                <a:solidFill>
                  <a:srgbClr val="000000"/>
                </a:solidFill>
                <a:latin typeface="Times New Roman" pitchFamily="18" charset="0"/>
                <a:ea typeface="SimSun" pitchFamily="2" charset="-122"/>
                <a:cs typeface="Times New Roman" pitchFamily="18" charset="0"/>
              </a:rPr>
              <a:t>(4) </a:t>
            </a:r>
            <a:r>
              <a:rPr lang="ar-SA" altLang="zh-CN" b="1" u="sng" dirty="0" smtClean="0">
                <a:solidFill>
                  <a:srgbClr val="000000"/>
                </a:solidFill>
                <a:latin typeface="Traditional Arabic" pitchFamily="18" charset="-78"/>
                <a:ea typeface="SimSun" pitchFamily="2" charset="-122"/>
                <a:cs typeface="Traditional Arabic" pitchFamily="18" charset="-78"/>
              </a:rPr>
              <a:t>الرقابة الاستراتيجية</a:t>
            </a:r>
            <a:r>
              <a:rPr lang="ar-SA" dirty="0" smtClean="0"/>
              <a:t>: </a:t>
            </a:r>
            <a:r>
              <a:rPr lang="ar-SA" altLang="zh-CN" dirty="0" smtClean="0">
                <a:solidFill>
                  <a:srgbClr val="000000"/>
                </a:solidFill>
                <a:latin typeface="Traditional Arabic" pitchFamily="18" charset="-78"/>
                <a:ea typeface="SimSun" pitchFamily="2" charset="-122"/>
                <a:cs typeface="Traditional Arabic" pitchFamily="18" charset="-78"/>
              </a:rPr>
              <a:t>إلى مراجعة الأداء التسويقي بشكل إجمالي، وتتم هذه الرقابة الاستراتيجية على فترات متباعدة نسبيا، ويتم ذلك من خلال ما يعرف بالمراجعة </a:t>
            </a:r>
            <a:r>
              <a:rPr lang="ar-SA" altLang="zh-CN" dirty="0" err="1" smtClean="0">
                <a:solidFill>
                  <a:srgbClr val="000000"/>
                </a:solidFill>
                <a:latin typeface="Traditional Arabic" pitchFamily="18" charset="-78"/>
                <a:ea typeface="SimSun" pitchFamily="2" charset="-122"/>
                <a:cs typeface="Traditional Arabic" pitchFamily="18" charset="-78"/>
              </a:rPr>
              <a:t>التسويقية </a:t>
            </a:r>
            <a:r>
              <a:rPr lang="ar-SA" altLang="zh-CN" sz="1400" i="1" dirty="0" err="1" smtClean="0">
                <a:solidFill>
                  <a:srgbClr val="000000"/>
                </a:solidFill>
                <a:latin typeface="Times New Roman" pitchFamily="18" charset="0"/>
                <a:ea typeface="SimSun" pitchFamily="2" charset="-122"/>
                <a:cs typeface="Times New Roman" pitchFamily="18" charset="0"/>
              </a:rPr>
              <a:t>(</a:t>
            </a:r>
            <a:r>
              <a:rPr lang="fr-FR" altLang="zh-CN" sz="1400" i="1" dirty="0" smtClean="0">
                <a:solidFill>
                  <a:srgbClr val="000000"/>
                </a:solidFill>
                <a:latin typeface="Times New Roman" pitchFamily="18" charset="0"/>
                <a:ea typeface="SimSun" pitchFamily="2" charset="-122"/>
                <a:cs typeface="Times New Roman" pitchFamily="18" charset="0"/>
              </a:rPr>
              <a:t>marketing audit</a:t>
            </a:r>
            <a:r>
              <a:rPr lang="ar-SA" altLang="zh-CN" sz="1400" i="1" dirty="0" err="1" smtClean="0">
                <a:solidFill>
                  <a:srgbClr val="000000"/>
                </a:solidFill>
                <a:latin typeface="Times New Roman" pitchFamily="18" charset="0"/>
                <a:ea typeface="SimSun" pitchFamily="2" charset="-122"/>
                <a:cs typeface="Times New Roman" pitchFamily="18" charset="0"/>
              </a:rPr>
              <a:t>)</a:t>
            </a:r>
            <a:r>
              <a:rPr lang="ar-SA" altLang="zh-CN" sz="1400" i="1" dirty="0" smtClean="0">
                <a:solidFill>
                  <a:srgbClr val="000000"/>
                </a:solidFill>
                <a:latin typeface="Times New Roman" pitchFamily="18" charset="0"/>
                <a:ea typeface="SimSun" pitchFamily="2" charset="-122"/>
                <a:cs typeface="Times New Roman" pitchFamily="18" charset="0"/>
              </a:rPr>
              <a:t> </a:t>
            </a:r>
            <a:endParaRPr lang="fr-FR" altLang="zh-CN" sz="1400" i="1" dirty="0" err="1" smtClean="0">
              <a:solidFill>
                <a:srgbClr val="000000"/>
              </a:solidFill>
              <a:latin typeface="Times New Roman" pitchFamily="18" charset="0"/>
              <a:ea typeface="SimSun" pitchFamily="2" charset="-122"/>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20"/>
          <p:cNvGrpSpPr>
            <a:grpSpLocks/>
          </p:cNvGrpSpPr>
          <p:nvPr/>
        </p:nvGrpSpPr>
        <p:grpSpPr bwMode="auto">
          <a:xfrm>
            <a:off x="753029" y="1484784"/>
            <a:ext cx="7006302" cy="3949551"/>
            <a:chOff x="-802" y="668"/>
            <a:chExt cx="6925" cy="3352"/>
          </a:xfrm>
        </p:grpSpPr>
        <p:grpSp>
          <p:nvGrpSpPr>
            <p:cNvPr id="59" name="Group 4"/>
            <p:cNvGrpSpPr>
              <a:grpSpLocks/>
            </p:cNvGrpSpPr>
            <p:nvPr/>
          </p:nvGrpSpPr>
          <p:grpSpPr bwMode="auto">
            <a:xfrm>
              <a:off x="1051" y="889"/>
              <a:ext cx="3598" cy="3131"/>
              <a:chOff x="1122" y="585"/>
              <a:chExt cx="3517" cy="3517"/>
            </a:xfrm>
          </p:grpSpPr>
          <p:sp>
            <p:nvSpPr>
              <p:cNvPr id="73" name="Oval 5"/>
              <p:cNvSpPr>
                <a:spLocks noChangeArrowheads="1"/>
              </p:cNvSpPr>
              <p:nvPr/>
            </p:nvSpPr>
            <p:spPr bwMode="auto">
              <a:xfrm>
                <a:off x="1122" y="585"/>
                <a:ext cx="3517" cy="351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fontAlgn="base">
                  <a:spcBef>
                    <a:spcPct val="0"/>
                  </a:spcBef>
                  <a:spcAft>
                    <a:spcPct val="0"/>
                  </a:spcAft>
                </a:pPr>
                <a:endParaRPr lang="ar-SA" sz="2000">
                  <a:solidFill>
                    <a:srgbClr val="000000"/>
                  </a:solidFill>
                  <a:latin typeface="Traditional Arabic" pitchFamily="18" charset="-78"/>
                  <a:cs typeface="Traditional Arabic" pitchFamily="18" charset="-78"/>
                </a:endParaRPr>
              </a:p>
            </p:txBody>
          </p:sp>
          <p:sp>
            <p:nvSpPr>
              <p:cNvPr id="74" name="Oval 6"/>
              <p:cNvSpPr>
                <a:spLocks noChangeArrowheads="1"/>
              </p:cNvSpPr>
              <p:nvPr/>
            </p:nvSpPr>
            <p:spPr bwMode="auto">
              <a:xfrm>
                <a:off x="1909" y="1372"/>
                <a:ext cx="1943" cy="1943"/>
              </a:xfrm>
              <a:prstGeom prst="ellipse">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fontAlgn="base">
                  <a:spcBef>
                    <a:spcPct val="0"/>
                  </a:spcBef>
                  <a:spcAft>
                    <a:spcPct val="0"/>
                  </a:spcAft>
                </a:pPr>
                <a:endParaRPr lang="ar-SA" sz="2000">
                  <a:solidFill>
                    <a:srgbClr val="000000"/>
                  </a:solidFill>
                  <a:latin typeface="Traditional Arabic" pitchFamily="18" charset="-78"/>
                  <a:cs typeface="Traditional Arabic" pitchFamily="18" charset="-78"/>
                </a:endParaRPr>
              </a:p>
            </p:txBody>
          </p:sp>
          <p:sp>
            <p:nvSpPr>
              <p:cNvPr id="75" name="Oval 7"/>
              <p:cNvSpPr>
                <a:spLocks noChangeArrowheads="1"/>
              </p:cNvSpPr>
              <p:nvPr/>
            </p:nvSpPr>
            <p:spPr bwMode="auto">
              <a:xfrm>
                <a:off x="2528" y="1991"/>
                <a:ext cx="704" cy="704"/>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fontAlgn="base">
                  <a:spcBef>
                    <a:spcPct val="0"/>
                  </a:spcBef>
                  <a:spcAft>
                    <a:spcPct val="0"/>
                  </a:spcAft>
                </a:pPr>
                <a:endParaRPr lang="ar-SA" sz="2000">
                  <a:solidFill>
                    <a:srgbClr val="000000"/>
                  </a:solidFill>
                  <a:latin typeface="Traditional Arabic" pitchFamily="18" charset="-78"/>
                  <a:cs typeface="Traditional Arabic" pitchFamily="18" charset="-78"/>
                </a:endParaRPr>
              </a:p>
            </p:txBody>
          </p:sp>
        </p:grpSp>
        <p:sp>
          <p:nvSpPr>
            <p:cNvPr id="60" name="Rectangle 8"/>
            <p:cNvSpPr>
              <a:spLocks noChangeArrowheads="1"/>
            </p:cNvSpPr>
            <p:nvPr/>
          </p:nvSpPr>
          <p:spPr bwMode="auto">
            <a:xfrm>
              <a:off x="2560" y="2308"/>
              <a:ext cx="585" cy="311"/>
            </a:xfrm>
            <a:prstGeom prst="rect">
              <a:avLst/>
            </a:prstGeom>
            <a:noFill/>
            <a:ln w="12700">
              <a:noFill/>
              <a:miter lim="800000"/>
              <a:headEnd/>
              <a:tailEnd/>
            </a:ln>
          </p:spPr>
          <p:txBody>
            <a:bodyPr wrap="none" lIns="90488" tIns="44450" rIns="90488" bIns="44450">
              <a:spAutoFit/>
            </a:bodyPr>
            <a:lstStyle/>
            <a:p>
              <a:pPr algn="ctr" defTabSz="762000" eaLnBrk="0" fontAlgn="base" hangingPunct="0">
                <a:spcBef>
                  <a:spcPct val="0"/>
                </a:spcBef>
                <a:spcAft>
                  <a:spcPct val="0"/>
                </a:spcAft>
              </a:pPr>
              <a:r>
                <a:rPr lang="ar-SA" b="1" dirty="0">
                  <a:solidFill>
                    <a:srgbClr val="000000"/>
                  </a:solidFill>
                  <a:latin typeface="Traditional Arabic" pitchFamily="18" charset="-78"/>
                  <a:cs typeface="Traditional Arabic" pitchFamily="18" charset="-78"/>
                </a:rPr>
                <a:t>المنظمة</a:t>
              </a:r>
              <a:endParaRPr lang="en-US" b="1" dirty="0">
                <a:solidFill>
                  <a:srgbClr val="000000"/>
                </a:solidFill>
                <a:latin typeface="Traditional Arabic" pitchFamily="18" charset="-78"/>
                <a:cs typeface="Traditional Arabic" pitchFamily="18" charset="-78"/>
              </a:endParaRPr>
            </a:p>
          </p:txBody>
        </p:sp>
        <p:sp>
          <p:nvSpPr>
            <p:cNvPr id="61" name="Rectangle 9"/>
            <p:cNvSpPr>
              <a:spLocks noChangeArrowheads="1"/>
            </p:cNvSpPr>
            <p:nvPr/>
          </p:nvSpPr>
          <p:spPr bwMode="auto">
            <a:xfrm>
              <a:off x="5321" y="2354"/>
              <a:ext cx="802" cy="599"/>
            </a:xfrm>
            <a:prstGeom prst="rect">
              <a:avLst/>
            </a:prstGeom>
            <a:noFill/>
            <a:ln w="12700">
              <a:noFill/>
              <a:miter lim="800000"/>
              <a:headEnd/>
              <a:tailEnd/>
            </a:ln>
          </p:spPr>
          <p:txBody>
            <a:bodyPr wrap="square" lIns="90488" tIns="44450" rIns="90488" bIns="44450">
              <a:spAutoFit/>
            </a:bodyPr>
            <a:lstStyle/>
            <a:p>
              <a:pPr algn="ctr" defTabSz="762000" eaLnBrk="0" fontAlgn="base" hangingPunct="0">
                <a:spcBef>
                  <a:spcPct val="0"/>
                </a:spcBef>
                <a:spcAft>
                  <a:spcPct val="0"/>
                </a:spcAft>
              </a:pPr>
              <a:r>
                <a:rPr lang="ar-SA" sz="2000" b="1" u="sng" dirty="0" smtClean="0">
                  <a:solidFill>
                    <a:srgbClr val="FF0000"/>
                  </a:solidFill>
                  <a:latin typeface="Traditional Arabic" pitchFamily="18" charset="-78"/>
                  <a:cs typeface="Traditional Arabic" pitchFamily="18" charset="-78"/>
                </a:rPr>
                <a:t>البيئة</a:t>
              </a:r>
              <a:r>
                <a:rPr lang="ar-DZ" sz="2000" b="1" u="sng" dirty="0" smtClean="0">
                  <a:solidFill>
                    <a:srgbClr val="FF0000"/>
                  </a:solidFill>
                  <a:latin typeface="Traditional Arabic" pitchFamily="18" charset="-78"/>
                  <a:cs typeface="Traditional Arabic" pitchFamily="18" charset="-78"/>
                </a:rPr>
                <a:t> الداخلية</a:t>
              </a:r>
              <a:endParaRPr lang="en-US" sz="2000" b="1" u="sng" dirty="0">
                <a:solidFill>
                  <a:srgbClr val="FF0000"/>
                </a:solidFill>
                <a:latin typeface="Traditional Arabic" pitchFamily="18" charset="-78"/>
                <a:cs typeface="Traditional Arabic" pitchFamily="18" charset="-78"/>
              </a:endParaRPr>
            </a:p>
          </p:txBody>
        </p:sp>
        <p:sp>
          <p:nvSpPr>
            <p:cNvPr id="62" name="Rectangle 10"/>
            <p:cNvSpPr>
              <a:spLocks noChangeArrowheads="1"/>
            </p:cNvSpPr>
            <p:nvPr/>
          </p:nvSpPr>
          <p:spPr bwMode="auto">
            <a:xfrm>
              <a:off x="-802" y="2374"/>
              <a:ext cx="1043" cy="546"/>
            </a:xfrm>
            <a:prstGeom prst="rect">
              <a:avLst/>
            </a:prstGeom>
            <a:noFill/>
            <a:ln w="12700">
              <a:noFill/>
              <a:miter lim="800000"/>
              <a:headEnd/>
              <a:tailEnd/>
            </a:ln>
          </p:spPr>
          <p:txBody>
            <a:bodyPr wrap="none" lIns="90488" tIns="44450" rIns="90488" bIns="44450">
              <a:spAutoFit/>
            </a:bodyPr>
            <a:lstStyle/>
            <a:p>
              <a:pPr algn="ctr" defTabSz="762000" eaLnBrk="0" fontAlgn="base" hangingPunct="0">
                <a:spcBef>
                  <a:spcPct val="0"/>
                </a:spcBef>
                <a:spcAft>
                  <a:spcPct val="0"/>
                </a:spcAft>
              </a:pPr>
              <a:r>
                <a:rPr lang="ar-SA" b="1" u="sng" dirty="0">
                  <a:solidFill>
                    <a:srgbClr val="FF0000"/>
                  </a:solidFill>
                  <a:latin typeface="Traditional Arabic" pitchFamily="18" charset="-78"/>
                  <a:cs typeface="Traditional Arabic" pitchFamily="18" charset="-78"/>
                </a:rPr>
                <a:t>البيئة </a:t>
              </a:r>
              <a:r>
                <a:rPr lang="ar-DZ" b="1" u="sng" dirty="0" smtClean="0">
                  <a:solidFill>
                    <a:srgbClr val="FF0000"/>
                  </a:solidFill>
                  <a:latin typeface="Traditional Arabic" pitchFamily="18" charset="-78"/>
                  <a:cs typeface="Traditional Arabic" pitchFamily="18" charset="-78"/>
                </a:rPr>
                <a:t>الخارجية</a:t>
              </a:r>
            </a:p>
            <a:p>
              <a:pPr algn="ctr" defTabSz="762000" eaLnBrk="0" fontAlgn="base" hangingPunct="0">
                <a:spcBef>
                  <a:spcPct val="0"/>
                </a:spcBef>
                <a:spcAft>
                  <a:spcPct val="0"/>
                </a:spcAft>
              </a:pPr>
              <a:r>
                <a:rPr lang="ar-DZ" b="1" u="sng" dirty="0" smtClean="0">
                  <a:solidFill>
                    <a:srgbClr val="FF0000"/>
                  </a:solidFill>
                  <a:latin typeface="Traditional Arabic" pitchFamily="18" charset="-78"/>
                  <a:cs typeface="Traditional Arabic" pitchFamily="18" charset="-78"/>
                </a:rPr>
                <a:t>الخاصة </a:t>
              </a:r>
              <a:endParaRPr lang="en-US" b="1" u="sng" dirty="0">
                <a:solidFill>
                  <a:srgbClr val="FF0000"/>
                </a:solidFill>
                <a:latin typeface="Traditional Arabic" pitchFamily="18" charset="-78"/>
                <a:cs typeface="Traditional Arabic" pitchFamily="18" charset="-78"/>
              </a:endParaRPr>
            </a:p>
          </p:txBody>
        </p:sp>
        <p:sp>
          <p:nvSpPr>
            <p:cNvPr id="63" name="Rectangle 11"/>
            <p:cNvSpPr>
              <a:spLocks noChangeArrowheads="1"/>
            </p:cNvSpPr>
            <p:nvPr/>
          </p:nvSpPr>
          <p:spPr bwMode="auto">
            <a:xfrm>
              <a:off x="3492" y="1401"/>
              <a:ext cx="1046" cy="1017"/>
            </a:xfrm>
            <a:prstGeom prst="rect">
              <a:avLst/>
            </a:prstGeom>
            <a:noFill/>
            <a:ln w="12700">
              <a:noFill/>
              <a:miter lim="800000"/>
              <a:headEnd/>
              <a:tailEnd/>
            </a:ln>
          </p:spPr>
          <p:txBody>
            <a:bodyPr wrap="none" lIns="90488" tIns="44450" rIns="90488" bIns="44450">
              <a:spAutoFit/>
            </a:bodyPr>
            <a:lstStyle/>
            <a:p>
              <a:pPr algn="r" defTabSz="762000" rtl="1" eaLnBrk="0" fontAlgn="base" hangingPunct="0">
                <a:spcBef>
                  <a:spcPct val="0"/>
                </a:spcBef>
                <a:spcAft>
                  <a:spcPct val="0"/>
                </a:spcAft>
              </a:pPr>
              <a:r>
                <a:rPr lang="ar-DZ" b="1" dirty="0" smtClean="0">
                  <a:solidFill>
                    <a:srgbClr val="000000"/>
                  </a:solidFill>
                  <a:latin typeface="Traditional Arabic" pitchFamily="18" charset="-78"/>
                  <a:cs typeface="Traditional Arabic" pitchFamily="18" charset="-78"/>
                </a:rPr>
                <a:t>      </a:t>
              </a:r>
              <a:r>
                <a:rPr lang="ar-SA" b="1" dirty="0" smtClean="0">
                  <a:solidFill>
                    <a:srgbClr val="000000"/>
                  </a:solidFill>
                  <a:latin typeface="Traditional Arabic" pitchFamily="18" charset="-78"/>
                  <a:cs typeface="Traditional Arabic" pitchFamily="18" charset="-78"/>
                </a:rPr>
                <a:t>السياسية</a:t>
              </a:r>
              <a:endParaRPr lang="ar-DZ" b="1" dirty="0">
                <a:solidFill>
                  <a:srgbClr val="000000"/>
                </a:solidFill>
                <a:latin typeface="Traditional Arabic" pitchFamily="18" charset="-78"/>
                <a:cs typeface="Traditional Arabic" pitchFamily="18" charset="-78"/>
              </a:endParaRPr>
            </a:p>
            <a:p>
              <a:pPr algn="r" defTabSz="762000" rtl="1" eaLnBrk="0" fontAlgn="base" hangingPunct="0">
                <a:spcBef>
                  <a:spcPct val="0"/>
                </a:spcBef>
                <a:spcAft>
                  <a:spcPct val="0"/>
                </a:spcAft>
              </a:pPr>
              <a:endParaRPr lang="ar-DZ" b="1" dirty="0">
                <a:solidFill>
                  <a:srgbClr val="000000"/>
                </a:solidFill>
                <a:latin typeface="Traditional Arabic" pitchFamily="18" charset="-78"/>
                <a:cs typeface="Traditional Arabic" pitchFamily="18" charset="-78"/>
              </a:endParaRPr>
            </a:p>
            <a:p>
              <a:pPr algn="r" defTabSz="762000" rtl="1" eaLnBrk="0" fontAlgn="base" hangingPunct="0">
                <a:spcBef>
                  <a:spcPct val="0"/>
                </a:spcBef>
                <a:spcAft>
                  <a:spcPct val="0"/>
                </a:spcAft>
              </a:pPr>
              <a:endParaRPr lang="ar-DZ" b="1" dirty="0">
                <a:solidFill>
                  <a:srgbClr val="000000"/>
                </a:solidFill>
                <a:latin typeface="Traditional Arabic" pitchFamily="18" charset="-78"/>
                <a:cs typeface="Traditional Arabic" pitchFamily="18" charset="-78"/>
              </a:endParaRPr>
            </a:p>
            <a:p>
              <a:pPr algn="r" defTabSz="762000" rtl="1" eaLnBrk="0" fontAlgn="base" hangingPunct="0">
                <a:spcBef>
                  <a:spcPct val="0"/>
                </a:spcBef>
                <a:spcAft>
                  <a:spcPct val="0"/>
                </a:spcAft>
              </a:pPr>
              <a:r>
                <a:rPr lang="ar-SA" b="1" dirty="0" smtClean="0">
                  <a:solidFill>
                    <a:srgbClr val="000000"/>
                  </a:solidFill>
                  <a:latin typeface="Traditional Arabic" pitchFamily="18" charset="-78"/>
                  <a:cs typeface="Traditional Arabic" pitchFamily="18" charset="-78"/>
                </a:rPr>
                <a:t>التشريعية</a:t>
              </a:r>
              <a:endParaRPr lang="ar-DZ" b="1" dirty="0" smtClean="0">
                <a:solidFill>
                  <a:srgbClr val="000000"/>
                </a:solidFill>
                <a:latin typeface="Traditional Arabic" pitchFamily="18" charset="-78"/>
                <a:cs typeface="Traditional Arabic" pitchFamily="18" charset="-78"/>
              </a:endParaRPr>
            </a:p>
          </p:txBody>
        </p:sp>
        <p:sp>
          <p:nvSpPr>
            <p:cNvPr id="64" name="Rectangle 12"/>
            <p:cNvSpPr>
              <a:spLocks noChangeArrowheads="1"/>
            </p:cNvSpPr>
            <p:nvPr/>
          </p:nvSpPr>
          <p:spPr bwMode="auto">
            <a:xfrm>
              <a:off x="3542" y="3046"/>
              <a:ext cx="906" cy="311"/>
            </a:xfrm>
            <a:prstGeom prst="rect">
              <a:avLst/>
            </a:prstGeom>
            <a:noFill/>
            <a:ln w="12700">
              <a:noFill/>
              <a:miter lim="800000"/>
              <a:headEnd/>
              <a:tailEnd/>
            </a:ln>
          </p:spPr>
          <p:txBody>
            <a:bodyPr wrap="none" lIns="90488" tIns="44450" rIns="90488" bIns="44450">
              <a:spAutoFit/>
            </a:bodyPr>
            <a:lstStyle/>
            <a:p>
              <a:pPr defTabSz="762000" eaLnBrk="0" fontAlgn="base" hangingPunct="0">
                <a:spcBef>
                  <a:spcPct val="0"/>
                </a:spcBef>
                <a:spcAft>
                  <a:spcPct val="0"/>
                </a:spcAft>
              </a:pPr>
              <a:r>
                <a:rPr lang="ar-SA" b="1" dirty="0">
                  <a:solidFill>
                    <a:srgbClr val="000000"/>
                  </a:solidFill>
                  <a:latin typeface="Traditional Arabic" pitchFamily="18" charset="-78"/>
                  <a:cs typeface="Traditional Arabic" pitchFamily="18" charset="-78"/>
                </a:rPr>
                <a:t>التكنولوجية</a:t>
              </a:r>
              <a:endParaRPr lang="en-US" b="1" dirty="0">
                <a:solidFill>
                  <a:srgbClr val="000000"/>
                </a:solidFill>
                <a:latin typeface="Traditional Arabic" pitchFamily="18" charset="-78"/>
                <a:cs typeface="Traditional Arabic" pitchFamily="18" charset="-78"/>
              </a:endParaRPr>
            </a:p>
          </p:txBody>
        </p:sp>
        <p:sp>
          <p:nvSpPr>
            <p:cNvPr id="65" name="Rectangle 13"/>
            <p:cNvSpPr>
              <a:spLocks noChangeArrowheads="1"/>
            </p:cNvSpPr>
            <p:nvPr/>
          </p:nvSpPr>
          <p:spPr bwMode="auto">
            <a:xfrm>
              <a:off x="1763" y="3296"/>
              <a:ext cx="830" cy="311"/>
            </a:xfrm>
            <a:prstGeom prst="rect">
              <a:avLst/>
            </a:prstGeom>
            <a:noFill/>
            <a:ln w="12700">
              <a:noFill/>
              <a:miter lim="800000"/>
              <a:headEnd/>
              <a:tailEnd/>
            </a:ln>
          </p:spPr>
          <p:txBody>
            <a:bodyPr wrap="none" lIns="90488" tIns="44450" rIns="90488" bIns="44450">
              <a:spAutoFit/>
            </a:bodyPr>
            <a:lstStyle/>
            <a:p>
              <a:pPr defTabSz="762000" eaLnBrk="0" fontAlgn="base" hangingPunct="0">
                <a:spcBef>
                  <a:spcPct val="0"/>
                </a:spcBef>
                <a:spcAft>
                  <a:spcPct val="0"/>
                </a:spcAft>
              </a:pPr>
              <a:r>
                <a:rPr lang="ar-SA" b="1" dirty="0">
                  <a:solidFill>
                    <a:srgbClr val="000000"/>
                  </a:solidFill>
                  <a:latin typeface="Traditional Arabic" pitchFamily="18" charset="-78"/>
                  <a:cs typeface="Traditional Arabic" pitchFamily="18" charset="-78"/>
                </a:rPr>
                <a:t>الاجتماعية</a:t>
              </a:r>
              <a:endParaRPr lang="en-US" b="1" dirty="0">
                <a:solidFill>
                  <a:srgbClr val="000000"/>
                </a:solidFill>
                <a:latin typeface="Traditional Arabic" pitchFamily="18" charset="-78"/>
                <a:cs typeface="Traditional Arabic" pitchFamily="18" charset="-78"/>
              </a:endParaRPr>
            </a:p>
          </p:txBody>
        </p:sp>
        <p:sp>
          <p:nvSpPr>
            <p:cNvPr id="66" name="Rectangle 14"/>
            <p:cNvSpPr>
              <a:spLocks noChangeArrowheads="1"/>
            </p:cNvSpPr>
            <p:nvPr/>
          </p:nvSpPr>
          <p:spPr bwMode="auto">
            <a:xfrm>
              <a:off x="1633" y="1425"/>
              <a:ext cx="818" cy="311"/>
            </a:xfrm>
            <a:prstGeom prst="rect">
              <a:avLst/>
            </a:prstGeom>
            <a:noFill/>
            <a:ln w="12700">
              <a:noFill/>
              <a:miter lim="800000"/>
              <a:headEnd/>
              <a:tailEnd/>
            </a:ln>
          </p:spPr>
          <p:txBody>
            <a:bodyPr wrap="none" lIns="90488" tIns="44450" rIns="90488" bIns="44450">
              <a:spAutoFit/>
            </a:bodyPr>
            <a:lstStyle/>
            <a:p>
              <a:pPr defTabSz="762000" eaLnBrk="0" fontAlgn="base" hangingPunct="0">
                <a:spcBef>
                  <a:spcPct val="0"/>
                </a:spcBef>
                <a:spcAft>
                  <a:spcPct val="0"/>
                </a:spcAft>
              </a:pPr>
              <a:r>
                <a:rPr lang="ar-SA" b="1" dirty="0">
                  <a:solidFill>
                    <a:srgbClr val="000000"/>
                  </a:solidFill>
                  <a:latin typeface="Traditional Arabic" pitchFamily="18" charset="-78"/>
                  <a:cs typeface="Traditional Arabic" pitchFamily="18" charset="-78"/>
                </a:rPr>
                <a:t>الاقتصادية</a:t>
              </a:r>
              <a:endParaRPr lang="en-US" b="1" dirty="0">
                <a:solidFill>
                  <a:srgbClr val="000000"/>
                </a:solidFill>
                <a:latin typeface="Traditional Arabic" pitchFamily="18" charset="-78"/>
                <a:cs typeface="Traditional Arabic" pitchFamily="18" charset="-78"/>
              </a:endParaRPr>
            </a:p>
          </p:txBody>
        </p:sp>
        <p:sp>
          <p:nvSpPr>
            <p:cNvPr id="67" name="Rectangle 15"/>
            <p:cNvSpPr>
              <a:spLocks noChangeArrowheads="1"/>
            </p:cNvSpPr>
            <p:nvPr/>
          </p:nvSpPr>
          <p:spPr bwMode="auto">
            <a:xfrm>
              <a:off x="2117" y="1896"/>
              <a:ext cx="669" cy="311"/>
            </a:xfrm>
            <a:prstGeom prst="rect">
              <a:avLst/>
            </a:prstGeom>
            <a:noFill/>
            <a:ln w="12700">
              <a:noFill/>
              <a:miter lim="800000"/>
              <a:headEnd/>
              <a:tailEnd/>
            </a:ln>
          </p:spPr>
          <p:txBody>
            <a:bodyPr wrap="none" lIns="90488" tIns="44450" rIns="90488" bIns="44450">
              <a:spAutoFit/>
            </a:bodyPr>
            <a:lstStyle/>
            <a:p>
              <a:pPr defTabSz="762000" eaLnBrk="0" fontAlgn="base" hangingPunct="0">
                <a:spcBef>
                  <a:spcPct val="0"/>
                </a:spcBef>
                <a:spcAft>
                  <a:spcPct val="0"/>
                </a:spcAft>
              </a:pPr>
              <a:r>
                <a:rPr lang="ar-SA" b="1" dirty="0">
                  <a:solidFill>
                    <a:srgbClr val="000000"/>
                  </a:solidFill>
                  <a:latin typeface="Traditional Arabic" pitchFamily="18" charset="-78"/>
                  <a:cs typeface="Traditional Arabic" pitchFamily="18" charset="-78"/>
                </a:rPr>
                <a:t>الموردين</a:t>
              </a:r>
              <a:endParaRPr lang="en-US" b="1" dirty="0">
                <a:solidFill>
                  <a:srgbClr val="000000"/>
                </a:solidFill>
                <a:latin typeface="Traditional Arabic" pitchFamily="18" charset="-78"/>
                <a:cs typeface="Traditional Arabic" pitchFamily="18" charset="-78"/>
              </a:endParaRPr>
            </a:p>
          </p:txBody>
        </p:sp>
        <p:sp>
          <p:nvSpPr>
            <p:cNvPr id="68" name="Rectangle 16"/>
            <p:cNvSpPr>
              <a:spLocks noChangeArrowheads="1"/>
            </p:cNvSpPr>
            <p:nvPr/>
          </p:nvSpPr>
          <p:spPr bwMode="auto">
            <a:xfrm>
              <a:off x="3164" y="2020"/>
              <a:ext cx="616" cy="311"/>
            </a:xfrm>
            <a:prstGeom prst="rect">
              <a:avLst/>
            </a:prstGeom>
            <a:noFill/>
            <a:ln w="12700">
              <a:noFill/>
              <a:miter lim="800000"/>
              <a:headEnd/>
              <a:tailEnd/>
            </a:ln>
          </p:spPr>
          <p:txBody>
            <a:bodyPr wrap="none" lIns="90488" tIns="44450" rIns="90488" bIns="44450">
              <a:spAutoFit/>
            </a:bodyPr>
            <a:lstStyle/>
            <a:p>
              <a:pPr defTabSz="762000" eaLnBrk="0" fontAlgn="base" hangingPunct="0">
                <a:spcBef>
                  <a:spcPct val="0"/>
                </a:spcBef>
                <a:spcAft>
                  <a:spcPct val="0"/>
                </a:spcAft>
              </a:pPr>
              <a:r>
                <a:rPr lang="ar-SA" b="1" dirty="0">
                  <a:solidFill>
                    <a:srgbClr val="000000"/>
                  </a:solidFill>
                  <a:latin typeface="Traditional Arabic" pitchFamily="18" charset="-78"/>
                  <a:cs typeface="Traditional Arabic" pitchFamily="18" charset="-78"/>
                </a:rPr>
                <a:t>العملاء</a:t>
              </a:r>
              <a:endParaRPr lang="en-US" b="1" dirty="0">
                <a:solidFill>
                  <a:srgbClr val="000000"/>
                </a:solidFill>
                <a:latin typeface="Traditional Arabic" pitchFamily="18" charset="-78"/>
                <a:cs typeface="Traditional Arabic" pitchFamily="18" charset="-78"/>
              </a:endParaRPr>
            </a:p>
          </p:txBody>
        </p:sp>
        <p:sp>
          <p:nvSpPr>
            <p:cNvPr id="69" name="Rectangle 17"/>
            <p:cNvSpPr>
              <a:spLocks noChangeArrowheads="1"/>
            </p:cNvSpPr>
            <p:nvPr/>
          </p:nvSpPr>
          <p:spPr bwMode="auto">
            <a:xfrm>
              <a:off x="1905" y="2501"/>
              <a:ext cx="680" cy="311"/>
            </a:xfrm>
            <a:prstGeom prst="rect">
              <a:avLst/>
            </a:prstGeom>
            <a:noFill/>
            <a:ln w="12700">
              <a:noFill/>
              <a:miter lim="800000"/>
              <a:headEnd/>
              <a:tailEnd/>
            </a:ln>
          </p:spPr>
          <p:txBody>
            <a:bodyPr wrap="none" lIns="90488" tIns="44450" rIns="90488" bIns="44450">
              <a:spAutoFit/>
            </a:bodyPr>
            <a:lstStyle/>
            <a:p>
              <a:pPr defTabSz="762000" eaLnBrk="0" fontAlgn="base" hangingPunct="0">
                <a:spcBef>
                  <a:spcPct val="0"/>
                </a:spcBef>
                <a:spcAft>
                  <a:spcPct val="0"/>
                </a:spcAft>
              </a:pPr>
              <a:r>
                <a:rPr lang="ar-SA" b="1" dirty="0">
                  <a:solidFill>
                    <a:srgbClr val="000000"/>
                  </a:solidFill>
                  <a:latin typeface="Traditional Arabic" pitchFamily="18" charset="-78"/>
                  <a:cs typeface="Traditional Arabic" pitchFamily="18" charset="-78"/>
                </a:rPr>
                <a:t>الوسطاء</a:t>
              </a:r>
              <a:endParaRPr lang="en-US" b="1" dirty="0">
                <a:solidFill>
                  <a:srgbClr val="000000"/>
                </a:solidFill>
                <a:latin typeface="Traditional Arabic" pitchFamily="18" charset="-78"/>
                <a:cs typeface="Traditional Arabic" pitchFamily="18" charset="-78"/>
              </a:endParaRPr>
            </a:p>
          </p:txBody>
        </p:sp>
        <p:sp>
          <p:nvSpPr>
            <p:cNvPr id="70" name="Rectangle 18"/>
            <p:cNvSpPr>
              <a:spLocks noChangeArrowheads="1"/>
            </p:cNvSpPr>
            <p:nvPr/>
          </p:nvSpPr>
          <p:spPr bwMode="auto">
            <a:xfrm>
              <a:off x="2546" y="2929"/>
              <a:ext cx="742" cy="311"/>
            </a:xfrm>
            <a:prstGeom prst="rect">
              <a:avLst/>
            </a:prstGeom>
            <a:noFill/>
            <a:ln w="12700">
              <a:noFill/>
              <a:miter lim="800000"/>
              <a:headEnd/>
              <a:tailEnd/>
            </a:ln>
          </p:spPr>
          <p:txBody>
            <a:bodyPr wrap="none" lIns="90488" tIns="44450" rIns="90488" bIns="44450">
              <a:spAutoFit/>
            </a:bodyPr>
            <a:lstStyle/>
            <a:p>
              <a:pPr defTabSz="762000" eaLnBrk="0" fontAlgn="base" hangingPunct="0">
                <a:spcBef>
                  <a:spcPct val="0"/>
                </a:spcBef>
                <a:spcAft>
                  <a:spcPct val="0"/>
                </a:spcAft>
              </a:pPr>
              <a:r>
                <a:rPr lang="ar-SA" b="1" dirty="0">
                  <a:solidFill>
                    <a:srgbClr val="000000"/>
                  </a:solidFill>
                  <a:latin typeface="Traditional Arabic" pitchFamily="18" charset="-78"/>
                  <a:cs typeface="Traditional Arabic" pitchFamily="18" charset="-78"/>
                </a:rPr>
                <a:t>المنافسون</a:t>
              </a:r>
              <a:endParaRPr lang="en-US" b="1" dirty="0">
                <a:solidFill>
                  <a:srgbClr val="000000"/>
                </a:solidFill>
                <a:latin typeface="Traditional Arabic" pitchFamily="18" charset="-78"/>
                <a:cs typeface="Traditional Arabic" pitchFamily="18" charset="-78"/>
              </a:endParaRPr>
            </a:p>
          </p:txBody>
        </p:sp>
        <p:sp>
          <p:nvSpPr>
            <p:cNvPr id="71" name="Text Box 19"/>
            <p:cNvSpPr txBox="1">
              <a:spLocks noChangeArrowheads="1"/>
            </p:cNvSpPr>
            <p:nvPr/>
          </p:nvSpPr>
          <p:spPr bwMode="auto">
            <a:xfrm>
              <a:off x="3017" y="668"/>
              <a:ext cx="183" cy="313"/>
            </a:xfrm>
            <a:prstGeom prst="rect">
              <a:avLst/>
            </a:prstGeom>
            <a:noFill/>
            <a:ln w="9525">
              <a:noFill/>
              <a:miter lim="800000"/>
              <a:headEnd/>
              <a:tailEnd/>
            </a:ln>
          </p:spPr>
          <p:txBody>
            <a:bodyPr wrap="none">
              <a:spAutoFit/>
            </a:bodyPr>
            <a:lstStyle/>
            <a:p>
              <a:pPr fontAlgn="base">
                <a:spcBef>
                  <a:spcPct val="0"/>
                </a:spcBef>
                <a:spcAft>
                  <a:spcPct val="0"/>
                </a:spcAft>
              </a:pPr>
              <a:endParaRPr lang="en-GB" b="1">
                <a:solidFill>
                  <a:srgbClr val="000000"/>
                </a:solidFill>
                <a:latin typeface="Traditional Arabic" pitchFamily="18" charset="-78"/>
                <a:cs typeface="Traditional Arabic" pitchFamily="18" charset="-78"/>
              </a:endParaRPr>
            </a:p>
          </p:txBody>
        </p:sp>
        <p:sp>
          <p:nvSpPr>
            <p:cNvPr id="72" name="Rectangle 13"/>
            <p:cNvSpPr>
              <a:spLocks noChangeArrowheads="1"/>
            </p:cNvSpPr>
            <p:nvPr/>
          </p:nvSpPr>
          <p:spPr bwMode="auto">
            <a:xfrm>
              <a:off x="1193" y="2624"/>
              <a:ext cx="600" cy="311"/>
            </a:xfrm>
            <a:prstGeom prst="rect">
              <a:avLst/>
            </a:prstGeom>
            <a:noFill/>
            <a:ln w="12700">
              <a:noFill/>
              <a:miter lim="800000"/>
              <a:headEnd/>
              <a:tailEnd/>
            </a:ln>
          </p:spPr>
          <p:txBody>
            <a:bodyPr wrap="none" lIns="90488" tIns="44450" rIns="90488" bIns="44450">
              <a:spAutoFit/>
            </a:bodyPr>
            <a:lstStyle/>
            <a:p>
              <a:pPr defTabSz="762000" eaLnBrk="0" fontAlgn="base" hangingPunct="0">
                <a:spcBef>
                  <a:spcPct val="0"/>
                </a:spcBef>
                <a:spcAft>
                  <a:spcPct val="0"/>
                </a:spcAft>
              </a:pPr>
              <a:r>
                <a:rPr lang="ar-SA" b="1" dirty="0">
                  <a:solidFill>
                    <a:srgbClr val="000000"/>
                  </a:solidFill>
                  <a:latin typeface="Traditional Arabic" pitchFamily="18" charset="-78"/>
                  <a:cs typeface="Traditional Arabic" pitchFamily="18" charset="-78"/>
                </a:rPr>
                <a:t>الثقافية</a:t>
              </a:r>
              <a:endParaRPr lang="en-US" b="1" dirty="0">
                <a:solidFill>
                  <a:srgbClr val="000000"/>
                </a:solidFill>
                <a:latin typeface="Traditional Arabic" pitchFamily="18" charset="-78"/>
                <a:cs typeface="Traditional Arabic" pitchFamily="18" charset="-78"/>
              </a:endParaRPr>
            </a:p>
          </p:txBody>
        </p:sp>
        <p:sp>
          <p:nvSpPr>
            <p:cNvPr id="84" name="Rectangle 10"/>
            <p:cNvSpPr>
              <a:spLocks noChangeArrowheads="1"/>
            </p:cNvSpPr>
            <p:nvPr/>
          </p:nvSpPr>
          <p:spPr bwMode="auto">
            <a:xfrm>
              <a:off x="-687" y="1185"/>
              <a:ext cx="1098" cy="546"/>
            </a:xfrm>
            <a:prstGeom prst="rect">
              <a:avLst/>
            </a:prstGeom>
            <a:noFill/>
            <a:ln w="12700">
              <a:noFill/>
              <a:miter lim="800000"/>
              <a:headEnd/>
              <a:tailEnd/>
            </a:ln>
          </p:spPr>
          <p:txBody>
            <a:bodyPr wrap="none" lIns="90488" tIns="44450" rIns="90488" bIns="44450">
              <a:spAutoFit/>
            </a:bodyPr>
            <a:lstStyle/>
            <a:p>
              <a:pPr algn="ctr" defTabSz="762000" eaLnBrk="0" fontAlgn="base" hangingPunct="0">
                <a:spcBef>
                  <a:spcPct val="0"/>
                </a:spcBef>
                <a:spcAft>
                  <a:spcPct val="0"/>
                </a:spcAft>
              </a:pPr>
              <a:r>
                <a:rPr lang="ar-SA" b="1" u="sng" dirty="0">
                  <a:solidFill>
                    <a:srgbClr val="FF0000"/>
                  </a:solidFill>
                  <a:latin typeface="Traditional Arabic" pitchFamily="18" charset="-78"/>
                  <a:cs typeface="Traditional Arabic" pitchFamily="18" charset="-78"/>
                </a:rPr>
                <a:t>البيئة </a:t>
              </a:r>
              <a:r>
                <a:rPr lang="ar-DZ" b="1" u="sng" dirty="0" smtClean="0">
                  <a:solidFill>
                    <a:srgbClr val="FF0000"/>
                  </a:solidFill>
                  <a:latin typeface="Traditional Arabic" pitchFamily="18" charset="-78"/>
                  <a:cs typeface="Traditional Arabic" pitchFamily="18" charset="-78"/>
                </a:rPr>
                <a:t>الخارجية </a:t>
              </a:r>
            </a:p>
            <a:p>
              <a:pPr algn="ctr" defTabSz="762000" eaLnBrk="0" fontAlgn="base" hangingPunct="0">
                <a:spcBef>
                  <a:spcPct val="0"/>
                </a:spcBef>
                <a:spcAft>
                  <a:spcPct val="0"/>
                </a:spcAft>
              </a:pPr>
              <a:r>
                <a:rPr lang="ar-DZ" b="1" u="sng" dirty="0" smtClean="0">
                  <a:solidFill>
                    <a:srgbClr val="FF0000"/>
                  </a:solidFill>
                  <a:latin typeface="Traditional Arabic" pitchFamily="18" charset="-78"/>
                  <a:cs typeface="Traditional Arabic" pitchFamily="18" charset="-78"/>
                </a:rPr>
                <a:t>العامة </a:t>
              </a:r>
              <a:endParaRPr lang="en-US" b="1" u="sng" dirty="0">
                <a:solidFill>
                  <a:srgbClr val="FF0000"/>
                </a:solidFill>
                <a:latin typeface="Traditional Arabic" pitchFamily="18" charset="-78"/>
                <a:cs typeface="Traditional Arabic" pitchFamily="18" charset="-78"/>
              </a:endParaRPr>
            </a:p>
          </p:txBody>
        </p:sp>
      </p:grpSp>
      <p:cxnSp>
        <p:nvCxnSpPr>
          <p:cNvPr id="76" name="Connecteur droit avec flèche 75"/>
          <p:cNvCxnSpPr/>
          <p:nvPr/>
        </p:nvCxnSpPr>
        <p:spPr>
          <a:xfrm flipH="1" flipV="1">
            <a:off x="4716016" y="3587102"/>
            <a:ext cx="2286890" cy="273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Connecteur droit avec flèche 77"/>
          <p:cNvCxnSpPr/>
          <p:nvPr/>
        </p:nvCxnSpPr>
        <p:spPr>
          <a:xfrm>
            <a:off x="1979747" y="2276872"/>
            <a:ext cx="1296074" cy="8271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9" name="Connecteur droit avec flèche 78"/>
          <p:cNvCxnSpPr/>
          <p:nvPr/>
        </p:nvCxnSpPr>
        <p:spPr>
          <a:xfrm flipV="1">
            <a:off x="1835695" y="3471342"/>
            <a:ext cx="1908000" cy="3528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6" name="ZoneTexte 85"/>
          <p:cNvSpPr txBox="1"/>
          <p:nvPr/>
        </p:nvSpPr>
        <p:spPr>
          <a:xfrm>
            <a:off x="3275856" y="375047"/>
            <a:ext cx="2992170" cy="461665"/>
          </a:xfrm>
          <a:prstGeom prst="rect">
            <a:avLst/>
          </a:prstGeom>
          <a:noFill/>
        </p:spPr>
        <p:txBody>
          <a:bodyPr wrap="square" rtlCol="0">
            <a:spAutoFit/>
          </a:bodyPr>
          <a:lstStyle/>
          <a:p>
            <a:r>
              <a:rPr lang="fr-FR" sz="2400" b="1" dirty="0" smtClean="0">
                <a:solidFill>
                  <a:schemeClr val="bg1"/>
                </a:solidFill>
              </a:rPr>
              <a:t> </a:t>
            </a:r>
            <a:r>
              <a:rPr lang="ar-DZ" sz="2400" b="1" dirty="0" smtClean="0">
                <a:solidFill>
                  <a:schemeClr val="bg1"/>
                </a:solidFill>
              </a:rPr>
              <a:t>مستويات التحليل البيئي</a:t>
            </a:r>
            <a:endParaRPr lang="fr-FR" sz="2400" dirty="0">
              <a:solidFill>
                <a:schemeClr val="bg1"/>
              </a:solidFill>
            </a:endParaRPr>
          </a:p>
        </p:txBody>
      </p:sp>
    </p:spTree>
    <p:extLst>
      <p:ext uri="{BB962C8B-B14F-4D97-AF65-F5344CB8AC3E}">
        <p14:creationId xmlns:p14="http://schemas.microsoft.com/office/powerpoint/2010/main" val="2909426212"/>
      </p:ext>
    </p:extLst>
  </p:cSld>
  <p:clrMapOvr>
    <a:masterClrMapping/>
  </p:clrMapOvr>
  <p:transition advTm="17538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115616" y="1844824"/>
            <a:ext cx="7128792" cy="3388107"/>
          </a:xfrm>
          <a:prstGeom prst="rect">
            <a:avLst/>
          </a:prstGeom>
          <a:noFill/>
        </p:spPr>
        <p:txBody>
          <a:bodyPr wrap="square" rtlCol="0">
            <a:spAutoFit/>
          </a:bodyPr>
          <a:lstStyle/>
          <a:p>
            <a:pPr algn="just" rtl="1">
              <a:lnSpc>
                <a:spcPts val="2900"/>
              </a:lnSpc>
            </a:pPr>
            <a:r>
              <a:rPr lang="ar-SA" sz="2000" dirty="0" smtClean="0">
                <a:solidFill>
                  <a:srgbClr val="000000"/>
                </a:solidFill>
                <a:latin typeface="Traditional Arabic" pitchFamily="18" charset="-78"/>
                <a:cs typeface="Traditional Arabic" pitchFamily="18" charset="-78"/>
              </a:rPr>
              <a:t> إن القرارات ذات الطبيعة الاستراتيجية تستدعي تضافر جميع مستويات المؤسسة ووظائفها ولذلك فإن التسويق من أجل بناء الاستراتيجية التسويقية يبدأ أولا بتحديد التوجهات الكبرى للمؤسسة عن طريق تعريف رسالتها ومهمتها وتمييز أنشطتها المختلفة في مجالات ووحدات متجانسة فيما بينها، ويقوم مدير التسويق بتحليل كل نشاط على </a:t>
            </a:r>
            <a:r>
              <a:rPr lang="ar-SA" sz="2000" dirty="0" err="1" smtClean="0">
                <a:solidFill>
                  <a:srgbClr val="000000"/>
                </a:solidFill>
                <a:latin typeface="Traditional Arabic" pitchFamily="18" charset="-78"/>
                <a:cs typeface="Traditional Arabic" pitchFamily="18" charset="-78"/>
              </a:rPr>
              <a:t>حدة</a:t>
            </a:r>
            <a:r>
              <a:rPr lang="ar-SA" sz="2000" dirty="0" smtClean="0">
                <a:solidFill>
                  <a:srgbClr val="000000"/>
                </a:solidFill>
                <a:latin typeface="Traditional Arabic" pitchFamily="18" charset="-78"/>
                <a:cs typeface="Traditional Arabic" pitchFamily="18" charset="-78"/>
              </a:rPr>
              <a:t> مستعملا في ذلك مختلف أدوات التحليل التي يقدمها التسويق الاستراتيجي وغايته من وراء هذا التحليل استكشاف القرارات المتعلقة بكل نشاط وتحديد الأهداف المستقبلية له.</a:t>
            </a:r>
            <a:endParaRPr lang="fr-FR" sz="2000" dirty="0" smtClean="0">
              <a:solidFill>
                <a:srgbClr val="000000"/>
              </a:solidFill>
              <a:latin typeface="Traditional Arabic" pitchFamily="18" charset="-78"/>
              <a:cs typeface="Traditional Arabic" pitchFamily="18" charset="-78"/>
            </a:endParaRPr>
          </a:p>
          <a:p>
            <a:pPr algn="just" rtl="1">
              <a:lnSpc>
                <a:spcPts val="2800"/>
              </a:lnSpc>
            </a:pPr>
            <a:r>
              <a:rPr lang="ar-SA" sz="2000" dirty="0" smtClean="0">
                <a:solidFill>
                  <a:srgbClr val="000000"/>
                </a:solidFill>
                <a:latin typeface="Traditional Arabic" pitchFamily="18" charset="-78"/>
                <a:cs typeface="Traditional Arabic" pitchFamily="18" charset="-78"/>
              </a:rPr>
              <a:t>   ومن أجل مواجهة تعدد الرغبات والحاجات فإن التسويق يعمد إلى المستوى الثالث وهو مستوى </a:t>
            </a:r>
            <a:r>
              <a:rPr lang="ar-SA" sz="2000" dirty="0" err="1" smtClean="0">
                <a:solidFill>
                  <a:srgbClr val="000000"/>
                </a:solidFill>
                <a:latin typeface="Traditional Arabic" pitchFamily="18" charset="-78"/>
                <a:cs typeface="Traditional Arabic" pitchFamily="18" charset="-78"/>
              </a:rPr>
              <a:t>المنتوج</a:t>
            </a:r>
            <a:r>
              <a:rPr lang="ar-SA" sz="2000" dirty="0" smtClean="0">
                <a:solidFill>
                  <a:srgbClr val="000000"/>
                </a:solidFill>
                <a:latin typeface="Traditional Arabic" pitchFamily="18" charset="-78"/>
                <a:cs typeface="Traditional Arabic" pitchFamily="18" charset="-78"/>
              </a:rPr>
              <a:t> من أجل أن يحدد له استراتيجيته التسويقية الخاصة </a:t>
            </a:r>
            <a:r>
              <a:rPr lang="ar-SA" sz="2000" dirty="0" err="1" smtClean="0">
                <a:solidFill>
                  <a:srgbClr val="000000"/>
                </a:solidFill>
                <a:latin typeface="Traditional Arabic" pitchFamily="18" charset="-78"/>
                <a:cs typeface="Traditional Arabic" pitchFamily="18" charset="-78"/>
              </a:rPr>
              <a:t>به</a:t>
            </a:r>
            <a:r>
              <a:rPr lang="ar-SA" sz="2000" dirty="0" smtClean="0">
                <a:solidFill>
                  <a:srgbClr val="000000"/>
                </a:solidFill>
                <a:latin typeface="Traditional Arabic" pitchFamily="18" charset="-78"/>
                <a:cs typeface="Traditional Arabic" pitchFamily="18" charset="-78"/>
              </a:rPr>
              <a:t> والتي تتمثل في تقديم قيمة للمستهلك أعلى مما يقدمه المنافسون، والوسيلة إلى ذلك هي اتباع ثلاثية التسويق الاستراتجي: التجزئة، الاستهداف، </a:t>
            </a:r>
            <a:r>
              <a:rPr lang="ar-SA" sz="2000" dirty="0" err="1" smtClean="0">
                <a:solidFill>
                  <a:srgbClr val="000000"/>
                </a:solidFill>
                <a:latin typeface="Traditional Arabic" pitchFamily="18" charset="-78"/>
                <a:cs typeface="Traditional Arabic" pitchFamily="18" charset="-78"/>
              </a:rPr>
              <a:t>التموقع</a:t>
            </a:r>
            <a:r>
              <a:rPr lang="ar-SA" sz="2000" dirty="0" smtClean="0">
                <a:solidFill>
                  <a:srgbClr val="000000"/>
                </a:solidFill>
                <a:latin typeface="Traditional Arabic" pitchFamily="18" charset="-78"/>
                <a:cs typeface="Traditional Arabic" pitchFamily="18" charset="-78"/>
              </a:rPr>
              <a:t>، وانتهاء بالعملية التنفيذية التي تتضمن المزيج التسويقي وإجراءات الرقابة والتقييم.</a:t>
            </a:r>
            <a:endParaRPr lang="fr-FR" sz="2000" dirty="0">
              <a:solidFill>
                <a:srgbClr val="000000"/>
              </a:solidFill>
              <a:latin typeface="Traditional Arabic" pitchFamily="18" charset="-78"/>
              <a:cs typeface="Traditional Arabic" pitchFamily="18" charset="-7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43608" y="1340768"/>
            <a:ext cx="7416824" cy="1338828"/>
          </a:xfrm>
          <a:prstGeom prst="rect">
            <a:avLst/>
          </a:prstGeom>
          <a:noFill/>
        </p:spPr>
        <p:txBody>
          <a:bodyPr wrap="square" rtlCol="0">
            <a:spAutoFit/>
          </a:bodyPr>
          <a:lstStyle/>
          <a:p>
            <a:pPr algn="just" rtl="1">
              <a:lnSpc>
                <a:spcPct val="150000"/>
              </a:lnSpc>
            </a:pPr>
            <a:r>
              <a:rPr lang="ar-SA" dirty="0">
                <a:solidFill>
                  <a:srgbClr val="000000"/>
                </a:solidFill>
              </a:rPr>
              <a:t>تحليل </a:t>
            </a:r>
            <a:r>
              <a:rPr lang="fr-FR" dirty="0" smtClean="0">
                <a:solidFill>
                  <a:srgbClr val="000000"/>
                </a:solidFill>
              </a:rPr>
              <a:t>PESTEL</a:t>
            </a:r>
            <a:r>
              <a:rPr lang="ar-DZ" dirty="0" smtClean="0">
                <a:solidFill>
                  <a:srgbClr val="000000"/>
                </a:solidFill>
              </a:rPr>
              <a:t> </a:t>
            </a:r>
            <a:r>
              <a:rPr lang="ar-SA" dirty="0" smtClean="0">
                <a:solidFill>
                  <a:srgbClr val="000000"/>
                </a:solidFill>
              </a:rPr>
              <a:t>هو </a:t>
            </a:r>
            <a:r>
              <a:rPr lang="ar-SA" dirty="0">
                <a:solidFill>
                  <a:srgbClr val="000000"/>
                </a:solidFill>
              </a:rPr>
              <a:t>أداة تستخدم على نطاق واسع لتحليل البيئة </a:t>
            </a:r>
            <a:r>
              <a:rPr lang="ar-SA" dirty="0" smtClean="0">
                <a:solidFill>
                  <a:srgbClr val="000000"/>
                </a:solidFill>
              </a:rPr>
              <a:t>الخارجية</a:t>
            </a:r>
            <a:r>
              <a:rPr lang="ar-DZ" dirty="0" smtClean="0">
                <a:solidFill>
                  <a:srgbClr val="000000"/>
                </a:solidFill>
              </a:rPr>
              <a:t>، </a:t>
            </a:r>
            <a:r>
              <a:rPr lang="ar-SA" dirty="0" smtClean="0">
                <a:solidFill>
                  <a:srgbClr val="000000"/>
                </a:solidFill>
              </a:rPr>
              <a:t>تتكون </a:t>
            </a:r>
            <a:r>
              <a:rPr lang="ar-SA" dirty="0">
                <a:solidFill>
                  <a:srgbClr val="000000"/>
                </a:solidFill>
              </a:rPr>
              <a:t>عوامل </a:t>
            </a:r>
            <a:r>
              <a:rPr lang="fr-FR" dirty="0" smtClean="0">
                <a:solidFill>
                  <a:srgbClr val="000000"/>
                </a:solidFill>
              </a:rPr>
              <a:t>PESTEL </a:t>
            </a:r>
            <a:r>
              <a:rPr lang="ar-DZ" dirty="0" smtClean="0">
                <a:solidFill>
                  <a:srgbClr val="000000"/>
                </a:solidFill>
              </a:rPr>
              <a:t> </a:t>
            </a:r>
            <a:r>
              <a:rPr lang="ar-SA" dirty="0" smtClean="0">
                <a:solidFill>
                  <a:srgbClr val="000000"/>
                </a:solidFill>
              </a:rPr>
              <a:t>من </a:t>
            </a:r>
            <a:r>
              <a:rPr lang="ar-SA" dirty="0">
                <a:solidFill>
                  <a:srgbClr val="000000"/>
                </a:solidFill>
              </a:rPr>
              <a:t>العوامل السياسية والاقتصادية والاجتماعية والتكنولوجية والقانونية والبيئية. كل هذه العوامل يمكن أن تخلق الفرص والتهديدات التي يمكن أن تؤثر على </a:t>
            </a:r>
            <a:r>
              <a:rPr lang="ar-SA" dirty="0" smtClean="0">
                <a:solidFill>
                  <a:srgbClr val="000000"/>
                </a:solidFill>
              </a:rPr>
              <a:t>صناعة </a:t>
            </a:r>
            <a:r>
              <a:rPr lang="ar-DZ" dirty="0" smtClean="0">
                <a:solidFill>
                  <a:srgbClr val="000000"/>
                </a:solidFill>
              </a:rPr>
              <a:t>ما.</a:t>
            </a:r>
            <a:endParaRPr lang="fr-FR" dirty="0">
              <a:solidFill>
                <a:srgbClr val="000000"/>
              </a:solidFill>
            </a:endParaRPr>
          </a:p>
        </p:txBody>
      </p:sp>
      <p:sp>
        <p:nvSpPr>
          <p:cNvPr id="18" name="ZoneTexte 17"/>
          <p:cNvSpPr txBox="1"/>
          <p:nvPr/>
        </p:nvSpPr>
        <p:spPr>
          <a:xfrm>
            <a:off x="2627784" y="404664"/>
            <a:ext cx="5940072" cy="400110"/>
          </a:xfrm>
          <a:prstGeom prst="rect">
            <a:avLst/>
          </a:prstGeom>
          <a:noFill/>
        </p:spPr>
        <p:txBody>
          <a:bodyPr wrap="square" rtlCol="0">
            <a:spAutoFit/>
          </a:bodyPr>
          <a:lstStyle/>
          <a:p>
            <a:pPr algn="r" rtl="1"/>
            <a:r>
              <a:rPr lang="fr-FR" sz="2000" b="1" dirty="0" smtClean="0">
                <a:solidFill>
                  <a:schemeClr val="bg1"/>
                </a:solidFill>
              </a:rPr>
              <a:t> </a:t>
            </a:r>
            <a:r>
              <a:rPr lang="ar-DZ" sz="2000" b="1" dirty="0" smtClean="0">
                <a:solidFill>
                  <a:schemeClr val="bg1"/>
                </a:solidFill>
              </a:rPr>
              <a:t>أولا </a:t>
            </a:r>
            <a:r>
              <a:rPr lang="ar-SA" sz="2000" b="1" dirty="0" smtClean="0">
                <a:solidFill>
                  <a:schemeClr val="bg1"/>
                </a:solidFill>
              </a:rPr>
              <a:t>: </a:t>
            </a:r>
            <a:r>
              <a:rPr lang="ar-DZ" sz="2000" b="1" dirty="0">
                <a:solidFill>
                  <a:schemeClr val="bg1"/>
                </a:solidFill>
              </a:rPr>
              <a:t>ت</a:t>
            </a:r>
            <a:r>
              <a:rPr lang="ar-DZ" sz="2000" b="1" dirty="0" smtClean="0">
                <a:solidFill>
                  <a:schemeClr val="bg1"/>
                </a:solidFill>
              </a:rPr>
              <a:t>حليل البيئة الخارجية العامة باستخدام نموذج </a:t>
            </a:r>
            <a:r>
              <a:rPr lang="fr-FR" sz="2000" b="1" dirty="0" smtClean="0">
                <a:solidFill>
                  <a:schemeClr val="bg1"/>
                </a:solidFill>
              </a:rPr>
              <a:t>PESTEL</a:t>
            </a:r>
            <a:endParaRPr lang="fr-FR" sz="2000" dirty="0">
              <a:solidFill>
                <a:schemeClr val="bg1"/>
              </a:solidFill>
            </a:endParaRPr>
          </a:p>
        </p:txBody>
      </p:sp>
      <p:pic>
        <p:nvPicPr>
          <p:cNvPr id="348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395" y="2852936"/>
            <a:ext cx="3857625"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2" name="Diagramme 21"/>
          <p:cNvGraphicFramePr/>
          <p:nvPr>
            <p:extLst>
              <p:ext uri="{D42A27DB-BD31-4B8C-83A1-F6EECF244321}">
                <p14:modId xmlns:p14="http://schemas.microsoft.com/office/powerpoint/2010/main" val="1931533291"/>
              </p:ext>
            </p:extLst>
          </p:nvPr>
        </p:nvGraphicFramePr>
        <p:xfrm>
          <a:off x="4044280" y="2924944"/>
          <a:ext cx="4200128" cy="3384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4150468"/>
      </p:ext>
    </p:extLst>
  </p:cSld>
  <p:clrMapOvr>
    <a:masterClrMapping/>
  </p:clrMapOvr>
  <p:transition advTm="155132"/>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5132" y="1196752"/>
            <a:ext cx="3012232" cy="762000"/>
          </a:xfrm>
        </p:spPr>
        <p:txBody>
          <a:bodyPr/>
          <a:lstStyle/>
          <a:p>
            <a:pPr lvl="0" algn="r" rtl="1"/>
            <a:r>
              <a:rPr lang="ar-DZ" dirty="0" smtClean="0">
                <a:solidFill>
                  <a:srgbClr val="FF0000"/>
                </a:solidFill>
                <a:cs typeface="AGA Aladdin Regular" pitchFamily="2" charset="-78"/>
              </a:rPr>
              <a:t>أولا: العوامل السياسية</a:t>
            </a:r>
            <a:r>
              <a:rPr lang="fr-FR" dirty="0">
                <a:solidFill>
                  <a:srgbClr val="FF0000"/>
                </a:solidFill>
                <a:cs typeface="AGA Aladdin Regular" pitchFamily="2" charset="-78"/>
              </a:rPr>
              <a:t/>
            </a:r>
            <a:br>
              <a:rPr lang="fr-FR" dirty="0">
                <a:solidFill>
                  <a:srgbClr val="FF0000"/>
                </a:solidFill>
                <a:cs typeface="AGA Aladdin Regular" pitchFamily="2" charset="-78"/>
              </a:rPr>
            </a:br>
            <a:endParaRPr lang="fr-FR" dirty="0">
              <a:solidFill>
                <a:srgbClr val="FF0000"/>
              </a:solidFill>
            </a:endParaRPr>
          </a:p>
        </p:txBody>
      </p:sp>
      <p:sp>
        <p:nvSpPr>
          <p:cNvPr id="4" name="Rectangle 3"/>
          <p:cNvSpPr/>
          <p:nvPr/>
        </p:nvSpPr>
        <p:spPr>
          <a:xfrm>
            <a:off x="4644008" y="1916832"/>
            <a:ext cx="3574480" cy="3000821"/>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ar-DZ" b="1" dirty="0">
                <a:solidFill>
                  <a:srgbClr val="000000"/>
                </a:solidFill>
              </a:rPr>
              <a:t>استقرار الحكومة في المستقبل</a:t>
            </a:r>
          </a:p>
          <a:p>
            <a:pPr marL="285750" indent="-285750" algn="r" rtl="1">
              <a:lnSpc>
                <a:spcPct val="150000"/>
              </a:lnSpc>
              <a:buFont typeface="Arial" panose="020B0604020202020204" pitchFamily="34" charset="0"/>
              <a:buChar char="•"/>
            </a:pPr>
            <a:r>
              <a:rPr lang="ar-DZ" b="1" dirty="0" smtClean="0">
                <a:solidFill>
                  <a:srgbClr val="000000"/>
                </a:solidFill>
              </a:rPr>
              <a:t>سياسة للحكومة </a:t>
            </a:r>
            <a:r>
              <a:rPr lang="ar-DZ" b="1" dirty="0">
                <a:solidFill>
                  <a:srgbClr val="000000"/>
                </a:solidFill>
              </a:rPr>
              <a:t>تجاه </a:t>
            </a:r>
            <a:r>
              <a:rPr lang="ar-DZ" b="1" dirty="0" smtClean="0">
                <a:solidFill>
                  <a:srgbClr val="000000"/>
                </a:solidFill>
              </a:rPr>
              <a:t>الشريك الاقتصادي</a:t>
            </a:r>
            <a:endParaRPr lang="ar-DZ" b="1" dirty="0">
              <a:solidFill>
                <a:srgbClr val="000000"/>
              </a:solidFill>
            </a:endParaRPr>
          </a:p>
          <a:p>
            <a:pPr marL="285750" indent="-285750" algn="r" rtl="1">
              <a:lnSpc>
                <a:spcPct val="150000"/>
              </a:lnSpc>
              <a:buFont typeface="Arial" panose="020B0604020202020204" pitchFamily="34" charset="0"/>
              <a:buChar char="•"/>
            </a:pPr>
            <a:r>
              <a:rPr lang="ar-DZ" b="1" dirty="0">
                <a:solidFill>
                  <a:srgbClr val="000000"/>
                </a:solidFill>
              </a:rPr>
              <a:t>إلى أي مدى تشارك الحكومة في النقابات والاتفاقيات</a:t>
            </a:r>
          </a:p>
          <a:p>
            <a:pPr marL="285750" indent="-285750" algn="r" rtl="1">
              <a:lnSpc>
                <a:spcPct val="150000"/>
              </a:lnSpc>
              <a:buFont typeface="Arial" panose="020B0604020202020204" pitchFamily="34" charset="0"/>
              <a:buChar char="•"/>
            </a:pPr>
            <a:r>
              <a:rPr lang="ar-DZ" b="1" dirty="0">
                <a:solidFill>
                  <a:srgbClr val="000000"/>
                </a:solidFill>
              </a:rPr>
              <a:t>لوائح الاستيراد والتصدير</a:t>
            </a:r>
          </a:p>
          <a:p>
            <a:pPr marL="285750" indent="-285750" algn="r" rtl="1">
              <a:lnSpc>
                <a:spcPct val="150000"/>
              </a:lnSpc>
              <a:buFont typeface="Arial" panose="020B0604020202020204" pitchFamily="34" charset="0"/>
              <a:buChar char="•"/>
            </a:pPr>
            <a:r>
              <a:rPr lang="ar-DZ" b="1" dirty="0">
                <a:solidFill>
                  <a:srgbClr val="000000"/>
                </a:solidFill>
              </a:rPr>
              <a:t>حرية الصحافة</a:t>
            </a:r>
          </a:p>
          <a:p>
            <a:pPr marL="285750" indent="-285750" algn="r" rtl="1">
              <a:lnSpc>
                <a:spcPct val="150000"/>
              </a:lnSpc>
              <a:buFont typeface="Arial" panose="020B0604020202020204" pitchFamily="34" charset="0"/>
              <a:buChar char="•"/>
            </a:pPr>
            <a:r>
              <a:rPr lang="ar-DZ" b="1" dirty="0">
                <a:solidFill>
                  <a:srgbClr val="000000"/>
                </a:solidFill>
              </a:rPr>
              <a:t>قوانين الضرائب</a:t>
            </a:r>
            <a:endParaRPr lang="fr-FR" b="1" dirty="0">
              <a:solidFill>
                <a:srgbClr val="000000"/>
              </a:solidFill>
            </a:endParaRPr>
          </a:p>
        </p:txBody>
      </p:sp>
      <p:sp>
        <p:nvSpPr>
          <p:cNvPr id="5" name="Titre 1"/>
          <p:cNvSpPr txBox="1">
            <a:spLocks/>
          </p:cNvSpPr>
          <p:nvPr/>
        </p:nvSpPr>
        <p:spPr bwMode="white">
          <a:xfrm>
            <a:off x="1055712" y="2234952"/>
            <a:ext cx="3012232"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Verdana" pitchFamily="34" charset="0"/>
              </a:defRPr>
            </a:lvl2pPr>
            <a:lvl3pPr algn="l" rtl="0" eaLnBrk="0" fontAlgn="base" hangingPunct="0">
              <a:spcBef>
                <a:spcPct val="0"/>
              </a:spcBef>
              <a:spcAft>
                <a:spcPct val="0"/>
              </a:spcAft>
              <a:defRPr sz="2400" b="1">
                <a:solidFill>
                  <a:schemeClr val="bg1"/>
                </a:solidFill>
                <a:latin typeface="Verdana" pitchFamily="34" charset="0"/>
              </a:defRPr>
            </a:lvl3pPr>
            <a:lvl4pPr algn="l" rtl="0" eaLnBrk="0" fontAlgn="base" hangingPunct="0">
              <a:spcBef>
                <a:spcPct val="0"/>
              </a:spcBef>
              <a:spcAft>
                <a:spcPct val="0"/>
              </a:spcAft>
              <a:defRPr sz="2400" b="1">
                <a:solidFill>
                  <a:schemeClr val="bg1"/>
                </a:solidFill>
                <a:latin typeface="Verdana" pitchFamily="34" charset="0"/>
              </a:defRPr>
            </a:lvl4pPr>
            <a:lvl5pPr algn="l" rtl="0" eaLnBrk="0" fontAlgn="base" hangingPunct="0">
              <a:spcBef>
                <a:spcPct val="0"/>
              </a:spcBef>
              <a:spcAft>
                <a:spcPct val="0"/>
              </a:spcAft>
              <a:defRPr sz="2400" b="1">
                <a:solidFill>
                  <a:schemeClr val="bg1"/>
                </a:solidFill>
                <a:latin typeface="Verdana" pitchFamily="34" charset="0"/>
              </a:defRPr>
            </a:lvl5pPr>
            <a:lvl6pPr marL="457200" algn="l" rtl="0" fontAlgn="base">
              <a:spcBef>
                <a:spcPct val="0"/>
              </a:spcBef>
              <a:spcAft>
                <a:spcPct val="0"/>
              </a:spcAft>
              <a:defRPr sz="2400" b="1">
                <a:solidFill>
                  <a:schemeClr val="bg1"/>
                </a:solidFill>
                <a:latin typeface="Verdana" pitchFamily="34" charset="0"/>
              </a:defRPr>
            </a:lvl6pPr>
            <a:lvl7pPr marL="914400" algn="l" rtl="0" fontAlgn="base">
              <a:spcBef>
                <a:spcPct val="0"/>
              </a:spcBef>
              <a:spcAft>
                <a:spcPct val="0"/>
              </a:spcAft>
              <a:defRPr sz="2400" b="1">
                <a:solidFill>
                  <a:schemeClr val="bg1"/>
                </a:solidFill>
                <a:latin typeface="Verdana" pitchFamily="34" charset="0"/>
              </a:defRPr>
            </a:lvl7pPr>
            <a:lvl8pPr marL="1371600" algn="l" rtl="0" fontAlgn="base">
              <a:spcBef>
                <a:spcPct val="0"/>
              </a:spcBef>
              <a:spcAft>
                <a:spcPct val="0"/>
              </a:spcAft>
              <a:defRPr sz="2400" b="1">
                <a:solidFill>
                  <a:schemeClr val="bg1"/>
                </a:solidFill>
                <a:latin typeface="Verdana" pitchFamily="34" charset="0"/>
              </a:defRPr>
            </a:lvl8pPr>
            <a:lvl9pPr marL="1828800" algn="l" rtl="0" fontAlgn="base">
              <a:spcBef>
                <a:spcPct val="0"/>
              </a:spcBef>
              <a:spcAft>
                <a:spcPct val="0"/>
              </a:spcAft>
              <a:defRPr sz="2400" b="1">
                <a:solidFill>
                  <a:schemeClr val="bg1"/>
                </a:solidFill>
                <a:latin typeface="Verdana" pitchFamily="34" charset="0"/>
              </a:defRPr>
            </a:lvl9pPr>
          </a:lstStyle>
          <a:p>
            <a:pPr algn="r" rtl="1"/>
            <a:r>
              <a:rPr lang="ar-DZ" kern="0" dirty="0" smtClean="0">
                <a:solidFill>
                  <a:srgbClr val="FF0000"/>
                </a:solidFill>
                <a:cs typeface="AGA Aladdin Regular" pitchFamily="2" charset="-78"/>
              </a:rPr>
              <a:t>ثانيا: العوامل الاقتصادية</a:t>
            </a:r>
            <a:r>
              <a:rPr lang="fr-FR" kern="0" dirty="0" smtClean="0">
                <a:solidFill>
                  <a:srgbClr val="FF0000"/>
                </a:solidFill>
                <a:cs typeface="AGA Aladdin Regular" pitchFamily="2" charset="-78"/>
              </a:rPr>
              <a:t/>
            </a:r>
            <a:br>
              <a:rPr lang="fr-FR" kern="0" dirty="0" smtClean="0">
                <a:solidFill>
                  <a:srgbClr val="FF0000"/>
                </a:solidFill>
                <a:cs typeface="AGA Aladdin Regular" pitchFamily="2" charset="-78"/>
              </a:rPr>
            </a:br>
            <a:endParaRPr lang="fr-FR" kern="0" dirty="0">
              <a:solidFill>
                <a:srgbClr val="FF0000"/>
              </a:solidFill>
            </a:endParaRPr>
          </a:p>
        </p:txBody>
      </p:sp>
      <p:sp>
        <p:nvSpPr>
          <p:cNvPr id="6" name="Rectangle 5"/>
          <p:cNvSpPr/>
          <p:nvPr/>
        </p:nvSpPr>
        <p:spPr>
          <a:xfrm>
            <a:off x="899592" y="2996952"/>
            <a:ext cx="2796208" cy="3000821"/>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ar-DZ" b="1" dirty="0" smtClean="0">
                <a:solidFill>
                  <a:srgbClr val="000000"/>
                </a:solidFill>
              </a:rPr>
              <a:t>معدل النمو الاقتصادي</a:t>
            </a:r>
          </a:p>
          <a:p>
            <a:pPr marL="285750" indent="-285750" algn="r" rtl="1">
              <a:lnSpc>
                <a:spcPct val="150000"/>
              </a:lnSpc>
              <a:buFont typeface="Arial" panose="020B0604020202020204" pitchFamily="34" charset="0"/>
              <a:buChar char="•"/>
            </a:pPr>
            <a:r>
              <a:rPr lang="ar-DZ" b="1" dirty="0" smtClean="0">
                <a:solidFill>
                  <a:srgbClr val="000000"/>
                </a:solidFill>
              </a:rPr>
              <a:t>متوسط الدخل، توفر </a:t>
            </a:r>
            <a:r>
              <a:rPr lang="ar-DZ" b="1" dirty="0">
                <a:solidFill>
                  <a:srgbClr val="000000"/>
                </a:solidFill>
              </a:rPr>
              <a:t>الائتمان</a:t>
            </a:r>
          </a:p>
          <a:p>
            <a:pPr marL="285750" indent="-285750" algn="r" rtl="1">
              <a:lnSpc>
                <a:spcPct val="150000"/>
              </a:lnSpc>
              <a:buFont typeface="Arial" panose="020B0604020202020204" pitchFamily="34" charset="0"/>
              <a:buChar char="•"/>
            </a:pPr>
            <a:r>
              <a:rPr lang="ar-DZ" b="1" dirty="0">
                <a:solidFill>
                  <a:srgbClr val="000000"/>
                </a:solidFill>
              </a:rPr>
              <a:t>تكلفة العمالة</a:t>
            </a:r>
          </a:p>
          <a:p>
            <a:pPr marL="285750" indent="-285750" algn="r" rtl="1">
              <a:lnSpc>
                <a:spcPct val="150000"/>
              </a:lnSpc>
              <a:buFont typeface="Arial" panose="020B0604020202020204" pitchFamily="34" charset="0"/>
              <a:buChar char="•"/>
            </a:pPr>
            <a:r>
              <a:rPr lang="ar-DZ" b="1" dirty="0">
                <a:solidFill>
                  <a:srgbClr val="000000"/>
                </a:solidFill>
              </a:rPr>
              <a:t>سعر </a:t>
            </a:r>
            <a:r>
              <a:rPr lang="ar-DZ" b="1" dirty="0" smtClean="0">
                <a:solidFill>
                  <a:srgbClr val="000000"/>
                </a:solidFill>
              </a:rPr>
              <a:t>الفائدة، سعر </a:t>
            </a:r>
            <a:r>
              <a:rPr lang="ar-DZ" b="1" dirty="0">
                <a:solidFill>
                  <a:srgbClr val="000000"/>
                </a:solidFill>
              </a:rPr>
              <a:t>الصرف</a:t>
            </a:r>
            <a:endParaRPr lang="fr-FR" b="1" dirty="0">
              <a:solidFill>
                <a:srgbClr val="000000"/>
              </a:solidFill>
            </a:endParaRPr>
          </a:p>
          <a:p>
            <a:pPr marL="285750" indent="-285750" algn="r" rtl="1">
              <a:lnSpc>
                <a:spcPct val="150000"/>
              </a:lnSpc>
              <a:buFont typeface="Arial" panose="020B0604020202020204" pitchFamily="34" charset="0"/>
              <a:buChar char="•"/>
            </a:pPr>
            <a:r>
              <a:rPr lang="ar-DZ" b="1" dirty="0" smtClean="0">
                <a:solidFill>
                  <a:srgbClr val="000000"/>
                </a:solidFill>
              </a:rPr>
              <a:t>السياسة </a:t>
            </a:r>
            <a:r>
              <a:rPr lang="ar-DZ" b="1" dirty="0">
                <a:solidFill>
                  <a:srgbClr val="000000"/>
                </a:solidFill>
              </a:rPr>
              <a:t>المالية والنقدية</a:t>
            </a:r>
          </a:p>
          <a:p>
            <a:pPr marL="285750" indent="-285750" algn="r" rtl="1">
              <a:lnSpc>
                <a:spcPct val="150000"/>
              </a:lnSpc>
              <a:buFont typeface="Arial" panose="020B0604020202020204" pitchFamily="34" charset="0"/>
              <a:buChar char="•"/>
            </a:pPr>
            <a:r>
              <a:rPr lang="ar-DZ" b="1" dirty="0" smtClean="0">
                <a:solidFill>
                  <a:srgbClr val="000000"/>
                </a:solidFill>
              </a:rPr>
              <a:t>معدل الضرائب</a:t>
            </a:r>
            <a:endParaRPr lang="ar-DZ" b="1" dirty="0">
              <a:solidFill>
                <a:srgbClr val="000000"/>
              </a:solidFill>
            </a:endParaRPr>
          </a:p>
          <a:p>
            <a:pPr marL="285750" indent="-285750" algn="r" rtl="1">
              <a:lnSpc>
                <a:spcPct val="150000"/>
              </a:lnSpc>
              <a:buFont typeface="Arial" panose="020B0604020202020204" pitchFamily="34" charset="0"/>
              <a:buChar char="•"/>
            </a:pPr>
            <a:r>
              <a:rPr lang="ar-DZ" b="1" dirty="0">
                <a:solidFill>
                  <a:srgbClr val="000000"/>
                </a:solidFill>
              </a:rPr>
              <a:t>معدل </a:t>
            </a:r>
            <a:r>
              <a:rPr lang="ar-DZ" b="1" dirty="0" smtClean="0">
                <a:solidFill>
                  <a:srgbClr val="000000"/>
                </a:solidFill>
              </a:rPr>
              <a:t>التضخم</a:t>
            </a:r>
            <a:endParaRPr lang="ar-DZ" b="1" dirty="0">
              <a:solidFill>
                <a:srgbClr val="000000"/>
              </a:solidFill>
            </a:endParaRPr>
          </a:p>
        </p:txBody>
      </p:sp>
    </p:spTree>
    <p:extLst>
      <p:ext uri="{BB962C8B-B14F-4D97-AF65-F5344CB8AC3E}">
        <p14:creationId xmlns:p14="http://schemas.microsoft.com/office/powerpoint/2010/main" val="1509832794"/>
      </p:ext>
    </p:extLst>
  </p:cSld>
  <p:clrMapOvr>
    <a:masterClrMapping/>
  </p:clrMapOvr>
  <p:transition advTm="29987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3968" y="1412776"/>
            <a:ext cx="3972644" cy="762000"/>
          </a:xfrm>
        </p:spPr>
        <p:txBody>
          <a:bodyPr/>
          <a:lstStyle/>
          <a:p>
            <a:pPr lvl="0" algn="r" rtl="1"/>
            <a:r>
              <a:rPr lang="ar-DZ" dirty="0" smtClean="0">
                <a:solidFill>
                  <a:srgbClr val="FF0000"/>
                </a:solidFill>
                <a:cs typeface="AGA Aladdin Regular" pitchFamily="2" charset="-78"/>
              </a:rPr>
              <a:t>ثالثا: العوامل الاجتماعية والثقافية</a:t>
            </a:r>
            <a:r>
              <a:rPr lang="fr-FR" dirty="0">
                <a:solidFill>
                  <a:srgbClr val="FF0000"/>
                </a:solidFill>
                <a:cs typeface="AGA Aladdin Regular" pitchFamily="2" charset="-78"/>
              </a:rPr>
              <a:t/>
            </a:r>
            <a:br>
              <a:rPr lang="fr-FR" dirty="0">
                <a:solidFill>
                  <a:srgbClr val="FF0000"/>
                </a:solidFill>
                <a:cs typeface="AGA Aladdin Regular" pitchFamily="2" charset="-78"/>
              </a:rPr>
            </a:br>
            <a:endParaRPr lang="fr-FR" dirty="0">
              <a:solidFill>
                <a:srgbClr val="FF0000"/>
              </a:solidFill>
            </a:endParaRPr>
          </a:p>
        </p:txBody>
      </p:sp>
      <p:sp>
        <p:nvSpPr>
          <p:cNvPr id="4" name="Rectangle 3"/>
          <p:cNvSpPr/>
          <p:nvPr/>
        </p:nvSpPr>
        <p:spPr>
          <a:xfrm>
            <a:off x="4572000" y="2060848"/>
            <a:ext cx="3275856" cy="3416320"/>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ar-DZ" b="1" dirty="0" smtClean="0">
                <a:solidFill>
                  <a:srgbClr val="000000"/>
                </a:solidFill>
              </a:rPr>
              <a:t>حجم </a:t>
            </a:r>
            <a:r>
              <a:rPr lang="ar-DZ" b="1" dirty="0">
                <a:solidFill>
                  <a:srgbClr val="000000"/>
                </a:solidFill>
              </a:rPr>
              <a:t>الأسرة</a:t>
            </a:r>
          </a:p>
          <a:p>
            <a:pPr marL="285750" indent="-285750" algn="r" rtl="1">
              <a:lnSpc>
                <a:spcPct val="150000"/>
              </a:lnSpc>
              <a:buFont typeface="Arial" panose="020B0604020202020204" pitchFamily="34" charset="0"/>
              <a:buChar char="•"/>
            </a:pPr>
            <a:r>
              <a:rPr lang="ar-DZ" b="1" dirty="0" smtClean="0">
                <a:solidFill>
                  <a:srgbClr val="000000"/>
                </a:solidFill>
              </a:rPr>
              <a:t>تركيبة السكان من حيث الجنس والعمر والعرق </a:t>
            </a:r>
          </a:p>
          <a:p>
            <a:pPr marL="285750" indent="-285750" algn="r" rtl="1">
              <a:lnSpc>
                <a:spcPct val="150000"/>
              </a:lnSpc>
              <a:buFont typeface="Arial" panose="020B0604020202020204" pitchFamily="34" charset="0"/>
              <a:buChar char="•"/>
            </a:pPr>
            <a:r>
              <a:rPr lang="ar-DZ" b="1" dirty="0">
                <a:solidFill>
                  <a:srgbClr val="000000"/>
                </a:solidFill>
              </a:rPr>
              <a:t>مستوى </a:t>
            </a:r>
            <a:r>
              <a:rPr lang="ar-DZ" b="1" dirty="0" smtClean="0">
                <a:solidFill>
                  <a:srgbClr val="000000"/>
                </a:solidFill>
              </a:rPr>
              <a:t>الدخل المتاح ومستوى التعليم</a:t>
            </a:r>
            <a:endParaRPr lang="ar-DZ" b="1" dirty="0">
              <a:solidFill>
                <a:srgbClr val="000000"/>
              </a:solidFill>
            </a:endParaRPr>
          </a:p>
          <a:p>
            <a:pPr marL="285750" indent="-285750" algn="r" rtl="1">
              <a:lnSpc>
                <a:spcPct val="150000"/>
              </a:lnSpc>
              <a:buFont typeface="Arial" panose="020B0604020202020204" pitchFamily="34" charset="0"/>
              <a:buChar char="•"/>
            </a:pPr>
            <a:r>
              <a:rPr lang="ar-DZ" b="1" dirty="0">
                <a:solidFill>
                  <a:srgbClr val="000000"/>
                </a:solidFill>
              </a:rPr>
              <a:t>سلوك الشراء</a:t>
            </a:r>
          </a:p>
          <a:p>
            <a:pPr marL="285750" indent="-285750" algn="r" rtl="1">
              <a:lnSpc>
                <a:spcPct val="150000"/>
              </a:lnSpc>
              <a:buFont typeface="Arial" panose="020B0604020202020204" pitchFamily="34" charset="0"/>
              <a:buChar char="•"/>
            </a:pPr>
            <a:r>
              <a:rPr lang="ar-DZ" b="1" dirty="0" smtClean="0">
                <a:solidFill>
                  <a:srgbClr val="000000"/>
                </a:solidFill>
              </a:rPr>
              <a:t>الوعي الاستهلاكي</a:t>
            </a:r>
            <a:endParaRPr lang="ar-DZ" b="1" dirty="0">
              <a:solidFill>
                <a:srgbClr val="000000"/>
              </a:solidFill>
            </a:endParaRPr>
          </a:p>
          <a:p>
            <a:pPr marL="285750" indent="-285750" algn="r" rtl="1">
              <a:lnSpc>
                <a:spcPct val="150000"/>
              </a:lnSpc>
              <a:buFont typeface="Arial" panose="020B0604020202020204" pitchFamily="34" charset="0"/>
              <a:buChar char="•"/>
            </a:pPr>
            <a:r>
              <a:rPr lang="ar-DZ" b="1" dirty="0">
                <a:solidFill>
                  <a:srgbClr val="000000"/>
                </a:solidFill>
              </a:rPr>
              <a:t>الموقف من الادخار </a:t>
            </a:r>
            <a:r>
              <a:rPr lang="ar-DZ" b="1" dirty="0" smtClean="0">
                <a:solidFill>
                  <a:srgbClr val="000000"/>
                </a:solidFill>
              </a:rPr>
              <a:t>والاستثمار</a:t>
            </a:r>
          </a:p>
          <a:p>
            <a:pPr marL="285750" indent="-285750" algn="r" rtl="1">
              <a:lnSpc>
                <a:spcPct val="150000"/>
              </a:lnSpc>
              <a:buFont typeface="Arial" panose="020B0604020202020204" pitchFamily="34" charset="0"/>
              <a:buChar char="•"/>
            </a:pPr>
            <a:r>
              <a:rPr lang="ar-DZ" b="1" dirty="0" smtClean="0">
                <a:solidFill>
                  <a:srgbClr val="000000"/>
                </a:solidFill>
              </a:rPr>
              <a:t>الاعراف، القيم والتقاليد</a:t>
            </a:r>
            <a:endParaRPr lang="fr-FR" b="1" dirty="0">
              <a:solidFill>
                <a:srgbClr val="000000"/>
              </a:solidFill>
            </a:endParaRPr>
          </a:p>
        </p:txBody>
      </p:sp>
      <p:sp>
        <p:nvSpPr>
          <p:cNvPr id="5" name="Titre 1"/>
          <p:cNvSpPr txBox="1">
            <a:spLocks/>
          </p:cNvSpPr>
          <p:nvPr/>
        </p:nvSpPr>
        <p:spPr bwMode="white">
          <a:xfrm>
            <a:off x="107504" y="2601650"/>
            <a:ext cx="3972644"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Verdana" pitchFamily="34" charset="0"/>
              </a:defRPr>
            </a:lvl2pPr>
            <a:lvl3pPr algn="l" rtl="0" eaLnBrk="0" fontAlgn="base" hangingPunct="0">
              <a:spcBef>
                <a:spcPct val="0"/>
              </a:spcBef>
              <a:spcAft>
                <a:spcPct val="0"/>
              </a:spcAft>
              <a:defRPr sz="2400" b="1">
                <a:solidFill>
                  <a:schemeClr val="bg1"/>
                </a:solidFill>
                <a:latin typeface="Verdana" pitchFamily="34" charset="0"/>
              </a:defRPr>
            </a:lvl3pPr>
            <a:lvl4pPr algn="l" rtl="0" eaLnBrk="0" fontAlgn="base" hangingPunct="0">
              <a:spcBef>
                <a:spcPct val="0"/>
              </a:spcBef>
              <a:spcAft>
                <a:spcPct val="0"/>
              </a:spcAft>
              <a:defRPr sz="2400" b="1">
                <a:solidFill>
                  <a:schemeClr val="bg1"/>
                </a:solidFill>
                <a:latin typeface="Verdana" pitchFamily="34" charset="0"/>
              </a:defRPr>
            </a:lvl4pPr>
            <a:lvl5pPr algn="l" rtl="0" eaLnBrk="0" fontAlgn="base" hangingPunct="0">
              <a:spcBef>
                <a:spcPct val="0"/>
              </a:spcBef>
              <a:spcAft>
                <a:spcPct val="0"/>
              </a:spcAft>
              <a:defRPr sz="2400" b="1">
                <a:solidFill>
                  <a:schemeClr val="bg1"/>
                </a:solidFill>
                <a:latin typeface="Verdana" pitchFamily="34" charset="0"/>
              </a:defRPr>
            </a:lvl5pPr>
            <a:lvl6pPr marL="457200" algn="l" rtl="0" fontAlgn="base">
              <a:spcBef>
                <a:spcPct val="0"/>
              </a:spcBef>
              <a:spcAft>
                <a:spcPct val="0"/>
              </a:spcAft>
              <a:defRPr sz="2400" b="1">
                <a:solidFill>
                  <a:schemeClr val="bg1"/>
                </a:solidFill>
                <a:latin typeface="Verdana" pitchFamily="34" charset="0"/>
              </a:defRPr>
            </a:lvl6pPr>
            <a:lvl7pPr marL="914400" algn="l" rtl="0" fontAlgn="base">
              <a:spcBef>
                <a:spcPct val="0"/>
              </a:spcBef>
              <a:spcAft>
                <a:spcPct val="0"/>
              </a:spcAft>
              <a:defRPr sz="2400" b="1">
                <a:solidFill>
                  <a:schemeClr val="bg1"/>
                </a:solidFill>
                <a:latin typeface="Verdana" pitchFamily="34" charset="0"/>
              </a:defRPr>
            </a:lvl7pPr>
            <a:lvl8pPr marL="1371600" algn="l" rtl="0" fontAlgn="base">
              <a:spcBef>
                <a:spcPct val="0"/>
              </a:spcBef>
              <a:spcAft>
                <a:spcPct val="0"/>
              </a:spcAft>
              <a:defRPr sz="2400" b="1">
                <a:solidFill>
                  <a:schemeClr val="bg1"/>
                </a:solidFill>
                <a:latin typeface="Verdana" pitchFamily="34" charset="0"/>
              </a:defRPr>
            </a:lvl8pPr>
            <a:lvl9pPr marL="1828800" algn="l" rtl="0" fontAlgn="base">
              <a:spcBef>
                <a:spcPct val="0"/>
              </a:spcBef>
              <a:spcAft>
                <a:spcPct val="0"/>
              </a:spcAft>
              <a:defRPr sz="2400" b="1">
                <a:solidFill>
                  <a:schemeClr val="bg1"/>
                </a:solidFill>
                <a:latin typeface="Verdana" pitchFamily="34" charset="0"/>
              </a:defRPr>
            </a:lvl9pPr>
          </a:lstStyle>
          <a:p>
            <a:pPr algn="r" rtl="1"/>
            <a:r>
              <a:rPr lang="ar-DZ" kern="0" dirty="0" smtClean="0">
                <a:solidFill>
                  <a:srgbClr val="FF0000"/>
                </a:solidFill>
                <a:cs typeface="AGA Aladdin Regular" pitchFamily="2" charset="-78"/>
              </a:rPr>
              <a:t>رابعا: العوامل التكنولوجية</a:t>
            </a:r>
            <a:r>
              <a:rPr lang="fr-FR" kern="0" dirty="0" smtClean="0">
                <a:solidFill>
                  <a:srgbClr val="FF0000"/>
                </a:solidFill>
                <a:cs typeface="AGA Aladdin Regular" pitchFamily="2" charset="-78"/>
              </a:rPr>
              <a:t/>
            </a:r>
            <a:br>
              <a:rPr lang="fr-FR" kern="0" dirty="0" smtClean="0">
                <a:solidFill>
                  <a:srgbClr val="FF0000"/>
                </a:solidFill>
                <a:cs typeface="AGA Aladdin Regular" pitchFamily="2" charset="-78"/>
              </a:rPr>
            </a:br>
            <a:endParaRPr lang="fr-FR" kern="0" dirty="0">
              <a:solidFill>
                <a:srgbClr val="FF0000"/>
              </a:solidFill>
            </a:endParaRPr>
          </a:p>
        </p:txBody>
      </p:sp>
      <p:sp>
        <p:nvSpPr>
          <p:cNvPr id="6" name="Rectangle 5"/>
          <p:cNvSpPr/>
          <p:nvPr/>
        </p:nvSpPr>
        <p:spPr>
          <a:xfrm>
            <a:off x="833264" y="3174514"/>
            <a:ext cx="3275856" cy="3000821"/>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ar-DZ" b="1" dirty="0" smtClean="0">
                <a:solidFill>
                  <a:srgbClr val="000000"/>
                </a:solidFill>
              </a:rPr>
              <a:t>المستوى التكنولوجي في البلد </a:t>
            </a:r>
          </a:p>
          <a:p>
            <a:pPr marL="285750" indent="-285750" algn="r" rtl="1">
              <a:lnSpc>
                <a:spcPct val="150000"/>
              </a:lnSpc>
              <a:buFont typeface="Arial" panose="020B0604020202020204" pitchFamily="34" charset="0"/>
              <a:buChar char="•"/>
            </a:pPr>
            <a:r>
              <a:rPr lang="ar-DZ" b="1" dirty="0" smtClean="0">
                <a:solidFill>
                  <a:srgbClr val="000000"/>
                </a:solidFill>
              </a:rPr>
              <a:t>مدى </a:t>
            </a:r>
            <a:r>
              <a:rPr lang="ar-DZ" b="1" dirty="0">
                <a:solidFill>
                  <a:srgbClr val="000000"/>
                </a:solidFill>
              </a:rPr>
              <a:t>سرعة تغير التكنولوجيا</a:t>
            </a:r>
          </a:p>
          <a:p>
            <a:pPr marL="285750" indent="-285750" algn="r" rtl="1">
              <a:lnSpc>
                <a:spcPct val="150000"/>
              </a:lnSpc>
              <a:buFont typeface="Arial" panose="020B0604020202020204" pitchFamily="34" charset="0"/>
              <a:buChar char="•"/>
            </a:pPr>
            <a:r>
              <a:rPr lang="ar-DZ" b="1" dirty="0">
                <a:solidFill>
                  <a:srgbClr val="000000"/>
                </a:solidFill>
              </a:rPr>
              <a:t>الميزانية المخصصة للبحث والتطوير</a:t>
            </a:r>
          </a:p>
          <a:p>
            <a:pPr marL="285750" indent="-285750" algn="r" rtl="1">
              <a:lnSpc>
                <a:spcPct val="150000"/>
              </a:lnSpc>
              <a:buFont typeface="Arial" panose="020B0604020202020204" pitchFamily="34" charset="0"/>
              <a:buChar char="•"/>
            </a:pPr>
            <a:r>
              <a:rPr lang="ar-DZ" b="1" dirty="0">
                <a:solidFill>
                  <a:srgbClr val="000000"/>
                </a:solidFill>
              </a:rPr>
              <a:t>البنية التحتية الأساسية ل</a:t>
            </a:r>
            <a:r>
              <a:rPr lang="ar-DZ" b="1" dirty="0" smtClean="0">
                <a:solidFill>
                  <a:srgbClr val="000000"/>
                </a:solidFill>
              </a:rPr>
              <a:t>لاتصالات</a:t>
            </a:r>
            <a:endParaRPr lang="ar-DZ" b="1" dirty="0">
              <a:solidFill>
                <a:srgbClr val="000000"/>
              </a:solidFill>
            </a:endParaRPr>
          </a:p>
          <a:p>
            <a:pPr marL="285750" indent="-285750" algn="r" rtl="1">
              <a:lnSpc>
                <a:spcPct val="150000"/>
              </a:lnSpc>
              <a:buFont typeface="Arial" panose="020B0604020202020204" pitchFamily="34" charset="0"/>
              <a:buChar char="•"/>
            </a:pPr>
            <a:r>
              <a:rPr lang="ar-DZ" b="1" dirty="0" smtClean="0">
                <a:solidFill>
                  <a:srgbClr val="000000"/>
                </a:solidFill>
              </a:rPr>
              <a:t>مخابر ومراكز البحث والابتكار</a:t>
            </a:r>
          </a:p>
          <a:p>
            <a:pPr marL="285750" indent="-285750" algn="r" rtl="1">
              <a:lnSpc>
                <a:spcPct val="150000"/>
              </a:lnSpc>
              <a:buFont typeface="Arial" panose="020B0604020202020204" pitchFamily="34" charset="0"/>
              <a:buChar char="•"/>
            </a:pPr>
            <a:r>
              <a:rPr lang="ar-DZ" b="1" dirty="0" smtClean="0">
                <a:solidFill>
                  <a:srgbClr val="000000"/>
                </a:solidFill>
              </a:rPr>
              <a:t>التجارة الالكترونية وانظمة الدفع</a:t>
            </a:r>
          </a:p>
          <a:p>
            <a:pPr marL="285750" indent="-285750" algn="r" rtl="1">
              <a:lnSpc>
                <a:spcPct val="150000"/>
              </a:lnSpc>
              <a:buFont typeface="Arial" panose="020B0604020202020204" pitchFamily="34" charset="0"/>
              <a:buChar char="•"/>
            </a:pPr>
            <a:r>
              <a:rPr lang="ar-DZ" b="1" dirty="0" smtClean="0">
                <a:solidFill>
                  <a:srgbClr val="000000"/>
                </a:solidFill>
              </a:rPr>
              <a:t>تكلفة التكنولوجيا</a:t>
            </a:r>
            <a:endParaRPr lang="fr-FR" b="1" dirty="0">
              <a:solidFill>
                <a:srgbClr val="000000"/>
              </a:solidFill>
            </a:endParaRPr>
          </a:p>
        </p:txBody>
      </p:sp>
    </p:spTree>
    <p:extLst>
      <p:ext uri="{BB962C8B-B14F-4D97-AF65-F5344CB8AC3E}">
        <p14:creationId xmlns:p14="http://schemas.microsoft.com/office/powerpoint/2010/main" val="881680373"/>
      </p:ext>
    </p:extLst>
  </p:cSld>
  <p:clrMapOvr>
    <a:masterClrMapping/>
  </p:clrMapOvr>
  <p:transition advTm="20679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11774" y="1268760"/>
            <a:ext cx="3972644" cy="762000"/>
          </a:xfrm>
        </p:spPr>
        <p:txBody>
          <a:bodyPr/>
          <a:lstStyle/>
          <a:p>
            <a:pPr lvl="0" algn="r" rtl="1"/>
            <a:r>
              <a:rPr lang="ar-DZ" dirty="0" smtClean="0">
                <a:solidFill>
                  <a:srgbClr val="FF0000"/>
                </a:solidFill>
                <a:cs typeface="AGA Aladdin Regular" pitchFamily="2" charset="-78"/>
              </a:rPr>
              <a:t>خامسا: العوامل البيئية</a:t>
            </a:r>
            <a:r>
              <a:rPr lang="fr-FR" dirty="0">
                <a:solidFill>
                  <a:srgbClr val="FF0000"/>
                </a:solidFill>
                <a:cs typeface="AGA Aladdin Regular" pitchFamily="2" charset="-78"/>
              </a:rPr>
              <a:t/>
            </a:r>
            <a:br>
              <a:rPr lang="fr-FR" dirty="0">
                <a:solidFill>
                  <a:srgbClr val="FF0000"/>
                </a:solidFill>
                <a:cs typeface="AGA Aladdin Regular" pitchFamily="2" charset="-78"/>
              </a:rPr>
            </a:br>
            <a:endParaRPr lang="fr-FR" dirty="0">
              <a:solidFill>
                <a:srgbClr val="FF0000"/>
              </a:solidFill>
            </a:endParaRPr>
          </a:p>
        </p:txBody>
      </p:sp>
      <p:sp>
        <p:nvSpPr>
          <p:cNvPr id="4" name="Rectangle 3"/>
          <p:cNvSpPr/>
          <p:nvPr/>
        </p:nvSpPr>
        <p:spPr>
          <a:xfrm>
            <a:off x="4139952" y="1844824"/>
            <a:ext cx="4104456" cy="4247317"/>
          </a:xfrm>
          <a:prstGeom prst="rect">
            <a:avLst/>
          </a:prstGeom>
        </p:spPr>
        <p:txBody>
          <a:bodyPr wrap="square">
            <a:spAutoFit/>
          </a:bodyPr>
          <a:lstStyle/>
          <a:p>
            <a:pPr algn="r" rtl="1">
              <a:lnSpc>
                <a:spcPct val="150000"/>
              </a:lnSpc>
            </a:pPr>
            <a:r>
              <a:rPr lang="ar-DZ" b="1" dirty="0">
                <a:solidFill>
                  <a:srgbClr val="000000"/>
                </a:solidFill>
              </a:rPr>
              <a:t>تتعلق بتأثير البيئة </a:t>
            </a:r>
            <a:r>
              <a:rPr lang="ar-DZ" b="1" dirty="0" smtClean="0">
                <a:solidFill>
                  <a:srgbClr val="000000"/>
                </a:solidFill>
              </a:rPr>
              <a:t>الإيكولوجية </a:t>
            </a:r>
            <a:r>
              <a:rPr lang="ar-DZ" b="1" dirty="0">
                <a:solidFill>
                  <a:srgbClr val="000000"/>
                </a:solidFill>
              </a:rPr>
              <a:t>وتشمل</a:t>
            </a:r>
            <a:r>
              <a:rPr lang="ar-DZ" b="1" dirty="0" smtClean="0">
                <a:solidFill>
                  <a:srgbClr val="000000"/>
                </a:solidFill>
              </a:rPr>
              <a:t>:</a:t>
            </a:r>
            <a:endParaRPr lang="ar-DZ" b="1" dirty="0">
              <a:solidFill>
                <a:srgbClr val="000000"/>
              </a:solidFill>
            </a:endParaRPr>
          </a:p>
          <a:p>
            <a:pPr algn="r" rtl="1">
              <a:lnSpc>
                <a:spcPct val="150000"/>
              </a:lnSpc>
            </a:pPr>
            <a:r>
              <a:rPr lang="ar-DZ" b="1" dirty="0">
                <a:solidFill>
                  <a:srgbClr val="000000"/>
                </a:solidFill>
              </a:rPr>
              <a:t>– الطقس</a:t>
            </a:r>
            <a:r>
              <a:rPr lang="ar-DZ" b="1" dirty="0" smtClean="0">
                <a:solidFill>
                  <a:srgbClr val="000000"/>
                </a:solidFill>
              </a:rPr>
              <a:t>.</a:t>
            </a:r>
            <a:endParaRPr lang="ar-DZ" b="1" dirty="0">
              <a:solidFill>
                <a:srgbClr val="000000"/>
              </a:solidFill>
            </a:endParaRPr>
          </a:p>
          <a:p>
            <a:pPr algn="r" rtl="1">
              <a:lnSpc>
                <a:spcPct val="150000"/>
              </a:lnSpc>
            </a:pPr>
            <a:r>
              <a:rPr lang="ar-DZ" b="1" dirty="0">
                <a:solidFill>
                  <a:srgbClr val="000000"/>
                </a:solidFill>
              </a:rPr>
              <a:t>– تغير المناخ</a:t>
            </a:r>
            <a:r>
              <a:rPr lang="ar-DZ" b="1" dirty="0" smtClean="0">
                <a:solidFill>
                  <a:srgbClr val="000000"/>
                </a:solidFill>
              </a:rPr>
              <a:t>.</a:t>
            </a:r>
            <a:endParaRPr lang="ar-DZ" b="1" dirty="0">
              <a:solidFill>
                <a:srgbClr val="000000"/>
              </a:solidFill>
            </a:endParaRPr>
          </a:p>
          <a:p>
            <a:pPr algn="r" rtl="1">
              <a:lnSpc>
                <a:spcPct val="150000"/>
              </a:lnSpc>
            </a:pPr>
            <a:r>
              <a:rPr lang="ar-DZ" b="1" dirty="0">
                <a:solidFill>
                  <a:srgbClr val="000000"/>
                </a:solidFill>
              </a:rPr>
              <a:t>– قوانين حماية البيئة من التلوث</a:t>
            </a:r>
            <a:r>
              <a:rPr lang="ar-DZ" b="1" dirty="0" smtClean="0">
                <a:solidFill>
                  <a:srgbClr val="000000"/>
                </a:solidFill>
              </a:rPr>
              <a:t>.</a:t>
            </a:r>
            <a:endParaRPr lang="ar-DZ" b="1" dirty="0">
              <a:solidFill>
                <a:srgbClr val="000000"/>
              </a:solidFill>
            </a:endParaRPr>
          </a:p>
          <a:p>
            <a:pPr algn="r" rtl="1">
              <a:lnSpc>
                <a:spcPct val="150000"/>
              </a:lnSpc>
            </a:pPr>
            <a:r>
              <a:rPr lang="ar-DZ" b="1" dirty="0">
                <a:solidFill>
                  <a:srgbClr val="000000"/>
                </a:solidFill>
              </a:rPr>
              <a:t>– معدلات تلوث الهواء والماء</a:t>
            </a:r>
            <a:r>
              <a:rPr lang="ar-DZ" b="1" dirty="0" smtClean="0">
                <a:solidFill>
                  <a:srgbClr val="000000"/>
                </a:solidFill>
              </a:rPr>
              <a:t>.</a:t>
            </a:r>
            <a:endParaRPr lang="ar-DZ" b="1" dirty="0">
              <a:solidFill>
                <a:srgbClr val="000000"/>
              </a:solidFill>
            </a:endParaRPr>
          </a:p>
          <a:p>
            <a:pPr algn="r" rtl="1">
              <a:lnSpc>
                <a:spcPct val="150000"/>
              </a:lnSpc>
            </a:pPr>
            <a:r>
              <a:rPr lang="ar-DZ" b="1" dirty="0" smtClean="0">
                <a:solidFill>
                  <a:srgbClr val="000000"/>
                </a:solidFill>
              </a:rPr>
              <a:t>– إعادة </a:t>
            </a:r>
            <a:r>
              <a:rPr lang="ar-DZ" b="1" dirty="0">
                <a:solidFill>
                  <a:srgbClr val="000000"/>
                </a:solidFill>
              </a:rPr>
              <a:t>التدوير</a:t>
            </a:r>
            <a:r>
              <a:rPr lang="ar-DZ" b="1" dirty="0" smtClean="0">
                <a:solidFill>
                  <a:srgbClr val="000000"/>
                </a:solidFill>
              </a:rPr>
              <a:t>.</a:t>
            </a:r>
            <a:endParaRPr lang="ar-DZ" b="1" dirty="0">
              <a:solidFill>
                <a:srgbClr val="000000"/>
              </a:solidFill>
            </a:endParaRPr>
          </a:p>
          <a:p>
            <a:pPr algn="r" rtl="1">
              <a:lnSpc>
                <a:spcPct val="150000"/>
              </a:lnSpc>
            </a:pPr>
            <a:r>
              <a:rPr lang="ar-DZ" b="1" dirty="0">
                <a:solidFill>
                  <a:srgbClr val="000000"/>
                </a:solidFill>
              </a:rPr>
              <a:t>– إدارة المخلفات</a:t>
            </a:r>
            <a:r>
              <a:rPr lang="ar-DZ" b="1" dirty="0" smtClean="0">
                <a:solidFill>
                  <a:srgbClr val="000000"/>
                </a:solidFill>
              </a:rPr>
              <a:t>.</a:t>
            </a:r>
            <a:endParaRPr lang="ar-DZ" b="1" dirty="0">
              <a:solidFill>
                <a:srgbClr val="000000"/>
              </a:solidFill>
            </a:endParaRPr>
          </a:p>
          <a:p>
            <a:pPr algn="r" rtl="1">
              <a:lnSpc>
                <a:spcPct val="150000"/>
              </a:lnSpc>
            </a:pPr>
            <a:r>
              <a:rPr lang="ar-DZ" b="1" dirty="0">
                <a:solidFill>
                  <a:srgbClr val="000000"/>
                </a:solidFill>
              </a:rPr>
              <a:t>– المواقف تجاه المنتجات الإيكولوجية</a:t>
            </a:r>
            <a:r>
              <a:rPr lang="ar-DZ" b="1" dirty="0" smtClean="0">
                <a:solidFill>
                  <a:srgbClr val="000000"/>
                </a:solidFill>
              </a:rPr>
              <a:t>.</a:t>
            </a:r>
            <a:endParaRPr lang="ar-DZ" b="1" dirty="0">
              <a:solidFill>
                <a:srgbClr val="000000"/>
              </a:solidFill>
            </a:endParaRPr>
          </a:p>
          <a:p>
            <a:pPr algn="r" rtl="1">
              <a:lnSpc>
                <a:spcPct val="150000"/>
              </a:lnSpc>
            </a:pPr>
            <a:r>
              <a:rPr lang="ar-DZ" b="1" dirty="0">
                <a:solidFill>
                  <a:srgbClr val="000000"/>
                </a:solidFill>
              </a:rPr>
              <a:t>– الأنواع المهددة </a:t>
            </a:r>
            <a:r>
              <a:rPr lang="ar-DZ" b="1" dirty="0" err="1">
                <a:solidFill>
                  <a:srgbClr val="000000"/>
                </a:solidFill>
              </a:rPr>
              <a:t>بالإنقراض</a:t>
            </a:r>
            <a:r>
              <a:rPr lang="ar-DZ" b="1" dirty="0" smtClean="0">
                <a:solidFill>
                  <a:srgbClr val="000000"/>
                </a:solidFill>
              </a:rPr>
              <a:t>.</a:t>
            </a:r>
            <a:endParaRPr lang="ar-DZ" b="1" dirty="0">
              <a:solidFill>
                <a:srgbClr val="000000"/>
              </a:solidFill>
            </a:endParaRPr>
          </a:p>
          <a:p>
            <a:pPr algn="r" rtl="1">
              <a:lnSpc>
                <a:spcPct val="150000"/>
              </a:lnSpc>
            </a:pPr>
            <a:r>
              <a:rPr lang="ar-DZ" b="1" dirty="0">
                <a:solidFill>
                  <a:srgbClr val="000000"/>
                </a:solidFill>
              </a:rPr>
              <a:t>– المواقف تجاه الطاقة المتجددة ودعمها.</a:t>
            </a:r>
            <a:endParaRPr lang="fr-FR" b="1" dirty="0">
              <a:solidFill>
                <a:srgbClr val="000000"/>
              </a:solidFill>
            </a:endParaRPr>
          </a:p>
        </p:txBody>
      </p:sp>
      <p:sp>
        <p:nvSpPr>
          <p:cNvPr id="5" name="Titre 1"/>
          <p:cNvSpPr txBox="1">
            <a:spLocks/>
          </p:cNvSpPr>
          <p:nvPr/>
        </p:nvSpPr>
        <p:spPr bwMode="white">
          <a:xfrm>
            <a:off x="107504" y="2420888"/>
            <a:ext cx="3972644"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Verdana" pitchFamily="34" charset="0"/>
              </a:defRPr>
            </a:lvl2pPr>
            <a:lvl3pPr algn="l" rtl="0" eaLnBrk="0" fontAlgn="base" hangingPunct="0">
              <a:spcBef>
                <a:spcPct val="0"/>
              </a:spcBef>
              <a:spcAft>
                <a:spcPct val="0"/>
              </a:spcAft>
              <a:defRPr sz="2400" b="1">
                <a:solidFill>
                  <a:schemeClr val="bg1"/>
                </a:solidFill>
                <a:latin typeface="Verdana" pitchFamily="34" charset="0"/>
              </a:defRPr>
            </a:lvl3pPr>
            <a:lvl4pPr algn="l" rtl="0" eaLnBrk="0" fontAlgn="base" hangingPunct="0">
              <a:spcBef>
                <a:spcPct val="0"/>
              </a:spcBef>
              <a:spcAft>
                <a:spcPct val="0"/>
              </a:spcAft>
              <a:defRPr sz="2400" b="1">
                <a:solidFill>
                  <a:schemeClr val="bg1"/>
                </a:solidFill>
                <a:latin typeface="Verdana" pitchFamily="34" charset="0"/>
              </a:defRPr>
            </a:lvl4pPr>
            <a:lvl5pPr algn="l" rtl="0" eaLnBrk="0" fontAlgn="base" hangingPunct="0">
              <a:spcBef>
                <a:spcPct val="0"/>
              </a:spcBef>
              <a:spcAft>
                <a:spcPct val="0"/>
              </a:spcAft>
              <a:defRPr sz="2400" b="1">
                <a:solidFill>
                  <a:schemeClr val="bg1"/>
                </a:solidFill>
                <a:latin typeface="Verdana" pitchFamily="34" charset="0"/>
              </a:defRPr>
            </a:lvl5pPr>
            <a:lvl6pPr marL="457200" algn="l" rtl="0" fontAlgn="base">
              <a:spcBef>
                <a:spcPct val="0"/>
              </a:spcBef>
              <a:spcAft>
                <a:spcPct val="0"/>
              </a:spcAft>
              <a:defRPr sz="2400" b="1">
                <a:solidFill>
                  <a:schemeClr val="bg1"/>
                </a:solidFill>
                <a:latin typeface="Verdana" pitchFamily="34" charset="0"/>
              </a:defRPr>
            </a:lvl6pPr>
            <a:lvl7pPr marL="914400" algn="l" rtl="0" fontAlgn="base">
              <a:spcBef>
                <a:spcPct val="0"/>
              </a:spcBef>
              <a:spcAft>
                <a:spcPct val="0"/>
              </a:spcAft>
              <a:defRPr sz="2400" b="1">
                <a:solidFill>
                  <a:schemeClr val="bg1"/>
                </a:solidFill>
                <a:latin typeface="Verdana" pitchFamily="34" charset="0"/>
              </a:defRPr>
            </a:lvl7pPr>
            <a:lvl8pPr marL="1371600" algn="l" rtl="0" fontAlgn="base">
              <a:spcBef>
                <a:spcPct val="0"/>
              </a:spcBef>
              <a:spcAft>
                <a:spcPct val="0"/>
              </a:spcAft>
              <a:defRPr sz="2400" b="1">
                <a:solidFill>
                  <a:schemeClr val="bg1"/>
                </a:solidFill>
                <a:latin typeface="Verdana" pitchFamily="34" charset="0"/>
              </a:defRPr>
            </a:lvl8pPr>
            <a:lvl9pPr marL="1828800" algn="l" rtl="0" fontAlgn="base">
              <a:spcBef>
                <a:spcPct val="0"/>
              </a:spcBef>
              <a:spcAft>
                <a:spcPct val="0"/>
              </a:spcAft>
              <a:defRPr sz="2400" b="1">
                <a:solidFill>
                  <a:schemeClr val="bg1"/>
                </a:solidFill>
                <a:latin typeface="Verdana" pitchFamily="34" charset="0"/>
              </a:defRPr>
            </a:lvl9pPr>
          </a:lstStyle>
          <a:p>
            <a:pPr algn="r" rtl="1"/>
            <a:r>
              <a:rPr lang="ar-DZ" kern="0" dirty="0" smtClean="0">
                <a:solidFill>
                  <a:srgbClr val="FF0000"/>
                </a:solidFill>
                <a:cs typeface="AGA Aladdin Regular" pitchFamily="2" charset="-78"/>
              </a:rPr>
              <a:t>سادسا: العوامل القانونية</a:t>
            </a:r>
            <a:r>
              <a:rPr lang="fr-FR" kern="0" dirty="0" smtClean="0">
                <a:solidFill>
                  <a:srgbClr val="FF0000"/>
                </a:solidFill>
                <a:cs typeface="AGA Aladdin Regular" pitchFamily="2" charset="-78"/>
              </a:rPr>
              <a:t/>
            </a:r>
            <a:br>
              <a:rPr lang="fr-FR" kern="0" dirty="0" smtClean="0">
                <a:solidFill>
                  <a:srgbClr val="FF0000"/>
                </a:solidFill>
                <a:cs typeface="AGA Aladdin Regular" pitchFamily="2" charset="-78"/>
              </a:rPr>
            </a:br>
            <a:endParaRPr lang="fr-FR" kern="0" dirty="0">
              <a:solidFill>
                <a:srgbClr val="FF0000"/>
              </a:solidFill>
            </a:endParaRPr>
          </a:p>
        </p:txBody>
      </p:sp>
      <p:sp>
        <p:nvSpPr>
          <p:cNvPr id="6" name="Rectangle 5"/>
          <p:cNvSpPr/>
          <p:nvPr/>
        </p:nvSpPr>
        <p:spPr>
          <a:xfrm>
            <a:off x="-180528" y="2852936"/>
            <a:ext cx="3923928" cy="3000821"/>
          </a:xfrm>
          <a:prstGeom prst="rect">
            <a:avLst/>
          </a:prstGeom>
        </p:spPr>
        <p:txBody>
          <a:bodyPr wrap="square">
            <a:spAutoFit/>
          </a:bodyPr>
          <a:lstStyle/>
          <a:p>
            <a:pPr algn="r" rtl="1">
              <a:lnSpc>
                <a:spcPct val="150000"/>
              </a:lnSpc>
            </a:pPr>
            <a:r>
              <a:rPr lang="ar-DZ" b="1" dirty="0">
                <a:solidFill>
                  <a:srgbClr val="000000"/>
                </a:solidFill>
              </a:rPr>
              <a:t>قوانين حماية المستهلك</a:t>
            </a:r>
          </a:p>
          <a:p>
            <a:pPr algn="r" rtl="1">
              <a:lnSpc>
                <a:spcPct val="150000"/>
              </a:lnSpc>
            </a:pPr>
            <a:r>
              <a:rPr lang="ar-DZ" b="1" dirty="0">
                <a:solidFill>
                  <a:srgbClr val="000000"/>
                </a:solidFill>
              </a:rPr>
              <a:t>قوانين حماية الموظفين</a:t>
            </a:r>
          </a:p>
          <a:p>
            <a:pPr algn="r" rtl="1">
              <a:lnSpc>
                <a:spcPct val="150000"/>
              </a:lnSpc>
            </a:pPr>
            <a:r>
              <a:rPr lang="ar-DZ" b="1" dirty="0">
                <a:solidFill>
                  <a:srgbClr val="000000"/>
                </a:solidFill>
              </a:rPr>
              <a:t>قانون الصحة والسلامة في مكان العمل</a:t>
            </a:r>
          </a:p>
          <a:p>
            <a:pPr algn="r" rtl="1">
              <a:lnSpc>
                <a:spcPct val="150000"/>
              </a:lnSpc>
            </a:pPr>
            <a:r>
              <a:rPr lang="ar-DZ" b="1" dirty="0">
                <a:solidFill>
                  <a:srgbClr val="000000"/>
                </a:solidFill>
              </a:rPr>
              <a:t>قوانين المشتريات الحكومية</a:t>
            </a:r>
          </a:p>
          <a:p>
            <a:pPr algn="r" rtl="1">
              <a:lnSpc>
                <a:spcPct val="150000"/>
              </a:lnSpc>
            </a:pPr>
            <a:r>
              <a:rPr lang="ar-DZ" b="1" dirty="0">
                <a:solidFill>
                  <a:srgbClr val="000000"/>
                </a:solidFill>
              </a:rPr>
              <a:t>لوائح المنتج </a:t>
            </a:r>
            <a:endParaRPr lang="ar-DZ" b="1" dirty="0" smtClean="0">
              <a:solidFill>
                <a:srgbClr val="000000"/>
              </a:solidFill>
            </a:endParaRPr>
          </a:p>
          <a:p>
            <a:pPr algn="r" rtl="1">
              <a:lnSpc>
                <a:spcPct val="150000"/>
              </a:lnSpc>
            </a:pPr>
            <a:r>
              <a:rPr lang="ar-DZ" b="1" dirty="0" smtClean="0">
                <a:solidFill>
                  <a:srgbClr val="000000"/>
                </a:solidFill>
              </a:rPr>
              <a:t> </a:t>
            </a:r>
            <a:r>
              <a:rPr lang="ar-DZ" b="1" dirty="0">
                <a:solidFill>
                  <a:srgbClr val="000000"/>
                </a:solidFill>
              </a:rPr>
              <a:t>لوائح الهيئات </a:t>
            </a:r>
            <a:r>
              <a:rPr lang="ar-DZ" b="1" dirty="0" smtClean="0">
                <a:solidFill>
                  <a:srgbClr val="000000"/>
                </a:solidFill>
              </a:rPr>
              <a:t>الصناعية</a:t>
            </a:r>
            <a:endParaRPr lang="ar-DZ" b="1" dirty="0">
              <a:solidFill>
                <a:srgbClr val="000000"/>
              </a:solidFill>
            </a:endParaRPr>
          </a:p>
          <a:p>
            <a:pPr algn="r" rtl="1">
              <a:lnSpc>
                <a:spcPct val="150000"/>
              </a:lnSpc>
            </a:pPr>
            <a:r>
              <a:rPr lang="ar-DZ" b="1" dirty="0" smtClean="0">
                <a:solidFill>
                  <a:srgbClr val="000000"/>
                </a:solidFill>
              </a:rPr>
              <a:t>حماية براءات </a:t>
            </a:r>
            <a:r>
              <a:rPr lang="ar-DZ" b="1" dirty="0">
                <a:solidFill>
                  <a:srgbClr val="000000"/>
                </a:solidFill>
              </a:rPr>
              <a:t>الاختراع</a:t>
            </a:r>
            <a:endParaRPr lang="fr-FR" b="1" dirty="0">
              <a:solidFill>
                <a:srgbClr val="000000"/>
              </a:solidFill>
            </a:endParaRPr>
          </a:p>
        </p:txBody>
      </p:sp>
    </p:spTree>
    <p:extLst>
      <p:ext uri="{BB962C8B-B14F-4D97-AF65-F5344CB8AC3E}">
        <p14:creationId xmlns:p14="http://schemas.microsoft.com/office/powerpoint/2010/main" val="401452741"/>
      </p:ext>
    </p:extLst>
  </p:cSld>
  <p:clrMapOvr>
    <a:masterClrMapping/>
  </p:clrMapOvr>
  <p:transition advTm="24806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4932040" y="1340768"/>
            <a:ext cx="3528392" cy="577850"/>
          </a:xfrm>
          <a:prstGeom prst="rect">
            <a:avLst/>
          </a:prstGeom>
          <a:noFill/>
        </p:spPr>
        <p:txBody>
          <a:bodyPr wrap="square" rtlCol="0">
            <a:spAutoFit/>
          </a:bodyPr>
          <a:lstStyle/>
          <a:p>
            <a:pPr algn="just" rtl="1">
              <a:lnSpc>
                <a:spcPct val="150000"/>
              </a:lnSpc>
            </a:pPr>
            <a:r>
              <a:rPr lang="ar-DZ" sz="2400" b="1" dirty="0" smtClean="0">
                <a:solidFill>
                  <a:srgbClr val="FF0000"/>
                </a:solidFill>
              </a:rPr>
              <a:t>معايير تحليل بيئة الصناعة</a:t>
            </a:r>
            <a:endParaRPr lang="fr-FR" sz="2400" b="1" dirty="0">
              <a:solidFill>
                <a:srgbClr val="FF0000"/>
              </a:solidFill>
            </a:endParaRPr>
          </a:p>
        </p:txBody>
      </p:sp>
      <p:sp>
        <p:nvSpPr>
          <p:cNvPr id="18" name="ZoneTexte 17"/>
          <p:cNvSpPr txBox="1"/>
          <p:nvPr/>
        </p:nvSpPr>
        <p:spPr>
          <a:xfrm>
            <a:off x="2160320" y="404664"/>
            <a:ext cx="6732160" cy="400110"/>
          </a:xfrm>
          <a:prstGeom prst="rect">
            <a:avLst/>
          </a:prstGeom>
          <a:noFill/>
        </p:spPr>
        <p:txBody>
          <a:bodyPr wrap="square" rtlCol="0">
            <a:spAutoFit/>
          </a:bodyPr>
          <a:lstStyle/>
          <a:p>
            <a:pPr algn="r" rtl="1"/>
            <a:r>
              <a:rPr lang="fr-FR" sz="2000" b="1" dirty="0" smtClean="0">
                <a:solidFill>
                  <a:schemeClr val="bg1"/>
                </a:solidFill>
              </a:rPr>
              <a:t> </a:t>
            </a:r>
            <a:r>
              <a:rPr lang="ar-DZ" sz="2000" b="1" dirty="0" smtClean="0">
                <a:solidFill>
                  <a:schemeClr val="bg1"/>
                </a:solidFill>
              </a:rPr>
              <a:t>ثانيا</a:t>
            </a:r>
            <a:r>
              <a:rPr lang="ar-SA" sz="2000" b="1" dirty="0" smtClean="0">
                <a:solidFill>
                  <a:schemeClr val="bg1"/>
                </a:solidFill>
              </a:rPr>
              <a:t>: </a:t>
            </a:r>
            <a:r>
              <a:rPr lang="ar-DZ" sz="2000" b="1" dirty="0">
                <a:solidFill>
                  <a:schemeClr val="bg1"/>
                </a:solidFill>
              </a:rPr>
              <a:t>ت</a:t>
            </a:r>
            <a:r>
              <a:rPr lang="ar-DZ" sz="2000" b="1" dirty="0" smtClean="0">
                <a:solidFill>
                  <a:schemeClr val="bg1"/>
                </a:solidFill>
              </a:rPr>
              <a:t>حليل البيئة الخارجية الخاصة (التنافسية) باستخدام نموذج </a:t>
            </a:r>
            <a:r>
              <a:rPr lang="fr-FR" sz="2000" b="1" dirty="0" smtClean="0">
                <a:solidFill>
                  <a:schemeClr val="bg1"/>
                </a:solidFill>
                <a:latin typeface="Times New Roman" panose="02020603050405020304" pitchFamily="18" charset="0"/>
                <a:cs typeface="Times New Roman" panose="02020603050405020304" pitchFamily="18" charset="0"/>
              </a:rPr>
              <a:t>Porter</a:t>
            </a:r>
            <a:endParaRPr lang="fr-FR" sz="20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59632" y="2136339"/>
            <a:ext cx="6840760" cy="3365024"/>
          </a:xfrm>
          <a:prstGeom prst="rect">
            <a:avLst/>
          </a:prstGeom>
        </p:spPr>
        <p:txBody>
          <a:bodyPr wrap="square">
            <a:spAutoFit/>
          </a:bodyPr>
          <a:lstStyle/>
          <a:p>
            <a:pPr algn="just" rtl="1">
              <a:lnSpc>
                <a:spcPct val="150000"/>
              </a:lnSpc>
            </a:pPr>
            <a:r>
              <a:rPr lang="ar-DZ" b="1" dirty="0" smtClean="0">
                <a:solidFill>
                  <a:srgbClr val="000000"/>
                </a:solidFill>
              </a:rPr>
              <a:t>وفقا للمقاربة الهيكلية فإن هيكل الصناعة يؤثر بشكل مباشر في تحديد الاستراتيجيات التنافسية التي يمكن للمؤسسة تبنيها، ووفق هذه المقاربة التي قدمها مايكل </a:t>
            </a:r>
            <a:r>
              <a:rPr lang="ar-DZ" b="1" dirty="0" err="1">
                <a:solidFill>
                  <a:srgbClr val="000000"/>
                </a:solidFill>
              </a:rPr>
              <a:t>بورتر</a:t>
            </a:r>
            <a:r>
              <a:rPr lang="ar-DZ" b="1" dirty="0">
                <a:solidFill>
                  <a:srgbClr val="000000"/>
                </a:solidFill>
              </a:rPr>
              <a:t>" من كلية هارفارد للأعمال عام 1979 </a:t>
            </a:r>
            <a:r>
              <a:rPr lang="ar-DZ" b="1" dirty="0" smtClean="0">
                <a:solidFill>
                  <a:srgbClr val="000000"/>
                </a:solidFill>
              </a:rPr>
              <a:t> فإن تحليل القوى</a:t>
            </a:r>
            <a:r>
              <a:rPr lang="ar-DZ" dirty="0" smtClean="0"/>
              <a:t> </a:t>
            </a:r>
            <a:r>
              <a:rPr lang="ar-DZ" b="1" dirty="0">
                <a:solidFill>
                  <a:srgbClr val="000000"/>
                </a:solidFill>
              </a:rPr>
              <a:t>التنافسية </a:t>
            </a:r>
            <a:r>
              <a:rPr lang="ar-DZ" b="1" dirty="0" smtClean="0">
                <a:solidFill>
                  <a:srgbClr val="000000"/>
                </a:solidFill>
              </a:rPr>
              <a:t>هو عبارة </a:t>
            </a:r>
            <a:r>
              <a:rPr lang="ar-DZ" b="1" dirty="0">
                <a:solidFill>
                  <a:srgbClr val="000000"/>
                </a:solidFill>
              </a:rPr>
              <a:t>عن </a:t>
            </a:r>
            <a:r>
              <a:rPr lang="ar-DZ" b="1" dirty="0" smtClean="0">
                <a:solidFill>
                  <a:srgbClr val="000000"/>
                </a:solidFill>
              </a:rPr>
              <a:t>إطار </a:t>
            </a:r>
            <a:r>
              <a:rPr lang="ar-DZ" b="1" dirty="0">
                <a:solidFill>
                  <a:srgbClr val="000000"/>
                </a:solidFill>
              </a:rPr>
              <a:t>عمل بسيط لتقييم وضع أي شركة </a:t>
            </a:r>
            <a:r>
              <a:rPr lang="ar-DZ" b="1" dirty="0" smtClean="0">
                <a:solidFill>
                  <a:srgbClr val="000000"/>
                </a:solidFill>
              </a:rPr>
              <a:t>في مواجهة تلك القوى.</a:t>
            </a:r>
            <a:r>
              <a:rPr lang="ar-DZ" b="1" dirty="0">
                <a:solidFill>
                  <a:srgbClr val="000000"/>
                </a:solidFill>
              </a:rPr>
              <a:t> </a:t>
            </a:r>
          </a:p>
          <a:p>
            <a:pPr algn="just" rtl="1">
              <a:lnSpc>
                <a:spcPct val="150000"/>
              </a:lnSpc>
            </a:pPr>
            <a:r>
              <a:rPr lang="ar-DZ" b="1" dirty="0">
                <a:solidFill>
                  <a:srgbClr val="000000"/>
                </a:solidFill>
              </a:rPr>
              <a:t>ويقوم هذا الإطار على فكرة أن هناك خمس قوى تنافسية أساسية تشكل كل صناعة، وتساعد على تحديد حدة المنافسة </a:t>
            </a:r>
            <a:r>
              <a:rPr lang="ar-DZ" b="1" dirty="0">
                <a:solidFill>
                  <a:srgbClr val="FF0000"/>
                </a:solidFill>
              </a:rPr>
              <a:t>وجاذبية السوق، </a:t>
            </a:r>
            <a:r>
              <a:rPr lang="ar-DZ" b="1" dirty="0">
                <a:solidFill>
                  <a:srgbClr val="000000"/>
                </a:solidFill>
              </a:rPr>
              <a:t>بالإضافة إلى تحديد نقاط القوة في الأعمال، مما يساعد على فهم مدى </a:t>
            </a:r>
            <a:r>
              <a:rPr lang="ar-DZ" b="1" dirty="0">
                <a:solidFill>
                  <a:srgbClr val="FF0000"/>
                </a:solidFill>
              </a:rPr>
              <a:t>قوة المركز التنافسي </a:t>
            </a:r>
            <a:r>
              <a:rPr lang="ar-DZ" b="1" dirty="0">
                <a:solidFill>
                  <a:srgbClr val="000000"/>
                </a:solidFill>
              </a:rPr>
              <a:t>الحالي للشركة، ومدى قوة المركز الذي تتطلع للوصول إليها.</a:t>
            </a:r>
          </a:p>
        </p:txBody>
      </p:sp>
    </p:spTree>
    <p:extLst>
      <p:ext uri="{BB962C8B-B14F-4D97-AF65-F5344CB8AC3E}">
        <p14:creationId xmlns:p14="http://schemas.microsoft.com/office/powerpoint/2010/main" val="3637014235"/>
      </p:ext>
    </p:extLst>
  </p:cSld>
  <p:clrMapOvr>
    <a:masterClrMapping/>
  </p:clrMapOvr>
  <p:transition advTm="20064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808" y="260648"/>
            <a:ext cx="4452392" cy="762000"/>
          </a:xfrm>
        </p:spPr>
        <p:txBody>
          <a:bodyPr/>
          <a:lstStyle/>
          <a:p>
            <a:pPr algn="r" rtl="1"/>
            <a:r>
              <a:rPr lang="ar-DZ" sz="2000" dirty="0" smtClean="0"/>
              <a:t>نموذج </a:t>
            </a:r>
            <a:r>
              <a:rPr lang="fr-FR" sz="2000" dirty="0" smtClean="0"/>
              <a:t>Porter</a:t>
            </a:r>
            <a:r>
              <a:rPr lang="ar-DZ" sz="2000" dirty="0" smtClean="0"/>
              <a:t>  لتحليل الصناعة  </a:t>
            </a:r>
            <a:endParaRPr lang="fr-FR" sz="2000" dirty="0"/>
          </a:p>
        </p:txBody>
      </p:sp>
      <p:sp>
        <p:nvSpPr>
          <p:cNvPr id="4" name="AutoShape 2" descr="تحليل القوى التنافسية الخمسة - نموذج بورتر MeShAl AlOsAiM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58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488832" cy="5376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641859"/>
      </p:ext>
    </p:extLst>
  </p:cSld>
  <p:clrMapOvr>
    <a:masterClrMapping/>
  </p:clrMapOvr>
  <p:transition advTm="2764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699792" y="1052736"/>
            <a:ext cx="5616624" cy="646331"/>
          </a:xfrm>
          <a:prstGeom prst="rect">
            <a:avLst/>
          </a:prstGeom>
          <a:noFill/>
        </p:spPr>
        <p:txBody>
          <a:bodyPr wrap="square" rtlCol="0">
            <a:spAutoFit/>
          </a:bodyPr>
          <a:lstStyle/>
          <a:p>
            <a:pPr marL="342900" indent="-342900" algn="r" rtl="1">
              <a:buAutoNum type="arabicPeriod"/>
            </a:pPr>
            <a:r>
              <a:rPr lang="ar-DZ" b="1" dirty="0" smtClean="0">
                <a:solidFill>
                  <a:srgbClr val="FF0000"/>
                </a:solidFill>
              </a:rPr>
              <a:t>حدة المنافسة في الصناعة (المنافسون الحاليون):  </a:t>
            </a:r>
            <a:r>
              <a:rPr lang="ar-DZ" b="1" dirty="0">
                <a:solidFill>
                  <a:srgbClr val="FF0000"/>
                </a:solidFill>
              </a:rPr>
              <a:t> وتتأثر بما يلي:</a:t>
            </a:r>
            <a:endParaRPr lang="ar-DZ" b="1" dirty="0" smtClean="0">
              <a:solidFill>
                <a:srgbClr val="FF0000"/>
              </a:solidFill>
            </a:endParaRPr>
          </a:p>
          <a:p>
            <a:pPr algn="r" rtl="1"/>
            <a:r>
              <a:rPr lang="ar-DZ" b="1" dirty="0" smtClean="0">
                <a:solidFill>
                  <a:srgbClr val="FF0000"/>
                </a:solidFill>
              </a:rPr>
              <a:t>                                                       </a:t>
            </a:r>
          </a:p>
        </p:txBody>
      </p:sp>
      <p:sp>
        <p:nvSpPr>
          <p:cNvPr id="6" name="ZoneTexte 5"/>
          <p:cNvSpPr txBox="1"/>
          <p:nvPr/>
        </p:nvSpPr>
        <p:spPr>
          <a:xfrm>
            <a:off x="1331640" y="1436583"/>
            <a:ext cx="4176464" cy="1200329"/>
          </a:xfrm>
          <a:prstGeom prst="rect">
            <a:avLst/>
          </a:prstGeom>
          <a:noFill/>
        </p:spPr>
        <p:txBody>
          <a:bodyPr wrap="square" rtlCol="0">
            <a:spAutoFit/>
          </a:bodyPr>
          <a:lstStyle/>
          <a:p>
            <a:pPr marL="285750" indent="-285750" algn="r" rtl="1">
              <a:buFont typeface="Arial" panose="020B0604020202020204" pitchFamily="34" charset="0"/>
              <a:buChar char="•"/>
            </a:pPr>
            <a:r>
              <a:rPr lang="ar-DZ" b="1" dirty="0" smtClean="0">
                <a:solidFill>
                  <a:srgbClr val="000000"/>
                </a:solidFill>
              </a:rPr>
              <a:t>كثافة المنافسة</a:t>
            </a:r>
          </a:p>
          <a:p>
            <a:pPr marL="285750" indent="-285750" algn="r" rtl="1">
              <a:buFont typeface="Arial" panose="020B0604020202020204" pitchFamily="34" charset="0"/>
              <a:buChar char="•"/>
            </a:pPr>
            <a:r>
              <a:rPr lang="ar-DZ" b="1" dirty="0" smtClean="0">
                <a:solidFill>
                  <a:srgbClr val="000000"/>
                </a:solidFill>
              </a:rPr>
              <a:t>درجة </a:t>
            </a:r>
            <a:r>
              <a:rPr lang="ar-DZ" b="1" dirty="0">
                <a:solidFill>
                  <a:srgbClr val="000000"/>
                </a:solidFill>
              </a:rPr>
              <a:t>نمو الصناعة؛</a:t>
            </a:r>
          </a:p>
          <a:p>
            <a:pPr marL="285750" indent="-285750" algn="r" rtl="1">
              <a:buFont typeface="Arial" panose="020B0604020202020204" pitchFamily="34" charset="0"/>
              <a:buChar char="•"/>
            </a:pPr>
            <a:r>
              <a:rPr lang="ar-DZ" b="1" dirty="0" smtClean="0">
                <a:solidFill>
                  <a:srgbClr val="000000"/>
                </a:solidFill>
              </a:rPr>
              <a:t>نسبة </a:t>
            </a:r>
            <a:r>
              <a:rPr lang="ar-DZ" b="1" dirty="0">
                <a:solidFill>
                  <a:srgbClr val="000000"/>
                </a:solidFill>
              </a:rPr>
              <a:t>التكاليف الثابتة إلى القيمة المضافة؛</a:t>
            </a:r>
          </a:p>
          <a:p>
            <a:pPr marL="285750" indent="-285750" algn="r" rtl="1">
              <a:buFont typeface="Arial" panose="020B0604020202020204" pitchFamily="34" charset="0"/>
              <a:buChar char="•"/>
            </a:pPr>
            <a:r>
              <a:rPr lang="ar-DZ" b="1" dirty="0" smtClean="0">
                <a:solidFill>
                  <a:srgbClr val="000000"/>
                </a:solidFill>
              </a:rPr>
              <a:t>مدى </a:t>
            </a:r>
            <a:r>
              <a:rPr lang="ar-DZ" b="1" dirty="0">
                <a:solidFill>
                  <a:srgbClr val="000000"/>
                </a:solidFill>
              </a:rPr>
              <a:t>إمكانية تميز المنتج.</a:t>
            </a:r>
            <a:endParaRPr lang="fr-FR" b="1" dirty="0">
              <a:solidFill>
                <a:srgbClr val="000000"/>
              </a:solidFill>
            </a:endParaRPr>
          </a:p>
        </p:txBody>
      </p:sp>
      <p:sp>
        <p:nvSpPr>
          <p:cNvPr id="7" name="ZoneTexte 6"/>
          <p:cNvSpPr txBox="1"/>
          <p:nvPr/>
        </p:nvSpPr>
        <p:spPr>
          <a:xfrm>
            <a:off x="3397349" y="2636912"/>
            <a:ext cx="4896544" cy="369332"/>
          </a:xfrm>
          <a:prstGeom prst="rect">
            <a:avLst/>
          </a:prstGeom>
          <a:noFill/>
        </p:spPr>
        <p:txBody>
          <a:bodyPr wrap="square" rtlCol="0">
            <a:spAutoFit/>
          </a:bodyPr>
          <a:lstStyle/>
          <a:p>
            <a:pPr algn="r" rtl="1"/>
            <a:r>
              <a:rPr lang="ar-DZ" b="1" dirty="0" smtClean="0">
                <a:solidFill>
                  <a:srgbClr val="FF0000"/>
                </a:solidFill>
              </a:rPr>
              <a:t>2. التهديد المحتمل من الداخلين الجدد :</a:t>
            </a:r>
            <a:r>
              <a:rPr lang="ar-DZ" b="1" dirty="0" smtClean="0">
                <a:solidFill>
                  <a:srgbClr val="000000"/>
                </a:solidFill>
              </a:rPr>
              <a:t>   والذي قد يقود إلى :</a:t>
            </a:r>
            <a:endParaRPr lang="fr-FR" b="1" dirty="0">
              <a:solidFill>
                <a:srgbClr val="000000"/>
              </a:solidFill>
            </a:endParaRPr>
          </a:p>
        </p:txBody>
      </p:sp>
      <p:sp>
        <p:nvSpPr>
          <p:cNvPr id="8" name="ZoneTexte 7"/>
          <p:cNvSpPr txBox="1"/>
          <p:nvPr/>
        </p:nvSpPr>
        <p:spPr>
          <a:xfrm>
            <a:off x="1331640" y="3068960"/>
            <a:ext cx="4176464" cy="923330"/>
          </a:xfrm>
          <a:prstGeom prst="rect">
            <a:avLst/>
          </a:prstGeom>
          <a:noFill/>
        </p:spPr>
        <p:txBody>
          <a:bodyPr wrap="square" rtlCol="0">
            <a:spAutoFit/>
          </a:bodyPr>
          <a:lstStyle/>
          <a:p>
            <a:pPr marL="285750" indent="-285750" algn="r" rtl="1">
              <a:buFont typeface="Arial" panose="020B0604020202020204" pitchFamily="34" charset="0"/>
              <a:buChar char="•"/>
            </a:pPr>
            <a:r>
              <a:rPr lang="ar-DZ" b="1" dirty="0">
                <a:solidFill>
                  <a:srgbClr val="000000"/>
                </a:solidFill>
              </a:rPr>
              <a:t>انخفاض في أسعار العرض؛</a:t>
            </a:r>
          </a:p>
          <a:p>
            <a:pPr marL="285750" indent="-285750" algn="r" rtl="1">
              <a:buFont typeface="Arial" panose="020B0604020202020204" pitchFamily="34" charset="0"/>
              <a:buChar char="•"/>
            </a:pPr>
            <a:r>
              <a:rPr lang="ar-DZ" b="1" dirty="0" smtClean="0">
                <a:solidFill>
                  <a:srgbClr val="000000"/>
                </a:solidFill>
              </a:rPr>
              <a:t>ارتفاع </a:t>
            </a:r>
            <a:r>
              <a:rPr lang="ar-DZ" b="1" dirty="0">
                <a:solidFill>
                  <a:srgbClr val="000000"/>
                </a:solidFill>
              </a:rPr>
              <a:t>في تكلفة المنظمات المتواجدة في الصناعة؛</a:t>
            </a:r>
          </a:p>
          <a:p>
            <a:pPr marL="285750" indent="-285750" algn="r" rtl="1">
              <a:buFont typeface="Arial" panose="020B0604020202020204" pitchFamily="34" charset="0"/>
              <a:buChar char="•"/>
            </a:pPr>
            <a:r>
              <a:rPr lang="ar-DZ" b="1" dirty="0" smtClean="0">
                <a:solidFill>
                  <a:srgbClr val="000000"/>
                </a:solidFill>
              </a:rPr>
              <a:t>تقليص </a:t>
            </a:r>
            <a:r>
              <a:rPr lang="ar-DZ" b="1" dirty="0">
                <a:solidFill>
                  <a:srgbClr val="000000"/>
                </a:solidFill>
              </a:rPr>
              <a:t>مردودية هذه المنظمات</a:t>
            </a:r>
            <a:endParaRPr lang="fr-FR" b="1" dirty="0">
              <a:solidFill>
                <a:srgbClr val="000000"/>
              </a:solidFill>
            </a:endParaRPr>
          </a:p>
        </p:txBody>
      </p:sp>
      <p:sp>
        <p:nvSpPr>
          <p:cNvPr id="9" name="Rectangle 8"/>
          <p:cNvSpPr/>
          <p:nvPr/>
        </p:nvSpPr>
        <p:spPr>
          <a:xfrm>
            <a:off x="3456384" y="4437112"/>
            <a:ext cx="4572000" cy="2308324"/>
          </a:xfrm>
          <a:prstGeom prst="rect">
            <a:avLst/>
          </a:prstGeom>
        </p:spPr>
        <p:txBody>
          <a:bodyPr>
            <a:spAutoFit/>
          </a:bodyPr>
          <a:lstStyle/>
          <a:p>
            <a:pPr algn="r" rtl="1"/>
            <a:r>
              <a:rPr lang="ar-DZ" b="1" dirty="0" smtClean="0">
                <a:solidFill>
                  <a:srgbClr val="000000"/>
                </a:solidFill>
              </a:rPr>
              <a:t> الولاء للعلامة و </a:t>
            </a:r>
            <a:r>
              <a:rPr lang="ar-DZ" b="1" dirty="0">
                <a:solidFill>
                  <a:srgbClr val="000000"/>
                </a:solidFill>
              </a:rPr>
              <a:t>تميز </a:t>
            </a:r>
            <a:r>
              <a:rPr lang="ar-DZ" b="1" dirty="0" smtClean="0">
                <a:solidFill>
                  <a:srgbClr val="000000"/>
                </a:solidFill>
              </a:rPr>
              <a:t>المنتج</a:t>
            </a:r>
          </a:p>
          <a:p>
            <a:pPr algn="r" rtl="1"/>
            <a:r>
              <a:rPr lang="ar-DZ" b="1" dirty="0" smtClean="0">
                <a:solidFill>
                  <a:srgbClr val="000000"/>
                </a:solidFill>
              </a:rPr>
              <a:t> مزايا </a:t>
            </a:r>
            <a:r>
              <a:rPr lang="ar-DZ" b="1" dirty="0">
                <a:solidFill>
                  <a:srgbClr val="000000"/>
                </a:solidFill>
              </a:rPr>
              <a:t>التكلفة المطلقة ؛</a:t>
            </a:r>
          </a:p>
          <a:p>
            <a:pPr algn="r" rtl="1"/>
            <a:r>
              <a:rPr lang="ar-DZ" b="1" dirty="0">
                <a:solidFill>
                  <a:srgbClr val="000000"/>
                </a:solidFill>
              </a:rPr>
              <a:t> متطلبات رأس المال. </a:t>
            </a:r>
          </a:p>
          <a:p>
            <a:pPr algn="r" rtl="1"/>
            <a:r>
              <a:rPr lang="ar-DZ" b="1" dirty="0" smtClean="0">
                <a:solidFill>
                  <a:srgbClr val="000000"/>
                </a:solidFill>
              </a:rPr>
              <a:t> </a:t>
            </a:r>
            <a:r>
              <a:rPr lang="ar-DZ" b="1" dirty="0">
                <a:solidFill>
                  <a:srgbClr val="000000"/>
                </a:solidFill>
              </a:rPr>
              <a:t>اقتصاديات الحجم </a:t>
            </a:r>
            <a:r>
              <a:rPr lang="ar-DZ" b="1" dirty="0" smtClean="0">
                <a:solidFill>
                  <a:srgbClr val="000000"/>
                </a:solidFill>
              </a:rPr>
              <a:t>؛</a:t>
            </a:r>
          </a:p>
          <a:p>
            <a:pPr algn="r" rtl="1"/>
            <a:r>
              <a:rPr lang="ar-DZ" b="1" dirty="0" smtClean="0">
                <a:solidFill>
                  <a:srgbClr val="000000"/>
                </a:solidFill>
              </a:rPr>
              <a:t> براءات الاختراع</a:t>
            </a:r>
          </a:p>
          <a:p>
            <a:pPr algn="r" rtl="1"/>
            <a:r>
              <a:rPr lang="ar-DZ" b="1" dirty="0">
                <a:solidFill>
                  <a:srgbClr val="000000"/>
                </a:solidFill>
              </a:rPr>
              <a:t> </a:t>
            </a:r>
            <a:r>
              <a:rPr lang="ar-DZ" b="1" dirty="0" smtClean="0">
                <a:solidFill>
                  <a:srgbClr val="000000"/>
                </a:solidFill>
              </a:rPr>
              <a:t>السيطرة على منافذ التوزيع</a:t>
            </a:r>
            <a:endParaRPr lang="ar-DZ" b="1" dirty="0">
              <a:solidFill>
                <a:srgbClr val="000000"/>
              </a:solidFill>
            </a:endParaRPr>
          </a:p>
          <a:p>
            <a:pPr algn="r" rtl="1"/>
            <a:r>
              <a:rPr lang="ar-DZ" b="1" dirty="0">
                <a:solidFill>
                  <a:srgbClr val="000000"/>
                </a:solidFill>
              </a:rPr>
              <a:t> تكاليف تحول المستهلك؛</a:t>
            </a:r>
          </a:p>
          <a:p>
            <a:pPr algn="r" rtl="1"/>
            <a:r>
              <a:rPr lang="ar-DZ" b="1" dirty="0">
                <a:solidFill>
                  <a:srgbClr val="000000"/>
                </a:solidFill>
              </a:rPr>
              <a:t> اللوائح والأنظمة الحكومية </a:t>
            </a:r>
            <a:r>
              <a:rPr lang="ar-DZ" dirty="0" smtClean="0"/>
              <a:t>.</a:t>
            </a:r>
          </a:p>
        </p:txBody>
      </p:sp>
      <p:sp>
        <p:nvSpPr>
          <p:cNvPr id="10" name="Rectangle 9"/>
          <p:cNvSpPr/>
          <p:nvPr/>
        </p:nvSpPr>
        <p:spPr>
          <a:xfrm>
            <a:off x="4283968" y="4042185"/>
            <a:ext cx="4176464" cy="369332"/>
          </a:xfrm>
          <a:prstGeom prst="rect">
            <a:avLst/>
          </a:prstGeom>
        </p:spPr>
        <p:txBody>
          <a:bodyPr wrap="square">
            <a:spAutoFit/>
          </a:bodyPr>
          <a:lstStyle/>
          <a:p>
            <a:pPr algn="r" rtl="1"/>
            <a:r>
              <a:rPr lang="ar-DZ" b="1" dirty="0" smtClean="0">
                <a:solidFill>
                  <a:srgbClr val="000000"/>
                </a:solidFill>
              </a:rPr>
              <a:t>       ولا بد إذن من رفع عوائق </a:t>
            </a:r>
            <a:r>
              <a:rPr lang="ar-DZ" b="1" dirty="0">
                <a:solidFill>
                  <a:srgbClr val="000000"/>
                </a:solidFill>
              </a:rPr>
              <a:t>الدخول </a:t>
            </a:r>
            <a:r>
              <a:rPr lang="ar-DZ" b="1" dirty="0" smtClean="0">
                <a:solidFill>
                  <a:srgbClr val="000000"/>
                </a:solidFill>
              </a:rPr>
              <a:t>للصناعة</a:t>
            </a:r>
            <a:endParaRPr lang="fr-FR" b="1" dirty="0">
              <a:solidFill>
                <a:srgbClr val="000000"/>
              </a:solidFill>
            </a:endParaRP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820" y="4076505"/>
            <a:ext cx="3240360" cy="2016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au 11"/>
          <p:cNvGraphicFramePr>
            <a:graphicFrameLocks noGrp="1"/>
          </p:cNvGraphicFramePr>
          <p:nvPr>
            <p:extLst>
              <p:ext uri="{D42A27DB-BD31-4B8C-83A1-F6EECF244321}">
                <p14:modId xmlns:p14="http://schemas.microsoft.com/office/powerpoint/2010/main" val="1398544945"/>
              </p:ext>
            </p:extLst>
          </p:nvPr>
        </p:nvGraphicFramePr>
        <p:xfrm>
          <a:off x="754708" y="4581128"/>
          <a:ext cx="3224530" cy="1872208"/>
        </p:xfrm>
        <a:graphic>
          <a:graphicData uri="http://schemas.openxmlformats.org/drawingml/2006/table">
            <a:tbl>
              <a:tblPr rtl="1" firstRow="1" bandRow="1" bandCol="1">
                <a:tableStyleId>{5C22544A-7EE6-4342-B048-85BDC9FD1C3A}</a:tableStyleId>
              </a:tblPr>
              <a:tblGrid>
                <a:gridCol w="703580"/>
                <a:gridCol w="1260475"/>
                <a:gridCol w="1260475"/>
              </a:tblGrid>
              <a:tr h="391411">
                <a:tc>
                  <a:txBody>
                    <a:bodyPr/>
                    <a:lstStyle/>
                    <a:p>
                      <a:pPr algn="ctr" rtl="1">
                        <a:lnSpc>
                          <a:spcPct val="115000"/>
                        </a:lnSpc>
                        <a:spcAft>
                          <a:spcPts val="0"/>
                        </a:spcAft>
                        <a:tabLst>
                          <a:tab pos="2292985" algn="l"/>
                        </a:tabLst>
                      </a:pPr>
                      <a:r>
                        <a:rPr lang="ar-SA" sz="1600" b="1" dirty="0">
                          <a:effectLst/>
                        </a:rPr>
                        <a:t> </a:t>
                      </a:r>
                      <a:endParaRPr lang="fr-FR" sz="1200" b="1" dirty="0">
                        <a:effectLst/>
                        <a:latin typeface="Times New Roman"/>
                        <a:ea typeface="SimSun"/>
                      </a:endParaRPr>
                    </a:p>
                  </a:txBody>
                  <a:tcPr marL="68580" marR="68580" marT="0" marB="0" anchor="ctr"/>
                </a:tc>
                <a:tc>
                  <a:txBody>
                    <a:bodyPr/>
                    <a:lstStyle/>
                    <a:p>
                      <a:pPr algn="ctr" rtl="1">
                        <a:lnSpc>
                          <a:spcPct val="115000"/>
                        </a:lnSpc>
                        <a:spcAft>
                          <a:spcPts val="0"/>
                        </a:spcAft>
                        <a:tabLst>
                          <a:tab pos="2292985" algn="l"/>
                        </a:tabLst>
                      </a:pPr>
                      <a:r>
                        <a:rPr lang="ar-SA" sz="1500" b="1" dirty="0">
                          <a:effectLst/>
                        </a:rPr>
                        <a:t>ضعيفة </a:t>
                      </a:r>
                      <a:endParaRPr lang="fr-FR" sz="1200" b="1" dirty="0">
                        <a:effectLst/>
                        <a:latin typeface="Times New Roman"/>
                        <a:ea typeface="SimSun"/>
                      </a:endParaRPr>
                    </a:p>
                  </a:txBody>
                  <a:tcPr marL="68580" marR="68580" marT="0" marB="0" anchor="ctr"/>
                </a:tc>
                <a:tc>
                  <a:txBody>
                    <a:bodyPr/>
                    <a:lstStyle/>
                    <a:p>
                      <a:pPr algn="ctr" rtl="1">
                        <a:lnSpc>
                          <a:spcPct val="115000"/>
                        </a:lnSpc>
                        <a:spcAft>
                          <a:spcPts val="0"/>
                        </a:spcAft>
                        <a:tabLst>
                          <a:tab pos="2292985" algn="l"/>
                        </a:tabLst>
                      </a:pPr>
                      <a:r>
                        <a:rPr lang="ar-SA" sz="1500" b="1">
                          <a:effectLst/>
                        </a:rPr>
                        <a:t>قويـة</a:t>
                      </a:r>
                      <a:endParaRPr lang="fr-FR" sz="1200" b="1">
                        <a:effectLst/>
                        <a:latin typeface="Times New Roman"/>
                        <a:ea typeface="SimSun"/>
                      </a:endParaRPr>
                    </a:p>
                  </a:txBody>
                  <a:tcPr marL="68580" marR="68580" marT="0" marB="0" anchor="ctr"/>
                </a:tc>
              </a:tr>
              <a:tr h="717186">
                <a:tc>
                  <a:txBody>
                    <a:bodyPr/>
                    <a:lstStyle/>
                    <a:p>
                      <a:pPr algn="ctr" rtl="1">
                        <a:lnSpc>
                          <a:spcPct val="115000"/>
                        </a:lnSpc>
                        <a:spcAft>
                          <a:spcPts val="0"/>
                        </a:spcAft>
                        <a:tabLst>
                          <a:tab pos="2292985" algn="l"/>
                        </a:tabLst>
                      </a:pPr>
                      <a:r>
                        <a:rPr lang="ar-SA" sz="1500" b="1" dirty="0">
                          <a:effectLst/>
                        </a:rPr>
                        <a:t>ضعيفة</a:t>
                      </a:r>
                      <a:endParaRPr lang="fr-FR" sz="1200" b="1" dirty="0">
                        <a:effectLst/>
                        <a:latin typeface="Times New Roman"/>
                        <a:ea typeface="SimSun"/>
                      </a:endParaRPr>
                    </a:p>
                  </a:txBody>
                  <a:tcPr marL="68580" marR="68580" marT="0" marB="0" anchor="ctr"/>
                </a:tc>
                <a:tc>
                  <a:txBody>
                    <a:bodyPr/>
                    <a:lstStyle/>
                    <a:p>
                      <a:pPr algn="ctr" rtl="1">
                        <a:lnSpc>
                          <a:spcPct val="90000"/>
                        </a:lnSpc>
                        <a:spcAft>
                          <a:spcPts val="0"/>
                        </a:spcAft>
                        <a:tabLst>
                          <a:tab pos="2292985" algn="l"/>
                        </a:tabLst>
                      </a:pPr>
                      <a:r>
                        <a:rPr lang="ar-SA" sz="1600" b="1" dirty="0">
                          <a:effectLst/>
                        </a:rPr>
                        <a:t>مردودية ضعيفة وثابتة</a:t>
                      </a:r>
                      <a:endParaRPr lang="fr-FR" sz="1200" b="1" dirty="0">
                        <a:effectLst/>
                        <a:latin typeface="Times New Roman"/>
                        <a:ea typeface="SimSun"/>
                      </a:endParaRPr>
                    </a:p>
                  </a:txBody>
                  <a:tcPr marL="68580" marR="68580" marT="0" marB="0" anchor="ctr"/>
                </a:tc>
                <a:tc>
                  <a:txBody>
                    <a:bodyPr/>
                    <a:lstStyle/>
                    <a:p>
                      <a:pPr algn="ctr" rtl="1">
                        <a:lnSpc>
                          <a:spcPct val="90000"/>
                        </a:lnSpc>
                        <a:spcAft>
                          <a:spcPts val="0"/>
                        </a:spcAft>
                        <a:tabLst>
                          <a:tab pos="2292985" algn="l"/>
                        </a:tabLst>
                      </a:pPr>
                      <a:r>
                        <a:rPr lang="ar-SA" sz="1600" b="1">
                          <a:effectLst/>
                        </a:rPr>
                        <a:t>مردودية ضعيفة وغير مستقرة</a:t>
                      </a:r>
                      <a:endParaRPr lang="fr-FR" sz="1200" b="1">
                        <a:effectLst/>
                        <a:latin typeface="Times New Roman"/>
                        <a:ea typeface="SimSun"/>
                      </a:endParaRPr>
                    </a:p>
                  </a:txBody>
                  <a:tcPr marL="68580" marR="68580" marT="0" marB="0" anchor="ctr"/>
                </a:tc>
              </a:tr>
              <a:tr h="763611">
                <a:tc>
                  <a:txBody>
                    <a:bodyPr/>
                    <a:lstStyle/>
                    <a:p>
                      <a:pPr algn="ctr" rtl="1">
                        <a:lnSpc>
                          <a:spcPct val="115000"/>
                        </a:lnSpc>
                        <a:spcAft>
                          <a:spcPts val="0"/>
                        </a:spcAft>
                        <a:tabLst>
                          <a:tab pos="2292985" algn="l"/>
                        </a:tabLst>
                      </a:pPr>
                      <a:r>
                        <a:rPr lang="ar-SA" sz="1500" b="1" dirty="0">
                          <a:effectLst/>
                        </a:rPr>
                        <a:t>قويـة</a:t>
                      </a:r>
                      <a:endParaRPr lang="fr-FR" sz="1200" b="1" dirty="0">
                        <a:effectLst/>
                        <a:latin typeface="Times New Roman"/>
                        <a:ea typeface="SimSun"/>
                      </a:endParaRPr>
                    </a:p>
                  </a:txBody>
                  <a:tcPr marL="68580" marR="68580" marT="0" marB="0" anchor="ctr"/>
                </a:tc>
                <a:tc>
                  <a:txBody>
                    <a:bodyPr/>
                    <a:lstStyle/>
                    <a:p>
                      <a:pPr algn="ctr" rtl="1">
                        <a:lnSpc>
                          <a:spcPct val="90000"/>
                        </a:lnSpc>
                        <a:spcAft>
                          <a:spcPts val="0"/>
                        </a:spcAft>
                        <a:tabLst>
                          <a:tab pos="2292985" algn="l"/>
                        </a:tabLst>
                      </a:pPr>
                      <a:r>
                        <a:rPr lang="ar-SA" sz="1600" b="1" dirty="0">
                          <a:effectLst/>
                        </a:rPr>
                        <a:t>مردودية قوية ومستقرة</a:t>
                      </a:r>
                      <a:endParaRPr lang="fr-FR" sz="1200" b="1" dirty="0">
                        <a:effectLst/>
                        <a:latin typeface="Times New Roman"/>
                        <a:ea typeface="SimSun"/>
                      </a:endParaRPr>
                    </a:p>
                  </a:txBody>
                  <a:tcPr marL="68580" marR="68580" marT="0" marB="0" anchor="ctr"/>
                </a:tc>
                <a:tc>
                  <a:txBody>
                    <a:bodyPr/>
                    <a:lstStyle/>
                    <a:p>
                      <a:pPr algn="ctr" rtl="1">
                        <a:lnSpc>
                          <a:spcPct val="90000"/>
                        </a:lnSpc>
                        <a:spcAft>
                          <a:spcPts val="0"/>
                        </a:spcAft>
                        <a:tabLst>
                          <a:tab pos="2292985" algn="l"/>
                        </a:tabLst>
                      </a:pPr>
                      <a:r>
                        <a:rPr lang="ar-SA" sz="1600" b="1" dirty="0">
                          <a:effectLst/>
                        </a:rPr>
                        <a:t>مردودية قوية وغير مستقرة</a:t>
                      </a:r>
                      <a:endParaRPr lang="fr-FR" sz="1200" b="1" dirty="0">
                        <a:effectLst/>
                        <a:latin typeface="Times New Roman"/>
                        <a:ea typeface="SimSun"/>
                      </a:endParaRPr>
                    </a:p>
                  </a:txBody>
                  <a:tcPr marL="68580" marR="68580" marT="0" marB="0" anchor="ctr"/>
                </a:tc>
              </a:tr>
            </a:tbl>
          </a:graphicData>
        </a:graphic>
      </p:graphicFrame>
    </p:spTree>
    <p:extLst>
      <p:ext uri="{BB962C8B-B14F-4D97-AF65-F5344CB8AC3E}">
        <p14:creationId xmlns:p14="http://schemas.microsoft.com/office/powerpoint/2010/main" val="1670095274"/>
      </p:ext>
    </p:extLst>
  </p:cSld>
  <p:clrMapOvr>
    <a:masterClrMapping/>
  </p:clrMapOvr>
  <p:transition advTm="469816"/>
  <p:timing>
    <p:tnLst>
      <p:par>
        <p:cTn id="1" dur="indefinite" restart="never" nodeType="tmRoot"/>
      </p:par>
    </p:tnLst>
  </p:timing>
</p:sld>
</file>

<file path=ppt/theme/theme1.xml><?xml version="1.0" encoding="utf-8"?>
<a:theme xmlns:a="http://schemas.openxmlformats.org/drawingml/2006/main" name="Sample presentation slides [2]">
  <a:themeElements>
    <a:clrScheme name="Sample presentation slides [2]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fontScheme name="Sample presentation slides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2]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2] 3">
        <a:dk1>
          <a:srgbClr val="808080"/>
        </a:dk1>
        <a:lt1>
          <a:srgbClr val="FFFFFF"/>
        </a:lt1>
        <a:dk2>
          <a:srgbClr val="FFFFFF"/>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4916</TotalTime>
  <Words>1827</Words>
  <Application>Microsoft Office PowerPoint</Application>
  <PresentationFormat>Affichage à l'écran (4:3)</PresentationFormat>
  <Paragraphs>241</Paragraphs>
  <Slides>20</Slides>
  <Notes>0</Notes>
  <HiddenSlides>0</HiddenSlides>
  <MMClips>0</MMClips>
  <ScaleCrop>false</ScaleCrop>
  <HeadingPairs>
    <vt:vector size="8" baseType="variant">
      <vt:variant>
        <vt:lpstr>Polices utilisées</vt:lpstr>
      </vt:variant>
      <vt:variant>
        <vt:i4>10</vt:i4>
      </vt: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32" baseType="lpstr">
      <vt:lpstr>SimSun</vt:lpstr>
      <vt:lpstr>AGA Aladdin Regular</vt:lpstr>
      <vt:lpstr>Arabic Transparent</vt:lpstr>
      <vt:lpstr>Arial</vt:lpstr>
      <vt:lpstr>Calibri</vt:lpstr>
      <vt:lpstr>Symbol</vt:lpstr>
      <vt:lpstr>Times New Roman</vt:lpstr>
      <vt:lpstr>Traditional Arabic</vt:lpstr>
      <vt:lpstr>Verdana</vt:lpstr>
      <vt:lpstr>Wingdings</vt:lpstr>
      <vt:lpstr>Sample presentation slides [2]</vt:lpstr>
      <vt:lpstr>Image</vt:lpstr>
      <vt:lpstr>Présentation PowerPoint</vt:lpstr>
      <vt:lpstr>Présentation PowerPoint</vt:lpstr>
      <vt:lpstr>Présentation PowerPoint</vt:lpstr>
      <vt:lpstr>أولا: العوامل السياسية </vt:lpstr>
      <vt:lpstr>ثالثا: العوامل الاجتماعية والثقافية </vt:lpstr>
      <vt:lpstr>خامسا: العوامل البيئية </vt:lpstr>
      <vt:lpstr>Présentation PowerPoint</vt:lpstr>
      <vt:lpstr>نموذج Porter  لتحليل الصناعة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ويمكننا أن نميز بين أربعة أنواع من الرقابة التسويقية</vt:lpstr>
      <vt:lpstr>Présentation PowerPoint</vt:lpstr>
    </vt:vector>
  </TitlesOfParts>
  <Company>HTC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Service Quality</dc:title>
  <dc:creator>Enda Larkin</dc:creator>
  <cp:lastModifiedBy>Tarek</cp:lastModifiedBy>
  <cp:revision>407</cp:revision>
  <dcterms:created xsi:type="dcterms:W3CDTF">2008-10-01T15:56:26Z</dcterms:created>
  <dcterms:modified xsi:type="dcterms:W3CDTF">2024-03-10T07:29:53Z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TC011812291033</vt:lpwstr>
  </property>
</Properties>
</file>