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0"/>
  </p:notesMasterIdLst>
  <p:sldIdLst>
    <p:sldId id="457" r:id="rId2"/>
    <p:sldId id="258" r:id="rId3"/>
    <p:sldId id="444" r:id="rId4"/>
    <p:sldId id="433" r:id="rId5"/>
    <p:sldId id="452" r:id="rId6"/>
    <p:sldId id="453" r:id="rId7"/>
    <p:sldId id="454" r:id="rId8"/>
    <p:sldId id="455" r:id="rId9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000000"/>
    <a:srgbClr val="408089"/>
    <a:srgbClr val="292929"/>
    <a:srgbClr val="DBFABC"/>
    <a:srgbClr val="8EF02C"/>
    <a:srgbClr val="D9FAB8"/>
    <a:srgbClr val="D7FAB4"/>
    <a:srgbClr val="CDF9A1"/>
    <a:srgbClr val="5D80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4" autoAdjust="0"/>
    <p:restoredTop sz="94420" autoAdjust="0"/>
  </p:normalViewPr>
  <p:slideViewPr>
    <p:cSldViewPr>
      <p:cViewPr varScale="1">
        <p:scale>
          <a:sx n="74" d="100"/>
          <a:sy n="74" d="100"/>
        </p:scale>
        <p:origin x="116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38" d="100"/>
          <a:sy n="38" d="100"/>
        </p:scale>
        <p:origin x="-1542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CECA23-E4EC-4890-8029-7FA004AF756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F7BA11B7-9295-4FBF-BC8C-8B62048F173F}">
      <dgm:prSet custT="1"/>
      <dgm:spPr/>
      <dgm:t>
        <a:bodyPr/>
        <a:lstStyle/>
        <a:p>
          <a:pPr algn="ctr" rtl="0"/>
          <a:r>
            <a:rPr lang="ar-SA" sz="2400" b="1" dirty="0" smtClean="0"/>
            <a:t>التسويق الاستراتيجي</a:t>
          </a:r>
          <a:endParaRPr lang="fr-FR" sz="2400" dirty="0"/>
        </a:p>
      </dgm:t>
    </dgm:pt>
    <dgm:pt modelId="{4C147D61-B398-49FD-8150-6D3C47E8C1FE}" type="parTrans" cxnId="{51025C73-7D75-4A64-BD80-B6ECC327779F}">
      <dgm:prSet/>
      <dgm:spPr/>
      <dgm:t>
        <a:bodyPr/>
        <a:lstStyle/>
        <a:p>
          <a:endParaRPr lang="fr-FR"/>
        </a:p>
      </dgm:t>
    </dgm:pt>
    <dgm:pt modelId="{81E27552-89D0-4C03-B151-EEE497C11A13}" type="sibTrans" cxnId="{51025C73-7D75-4A64-BD80-B6ECC327779F}">
      <dgm:prSet/>
      <dgm:spPr/>
      <dgm:t>
        <a:bodyPr/>
        <a:lstStyle/>
        <a:p>
          <a:endParaRPr lang="fr-FR"/>
        </a:p>
      </dgm:t>
    </dgm:pt>
    <dgm:pt modelId="{3C887153-CB42-4ECE-8F46-2E7843ED4CD4}" type="pres">
      <dgm:prSet presAssocID="{6ECECA23-E4EC-4890-8029-7FA004AF756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13541CE-F96A-430D-A2D6-37AFE586A2BB}" type="pres">
      <dgm:prSet presAssocID="{F7BA11B7-9295-4FBF-BC8C-8B62048F173F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1025C73-7D75-4A64-BD80-B6ECC327779F}" srcId="{6ECECA23-E4EC-4890-8029-7FA004AF7565}" destId="{F7BA11B7-9295-4FBF-BC8C-8B62048F173F}" srcOrd="0" destOrd="0" parTransId="{4C147D61-B398-49FD-8150-6D3C47E8C1FE}" sibTransId="{81E27552-89D0-4C03-B151-EEE497C11A13}"/>
    <dgm:cxn modelId="{7CBE751E-7893-4496-9EAD-E98884670A25}" type="presOf" srcId="{F7BA11B7-9295-4FBF-BC8C-8B62048F173F}" destId="{313541CE-F96A-430D-A2D6-37AFE586A2BB}" srcOrd="0" destOrd="0" presId="urn:microsoft.com/office/officeart/2005/8/layout/vList2"/>
    <dgm:cxn modelId="{4283F641-BA0D-4D59-B04A-6538A3672C30}" type="presOf" srcId="{6ECECA23-E4EC-4890-8029-7FA004AF7565}" destId="{3C887153-CB42-4ECE-8F46-2E7843ED4CD4}" srcOrd="0" destOrd="0" presId="urn:microsoft.com/office/officeart/2005/8/layout/vList2"/>
    <dgm:cxn modelId="{15038B01-F372-479B-B558-DE91277D4F3D}" type="presParOf" srcId="{3C887153-CB42-4ECE-8F46-2E7843ED4CD4}" destId="{313541CE-F96A-430D-A2D6-37AFE586A2B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1048243-2448-4373-9CD0-EB1C83EBDD71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C8095B5-F7F5-41B1-B3BF-E06D0C76CEB4}">
      <dgm:prSet custT="1"/>
      <dgm:spPr/>
      <dgm:t>
        <a:bodyPr/>
        <a:lstStyle/>
        <a:p>
          <a:pPr rtl="0"/>
          <a:r>
            <a:rPr lang="ar-DZ" sz="1800" b="1" dirty="0" smtClean="0"/>
            <a:t>د. طارق بلحاج</a:t>
          </a:r>
          <a:endParaRPr lang="fr-FR" sz="1800" b="1" dirty="0"/>
        </a:p>
      </dgm:t>
    </dgm:pt>
    <dgm:pt modelId="{492F6946-3C60-467F-8A49-0693F07B6704}" type="parTrans" cxnId="{704FAEB4-E6C7-4CD8-9872-25752531428C}">
      <dgm:prSet/>
      <dgm:spPr/>
      <dgm:t>
        <a:bodyPr/>
        <a:lstStyle/>
        <a:p>
          <a:endParaRPr lang="fr-FR"/>
        </a:p>
      </dgm:t>
    </dgm:pt>
    <dgm:pt modelId="{04166B70-02A1-41A6-B814-0ED821914FA4}" type="sibTrans" cxnId="{704FAEB4-E6C7-4CD8-9872-25752531428C}">
      <dgm:prSet/>
      <dgm:spPr/>
      <dgm:t>
        <a:bodyPr/>
        <a:lstStyle/>
        <a:p>
          <a:endParaRPr lang="fr-FR"/>
        </a:p>
      </dgm:t>
    </dgm:pt>
    <dgm:pt modelId="{157F5294-3412-4DB9-91CF-223C65CE4C8E}">
      <dgm:prSet custT="1"/>
      <dgm:spPr/>
      <dgm:t>
        <a:bodyPr/>
        <a:lstStyle/>
        <a:p>
          <a:pPr rtl="0"/>
          <a:r>
            <a:rPr lang="ar-DZ" sz="1800" b="1" dirty="0" smtClean="0"/>
            <a:t>موجهة لطلبة السنة </a:t>
          </a:r>
          <a:r>
            <a:rPr lang="ar-DZ" sz="1800" b="1" dirty="0" smtClean="0"/>
            <a:t>الأولى ماستر، </a:t>
          </a:r>
          <a:r>
            <a:rPr lang="ar-DZ" sz="1800" b="1" dirty="0" smtClean="0"/>
            <a:t>تخصص </a:t>
          </a:r>
          <a:r>
            <a:rPr lang="ar-DZ" sz="1800" b="1" dirty="0" smtClean="0"/>
            <a:t>إدارة اعمال</a:t>
          </a:r>
          <a:endParaRPr lang="fr-FR" sz="1800" dirty="0"/>
        </a:p>
      </dgm:t>
    </dgm:pt>
    <dgm:pt modelId="{54B01815-19AF-4C08-AB67-79049ACCF696}" type="parTrans" cxnId="{95A16D2F-EC68-4DD7-88F2-6DBE08C085BE}">
      <dgm:prSet/>
      <dgm:spPr/>
      <dgm:t>
        <a:bodyPr/>
        <a:lstStyle/>
        <a:p>
          <a:endParaRPr lang="fr-FR"/>
        </a:p>
      </dgm:t>
    </dgm:pt>
    <dgm:pt modelId="{816D2947-D1FB-4EC8-BCC0-3EACDE9C6314}" type="sibTrans" cxnId="{95A16D2F-EC68-4DD7-88F2-6DBE08C085BE}">
      <dgm:prSet/>
      <dgm:spPr/>
      <dgm:t>
        <a:bodyPr/>
        <a:lstStyle/>
        <a:p>
          <a:endParaRPr lang="fr-FR"/>
        </a:p>
      </dgm:t>
    </dgm:pt>
    <dgm:pt modelId="{A7253CE2-895B-4486-AC6B-586F09B26F13}" type="pres">
      <dgm:prSet presAssocID="{A1048243-2448-4373-9CD0-EB1C83EBDD7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57B36CEE-5B9E-464C-9959-A26F899893E3}" type="pres">
      <dgm:prSet presAssocID="{A1048243-2448-4373-9CD0-EB1C83EBDD71}" presName="tSp" presStyleCnt="0"/>
      <dgm:spPr/>
    </dgm:pt>
    <dgm:pt modelId="{6EF8F92A-AC1E-4961-821F-246381F9F4BB}" type="pres">
      <dgm:prSet presAssocID="{A1048243-2448-4373-9CD0-EB1C83EBDD71}" presName="bSp" presStyleCnt="0"/>
      <dgm:spPr/>
    </dgm:pt>
    <dgm:pt modelId="{851E5CB1-2C3D-4484-8115-0FC36E0E5E49}" type="pres">
      <dgm:prSet presAssocID="{A1048243-2448-4373-9CD0-EB1C83EBDD71}" presName="process" presStyleCnt="0"/>
      <dgm:spPr/>
    </dgm:pt>
    <dgm:pt modelId="{40F7174D-D695-4536-B5D4-5E44F482DF75}" type="pres">
      <dgm:prSet presAssocID="{5C8095B5-F7F5-41B1-B3BF-E06D0C76CEB4}" presName="composite1" presStyleCnt="0"/>
      <dgm:spPr/>
    </dgm:pt>
    <dgm:pt modelId="{11CCEDCE-00E9-4DD6-9CC6-CB5180D5D627}" type="pres">
      <dgm:prSet presAssocID="{5C8095B5-F7F5-41B1-B3BF-E06D0C76CEB4}" presName="dummyNode1" presStyleLbl="node1" presStyleIdx="0" presStyleCnt="2"/>
      <dgm:spPr/>
    </dgm:pt>
    <dgm:pt modelId="{D096C729-00DA-4664-BA62-1EFFFBA72265}" type="pres">
      <dgm:prSet presAssocID="{5C8095B5-F7F5-41B1-B3BF-E06D0C76CEB4}" presName="childNode1" presStyleLbl="bgAcc1" presStyleIdx="0" presStyleCnt="2">
        <dgm:presLayoutVars>
          <dgm:bulletEnabled val="1"/>
        </dgm:presLayoutVars>
      </dgm:prSet>
      <dgm:spPr/>
    </dgm:pt>
    <dgm:pt modelId="{19BFACDF-0665-4021-935B-0824B8D4C690}" type="pres">
      <dgm:prSet presAssocID="{5C8095B5-F7F5-41B1-B3BF-E06D0C76CEB4}" presName="childNode1tx" presStyleLbl="bgAcc1" presStyleIdx="0" presStyleCnt="2">
        <dgm:presLayoutVars>
          <dgm:bulletEnabled val="1"/>
        </dgm:presLayoutVars>
      </dgm:prSet>
      <dgm:spPr/>
    </dgm:pt>
    <dgm:pt modelId="{F60513BF-9833-4964-91A0-04F0DE8D0AE9}" type="pres">
      <dgm:prSet presAssocID="{5C8095B5-F7F5-41B1-B3BF-E06D0C76CEB4}" presName="parentNode1" presStyleLbl="node1" presStyleIdx="0" presStyleCnt="2" custScaleX="145509" custScaleY="119969" custLinFactNeighborX="-12500" custLinFactNeighborY="645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EFC65B8-E9FF-4D03-9693-FAFE466BC54A}" type="pres">
      <dgm:prSet presAssocID="{5C8095B5-F7F5-41B1-B3BF-E06D0C76CEB4}" presName="connSite1" presStyleCnt="0"/>
      <dgm:spPr/>
    </dgm:pt>
    <dgm:pt modelId="{00848C70-4C08-4007-A8F8-9E7746FE2E07}" type="pres">
      <dgm:prSet presAssocID="{04166B70-02A1-41A6-B814-0ED821914FA4}" presName="Name9" presStyleLbl="sibTrans2D1" presStyleIdx="0" presStyleCnt="1"/>
      <dgm:spPr/>
      <dgm:t>
        <a:bodyPr/>
        <a:lstStyle/>
        <a:p>
          <a:endParaRPr lang="fr-FR"/>
        </a:p>
      </dgm:t>
    </dgm:pt>
    <dgm:pt modelId="{324BDFC2-4C41-432C-B0F8-8BC38FCD671F}" type="pres">
      <dgm:prSet presAssocID="{157F5294-3412-4DB9-91CF-223C65CE4C8E}" presName="composite2" presStyleCnt="0"/>
      <dgm:spPr/>
    </dgm:pt>
    <dgm:pt modelId="{47233262-423E-4807-8827-5EA845EB32C7}" type="pres">
      <dgm:prSet presAssocID="{157F5294-3412-4DB9-91CF-223C65CE4C8E}" presName="dummyNode2" presStyleLbl="node1" presStyleIdx="0" presStyleCnt="2"/>
      <dgm:spPr/>
    </dgm:pt>
    <dgm:pt modelId="{DC493364-2DEC-4985-9659-7A3E82EBD4EC}" type="pres">
      <dgm:prSet presAssocID="{157F5294-3412-4DB9-91CF-223C65CE4C8E}" presName="childNode2" presStyleLbl="bgAcc1" presStyleIdx="1" presStyleCnt="2">
        <dgm:presLayoutVars>
          <dgm:bulletEnabled val="1"/>
        </dgm:presLayoutVars>
      </dgm:prSet>
      <dgm:spPr/>
    </dgm:pt>
    <dgm:pt modelId="{A43CD450-F9F2-4CE9-840E-606BC1B32896}" type="pres">
      <dgm:prSet presAssocID="{157F5294-3412-4DB9-91CF-223C65CE4C8E}" presName="childNode2tx" presStyleLbl="bgAcc1" presStyleIdx="1" presStyleCnt="2">
        <dgm:presLayoutVars>
          <dgm:bulletEnabled val="1"/>
        </dgm:presLayoutVars>
      </dgm:prSet>
      <dgm:spPr/>
    </dgm:pt>
    <dgm:pt modelId="{FE147CDD-9E09-48F8-997D-DEEBB929717C}" type="pres">
      <dgm:prSet presAssocID="{157F5294-3412-4DB9-91CF-223C65CE4C8E}" presName="parentNode2" presStyleLbl="node1" presStyleIdx="1" presStyleCnt="2" custScaleX="270987" custScaleY="15898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D85716-2C59-4A26-90D5-6149824C460F}" type="pres">
      <dgm:prSet presAssocID="{157F5294-3412-4DB9-91CF-223C65CE4C8E}" presName="connSite2" presStyleCnt="0"/>
      <dgm:spPr/>
    </dgm:pt>
  </dgm:ptLst>
  <dgm:cxnLst>
    <dgm:cxn modelId="{C497583F-062A-45F7-B558-B219D1583DCC}" type="presOf" srcId="{5C8095B5-F7F5-41B1-B3BF-E06D0C76CEB4}" destId="{F60513BF-9833-4964-91A0-04F0DE8D0AE9}" srcOrd="0" destOrd="0" presId="urn:microsoft.com/office/officeart/2005/8/layout/hProcess4"/>
    <dgm:cxn modelId="{95A16D2F-EC68-4DD7-88F2-6DBE08C085BE}" srcId="{A1048243-2448-4373-9CD0-EB1C83EBDD71}" destId="{157F5294-3412-4DB9-91CF-223C65CE4C8E}" srcOrd="1" destOrd="0" parTransId="{54B01815-19AF-4C08-AB67-79049ACCF696}" sibTransId="{816D2947-D1FB-4EC8-BCC0-3EACDE9C6314}"/>
    <dgm:cxn modelId="{704FAEB4-E6C7-4CD8-9872-25752531428C}" srcId="{A1048243-2448-4373-9CD0-EB1C83EBDD71}" destId="{5C8095B5-F7F5-41B1-B3BF-E06D0C76CEB4}" srcOrd="0" destOrd="0" parTransId="{492F6946-3C60-467F-8A49-0693F07B6704}" sibTransId="{04166B70-02A1-41A6-B814-0ED821914FA4}"/>
    <dgm:cxn modelId="{85FFECE3-7DD4-4D90-A2C2-3BC0F622195D}" type="presOf" srcId="{A1048243-2448-4373-9CD0-EB1C83EBDD71}" destId="{A7253CE2-895B-4486-AC6B-586F09B26F13}" srcOrd="0" destOrd="0" presId="urn:microsoft.com/office/officeart/2005/8/layout/hProcess4"/>
    <dgm:cxn modelId="{5081E8F2-66E0-4650-9698-57C830B1A2D9}" type="presOf" srcId="{157F5294-3412-4DB9-91CF-223C65CE4C8E}" destId="{FE147CDD-9E09-48F8-997D-DEEBB929717C}" srcOrd="0" destOrd="0" presId="urn:microsoft.com/office/officeart/2005/8/layout/hProcess4"/>
    <dgm:cxn modelId="{24D519DC-1C10-46AA-8645-93F1A2219285}" type="presOf" srcId="{04166B70-02A1-41A6-B814-0ED821914FA4}" destId="{00848C70-4C08-4007-A8F8-9E7746FE2E07}" srcOrd="0" destOrd="0" presId="urn:microsoft.com/office/officeart/2005/8/layout/hProcess4"/>
    <dgm:cxn modelId="{93E0BB60-F353-4121-BDA3-E3FC419706FA}" type="presParOf" srcId="{A7253CE2-895B-4486-AC6B-586F09B26F13}" destId="{57B36CEE-5B9E-464C-9959-A26F899893E3}" srcOrd="0" destOrd="0" presId="urn:microsoft.com/office/officeart/2005/8/layout/hProcess4"/>
    <dgm:cxn modelId="{CD9FD5C1-8EA3-4CBC-B697-43026B9703F5}" type="presParOf" srcId="{A7253CE2-895B-4486-AC6B-586F09B26F13}" destId="{6EF8F92A-AC1E-4961-821F-246381F9F4BB}" srcOrd="1" destOrd="0" presId="urn:microsoft.com/office/officeart/2005/8/layout/hProcess4"/>
    <dgm:cxn modelId="{F92A538C-DB56-4D74-9C8A-AB909597B250}" type="presParOf" srcId="{A7253CE2-895B-4486-AC6B-586F09B26F13}" destId="{851E5CB1-2C3D-4484-8115-0FC36E0E5E49}" srcOrd="2" destOrd="0" presId="urn:microsoft.com/office/officeart/2005/8/layout/hProcess4"/>
    <dgm:cxn modelId="{E407E656-CFD5-4277-A9E8-B91AF3E2F124}" type="presParOf" srcId="{851E5CB1-2C3D-4484-8115-0FC36E0E5E49}" destId="{40F7174D-D695-4536-B5D4-5E44F482DF75}" srcOrd="0" destOrd="0" presId="urn:microsoft.com/office/officeart/2005/8/layout/hProcess4"/>
    <dgm:cxn modelId="{10D3149C-5E7F-4F38-A9EF-A57F0B0D904A}" type="presParOf" srcId="{40F7174D-D695-4536-B5D4-5E44F482DF75}" destId="{11CCEDCE-00E9-4DD6-9CC6-CB5180D5D627}" srcOrd="0" destOrd="0" presId="urn:microsoft.com/office/officeart/2005/8/layout/hProcess4"/>
    <dgm:cxn modelId="{F29016B2-4359-4627-897C-A03044551A38}" type="presParOf" srcId="{40F7174D-D695-4536-B5D4-5E44F482DF75}" destId="{D096C729-00DA-4664-BA62-1EFFFBA72265}" srcOrd="1" destOrd="0" presId="urn:microsoft.com/office/officeart/2005/8/layout/hProcess4"/>
    <dgm:cxn modelId="{CD76D843-11DA-4C61-ADD9-7EF2A3A9DD00}" type="presParOf" srcId="{40F7174D-D695-4536-B5D4-5E44F482DF75}" destId="{19BFACDF-0665-4021-935B-0824B8D4C690}" srcOrd="2" destOrd="0" presId="urn:microsoft.com/office/officeart/2005/8/layout/hProcess4"/>
    <dgm:cxn modelId="{008FD9E1-CF24-4B02-954D-8F0CA7283DE8}" type="presParOf" srcId="{40F7174D-D695-4536-B5D4-5E44F482DF75}" destId="{F60513BF-9833-4964-91A0-04F0DE8D0AE9}" srcOrd="3" destOrd="0" presId="urn:microsoft.com/office/officeart/2005/8/layout/hProcess4"/>
    <dgm:cxn modelId="{CF99D3AF-42E2-4DCC-A3D2-7EB50F5E6B8C}" type="presParOf" srcId="{40F7174D-D695-4536-B5D4-5E44F482DF75}" destId="{CEFC65B8-E9FF-4D03-9693-FAFE466BC54A}" srcOrd="4" destOrd="0" presId="urn:microsoft.com/office/officeart/2005/8/layout/hProcess4"/>
    <dgm:cxn modelId="{3B7AA3A0-55B4-4049-A7D5-607CBF3BA0F7}" type="presParOf" srcId="{851E5CB1-2C3D-4484-8115-0FC36E0E5E49}" destId="{00848C70-4C08-4007-A8F8-9E7746FE2E07}" srcOrd="1" destOrd="0" presId="urn:microsoft.com/office/officeart/2005/8/layout/hProcess4"/>
    <dgm:cxn modelId="{63209695-D5E5-45BA-A3DB-856B2AE6FB6A}" type="presParOf" srcId="{851E5CB1-2C3D-4484-8115-0FC36E0E5E49}" destId="{324BDFC2-4C41-432C-B0F8-8BC38FCD671F}" srcOrd="2" destOrd="0" presId="urn:microsoft.com/office/officeart/2005/8/layout/hProcess4"/>
    <dgm:cxn modelId="{924E58BC-709E-43B6-9789-85DBA8032345}" type="presParOf" srcId="{324BDFC2-4C41-432C-B0F8-8BC38FCD671F}" destId="{47233262-423E-4807-8827-5EA845EB32C7}" srcOrd="0" destOrd="0" presId="urn:microsoft.com/office/officeart/2005/8/layout/hProcess4"/>
    <dgm:cxn modelId="{4A37BD9B-CADE-4237-AD69-044B8BF4D5CD}" type="presParOf" srcId="{324BDFC2-4C41-432C-B0F8-8BC38FCD671F}" destId="{DC493364-2DEC-4985-9659-7A3E82EBD4EC}" srcOrd="1" destOrd="0" presId="urn:microsoft.com/office/officeart/2005/8/layout/hProcess4"/>
    <dgm:cxn modelId="{576143F1-09E3-488F-B1ED-F91DFC4B98E6}" type="presParOf" srcId="{324BDFC2-4C41-432C-B0F8-8BC38FCD671F}" destId="{A43CD450-F9F2-4CE9-840E-606BC1B32896}" srcOrd="2" destOrd="0" presId="urn:microsoft.com/office/officeart/2005/8/layout/hProcess4"/>
    <dgm:cxn modelId="{ECB8F31D-01FA-433A-A216-803431162C7C}" type="presParOf" srcId="{324BDFC2-4C41-432C-B0F8-8BC38FCD671F}" destId="{FE147CDD-9E09-48F8-997D-DEEBB929717C}" srcOrd="3" destOrd="0" presId="urn:microsoft.com/office/officeart/2005/8/layout/hProcess4"/>
    <dgm:cxn modelId="{A9653494-0BBB-4B78-A958-95EADC094AFA}" type="presParOf" srcId="{324BDFC2-4C41-432C-B0F8-8BC38FCD671F}" destId="{39D85716-2C59-4A26-90D5-6149824C460F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3541CE-F96A-430D-A2D6-37AFE586A2BB}">
      <dsp:nvSpPr>
        <dsp:cNvPr id="0" name=""/>
        <dsp:cNvSpPr/>
      </dsp:nvSpPr>
      <dsp:spPr>
        <a:xfrm>
          <a:off x="0" y="5103"/>
          <a:ext cx="4176464" cy="1141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dirty="0" smtClean="0"/>
            <a:t>التسويق الاستراتيجي</a:t>
          </a:r>
          <a:endParaRPr lang="fr-FR" sz="2400" kern="1200" dirty="0"/>
        </a:p>
      </dsp:txBody>
      <dsp:txXfrm>
        <a:off x="55744" y="60847"/>
        <a:ext cx="4064976" cy="10304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96C729-00DA-4664-BA62-1EFFFBA72265}">
      <dsp:nvSpPr>
        <dsp:cNvPr id="0" name=""/>
        <dsp:cNvSpPr/>
      </dsp:nvSpPr>
      <dsp:spPr>
        <a:xfrm>
          <a:off x="576064" y="545820"/>
          <a:ext cx="1326156" cy="10938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848C70-4C08-4007-A8F8-9E7746FE2E07}">
      <dsp:nvSpPr>
        <dsp:cNvPr id="0" name=""/>
        <dsp:cNvSpPr/>
      </dsp:nvSpPr>
      <dsp:spPr>
        <a:xfrm>
          <a:off x="1063215" y="-187850"/>
          <a:ext cx="2922260" cy="2922260"/>
        </a:xfrm>
        <a:prstGeom prst="leftCircularArrow">
          <a:avLst>
            <a:gd name="adj1" fmla="val 2303"/>
            <a:gd name="adj2" fmla="val 277804"/>
            <a:gd name="adj3" fmla="val 2075359"/>
            <a:gd name="adj4" fmla="val 9046533"/>
            <a:gd name="adj5" fmla="val 268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0513BF-9833-4964-91A0-04F0DE8D0AE9}">
      <dsp:nvSpPr>
        <dsp:cNvPr id="0" name=""/>
        <dsp:cNvSpPr/>
      </dsp:nvSpPr>
      <dsp:spPr>
        <a:xfrm>
          <a:off x="455183" y="1388677"/>
          <a:ext cx="1715268" cy="5623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kern="1200" dirty="0" smtClean="0"/>
            <a:t>د. طارق بلحاج</a:t>
          </a:r>
          <a:endParaRPr lang="fr-FR" sz="1800" b="1" kern="1200" dirty="0"/>
        </a:p>
      </dsp:txBody>
      <dsp:txXfrm>
        <a:off x="471655" y="1405149"/>
        <a:ext cx="1682324" cy="529437"/>
      </dsp:txXfrm>
    </dsp:sp>
    <dsp:sp modelId="{DC493364-2DEC-4985-9659-7A3E82EBD4EC}">
      <dsp:nvSpPr>
        <dsp:cNvPr id="0" name=""/>
        <dsp:cNvSpPr/>
      </dsp:nvSpPr>
      <dsp:spPr>
        <a:xfrm>
          <a:off x="3351338" y="638351"/>
          <a:ext cx="1326156" cy="10938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147CDD-9E09-48F8-997D-DEEBB929717C}">
      <dsp:nvSpPr>
        <dsp:cNvPr id="0" name=""/>
        <dsp:cNvSpPr/>
      </dsp:nvSpPr>
      <dsp:spPr>
        <a:xfrm>
          <a:off x="2638238" y="265708"/>
          <a:ext cx="3194409" cy="7452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kern="1200" dirty="0" smtClean="0"/>
            <a:t>موجهة لطلبة السنة </a:t>
          </a:r>
          <a:r>
            <a:rPr lang="ar-DZ" sz="1800" b="1" kern="1200" dirty="0" smtClean="0"/>
            <a:t>الأولى ماستر، </a:t>
          </a:r>
          <a:r>
            <a:rPr lang="ar-DZ" sz="1800" b="1" kern="1200" dirty="0" smtClean="0"/>
            <a:t>تخصص </a:t>
          </a:r>
          <a:r>
            <a:rPr lang="ar-DZ" sz="1800" b="1" kern="1200" dirty="0" smtClean="0"/>
            <a:t>إدارة اعمال</a:t>
          </a:r>
          <a:endParaRPr lang="fr-FR" sz="1800" kern="1200" dirty="0"/>
        </a:p>
      </dsp:txBody>
      <dsp:txXfrm>
        <a:off x="2660067" y="287537"/>
        <a:ext cx="3150751" cy="7016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FD9DFA8D-ACB1-4BDF-BC98-E2E71900A255}" type="datetimeFigureOut">
              <a:rPr lang="en-IE"/>
              <a:pPr>
                <a:defRPr/>
              </a:pPr>
              <a:t>04/03/2024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IE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IE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363C0036-6512-4026-93F6-FF30657F6859}" type="slidenum">
              <a:rPr lang="en-IE"/>
              <a:pPr>
                <a:defRPr/>
              </a:pPr>
              <a:t>‹N°›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243226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F09F998-1975-4092-B1A6-CAF569D4F3CA}" type="slidenum">
              <a:rPr lang="en-IE" smtClean="0"/>
              <a:pPr>
                <a:defRPr/>
              </a:pPr>
              <a:t>2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342514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1"/>
          <p:cNvSpPr>
            <a:spLocks noChangeArrowheads="1"/>
          </p:cNvSpPr>
          <p:nvPr userDrawn="1"/>
        </p:nvSpPr>
        <p:spPr bwMode="white">
          <a:xfrm>
            <a:off x="0" y="836613"/>
            <a:ext cx="9144000" cy="1555750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IE">
              <a:latin typeface="Arial" pitchFamily="34" charset="0"/>
              <a:cs typeface="+mn-cs"/>
            </a:endParaRPr>
          </a:p>
        </p:txBody>
      </p:sp>
      <p:sp>
        <p:nvSpPr>
          <p:cNvPr id="5" name="Freeform 43"/>
          <p:cNvSpPr>
            <a:spLocks/>
          </p:cNvSpPr>
          <p:nvPr userDrawn="1"/>
        </p:nvSpPr>
        <p:spPr bwMode="invGray">
          <a:xfrm>
            <a:off x="0" y="836613"/>
            <a:ext cx="2139950" cy="15462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348" y="0"/>
              </a:cxn>
              <a:cxn ang="0">
                <a:pos x="1170" y="287"/>
              </a:cxn>
              <a:cxn ang="0">
                <a:pos x="0" y="286"/>
              </a:cxn>
              <a:cxn ang="0">
                <a:pos x="0" y="0"/>
              </a:cxn>
            </a:cxnLst>
            <a:rect l="0" t="0" r="r" b="b"/>
            <a:pathLst>
              <a:path w="1348" h="287">
                <a:moveTo>
                  <a:pt x="0" y="0"/>
                </a:moveTo>
                <a:lnTo>
                  <a:pt x="1348" y="0"/>
                </a:lnTo>
                <a:lnTo>
                  <a:pt x="1170" y="287"/>
                </a:lnTo>
                <a:lnTo>
                  <a:pt x="0" y="28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IE">
              <a:latin typeface="Arial" pitchFamily="34" charset="0"/>
              <a:cs typeface="+mn-cs"/>
            </a:endParaRPr>
          </a:p>
        </p:txBody>
      </p:sp>
      <p:graphicFrame>
        <p:nvGraphicFramePr>
          <p:cNvPr id="6" name="Object 37"/>
          <p:cNvGraphicFramePr>
            <a:graphicFrameLocks noChangeAspect="1"/>
          </p:cNvGraphicFramePr>
          <p:nvPr/>
        </p:nvGraphicFramePr>
        <p:xfrm>
          <a:off x="0" y="0"/>
          <a:ext cx="9144000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2" name="Image" r:id="rId3" imgW="8571429" imgH="1514286" progId="">
                  <p:embed/>
                </p:oleObj>
              </mc:Choice>
              <mc:Fallback>
                <p:oleObj name="Image" r:id="rId3" imgW="8571429" imgH="1514286" progId="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ltGray">
                      <a:xfrm>
                        <a:off x="0" y="0"/>
                        <a:ext cx="9144000" cy="849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Freeform 42"/>
          <p:cNvSpPr>
            <a:spLocks/>
          </p:cNvSpPr>
          <p:nvPr userDrawn="1"/>
        </p:nvSpPr>
        <p:spPr bwMode="gray">
          <a:xfrm>
            <a:off x="0" y="836613"/>
            <a:ext cx="9145588" cy="1558925"/>
          </a:xfrm>
          <a:custGeom>
            <a:avLst/>
            <a:gdLst/>
            <a:ahLst/>
            <a:cxnLst>
              <a:cxn ang="0">
                <a:pos x="0" y="573"/>
              </a:cxn>
              <a:cxn ang="0">
                <a:pos x="4134" y="573"/>
              </a:cxn>
              <a:cxn ang="0">
                <a:pos x="4134" y="1"/>
              </a:cxn>
              <a:cxn ang="0">
                <a:pos x="322" y="0"/>
              </a:cxn>
              <a:cxn ang="0">
                <a:pos x="0" y="573"/>
              </a:cxn>
            </a:cxnLst>
            <a:rect l="0" t="0" r="r" b="b"/>
            <a:pathLst>
              <a:path w="4134" h="573">
                <a:moveTo>
                  <a:pt x="0" y="573"/>
                </a:moveTo>
                <a:lnTo>
                  <a:pt x="4134" y="573"/>
                </a:lnTo>
                <a:lnTo>
                  <a:pt x="4134" y="1"/>
                </a:lnTo>
                <a:lnTo>
                  <a:pt x="322" y="0"/>
                </a:lnTo>
                <a:lnTo>
                  <a:pt x="0" y="573"/>
                </a:lnTo>
                <a:close/>
              </a:path>
            </a:pathLst>
          </a:custGeom>
          <a:gradFill rotWithShape="1">
            <a:gsLst>
              <a:gs pos="0">
                <a:schemeClr val="accent1">
                  <a:gamma/>
                  <a:shade val="12549"/>
                  <a:invGamma/>
                </a:scheme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IE">
              <a:latin typeface="Arial" pitchFamily="34" charset="0"/>
              <a:cs typeface="+mn-cs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638425" y="1601788"/>
            <a:ext cx="6324600" cy="685800"/>
          </a:xfrm>
        </p:spPr>
        <p:txBody>
          <a:bodyPr/>
          <a:lstStyle>
            <a:lvl1pPr>
              <a:defRPr sz="1400" b="0" i="1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76375" y="4292600"/>
            <a:ext cx="6400800" cy="5334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2738" y="227013"/>
            <a:ext cx="2068512" cy="61706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7013"/>
            <a:ext cx="6053138" cy="61706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949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949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E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0"/>
          <p:cNvGraphicFramePr>
            <a:graphicFrameLocks noChangeAspect="1"/>
          </p:cNvGraphicFramePr>
          <p:nvPr/>
        </p:nvGraphicFramePr>
        <p:xfrm>
          <a:off x="0" y="0"/>
          <a:ext cx="9144000" cy="973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Image" r:id="rId14" imgW="8571429" imgH="1514286" progId="">
                  <p:embed/>
                </p:oleObj>
              </mc:Choice>
              <mc:Fallback>
                <p:oleObj name="Image" r:id="rId14" imgW="8571429" imgH="1514286" progId="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ltGray">
                      <a:xfrm>
                        <a:off x="0" y="0"/>
                        <a:ext cx="9144000" cy="973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5808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80808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B2B2B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5" name="Freeform 21"/>
          <p:cNvSpPr>
            <a:spLocks/>
          </p:cNvSpPr>
          <p:nvPr/>
        </p:nvSpPr>
        <p:spPr bwMode="gray">
          <a:xfrm>
            <a:off x="1828800" y="246063"/>
            <a:ext cx="7315200" cy="720725"/>
          </a:xfrm>
          <a:custGeom>
            <a:avLst/>
            <a:gdLst/>
            <a:ahLst/>
            <a:cxnLst>
              <a:cxn ang="0">
                <a:pos x="0" y="454"/>
              </a:cxn>
              <a:cxn ang="0">
                <a:pos x="4798" y="454"/>
              </a:cxn>
              <a:cxn ang="0">
                <a:pos x="4798" y="0"/>
              </a:cxn>
              <a:cxn ang="0">
                <a:pos x="382" y="3"/>
              </a:cxn>
              <a:cxn ang="0">
                <a:pos x="0" y="454"/>
              </a:cxn>
            </a:cxnLst>
            <a:rect l="0" t="0" r="r" b="b"/>
            <a:pathLst>
              <a:path w="4798" h="454">
                <a:moveTo>
                  <a:pt x="0" y="454"/>
                </a:moveTo>
                <a:lnTo>
                  <a:pt x="4798" y="454"/>
                </a:lnTo>
                <a:lnTo>
                  <a:pt x="4798" y="0"/>
                </a:lnTo>
                <a:lnTo>
                  <a:pt x="382" y="3"/>
                </a:lnTo>
                <a:lnTo>
                  <a:pt x="0" y="454"/>
                </a:lnTo>
                <a:close/>
              </a:path>
            </a:pathLst>
          </a:cu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IE">
              <a:latin typeface="Arial" pitchFamily="34" charset="0"/>
              <a:cs typeface="+mn-cs"/>
            </a:endParaRPr>
          </a:p>
        </p:txBody>
      </p:sp>
      <p:sp>
        <p:nvSpPr>
          <p:cNvPr id="1046" name="Freeform 22"/>
          <p:cNvSpPr>
            <a:spLocks/>
          </p:cNvSpPr>
          <p:nvPr/>
        </p:nvSpPr>
        <p:spPr bwMode="gray">
          <a:xfrm>
            <a:off x="0" y="966788"/>
            <a:ext cx="1828800" cy="2889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338" y="0"/>
              </a:cxn>
              <a:cxn ang="0">
                <a:pos x="1138" y="182"/>
              </a:cxn>
              <a:cxn ang="0">
                <a:pos x="0" y="181"/>
              </a:cxn>
              <a:cxn ang="0">
                <a:pos x="0" y="0"/>
              </a:cxn>
            </a:cxnLst>
            <a:rect l="0" t="0" r="r" b="b"/>
            <a:pathLst>
              <a:path w="1338" h="182">
                <a:moveTo>
                  <a:pt x="0" y="0"/>
                </a:moveTo>
                <a:lnTo>
                  <a:pt x="1338" y="0"/>
                </a:lnTo>
                <a:lnTo>
                  <a:pt x="1138" y="182"/>
                </a:lnTo>
                <a:lnTo>
                  <a:pt x="0" y="18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IE">
              <a:latin typeface="Arial" pitchFamily="34" charset="0"/>
              <a:cs typeface="+mn-cs"/>
            </a:endParaRPr>
          </a:p>
        </p:txBody>
      </p:sp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2406650" y="227013"/>
            <a:ext cx="6324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229600" cy="494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q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3186199469"/>
              </p:ext>
            </p:extLst>
          </p:nvPr>
        </p:nvGraphicFramePr>
        <p:xfrm>
          <a:off x="2411760" y="1916832"/>
          <a:ext cx="4176464" cy="1152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2313019" y="492761"/>
            <a:ext cx="4670425" cy="9271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287" tIns="52144" rIns="104287" bIns="52144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</a:pPr>
            <a:r>
              <a:rPr lang="ar-DZ" sz="2000" b="1" dirty="0" smtClean="0">
                <a:solidFill>
                  <a:srgbClr val="FFFFFF"/>
                </a:solidFill>
                <a:latin typeface="Verdana"/>
                <a:cs typeface="+mn-cs"/>
              </a:rPr>
              <a:t>جامعة عبد الحفيظ </a:t>
            </a:r>
            <a:r>
              <a:rPr lang="ar-DZ" sz="2000" b="1" dirty="0" err="1" smtClean="0">
                <a:solidFill>
                  <a:srgbClr val="FFFFFF"/>
                </a:solidFill>
                <a:latin typeface="Verdana"/>
                <a:cs typeface="+mn-cs"/>
              </a:rPr>
              <a:t>بوالصوف</a:t>
            </a:r>
            <a:r>
              <a:rPr lang="ar-SA" sz="2000" b="1" dirty="0" smtClean="0">
                <a:solidFill>
                  <a:srgbClr val="FFFFFF"/>
                </a:solidFill>
                <a:latin typeface="Verdana"/>
                <a:cs typeface="+mn-cs"/>
              </a:rPr>
              <a:t> </a:t>
            </a:r>
            <a:r>
              <a:rPr lang="ar-DZ" sz="2000" b="1" dirty="0" smtClean="0">
                <a:solidFill>
                  <a:srgbClr val="FFFFFF"/>
                </a:solidFill>
                <a:latin typeface="Verdana"/>
                <a:cs typeface="+mn-cs"/>
              </a:rPr>
              <a:t>- </a:t>
            </a:r>
            <a:r>
              <a:rPr lang="ar-SA" sz="2000" b="1" dirty="0" smtClean="0">
                <a:solidFill>
                  <a:srgbClr val="FFFFFF"/>
                </a:solidFill>
                <a:latin typeface="Verdana"/>
                <a:cs typeface="+mn-cs"/>
              </a:rPr>
              <a:t>ميلة، الجزائر</a:t>
            </a:r>
            <a:endParaRPr lang="fr-FR" sz="2000" b="1" dirty="0">
              <a:solidFill>
                <a:srgbClr val="FFFFFF"/>
              </a:solidFill>
              <a:latin typeface="Verdana"/>
              <a:cs typeface="+mn-cs"/>
            </a:endParaRPr>
          </a:p>
          <a:p>
            <a:pPr algn="ctr" rtl="1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fr-FR" sz="1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" name="Diagramme 15"/>
          <p:cNvGraphicFramePr/>
          <p:nvPr>
            <p:extLst>
              <p:ext uri="{D42A27DB-BD31-4B8C-83A1-F6EECF244321}">
                <p14:modId xmlns:p14="http://schemas.microsoft.com/office/powerpoint/2010/main" val="2780402364"/>
              </p:ext>
            </p:extLst>
          </p:nvPr>
        </p:nvGraphicFramePr>
        <p:xfrm>
          <a:off x="1547664" y="3573016"/>
          <a:ext cx="6408712" cy="2232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556603778"/>
      </p:ext>
    </p:extLst>
  </p:cSld>
  <p:clrMapOvr>
    <a:masterClrMapping/>
  </p:clrMapOvr>
  <p:transition advTm="2008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508104" y="1196752"/>
            <a:ext cx="2635658" cy="4642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ts val="2900"/>
              </a:lnSpc>
            </a:pPr>
            <a:r>
              <a:rPr lang="ar-SA" sz="2800" b="1" dirty="0" smtClean="0">
                <a:solidFill>
                  <a:schemeClr val="bg1"/>
                </a:solidFill>
              </a:rPr>
              <a:t>التسويق الاستراتيجي</a:t>
            </a:r>
            <a:endParaRPr lang="fr-FR" sz="2800" b="1" dirty="0">
              <a:solidFill>
                <a:schemeClr val="bg1"/>
              </a:solidFill>
            </a:endParaRPr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395536" y="1484784"/>
            <a:ext cx="4670425" cy="9271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287" tIns="52144" rIns="104287" bIns="52144"/>
          <a:lstStyle/>
          <a:p>
            <a:pPr algn="ctr" rtl="1"/>
            <a:r>
              <a:rPr lang="ar-SA" sz="2000" b="1" dirty="0">
                <a:solidFill>
                  <a:schemeClr val="bg1"/>
                </a:solidFill>
              </a:rPr>
              <a:t>المركز الجامعي </a:t>
            </a:r>
            <a:r>
              <a:rPr lang="ar-SA" sz="2000" b="1" dirty="0" smtClean="0">
                <a:solidFill>
                  <a:schemeClr val="bg1"/>
                </a:solidFill>
              </a:rPr>
              <a:t>ميلة، الجزائر</a:t>
            </a:r>
            <a:endParaRPr lang="fr-FR" sz="2000" b="1" dirty="0">
              <a:solidFill>
                <a:schemeClr val="bg1"/>
              </a:solidFill>
            </a:endParaRPr>
          </a:p>
          <a:p>
            <a:pPr algn="ctr" rtl="1">
              <a:lnSpc>
                <a:spcPct val="150000"/>
              </a:lnSpc>
            </a:pPr>
            <a:endParaRPr lang="fr-FR" sz="1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57" name="Rectangle 1"/>
          <p:cNvSpPr>
            <a:spLocks noChangeArrowheads="1"/>
          </p:cNvSpPr>
          <p:nvPr/>
        </p:nvSpPr>
        <p:spPr bwMode="auto">
          <a:xfrm>
            <a:off x="899592" y="2636912"/>
            <a:ext cx="72008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zh-CN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التسويق هو: علم وفن اختيار الأسواق المستهدفة، وكسب الزبائن والحفاظ عليهم وتطوير العلاقة معهم من خلال التواصل وتسليمهم شيئا ذا قيمة </a:t>
            </a:r>
            <a:r>
              <a:rPr kumimoji="0" lang="ar-DZ" altLang="zh-CN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أعلى</a:t>
            </a:r>
            <a:r>
              <a:rPr kumimoji="0" lang="ar-SA" altLang="zh-CN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”</a:t>
            </a:r>
            <a:endParaRPr kumimoji="0" lang="ar-SA" altLang="zh-CN" sz="2400" b="1" i="0" u="none" strike="noStrike" cap="none" normalizeH="0" baseline="30000" dirty="0" smtClean="0" bmk="">
              <a:ln>
                <a:noFill/>
              </a:ln>
              <a:solidFill>
                <a:srgbClr val="000000"/>
              </a:solidFill>
              <a:effectLst/>
              <a:latin typeface="Traditional Arabic" pitchFamily="18" charset="-78"/>
              <a:ea typeface="SimSun" pitchFamily="2" charset="-122"/>
              <a:cs typeface="Traditional Arabic" pitchFamily="18" charset="-78"/>
            </a:endParaRPr>
          </a:p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zh-CN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zh-CN" sz="1500" b="0" i="1" u="none" strike="noStrike" cap="none" normalizeH="0" baseline="0" dirty="0" smtClean="0">
                <a:ln>
                  <a:noFill/>
                </a:ln>
                <a:solidFill>
                  <a:srgbClr val="292929"/>
                </a:solidFill>
                <a:effectLst/>
                <a:latin typeface="Times New Roman" pitchFamily="18" charset="0"/>
                <a:ea typeface="SimSun" pitchFamily="2" charset="-122"/>
                <a:cs typeface="Traditional Arabic" pitchFamily="18" charset="-78"/>
              </a:rPr>
              <a:t>     </a:t>
            </a:r>
            <a:r>
              <a:rPr kumimoji="0" lang="en-GB" altLang="zh-CN" sz="1600" b="1" i="1" u="none" strike="noStrike" cap="none" normalizeH="0" baseline="0" dirty="0" smtClean="0">
                <a:ln>
                  <a:noFill/>
                </a:ln>
                <a:solidFill>
                  <a:srgbClr val="292929"/>
                </a:solidFill>
                <a:effectLst/>
                <a:latin typeface="Times New Roman" pitchFamily="18" charset="0"/>
                <a:ea typeface="SimSun" pitchFamily="2" charset="-122"/>
                <a:cs typeface="Traditional Arabic" pitchFamily="18" charset="-78"/>
              </a:rPr>
              <a:t>“We</a:t>
            </a:r>
            <a:r>
              <a:rPr kumimoji="0" lang="en-US" altLang="zh-CN" sz="1600" b="1" i="1" u="none" strike="noStrike" cap="none" normalizeH="0" baseline="0" dirty="0" smtClean="0">
                <a:ln>
                  <a:noFill/>
                </a:ln>
                <a:solidFill>
                  <a:srgbClr val="292929"/>
                </a:solidFill>
                <a:effectLst/>
                <a:latin typeface="Times New Roman" pitchFamily="18" charset="0"/>
                <a:ea typeface="SimSun" pitchFamily="2" charset="-122"/>
                <a:cs typeface="Traditional Arabic" pitchFamily="18" charset="-78"/>
              </a:rPr>
              <a:t> see marketing as the art and science</a:t>
            </a:r>
            <a:r>
              <a:rPr kumimoji="0" lang="en-US" altLang="zh-CN" sz="1600" b="1" i="1" u="none" strike="noStrike" cap="none" normalizeH="0" baseline="0" dirty="0" smtClean="0">
                <a:ln>
                  <a:noFill/>
                </a:ln>
                <a:solidFill>
                  <a:srgbClr val="292929"/>
                </a:solidFill>
                <a:effectLst/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 </a:t>
            </a:r>
            <a:r>
              <a:rPr kumimoji="0" lang="en-US" altLang="zh-CN" sz="1600" b="1" i="1" u="none" strike="noStrike" cap="none" normalizeH="0" baseline="0" dirty="0" smtClean="0">
                <a:ln>
                  <a:noFill/>
                </a:ln>
                <a:solidFill>
                  <a:srgbClr val="292929"/>
                </a:solidFill>
                <a:effectLst/>
                <a:latin typeface="Times New Roman" pitchFamily="18" charset="0"/>
                <a:ea typeface="SimSun" pitchFamily="2" charset="-122"/>
                <a:cs typeface="Traditional Arabic" pitchFamily="18" charset="-78"/>
              </a:rPr>
              <a:t>of applying core marketing concepts to choose target markets and get, keep, and grow customers through creating, delivering, and communicating superior customer value</a:t>
            </a:r>
            <a:r>
              <a:rPr kumimoji="0" lang="en-GB" altLang="zh-CN" sz="1600" b="1" i="1" u="none" strike="noStrike" cap="none" normalizeH="0" baseline="0" dirty="0" smtClean="0">
                <a:ln>
                  <a:noFill/>
                </a:ln>
                <a:solidFill>
                  <a:srgbClr val="292929"/>
                </a:solidFill>
                <a:effectLst/>
                <a:latin typeface="Times New Roman" pitchFamily="18" charset="0"/>
                <a:ea typeface="SimSun" pitchFamily="2" charset="-122"/>
                <a:cs typeface="Traditional Arabic" pitchFamily="18" charset="-78"/>
              </a:rPr>
              <a:t>”.</a:t>
            </a:r>
            <a:endParaRPr kumimoji="0" lang="fr-FR" altLang="zh-CN" sz="1600" b="1" i="0" u="none" strike="noStrike" cap="none" normalizeH="0" baseline="0" dirty="0" smtClean="0">
              <a:ln>
                <a:noFill/>
              </a:ln>
              <a:solidFill>
                <a:srgbClr val="292929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fr-FR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fr-FR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1619672" y="4509120"/>
            <a:ext cx="5976664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fr-FR" sz="1100" i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Philip </a:t>
            </a:r>
            <a:r>
              <a:rPr lang="fr-FR" sz="1100" i="1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Kotler</a:t>
            </a:r>
            <a:r>
              <a:rPr lang="fr-FR" sz="1100" i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&amp; Kevin </a:t>
            </a:r>
            <a:r>
              <a:rPr lang="fr-FR" sz="1100" i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Keller</a:t>
            </a:r>
            <a:r>
              <a:rPr lang="fr-FR" sz="1100" i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Marketing </a:t>
            </a:r>
            <a:r>
              <a:rPr lang="fr-FR" sz="1100" i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Management, </a:t>
            </a:r>
            <a:r>
              <a:rPr lang="fr-FR" sz="1100" i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Pearson </a:t>
            </a:r>
            <a:r>
              <a:rPr lang="fr-FR" sz="1100" i="1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education</a:t>
            </a:r>
            <a:r>
              <a:rPr lang="fr-FR" sz="1100" i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15 </a:t>
            </a:r>
            <a:r>
              <a:rPr lang="fr-FR" sz="1100" i="1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ed</a:t>
            </a:r>
            <a:r>
              <a:rPr lang="fr-FR" sz="1100" i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 2016. p 27</a:t>
            </a:r>
            <a:endParaRPr lang="fr-FR" sz="1100" i="1" dirty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148064" y="5157192"/>
            <a:ext cx="1771639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>
              <a:buFont typeface="Arial" pitchFamily="34" charset="0"/>
              <a:buChar char="•"/>
            </a:pPr>
            <a:r>
              <a:rPr lang="ar-SA" altLang="zh-CN" sz="2200" b="1" dirty="0" smtClean="0">
                <a:solidFill>
                  <a:srgbClr val="000000"/>
                </a:solidFill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الأسواق المستهدفة</a:t>
            </a:r>
          </a:p>
          <a:p>
            <a:pPr algn="r" rtl="1">
              <a:buFont typeface="Arial" pitchFamily="34" charset="0"/>
              <a:buChar char="•"/>
            </a:pPr>
            <a:r>
              <a:rPr lang="ar-SA" altLang="zh-CN" sz="2200" b="1" dirty="0" smtClean="0">
                <a:solidFill>
                  <a:srgbClr val="000000"/>
                </a:solidFill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 القيمة</a:t>
            </a:r>
          </a:p>
          <a:p>
            <a:pPr algn="r" rtl="1">
              <a:buFont typeface="Arial" pitchFamily="34" charset="0"/>
              <a:buChar char="•"/>
            </a:pPr>
            <a:r>
              <a:rPr lang="ar-SA" altLang="zh-CN" sz="2200" b="1" dirty="0" smtClean="0">
                <a:solidFill>
                  <a:srgbClr val="000000"/>
                </a:solidFill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 العلاقة</a:t>
            </a:r>
            <a:endParaRPr lang="fr-FR" altLang="zh-CN" sz="2200" b="1" dirty="0" smtClean="0">
              <a:solidFill>
                <a:srgbClr val="000000"/>
              </a:solidFill>
              <a:latin typeface="Traditional Arabic" pitchFamily="18" charset="-78"/>
              <a:ea typeface="SimSun" pitchFamily="2" charset="-122"/>
              <a:cs typeface="Traditional Arabic" pitchFamily="18" charset="-78"/>
            </a:endParaRPr>
          </a:p>
        </p:txBody>
      </p:sp>
    </p:spTree>
  </p:cSld>
  <p:clrMapOvr>
    <a:masterClrMapping/>
  </p:clrMapOvr>
  <p:transition advTm="32682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39752" y="208095"/>
            <a:ext cx="5904656" cy="762000"/>
          </a:xfrm>
        </p:spPr>
        <p:txBody>
          <a:bodyPr/>
          <a:lstStyle/>
          <a:p>
            <a:pPr algn="ctr" rtl="1"/>
            <a:r>
              <a:rPr lang="ar-SA" altLang="zh-CN" sz="2000" kern="1200" dirty="0" smtClean="0"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ومن أجل بناء تلك العلاقة فإن المسار التسويقي يتدرج في مرحلتين أساسيتين تتكاملان وتترابطان: مرحلة الدراسة والتعرف، ومرحلة العمل والتنفيذ</a:t>
            </a:r>
            <a:endParaRPr lang="fr-FR" sz="2000" dirty="0"/>
          </a:p>
        </p:txBody>
      </p:sp>
      <p:grpSp>
        <p:nvGrpSpPr>
          <p:cNvPr id="43009" name="Group 1"/>
          <p:cNvGrpSpPr>
            <a:grpSpLocks/>
          </p:cNvGrpSpPr>
          <p:nvPr/>
        </p:nvGrpSpPr>
        <p:grpSpPr bwMode="auto">
          <a:xfrm>
            <a:off x="2138833" y="1484784"/>
            <a:ext cx="5097463" cy="3676650"/>
            <a:chOff x="1656" y="2741"/>
            <a:chExt cx="8026" cy="5790"/>
          </a:xfrm>
        </p:grpSpPr>
        <p:sp>
          <p:nvSpPr>
            <p:cNvPr id="43010" name="Line 2"/>
            <p:cNvSpPr>
              <a:spLocks noChangeShapeType="1"/>
            </p:cNvSpPr>
            <p:nvPr/>
          </p:nvSpPr>
          <p:spPr bwMode="auto">
            <a:xfrm>
              <a:off x="5851" y="5371"/>
              <a:ext cx="0" cy="526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b="1">
                <a:solidFill>
                  <a:srgbClr val="000000"/>
                </a:solidFill>
              </a:endParaRPr>
            </a:p>
          </p:txBody>
        </p:sp>
        <p:sp>
          <p:nvSpPr>
            <p:cNvPr id="43011" name="Line 3"/>
            <p:cNvSpPr>
              <a:spLocks noChangeShapeType="1"/>
            </p:cNvSpPr>
            <p:nvPr/>
          </p:nvSpPr>
          <p:spPr bwMode="auto">
            <a:xfrm>
              <a:off x="5852" y="6425"/>
              <a:ext cx="1" cy="1579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b="1">
                <a:solidFill>
                  <a:srgbClr val="000000"/>
                </a:solidFill>
              </a:endParaRPr>
            </a:p>
          </p:txBody>
        </p:sp>
        <p:grpSp>
          <p:nvGrpSpPr>
            <p:cNvPr id="43012" name="Group 4"/>
            <p:cNvGrpSpPr>
              <a:grpSpLocks/>
            </p:cNvGrpSpPr>
            <p:nvPr/>
          </p:nvGrpSpPr>
          <p:grpSpPr bwMode="auto">
            <a:xfrm>
              <a:off x="1656" y="2741"/>
              <a:ext cx="8026" cy="5790"/>
              <a:chOff x="1656" y="2741"/>
              <a:chExt cx="8026" cy="5790"/>
            </a:xfrm>
          </p:grpSpPr>
          <p:sp>
            <p:nvSpPr>
              <p:cNvPr id="43013" name="Text Box 5"/>
              <p:cNvSpPr txBox="1">
                <a:spLocks noChangeArrowheads="1"/>
              </p:cNvSpPr>
              <p:nvPr/>
            </p:nvSpPr>
            <p:spPr bwMode="auto">
              <a:xfrm>
                <a:off x="4541" y="2741"/>
                <a:ext cx="2635" cy="527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vert="horz" wrap="square" lIns="91440" tIns="10800" rIns="91440" bIns="1080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SA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raditional Arabic" pitchFamily="18" charset="-78"/>
                    <a:ea typeface="Arial" pitchFamily="34" charset="0"/>
                    <a:cs typeface="Traditional Arabic" pitchFamily="18" charset="-78"/>
                  </a:rPr>
                  <a:t>دراسة السوق</a:t>
                </a:r>
                <a:endParaRPr kumimoji="0" lang="fr-FR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3014" name="Line 6"/>
              <p:cNvSpPr>
                <a:spLocks noChangeShapeType="1"/>
              </p:cNvSpPr>
              <p:nvPr/>
            </p:nvSpPr>
            <p:spPr bwMode="auto">
              <a:xfrm>
                <a:off x="5856" y="3266"/>
                <a:ext cx="0" cy="526"/>
              </a:xfrm>
              <a:prstGeom prst="line">
                <a:avLst/>
              </a:prstGeom>
              <a:ln>
                <a:headEnd/>
                <a:tailEnd type="triangle" w="med" len="med"/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43015" name="Line 7"/>
              <p:cNvSpPr>
                <a:spLocks noChangeShapeType="1"/>
              </p:cNvSpPr>
              <p:nvPr/>
            </p:nvSpPr>
            <p:spPr bwMode="auto">
              <a:xfrm>
                <a:off x="5856" y="4323"/>
                <a:ext cx="0" cy="526"/>
              </a:xfrm>
              <a:prstGeom prst="line">
                <a:avLst/>
              </a:prstGeom>
              <a:ln>
                <a:headEnd/>
                <a:tailEnd type="triangle" w="med" len="med"/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43016" name="Text Box 8"/>
              <p:cNvSpPr txBox="1">
                <a:spLocks noChangeArrowheads="1"/>
              </p:cNvSpPr>
              <p:nvPr/>
            </p:nvSpPr>
            <p:spPr bwMode="auto">
              <a:xfrm>
                <a:off x="4326" y="4841"/>
                <a:ext cx="3030" cy="527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vert="horz" wrap="square" lIns="91440" tIns="10800" rIns="91440" bIns="1080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SA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raditional Arabic" pitchFamily="18" charset="-78"/>
                    <a:ea typeface="Arial" pitchFamily="34" charset="0"/>
                    <a:cs typeface="Traditional Arabic" pitchFamily="18" charset="-78"/>
                  </a:rPr>
                  <a:t>استهداف السوق المناسب</a:t>
                </a:r>
                <a:r>
                  <a:rPr kumimoji="0" lang="fr-FR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raditional Arabic" pitchFamily="18" charset="-78"/>
                    <a:ea typeface="Arial" pitchFamily="34" charset="0"/>
                    <a:cs typeface="Traditional Arabic" pitchFamily="18" charset="-78"/>
                  </a:rPr>
                  <a:t> </a:t>
                </a:r>
                <a:endParaRPr kumimoji="0" lang="fr-FR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3017" name="Text Box 9"/>
              <p:cNvSpPr txBox="1">
                <a:spLocks noChangeArrowheads="1"/>
              </p:cNvSpPr>
              <p:nvPr/>
            </p:nvSpPr>
            <p:spPr bwMode="auto">
              <a:xfrm>
                <a:off x="3801" y="5897"/>
                <a:ext cx="4080" cy="527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vert="horz" wrap="square" lIns="91440" tIns="10800" rIns="91440" bIns="1080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SA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raditional Arabic" pitchFamily="18" charset="-78"/>
                    <a:ea typeface="Arial" pitchFamily="34" charset="0"/>
                    <a:cs typeface="Traditional Arabic" pitchFamily="18" charset="-78"/>
                  </a:rPr>
                  <a:t>إعداد المزيج التسويقي الملائم</a:t>
                </a:r>
                <a:endParaRPr kumimoji="0" lang="fr-FR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3018" name="Line 10"/>
              <p:cNvSpPr>
                <a:spLocks noChangeShapeType="1"/>
              </p:cNvSpPr>
              <p:nvPr/>
            </p:nvSpPr>
            <p:spPr bwMode="auto">
              <a:xfrm flipV="1">
                <a:off x="1656" y="2993"/>
                <a:ext cx="0" cy="5265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43019" name="Line 11"/>
              <p:cNvSpPr>
                <a:spLocks noChangeShapeType="1"/>
              </p:cNvSpPr>
              <p:nvPr/>
            </p:nvSpPr>
            <p:spPr bwMode="auto">
              <a:xfrm>
                <a:off x="1662" y="2993"/>
                <a:ext cx="2880" cy="0"/>
              </a:xfrm>
              <a:prstGeom prst="line">
                <a:avLst/>
              </a:prstGeom>
              <a:ln>
                <a:headEnd/>
                <a:tailEnd type="triangle" w="med" len="med"/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43020" name="Line 12"/>
              <p:cNvSpPr>
                <a:spLocks noChangeShapeType="1"/>
              </p:cNvSpPr>
              <p:nvPr/>
            </p:nvSpPr>
            <p:spPr bwMode="auto">
              <a:xfrm>
                <a:off x="7071" y="6425"/>
                <a:ext cx="1" cy="526"/>
              </a:xfrm>
              <a:prstGeom prst="line">
                <a:avLst/>
              </a:prstGeom>
              <a:ln>
                <a:headEnd/>
                <a:tailEnd type="triangle" w="med" len="med"/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43021" name="Line 13"/>
              <p:cNvSpPr>
                <a:spLocks noChangeShapeType="1"/>
              </p:cNvSpPr>
              <p:nvPr/>
            </p:nvSpPr>
            <p:spPr bwMode="auto">
              <a:xfrm>
                <a:off x="7881" y="6422"/>
                <a:ext cx="360" cy="526"/>
              </a:xfrm>
              <a:prstGeom prst="line">
                <a:avLst/>
              </a:prstGeom>
              <a:ln>
                <a:headEnd/>
                <a:tailEnd type="triangle" w="med" len="med"/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43022" name="Line 14"/>
              <p:cNvSpPr>
                <a:spLocks noChangeShapeType="1"/>
              </p:cNvSpPr>
              <p:nvPr/>
            </p:nvSpPr>
            <p:spPr bwMode="auto">
              <a:xfrm>
                <a:off x="4671" y="6422"/>
                <a:ext cx="1" cy="526"/>
              </a:xfrm>
              <a:prstGeom prst="line">
                <a:avLst/>
              </a:prstGeom>
              <a:ln>
                <a:headEnd/>
                <a:tailEnd type="triangle" w="med" len="med"/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43023" name="Text Box 15"/>
              <p:cNvSpPr txBox="1">
                <a:spLocks noChangeArrowheads="1"/>
              </p:cNvSpPr>
              <p:nvPr/>
            </p:nvSpPr>
            <p:spPr bwMode="auto">
              <a:xfrm>
                <a:off x="3951" y="6948"/>
                <a:ext cx="1440" cy="527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vert="horz" wrap="square" lIns="91440" tIns="10800" rIns="91440" bIns="1080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SA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raditional Arabic" pitchFamily="18" charset="-78"/>
                    <a:ea typeface="Arial" pitchFamily="34" charset="0"/>
                    <a:cs typeface="Traditional Arabic" pitchFamily="18" charset="-78"/>
                  </a:rPr>
                  <a:t>التوزيع</a:t>
                </a:r>
                <a:endParaRPr kumimoji="0" lang="fr-FR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3024" name="Line 16"/>
              <p:cNvSpPr>
                <a:spLocks noChangeShapeType="1"/>
              </p:cNvSpPr>
              <p:nvPr/>
            </p:nvSpPr>
            <p:spPr bwMode="auto">
              <a:xfrm flipH="1">
                <a:off x="3436" y="6432"/>
                <a:ext cx="360" cy="526"/>
              </a:xfrm>
              <a:prstGeom prst="line">
                <a:avLst/>
              </a:prstGeom>
              <a:ln>
                <a:headEnd/>
                <a:tailEnd type="triangle" w="med" len="med"/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43025" name="Text Box 17"/>
              <p:cNvSpPr txBox="1">
                <a:spLocks noChangeArrowheads="1"/>
              </p:cNvSpPr>
              <p:nvPr/>
            </p:nvSpPr>
            <p:spPr bwMode="auto">
              <a:xfrm>
                <a:off x="1996" y="6958"/>
                <a:ext cx="1440" cy="527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vert="horz" wrap="square" lIns="91440" tIns="10800" rIns="91440" bIns="1080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SA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raditional Arabic" pitchFamily="18" charset="-78"/>
                    <a:ea typeface="Arial" pitchFamily="34" charset="0"/>
                    <a:cs typeface="Traditional Arabic" pitchFamily="18" charset="-78"/>
                  </a:rPr>
                  <a:t>الاتصال</a:t>
                </a:r>
                <a:endParaRPr kumimoji="0" lang="fr-FR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43026" name="Group 18"/>
              <p:cNvGrpSpPr>
                <a:grpSpLocks/>
              </p:cNvGrpSpPr>
              <p:nvPr/>
            </p:nvGrpSpPr>
            <p:grpSpPr bwMode="auto">
              <a:xfrm>
                <a:off x="1662" y="6939"/>
                <a:ext cx="8020" cy="1592"/>
                <a:chOff x="1485" y="5051"/>
                <a:chExt cx="8020" cy="1633"/>
              </a:xfrm>
            </p:grpSpPr>
            <p:grpSp>
              <p:nvGrpSpPr>
                <p:cNvPr id="43027" name="Group 19"/>
                <p:cNvGrpSpPr>
                  <a:grpSpLocks/>
                </p:cNvGrpSpPr>
                <p:nvPr/>
              </p:nvGrpSpPr>
              <p:grpSpPr bwMode="auto">
                <a:xfrm>
                  <a:off x="4560" y="5051"/>
                  <a:ext cx="4945" cy="1633"/>
                  <a:chOff x="4560" y="5051"/>
                  <a:chExt cx="4945" cy="1633"/>
                </a:xfrm>
              </p:grpSpPr>
              <p:sp>
                <p:nvSpPr>
                  <p:cNvPr id="43028" name="Text Box 2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175" y="5051"/>
                    <a:ext cx="1440" cy="540"/>
                  </a:xfrm>
                  <a:prstGeom prst="rect">
                    <a:avLst/>
                  </a:prstGeom>
                  <a:ln>
                    <a:headEnd/>
                    <a:tailEnd/>
                  </a:ln>
                </p:spPr>
                <p:style>
                  <a:lnRef idx="1">
                    <a:schemeClr val="accent5"/>
                  </a:lnRef>
                  <a:fillRef idx="2">
                    <a:schemeClr val="accent5"/>
                  </a:fillRef>
                  <a:effectRef idx="1">
                    <a:schemeClr val="accent5"/>
                  </a:effectRef>
                  <a:fontRef idx="minor">
                    <a:schemeClr val="dk1"/>
                  </a:fontRef>
                </p:style>
                <p:txBody>
                  <a:bodyPr vert="horz" wrap="square" lIns="91440" tIns="10800" rIns="91440" bIns="1080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ar-SA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aditional Arabic" pitchFamily="18" charset="-78"/>
                        <a:ea typeface="Arial" pitchFamily="34" charset="0"/>
                        <a:cs typeface="Traditional Arabic" pitchFamily="18" charset="-78"/>
                      </a:rPr>
                      <a:t>السعر</a:t>
                    </a:r>
                    <a:endParaRPr kumimoji="0" lang="fr-FR" b="1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3029" name="Text Box 2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065" y="5051"/>
                    <a:ext cx="1440" cy="540"/>
                  </a:xfrm>
                  <a:prstGeom prst="rect">
                    <a:avLst/>
                  </a:prstGeom>
                  <a:ln>
                    <a:headEnd/>
                    <a:tailEnd/>
                  </a:ln>
                </p:spPr>
                <p:style>
                  <a:lnRef idx="1">
                    <a:schemeClr val="accent5"/>
                  </a:lnRef>
                  <a:fillRef idx="2">
                    <a:schemeClr val="accent5"/>
                  </a:fillRef>
                  <a:effectRef idx="1">
                    <a:schemeClr val="accent5"/>
                  </a:effectRef>
                  <a:fontRef idx="minor">
                    <a:schemeClr val="dk1"/>
                  </a:fontRef>
                </p:style>
                <p:txBody>
                  <a:bodyPr vert="horz" wrap="square" lIns="91440" tIns="10800" rIns="91440" bIns="1080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ar-SA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aditional Arabic" pitchFamily="18" charset="-78"/>
                        <a:ea typeface="Arial" pitchFamily="34" charset="0"/>
                        <a:cs typeface="Traditional Arabic" pitchFamily="18" charset="-78"/>
                      </a:rPr>
                      <a:t>المنتوج</a:t>
                    </a:r>
                    <a:endParaRPr kumimoji="0" lang="fr-FR" b="1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3030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560" y="6144"/>
                    <a:ext cx="2235" cy="540"/>
                  </a:xfrm>
                  <a:prstGeom prst="rect">
                    <a:avLst/>
                  </a:prstGeom>
                  <a:ln>
                    <a:headEnd/>
                    <a:tailEnd/>
                  </a:ln>
                </p:spPr>
                <p:style>
                  <a:lnRef idx="1">
                    <a:schemeClr val="accent5"/>
                  </a:lnRef>
                  <a:fillRef idx="2">
                    <a:schemeClr val="accent5"/>
                  </a:fillRef>
                  <a:effectRef idx="1">
                    <a:schemeClr val="accent5"/>
                  </a:effectRef>
                  <a:fontRef idx="minor">
                    <a:schemeClr val="dk1"/>
                  </a:fontRef>
                </p:style>
                <p:txBody>
                  <a:bodyPr vert="horz" wrap="square" lIns="91440" tIns="10800" rIns="91440" bIns="1080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ar-SA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aditional Arabic" pitchFamily="18" charset="-78"/>
                        <a:ea typeface="Arial" pitchFamily="34" charset="0"/>
                        <a:cs typeface="Traditional Arabic" pitchFamily="18" charset="-78"/>
                      </a:rPr>
                      <a:t>تقييم النتائج</a:t>
                    </a:r>
                    <a:endParaRPr kumimoji="0" lang="fr-FR" b="1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Traditional Arabic" pitchFamily="18" charset="-78"/>
                      <a:ea typeface="Arial" pitchFamily="34" charset="0"/>
                      <a:cs typeface="Traditional Arabic" pitchFamily="18" charset="-78"/>
                    </a:endParaRPr>
                  </a:p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fr-FR" b="1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sp>
              <p:nvSpPr>
                <p:cNvPr id="43031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1485" y="6410"/>
                  <a:ext cx="3075" cy="1"/>
                </a:xfrm>
                <a:prstGeom prst="line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b="1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43032" name="Text Box 24"/>
              <p:cNvSpPr txBox="1">
                <a:spLocks noChangeArrowheads="1"/>
              </p:cNvSpPr>
              <p:nvPr/>
            </p:nvSpPr>
            <p:spPr bwMode="auto">
              <a:xfrm>
                <a:off x="3996" y="3789"/>
                <a:ext cx="3708" cy="527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vert="horz" wrap="square" lIns="91440" tIns="10800" rIns="91440" bIns="1080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SA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raditional Arabic" pitchFamily="18" charset="-78"/>
                    <a:ea typeface="Arial" pitchFamily="34" charset="0"/>
                    <a:cs typeface="Traditional Arabic" pitchFamily="18" charset="-78"/>
                  </a:rPr>
                  <a:t>تحديد وتعريف الحاجات والرغبات</a:t>
                </a:r>
                <a:endParaRPr kumimoji="0" lang="fr-FR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43033" name="Text Box 25"/>
          <p:cNvSpPr txBox="1">
            <a:spLocks noChangeArrowheads="1"/>
          </p:cNvSpPr>
          <p:nvPr/>
        </p:nvSpPr>
        <p:spPr bwMode="auto">
          <a:xfrm>
            <a:off x="1619200" y="5589240"/>
            <a:ext cx="6553200" cy="66833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SA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raditional Arabic" pitchFamily="18" charset="-78"/>
                <a:ea typeface="Arial" pitchFamily="34" charset="0"/>
                <a:cs typeface="Traditional Arabic" pitchFamily="18" charset="-78"/>
              </a:rPr>
              <a:t>شكل:   المسار التسويــقي</a:t>
            </a:r>
            <a:endParaRPr kumimoji="0" lang="ar-SA" sz="1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SA" sz="1500" b="1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raditional Arabic" pitchFamily="18" charset="-78"/>
                <a:ea typeface="Arial" pitchFamily="34" charset="0"/>
                <a:cs typeface="Arial" pitchFamily="34" charset="0"/>
              </a:rPr>
              <a:t>المصـد</a:t>
            </a:r>
            <a:r>
              <a:rPr kumimoji="0" lang="ar-SA" sz="1500" b="1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ر: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fr-FR" sz="11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Sylvie martin, </a:t>
            </a:r>
            <a:r>
              <a:rPr kumimoji="0" lang="fr-FR" sz="1100" b="0" i="1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Initiation au marketing</a:t>
            </a:r>
            <a:r>
              <a:rPr kumimoji="0" lang="fr-FR" sz="11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, édition d’organisation, Paris 2003, p :08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Tm="147665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30" name="Title 1"/>
          <p:cNvSpPr>
            <a:spLocks noGrp="1"/>
          </p:cNvSpPr>
          <p:nvPr>
            <p:ph type="title"/>
          </p:nvPr>
        </p:nvSpPr>
        <p:spPr>
          <a:xfrm>
            <a:off x="4788024" y="214313"/>
            <a:ext cx="3070101" cy="762000"/>
          </a:xfrm>
        </p:spPr>
        <p:txBody>
          <a:bodyPr/>
          <a:lstStyle/>
          <a:p>
            <a:pPr rtl="1"/>
            <a:r>
              <a:rPr lang="ar-SA" sz="2000" dirty="0" smtClean="0"/>
              <a:t>مهمة التسويق في المؤسسة </a:t>
            </a:r>
            <a:endParaRPr lang="fr-FR" sz="2000" dirty="0"/>
          </a:p>
        </p:txBody>
      </p:sp>
      <p:grpSp>
        <p:nvGrpSpPr>
          <p:cNvPr id="41985" name="Group 1"/>
          <p:cNvGrpSpPr>
            <a:grpSpLocks/>
          </p:cNvGrpSpPr>
          <p:nvPr/>
        </p:nvGrpSpPr>
        <p:grpSpPr bwMode="auto">
          <a:xfrm>
            <a:off x="1835696" y="1340768"/>
            <a:ext cx="5502275" cy="3678237"/>
            <a:chOff x="1298" y="3028"/>
            <a:chExt cx="9130" cy="6130"/>
          </a:xfrm>
        </p:grpSpPr>
        <p:sp>
          <p:nvSpPr>
            <p:cNvPr id="41986" name="AutoShape 2"/>
            <p:cNvSpPr>
              <a:spLocks noChangeArrowheads="1"/>
            </p:cNvSpPr>
            <p:nvPr/>
          </p:nvSpPr>
          <p:spPr bwMode="auto">
            <a:xfrm>
              <a:off x="3458" y="4478"/>
              <a:ext cx="1663" cy="720"/>
            </a:xfrm>
            <a:prstGeom prst="roundRect">
              <a:avLst>
                <a:gd name="adj" fmla="val 16667"/>
              </a:avLst>
            </a:prstGeom>
            <a:solidFill>
              <a:srgbClr val="FFCC99">
                <a:alpha val="89999"/>
              </a:srgbClr>
            </a:solidFill>
            <a:ln w="9525">
              <a:solidFill>
                <a:srgbClr val="FF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ar-SA" sz="1600" b="1" dirty="0" smtClean="0">
                  <a:solidFill>
                    <a:srgbClr val="000000"/>
                  </a:solidFill>
                  <a:latin typeface="Traditional Arabic" pitchFamily="18" charset="-78"/>
                  <a:ea typeface="Arial" pitchFamily="34" charset="0"/>
                  <a:cs typeface="Traditional Arabic" pitchFamily="18" charset="-78"/>
                </a:rPr>
                <a:t>مجال النشاط</a:t>
              </a:r>
              <a:endParaRPr lang="fr-FR" sz="1600" b="1" dirty="0" smtClean="0">
                <a:solidFill>
                  <a:srgbClr val="000000"/>
                </a:solidFill>
                <a:latin typeface="Traditional Arabic" pitchFamily="18" charset="-78"/>
                <a:ea typeface="Arial" pitchFamily="34" charset="0"/>
                <a:cs typeface="Traditional Arabic" pitchFamily="18" charset="-78"/>
              </a:endParaRPr>
            </a:p>
          </p:txBody>
        </p:sp>
        <p:sp>
          <p:nvSpPr>
            <p:cNvPr id="41987" name="AutoShape 3"/>
            <p:cNvSpPr>
              <a:spLocks noChangeArrowheads="1"/>
            </p:cNvSpPr>
            <p:nvPr/>
          </p:nvSpPr>
          <p:spPr bwMode="auto">
            <a:xfrm>
              <a:off x="1658" y="4478"/>
              <a:ext cx="1560" cy="720"/>
            </a:xfrm>
            <a:prstGeom prst="roundRect">
              <a:avLst>
                <a:gd name="adj" fmla="val 16667"/>
              </a:avLst>
            </a:prstGeom>
            <a:solidFill>
              <a:srgbClr val="FFCC99">
                <a:alpha val="89999"/>
              </a:srgbClr>
            </a:solidFill>
            <a:ln w="9525">
              <a:solidFill>
                <a:srgbClr val="FF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SA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raditional Arabic" pitchFamily="18" charset="-78"/>
                  <a:ea typeface="Arial" pitchFamily="34" charset="0"/>
                  <a:cs typeface="Traditional Arabic" pitchFamily="18" charset="-78"/>
                </a:rPr>
                <a:t>التنفيـذي</a:t>
              </a:r>
              <a:endPara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988" name="AutoShape 4"/>
            <p:cNvSpPr>
              <a:spLocks noChangeArrowheads="1"/>
            </p:cNvSpPr>
            <p:nvPr/>
          </p:nvSpPr>
          <p:spPr bwMode="auto">
            <a:xfrm>
              <a:off x="5258" y="4478"/>
              <a:ext cx="1560" cy="720"/>
            </a:xfrm>
            <a:prstGeom prst="roundRect">
              <a:avLst>
                <a:gd name="adj" fmla="val 16667"/>
              </a:avLst>
            </a:prstGeom>
            <a:solidFill>
              <a:srgbClr val="FFCC99">
                <a:alpha val="89999"/>
              </a:srgbClr>
            </a:solidFill>
            <a:ln w="9525">
              <a:solidFill>
                <a:srgbClr val="FF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SA" sz="16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raditional Arabic" pitchFamily="18" charset="-78"/>
                  <a:ea typeface="Arial" pitchFamily="34" charset="0"/>
                  <a:cs typeface="Traditional Arabic" pitchFamily="18" charset="-78"/>
                </a:rPr>
                <a:t>الكلـي</a:t>
              </a:r>
              <a:endParaRPr kumimoji="0" lang="fr-FR" sz="16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989" name="Oval 5"/>
            <p:cNvSpPr>
              <a:spLocks noChangeArrowheads="1"/>
            </p:cNvSpPr>
            <p:nvPr/>
          </p:nvSpPr>
          <p:spPr bwMode="auto">
            <a:xfrm>
              <a:off x="8508" y="3028"/>
              <a:ext cx="1920" cy="1080"/>
            </a:xfrm>
            <a:prstGeom prst="ellipse">
              <a:avLst/>
            </a:prstGeom>
            <a:solidFill>
              <a:srgbClr val="CCFFFF">
                <a:alpha val="89999"/>
              </a:srgbClr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vert="horz" wrap="square" lIns="91440" tIns="0" rIns="9144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SA" sz="16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raditional Arabic" pitchFamily="18" charset="-78"/>
                  <a:ea typeface="Arial" pitchFamily="34" charset="0"/>
                  <a:cs typeface="Traditional Arabic" pitchFamily="18" charset="-78"/>
                </a:rPr>
                <a:t>وظيفة التسويق</a:t>
              </a:r>
              <a:endParaRPr kumimoji="0" lang="fr-FR" sz="16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990" name="AutoShape 6"/>
            <p:cNvSpPr>
              <a:spLocks noChangeArrowheads="1"/>
            </p:cNvSpPr>
            <p:nvPr/>
          </p:nvSpPr>
          <p:spPr bwMode="auto">
            <a:xfrm>
              <a:off x="3338" y="3218"/>
              <a:ext cx="1800" cy="720"/>
            </a:xfrm>
            <a:prstGeom prst="roundRect">
              <a:avLst>
                <a:gd name="adj" fmla="val 16667"/>
              </a:avLst>
            </a:prstGeom>
            <a:solidFill>
              <a:srgbClr val="FFCC99">
                <a:alpha val="89999"/>
              </a:srgbClr>
            </a:solidFill>
            <a:ln w="9525">
              <a:solidFill>
                <a:srgbClr val="FF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SA" sz="16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raditional Arabic" pitchFamily="18" charset="-78"/>
                  <a:ea typeface="Arial" pitchFamily="34" charset="0"/>
                  <a:cs typeface="Traditional Arabic" pitchFamily="18" charset="-78"/>
                </a:rPr>
                <a:t>المستـوى</a:t>
              </a:r>
              <a:endParaRPr kumimoji="0" lang="en-US" sz="16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raditional Arabic" pitchFamily="18" charset="-78"/>
                <a:ea typeface="Arial" pitchFamily="34" charset="0"/>
                <a:cs typeface="Traditional Arabic" pitchFamily="18" charset="-78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6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991" name="Oval 7"/>
            <p:cNvSpPr>
              <a:spLocks noChangeArrowheads="1"/>
            </p:cNvSpPr>
            <p:nvPr/>
          </p:nvSpPr>
          <p:spPr bwMode="auto">
            <a:xfrm>
              <a:off x="8618" y="5558"/>
              <a:ext cx="1800" cy="1080"/>
            </a:xfrm>
            <a:prstGeom prst="ellipse">
              <a:avLst/>
            </a:prstGeom>
            <a:solidFill>
              <a:srgbClr val="CCFFFF">
                <a:alpha val="89999"/>
              </a:srgbClr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vert="horz" wrap="square" lIns="91440" tIns="0" rIns="9144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SA" sz="16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raditional Arabic" pitchFamily="18" charset="-78"/>
                  <a:ea typeface="Arial" pitchFamily="34" charset="0"/>
                  <a:cs typeface="Traditional Arabic" pitchFamily="18" charset="-78"/>
                </a:rPr>
                <a:t>ثقافة التسويق</a:t>
              </a:r>
              <a:endParaRPr kumimoji="0" lang="fr-FR" sz="16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992" name="Oval 8"/>
            <p:cNvSpPr>
              <a:spLocks noChangeArrowheads="1"/>
            </p:cNvSpPr>
            <p:nvPr/>
          </p:nvSpPr>
          <p:spPr bwMode="auto">
            <a:xfrm>
              <a:off x="8618" y="6818"/>
              <a:ext cx="1800" cy="1080"/>
            </a:xfrm>
            <a:prstGeom prst="ellipse">
              <a:avLst/>
            </a:prstGeom>
            <a:solidFill>
              <a:srgbClr val="CCFFFF">
                <a:alpha val="89999"/>
              </a:srgbClr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vert="horz" wrap="square" lIns="91440" tIns="0" rIns="9144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SA" sz="16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raditional Arabic" pitchFamily="18" charset="-78"/>
                  <a:ea typeface="Arial" pitchFamily="34" charset="0"/>
                  <a:cs typeface="Traditional Arabic" pitchFamily="18" charset="-78"/>
                </a:rPr>
                <a:t>إستراتيجية التسويق</a:t>
              </a:r>
              <a:endParaRPr kumimoji="0" lang="fr-FR" sz="16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993" name="Oval 9"/>
            <p:cNvSpPr>
              <a:spLocks noChangeArrowheads="1"/>
            </p:cNvSpPr>
            <p:nvPr/>
          </p:nvSpPr>
          <p:spPr bwMode="auto">
            <a:xfrm>
              <a:off x="8618" y="8078"/>
              <a:ext cx="1800" cy="1080"/>
            </a:xfrm>
            <a:prstGeom prst="ellipse">
              <a:avLst/>
            </a:prstGeom>
            <a:solidFill>
              <a:srgbClr val="CCFFFF">
                <a:alpha val="89999"/>
              </a:srgbClr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vert="horz" wrap="square" lIns="91440" tIns="0" rIns="9144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SA" sz="16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raditional Arabic" pitchFamily="18" charset="-78"/>
                  <a:ea typeface="Arial" pitchFamily="34" charset="0"/>
                  <a:cs typeface="Traditional Arabic" pitchFamily="18" charset="-78"/>
                </a:rPr>
                <a:t>تكتيك التسويق</a:t>
              </a:r>
              <a:endParaRPr kumimoji="0" lang="fr-FR" sz="16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994" name="AutoShape 10"/>
            <p:cNvSpPr>
              <a:spLocks noChangeArrowheads="1"/>
            </p:cNvSpPr>
            <p:nvPr/>
          </p:nvSpPr>
          <p:spPr bwMode="auto">
            <a:xfrm>
              <a:off x="5018" y="5738"/>
              <a:ext cx="2040" cy="720"/>
            </a:xfrm>
            <a:prstGeom prst="flowChartTerminator">
              <a:avLst/>
            </a:prstGeom>
            <a:solidFill>
              <a:srgbClr val="800080">
                <a:alpha val="75000"/>
              </a:srgbClr>
            </a:solidFill>
            <a:ln w="9525">
              <a:solidFill>
                <a:srgbClr val="800080"/>
              </a:solidFill>
              <a:miter lim="800000"/>
              <a:headEnd/>
              <a:tailEnd/>
            </a:ln>
          </p:spPr>
          <p:txBody>
            <a:bodyPr vert="horz" wrap="square" lIns="18000" tIns="10800" rIns="18000" bIns="108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S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raditional Arabic" pitchFamily="18" charset="-78"/>
                  <a:ea typeface="Arial" pitchFamily="34" charset="0"/>
                  <a:cs typeface="Traditional Arabic" pitchFamily="18" charset="-78"/>
                </a:rPr>
                <a:t>التوجـه بالسوق</a:t>
              </a:r>
              <a:endParaRPr kumimoji="0" lang="fr-FR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995" name="AutoShape 11"/>
            <p:cNvSpPr>
              <a:spLocks noChangeArrowheads="1"/>
            </p:cNvSpPr>
            <p:nvPr/>
          </p:nvSpPr>
          <p:spPr bwMode="auto">
            <a:xfrm>
              <a:off x="3218" y="6988"/>
              <a:ext cx="1920" cy="720"/>
            </a:xfrm>
            <a:prstGeom prst="flowChartTerminator">
              <a:avLst/>
            </a:prstGeom>
            <a:solidFill>
              <a:srgbClr val="800080">
                <a:alpha val="75000"/>
              </a:srgbClr>
            </a:solidFill>
            <a:ln w="9525">
              <a:solidFill>
                <a:srgbClr val="800080"/>
              </a:solidFill>
              <a:miter lim="800000"/>
              <a:headEnd/>
              <a:tailEnd/>
            </a:ln>
          </p:spPr>
          <p:txBody>
            <a:bodyPr vert="horz" wrap="square" lIns="18000" tIns="10800" rIns="18000" bIns="108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SA" sz="1600" b="1" i="0" u="none" strike="noStrike" cap="none" normalizeH="0" baseline="0" dirty="0" err="1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raditional Arabic" pitchFamily="18" charset="-78"/>
                  <a:ea typeface="Arial" pitchFamily="34" charset="0"/>
                  <a:cs typeface="Traditional Arabic" pitchFamily="18" charset="-78"/>
                </a:rPr>
                <a:t>التموقع</a:t>
              </a:r>
              <a:r>
                <a:rPr kumimoji="0" lang="fr-FR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  <a:ea typeface="Arial" pitchFamily="34" charset="0"/>
                  <a:cs typeface="Traditional Arabic" pitchFamily="18" charset="-78"/>
                </a:rPr>
                <a:t> </a:t>
              </a:r>
              <a:r>
                <a:rPr kumimoji="0" lang="fr-FR" sz="1600" b="1" i="1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(STP) </a:t>
              </a:r>
              <a:endParaRPr kumimoji="0" lang="fr-FR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996" name="AutoShape 12"/>
            <p:cNvSpPr>
              <a:spLocks noChangeArrowheads="1"/>
            </p:cNvSpPr>
            <p:nvPr/>
          </p:nvSpPr>
          <p:spPr bwMode="auto">
            <a:xfrm>
              <a:off x="1298" y="8258"/>
              <a:ext cx="2040" cy="720"/>
            </a:xfrm>
            <a:prstGeom prst="flowChartTerminator">
              <a:avLst/>
            </a:prstGeom>
            <a:solidFill>
              <a:srgbClr val="800080">
                <a:alpha val="75000"/>
              </a:srgbClr>
            </a:solidFill>
            <a:ln w="9525">
              <a:solidFill>
                <a:srgbClr val="800080"/>
              </a:solidFill>
              <a:miter lim="800000"/>
              <a:headEnd/>
              <a:tailEnd/>
            </a:ln>
          </p:spPr>
          <p:txBody>
            <a:bodyPr vert="horz" wrap="square" lIns="18000" tIns="10800" rIns="18000" bIns="108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S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raditional Arabic" pitchFamily="18" charset="-78"/>
                  <a:ea typeface="Arial" pitchFamily="34" charset="0"/>
                  <a:cs typeface="Traditional Arabic" pitchFamily="18" charset="-78"/>
                </a:rPr>
                <a:t>المزيـج التسويقي</a:t>
              </a:r>
              <a:endParaRPr kumimoji="0" lang="fr-FR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997" name="Line 13"/>
            <p:cNvSpPr>
              <a:spLocks noChangeShapeType="1"/>
            </p:cNvSpPr>
            <p:nvPr/>
          </p:nvSpPr>
          <p:spPr bwMode="auto">
            <a:xfrm flipH="1">
              <a:off x="5138" y="3578"/>
              <a:ext cx="3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 b="1">
                <a:solidFill>
                  <a:srgbClr val="000000"/>
                </a:solidFill>
              </a:endParaRPr>
            </a:p>
          </p:txBody>
        </p:sp>
        <p:sp>
          <p:nvSpPr>
            <p:cNvPr id="41998" name="Line 14"/>
            <p:cNvSpPr>
              <a:spLocks noChangeShapeType="1"/>
            </p:cNvSpPr>
            <p:nvPr/>
          </p:nvSpPr>
          <p:spPr bwMode="auto">
            <a:xfrm>
              <a:off x="4248" y="3938"/>
              <a:ext cx="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 b="1">
                <a:solidFill>
                  <a:srgbClr val="000000"/>
                </a:solidFill>
              </a:endParaRPr>
            </a:p>
          </p:txBody>
        </p:sp>
        <p:sp>
          <p:nvSpPr>
            <p:cNvPr id="41999" name="Freeform 15"/>
            <p:cNvSpPr>
              <a:spLocks/>
            </p:cNvSpPr>
            <p:nvPr/>
          </p:nvSpPr>
          <p:spPr bwMode="auto">
            <a:xfrm>
              <a:off x="2430" y="3898"/>
              <a:ext cx="934" cy="580"/>
            </a:xfrm>
            <a:custGeom>
              <a:avLst/>
              <a:gdLst/>
              <a:ahLst/>
              <a:cxnLst>
                <a:cxn ang="0">
                  <a:pos x="934" y="0"/>
                </a:cxn>
                <a:cxn ang="0">
                  <a:pos x="0" y="580"/>
                </a:cxn>
              </a:cxnLst>
              <a:rect l="0" t="0" r="r" b="b"/>
              <a:pathLst>
                <a:path w="934" h="580">
                  <a:moveTo>
                    <a:pt x="934" y="0"/>
                  </a:moveTo>
                  <a:lnTo>
                    <a:pt x="0" y="580"/>
                  </a:lnTo>
                </a:path>
              </a:pathLst>
            </a:custGeom>
            <a:solidFill>
              <a:srgbClr val="FF6600">
                <a:alpha val="50000"/>
              </a:srgbClr>
            </a:solidFill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 b="1">
                <a:solidFill>
                  <a:srgbClr val="000000"/>
                </a:solidFill>
              </a:endParaRPr>
            </a:p>
          </p:txBody>
        </p:sp>
        <p:sp>
          <p:nvSpPr>
            <p:cNvPr id="42000" name="Freeform 16"/>
            <p:cNvSpPr>
              <a:spLocks/>
            </p:cNvSpPr>
            <p:nvPr/>
          </p:nvSpPr>
          <p:spPr bwMode="auto">
            <a:xfrm>
              <a:off x="5106" y="3906"/>
              <a:ext cx="977" cy="5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77" y="572"/>
                </a:cxn>
              </a:cxnLst>
              <a:rect l="0" t="0" r="r" b="b"/>
              <a:pathLst>
                <a:path w="977" h="572">
                  <a:moveTo>
                    <a:pt x="0" y="0"/>
                  </a:moveTo>
                  <a:lnTo>
                    <a:pt x="977" y="572"/>
                  </a:lnTo>
                </a:path>
              </a:pathLst>
            </a:custGeom>
            <a:solidFill>
              <a:srgbClr val="FF6600">
                <a:alpha val="50000"/>
              </a:srgbClr>
            </a:solidFill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 b="1">
                <a:solidFill>
                  <a:srgbClr val="000000"/>
                </a:solidFill>
              </a:endParaRPr>
            </a:p>
          </p:txBody>
        </p:sp>
        <p:sp>
          <p:nvSpPr>
            <p:cNvPr id="42001" name="Line 17"/>
            <p:cNvSpPr>
              <a:spLocks noChangeShapeType="1"/>
            </p:cNvSpPr>
            <p:nvPr/>
          </p:nvSpPr>
          <p:spPr bwMode="auto">
            <a:xfrm flipH="1">
              <a:off x="7058" y="6108"/>
              <a:ext cx="15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 b="1">
                <a:solidFill>
                  <a:srgbClr val="000000"/>
                </a:solidFill>
              </a:endParaRPr>
            </a:p>
          </p:txBody>
        </p:sp>
        <p:sp>
          <p:nvSpPr>
            <p:cNvPr id="42002" name="Line 18"/>
            <p:cNvSpPr>
              <a:spLocks noChangeShapeType="1"/>
            </p:cNvSpPr>
            <p:nvPr/>
          </p:nvSpPr>
          <p:spPr bwMode="auto">
            <a:xfrm flipH="1">
              <a:off x="5138" y="7358"/>
              <a:ext cx="34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 b="1">
                <a:solidFill>
                  <a:srgbClr val="000000"/>
                </a:solidFill>
              </a:endParaRPr>
            </a:p>
          </p:txBody>
        </p:sp>
        <p:sp>
          <p:nvSpPr>
            <p:cNvPr id="42003" name="Line 19"/>
            <p:cNvSpPr>
              <a:spLocks noChangeShapeType="1"/>
            </p:cNvSpPr>
            <p:nvPr/>
          </p:nvSpPr>
          <p:spPr bwMode="auto">
            <a:xfrm flipH="1">
              <a:off x="3338" y="8618"/>
              <a:ext cx="52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 b="1">
                <a:solidFill>
                  <a:srgbClr val="000000"/>
                </a:solidFill>
              </a:endParaRPr>
            </a:p>
          </p:txBody>
        </p:sp>
        <p:sp>
          <p:nvSpPr>
            <p:cNvPr id="42004" name="Line 20"/>
            <p:cNvSpPr>
              <a:spLocks noChangeShapeType="1"/>
            </p:cNvSpPr>
            <p:nvPr/>
          </p:nvSpPr>
          <p:spPr bwMode="auto">
            <a:xfrm>
              <a:off x="6048" y="5198"/>
              <a:ext cx="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 b="1">
                <a:solidFill>
                  <a:srgbClr val="000000"/>
                </a:solidFill>
              </a:endParaRPr>
            </a:p>
          </p:txBody>
        </p:sp>
        <p:sp>
          <p:nvSpPr>
            <p:cNvPr id="42005" name="Line 21"/>
            <p:cNvSpPr>
              <a:spLocks noChangeShapeType="1"/>
            </p:cNvSpPr>
            <p:nvPr/>
          </p:nvSpPr>
          <p:spPr bwMode="auto">
            <a:xfrm>
              <a:off x="4188" y="5198"/>
              <a:ext cx="0" cy="18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 b="1">
                <a:solidFill>
                  <a:srgbClr val="000000"/>
                </a:solidFill>
              </a:endParaRPr>
            </a:p>
          </p:txBody>
        </p:sp>
        <p:sp>
          <p:nvSpPr>
            <p:cNvPr id="42006" name="Line 22"/>
            <p:cNvSpPr>
              <a:spLocks noChangeShapeType="1"/>
            </p:cNvSpPr>
            <p:nvPr/>
          </p:nvSpPr>
          <p:spPr bwMode="auto">
            <a:xfrm>
              <a:off x="2348" y="5198"/>
              <a:ext cx="0" cy="30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 b="1">
                <a:solidFill>
                  <a:srgbClr val="000000"/>
                </a:solidFill>
              </a:endParaRPr>
            </a:p>
          </p:txBody>
        </p:sp>
      </p:grpSp>
      <p:sp>
        <p:nvSpPr>
          <p:cNvPr id="55" name="ZoneTexte 54"/>
          <p:cNvSpPr txBox="1"/>
          <p:nvPr/>
        </p:nvSpPr>
        <p:spPr>
          <a:xfrm>
            <a:off x="1475656" y="5355213"/>
            <a:ext cx="71287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1600" b="1" dirty="0" smtClean="0">
                <a:solidFill>
                  <a:srgbClr val="000000"/>
                </a:solidFill>
                <a:latin typeface="Traditional Arabic" pitchFamily="18" charset="-78"/>
                <a:cs typeface="Traditional Arabic" pitchFamily="18" charset="-78"/>
              </a:rPr>
              <a:t>                                                 </a:t>
            </a:r>
            <a:r>
              <a:rPr lang="ar-SA" sz="1600" b="1" dirty="0" err="1" smtClean="0">
                <a:solidFill>
                  <a:srgbClr val="000000"/>
                </a:solidFill>
                <a:latin typeface="Traditional Arabic" pitchFamily="18" charset="-78"/>
                <a:cs typeface="Traditional Arabic" pitchFamily="18" charset="-78"/>
              </a:rPr>
              <a:t>الشكل </a:t>
            </a:r>
            <a:r>
              <a:rPr lang="ar-SA" sz="1600" b="1" dirty="0" smtClean="0">
                <a:solidFill>
                  <a:srgbClr val="000000"/>
                </a:solidFill>
                <a:latin typeface="Traditional Arabic" pitchFamily="18" charset="-78"/>
                <a:cs typeface="Traditional Arabic" pitchFamily="18" charset="-78"/>
              </a:rPr>
              <a:t>: مهمة التسويق في المؤسسة ومستوياتها</a:t>
            </a:r>
            <a:endParaRPr lang="fr-FR" sz="1600" b="1" dirty="0" smtClean="0">
              <a:solidFill>
                <a:srgbClr val="00000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endParaRPr lang="ar-SA" sz="1600" dirty="0" smtClean="0">
              <a:solidFill>
                <a:srgbClr val="000000"/>
              </a:solidFill>
            </a:endParaRPr>
          </a:p>
          <a:p>
            <a:r>
              <a:rPr lang="fr-FR" sz="12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Jean Emile Denis, </a:t>
            </a:r>
            <a:r>
              <a:rPr lang="fr-FR" sz="1200" i="1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Comment piloter la fonction marketing</a:t>
            </a:r>
            <a:r>
              <a:rPr lang="fr-FR" sz="12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conférence sur le marketing et le </a:t>
            </a:r>
            <a:r>
              <a:rPr lang="fr-FR" sz="12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private</a:t>
            </a:r>
            <a:r>
              <a:rPr lang="fr-FR" sz="12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fr-FR" sz="12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sz="12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12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banking</a:t>
            </a:r>
            <a:r>
              <a:rPr lang="fr-FR" sz="12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MGI, 16-17 Mars 1999, Genève</a:t>
            </a:r>
            <a:endParaRPr lang="fr-FR" sz="1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145895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79712" y="1460103"/>
            <a:ext cx="6156176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ar-SA" altLang="zh-CN" sz="1900" b="1" dirty="0" smtClean="0">
                <a:solidFill>
                  <a:srgbClr val="000000"/>
                </a:solidFill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إن الهدف الأساسي لكل أنشطة المؤسسة في ظل المفهوم التسويقي هو بلا شك تحقيق الأهداف الخاصة لها من نمو وجني للأرباح  من خلال إشباع الحاجات </a:t>
            </a:r>
            <a:r>
              <a:rPr lang="ar-SA" altLang="zh-CN" sz="1900" b="1" dirty="0" err="1" smtClean="0">
                <a:solidFill>
                  <a:srgbClr val="000000"/>
                </a:solidFill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والرغبات </a:t>
            </a:r>
            <a:r>
              <a:rPr lang="ar-SA" altLang="zh-CN" sz="1900" b="1" dirty="0" smtClean="0">
                <a:solidFill>
                  <a:srgbClr val="000000"/>
                </a:solidFill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، إن تبني هذه الفلسفة ووضعها حيز التنفيذ في المؤسسة يكون عبر مسارين متكاملين:</a:t>
            </a:r>
            <a:endParaRPr lang="fr-FR" altLang="zh-CN" sz="1900" b="1" dirty="0">
              <a:solidFill>
                <a:srgbClr val="000000"/>
              </a:solidFill>
              <a:latin typeface="Traditional Arabic" pitchFamily="18" charset="-78"/>
              <a:ea typeface="SimSun" pitchFamily="2" charset="-122"/>
              <a:cs typeface="Traditional Arabic" pitchFamily="18" charset="-78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763688" y="2420888"/>
            <a:ext cx="5760640" cy="2908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1"/>
            <a:endParaRPr lang="fr-FR" sz="2000" dirty="0" smtClean="0"/>
          </a:p>
          <a:p>
            <a:pPr lvl="0" algn="just" rtl="1">
              <a:buFont typeface="Arial" pitchFamily="34" charset="0"/>
              <a:buChar char="•"/>
            </a:pPr>
            <a:r>
              <a:rPr lang="ar-SA" altLang="zh-CN" sz="1900" b="1" dirty="0" smtClean="0">
                <a:solidFill>
                  <a:srgbClr val="000000"/>
                </a:solidFill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  </a:t>
            </a:r>
            <a:r>
              <a:rPr lang="ar-SA" altLang="zh-CN" b="1" dirty="0" smtClean="0">
                <a:solidFill>
                  <a:srgbClr val="000000"/>
                </a:solidFill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تحليل مستمر لحاجات السوق ومن ثم تطوير منتجات ذات أداء جيد توجهها المؤسسة لفئة محددة من </a:t>
            </a:r>
            <a:r>
              <a:rPr lang="ar-SA" altLang="zh-CN" b="1" dirty="0" err="1" smtClean="0">
                <a:solidFill>
                  <a:srgbClr val="000000"/>
                </a:solidFill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المستهلكين </a:t>
            </a:r>
            <a:r>
              <a:rPr lang="ar-SA" altLang="zh-CN" b="1" dirty="0" smtClean="0">
                <a:solidFill>
                  <a:srgbClr val="000000"/>
                </a:solidFill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(يمثلون سوقها المستهدف) حيث يرون فيها جودة خاصة تميزها عن غيرها من منتجات المنافسين وبالتالي تضمن </a:t>
            </a:r>
            <a:r>
              <a:rPr lang="ar-SA" altLang="zh-CN" b="1" dirty="0" err="1" smtClean="0">
                <a:solidFill>
                  <a:srgbClr val="000000"/>
                </a:solidFill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للمنتوج</a:t>
            </a:r>
            <a:r>
              <a:rPr lang="ar-SA" altLang="zh-CN" b="1" dirty="0" smtClean="0">
                <a:solidFill>
                  <a:srgbClr val="000000"/>
                </a:solidFill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- ومنه للمؤسسة- ميزة تنافسية قوية ودائمة، وهذا ما يقوم </a:t>
            </a:r>
            <a:r>
              <a:rPr lang="ar-SA" altLang="zh-CN" b="1" dirty="0" err="1" smtClean="0">
                <a:solidFill>
                  <a:srgbClr val="000000"/>
                </a:solidFill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به</a:t>
            </a:r>
            <a:r>
              <a:rPr lang="ar-SA" altLang="zh-CN" b="1" dirty="0" smtClean="0">
                <a:solidFill>
                  <a:srgbClr val="000000"/>
                </a:solidFill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 المسار الأول وهو”التسويق </a:t>
            </a:r>
            <a:r>
              <a:rPr lang="ar-SA" altLang="zh-CN" b="1" dirty="0" err="1" smtClean="0">
                <a:solidFill>
                  <a:srgbClr val="000000"/>
                </a:solidFill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الإستراتيجي“ (</a:t>
            </a:r>
            <a:r>
              <a:rPr lang="en-US" altLang="zh-CN" b="1" dirty="0" smtClean="0">
                <a:solidFill>
                  <a:srgbClr val="000000"/>
                </a:solidFill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strategic</a:t>
            </a:r>
            <a:r>
              <a:rPr lang="fr-FR" altLang="zh-CN" b="1" dirty="0" smtClean="0">
                <a:solidFill>
                  <a:srgbClr val="000000"/>
                </a:solidFill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 marketing</a:t>
            </a:r>
            <a:r>
              <a:rPr lang="ar-SA" altLang="zh-CN" b="1" dirty="0" err="1" smtClean="0">
                <a:solidFill>
                  <a:srgbClr val="000000"/>
                </a:solidFill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)</a:t>
            </a:r>
            <a:r>
              <a:rPr lang="fr-FR" altLang="zh-CN" b="1" dirty="0" smtClean="0">
                <a:solidFill>
                  <a:srgbClr val="000000"/>
                </a:solidFill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. </a:t>
            </a:r>
          </a:p>
          <a:p>
            <a:pPr algn="just" rtl="1"/>
            <a:r>
              <a:rPr lang="fr-FR" altLang="zh-CN" b="1" dirty="0" smtClean="0">
                <a:solidFill>
                  <a:srgbClr val="000000"/>
                </a:solidFill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 </a:t>
            </a:r>
          </a:p>
          <a:p>
            <a:pPr lvl="0" algn="just" rtl="1">
              <a:buFont typeface="Arial" pitchFamily="34" charset="0"/>
              <a:buChar char="•"/>
            </a:pPr>
            <a:r>
              <a:rPr lang="ar-SA" altLang="zh-CN" b="1" dirty="0" smtClean="0">
                <a:solidFill>
                  <a:srgbClr val="000000"/>
                </a:solidFill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 تنظيم عملية البيع والاتصال من أجل تعريف المستهلكين </a:t>
            </a:r>
            <a:r>
              <a:rPr lang="ar-SA" altLang="zh-CN" b="1" dirty="0" err="1" smtClean="0">
                <a:solidFill>
                  <a:srgbClr val="000000"/>
                </a:solidFill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بمنتوج</a:t>
            </a:r>
            <a:r>
              <a:rPr lang="ar-SA" altLang="zh-CN" b="1" dirty="0" smtClean="0">
                <a:solidFill>
                  <a:srgbClr val="000000"/>
                </a:solidFill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 المؤسسة وإقناعهم بمدى جودته وتميزه وبالتالي تجنيبهم عناء وتكلفة البحث عن </a:t>
            </a:r>
            <a:r>
              <a:rPr lang="ar-SA" altLang="zh-CN" b="1" dirty="0" err="1" smtClean="0">
                <a:solidFill>
                  <a:srgbClr val="000000"/>
                </a:solidFill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المنتوج</a:t>
            </a:r>
            <a:r>
              <a:rPr lang="ar-SA" altLang="zh-CN" b="1" dirty="0" smtClean="0">
                <a:solidFill>
                  <a:srgbClr val="000000"/>
                </a:solidFill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 في السوق وهذا هو دور” التسويق الميداني“ أو </a:t>
            </a:r>
            <a:r>
              <a:rPr lang="ar-SA" altLang="zh-CN" b="1" dirty="0" err="1" smtClean="0">
                <a:solidFill>
                  <a:srgbClr val="000000"/>
                </a:solidFill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التكتيكي (</a:t>
            </a:r>
            <a:r>
              <a:rPr lang="en-US" altLang="zh-CN" b="1" dirty="0" smtClean="0">
                <a:solidFill>
                  <a:srgbClr val="000000"/>
                </a:solidFill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tactical</a:t>
            </a:r>
            <a:r>
              <a:rPr lang="fr-FR" altLang="zh-CN" b="1" dirty="0" smtClean="0">
                <a:solidFill>
                  <a:srgbClr val="000000"/>
                </a:solidFill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 marketing</a:t>
            </a:r>
            <a:r>
              <a:rPr lang="ar-SA" altLang="zh-CN" b="1" dirty="0" err="1" smtClean="0">
                <a:solidFill>
                  <a:srgbClr val="000000"/>
                </a:solidFill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)</a:t>
            </a:r>
            <a:r>
              <a:rPr lang="fr-FR" altLang="zh-CN" b="1" dirty="0" smtClean="0">
                <a:solidFill>
                  <a:srgbClr val="000000"/>
                </a:solidFill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.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3995936" y="476672"/>
            <a:ext cx="38884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200" b="1" dirty="0" smtClean="0">
                <a:solidFill>
                  <a:schemeClr val="bg1"/>
                </a:solidFill>
              </a:rPr>
              <a:t>تعريف التسويق الاستراتيجي</a:t>
            </a:r>
            <a:endParaRPr lang="fr-FR" sz="2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Tm="106496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56319" y="1772816"/>
          <a:ext cx="7888313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63953"/>
                <a:gridCol w="1524360"/>
              </a:tblGrid>
              <a:tr h="722009">
                <a:tc>
                  <a:txBody>
                    <a:bodyPr/>
                    <a:lstStyle/>
                    <a:p>
                      <a:pPr lvl="0" algn="just" rtl="1"/>
                      <a:r>
                        <a:rPr kumimoji="0" lang="ar-SA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aditional Arabic" pitchFamily="18" charset="-78"/>
                          <a:ea typeface="Arial" pitchFamily="34" charset="0"/>
                          <a:cs typeface="Traditional Arabic" pitchFamily="18" charset="-78"/>
                        </a:rPr>
                        <a:t>” نشاط تتبناه المؤسسة الموجهة بالسوق، يهدف إلى تحقيق كفاءة اقتصادية أكبر من تلك السائدة فيه، من خلال سياسة مستمرة ترتكز على خلق منتجات وخدمات تقدم للمستهلك قيمة أعلى من عروض </a:t>
                      </a:r>
                      <a:r>
                        <a:rPr kumimoji="0" lang="ar-SA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aditional Arabic" pitchFamily="18" charset="-78"/>
                          <a:ea typeface="Arial" pitchFamily="34" charset="0"/>
                          <a:cs typeface="Traditional Arabic" pitchFamily="18" charset="-78"/>
                        </a:rPr>
                        <a:t>المنافسين “</a:t>
                      </a:r>
                      <a:endParaRPr kumimoji="0" lang="fr-FR" sz="1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aditional Arabic" pitchFamily="18" charset="-78"/>
                        <a:ea typeface="Arial" pitchFamily="34" charset="0"/>
                        <a:cs typeface="Traditional Arabic" pitchFamily="18" charset="-78"/>
                      </a:endParaRPr>
                    </a:p>
                    <a:p>
                      <a:pPr lvl="0" algn="just" rtl="1"/>
                      <a:endParaRPr kumimoji="0" lang="fr-FR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aditional Arabic" pitchFamily="18" charset="-78"/>
                        <a:ea typeface="Arial" pitchFamily="34" charset="0"/>
                        <a:cs typeface="Traditional Arabic" pitchFamily="18" charset="-78"/>
                      </a:endParaRPr>
                    </a:p>
                  </a:txBody>
                  <a:tcPr anchor="ctr">
                    <a:solidFill>
                      <a:srgbClr val="77DE1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00" rtl="1" eaLnBrk="1" latinLnBrk="0" hangingPunct="1"/>
                      <a:r>
                        <a:rPr kumimoji="0" lang="ar-SA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aditional Arabic" pitchFamily="18" charset="-78"/>
                          <a:ea typeface="Arial" pitchFamily="34" charset="0"/>
                          <a:cs typeface="Traditional Arabic" pitchFamily="18" charset="-78"/>
                        </a:rPr>
                        <a:t>يعرف التسويق الاستراتيجي على أنه </a:t>
                      </a:r>
                      <a:endParaRPr kumimoji="0" lang="en-IE" sz="20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aditional Arabic" pitchFamily="18" charset="-78"/>
                        <a:ea typeface="Arial" pitchFamily="34" charset="0"/>
                        <a:cs typeface="Traditional Arabic" pitchFamily="18" charset="-78"/>
                      </a:endParaRPr>
                    </a:p>
                  </a:txBody>
                  <a:tcPr anchor="ctr">
                    <a:solidFill>
                      <a:srgbClr val="77DE10">
                        <a:alpha val="4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10" name="Espace réservé du contenu 2"/>
          <p:cNvSpPr>
            <a:spLocks noGrp="1"/>
          </p:cNvSpPr>
          <p:nvPr>
            <p:ph idx="1"/>
          </p:nvPr>
        </p:nvSpPr>
        <p:spPr>
          <a:xfrm>
            <a:off x="5364088" y="1196752"/>
            <a:ext cx="2560341" cy="488093"/>
          </a:xfrm>
        </p:spPr>
        <p:txBody>
          <a:bodyPr/>
          <a:lstStyle/>
          <a:p>
            <a:pPr algn="just" rtl="1">
              <a:buNone/>
            </a:pPr>
            <a:r>
              <a:rPr lang="ar-SA" b="1" kern="1200" dirty="0" smtClean="0">
                <a:solidFill>
                  <a:srgbClr val="000000"/>
                </a:solidFill>
                <a:latin typeface="Traditional Arabic" pitchFamily="18" charset="-78"/>
                <a:ea typeface="Arial" pitchFamily="34" charset="0"/>
                <a:cs typeface="Traditional Arabic" pitchFamily="18" charset="-78"/>
              </a:rPr>
              <a:t>ما هو التسويق الاستراتيجي:</a:t>
            </a:r>
            <a:endParaRPr lang="fr-FR" b="1" kern="1200" dirty="0" smtClean="0">
              <a:solidFill>
                <a:srgbClr val="000000"/>
              </a:solidFill>
              <a:latin typeface="Traditional Arabic" pitchFamily="18" charset="-78"/>
              <a:ea typeface="Arial" pitchFamily="34" charset="0"/>
              <a:cs typeface="Traditional Arabic" pitchFamily="18" charset="-78"/>
            </a:endParaRPr>
          </a:p>
        </p:txBody>
      </p:sp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827584" y="3340874"/>
            <a:ext cx="7344816" cy="2608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28613" algn="l"/>
              </a:tabLst>
            </a:pPr>
            <a:r>
              <a:rPr kumimoji="0" lang="ar-SA" altLang="zh-CN" sz="17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            فالتسويق الاستراتيجي في جوهره يهدف إلى مساعدة المؤسسة في تحديد واختيار:</a:t>
            </a:r>
            <a:endParaRPr kumimoji="0" lang="fr-FR" altLang="zh-CN" sz="17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raditional Arabic" pitchFamily="18" charset="-78"/>
              <a:cs typeface="Traditional Arabic" pitchFamily="18" charset="-78"/>
            </a:endParaRPr>
          </a:p>
          <a:p>
            <a:pPr marL="0" marR="0" lvl="0" indent="0" algn="just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28613" algn="l"/>
              </a:tabLst>
            </a:pPr>
            <a:r>
              <a:rPr kumimoji="0" lang="ar-SA" altLang="zh-CN" sz="17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   الأسواق والقطاعات التي تستهدف المؤسسة خدمتها.</a:t>
            </a:r>
            <a:endParaRPr kumimoji="0" lang="fr-FR" altLang="zh-CN" sz="17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raditional Arabic" pitchFamily="18" charset="-78"/>
              <a:cs typeface="Traditional Arabic" pitchFamily="18" charset="-78"/>
            </a:endParaRPr>
          </a:p>
          <a:p>
            <a:pPr marL="0" marR="0" lvl="0" indent="0" algn="just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28613" algn="l"/>
              </a:tabLst>
            </a:pPr>
            <a:r>
              <a:rPr kumimoji="0" lang="ar-SA" altLang="zh-CN" sz="17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   المنتجات التي يجب إنتاجها لمقابلة رغبات الأفراد في تلك الأسواق بكفاءة أكبر من المنافسين.</a:t>
            </a:r>
            <a:endParaRPr kumimoji="0" lang="fr-FR" altLang="zh-CN" sz="17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raditional Arabic" pitchFamily="18" charset="-78"/>
              <a:cs typeface="Traditional Arabic" pitchFamily="18" charset="-78"/>
            </a:endParaRPr>
          </a:p>
          <a:p>
            <a:pPr marL="0" marR="0" lvl="0" indent="0" algn="just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28613" algn="l"/>
              </a:tabLst>
            </a:pPr>
            <a:r>
              <a:rPr kumimoji="0" lang="ar-SA" altLang="zh-CN" sz="17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   الوسائل التسويقية التي يجب استخدامها من أجل تحقيق الأهداف التجارية المتمثلة في </a:t>
            </a:r>
            <a:r>
              <a:rPr kumimoji="0" lang="ar-SA" altLang="zh-CN" sz="17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المردودية</a:t>
            </a:r>
            <a:r>
              <a:rPr kumimoji="0" lang="ar-SA" altLang="zh-CN" sz="17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، النمو المـُطّرد والمتوازن للمبيعات، وتوسيع الحصة </a:t>
            </a:r>
            <a:r>
              <a:rPr kumimoji="0" lang="ar-SA" altLang="zh-CN" sz="17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السوقية...</a:t>
            </a:r>
            <a:r>
              <a:rPr kumimoji="0" lang="ar-SA" altLang="zh-CN" sz="17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 </a:t>
            </a:r>
            <a:r>
              <a:rPr kumimoji="0" lang="ar-SA" altLang="zh-CN" sz="17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.</a:t>
            </a:r>
            <a:endParaRPr kumimoji="0" lang="fr-FR" altLang="zh-CN" sz="17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raditional Arabic" pitchFamily="18" charset="-78"/>
              <a:cs typeface="Traditional Arabic" pitchFamily="18" charset="-7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28613" algn="l"/>
              </a:tabLst>
            </a:pPr>
            <a:r>
              <a:rPr kumimoji="0" lang="fr-FR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fr-FR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fr-FR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0" y="457200"/>
            <a:ext cx="3017838" cy="952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</p:spTree>
  </p:cSld>
  <p:clrMapOvr>
    <a:masterClrMapping/>
  </p:clrMapOvr>
  <p:transition advTm="113719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7704" y="2854384"/>
            <a:ext cx="5832648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>
              <a:lnSpc>
                <a:spcPct val="150000"/>
              </a:lnSpc>
            </a:pPr>
            <a:endParaRPr lang="ar-SA" altLang="zh-CN" sz="1700" b="1" dirty="0" smtClean="0">
              <a:solidFill>
                <a:srgbClr val="000000"/>
              </a:solidFill>
              <a:latin typeface="Traditional Arabic" pitchFamily="18" charset="-78"/>
              <a:ea typeface="SimSun" pitchFamily="2" charset="-122"/>
              <a:cs typeface="Traditional Arabic" pitchFamily="18" charset="-78"/>
            </a:endParaRPr>
          </a:p>
          <a:p>
            <a:pPr algn="just" rtl="1">
              <a:lnSpc>
                <a:spcPct val="150000"/>
              </a:lnSpc>
            </a:pPr>
            <a:r>
              <a:rPr lang="ar-SA" altLang="zh-CN" sz="1700" b="1" dirty="0" smtClean="0">
                <a:solidFill>
                  <a:srgbClr val="000000"/>
                </a:solidFill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فالتسويق الميداني أو العملي يهدف إلى:</a:t>
            </a:r>
            <a:endParaRPr lang="fr-FR" altLang="zh-CN" sz="1700" b="1" dirty="0" smtClean="0">
              <a:solidFill>
                <a:srgbClr val="000000"/>
              </a:solidFill>
              <a:latin typeface="Traditional Arabic" pitchFamily="18" charset="-78"/>
              <a:ea typeface="SimSun" pitchFamily="2" charset="-122"/>
              <a:cs typeface="Traditional Arabic" pitchFamily="18" charset="-78"/>
            </a:endParaRPr>
          </a:p>
          <a:p>
            <a:pPr lvl="0" algn="just" rtl="1">
              <a:lnSpc>
                <a:spcPct val="150000"/>
              </a:lnSpc>
              <a:buFont typeface="Arial" pitchFamily="34" charset="0"/>
              <a:buChar char="•"/>
            </a:pPr>
            <a:r>
              <a:rPr lang="ar-SA" altLang="zh-CN" sz="1700" b="1" dirty="0" smtClean="0">
                <a:solidFill>
                  <a:srgbClr val="000000"/>
                </a:solidFill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  تنظيم عملية غزو و اختراق الأسواق الحالية؛</a:t>
            </a:r>
            <a:endParaRPr lang="fr-FR" altLang="zh-CN" sz="1700" b="1" dirty="0" smtClean="0">
              <a:solidFill>
                <a:srgbClr val="000000"/>
              </a:solidFill>
              <a:latin typeface="Traditional Arabic" pitchFamily="18" charset="-78"/>
              <a:ea typeface="SimSun" pitchFamily="2" charset="-122"/>
              <a:cs typeface="Traditional Arabic" pitchFamily="18" charset="-78"/>
            </a:endParaRPr>
          </a:p>
          <a:p>
            <a:pPr lvl="0" algn="just" rtl="1">
              <a:lnSpc>
                <a:spcPct val="150000"/>
              </a:lnSpc>
              <a:buFont typeface="Arial" pitchFamily="34" charset="0"/>
              <a:buChar char="•"/>
            </a:pPr>
            <a:r>
              <a:rPr lang="ar-SA" altLang="zh-CN" sz="1700" b="1" dirty="0" smtClean="0">
                <a:solidFill>
                  <a:srgbClr val="000000"/>
                </a:solidFill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  تفعيل المزيج التسويقي؛</a:t>
            </a:r>
            <a:endParaRPr lang="fr-FR" altLang="zh-CN" sz="1700" b="1" dirty="0" smtClean="0">
              <a:solidFill>
                <a:srgbClr val="000000"/>
              </a:solidFill>
              <a:latin typeface="Traditional Arabic" pitchFamily="18" charset="-78"/>
              <a:ea typeface="SimSun" pitchFamily="2" charset="-122"/>
              <a:cs typeface="Traditional Arabic" pitchFamily="18" charset="-78"/>
            </a:endParaRPr>
          </a:p>
          <a:p>
            <a:pPr lvl="0" algn="just" rtl="1">
              <a:lnSpc>
                <a:spcPct val="150000"/>
              </a:lnSpc>
              <a:buFont typeface="Arial" pitchFamily="34" charset="0"/>
              <a:buChar char="•"/>
            </a:pPr>
            <a:r>
              <a:rPr lang="ar-SA" altLang="zh-CN" sz="1700" b="1" dirty="0" smtClean="0">
                <a:solidFill>
                  <a:srgbClr val="000000"/>
                </a:solidFill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  تسيير ميزانية التسويق؛</a:t>
            </a:r>
            <a:endParaRPr lang="fr-FR" altLang="zh-CN" sz="1700" b="1" dirty="0" smtClean="0">
              <a:solidFill>
                <a:srgbClr val="000000"/>
              </a:solidFill>
              <a:latin typeface="Traditional Arabic" pitchFamily="18" charset="-78"/>
              <a:ea typeface="SimSun" pitchFamily="2" charset="-122"/>
              <a:cs typeface="Traditional Arabic" pitchFamily="18" charset="-78"/>
            </a:endParaRPr>
          </a:p>
          <a:p>
            <a:pPr lvl="0" algn="just" rtl="1">
              <a:lnSpc>
                <a:spcPct val="150000"/>
              </a:lnSpc>
              <a:buFont typeface="Arial" pitchFamily="34" charset="0"/>
              <a:buChar char="•"/>
            </a:pPr>
            <a:r>
              <a:rPr lang="ar-SA" altLang="zh-CN" sz="1700" b="1" dirty="0" smtClean="0">
                <a:solidFill>
                  <a:srgbClr val="000000"/>
                </a:solidFill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  تسيير ومراقبة الحصص السوقية </a:t>
            </a:r>
            <a:r>
              <a:rPr lang="ar-SA" altLang="zh-CN" sz="1700" b="1" dirty="0" err="1" smtClean="0">
                <a:solidFill>
                  <a:srgbClr val="000000"/>
                </a:solidFill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للمؤسسة...</a:t>
            </a:r>
            <a:r>
              <a:rPr lang="ar-SA" altLang="zh-CN" sz="1700" b="1" dirty="0" smtClean="0">
                <a:solidFill>
                  <a:srgbClr val="000000"/>
                </a:solidFill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 </a:t>
            </a:r>
            <a:r>
              <a:rPr lang="ar-SA" altLang="zh-CN" sz="1700" b="1" dirty="0" err="1" smtClean="0">
                <a:solidFill>
                  <a:srgbClr val="000000"/>
                </a:solidFill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.</a:t>
            </a:r>
            <a:endParaRPr lang="fr-FR" altLang="zh-CN" sz="1700" b="1" dirty="0" smtClean="0">
              <a:solidFill>
                <a:srgbClr val="000000"/>
              </a:solidFill>
              <a:latin typeface="Traditional Arabic" pitchFamily="18" charset="-78"/>
              <a:ea typeface="SimSun" pitchFamily="2" charset="-122"/>
              <a:cs typeface="Traditional Arabic" pitchFamily="18" charset="-78"/>
            </a:endParaRPr>
          </a:p>
        </p:txBody>
      </p:sp>
      <p:graphicFrame>
        <p:nvGraphicFramePr>
          <p:cNvPr id="5" name="Table 3"/>
          <p:cNvGraphicFramePr>
            <a:graphicFrameLocks noGrp="1"/>
          </p:cNvGraphicFramePr>
          <p:nvPr/>
        </p:nvGraphicFramePr>
        <p:xfrm>
          <a:off x="1115617" y="1736224"/>
          <a:ext cx="7200799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09296"/>
                <a:gridCol w="1391503"/>
              </a:tblGrid>
              <a:tr h="722009">
                <a:tc>
                  <a:txBody>
                    <a:bodyPr/>
                    <a:lstStyle/>
                    <a:p>
                      <a:pPr lvl="0" algn="just" rtl="1"/>
                      <a:r>
                        <a:rPr lang="ar-SA" altLang="zh-CN" sz="1800" b="1" smtClean="0">
                          <a:solidFill>
                            <a:srgbClr val="000000"/>
                          </a:solidFill>
                          <a:latin typeface="Traditional Arabic" pitchFamily="18" charset="-78"/>
                          <a:ea typeface="SimSun" pitchFamily="2" charset="-122"/>
                          <a:cs typeface="Traditional Arabic" pitchFamily="18" charset="-78"/>
                        </a:rPr>
                        <a:t> </a:t>
                      </a:r>
                      <a:r>
                        <a:rPr lang="ar-SA" altLang="zh-CN" sz="1800" b="1" dirty="0" smtClean="0">
                          <a:solidFill>
                            <a:srgbClr val="000000"/>
                          </a:solidFill>
                          <a:latin typeface="Traditional Arabic" pitchFamily="18" charset="-78"/>
                          <a:ea typeface="SimSun" pitchFamily="2" charset="-122"/>
                          <a:cs typeface="Traditional Arabic" pitchFamily="18" charset="-78"/>
                        </a:rPr>
                        <a:t>البعد الإجرائي للمسار التسويقي الذي تتبعه المؤسسة من أجل غزو الأسواق الحالية في المدى القصير، من خلال برنامج تصنيع ملائم لوظيفة الإنتاج وسياسة </a:t>
                      </a:r>
                      <a:r>
                        <a:rPr lang="ar-SA" altLang="zh-CN" sz="1800" b="1" dirty="0" err="1" smtClean="0">
                          <a:solidFill>
                            <a:srgbClr val="000000"/>
                          </a:solidFill>
                          <a:latin typeface="Traditional Arabic" pitchFamily="18" charset="-78"/>
                          <a:ea typeface="SimSun" pitchFamily="2" charset="-122"/>
                          <a:cs typeface="Traditional Arabic" pitchFamily="18" charset="-78"/>
                        </a:rPr>
                        <a:t>سعرية</a:t>
                      </a:r>
                      <a:r>
                        <a:rPr lang="ar-SA" altLang="zh-CN" sz="1800" b="1" dirty="0" smtClean="0">
                          <a:solidFill>
                            <a:srgbClr val="000000"/>
                          </a:solidFill>
                          <a:latin typeface="Traditional Arabic" pitchFamily="18" charset="-78"/>
                          <a:ea typeface="SimSun" pitchFamily="2" charset="-122"/>
                          <a:cs typeface="Traditional Arabic" pitchFamily="18" charset="-78"/>
                        </a:rPr>
                        <a:t> متوازنة، يليها برنامج للتخزين والتوزيع، أي أن التسويق العملي هو تفعيل ما يسمى بالمزيج التسويقي أو السياسات التسويقية الأربع: </a:t>
                      </a:r>
                      <a:r>
                        <a:rPr lang="ar-SA" altLang="zh-CN" sz="1800" b="1" dirty="0" err="1" smtClean="0">
                          <a:solidFill>
                            <a:srgbClr val="000000"/>
                          </a:solidFill>
                          <a:latin typeface="Traditional Arabic" pitchFamily="18" charset="-78"/>
                          <a:ea typeface="SimSun" pitchFamily="2" charset="-122"/>
                          <a:cs typeface="Traditional Arabic" pitchFamily="18" charset="-78"/>
                        </a:rPr>
                        <a:t>المنتوج</a:t>
                      </a:r>
                      <a:r>
                        <a:rPr lang="ar-SA" altLang="zh-CN" sz="1800" b="1" dirty="0" smtClean="0">
                          <a:solidFill>
                            <a:srgbClr val="000000"/>
                          </a:solidFill>
                          <a:latin typeface="Traditional Arabic" pitchFamily="18" charset="-78"/>
                          <a:ea typeface="SimSun" pitchFamily="2" charset="-122"/>
                          <a:cs typeface="Traditional Arabic" pitchFamily="18" charset="-78"/>
                        </a:rPr>
                        <a:t>، السعر، التوزيع والاتصال</a:t>
                      </a:r>
                      <a:endParaRPr kumimoji="0" lang="fr-FR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aditional Arabic" pitchFamily="18" charset="-78"/>
                        <a:ea typeface="Arial" pitchFamily="34" charset="0"/>
                        <a:cs typeface="Traditional Arabic" pitchFamily="18" charset="-78"/>
                      </a:endParaRPr>
                    </a:p>
                  </a:txBody>
                  <a:tcPr anchor="ctr">
                    <a:solidFill>
                      <a:srgbClr val="77DE1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00" rtl="1" eaLnBrk="1" latinLnBrk="0" hangingPunct="1"/>
                      <a:r>
                        <a:rPr kumimoji="0" lang="ar-SA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aditional Arabic" pitchFamily="18" charset="-78"/>
                          <a:ea typeface="Arial" pitchFamily="34" charset="0"/>
                          <a:cs typeface="Traditional Arabic" pitchFamily="18" charset="-78"/>
                        </a:rPr>
                        <a:t>يعرف التسويق العملي على أنه </a:t>
                      </a:r>
                      <a:endParaRPr kumimoji="0" lang="en-IE" sz="20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aditional Arabic" pitchFamily="18" charset="-78"/>
                        <a:ea typeface="Arial" pitchFamily="34" charset="0"/>
                        <a:cs typeface="Traditional Arabic" pitchFamily="18" charset="-78"/>
                      </a:endParaRPr>
                    </a:p>
                  </a:txBody>
                  <a:tcPr anchor="ctr">
                    <a:solidFill>
                      <a:srgbClr val="77DE10">
                        <a:alpha val="4000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advTm="41203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75856" y="260648"/>
            <a:ext cx="5045670" cy="762000"/>
          </a:xfrm>
        </p:spPr>
        <p:txBody>
          <a:bodyPr/>
          <a:lstStyle/>
          <a:p>
            <a:r>
              <a:rPr lang="ar-SA" sz="2000" dirty="0" smtClean="0"/>
              <a:t>مقارنة التسويق الاستراتيجي بالتسويق العملي</a:t>
            </a:r>
            <a:endParaRPr lang="fr-FR" sz="2000" dirty="0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914872" y="1317655"/>
            <a:ext cx="2819400" cy="4343400"/>
            <a:chOff x="1778" y="2935"/>
            <a:chExt cx="4440" cy="6840"/>
          </a:xfrm>
        </p:grpSpPr>
        <p:grpSp>
          <p:nvGrpSpPr>
            <p:cNvPr id="4" name="Group 3"/>
            <p:cNvGrpSpPr>
              <a:grpSpLocks/>
            </p:cNvGrpSpPr>
            <p:nvPr/>
          </p:nvGrpSpPr>
          <p:grpSpPr bwMode="auto">
            <a:xfrm>
              <a:off x="1778" y="2935"/>
              <a:ext cx="3600" cy="6840"/>
              <a:chOff x="6698" y="2935"/>
              <a:chExt cx="3600" cy="6840"/>
            </a:xfrm>
          </p:grpSpPr>
          <p:sp>
            <p:nvSpPr>
              <p:cNvPr id="56324" name="Text Box 4"/>
              <p:cNvSpPr txBox="1">
                <a:spLocks noChangeArrowheads="1"/>
              </p:cNvSpPr>
              <p:nvPr/>
            </p:nvSpPr>
            <p:spPr bwMode="auto">
              <a:xfrm>
                <a:off x="6698" y="2935"/>
                <a:ext cx="3600" cy="6840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FF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SA" sz="16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raditional Arabic" pitchFamily="18" charset="-78"/>
                    <a:ea typeface="Arial" pitchFamily="34" charset="0"/>
                    <a:cs typeface="Traditional Arabic" pitchFamily="18" charset="-78"/>
                  </a:rPr>
                  <a:t>التسويق </a:t>
                </a:r>
                <a:r>
                  <a:rPr kumimoji="0" lang="ar-SA" sz="1600" b="1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raditional Arabic" pitchFamily="18" charset="-78"/>
                    <a:ea typeface="Arial" pitchFamily="34" charset="0"/>
                    <a:cs typeface="Traditional Arabic" pitchFamily="18" charset="-78"/>
                  </a:rPr>
                  <a:t>العملي </a:t>
                </a:r>
                <a:r>
                  <a:rPr kumimoji="0" lang="ar-SA" sz="13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(</a:t>
                </a:r>
                <a:r>
                  <a:rPr kumimoji="0" lang="ar-SA" sz="1600" b="1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raditional Arabic" pitchFamily="18" charset="-78"/>
                    <a:ea typeface="Arial" pitchFamily="34" charset="0"/>
                    <a:cs typeface="Traditional Arabic" pitchFamily="18" charset="-78"/>
                  </a:rPr>
                  <a:t>التفعيل</a:t>
                </a:r>
                <a:r>
                  <a:rPr kumimoji="0" lang="ar-SA" sz="1300" b="1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)</a:t>
                </a:r>
                <a:endParaRPr kumimoji="0" lang="fr-FR" sz="15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endParaRPr>
              </a:p>
              <a:p>
                <a:pPr marL="0" marR="0" lvl="0" indent="0" algn="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fr-FR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endParaRPr>
              </a:p>
              <a:p>
                <a:pPr marL="0" marR="0" lvl="0" indent="0" algn="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fr-FR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endParaRPr>
              </a:p>
              <a:p>
                <a:pPr marL="0" marR="0" lvl="0" indent="0" algn="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fr-FR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endParaRPr>
              </a:p>
              <a:p>
                <a:pPr marL="0" marR="0" lvl="0" indent="0" algn="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fr-FR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endParaRPr>
              </a:p>
              <a:p>
                <a:pPr marL="0" marR="0" lvl="0" indent="0" algn="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8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6325" name="Text Box 5"/>
              <p:cNvSpPr txBox="1">
                <a:spLocks noChangeArrowheads="1"/>
              </p:cNvSpPr>
              <p:nvPr/>
            </p:nvSpPr>
            <p:spPr bwMode="auto">
              <a:xfrm>
                <a:off x="6890" y="3578"/>
                <a:ext cx="3240" cy="540"/>
              </a:xfrm>
              <a:prstGeom prst="rect">
                <a:avLst/>
              </a:prstGeom>
              <a:solidFill>
                <a:srgbClr val="99CCFF">
                  <a:alpha val="70000"/>
                </a:srgbClr>
              </a:solidFill>
              <a:ln w="9525" algn="ctr">
                <a:solidFill>
                  <a:srgbClr val="0000FF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 rtl="1">
                  <a:spcAft>
                    <a:spcPts val="1000"/>
                  </a:spcAft>
                </a:pPr>
                <a:r>
                  <a:rPr lang="fr-FR" sz="1400" b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Arial" pitchFamily="34" charset="0"/>
                    <a:cs typeface="Times New Roman" panose="02020603050405020304" pitchFamily="18" charset="0"/>
                  </a:rPr>
                  <a:t>Action-</a:t>
                </a:r>
                <a:r>
                  <a:rPr lang="fr-FR" sz="1400" b="1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Arial" pitchFamily="34" charset="0"/>
                    <a:cs typeface="Times New Roman" panose="02020603050405020304" pitchFamily="18" charset="0"/>
                  </a:rPr>
                  <a:t>oriented</a:t>
                </a:r>
                <a:endParaRPr lang="fr-FR" sz="1400" b="1" dirty="0">
                  <a:solidFill>
                    <a:srgbClr val="000000"/>
                  </a:solidFill>
                  <a:latin typeface="Times New Roman" panose="02020603050405020304" pitchFamily="18" charset="0"/>
                  <a:ea typeface="Arial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6326" name="Text Box 6"/>
              <p:cNvSpPr txBox="1">
                <a:spLocks noChangeArrowheads="1"/>
              </p:cNvSpPr>
              <p:nvPr/>
            </p:nvSpPr>
            <p:spPr bwMode="auto">
              <a:xfrm>
                <a:off x="6884" y="4658"/>
                <a:ext cx="3240" cy="720"/>
              </a:xfrm>
              <a:prstGeom prst="rect">
                <a:avLst/>
              </a:prstGeom>
              <a:solidFill>
                <a:srgbClr val="99CCFF">
                  <a:alpha val="70000"/>
                </a:srgbClr>
              </a:solidFill>
              <a:ln w="9525" algn="ctr">
                <a:solidFill>
                  <a:srgbClr val="0000FF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 algn="ctr" rtl="1">
                  <a:spcAft>
                    <a:spcPts val="1000"/>
                  </a:spcAft>
                </a:pPr>
                <a:r>
                  <a:rPr lang="fr-FR" sz="1400" b="1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Arial" pitchFamily="34" charset="0"/>
                    <a:cs typeface="Times New Roman" panose="02020603050405020304" pitchFamily="18" charset="0"/>
                  </a:rPr>
                  <a:t>Existing</a:t>
                </a:r>
                <a:r>
                  <a:rPr lang="fr-FR" sz="1400" b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Arial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fr-FR" sz="1400" b="1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Arial" pitchFamily="34" charset="0"/>
                    <a:cs typeface="Times New Roman" panose="02020603050405020304" pitchFamily="18" charset="0"/>
                  </a:rPr>
                  <a:t>opportunities</a:t>
                </a:r>
                <a:endParaRPr lang="fr-FR" sz="1400" b="1" dirty="0">
                  <a:solidFill>
                    <a:srgbClr val="000000"/>
                  </a:solidFill>
                  <a:latin typeface="Times New Roman" panose="02020603050405020304" pitchFamily="18" charset="0"/>
                  <a:ea typeface="Arial" pitchFamily="34" charset="0"/>
                  <a:cs typeface="Times New Roman" panose="02020603050405020304" pitchFamily="18" charset="0"/>
                </a:endParaRPr>
              </a:p>
              <a:p>
                <a:pPr marL="0" marR="0" lvl="0" indent="0" algn="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8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6327" name="Text Box 7"/>
              <p:cNvSpPr txBox="1">
                <a:spLocks noChangeArrowheads="1"/>
              </p:cNvSpPr>
              <p:nvPr/>
            </p:nvSpPr>
            <p:spPr bwMode="auto">
              <a:xfrm>
                <a:off x="6890" y="5905"/>
                <a:ext cx="3240" cy="540"/>
              </a:xfrm>
              <a:prstGeom prst="rect">
                <a:avLst/>
              </a:prstGeom>
              <a:solidFill>
                <a:srgbClr val="99CCFF">
                  <a:alpha val="70000"/>
                </a:srgbClr>
              </a:solidFill>
              <a:ln w="9525" algn="ctr">
                <a:solidFill>
                  <a:srgbClr val="0000FF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1080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 algn="ctr" rtl="1">
                  <a:spcAft>
                    <a:spcPts val="1000"/>
                  </a:spcAft>
                </a:pPr>
                <a:r>
                  <a:rPr lang="fr-FR" sz="1400" b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Arial" pitchFamily="34" charset="0"/>
                    <a:cs typeface="Times New Roman" panose="02020603050405020304" pitchFamily="18" charset="0"/>
                  </a:rPr>
                  <a:t>Stable </a:t>
                </a:r>
                <a:r>
                  <a:rPr lang="fr-FR" sz="1400" b="1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Arial" pitchFamily="34" charset="0"/>
                    <a:cs typeface="Times New Roman" panose="02020603050405020304" pitchFamily="18" charset="0"/>
                  </a:rPr>
                  <a:t>environment</a:t>
                </a:r>
                <a:endParaRPr lang="fr-FR" sz="1400" b="1" dirty="0">
                  <a:solidFill>
                    <a:srgbClr val="000000"/>
                  </a:solidFill>
                  <a:latin typeface="Times New Roman" panose="02020603050405020304" pitchFamily="18" charset="0"/>
                  <a:ea typeface="Arial" pitchFamily="34" charset="0"/>
                  <a:cs typeface="Times New Roman" panose="02020603050405020304" pitchFamily="18" charset="0"/>
                </a:endParaRPr>
              </a:p>
              <a:p>
                <a:pPr marL="0" marR="0" lvl="0" indent="0" algn="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8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6328" name="Text Box 8"/>
              <p:cNvSpPr txBox="1">
                <a:spLocks noChangeArrowheads="1"/>
              </p:cNvSpPr>
              <p:nvPr/>
            </p:nvSpPr>
            <p:spPr bwMode="auto">
              <a:xfrm>
                <a:off x="6890" y="6985"/>
                <a:ext cx="3240" cy="540"/>
              </a:xfrm>
              <a:prstGeom prst="rect">
                <a:avLst/>
              </a:prstGeom>
              <a:solidFill>
                <a:srgbClr val="99CCFF">
                  <a:alpha val="70000"/>
                </a:srgbClr>
              </a:solidFill>
              <a:ln w="9525" algn="ctr">
                <a:solidFill>
                  <a:srgbClr val="0000FF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 rtl="1">
                  <a:spcAft>
                    <a:spcPts val="1000"/>
                  </a:spcAft>
                </a:pPr>
                <a:r>
                  <a:rPr lang="fr-FR" sz="1400" b="1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Arial" pitchFamily="34" charset="0"/>
                    <a:cs typeface="Times New Roman" panose="02020603050405020304" pitchFamily="18" charset="0"/>
                  </a:rPr>
                  <a:t>Reactive</a:t>
                </a:r>
                <a:r>
                  <a:rPr lang="fr-FR" sz="1400" b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Arial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fr-FR" sz="1400" b="1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Arial" pitchFamily="34" charset="0"/>
                    <a:cs typeface="Times New Roman" panose="02020603050405020304" pitchFamily="18" charset="0"/>
                  </a:rPr>
                  <a:t>behaviour</a:t>
                </a:r>
                <a:endParaRPr lang="fr-FR" sz="1400" b="1" dirty="0">
                  <a:solidFill>
                    <a:srgbClr val="000000"/>
                  </a:solidFill>
                  <a:latin typeface="Times New Roman" panose="02020603050405020304" pitchFamily="18" charset="0"/>
                  <a:ea typeface="Arial" pitchFamily="34" charset="0"/>
                  <a:cs typeface="Times New Roman" panose="02020603050405020304" pitchFamily="18" charset="0"/>
                </a:endParaRPr>
              </a:p>
              <a:p>
                <a:pPr marL="0" marR="0" lvl="0" indent="0" algn="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8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6329" name="Text Box 9"/>
              <p:cNvSpPr txBox="1">
                <a:spLocks noChangeArrowheads="1"/>
              </p:cNvSpPr>
              <p:nvPr/>
            </p:nvSpPr>
            <p:spPr bwMode="auto">
              <a:xfrm>
                <a:off x="6890" y="8065"/>
                <a:ext cx="3240" cy="540"/>
              </a:xfrm>
              <a:prstGeom prst="rect">
                <a:avLst/>
              </a:prstGeom>
              <a:solidFill>
                <a:srgbClr val="99CCFF">
                  <a:alpha val="70000"/>
                </a:srgbClr>
              </a:solidFill>
              <a:ln w="9525" algn="ctr">
                <a:solidFill>
                  <a:srgbClr val="0000FF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 algn="ctr" rtl="1">
                  <a:spcAft>
                    <a:spcPts val="1000"/>
                  </a:spcAft>
                </a:pPr>
                <a:r>
                  <a:rPr lang="fr-FR" sz="1400" b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Arial" pitchFamily="34" charset="0"/>
                    <a:cs typeface="Times New Roman" panose="02020603050405020304" pitchFamily="18" charset="0"/>
                  </a:rPr>
                  <a:t>Day-to-</a:t>
                </a:r>
                <a:r>
                  <a:rPr lang="fr-FR" sz="1400" b="1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Arial" pitchFamily="34" charset="0"/>
                    <a:cs typeface="Times New Roman" panose="02020603050405020304" pitchFamily="18" charset="0"/>
                  </a:rPr>
                  <a:t>day</a:t>
                </a:r>
                <a:r>
                  <a:rPr lang="fr-FR" sz="1400" b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Arial" pitchFamily="34" charset="0"/>
                    <a:cs typeface="Times New Roman" panose="02020603050405020304" pitchFamily="18" charset="0"/>
                  </a:rPr>
                  <a:t> management</a:t>
                </a:r>
                <a:endParaRPr kumimoji="0" lang="fr-FR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8" name="Text Box 9"/>
              <p:cNvSpPr txBox="1">
                <a:spLocks noChangeArrowheads="1"/>
              </p:cNvSpPr>
              <p:nvPr/>
            </p:nvSpPr>
            <p:spPr bwMode="auto">
              <a:xfrm>
                <a:off x="6890" y="9129"/>
                <a:ext cx="3240" cy="540"/>
              </a:xfrm>
              <a:prstGeom prst="rect">
                <a:avLst/>
              </a:prstGeom>
              <a:solidFill>
                <a:srgbClr val="99CCFF">
                  <a:alpha val="70000"/>
                </a:srgbClr>
              </a:solidFill>
              <a:ln w="9525" algn="ctr">
                <a:solidFill>
                  <a:srgbClr val="0000FF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 algn="ctr" rtl="1">
                  <a:spcAft>
                    <a:spcPts val="1000"/>
                  </a:spcAft>
                </a:pPr>
                <a:r>
                  <a:rPr lang="fr-FR" sz="1400" b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Arial" pitchFamily="34" charset="0"/>
                    <a:cs typeface="Times New Roman" panose="02020603050405020304" pitchFamily="18" charset="0"/>
                  </a:rPr>
                  <a:t>Marketing </a:t>
                </a:r>
                <a:r>
                  <a:rPr lang="fr-FR" sz="1400" b="1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Arial" pitchFamily="34" charset="0"/>
                    <a:cs typeface="Times New Roman" panose="02020603050405020304" pitchFamily="18" charset="0"/>
                  </a:rPr>
                  <a:t>department</a:t>
                </a:r>
                <a:r>
                  <a:rPr lang="fr-FR" sz="1400" b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Arial" pitchFamily="34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</p:grpSp>
        <p:sp>
          <p:nvSpPr>
            <p:cNvPr id="56337" name="Line 17"/>
            <p:cNvSpPr>
              <a:spLocks noChangeShapeType="1"/>
            </p:cNvSpPr>
            <p:nvPr/>
          </p:nvSpPr>
          <p:spPr bwMode="auto">
            <a:xfrm>
              <a:off x="3588" y="4118"/>
              <a:ext cx="0" cy="54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r" rtl="1"/>
              <a:endParaRPr lang="fr-FR" b="1">
                <a:solidFill>
                  <a:srgbClr val="000000"/>
                </a:solidFill>
              </a:endParaRPr>
            </a:p>
          </p:txBody>
        </p:sp>
        <p:sp>
          <p:nvSpPr>
            <p:cNvPr id="56338" name="Line 18"/>
            <p:cNvSpPr>
              <a:spLocks noChangeShapeType="1"/>
            </p:cNvSpPr>
            <p:nvPr/>
          </p:nvSpPr>
          <p:spPr bwMode="auto">
            <a:xfrm>
              <a:off x="3578" y="5380"/>
              <a:ext cx="0" cy="54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r" rtl="1"/>
              <a:endParaRPr lang="fr-FR" b="1">
                <a:solidFill>
                  <a:srgbClr val="000000"/>
                </a:solidFill>
              </a:endParaRPr>
            </a:p>
          </p:txBody>
        </p:sp>
        <p:sp>
          <p:nvSpPr>
            <p:cNvPr id="56339" name="Line 19"/>
            <p:cNvSpPr>
              <a:spLocks noChangeShapeType="1"/>
            </p:cNvSpPr>
            <p:nvPr/>
          </p:nvSpPr>
          <p:spPr bwMode="auto">
            <a:xfrm>
              <a:off x="3578" y="6445"/>
              <a:ext cx="0" cy="54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r" rtl="1"/>
              <a:endParaRPr lang="fr-FR" b="1">
                <a:solidFill>
                  <a:srgbClr val="000000"/>
                </a:solidFill>
              </a:endParaRPr>
            </a:p>
          </p:txBody>
        </p:sp>
        <p:sp>
          <p:nvSpPr>
            <p:cNvPr id="56340" name="Line 20"/>
            <p:cNvSpPr>
              <a:spLocks noChangeShapeType="1"/>
            </p:cNvSpPr>
            <p:nvPr/>
          </p:nvSpPr>
          <p:spPr bwMode="auto">
            <a:xfrm>
              <a:off x="3578" y="7498"/>
              <a:ext cx="0" cy="54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r" rtl="1"/>
              <a:endParaRPr lang="fr-FR" b="1">
                <a:solidFill>
                  <a:srgbClr val="000000"/>
                </a:solidFill>
              </a:endParaRPr>
            </a:p>
          </p:txBody>
        </p:sp>
        <p:sp>
          <p:nvSpPr>
            <p:cNvPr id="56345" name="Line 25"/>
            <p:cNvSpPr>
              <a:spLocks noChangeShapeType="1"/>
            </p:cNvSpPr>
            <p:nvPr/>
          </p:nvSpPr>
          <p:spPr bwMode="auto">
            <a:xfrm>
              <a:off x="5378" y="6098"/>
              <a:ext cx="840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r" rtl="1"/>
              <a:endParaRPr lang="fr-FR" b="1">
                <a:solidFill>
                  <a:srgbClr val="000000"/>
                </a:solidFill>
              </a:endParaRPr>
            </a:p>
          </p:txBody>
        </p:sp>
        <p:sp>
          <p:nvSpPr>
            <p:cNvPr id="29" name="Line 20"/>
            <p:cNvSpPr>
              <a:spLocks noChangeShapeType="1"/>
            </p:cNvSpPr>
            <p:nvPr/>
          </p:nvSpPr>
          <p:spPr bwMode="auto">
            <a:xfrm>
              <a:off x="3578" y="8589"/>
              <a:ext cx="0" cy="54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r" rtl="1"/>
              <a:endParaRPr lang="fr-FR" b="1">
                <a:solidFill>
                  <a:srgbClr val="000000"/>
                </a:solidFill>
              </a:endParaRPr>
            </a:p>
          </p:txBody>
        </p:sp>
      </p:grpSp>
      <p:sp>
        <p:nvSpPr>
          <p:cNvPr id="56346" name="Rectangle 26"/>
          <p:cNvSpPr>
            <a:spLocks noChangeArrowheads="1"/>
          </p:cNvSpPr>
          <p:nvPr/>
        </p:nvSpPr>
        <p:spPr bwMode="auto">
          <a:xfrm>
            <a:off x="1346886" y="5813474"/>
            <a:ext cx="6300192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zh-CN" sz="1500" b="1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الشكـل </a:t>
            </a:r>
            <a:r>
              <a:rPr kumimoji="0" lang="ar-SA" altLang="zh-CN" sz="15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:</a:t>
            </a:r>
            <a:r>
              <a:rPr kumimoji="0" lang="ar-SA" altLang="zh-CN" sz="1500" b="1" i="0" u="sng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 </a:t>
            </a:r>
            <a:r>
              <a:rPr kumimoji="0" lang="ar-SA" altLang="zh-CN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التسويق الاستراتيجي والعملي</a:t>
            </a:r>
            <a:endParaRPr kumimoji="0" lang="fr-FR" altLang="zh-CN" sz="1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rtl="1" eaLnBrk="0" hangingPunct="0"/>
            <a:r>
              <a:rPr kumimoji="0" lang="ar-SA" altLang="zh-CN" sz="1500" b="1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المصـدر:</a:t>
            </a:r>
            <a:r>
              <a:rPr kumimoji="0" lang="ar-SA" altLang="zh-CN" sz="17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 </a:t>
            </a:r>
            <a:r>
              <a:rPr kumimoji="0" lang="fr-FR" altLang="zh-CN" sz="12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SimSun" pitchFamily="2" charset="-122"/>
                <a:cs typeface="Traditional Arabic" pitchFamily="18" charset="-78"/>
              </a:rPr>
              <a:t>Helfer</a:t>
            </a:r>
            <a:r>
              <a:rPr kumimoji="0" lang="fr-FR" altLang="zh-CN" sz="12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SimSun" pitchFamily="2" charset="-122"/>
                <a:cs typeface="Traditional Arabic" pitchFamily="18" charset="-78"/>
              </a:rPr>
              <a:t> et </a:t>
            </a:r>
            <a:r>
              <a:rPr lang="fr-FR" altLang="zh-CN" sz="1200" i="1" dirty="0" err="1" smtClean="0">
                <a:solidFill>
                  <a:srgbClr val="000000"/>
                </a:solidFill>
                <a:latin typeface="Times New Roman" pitchFamily="18" charset="0"/>
                <a:ea typeface="SimSun" pitchFamily="2" charset="-122"/>
                <a:cs typeface="Traditional Arabic" pitchFamily="18" charset="-78"/>
              </a:rPr>
              <a:t>Orsoni</a:t>
            </a:r>
            <a:r>
              <a:rPr lang="fr-FR" altLang="zh-CN" sz="1200" i="1" dirty="0" smtClean="0">
                <a:solidFill>
                  <a:srgbClr val="000000"/>
                </a:solidFill>
                <a:latin typeface="Times New Roman" pitchFamily="18" charset="0"/>
                <a:ea typeface="SimSun" pitchFamily="2" charset="-122"/>
                <a:cs typeface="Traditional Arabic" pitchFamily="18" charset="-78"/>
              </a:rPr>
              <a:t>, Le marketing, 7°Ed, Vuibert, Paris 2001, p : 1</a:t>
            </a:r>
            <a:r>
              <a:rPr kumimoji="0" lang="fr-FR" altLang="zh-CN" sz="12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SimSun" pitchFamily="2" charset="-122"/>
                <a:cs typeface="Traditional Arabic" pitchFamily="18" charset="-78"/>
              </a:rPr>
              <a:t>38</a:t>
            </a:r>
            <a:r>
              <a:rPr kumimoji="0" lang="fr-FR" altLang="zh-CN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SimSun" pitchFamily="2" charset="-122"/>
                <a:cs typeface="Traditional Arabic" pitchFamily="18" charset="-78"/>
              </a:rPr>
              <a:t> </a:t>
            </a:r>
            <a:r>
              <a:rPr kumimoji="0" lang="en-US" altLang="zh-CN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 </a:t>
            </a:r>
            <a:endParaRPr kumimoji="0" lang="en-US" altLang="zh-CN" sz="1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 Box 4"/>
          <p:cNvSpPr txBox="1">
            <a:spLocks noChangeArrowheads="1"/>
          </p:cNvSpPr>
          <p:nvPr/>
        </p:nvSpPr>
        <p:spPr bwMode="auto">
          <a:xfrm>
            <a:off x="4703031" y="1328481"/>
            <a:ext cx="2286000" cy="434340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SA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raditional Arabic" pitchFamily="18" charset="-78"/>
                <a:ea typeface="Arial" pitchFamily="34" charset="0"/>
                <a:cs typeface="Traditional Arabic" pitchFamily="18" charset="-78"/>
              </a:rPr>
              <a:t>التسويق </a:t>
            </a:r>
            <a:r>
              <a:rPr lang="ar-DZ" sz="1600" b="1" dirty="0" smtClean="0">
                <a:solidFill>
                  <a:srgbClr val="000000"/>
                </a:solidFill>
                <a:latin typeface="Traditional Arabic" pitchFamily="18" charset="-78"/>
                <a:ea typeface="Arial" pitchFamily="34" charset="0"/>
                <a:cs typeface="Traditional Arabic" pitchFamily="18" charset="-78"/>
              </a:rPr>
              <a:t>الاستراتيجي </a:t>
            </a:r>
            <a:r>
              <a:rPr kumimoji="0" lang="ar-SA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(</a:t>
            </a:r>
            <a:r>
              <a:rPr kumimoji="0" lang="ar-DZ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raditional Arabic" pitchFamily="18" charset="-78"/>
                <a:ea typeface="Arial" pitchFamily="34" charset="0"/>
                <a:cs typeface="Traditional Arabic" pitchFamily="18" charset="-78"/>
              </a:rPr>
              <a:t>التحليل</a:t>
            </a:r>
            <a:r>
              <a:rPr kumimoji="0" lang="ar-SA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)</a:t>
            </a:r>
            <a:endParaRPr kumimoji="0" lang="fr-FR" sz="15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 Box 5"/>
          <p:cNvSpPr txBox="1">
            <a:spLocks noChangeArrowheads="1"/>
          </p:cNvSpPr>
          <p:nvPr/>
        </p:nvSpPr>
        <p:spPr bwMode="auto">
          <a:xfrm>
            <a:off x="4824951" y="1736786"/>
            <a:ext cx="2057400" cy="342900"/>
          </a:xfrm>
          <a:prstGeom prst="rect">
            <a:avLst/>
          </a:prstGeom>
          <a:solidFill>
            <a:srgbClr val="99CCFF">
              <a:alpha val="70000"/>
            </a:srgbClr>
          </a:solidFill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rtl="1">
              <a:spcAft>
                <a:spcPts val="1000"/>
              </a:spcAft>
            </a:pPr>
            <a:r>
              <a:rPr lang="fr-FR" sz="1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Analysis-oriented</a:t>
            </a:r>
            <a:endParaRPr lang="fr-FR" sz="1400" b="1" dirty="0">
              <a:solidFill>
                <a:srgbClr val="000000"/>
              </a:solidFill>
              <a:latin typeface="Times New Roman" panose="02020603050405020304" pitchFamily="18" charset="0"/>
              <a:ea typeface="Arial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ext Box 6"/>
          <p:cNvSpPr txBox="1">
            <a:spLocks noChangeArrowheads="1"/>
          </p:cNvSpPr>
          <p:nvPr/>
        </p:nvSpPr>
        <p:spPr bwMode="auto">
          <a:xfrm>
            <a:off x="4821141" y="2422586"/>
            <a:ext cx="2057400" cy="457200"/>
          </a:xfrm>
          <a:prstGeom prst="rect">
            <a:avLst/>
          </a:prstGeom>
          <a:solidFill>
            <a:srgbClr val="99CCFF">
              <a:alpha val="70000"/>
            </a:srgbClr>
          </a:solidFill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rtl="1">
              <a:spcAft>
                <a:spcPts val="1000"/>
              </a:spcAft>
            </a:pPr>
            <a:r>
              <a:rPr lang="fr-FR" sz="1400" b="1" dirty="0">
                <a:solidFill>
                  <a:srgbClr val="00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New </a:t>
            </a:r>
            <a:r>
              <a:rPr lang="fr-FR" sz="1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opportunities</a:t>
            </a:r>
            <a:endParaRPr lang="fr-FR" sz="1400" b="1" dirty="0">
              <a:solidFill>
                <a:srgbClr val="000000"/>
              </a:solidFill>
              <a:latin typeface="Times New Roman" panose="02020603050405020304" pitchFamily="18" charset="0"/>
              <a:ea typeface="Arial" pitchFamily="34" charset="0"/>
              <a:cs typeface="Times New Roman" panose="02020603050405020304" pitchFamily="18" charset="0"/>
            </a:endParaRP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4824951" y="3214431"/>
            <a:ext cx="2057400" cy="342900"/>
          </a:xfrm>
          <a:prstGeom prst="rect">
            <a:avLst/>
          </a:prstGeom>
          <a:solidFill>
            <a:srgbClr val="99CCFF">
              <a:alpha val="70000"/>
            </a:srgbClr>
          </a:solidFill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vert="horz" wrap="square" lIns="91440" tIns="1080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rtl="1">
              <a:spcAft>
                <a:spcPts val="1000"/>
              </a:spcAft>
            </a:pPr>
            <a:r>
              <a:rPr lang="fr-FR" sz="1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Dynamic</a:t>
            </a:r>
            <a:r>
              <a:rPr lang="fr-FR" sz="1400" b="1" dirty="0">
                <a:solidFill>
                  <a:srgbClr val="00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 </a:t>
            </a:r>
            <a:r>
              <a:rPr lang="fr-FR" sz="1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environment</a:t>
            </a:r>
            <a:endParaRPr kumimoji="0" lang="fr-FR" sz="18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 Box 8"/>
          <p:cNvSpPr txBox="1">
            <a:spLocks noChangeArrowheads="1"/>
          </p:cNvSpPr>
          <p:nvPr/>
        </p:nvSpPr>
        <p:spPr bwMode="auto">
          <a:xfrm>
            <a:off x="4824951" y="3900231"/>
            <a:ext cx="2057400" cy="342900"/>
          </a:xfrm>
          <a:prstGeom prst="rect">
            <a:avLst/>
          </a:prstGeom>
          <a:solidFill>
            <a:srgbClr val="99CCFF">
              <a:alpha val="70000"/>
            </a:srgbClr>
          </a:solidFill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rtl="1">
              <a:spcAft>
                <a:spcPts val="1000"/>
              </a:spcAft>
            </a:pPr>
            <a:r>
              <a:rPr lang="fr-FR" sz="1400" b="1" dirty="0">
                <a:solidFill>
                  <a:srgbClr val="00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Proactive </a:t>
            </a:r>
            <a:r>
              <a:rPr lang="fr-FR" sz="1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behaviour</a:t>
            </a:r>
            <a:endParaRPr lang="fr-FR" sz="1400" b="1" dirty="0">
              <a:solidFill>
                <a:srgbClr val="000000"/>
              </a:solidFill>
              <a:latin typeface="Times New Roman" panose="02020603050405020304" pitchFamily="18" charset="0"/>
              <a:ea typeface="Arial" pitchFamily="34" charset="0"/>
              <a:cs typeface="Times New Roman" panose="02020603050405020304" pitchFamily="18" charset="0"/>
            </a:endParaRP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Text Box 9"/>
          <p:cNvSpPr txBox="1">
            <a:spLocks noChangeArrowheads="1"/>
          </p:cNvSpPr>
          <p:nvPr/>
        </p:nvSpPr>
        <p:spPr bwMode="auto">
          <a:xfrm>
            <a:off x="4824951" y="4586031"/>
            <a:ext cx="2057400" cy="342900"/>
          </a:xfrm>
          <a:prstGeom prst="rect">
            <a:avLst/>
          </a:prstGeom>
          <a:solidFill>
            <a:srgbClr val="99CCFF">
              <a:alpha val="70000"/>
            </a:srgbClr>
          </a:solidFill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 algn="ctr" rtl="1">
              <a:spcAft>
                <a:spcPts val="1000"/>
              </a:spcAft>
            </a:pPr>
            <a:r>
              <a:rPr lang="fr-FR" sz="1400" b="1" dirty="0">
                <a:solidFill>
                  <a:srgbClr val="00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Longer range management</a:t>
            </a:r>
          </a:p>
        </p:txBody>
      </p:sp>
      <p:sp>
        <p:nvSpPr>
          <p:cNvPr id="49" name="Text Box 9"/>
          <p:cNvSpPr txBox="1">
            <a:spLocks noChangeArrowheads="1"/>
          </p:cNvSpPr>
          <p:nvPr/>
        </p:nvSpPr>
        <p:spPr bwMode="auto">
          <a:xfrm>
            <a:off x="4824951" y="5261671"/>
            <a:ext cx="2057400" cy="342900"/>
          </a:xfrm>
          <a:prstGeom prst="rect">
            <a:avLst/>
          </a:prstGeom>
          <a:solidFill>
            <a:srgbClr val="99CCFF">
              <a:alpha val="70000"/>
            </a:srgbClr>
          </a:solidFill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rtl="1">
              <a:spcAft>
                <a:spcPts val="1000"/>
              </a:spcAft>
            </a:pPr>
            <a:r>
              <a:rPr lang="fr-FR" sz="1400" b="1" dirty="0">
                <a:solidFill>
                  <a:srgbClr val="00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Cross-</a:t>
            </a:r>
            <a:r>
              <a:rPr lang="fr-FR" sz="1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functional</a:t>
            </a:r>
            <a:endParaRPr lang="fr-FR" sz="1400" b="1" dirty="0">
              <a:solidFill>
                <a:srgbClr val="000000"/>
              </a:solidFill>
              <a:latin typeface="Times New Roman" panose="02020603050405020304" pitchFamily="18" charset="0"/>
              <a:ea typeface="Arial" pitchFamily="34" charset="0"/>
              <a:cs typeface="Times New Roman" panose="02020603050405020304" pitchFamily="18" charset="0"/>
            </a:endParaRPr>
          </a:p>
        </p:txBody>
      </p:sp>
      <p:sp>
        <p:nvSpPr>
          <p:cNvPr id="50" name="Line 17"/>
          <p:cNvSpPr>
            <a:spLocks noChangeShapeType="1"/>
          </p:cNvSpPr>
          <p:nvPr/>
        </p:nvSpPr>
        <p:spPr bwMode="auto">
          <a:xfrm>
            <a:off x="5852381" y="2079686"/>
            <a:ext cx="0" cy="3429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fr-FR" b="1">
              <a:solidFill>
                <a:srgbClr val="000000"/>
              </a:solidFill>
            </a:endParaRPr>
          </a:p>
        </p:txBody>
      </p:sp>
      <p:sp>
        <p:nvSpPr>
          <p:cNvPr id="51" name="Line 18"/>
          <p:cNvSpPr>
            <a:spLocks noChangeShapeType="1"/>
          </p:cNvSpPr>
          <p:nvPr/>
        </p:nvSpPr>
        <p:spPr bwMode="auto">
          <a:xfrm>
            <a:off x="5846031" y="2881056"/>
            <a:ext cx="0" cy="3429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fr-FR" b="1">
              <a:solidFill>
                <a:srgbClr val="000000"/>
              </a:solidFill>
            </a:endParaRPr>
          </a:p>
        </p:txBody>
      </p:sp>
      <p:sp>
        <p:nvSpPr>
          <p:cNvPr id="52" name="Line 19"/>
          <p:cNvSpPr>
            <a:spLocks noChangeShapeType="1"/>
          </p:cNvSpPr>
          <p:nvPr/>
        </p:nvSpPr>
        <p:spPr bwMode="auto">
          <a:xfrm>
            <a:off x="5846031" y="3557331"/>
            <a:ext cx="0" cy="3429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fr-FR" b="1">
              <a:solidFill>
                <a:srgbClr val="000000"/>
              </a:solidFill>
            </a:endParaRPr>
          </a:p>
        </p:txBody>
      </p:sp>
      <p:sp>
        <p:nvSpPr>
          <p:cNvPr id="53" name="Line 20"/>
          <p:cNvSpPr>
            <a:spLocks noChangeShapeType="1"/>
          </p:cNvSpPr>
          <p:nvPr/>
        </p:nvSpPr>
        <p:spPr bwMode="auto">
          <a:xfrm>
            <a:off x="5846031" y="4225986"/>
            <a:ext cx="0" cy="3429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fr-FR" b="1">
              <a:solidFill>
                <a:srgbClr val="000000"/>
              </a:solidFill>
            </a:endParaRPr>
          </a:p>
        </p:txBody>
      </p:sp>
      <p:sp>
        <p:nvSpPr>
          <p:cNvPr id="54" name="Line 20"/>
          <p:cNvSpPr>
            <a:spLocks noChangeShapeType="1"/>
          </p:cNvSpPr>
          <p:nvPr/>
        </p:nvSpPr>
        <p:spPr bwMode="auto">
          <a:xfrm>
            <a:off x="5846031" y="4918771"/>
            <a:ext cx="0" cy="3429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fr-FR" b="1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Tm="140786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mple presentation slides [2]">
  <a:themeElements>
    <a:clrScheme name="Sample presentation slides [2] 3">
      <a:dk1>
        <a:srgbClr val="808080"/>
      </a:dk1>
      <a:lt1>
        <a:srgbClr val="FFFFFF"/>
      </a:lt1>
      <a:dk2>
        <a:srgbClr val="FFFFFF"/>
      </a:dk2>
      <a:lt2>
        <a:srgbClr val="B2B2B2"/>
      </a:lt2>
      <a:accent1>
        <a:srgbClr val="058089"/>
      </a:accent1>
      <a:accent2>
        <a:srgbClr val="66BE0E"/>
      </a:accent2>
      <a:accent3>
        <a:srgbClr val="FFFFFF"/>
      </a:accent3>
      <a:accent4>
        <a:srgbClr val="6C6C6C"/>
      </a:accent4>
      <a:accent5>
        <a:srgbClr val="AAC0C4"/>
      </a:accent5>
      <a:accent6>
        <a:srgbClr val="5CAC0C"/>
      </a:accent6>
      <a:hlink>
        <a:srgbClr val="2CA9D0"/>
      </a:hlink>
      <a:folHlink>
        <a:srgbClr val="4841D9"/>
      </a:folHlink>
    </a:clrScheme>
    <a:fontScheme name="Sample presentation slides [2]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mple presentation slides [2] 1">
        <a:dk1>
          <a:srgbClr val="1D528D"/>
        </a:dk1>
        <a:lt1>
          <a:srgbClr val="FFFFFF"/>
        </a:lt1>
        <a:dk2>
          <a:srgbClr val="000000"/>
        </a:dk2>
        <a:lt2>
          <a:srgbClr val="CACACA"/>
        </a:lt2>
        <a:accent1>
          <a:srgbClr val="0099CC"/>
        </a:accent1>
        <a:accent2>
          <a:srgbClr val="BFA907"/>
        </a:accent2>
        <a:accent3>
          <a:srgbClr val="FFFFFF"/>
        </a:accent3>
        <a:accent4>
          <a:srgbClr val="174578"/>
        </a:accent4>
        <a:accent5>
          <a:srgbClr val="AACAE2"/>
        </a:accent5>
        <a:accent6>
          <a:srgbClr val="AD9906"/>
        </a:accent6>
        <a:hlink>
          <a:srgbClr val="6E81E0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presentation slides [2] 2">
        <a:dk1>
          <a:srgbClr val="4E40A4"/>
        </a:dk1>
        <a:lt1>
          <a:srgbClr val="FFFFFF"/>
        </a:lt1>
        <a:dk2>
          <a:srgbClr val="000000"/>
        </a:dk2>
        <a:lt2>
          <a:srgbClr val="CACACA"/>
        </a:lt2>
        <a:accent1>
          <a:srgbClr val="8B65E9"/>
        </a:accent1>
        <a:accent2>
          <a:srgbClr val="008080"/>
        </a:accent2>
        <a:accent3>
          <a:srgbClr val="FFFFFF"/>
        </a:accent3>
        <a:accent4>
          <a:srgbClr val="41358B"/>
        </a:accent4>
        <a:accent5>
          <a:srgbClr val="C4B8F2"/>
        </a:accent5>
        <a:accent6>
          <a:srgbClr val="007373"/>
        </a:accent6>
        <a:hlink>
          <a:srgbClr val="0066CC"/>
        </a:hlink>
        <a:folHlink>
          <a:srgbClr val="8AB15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presentation slides [2] 3">
        <a:dk1>
          <a:srgbClr val="808080"/>
        </a:dk1>
        <a:lt1>
          <a:srgbClr val="FFFFFF"/>
        </a:lt1>
        <a:dk2>
          <a:srgbClr val="FFFFFF"/>
        </a:dk2>
        <a:lt2>
          <a:srgbClr val="B2B2B2"/>
        </a:lt2>
        <a:accent1>
          <a:srgbClr val="058089"/>
        </a:accent1>
        <a:accent2>
          <a:srgbClr val="66BE0E"/>
        </a:accent2>
        <a:accent3>
          <a:srgbClr val="FFFFFF"/>
        </a:accent3>
        <a:accent4>
          <a:srgbClr val="6C6C6C"/>
        </a:accent4>
        <a:accent5>
          <a:srgbClr val="AAC0C4"/>
        </a:accent5>
        <a:accent6>
          <a:srgbClr val="5CAC0C"/>
        </a:accent6>
        <a:hlink>
          <a:srgbClr val="2CA9D0"/>
        </a:hlink>
        <a:folHlink>
          <a:srgbClr val="4841D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4265</TotalTime>
  <Words>601</Words>
  <Application>Microsoft Office PowerPoint</Application>
  <PresentationFormat>Affichage à l'écran (4:3)</PresentationFormat>
  <Paragraphs>88</Paragraphs>
  <Slides>8</Slides>
  <Notes>1</Notes>
  <HiddenSlides>0</HiddenSlides>
  <MMClips>0</MMClips>
  <ScaleCrop>false</ScaleCrop>
  <HeadingPairs>
    <vt:vector size="8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7" baseType="lpstr">
      <vt:lpstr>SimSun</vt:lpstr>
      <vt:lpstr>Arial</vt:lpstr>
      <vt:lpstr>Calibri</vt:lpstr>
      <vt:lpstr>Times New Roman</vt:lpstr>
      <vt:lpstr>Traditional Arabic</vt:lpstr>
      <vt:lpstr>Verdana</vt:lpstr>
      <vt:lpstr>Wingdings</vt:lpstr>
      <vt:lpstr>Sample presentation slides [2]</vt:lpstr>
      <vt:lpstr>Image</vt:lpstr>
      <vt:lpstr>Présentation PowerPoint</vt:lpstr>
      <vt:lpstr>Présentation PowerPoint</vt:lpstr>
      <vt:lpstr>ومن أجل بناء تلك العلاقة فإن المسار التسويقي يتدرج في مرحلتين أساسيتين تتكاملان وتترابطان: مرحلة الدراسة والتعرف، ومرحلة العمل والتنفيذ</vt:lpstr>
      <vt:lpstr>مهمة التسويق في المؤسسة </vt:lpstr>
      <vt:lpstr>Présentation PowerPoint</vt:lpstr>
      <vt:lpstr>Présentation PowerPoint</vt:lpstr>
      <vt:lpstr>Présentation PowerPoint</vt:lpstr>
      <vt:lpstr>مقارنة التسويق الاستراتيجي بالتسويق العملي</vt:lpstr>
    </vt:vector>
  </TitlesOfParts>
  <Company>HTC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Improving Service Quality</dc:title>
  <dc:creator>Enda Larkin</dc:creator>
  <cp:lastModifiedBy>Tarek</cp:lastModifiedBy>
  <cp:revision>323</cp:revision>
  <dcterms:created xsi:type="dcterms:W3CDTF">2008-10-01T15:56:26Z</dcterms:created>
  <dcterms:modified xsi:type="dcterms:W3CDTF">2024-03-04T12:34:12Z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TC011812291033</vt:lpwstr>
  </property>
</Properties>
</file>