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11"/>
  </p:notesMasterIdLst>
  <p:sldIdLst>
    <p:sldId id="417" r:id="rId2"/>
    <p:sldId id="415" r:id="rId3"/>
    <p:sldId id="418" r:id="rId4"/>
    <p:sldId id="419" r:id="rId5"/>
    <p:sldId id="420" r:id="rId6"/>
    <p:sldId id="421" r:id="rId7"/>
    <p:sldId id="422" r:id="rId8"/>
    <p:sldId id="423" r:id="rId9"/>
    <p:sldId id="424" r:id="rId10"/>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CC0066"/>
    <a:srgbClr val="339933"/>
    <a:srgbClr val="CC0000"/>
    <a:srgbClr val="993300"/>
    <a:srgbClr val="FFCC00"/>
    <a:srgbClr val="A50021"/>
    <a:srgbClr val="FF0000"/>
    <a:srgbClr val="FFCC99"/>
    <a:srgbClr val="0000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000" autoAdjust="0"/>
    <p:restoredTop sz="83425" autoAdjust="0"/>
  </p:normalViewPr>
  <p:slideViewPr>
    <p:cSldViewPr snapToGrid="0" showGuides="1">
      <p:cViewPr varScale="1">
        <p:scale>
          <a:sx n="60" d="100"/>
          <a:sy n="60" d="100"/>
        </p:scale>
        <p:origin x="1344" y="78"/>
      </p:cViewPr>
      <p:guideLst>
        <p:guide orient="horz" pos="2183"/>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3A0632-E480-48B5-B931-A36A1A6C60DC}" type="datetimeFigureOut">
              <a:rPr lang="fr-FR" smtClean="0"/>
              <a:t>07/03/2021</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F79DEAE-846F-4343-A1E3-56725A21F705}" type="slidenum">
              <a:rPr lang="fr-FR" smtClean="0"/>
              <a:t>‹N°›</a:t>
            </a:fld>
            <a:endParaRPr lang="fr-FR"/>
          </a:p>
        </p:txBody>
      </p:sp>
    </p:spTree>
    <p:extLst>
      <p:ext uri="{BB962C8B-B14F-4D97-AF65-F5344CB8AC3E}">
        <p14:creationId xmlns:p14="http://schemas.microsoft.com/office/powerpoint/2010/main" val="6665448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2</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0022637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67939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4</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9086828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5</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127040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6</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429351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7</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658086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8</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96768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DDFAD25E-82FC-49B0-BEBB-8C7576AC02EA}" type="slidenum">
              <a:rPr kumimoji="0" lang="fr-FR"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9</a:t>
            </a:fld>
            <a:endParaRPr kumimoji="0" lang="fr-FR"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51725888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1122363"/>
            <a:ext cx="10363200" cy="2387600"/>
          </a:xfrm>
        </p:spPr>
        <p:txBody>
          <a:bodyPr anchor="b"/>
          <a:lstStyle>
            <a:lvl1pPr algn="ctr">
              <a:defRPr sz="6000"/>
            </a:lvl1pPr>
          </a:lstStyle>
          <a:p>
            <a:r>
              <a:rPr lang="fr-FR"/>
              <a:t>Modifiez le style du titre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108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0394706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365125"/>
            <a:ext cx="2628900" cy="5811838"/>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838201" y="365125"/>
            <a:ext cx="7734300" cy="5811838"/>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867341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512770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40"/>
            <a:ext cx="10515600" cy="2852737"/>
          </a:xfrm>
        </p:spPr>
        <p:txBody>
          <a:bodyPr anchor="b"/>
          <a:lstStyle>
            <a:lvl1pPr>
              <a:defRPr sz="6000"/>
            </a:lvl1pPr>
          </a:lstStyle>
          <a:p>
            <a:r>
              <a:rPr lang="fr-FR"/>
              <a:t>Modifiez le style du titre</a:t>
            </a:r>
            <a:endParaRPr lang="en-US" dirty="0"/>
          </a:p>
        </p:txBody>
      </p:sp>
      <p:sp>
        <p:nvSpPr>
          <p:cNvPr id="3" name="Text Placeholder 2"/>
          <p:cNvSpPr>
            <a:spLocks noGrp="1"/>
          </p:cNvSpPr>
          <p:nvPr>
            <p:ph type="body" idx="1"/>
          </p:nvPr>
        </p:nvSpPr>
        <p:spPr>
          <a:xfrm>
            <a:off x="831851" y="4589465"/>
            <a:ext cx="105156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E0594867-E5C2-4EAD-9613-D3D464AAAC64}" type="datetimeFigureOut">
              <a:rPr lang="fr-FR" smtClean="0"/>
              <a:t>07/03/2021</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7199867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1666857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7"/>
            <a:ext cx="10515600" cy="1325563"/>
          </a:xfrm>
        </p:spPr>
        <p:txBody>
          <a:bodyPr/>
          <a:lstStyle/>
          <a:p>
            <a:r>
              <a:rPr lang="fr-FR"/>
              <a:t>Modifiez le style du titre</a:t>
            </a:r>
            <a:endParaRPr lang="en-US" dirty="0"/>
          </a:p>
        </p:txBody>
      </p:sp>
      <p:sp>
        <p:nvSpPr>
          <p:cNvPr id="3" name="Text Placeholder 2"/>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839789" y="2505075"/>
            <a:ext cx="5157787"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6172201" y="2505075"/>
            <a:ext cx="5183188" cy="3684588"/>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E0594867-E5C2-4EAD-9613-D3D464AAAC64}" type="datetimeFigureOut">
              <a:rPr lang="fr-FR" smtClean="0"/>
              <a:t>07/03/2021</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7791309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E0594867-E5C2-4EAD-9613-D3D464AAAC64}" type="datetimeFigureOut">
              <a:rPr lang="fr-FR" smtClean="0"/>
              <a:t>07/03/2021</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027902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0594867-E5C2-4EAD-9613-D3D464AAAC64}" type="datetimeFigureOut">
              <a:rPr lang="fr-FR" smtClean="0"/>
              <a:t>07/03/2021</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6702658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Content Placeholder 2"/>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2398248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fr-FR"/>
              <a:t>Modifiez le style du titre</a:t>
            </a:r>
            <a:endParaRPr lang="en-US" dirty="0"/>
          </a:p>
        </p:txBody>
      </p:sp>
      <p:sp>
        <p:nvSpPr>
          <p:cNvPr id="3" name="Picture Placeholder 2"/>
          <p:cNvSpPr>
            <a:spLocks noGrp="1" noChangeAspect="1"/>
          </p:cNvSpPr>
          <p:nvPr>
            <p:ph type="pic" idx="1"/>
          </p:nvPr>
        </p:nvSpPr>
        <p:spPr>
          <a:xfrm>
            <a:off x="5183188" y="987427"/>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Modifier les styles du texte du masque</a:t>
            </a:r>
          </a:p>
        </p:txBody>
      </p:sp>
      <p:sp>
        <p:nvSpPr>
          <p:cNvPr id="5" name="Date Placeholder 4"/>
          <p:cNvSpPr>
            <a:spLocks noGrp="1"/>
          </p:cNvSpPr>
          <p:nvPr>
            <p:ph type="dt" sz="half" idx="10"/>
          </p:nvPr>
        </p:nvSpPr>
        <p:spPr/>
        <p:txBody>
          <a:bodyPr/>
          <a:lstStyle/>
          <a:p>
            <a:fld id="{E0594867-E5C2-4EAD-9613-D3D464AAAC64}" type="datetimeFigureOut">
              <a:rPr lang="fr-FR" smtClean="0"/>
              <a:t>07/03/2021</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DE7087AC-F73A-4C62-8BA6-A2A10B68B1EA}" type="slidenum">
              <a:rPr lang="fr-FR" smtClean="0"/>
              <a:t>‹N°›</a:t>
            </a:fld>
            <a:endParaRPr lang="fr-FR"/>
          </a:p>
        </p:txBody>
      </p:sp>
    </p:spTree>
    <p:extLst>
      <p:ext uri="{BB962C8B-B14F-4D97-AF65-F5344CB8AC3E}">
        <p14:creationId xmlns:p14="http://schemas.microsoft.com/office/powerpoint/2010/main" val="3797765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0594867-E5C2-4EAD-9613-D3D464AAAC64}" type="datetimeFigureOut">
              <a:rPr lang="fr-FR" smtClean="0"/>
              <a:t>07/03/2021</a:t>
            </a:fld>
            <a:endParaRPr lang="fr-FR"/>
          </a:p>
        </p:txBody>
      </p:sp>
      <p:sp>
        <p:nvSpPr>
          <p:cNvPr id="5" name="Footer Placeholder 4"/>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E7087AC-F73A-4C62-8BA6-A2A10B68B1EA}" type="slidenum">
              <a:rPr lang="fr-FR" smtClean="0"/>
              <a:t>‹N°›</a:t>
            </a:fld>
            <a:endParaRPr lang="fr-FR"/>
          </a:p>
        </p:txBody>
      </p:sp>
    </p:spTree>
    <p:extLst>
      <p:ext uri="{BB962C8B-B14F-4D97-AF65-F5344CB8AC3E}">
        <p14:creationId xmlns:p14="http://schemas.microsoft.com/office/powerpoint/2010/main" val="395877099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C00000"/>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087CE2D-0C53-4592-9BCE-738FB8ED7DBA}"/>
              </a:ext>
            </a:extLst>
          </p:cNvPr>
          <p:cNvSpPr/>
          <p:nvPr/>
        </p:nvSpPr>
        <p:spPr>
          <a:xfrm>
            <a:off x="419686" y="1841706"/>
            <a:ext cx="11352628" cy="2462213"/>
          </a:xfrm>
          <a:prstGeom prst="rect">
            <a:avLst/>
          </a:prstGeom>
        </p:spPr>
        <p:txBody>
          <a:bodyPr wrap="square">
            <a:spAutoFit/>
          </a:bodyPr>
          <a:lstStyle/>
          <a:p>
            <a:pPr algn="ctr" defTabSz="457200">
              <a:lnSpc>
                <a:spcPct val="150000"/>
              </a:lnSpc>
              <a:defRPr sz="1800" b="0" i="0" u="none" strike="noStrike" kern="0" cap="none" spc="0" baseline="0">
                <a:solidFill>
                  <a:srgbClr val="000000"/>
                </a:solidFill>
                <a:uFillTx/>
              </a:defRPr>
            </a:pPr>
            <a:r>
              <a:rPr lang="fr-FR" sz="44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 </a:t>
            </a:r>
          </a:p>
          <a:p>
            <a:pPr algn="ctr"/>
            <a:r>
              <a:rPr lang="fr-FR" sz="4400" b="1" i="1" dirty="0">
                <a:solidFill>
                  <a:schemeClr val="bg1"/>
                </a:solidFill>
                <a:latin typeface="Verdana" panose="020B0604030504040204" pitchFamily="34" charset="0"/>
                <a:ea typeface="Verdana" panose="020B0604030504040204" pitchFamily="34" charset="0"/>
              </a:rPr>
              <a:t>TECHNIQUES ET NORMES DE RÉDACTION</a:t>
            </a:r>
            <a:endParaRPr lang="fr-FR" sz="4400" dirty="0">
              <a:solidFill>
                <a:schemeClr val="bg1"/>
              </a:solidFill>
              <a:latin typeface="Verdana" panose="020B0604030504040204" pitchFamily="34" charset="0"/>
              <a:ea typeface="Verdana" panose="020B0604030504040204" pitchFamily="34" charset="0"/>
            </a:endParaRPr>
          </a:p>
        </p:txBody>
      </p:sp>
    </p:spTree>
    <p:extLst>
      <p:ext uri="{BB962C8B-B14F-4D97-AF65-F5344CB8AC3E}">
        <p14:creationId xmlns:p14="http://schemas.microsoft.com/office/powerpoint/2010/main" val="21319625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38EFEEE6-91EB-49AB-B09C-23F2CFF10372}"/>
              </a:ext>
            </a:extLst>
          </p:cNvPr>
          <p:cNvSpPr/>
          <p:nvPr/>
        </p:nvSpPr>
        <p:spPr>
          <a:xfrm>
            <a:off x="119270" y="642639"/>
            <a:ext cx="11873948" cy="6601807"/>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Un mémoire de fin d’études comporte environ 50 pages, hors annexes.</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 mémoire de mastère doit être saisis sur micro-ordinateur, au recto des feuilles seulement, en utilisant une cartouche noire.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 La marge de gauche doit être de 3 cm. Toutes les autres marges doivent être de 2 cm au moins. 2,5 cm en haut ; 2 cm à droite ; 3.5 cm à gauche et 2,5 cm en bas.</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La police utilisée pour le texte doit être ‘Times new Roman’ ou ‘Arial’ avec une taille de police égale à 12 pour la rédaction en français, et une taille égale à 14 pour la rédaction en Arabe. </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Tout le texte du mémoire doit être tapé en interligne 1,5 et imprimé sur le recto de papier blanc format A4.</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Les pages doivent être numérotées de façon consécutive, sauf la page de titre.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Aucune faute de frappe, de grammaire ou d’orthographe ne peut être tolérée dans un mémoire ou une thèse.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 candidat dépose une seule copie au niveau de département de rattachement accompagné d’une copie numérique de son mémoire ou de sa thèse.</a:t>
            </a:r>
          </a:p>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Sauvegarder, sécurise et archiver vos données.</a:t>
            </a:r>
          </a:p>
          <a:p>
            <a:endParaRPr lang="fr-FR" dirty="0"/>
          </a:p>
        </p:txBody>
      </p:sp>
    </p:spTree>
    <p:extLst>
      <p:ext uri="{BB962C8B-B14F-4D97-AF65-F5344CB8AC3E}">
        <p14:creationId xmlns:p14="http://schemas.microsoft.com/office/powerpoint/2010/main" val="700482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38EFEEE6-91EB-49AB-B09C-23F2CFF10372}"/>
              </a:ext>
            </a:extLst>
          </p:cNvPr>
          <p:cNvSpPr/>
          <p:nvPr/>
        </p:nvSpPr>
        <p:spPr>
          <a:xfrm>
            <a:off x="119270" y="642639"/>
            <a:ext cx="11873948" cy="451790"/>
          </a:xfrm>
          <a:prstGeom prst="rect">
            <a:avLst/>
          </a:prstGeom>
        </p:spPr>
        <p:txBody>
          <a:bodyPr wrap="square">
            <a:spAutoFit/>
          </a:bodyPr>
          <a:lstStyle/>
          <a:p>
            <a:pPr marL="285750" indent="-285750" algn="just">
              <a:lnSpc>
                <a:spcPct val="150000"/>
              </a:lnSpc>
              <a:buFont typeface="Wingdings" panose="05000000000000000000" pitchFamily="2" charset="2"/>
              <a:buChar char="Ø"/>
            </a:pPr>
            <a:r>
              <a:rPr lang="fr-FR" dirty="0">
                <a:latin typeface="Verdana" panose="020B0604030504040204" pitchFamily="34" charset="0"/>
                <a:ea typeface="Verdana" panose="020B0604030504040204" pitchFamily="34" charset="0"/>
              </a:rPr>
              <a:t>Les équations doivent être écrites en utilisant un éditeur d’équations.</a:t>
            </a:r>
          </a:p>
        </p:txBody>
      </p:sp>
      <p:sp>
        <p:nvSpPr>
          <p:cNvPr id="4" name="Rectangle 3">
            <a:extLst>
              <a:ext uri="{FF2B5EF4-FFF2-40B4-BE49-F238E27FC236}">
                <a16:creationId xmlns:a16="http://schemas.microsoft.com/office/drawing/2014/main" id="{D1ECA4B4-D59C-4341-AD1F-2AFE6051798D}"/>
              </a:ext>
            </a:extLst>
          </p:cNvPr>
          <p:cNvSpPr/>
          <p:nvPr/>
        </p:nvSpPr>
        <p:spPr>
          <a:xfrm>
            <a:off x="139148" y="1186689"/>
            <a:ext cx="11873948" cy="5022272"/>
          </a:xfrm>
          <a:prstGeom prst="rect">
            <a:avLst/>
          </a:prstGeom>
        </p:spPr>
        <p:txBody>
          <a:bodyPr wrap="square">
            <a:spAutoFit/>
          </a:bodyPr>
          <a:lstStyle/>
          <a:p>
            <a:pPr algn="just">
              <a:lnSpc>
                <a:spcPct val="150000"/>
              </a:lnSpc>
            </a:pPr>
            <a:r>
              <a:rPr lang="fr-FR" b="1" dirty="0">
                <a:latin typeface="Verdana" panose="020B0604030504040204" pitchFamily="34" charset="0"/>
                <a:ea typeface="Verdana" panose="020B0604030504040204" pitchFamily="34" charset="0"/>
              </a:rPr>
              <a:t>2.1. La page-titre </a:t>
            </a:r>
          </a:p>
          <a:p>
            <a:pPr algn="just">
              <a:lnSpc>
                <a:spcPct val="150000"/>
              </a:lnSpc>
            </a:pPr>
            <a:r>
              <a:rPr lang="fr-FR" dirty="0">
                <a:latin typeface="Verdana" panose="020B0604030504040204" pitchFamily="34" charset="0"/>
                <a:ea typeface="Verdana" panose="020B0604030504040204" pitchFamily="34" charset="0"/>
              </a:rPr>
              <a:t>Un modèle de page-titre est montré à l’appendice A, page 16. Cette page contient dans l’ordre, à partir du haut et sans aucun soulignement :</a:t>
            </a:r>
          </a:p>
          <a:p>
            <a:pPr algn="just">
              <a:lnSpc>
                <a:spcPct val="150000"/>
              </a:lnSpc>
            </a:pPr>
            <a:r>
              <a:rPr lang="fr-FR" dirty="0">
                <a:latin typeface="Verdana" panose="020B0604030504040204" pitchFamily="34" charset="0"/>
                <a:ea typeface="Verdana" panose="020B0604030504040204" pitchFamily="34" charset="0"/>
              </a:rPr>
              <a:t>-	Le nom de l’université et de la Faculté, soit : CENTRE UNIVERSIATIRE ABDELHAFID BOUSSOUF MILA (police Times new Roman 14 gras)</a:t>
            </a:r>
          </a:p>
          <a:p>
            <a:pPr algn="just">
              <a:lnSpc>
                <a:spcPct val="150000"/>
              </a:lnSpc>
            </a:pPr>
            <a:r>
              <a:rPr lang="fr-FR" dirty="0">
                <a:latin typeface="Verdana" panose="020B0604030504040204" pitchFamily="34" charset="0"/>
                <a:ea typeface="Verdana" panose="020B0604030504040204" pitchFamily="34" charset="0"/>
              </a:rPr>
              <a:t>-	Faculté des Sciences et Technologies (police Arial 12 en gras)</a:t>
            </a:r>
          </a:p>
          <a:p>
            <a:pPr algn="just">
              <a:lnSpc>
                <a:spcPct val="150000"/>
              </a:lnSpc>
            </a:pPr>
            <a:r>
              <a:rPr lang="fr-FR" dirty="0">
                <a:latin typeface="Verdana" panose="020B0604030504040204" pitchFamily="34" charset="0"/>
                <a:ea typeface="Verdana" panose="020B0604030504040204" pitchFamily="34" charset="0"/>
              </a:rPr>
              <a:t>-	L’une des deux mentions suivantes, avec la spécialité appropriée :</a:t>
            </a:r>
          </a:p>
          <a:p>
            <a:pPr algn="just">
              <a:lnSpc>
                <a:spcPct val="150000"/>
              </a:lnSpc>
            </a:pPr>
            <a:r>
              <a:rPr lang="fr-FR" dirty="0">
                <a:latin typeface="Verdana" panose="020B0604030504040204" pitchFamily="34" charset="0"/>
                <a:ea typeface="Verdana" panose="020B0604030504040204" pitchFamily="34" charset="0"/>
              </a:rPr>
              <a:t>MEMOIRE DE MASTER (Arial 18 en gras)</a:t>
            </a:r>
          </a:p>
          <a:p>
            <a:pPr algn="just">
              <a:lnSpc>
                <a:spcPct val="150000"/>
              </a:lnSpc>
            </a:pPr>
            <a:r>
              <a:rPr lang="fr-FR" dirty="0">
                <a:latin typeface="Verdana" panose="020B0604030504040204" pitchFamily="34" charset="0"/>
                <a:ea typeface="Verdana" panose="020B0604030504040204" pitchFamily="34" charset="0"/>
              </a:rPr>
              <a:t>en Génie Civil (Arial 12)</a:t>
            </a:r>
          </a:p>
          <a:p>
            <a:pPr algn="just">
              <a:lnSpc>
                <a:spcPct val="150000"/>
              </a:lnSpc>
            </a:pPr>
            <a:r>
              <a:rPr lang="fr-FR" dirty="0">
                <a:latin typeface="Verdana" panose="020B0604030504040204" pitchFamily="34" charset="0"/>
                <a:ea typeface="Verdana" panose="020B0604030504040204" pitchFamily="34" charset="0"/>
              </a:rPr>
              <a:t>Spécialité : Structures (Arial 12)</a:t>
            </a:r>
          </a:p>
          <a:p>
            <a:pPr algn="just">
              <a:lnSpc>
                <a:spcPct val="150000"/>
              </a:lnSpc>
            </a:pPr>
            <a:r>
              <a:rPr lang="fr-FR" dirty="0">
                <a:latin typeface="Verdana" panose="020B0604030504040204" pitchFamily="34" charset="0"/>
                <a:ea typeface="Verdana" panose="020B0604030504040204" pitchFamily="34" charset="0"/>
              </a:rPr>
              <a:t>- Le titre du mémoire ou de la thèse, en majuscules, à double interlignes ; s’il y a sous-titre, le placer quelques lignes au-dessous du titre, en minuscules et à simples interligne.</a:t>
            </a:r>
          </a:p>
        </p:txBody>
      </p:sp>
    </p:spTree>
    <p:extLst>
      <p:ext uri="{BB962C8B-B14F-4D97-AF65-F5344CB8AC3E}">
        <p14:creationId xmlns:p14="http://schemas.microsoft.com/office/powerpoint/2010/main" val="35988058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6" presetClass="entr" presetSubtype="21" fill="hold" nodeType="clickEffect">
                                  <p:stCondLst>
                                    <p:cond delay="0"/>
                                  </p:stCondLst>
                                  <p:childTnLst>
                                    <p:set>
                                      <p:cBhvr>
                                        <p:cTn id="20" dur="1" fill="hold">
                                          <p:stCondLst>
                                            <p:cond delay="0"/>
                                          </p:stCondLst>
                                        </p:cTn>
                                        <p:tgtEl>
                                          <p:spTgt spid="4">
                                            <p:txEl>
                                              <p:pRg st="1" end="1"/>
                                            </p:txEl>
                                          </p:spTgt>
                                        </p:tgtEl>
                                        <p:attrNameLst>
                                          <p:attrName>style.visibility</p:attrName>
                                        </p:attrNameLst>
                                      </p:cBhvr>
                                      <p:to>
                                        <p:strVal val="visible"/>
                                      </p:to>
                                    </p:set>
                                    <p:animEffect transition="in" filter="barn(inVertical)">
                                      <p:cBhvr>
                                        <p:cTn id="21" dur="500"/>
                                        <p:tgtEl>
                                          <p:spTgt spid="4">
                                            <p:txEl>
                                              <p:pRg st="1" end="1"/>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4">
                                            <p:txEl>
                                              <p:pRg st="2" end="2"/>
                                            </p:txEl>
                                          </p:spTgt>
                                        </p:tgtEl>
                                        <p:attrNameLst>
                                          <p:attrName>style.visibility</p:attrName>
                                        </p:attrNameLst>
                                      </p:cBhvr>
                                      <p:to>
                                        <p:strVal val="visible"/>
                                      </p:to>
                                    </p:set>
                                    <p:animEffect transition="in" filter="fade">
                                      <p:cBhvr>
                                        <p:cTn id="26" dur="1000"/>
                                        <p:tgtEl>
                                          <p:spTgt spid="4">
                                            <p:txEl>
                                              <p:pRg st="2" end="2"/>
                                            </p:txEl>
                                          </p:spTgt>
                                        </p:tgtEl>
                                      </p:cBhvr>
                                    </p:animEffect>
                                    <p:anim calcmode="lin" valueType="num">
                                      <p:cBhvr>
                                        <p:cTn id="27"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3" end="3"/>
                                            </p:txEl>
                                          </p:spTgt>
                                        </p:tgtEl>
                                        <p:attrNameLst>
                                          <p:attrName>style.visibility</p:attrName>
                                        </p:attrNameLst>
                                      </p:cBhvr>
                                      <p:to>
                                        <p:strVal val="visible"/>
                                      </p:to>
                                    </p:set>
                                    <p:animEffect transition="in" filter="fade">
                                      <p:cBhvr>
                                        <p:cTn id="33" dur="1000"/>
                                        <p:tgtEl>
                                          <p:spTgt spid="4">
                                            <p:txEl>
                                              <p:pRg st="3" end="3"/>
                                            </p:txEl>
                                          </p:spTgt>
                                        </p:tgtEl>
                                      </p:cBhvr>
                                    </p:animEffect>
                                    <p:anim calcmode="lin" valueType="num">
                                      <p:cBhvr>
                                        <p:cTn id="34"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4" end="4"/>
                                            </p:txEl>
                                          </p:spTgt>
                                        </p:tgtEl>
                                        <p:attrNameLst>
                                          <p:attrName>style.visibility</p:attrName>
                                        </p:attrNameLst>
                                      </p:cBhvr>
                                      <p:to>
                                        <p:strVal val="visible"/>
                                      </p:to>
                                    </p:set>
                                    <p:animEffect transition="in" filter="fade">
                                      <p:cBhvr>
                                        <p:cTn id="40" dur="1000"/>
                                        <p:tgtEl>
                                          <p:spTgt spid="4">
                                            <p:txEl>
                                              <p:pRg st="4" end="4"/>
                                            </p:txEl>
                                          </p:spTgt>
                                        </p:tgtEl>
                                      </p:cBhvr>
                                    </p:animEffect>
                                    <p:anim calcmode="lin" valueType="num">
                                      <p:cBhvr>
                                        <p:cTn id="41"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4" end="4"/>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4">
                                            <p:txEl>
                                              <p:pRg st="5" end="5"/>
                                            </p:txEl>
                                          </p:spTgt>
                                        </p:tgtEl>
                                        <p:attrNameLst>
                                          <p:attrName>style.visibility</p:attrName>
                                        </p:attrNameLst>
                                      </p:cBhvr>
                                      <p:to>
                                        <p:strVal val="visible"/>
                                      </p:to>
                                    </p:set>
                                    <p:animEffect transition="in" filter="fade">
                                      <p:cBhvr>
                                        <p:cTn id="45" dur="1000"/>
                                        <p:tgtEl>
                                          <p:spTgt spid="4">
                                            <p:txEl>
                                              <p:pRg st="5" end="5"/>
                                            </p:txEl>
                                          </p:spTgt>
                                        </p:tgtEl>
                                      </p:cBhvr>
                                    </p:animEffect>
                                    <p:anim calcmode="lin" valueType="num">
                                      <p:cBhvr>
                                        <p:cTn id="46"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7" dur="1000" fill="hold"/>
                                        <p:tgtEl>
                                          <p:spTgt spid="4">
                                            <p:txEl>
                                              <p:pRg st="5" end="5"/>
                                            </p:txEl>
                                          </p:spTgt>
                                        </p:tgtEl>
                                        <p:attrNameLst>
                                          <p:attrName>ppt_y</p:attrName>
                                        </p:attrNameLst>
                                      </p:cBhvr>
                                      <p:tavLst>
                                        <p:tav tm="0">
                                          <p:val>
                                            <p:strVal val="#ppt_y+.1"/>
                                          </p:val>
                                        </p:tav>
                                        <p:tav tm="100000">
                                          <p:val>
                                            <p:strVal val="#ppt_y"/>
                                          </p:val>
                                        </p:tav>
                                      </p:tavLst>
                                    </p:anim>
                                  </p:childTnLst>
                                </p:cTn>
                              </p:par>
                              <p:par>
                                <p:cTn id="48" presetID="42" presetClass="entr" presetSubtype="0" fill="hold" nodeType="withEffect">
                                  <p:stCondLst>
                                    <p:cond delay="0"/>
                                  </p:stCondLst>
                                  <p:childTnLst>
                                    <p:set>
                                      <p:cBhvr>
                                        <p:cTn id="49" dur="1" fill="hold">
                                          <p:stCondLst>
                                            <p:cond delay="0"/>
                                          </p:stCondLst>
                                        </p:cTn>
                                        <p:tgtEl>
                                          <p:spTgt spid="4">
                                            <p:txEl>
                                              <p:pRg st="6" end="6"/>
                                            </p:txEl>
                                          </p:spTgt>
                                        </p:tgtEl>
                                        <p:attrNameLst>
                                          <p:attrName>style.visibility</p:attrName>
                                        </p:attrNameLst>
                                      </p:cBhvr>
                                      <p:to>
                                        <p:strVal val="visible"/>
                                      </p:to>
                                    </p:set>
                                    <p:animEffect transition="in" filter="fade">
                                      <p:cBhvr>
                                        <p:cTn id="50" dur="1000"/>
                                        <p:tgtEl>
                                          <p:spTgt spid="4">
                                            <p:txEl>
                                              <p:pRg st="6" end="6"/>
                                            </p:txEl>
                                          </p:spTgt>
                                        </p:tgtEl>
                                      </p:cBhvr>
                                    </p:animEffect>
                                    <p:anim calcmode="lin" valueType="num">
                                      <p:cBhvr>
                                        <p:cTn id="51"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52" dur="1000" fill="hold"/>
                                        <p:tgtEl>
                                          <p:spTgt spid="4">
                                            <p:txEl>
                                              <p:pRg st="6" end="6"/>
                                            </p:txEl>
                                          </p:spTgt>
                                        </p:tgtEl>
                                        <p:attrNameLst>
                                          <p:attrName>ppt_y</p:attrName>
                                        </p:attrNameLst>
                                      </p:cBhvr>
                                      <p:tavLst>
                                        <p:tav tm="0">
                                          <p:val>
                                            <p:strVal val="#ppt_y+.1"/>
                                          </p:val>
                                        </p:tav>
                                        <p:tav tm="100000">
                                          <p:val>
                                            <p:strVal val="#ppt_y"/>
                                          </p:val>
                                        </p:tav>
                                      </p:tavLst>
                                    </p:anim>
                                  </p:childTnLst>
                                </p:cTn>
                              </p:par>
                              <p:par>
                                <p:cTn id="53" presetID="42" presetClass="entr" presetSubtype="0" fill="hold" nodeType="withEffect">
                                  <p:stCondLst>
                                    <p:cond delay="0"/>
                                  </p:stCondLst>
                                  <p:childTnLst>
                                    <p:set>
                                      <p:cBhvr>
                                        <p:cTn id="54" dur="1" fill="hold">
                                          <p:stCondLst>
                                            <p:cond delay="0"/>
                                          </p:stCondLst>
                                        </p:cTn>
                                        <p:tgtEl>
                                          <p:spTgt spid="4">
                                            <p:txEl>
                                              <p:pRg st="7" end="7"/>
                                            </p:txEl>
                                          </p:spTgt>
                                        </p:tgtEl>
                                        <p:attrNameLst>
                                          <p:attrName>style.visibility</p:attrName>
                                        </p:attrNameLst>
                                      </p:cBhvr>
                                      <p:to>
                                        <p:strVal val="visible"/>
                                      </p:to>
                                    </p:set>
                                    <p:animEffect transition="in" filter="fade">
                                      <p:cBhvr>
                                        <p:cTn id="55" dur="1000"/>
                                        <p:tgtEl>
                                          <p:spTgt spid="4">
                                            <p:txEl>
                                              <p:pRg st="7" end="7"/>
                                            </p:txEl>
                                          </p:spTgt>
                                        </p:tgtEl>
                                      </p:cBhvr>
                                    </p:animEffect>
                                    <p:anim calcmode="lin" valueType="num">
                                      <p:cBhvr>
                                        <p:cTn id="56" dur="1000" fill="hold"/>
                                        <p:tgtEl>
                                          <p:spTgt spid="4">
                                            <p:txEl>
                                              <p:pRg st="7" end="7"/>
                                            </p:txEl>
                                          </p:spTgt>
                                        </p:tgtEl>
                                        <p:attrNameLst>
                                          <p:attrName>ppt_x</p:attrName>
                                        </p:attrNameLst>
                                      </p:cBhvr>
                                      <p:tavLst>
                                        <p:tav tm="0">
                                          <p:val>
                                            <p:strVal val="#ppt_x"/>
                                          </p:val>
                                        </p:tav>
                                        <p:tav tm="100000">
                                          <p:val>
                                            <p:strVal val="#ppt_x"/>
                                          </p:val>
                                        </p:tav>
                                      </p:tavLst>
                                    </p:anim>
                                    <p:anim calcmode="lin" valueType="num">
                                      <p:cBhvr>
                                        <p:cTn id="57" dur="1000" fill="hold"/>
                                        <p:tgtEl>
                                          <p:spTgt spid="4">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nodeType="clickEffect">
                                  <p:stCondLst>
                                    <p:cond delay="0"/>
                                  </p:stCondLst>
                                  <p:childTnLst>
                                    <p:set>
                                      <p:cBhvr>
                                        <p:cTn id="61" dur="1" fill="hold">
                                          <p:stCondLst>
                                            <p:cond delay="0"/>
                                          </p:stCondLst>
                                        </p:cTn>
                                        <p:tgtEl>
                                          <p:spTgt spid="4">
                                            <p:txEl>
                                              <p:pRg st="8" end="8"/>
                                            </p:txEl>
                                          </p:spTgt>
                                        </p:tgtEl>
                                        <p:attrNameLst>
                                          <p:attrName>style.visibility</p:attrName>
                                        </p:attrNameLst>
                                      </p:cBhvr>
                                      <p:to>
                                        <p:strVal val="visible"/>
                                      </p:to>
                                    </p:set>
                                    <p:animEffect transition="in" filter="fade">
                                      <p:cBhvr>
                                        <p:cTn id="62" dur="1000"/>
                                        <p:tgtEl>
                                          <p:spTgt spid="4">
                                            <p:txEl>
                                              <p:pRg st="8" end="8"/>
                                            </p:txEl>
                                          </p:spTgt>
                                        </p:tgtEl>
                                      </p:cBhvr>
                                    </p:animEffect>
                                    <p:anim calcmode="lin" valueType="num">
                                      <p:cBhvr>
                                        <p:cTn id="63" dur="1000" fill="hold"/>
                                        <p:tgtEl>
                                          <p:spTgt spid="4">
                                            <p:txEl>
                                              <p:pRg st="8" end="8"/>
                                            </p:txEl>
                                          </p:spTgt>
                                        </p:tgtEl>
                                        <p:attrNameLst>
                                          <p:attrName>ppt_x</p:attrName>
                                        </p:attrNameLst>
                                      </p:cBhvr>
                                      <p:tavLst>
                                        <p:tav tm="0">
                                          <p:val>
                                            <p:strVal val="#ppt_x"/>
                                          </p:val>
                                        </p:tav>
                                        <p:tav tm="100000">
                                          <p:val>
                                            <p:strVal val="#ppt_x"/>
                                          </p:val>
                                        </p:tav>
                                      </p:tavLst>
                                    </p:anim>
                                    <p:anim calcmode="lin" valueType="num">
                                      <p:cBhvr>
                                        <p:cTn id="64" dur="1000" fill="hold"/>
                                        <p:tgtEl>
                                          <p:spTgt spid="4">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D3B365E6-C956-4FAC-B892-5B9AA21BCE12}"/>
              </a:ext>
            </a:extLst>
          </p:cNvPr>
          <p:cNvSpPr/>
          <p:nvPr/>
        </p:nvSpPr>
        <p:spPr>
          <a:xfrm>
            <a:off x="119270" y="642639"/>
            <a:ext cx="11913704" cy="5853269"/>
          </a:xfrm>
          <a:prstGeom prst="rect">
            <a:avLst/>
          </a:prstGeom>
        </p:spPr>
        <p:txBody>
          <a:bodyPr wrap="square">
            <a:spAutoFit/>
          </a:bodyPr>
          <a:lstStyle/>
          <a:p>
            <a:pPr>
              <a:lnSpc>
                <a:spcPct val="150000"/>
              </a:lnSpc>
              <a:spcAft>
                <a:spcPts val="0"/>
              </a:spcAft>
            </a:pPr>
            <a:r>
              <a:rPr lang="fr-FR" dirty="0">
                <a:solidFill>
                  <a:srgbClr val="000000"/>
                </a:solidFill>
                <a:latin typeface="Times New Roman" panose="02020603050405020304" pitchFamily="18" charset="0"/>
                <a:ea typeface="Calibri" panose="020F0502020204030204" pitchFamily="34" charset="0"/>
                <a:cs typeface="Times New Roman" panose="02020603050405020304" pitchFamily="18" charset="0"/>
              </a:rPr>
              <a:t>- </a:t>
            </a: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Centrer les prénoms (en minuscules) et nom (en majuscules) du candidat (Times new Roman 14 en gras).</a:t>
            </a:r>
            <a:endParaRPr lang="fr-FR"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 La liste des membres composant le jury du candidat doit figurer trois interlignes au bas de la mention spécifiant la spécialité. Un membre du jury doit être identifié par l’initiale de son prénom (en majuscule) suivi de son nom (en majuscules), son grade universitaire, sa structure de rattachement, sa qualité de jury.</a:t>
            </a:r>
            <a:endParaRPr lang="fr-FR" dirty="0">
              <a:latin typeface="Verdana" panose="020B0604030504040204" pitchFamily="34" charset="0"/>
              <a:ea typeface="Verdana" panose="020B0604030504040204" pitchFamily="34" charset="0"/>
              <a:cs typeface="Times New Roman" panose="02020603050405020304" pitchFamily="18" charset="0"/>
            </a:endParaRPr>
          </a:p>
          <a:p>
            <a:pPr algn="just">
              <a:lnSpc>
                <a:spcPct val="150000"/>
              </a:lnSpc>
              <a:spcAft>
                <a:spcPts val="0"/>
              </a:spcAft>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 Le  lieu et la date de la soutenance centré (mois et année) :</a:t>
            </a:r>
            <a:endParaRPr lang="fr-FR" dirty="0">
              <a:latin typeface="Verdana" panose="020B0604030504040204" pitchFamily="34" charset="0"/>
              <a:ea typeface="Verdana" panose="020B0604030504040204" pitchFamily="34" charset="0"/>
              <a:cs typeface="Times New Roman" panose="02020603050405020304" pitchFamily="18" charset="0"/>
            </a:endParaRPr>
          </a:p>
          <a:p>
            <a:pPr algn="ctr">
              <a:lnSpc>
                <a:spcPct val="150000"/>
              </a:lnSpc>
              <a:spcAft>
                <a:spcPts val="0"/>
              </a:spcAft>
            </a:pPr>
            <a:r>
              <a:rPr lang="fr-FR" dirty="0">
                <a:solidFill>
                  <a:srgbClr val="000000"/>
                </a:solidFill>
                <a:latin typeface="Verdana" panose="020B0604030504040204" pitchFamily="34" charset="0"/>
                <a:ea typeface="Verdana" panose="020B0604030504040204" pitchFamily="34" charset="0"/>
                <a:cs typeface="Times New Roman" panose="02020603050405020304" pitchFamily="18" charset="0"/>
              </a:rPr>
              <a:t>Mila, Juin 2020 (Arial 12)</a:t>
            </a:r>
          </a:p>
          <a:p>
            <a:pPr algn="just">
              <a:lnSpc>
                <a:spcPct val="150000"/>
              </a:lnSpc>
              <a:spcAft>
                <a:spcPts val="0"/>
              </a:spcAft>
            </a:pPr>
            <a:r>
              <a:rPr lang="fr-FR" b="1" dirty="0">
                <a:latin typeface="Verdana" panose="020B0604030504040204" pitchFamily="34" charset="0"/>
                <a:ea typeface="Verdana" panose="020B0604030504040204" pitchFamily="34" charset="0"/>
                <a:cs typeface="Times New Roman" panose="02020603050405020304" pitchFamily="18" charset="0"/>
              </a:rPr>
              <a:t>2.2. La pagination </a:t>
            </a:r>
          </a:p>
          <a:p>
            <a:pPr marL="285750" indent="-285750" algn="just">
              <a:lnSpc>
                <a:spcPct val="150000"/>
              </a:lnSpc>
              <a:spcAft>
                <a:spcPts val="0"/>
              </a:spcAft>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Numéroter les pages dans le coin supérieur droit. Lorsque la thèse doit être imprimée recto-verso, paginer au centre, en haut de la page.</a:t>
            </a:r>
          </a:p>
          <a:p>
            <a:pPr marL="285750" indent="-285750" algn="just">
              <a:lnSpc>
                <a:spcPct val="150000"/>
              </a:lnSpc>
              <a:spcAft>
                <a:spcPts val="0"/>
              </a:spcAft>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Compter, sans paginer, les pages qui portent un titre : page-titre, première page du sommaire, des remerciements, de la table des matières, de la liste des illustrations, graphiques et tableaux et des appendices.</a:t>
            </a:r>
          </a:p>
        </p:txBody>
      </p:sp>
    </p:spTree>
    <p:extLst>
      <p:ext uri="{BB962C8B-B14F-4D97-AF65-F5344CB8AC3E}">
        <p14:creationId xmlns:p14="http://schemas.microsoft.com/office/powerpoint/2010/main" val="31823832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par>
                                <p:cTn id="24" presetID="42" presetClass="entr" presetSubtype="0" fill="hold" nodeType="withEffect">
                                  <p:stCondLst>
                                    <p:cond delay="0"/>
                                  </p:stCondLst>
                                  <p:childTnLst>
                                    <p:set>
                                      <p:cBhvr>
                                        <p:cTn id="25" dur="1" fill="hold">
                                          <p:stCondLst>
                                            <p:cond delay="0"/>
                                          </p:stCondLst>
                                        </p:cTn>
                                        <p:tgtEl>
                                          <p:spTgt spid="4">
                                            <p:txEl>
                                              <p:pRg st="3" end="3"/>
                                            </p:txEl>
                                          </p:spTgt>
                                        </p:tgtEl>
                                        <p:attrNameLst>
                                          <p:attrName>style.visibility</p:attrName>
                                        </p:attrNameLst>
                                      </p:cBhvr>
                                      <p:to>
                                        <p:strVal val="visible"/>
                                      </p:to>
                                    </p:set>
                                    <p:animEffect transition="in" filter="fade">
                                      <p:cBhvr>
                                        <p:cTn id="26" dur="1000"/>
                                        <p:tgtEl>
                                          <p:spTgt spid="4">
                                            <p:txEl>
                                              <p:pRg st="3" end="3"/>
                                            </p:txEl>
                                          </p:spTgt>
                                        </p:tgtEl>
                                      </p:cBhvr>
                                    </p:animEffect>
                                    <p:anim calcmode="lin" valueType="num">
                                      <p:cBhvr>
                                        <p:cTn id="27"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4">
                                            <p:txEl>
                                              <p:pRg st="4" end="4"/>
                                            </p:txEl>
                                          </p:spTgt>
                                        </p:tgtEl>
                                        <p:attrNameLst>
                                          <p:attrName>style.visibility</p:attrName>
                                        </p:attrNameLst>
                                      </p:cBhvr>
                                      <p:to>
                                        <p:strVal val="visible"/>
                                      </p:to>
                                    </p:set>
                                    <p:animEffect transition="in" filter="fade">
                                      <p:cBhvr>
                                        <p:cTn id="33" dur="1000"/>
                                        <p:tgtEl>
                                          <p:spTgt spid="4">
                                            <p:txEl>
                                              <p:pRg st="4" end="4"/>
                                            </p:txEl>
                                          </p:spTgt>
                                        </p:tgtEl>
                                      </p:cBhvr>
                                    </p:animEffect>
                                    <p:anim calcmode="lin" valueType="num">
                                      <p:cBhvr>
                                        <p:cTn id="34"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4">
                                            <p:txEl>
                                              <p:pRg st="5" end="5"/>
                                            </p:txEl>
                                          </p:spTgt>
                                        </p:tgtEl>
                                        <p:attrNameLst>
                                          <p:attrName>style.visibility</p:attrName>
                                        </p:attrNameLst>
                                      </p:cBhvr>
                                      <p:to>
                                        <p:strVal val="visible"/>
                                      </p:to>
                                    </p:set>
                                    <p:animEffect transition="in" filter="fade">
                                      <p:cBhvr>
                                        <p:cTn id="40" dur="1000"/>
                                        <p:tgtEl>
                                          <p:spTgt spid="4">
                                            <p:txEl>
                                              <p:pRg st="5" end="5"/>
                                            </p:txEl>
                                          </p:spTgt>
                                        </p:tgtEl>
                                      </p:cBhvr>
                                    </p:animEffect>
                                    <p:anim calcmode="lin" valueType="num">
                                      <p:cBhvr>
                                        <p:cTn id="41" dur="1000" fill="hold"/>
                                        <p:tgtEl>
                                          <p:spTgt spid="4">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4">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42" presetClass="entr" presetSubtype="0" fill="hold" nodeType="clickEffect">
                                  <p:stCondLst>
                                    <p:cond delay="0"/>
                                  </p:stCondLst>
                                  <p:childTnLst>
                                    <p:set>
                                      <p:cBhvr>
                                        <p:cTn id="46" dur="1" fill="hold">
                                          <p:stCondLst>
                                            <p:cond delay="0"/>
                                          </p:stCondLst>
                                        </p:cTn>
                                        <p:tgtEl>
                                          <p:spTgt spid="4">
                                            <p:txEl>
                                              <p:pRg st="6" end="6"/>
                                            </p:txEl>
                                          </p:spTgt>
                                        </p:tgtEl>
                                        <p:attrNameLst>
                                          <p:attrName>style.visibility</p:attrName>
                                        </p:attrNameLst>
                                      </p:cBhvr>
                                      <p:to>
                                        <p:strVal val="visible"/>
                                      </p:to>
                                    </p:set>
                                    <p:animEffect transition="in" filter="fade">
                                      <p:cBhvr>
                                        <p:cTn id="47" dur="1000"/>
                                        <p:tgtEl>
                                          <p:spTgt spid="4">
                                            <p:txEl>
                                              <p:pRg st="6" end="6"/>
                                            </p:txEl>
                                          </p:spTgt>
                                        </p:tgtEl>
                                      </p:cBhvr>
                                    </p:animEffect>
                                    <p:anim calcmode="lin" valueType="num">
                                      <p:cBhvr>
                                        <p:cTn id="48" dur="1000" fill="hold"/>
                                        <p:tgtEl>
                                          <p:spTgt spid="4">
                                            <p:txEl>
                                              <p:pRg st="6" end="6"/>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6" end="6"/>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604BE6B9-C023-4E72-8406-8DF8592E8E33}"/>
              </a:ext>
            </a:extLst>
          </p:cNvPr>
          <p:cNvSpPr/>
          <p:nvPr/>
        </p:nvSpPr>
        <p:spPr>
          <a:xfrm>
            <a:off x="119270" y="642639"/>
            <a:ext cx="11913704" cy="6268767"/>
          </a:xfrm>
          <a:prstGeom prst="rect">
            <a:avLst/>
          </a:prstGeom>
        </p:spPr>
        <p:txBody>
          <a:bodyPr wrap="square">
            <a:spAutoFit/>
          </a:bodyPr>
          <a:lstStyle/>
          <a:p>
            <a:pPr marL="285750" indent="-285750" algn="just">
              <a:lnSpc>
                <a:spcPct val="150000"/>
              </a:lnSpc>
              <a:spcAft>
                <a:spcPts val="0"/>
              </a:spcAft>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Paginer les illustrations, graphiques et tableaux qui apparaissent dans le texte et occupent une pleine page.</a:t>
            </a:r>
          </a:p>
          <a:p>
            <a:pPr marL="285750" indent="-285750" algn="just">
              <a:lnSpc>
                <a:spcPct val="150000"/>
              </a:lnSpc>
              <a:spcAft>
                <a:spcPts val="0"/>
              </a:spcAft>
              <a:buFont typeface="Wingdings" panose="05000000000000000000" pitchFamily="2" charset="2"/>
              <a:buChar char="Ø"/>
            </a:pPr>
            <a:r>
              <a:rPr lang="fr-FR" dirty="0">
                <a:latin typeface="Verdana" panose="020B0604030504040204" pitchFamily="34" charset="0"/>
                <a:ea typeface="Verdana" panose="020B0604030504040204" pitchFamily="34" charset="0"/>
                <a:cs typeface="Times New Roman" panose="02020603050405020304" pitchFamily="18" charset="0"/>
              </a:rPr>
              <a:t>Ne pas compter les pages de garde.</a:t>
            </a:r>
          </a:p>
          <a:p>
            <a:pPr algn="just">
              <a:lnSpc>
                <a:spcPct val="150000"/>
              </a:lnSpc>
              <a:spcAft>
                <a:spcPts val="0"/>
              </a:spcAft>
            </a:pPr>
            <a:r>
              <a:rPr lang="fr-FR" b="1" dirty="0">
                <a:latin typeface="Verdana" panose="020B0604030504040204" pitchFamily="34" charset="0"/>
                <a:ea typeface="Verdana" panose="020B0604030504040204" pitchFamily="34" charset="0"/>
                <a:cs typeface="Times New Roman" panose="02020603050405020304" pitchFamily="18" charset="0"/>
              </a:rPr>
              <a:t>3.3. Numérotation des chapitres, les illustrations les graphiques, les figures et tableaux </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 </a:t>
            </a:r>
            <a:r>
              <a:rPr lang="fr-FR" b="1" dirty="0">
                <a:latin typeface="Verdana" panose="020B0604030504040204" pitchFamily="34" charset="0"/>
                <a:ea typeface="Verdana" panose="020B0604030504040204" pitchFamily="34" charset="0"/>
                <a:cs typeface="Times New Roman" panose="02020603050405020304" pitchFamily="18" charset="0"/>
              </a:rPr>
              <a:t>Chapitres : </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 Centrer et titrer en majuscules, en gras, avec concision, sans souligner. </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 Titrer les chapitres, la liste des illustrations, la liste des tableaux, la liste des graphiques et les appendices.</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 Les sous-titres des chapitres et leurs subdivisions en section sont écrits en minuscules et soulignés.</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 </a:t>
            </a:r>
            <a:r>
              <a:rPr lang="fr-FR" b="1" dirty="0">
                <a:latin typeface="Verdana" panose="020B0604030504040204" pitchFamily="34" charset="0"/>
                <a:ea typeface="Verdana" panose="020B0604030504040204" pitchFamily="34" charset="0"/>
                <a:cs typeface="Times New Roman" panose="02020603050405020304" pitchFamily="18" charset="0"/>
              </a:rPr>
              <a:t>Les illustrations les graphiques, les figures et tableaux</a:t>
            </a:r>
          </a:p>
          <a:p>
            <a:pPr algn="just">
              <a:lnSpc>
                <a:spcPct val="150000"/>
              </a:lnSpc>
              <a:spcAft>
                <a:spcPts val="0"/>
              </a:spcAft>
            </a:pPr>
            <a:r>
              <a:rPr lang="fr-FR" dirty="0">
                <a:latin typeface="Verdana" panose="020B0604030504040204" pitchFamily="34" charset="0"/>
                <a:ea typeface="Verdana" panose="020B0604030504040204" pitchFamily="34" charset="0"/>
                <a:cs typeface="Times New Roman" panose="02020603050405020304" pitchFamily="18" charset="0"/>
              </a:rPr>
              <a:t>- Appeler ‘figures’ les illustrations (dessins, schémas, photographies …) et les graphiques (courbes de variation de paramètres …).</a:t>
            </a:r>
          </a:p>
          <a:p>
            <a:pPr>
              <a:lnSpc>
                <a:spcPct val="150000"/>
              </a:lnSpc>
            </a:pPr>
            <a:r>
              <a:rPr lang="fr-FR" dirty="0">
                <a:latin typeface="Verdana" panose="020B0604030504040204" pitchFamily="34" charset="0"/>
                <a:ea typeface="Verdana" panose="020B0604030504040204" pitchFamily="34" charset="0"/>
                <a:cs typeface="Times New Roman" panose="02020603050405020304" pitchFamily="18" charset="0"/>
              </a:rPr>
              <a:t>Donner un titre à chaque figure et les numéroter de façon continue pour chaque chapitre. </a:t>
            </a:r>
            <a:r>
              <a:rPr lang="fr-FR" u="sng" dirty="0">
                <a:latin typeface="Verdana" panose="020B0604030504040204" pitchFamily="34" charset="0"/>
                <a:ea typeface="Verdana" panose="020B0604030504040204" pitchFamily="34" charset="0"/>
                <a:cs typeface="Times New Roman" panose="02020603050405020304" pitchFamily="18" charset="0"/>
              </a:rPr>
              <a:t>Le titre de chaque figure doit paraître en dessous de chaque figure. </a:t>
            </a:r>
          </a:p>
          <a:p>
            <a:pPr>
              <a:lnSpc>
                <a:spcPct val="150000"/>
              </a:lnSpc>
            </a:pPr>
            <a:r>
              <a:rPr lang="fr-FR" b="1" i="1" u="sng" dirty="0" err="1">
                <a:latin typeface="Verdana" panose="020B0604030504040204" pitchFamily="34" charset="0"/>
                <a:ea typeface="Verdana" panose="020B0604030504040204" pitchFamily="34" charset="0"/>
              </a:rPr>
              <a:t>Exp</a:t>
            </a:r>
            <a:r>
              <a:rPr lang="fr-FR" b="1" i="1" u="sng" dirty="0">
                <a:latin typeface="Verdana" panose="020B0604030504040204" pitchFamily="34" charset="0"/>
                <a:ea typeface="Verdana" panose="020B0604030504040204" pitchFamily="34" charset="0"/>
              </a:rPr>
              <a:t>:</a:t>
            </a:r>
            <a:r>
              <a:rPr lang="fr-FR" b="1" i="1" dirty="0">
                <a:latin typeface="Verdana" panose="020B0604030504040204" pitchFamily="34" charset="0"/>
                <a:ea typeface="Verdana" panose="020B0604030504040204" pitchFamily="34" charset="0"/>
              </a:rPr>
              <a:t> </a:t>
            </a:r>
            <a:r>
              <a:rPr lang="fr-FR" dirty="0">
                <a:latin typeface="Verdana" panose="020B0604030504040204" pitchFamily="34" charset="0"/>
                <a:ea typeface="Verdana" panose="020B0604030504040204" pitchFamily="34" charset="0"/>
              </a:rPr>
              <a:t>pour une 5</a:t>
            </a:r>
            <a:r>
              <a:rPr lang="fr-FR" baseline="30000" dirty="0">
                <a:latin typeface="Verdana" panose="020B0604030504040204" pitchFamily="34" charset="0"/>
                <a:ea typeface="Verdana" panose="020B0604030504040204" pitchFamily="34" charset="0"/>
              </a:rPr>
              <a:t>ième </a:t>
            </a:r>
            <a:r>
              <a:rPr lang="fr-FR" dirty="0">
                <a:latin typeface="Verdana" panose="020B0604030504040204" pitchFamily="34" charset="0"/>
                <a:ea typeface="Verdana" panose="020B0604030504040204" pitchFamily="34" charset="0"/>
              </a:rPr>
              <a:t>figure dans le chapitre 2, le titre sera :  </a:t>
            </a:r>
            <a:r>
              <a:rPr lang="fr-FR" i="1" dirty="0">
                <a:latin typeface="Verdana" panose="020B0604030504040204" pitchFamily="34" charset="0"/>
                <a:ea typeface="Verdana" panose="020B0604030504040204" pitchFamily="34" charset="0"/>
              </a:rPr>
              <a:t>Figure 2.5 : Schéma du montage………….</a:t>
            </a:r>
            <a:endParaRPr lang="fr-FR" dirty="0">
              <a:latin typeface="Verdana" panose="020B0604030504040204" pitchFamily="34" charset="0"/>
              <a:ea typeface="Verdana" panose="020B0604030504040204" pitchFamily="34" charset="0"/>
              <a:cs typeface="Times New Roman" panose="02020603050405020304" pitchFamily="18" charset="0"/>
            </a:endParaRPr>
          </a:p>
        </p:txBody>
      </p:sp>
    </p:spTree>
    <p:extLst>
      <p:ext uri="{BB962C8B-B14F-4D97-AF65-F5344CB8AC3E}">
        <p14:creationId xmlns:p14="http://schemas.microsoft.com/office/powerpoint/2010/main" val="4127088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8" presetID="42" presetClass="entr" presetSubtype="0" fill="hold" nodeType="with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3" presetID="42" presetClass="entr" presetSubtype="0" fill="hold" nodeType="withEffect">
                                  <p:stCondLst>
                                    <p:cond delay="0"/>
                                  </p:stCondLst>
                                  <p:childTnLst>
                                    <p:set>
                                      <p:cBhvr>
                                        <p:cTn id="44" dur="1" fill="hold">
                                          <p:stCondLst>
                                            <p:cond delay="0"/>
                                          </p:stCondLst>
                                        </p:cTn>
                                        <p:tgtEl>
                                          <p:spTgt spid="3">
                                            <p:txEl>
                                              <p:pRg st="6" end="6"/>
                                            </p:txEl>
                                          </p:spTgt>
                                        </p:tgtEl>
                                        <p:attrNameLst>
                                          <p:attrName>style.visibility</p:attrName>
                                        </p:attrNameLst>
                                      </p:cBhvr>
                                      <p:to>
                                        <p:strVal val="visible"/>
                                      </p:to>
                                    </p:set>
                                    <p:animEffect transition="in" filter="fade">
                                      <p:cBhvr>
                                        <p:cTn id="45" dur="1000"/>
                                        <p:tgtEl>
                                          <p:spTgt spid="3">
                                            <p:txEl>
                                              <p:pRg st="6" end="6"/>
                                            </p:txEl>
                                          </p:spTgt>
                                        </p:tgtEl>
                                      </p:cBhvr>
                                    </p:animEffect>
                                    <p:anim calcmode="lin" valueType="num">
                                      <p:cBhvr>
                                        <p:cTn id="46"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7"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48" fill="hold">
                      <p:stCondLst>
                        <p:cond delay="indefinite"/>
                      </p:stCondLst>
                      <p:childTnLst>
                        <p:par>
                          <p:cTn id="49" fill="hold">
                            <p:stCondLst>
                              <p:cond delay="0"/>
                            </p:stCondLst>
                            <p:childTnLst>
                              <p:par>
                                <p:cTn id="50" presetID="42" presetClass="entr" presetSubtype="0" fill="hold" nodeType="clickEffect">
                                  <p:stCondLst>
                                    <p:cond delay="0"/>
                                  </p:stCondLst>
                                  <p:childTnLst>
                                    <p:set>
                                      <p:cBhvr>
                                        <p:cTn id="51" dur="1" fill="hold">
                                          <p:stCondLst>
                                            <p:cond delay="0"/>
                                          </p:stCondLst>
                                        </p:cTn>
                                        <p:tgtEl>
                                          <p:spTgt spid="3">
                                            <p:txEl>
                                              <p:pRg st="7" end="7"/>
                                            </p:txEl>
                                          </p:spTgt>
                                        </p:tgtEl>
                                        <p:attrNameLst>
                                          <p:attrName>style.visibility</p:attrName>
                                        </p:attrNameLst>
                                      </p:cBhvr>
                                      <p:to>
                                        <p:strVal val="visible"/>
                                      </p:to>
                                    </p:set>
                                    <p:animEffect transition="in" filter="fade">
                                      <p:cBhvr>
                                        <p:cTn id="52" dur="1000"/>
                                        <p:tgtEl>
                                          <p:spTgt spid="3">
                                            <p:txEl>
                                              <p:pRg st="7" end="7"/>
                                            </p:txEl>
                                          </p:spTgt>
                                        </p:tgtEl>
                                      </p:cBhvr>
                                    </p:animEffect>
                                    <p:anim calcmode="lin" valueType="num">
                                      <p:cBhvr>
                                        <p:cTn id="53"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4"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42" presetClass="entr" presetSubtype="0" fill="hold" nodeType="clickEffect">
                                  <p:stCondLst>
                                    <p:cond delay="0"/>
                                  </p:stCondLst>
                                  <p:childTnLst>
                                    <p:set>
                                      <p:cBhvr>
                                        <p:cTn id="58" dur="1" fill="hold">
                                          <p:stCondLst>
                                            <p:cond delay="0"/>
                                          </p:stCondLst>
                                        </p:cTn>
                                        <p:tgtEl>
                                          <p:spTgt spid="3">
                                            <p:txEl>
                                              <p:pRg st="8" end="8"/>
                                            </p:txEl>
                                          </p:spTgt>
                                        </p:tgtEl>
                                        <p:attrNameLst>
                                          <p:attrName>style.visibility</p:attrName>
                                        </p:attrNameLst>
                                      </p:cBhvr>
                                      <p:to>
                                        <p:strVal val="visible"/>
                                      </p:to>
                                    </p:set>
                                    <p:animEffect transition="in" filter="fade">
                                      <p:cBhvr>
                                        <p:cTn id="59" dur="1000"/>
                                        <p:tgtEl>
                                          <p:spTgt spid="3">
                                            <p:txEl>
                                              <p:pRg st="8" end="8"/>
                                            </p:txEl>
                                          </p:spTgt>
                                        </p:tgtEl>
                                      </p:cBhvr>
                                    </p:animEffect>
                                    <p:anim calcmode="lin" valueType="num">
                                      <p:cBhvr>
                                        <p:cTn id="6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1" dur="1000" fill="hold"/>
                                        <p:tgtEl>
                                          <p:spTgt spid="3">
                                            <p:txEl>
                                              <p:pRg st="8" end="8"/>
                                            </p:txEl>
                                          </p:spTgt>
                                        </p:tgtEl>
                                        <p:attrNameLst>
                                          <p:attrName>ppt_y</p:attrName>
                                        </p:attrNameLst>
                                      </p:cBhvr>
                                      <p:tavLst>
                                        <p:tav tm="0">
                                          <p:val>
                                            <p:strVal val="#ppt_y+.1"/>
                                          </p:val>
                                        </p:tav>
                                        <p:tav tm="100000">
                                          <p:val>
                                            <p:strVal val="#ppt_y"/>
                                          </p:val>
                                        </p:tav>
                                      </p:tavLst>
                                    </p:anim>
                                  </p:childTnLst>
                                </p:cTn>
                              </p:par>
                              <p:par>
                                <p:cTn id="62" presetID="42" presetClass="entr" presetSubtype="0" fill="hold" nodeType="withEffect">
                                  <p:stCondLst>
                                    <p:cond delay="0"/>
                                  </p:stCondLst>
                                  <p:childTnLst>
                                    <p:set>
                                      <p:cBhvr>
                                        <p:cTn id="63" dur="1" fill="hold">
                                          <p:stCondLst>
                                            <p:cond delay="0"/>
                                          </p:stCondLst>
                                        </p:cTn>
                                        <p:tgtEl>
                                          <p:spTgt spid="3">
                                            <p:txEl>
                                              <p:pRg st="9" end="9"/>
                                            </p:txEl>
                                          </p:spTgt>
                                        </p:tgtEl>
                                        <p:attrNameLst>
                                          <p:attrName>style.visibility</p:attrName>
                                        </p:attrNameLst>
                                      </p:cBhvr>
                                      <p:to>
                                        <p:strVal val="visible"/>
                                      </p:to>
                                    </p:set>
                                    <p:animEffect transition="in" filter="fade">
                                      <p:cBhvr>
                                        <p:cTn id="64" dur="1000"/>
                                        <p:tgtEl>
                                          <p:spTgt spid="3">
                                            <p:txEl>
                                              <p:pRg st="9" end="9"/>
                                            </p:txEl>
                                          </p:spTgt>
                                        </p:tgtEl>
                                      </p:cBhvr>
                                    </p:animEffect>
                                    <p:anim calcmode="lin" valueType="num">
                                      <p:cBhvr>
                                        <p:cTn id="65"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6"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42" presetClass="entr" presetSubtype="0" fill="hold" nodeType="clickEffect">
                                  <p:stCondLst>
                                    <p:cond delay="0"/>
                                  </p:stCondLst>
                                  <p:childTnLst>
                                    <p:set>
                                      <p:cBhvr>
                                        <p:cTn id="70" dur="1" fill="hold">
                                          <p:stCondLst>
                                            <p:cond delay="0"/>
                                          </p:stCondLst>
                                        </p:cTn>
                                        <p:tgtEl>
                                          <p:spTgt spid="3">
                                            <p:txEl>
                                              <p:pRg st="10" end="10"/>
                                            </p:txEl>
                                          </p:spTgt>
                                        </p:tgtEl>
                                        <p:attrNameLst>
                                          <p:attrName>style.visibility</p:attrName>
                                        </p:attrNameLst>
                                      </p:cBhvr>
                                      <p:to>
                                        <p:strVal val="visible"/>
                                      </p:to>
                                    </p:set>
                                    <p:animEffect transition="in" filter="fade">
                                      <p:cBhvr>
                                        <p:cTn id="71" dur="1000"/>
                                        <p:tgtEl>
                                          <p:spTgt spid="3">
                                            <p:txEl>
                                              <p:pRg st="10" end="10"/>
                                            </p:txEl>
                                          </p:spTgt>
                                        </p:tgtEl>
                                      </p:cBhvr>
                                    </p:animEffect>
                                    <p:anim calcmode="lin" valueType="num">
                                      <p:cBhvr>
                                        <p:cTn id="72"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73" dur="1000" fill="hold"/>
                                        <p:tgtEl>
                                          <p:spTgt spid="3">
                                            <p:txEl>
                                              <p:pRg st="10" end="1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CBBB35AE-2ECA-4A66-941B-14857C9D0CF1}"/>
              </a:ext>
            </a:extLst>
          </p:cNvPr>
          <p:cNvSpPr/>
          <p:nvPr/>
        </p:nvSpPr>
        <p:spPr>
          <a:xfrm>
            <a:off x="119270" y="642639"/>
            <a:ext cx="11873948" cy="5853269"/>
          </a:xfrm>
          <a:prstGeom prst="rect">
            <a:avLst/>
          </a:prstGeom>
        </p:spPr>
        <p:txBody>
          <a:bodyPr wrap="square">
            <a:spAutoFit/>
          </a:bodyPr>
          <a:lstStyle/>
          <a:p>
            <a:pPr algn="just">
              <a:lnSpc>
                <a:spcPct val="150000"/>
              </a:lnSpc>
            </a:pPr>
            <a:r>
              <a:rPr lang="fr-FR" dirty="0"/>
              <a:t>-</a:t>
            </a:r>
            <a:r>
              <a:rPr lang="fr-FR" dirty="0">
                <a:latin typeface="Verdana" panose="020B0604030504040204" pitchFamily="34" charset="0"/>
                <a:ea typeface="Verdana" panose="020B0604030504040204" pitchFamily="34" charset="0"/>
              </a:rPr>
              <a:t> De même, titrer et numéroter les tableaux servant à la présentation de données et résultats.</a:t>
            </a:r>
            <a:r>
              <a:rPr lang="fr-FR" u="sng" dirty="0">
                <a:latin typeface="Verdana" panose="020B0604030504040204" pitchFamily="34" charset="0"/>
                <a:ea typeface="Verdana" panose="020B0604030504040204" pitchFamily="34" charset="0"/>
              </a:rPr>
              <a:t> Le titre doit paraître au-dessus du tableau</a:t>
            </a:r>
            <a:r>
              <a:rPr lang="fr-FR" dirty="0">
                <a:latin typeface="Verdana" panose="020B0604030504040204" pitchFamily="34" charset="0"/>
                <a:ea typeface="Verdana" panose="020B0604030504040204" pitchFamily="34" charset="0"/>
              </a:rPr>
              <a:t>. </a:t>
            </a:r>
          </a:p>
          <a:p>
            <a:pPr algn="just">
              <a:lnSpc>
                <a:spcPct val="150000"/>
              </a:lnSpc>
            </a:pPr>
            <a:r>
              <a:rPr lang="fr-FR" dirty="0">
                <a:latin typeface="Verdana" panose="020B0604030504040204" pitchFamily="34" charset="0"/>
                <a:ea typeface="Verdana" panose="020B0604030504040204" pitchFamily="34" charset="0"/>
              </a:rPr>
              <a:t>Exemple : Tableau 1.4 : Données et résultats pour une solution aqueuse de </a:t>
            </a:r>
            <a:r>
              <a:rPr lang="fr-FR" dirty="0" err="1">
                <a:latin typeface="Verdana" panose="020B0604030504040204" pitchFamily="34" charset="0"/>
                <a:ea typeface="Verdana" panose="020B0604030504040204" pitchFamily="34" charset="0"/>
              </a:rPr>
              <a:t>natrosol</a:t>
            </a:r>
            <a:r>
              <a:rPr lang="fr-FR" dirty="0">
                <a:latin typeface="Verdana" panose="020B0604030504040204" pitchFamily="34" charset="0"/>
                <a:ea typeface="Verdana" panose="020B0604030504040204" pitchFamily="34" charset="0"/>
              </a:rPr>
              <a:t> 0.8 % de concentration.</a:t>
            </a:r>
          </a:p>
          <a:p>
            <a:pPr algn="just">
              <a:lnSpc>
                <a:spcPct val="150000"/>
              </a:lnSpc>
            </a:pPr>
            <a:r>
              <a:rPr lang="fr-FR" dirty="0">
                <a:latin typeface="Verdana" panose="020B0604030504040204" pitchFamily="34" charset="0"/>
                <a:ea typeface="Verdana" panose="020B0604030504040204" pitchFamily="34" charset="0"/>
              </a:rPr>
              <a:t>- La reproduction d’illustrations, graphiques et tableaux peut se faire par un procédé photographique ou par photocopie si la résolution de l’image est de bonne qualité. </a:t>
            </a:r>
          </a:p>
          <a:p>
            <a:pPr algn="just">
              <a:lnSpc>
                <a:spcPct val="150000"/>
              </a:lnSpc>
            </a:pPr>
            <a:r>
              <a:rPr lang="fr-FR" dirty="0">
                <a:latin typeface="Verdana" panose="020B0604030504040204" pitchFamily="34" charset="0"/>
                <a:ea typeface="Verdana" panose="020B0604030504040204" pitchFamily="34" charset="0"/>
              </a:rPr>
              <a:t>- Plier, en respectant la marge de 3.5 cm à gauche pour la reliure, les dessins, cartes, etc… dont les dimensions excèdent 21 x 29.7 cm (format A4). Si le format est très grand, on doit annexer le document en pochette, en le pliant convenablement. </a:t>
            </a:r>
          </a:p>
          <a:p>
            <a:pPr algn="just">
              <a:lnSpc>
                <a:spcPct val="150000"/>
              </a:lnSpc>
            </a:pPr>
            <a:r>
              <a:rPr lang="fr-FR" dirty="0">
                <a:latin typeface="Verdana" panose="020B0604030504040204" pitchFamily="34" charset="0"/>
                <a:ea typeface="Verdana" panose="020B0604030504040204" pitchFamily="34" charset="0"/>
              </a:rPr>
              <a:t>- Lorsqu’une figure ou un tableau occupant une pleine page est présenté en travers, le haut de la feuille correspond à l’intérieur (près de la reliure) et le bas, à l’extérieur, de sorte qu’il faut tourner le document dans le sens horaire pour le lire, et non inversement. </a:t>
            </a:r>
          </a:p>
          <a:p>
            <a:pPr algn="just">
              <a:lnSpc>
                <a:spcPct val="150000"/>
              </a:lnSpc>
            </a:pPr>
            <a:r>
              <a:rPr lang="fr-FR" dirty="0">
                <a:latin typeface="Verdana" panose="020B0604030504040204" pitchFamily="34" charset="0"/>
                <a:ea typeface="Verdana" panose="020B0604030504040204" pitchFamily="34" charset="0"/>
              </a:rPr>
              <a:t>- Dans la mesure du possible, situer les illustrations, tableaux et graphiques dans le texte là où ils interviennent, plutôt que les référer en appendice.</a:t>
            </a:r>
          </a:p>
        </p:txBody>
      </p:sp>
    </p:spTree>
    <p:extLst>
      <p:ext uri="{BB962C8B-B14F-4D97-AF65-F5344CB8AC3E}">
        <p14:creationId xmlns:p14="http://schemas.microsoft.com/office/powerpoint/2010/main" val="1785834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2"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6" fill="hold">
                      <p:stCondLst>
                        <p:cond delay="indefinite"/>
                      </p:stCondLst>
                      <p:childTnLst>
                        <p:par>
                          <p:cTn id="37" fill="hold">
                            <p:stCondLst>
                              <p:cond delay="0"/>
                            </p:stCondLst>
                            <p:childTnLst>
                              <p:par>
                                <p:cTn id="38" presetID="42" presetClass="entr" presetSubtype="0" fill="hold" nodeType="clickEffect">
                                  <p:stCondLst>
                                    <p:cond delay="0"/>
                                  </p:stCondLst>
                                  <p:childTnLst>
                                    <p:set>
                                      <p:cBhvr>
                                        <p:cTn id="39" dur="1" fill="hold">
                                          <p:stCondLst>
                                            <p:cond delay="0"/>
                                          </p:stCondLst>
                                        </p:cTn>
                                        <p:tgtEl>
                                          <p:spTgt spid="3">
                                            <p:txEl>
                                              <p:pRg st="5" end="5"/>
                                            </p:txEl>
                                          </p:spTgt>
                                        </p:tgtEl>
                                        <p:attrNameLst>
                                          <p:attrName>style.visibility</p:attrName>
                                        </p:attrNameLst>
                                      </p:cBhvr>
                                      <p:to>
                                        <p:strVal val="visible"/>
                                      </p:to>
                                    </p:set>
                                    <p:animEffect transition="in" filter="fade">
                                      <p:cBhvr>
                                        <p:cTn id="40" dur="1000"/>
                                        <p:tgtEl>
                                          <p:spTgt spid="3">
                                            <p:txEl>
                                              <p:pRg st="5" end="5"/>
                                            </p:txEl>
                                          </p:spTgt>
                                        </p:tgtEl>
                                      </p:cBhvr>
                                    </p:animEffect>
                                    <p:anim calcmode="lin" valueType="num">
                                      <p:cBhvr>
                                        <p:cTn id="41"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2"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FD72E80E-57F9-462E-BD32-54B097AD3603}"/>
              </a:ext>
            </a:extLst>
          </p:cNvPr>
          <p:cNvSpPr/>
          <p:nvPr/>
        </p:nvSpPr>
        <p:spPr>
          <a:xfrm>
            <a:off x="119270" y="642639"/>
            <a:ext cx="11913704" cy="5853269"/>
          </a:xfrm>
          <a:prstGeom prst="rect">
            <a:avLst/>
          </a:prstGeom>
        </p:spPr>
        <p:txBody>
          <a:bodyPr wrap="square">
            <a:spAutoFit/>
          </a:bodyPr>
          <a:lstStyle/>
          <a:p>
            <a:pPr lvl="1">
              <a:lnSpc>
                <a:spcPct val="150000"/>
              </a:lnSpc>
              <a:buSzPts val="1200"/>
            </a:pPr>
            <a:r>
              <a:rPr lang="fr-FR" b="1" dirty="0">
                <a:latin typeface="Verdana" panose="020B0604030504040204" pitchFamily="34" charset="0"/>
                <a:ea typeface="Verdana" panose="020B0604030504040204" pitchFamily="34" charset="0"/>
                <a:cs typeface="Times New Roman" panose="02020603050405020304" pitchFamily="18" charset="0"/>
              </a:rPr>
              <a:t>2.3. La typographie et la ponctuation</a:t>
            </a:r>
            <a:endParaRPr lang="fr-FR" dirty="0">
              <a:latin typeface="Verdana" panose="020B0604030504040204" pitchFamily="34" charset="0"/>
              <a:ea typeface="Verdana" panose="020B0604030504040204" pitchFamily="34" charset="0"/>
              <a:cs typeface="Times New Roman" panose="02020603050405020304" pitchFamily="18" charset="0"/>
            </a:endParaRPr>
          </a:p>
          <a:p>
            <a:pPr marL="342900" lvl="0" indent="-342900" algn="just">
              <a:lnSpc>
                <a:spcPct val="150000"/>
              </a:lnSpc>
              <a:spcAft>
                <a:spcPts val="0"/>
              </a:spcAft>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Signes de ponctuation</a:t>
            </a:r>
            <a:endParaRPr lang="fr-FR" dirty="0">
              <a:latin typeface="Verdana" panose="020B0604030504040204" pitchFamily="34" charset="0"/>
              <a:ea typeface="Verdana" panose="020B0604030504040204" pitchFamily="34" charset="0"/>
              <a:cs typeface="Times New Roman" panose="02020603050405020304" pitchFamily="18" charset="0"/>
            </a:endParaRPr>
          </a:p>
          <a:p>
            <a:pPr lvl="0" algn="just">
              <a:lnSpc>
                <a:spcPct val="150000"/>
              </a:lnSpc>
              <a:spcAft>
                <a:spcPts val="0"/>
              </a:spcAft>
              <a:buSzPts val="1200"/>
            </a:pPr>
            <a:r>
              <a:rPr lang="fr-FR" dirty="0">
                <a:latin typeface="Verdana" panose="020B0604030504040204" pitchFamily="34" charset="0"/>
                <a:ea typeface="Verdana" panose="020B0604030504040204" pitchFamily="34" charset="0"/>
                <a:cs typeface="Times New Roman" panose="02020603050405020304" pitchFamily="18" charset="0"/>
              </a:rPr>
              <a:t> - Les phrases se terminent par un point final, un point d'exclamation, un point d'interrogation ou des points de suspension. Il n'est pas doublé après un guillemet fermant.</a:t>
            </a:r>
          </a:p>
          <a:p>
            <a:pPr lvl="0" algn="just">
              <a:lnSpc>
                <a:spcPct val="150000"/>
              </a:lnSpc>
              <a:spcAft>
                <a:spcPts val="0"/>
              </a:spcAft>
              <a:buSzPts val="1200"/>
            </a:pPr>
            <a:r>
              <a:rPr lang="fr-FR" dirty="0">
                <a:latin typeface="Verdana" panose="020B0604030504040204" pitchFamily="34" charset="0"/>
                <a:ea typeface="Verdana" panose="020B0604030504040204" pitchFamily="34" charset="0"/>
                <a:cs typeface="Times New Roman" panose="02020603050405020304" pitchFamily="18" charset="0"/>
              </a:rPr>
              <a:t>- La virgule sépare les parties d'une phrase si elles ne sont pas déjà réunies par et, ou, ni. Elle sépare les énumérations. Pas de virgule avant une parenthèse, un tiret ou un crochet.</a:t>
            </a:r>
          </a:p>
          <a:p>
            <a:pPr lvl="0" algn="just">
              <a:lnSpc>
                <a:spcPct val="150000"/>
              </a:lnSpc>
              <a:spcAft>
                <a:spcPts val="0"/>
              </a:spcAft>
              <a:buSzPts val="1200"/>
            </a:pPr>
            <a:r>
              <a:rPr lang="fr-FR" dirty="0">
                <a:latin typeface="Verdana" panose="020B0604030504040204" pitchFamily="34" charset="0"/>
                <a:ea typeface="Verdana" panose="020B0604030504040204" pitchFamily="34" charset="0"/>
                <a:cs typeface="Times New Roman" panose="02020603050405020304" pitchFamily="18" charset="0"/>
              </a:rPr>
              <a:t>- Le point-virgule sépare différentes propositions de même nature.</a:t>
            </a:r>
          </a:p>
          <a:p>
            <a:pPr marL="285750" lvl="0" indent="-285750" algn="just">
              <a:lnSpc>
                <a:spcPct val="150000"/>
              </a:lnSpc>
              <a:spcAft>
                <a:spcPts val="0"/>
              </a:spcAft>
              <a:buSzPts val="1200"/>
              <a:buFontTx/>
              <a:buChar char="-"/>
            </a:pPr>
            <a:r>
              <a:rPr lang="fr-FR" dirty="0">
                <a:latin typeface="Verdana" panose="020B0604030504040204" pitchFamily="34" charset="0"/>
                <a:ea typeface="Verdana" panose="020B0604030504040204" pitchFamily="34" charset="0"/>
                <a:cs typeface="Times New Roman" panose="02020603050405020304" pitchFamily="18" charset="0"/>
              </a:rPr>
              <a:t>Le deux-points introduit une explication, une citation, un discours, une énumération. Pas de ponctuation (sauf effet voulu) en fin de titres.</a:t>
            </a:r>
          </a:p>
          <a:p>
            <a:pPr marL="285750" lvl="0" indent="-285750" algn="just">
              <a:lnSpc>
                <a:spcPct val="150000"/>
              </a:lnSpc>
              <a:spcAft>
                <a:spcPts val="0"/>
              </a:spcAft>
              <a:buSzPts val="1200"/>
              <a:buFont typeface="Wingdings" panose="05000000000000000000" pitchFamily="2" charset="2"/>
              <a:buChar char="v"/>
            </a:pPr>
            <a:r>
              <a:rPr lang="fr-FR" b="1" dirty="0">
                <a:latin typeface="Verdana" panose="020B0604030504040204" pitchFamily="34" charset="0"/>
                <a:ea typeface="Verdana" panose="020B0604030504040204" pitchFamily="34" charset="0"/>
                <a:cs typeface="Times New Roman" panose="02020603050405020304" pitchFamily="18" charset="0"/>
              </a:rPr>
              <a:t>Parenthèses, crochets, accolades </a:t>
            </a:r>
          </a:p>
          <a:p>
            <a:pPr lvl="0" algn="just">
              <a:lnSpc>
                <a:spcPct val="150000"/>
              </a:lnSpc>
              <a:spcAft>
                <a:spcPts val="0"/>
              </a:spcAft>
              <a:buSzPts val="1200"/>
            </a:pPr>
            <a:r>
              <a:rPr lang="fr-FR" dirty="0">
                <a:latin typeface="Verdana" panose="020B0604030504040204" pitchFamily="34" charset="0"/>
                <a:ea typeface="Verdana" panose="020B0604030504040204" pitchFamily="34" charset="0"/>
                <a:cs typeface="Times New Roman" panose="02020603050405020304" pitchFamily="18" charset="0"/>
              </a:rPr>
              <a:t>- On laisse des espaces à l'extérieur, mais pas à l'intérieur. Exception : pas d'espace entre la parenthèse finale et la ponctuation simple qui suit.</a:t>
            </a:r>
          </a:p>
          <a:p>
            <a:pPr lvl="0" algn="just">
              <a:lnSpc>
                <a:spcPct val="150000"/>
              </a:lnSpc>
              <a:spcAft>
                <a:spcPts val="0"/>
              </a:spcAft>
              <a:buSzPts val="1200"/>
            </a:pPr>
            <a:r>
              <a:rPr lang="fr-FR" dirty="0">
                <a:latin typeface="Verdana" panose="020B0604030504040204" pitchFamily="34" charset="0"/>
                <a:ea typeface="Verdana" panose="020B0604030504040204" pitchFamily="34" charset="0"/>
                <a:cs typeface="Times New Roman" panose="02020603050405020304" pitchFamily="18" charset="0"/>
              </a:rPr>
              <a:t>- Les parenthèses intercalent une précision dans la phrase, les crochets indiquent une précision à l'intérieur d'une parenthèse ou une coupure dans une citation.</a:t>
            </a:r>
          </a:p>
        </p:txBody>
      </p:sp>
    </p:spTree>
    <p:extLst>
      <p:ext uri="{BB962C8B-B14F-4D97-AF65-F5344CB8AC3E}">
        <p14:creationId xmlns:p14="http://schemas.microsoft.com/office/powerpoint/2010/main" val="3386759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42" presetClass="entr" presetSubtype="0" fill="hold" nodeType="clickEffect">
                                  <p:stCondLst>
                                    <p:cond delay="0"/>
                                  </p:stCondLst>
                                  <p:childTnLst>
                                    <p:set>
                                      <p:cBhvr>
                                        <p:cTn id="62" dur="1" fill="hold">
                                          <p:stCondLst>
                                            <p:cond delay="0"/>
                                          </p:stCondLst>
                                        </p:cTn>
                                        <p:tgtEl>
                                          <p:spTgt spid="3">
                                            <p:txEl>
                                              <p:pRg st="8" end="8"/>
                                            </p:txEl>
                                          </p:spTgt>
                                        </p:tgtEl>
                                        <p:attrNameLst>
                                          <p:attrName>style.visibility</p:attrName>
                                        </p:attrNameLst>
                                      </p:cBhvr>
                                      <p:to>
                                        <p:strVal val="visible"/>
                                      </p:to>
                                    </p:set>
                                    <p:animEffect transition="in" filter="fade">
                                      <p:cBhvr>
                                        <p:cTn id="63" dur="1000"/>
                                        <p:tgtEl>
                                          <p:spTgt spid="3">
                                            <p:txEl>
                                              <p:pRg st="8" end="8"/>
                                            </p:txEl>
                                          </p:spTgt>
                                        </p:tgtEl>
                                      </p:cBhvr>
                                    </p:animEffect>
                                    <p:anim calcmode="lin" valueType="num">
                                      <p:cBhvr>
                                        <p:cTn id="6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6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3" name="Rectangle 2">
            <a:extLst>
              <a:ext uri="{FF2B5EF4-FFF2-40B4-BE49-F238E27FC236}">
                <a16:creationId xmlns:a16="http://schemas.microsoft.com/office/drawing/2014/main" id="{A5CC5838-19A7-405D-ADB1-C3C72E043392}"/>
              </a:ext>
            </a:extLst>
          </p:cNvPr>
          <p:cNvSpPr/>
          <p:nvPr/>
        </p:nvSpPr>
        <p:spPr>
          <a:xfrm>
            <a:off x="159026" y="642639"/>
            <a:ext cx="11913704" cy="5853269"/>
          </a:xfrm>
          <a:prstGeom prst="rect">
            <a:avLst/>
          </a:prstGeom>
        </p:spPr>
        <p:txBody>
          <a:bodyPr wrap="square">
            <a:spAutoFit/>
          </a:bodyPr>
          <a:lstStyle/>
          <a:p>
            <a:pPr marL="285750" indent="-285750" algn="just">
              <a:lnSpc>
                <a:spcPct val="150000"/>
              </a:lnSpc>
              <a:buFont typeface="Wingdings" panose="05000000000000000000" pitchFamily="2" charset="2"/>
              <a:buChar char="v"/>
            </a:pPr>
            <a:r>
              <a:rPr lang="fr-FR" b="1" dirty="0">
                <a:latin typeface="Verdana" panose="020B0604030504040204" pitchFamily="34" charset="0"/>
                <a:ea typeface="Verdana" panose="020B0604030504040204" pitchFamily="34" charset="0"/>
              </a:rPr>
              <a:t>Les tirets</a:t>
            </a:r>
          </a:p>
          <a:p>
            <a:pPr algn="just">
              <a:lnSpc>
                <a:spcPct val="150000"/>
              </a:lnSpc>
            </a:pPr>
            <a:r>
              <a:rPr lang="fr-FR" dirty="0">
                <a:latin typeface="Verdana" panose="020B0604030504040204" pitchFamily="34" charset="0"/>
                <a:ea typeface="Verdana" panose="020B0604030504040204" pitchFamily="34" charset="0"/>
              </a:rPr>
              <a:t>- Les </a:t>
            </a:r>
            <a:r>
              <a:rPr lang="fr-FR" dirty="0" err="1">
                <a:latin typeface="Verdana" panose="020B0604030504040204" pitchFamily="34" charset="0"/>
                <a:ea typeface="Verdana" panose="020B0604030504040204" pitchFamily="34" charset="0"/>
              </a:rPr>
              <a:t>traits-d'union</a:t>
            </a:r>
            <a:r>
              <a:rPr lang="fr-FR" dirty="0">
                <a:latin typeface="Verdana" panose="020B0604030504040204" pitchFamily="34" charset="0"/>
                <a:ea typeface="Verdana" panose="020B0604030504040204" pitchFamily="34" charset="0"/>
              </a:rPr>
              <a:t>, mots composés (tiret court) : Pas d'espace (ex. : C'est-à-dire).</a:t>
            </a:r>
          </a:p>
          <a:p>
            <a:pPr algn="just">
              <a:lnSpc>
                <a:spcPct val="150000"/>
              </a:lnSpc>
            </a:pPr>
            <a:r>
              <a:rPr lang="fr-FR" dirty="0">
                <a:latin typeface="Verdana" panose="020B0604030504040204" pitchFamily="34" charset="0"/>
                <a:ea typeface="Verdana" panose="020B0604030504040204" pitchFamily="34" charset="0"/>
              </a:rPr>
              <a:t>- Les listes (tiret moyen) : une espace entre le tiret et le mot qui suit.</a:t>
            </a:r>
          </a:p>
          <a:p>
            <a:pPr algn="just">
              <a:lnSpc>
                <a:spcPct val="150000"/>
              </a:lnSpc>
            </a:pPr>
            <a:r>
              <a:rPr lang="fr-FR" dirty="0">
                <a:latin typeface="Verdana" panose="020B0604030504040204" pitchFamily="34" charset="0"/>
                <a:ea typeface="Verdana" panose="020B0604030504040204" pitchFamily="34" charset="0"/>
              </a:rPr>
              <a:t>- Pour les listes : un point-virgule à la fin de chaque élément de la liste, un point à la fin de préférence.</a:t>
            </a:r>
          </a:p>
          <a:p>
            <a:pPr algn="just">
              <a:lnSpc>
                <a:spcPct val="150000"/>
              </a:lnSpc>
            </a:pPr>
            <a:r>
              <a:rPr lang="fr-FR" dirty="0">
                <a:latin typeface="Verdana" panose="020B0604030504040204" pitchFamily="34" charset="0"/>
                <a:ea typeface="Verdana" panose="020B0604030504040204" pitchFamily="34" charset="0"/>
              </a:rPr>
              <a:t>- Les Incises (tiret moyen) : mettre une espace avant et une espace après (N.B. : en fin de phrase, le second tiret est supprimé) (ex. : Le brave homme – pas si brave que ça, il faut le dire – ne dit rien).</a:t>
            </a:r>
          </a:p>
          <a:p>
            <a:pPr algn="just">
              <a:lnSpc>
                <a:spcPct val="150000"/>
              </a:lnSpc>
            </a:pPr>
            <a:r>
              <a:rPr lang="fr-FR" dirty="0">
                <a:latin typeface="Verdana" panose="020B0604030504040204" pitchFamily="34" charset="0"/>
                <a:ea typeface="Verdana" panose="020B0604030504040204" pitchFamily="34" charset="0"/>
              </a:rPr>
              <a:t>- Dialogues (tiret long) : une espace après.</a:t>
            </a:r>
          </a:p>
          <a:p>
            <a:pPr marL="285750" indent="-285750" algn="just">
              <a:lnSpc>
                <a:spcPct val="150000"/>
              </a:lnSpc>
              <a:buFont typeface="Wingdings" panose="05000000000000000000" pitchFamily="2" charset="2"/>
              <a:buChar char="v"/>
            </a:pPr>
            <a:r>
              <a:rPr lang="fr-FR" b="1" dirty="0">
                <a:latin typeface="Verdana" panose="020B0604030504040204" pitchFamily="34" charset="0"/>
                <a:ea typeface="Verdana" panose="020B0604030504040204" pitchFamily="34" charset="0"/>
              </a:rPr>
              <a:t>Les citations tronquées </a:t>
            </a:r>
            <a:r>
              <a:rPr lang="fr-FR" dirty="0">
                <a:latin typeface="Verdana" panose="020B0604030504040204" pitchFamily="34" charset="0"/>
                <a:ea typeface="Verdana" panose="020B0604030504040204" pitchFamily="34" charset="0"/>
              </a:rPr>
              <a:t>: utiliser […].</a:t>
            </a:r>
          </a:p>
          <a:p>
            <a:pPr marL="285750" indent="-285750" algn="just">
              <a:lnSpc>
                <a:spcPct val="150000"/>
              </a:lnSpc>
              <a:buFont typeface="Wingdings" panose="05000000000000000000" pitchFamily="2" charset="2"/>
              <a:buChar char="v"/>
            </a:pPr>
            <a:r>
              <a:rPr lang="fr-FR" b="1" dirty="0">
                <a:latin typeface="Verdana" panose="020B0604030504040204" pitchFamily="34" charset="0"/>
                <a:ea typeface="Verdana" panose="020B0604030504040204" pitchFamily="34" charset="0"/>
              </a:rPr>
              <a:t>Abréviations et acronymes : </a:t>
            </a:r>
            <a:r>
              <a:rPr lang="fr-FR" dirty="0">
                <a:latin typeface="Verdana" panose="020B0604030504040204" pitchFamily="34" charset="0"/>
                <a:ea typeface="Verdana" panose="020B0604030504040204" pitchFamily="34" charset="0"/>
              </a:rPr>
              <a:t>cf., ex., tél., P-S (post </a:t>
            </a:r>
            <a:r>
              <a:rPr lang="fr-FR" dirty="0" err="1">
                <a:latin typeface="Verdana" panose="020B0604030504040204" pitchFamily="34" charset="0"/>
                <a:ea typeface="Verdana" panose="020B0604030504040204" pitchFamily="34" charset="0"/>
              </a:rPr>
              <a:t>scriptum</a:t>
            </a:r>
            <a:r>
              <a:rPr lang="fr-FR" dirty="0">
                <a:latin typeface="Verdana" panose="020B0604030504040204" pitchFamily="34" charset="0"/>
                <a:ea typeface="Verdana" panose="020B0604030504040204" pitchFamily="34" charset="0"/>
              </a:rPr>
              <a:t>), etc. = et cetera = et </a:t>
            </a:r>
            <a:r>
              <a:rPr lang="fr-FR" dirty="0" err="1">
                <a:latin typeface="Verdana" panose="020B0604030504040204" pitchFamily="34" charset="0"/>
                <a:ea typeface="Verdana" panose="020B0604030504040204" pitchFamily="34" charset="0"/>
              </a:rPr>
              <a:t>caetera</a:t>
            </a:r>
            <a:r>
              <a:rPr lang="fr-FR" dirty="0">
                <a:latin typeface="Verdana" panose="020B0604030504040204" pitchFamily="34" charset="0"/>
                <a:ea typeface="Verdana" panose="020B0604030504040204" pitchFamily="34" charset="0"/>
              </a:rPr>
              <a:t>, jamais de points de suspension après etc. On écrit les acronymes en majuscules, avec ou sans points </a:t>
            </a:r>
            <a:r>
              <a:rPr lang="fr-FR" i="1" dirty="0">
                <a:latin typeface="Verdana" panose="020B0604030504040204" pitchFamily="34" charset="0"/>
                <a:ea typeface="Verdana" panose="020B0604030504040204" pitchFamily="34" charset="0"/>
              </a:rPr>
              <a:t>(ex : OCDE, O.C.D.E.). </a:t>
            </a:r>
            <a:r>
              <a:rPr lang="fr-FR" dirty="0">
                <a:latin typeface="Verdana" panose="020B0604030504040204" pitchFamily="34" charset="0"/>
                <a:ea typeface="Verdana" panose="020B0604030504040204" pitchFamily="34" charset="0"/>
              </a:rPr>
              <a:t>S'ils se prononcent aisément, une majuscule au début (ex. : Unesco, Assedic)</a:t>
            </a:r>
          </a:p>
        </p:txBody>
      </p:sp>
    </p:spTree>
    <p:extLst>
      <p:ext uri="{BB962C8B-B14F-4D97-AF65-F5344CB8AC3E}">
        <p14:creationId xmlns:p14="http://schemas.microsoft.com/office/powerpoint/2010/main" val="26995172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3">
                                            <p:txEl>
                                              <p:pRg st="4" end="4"/>
                                            </p:txEl>
                                          </p:spTgt>
                                        </p:tgtEl>
                                        <p:attrNameLst>
                                          <p:attrName>style.visibility</p:attrName>
                                        </p:attrNameLst>
                                      </p:cBhvr>
                                      <p:to>
                                        <p:strVal val="visible"/>
                                      </p:to>
                                    </p:set>
                                    <p:animEffect transition="in" filter="fade">
                                      <p:cBhvr>
                                        <p:cTn id="35" dur="1000"/>
                                        <p:tgtEl>
                                          <p:spTgt spid="3">
                                            <p:txEl>
                                              <p:pRg st="4" end="4"/>
                                            </p:txEl>
                                          </p:spTgt>
                                        </p:tgtEl>
                                      </p:cBhvr>
                                    </p:animEffect>
                                    <p:anim calcmode="lin" valueType="num">
                                      <p:cBhvr>
                                        <p:cTn id="36"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nodeType="clickEffect">
                                  <p:stCondLst>
                                    <p:cond delay="0"/>
                                  </p:stCondLst>
                                  <p:childTnLst>
                                    <p:set>
                                      <p:cBhvr>
                                        <p:cTn id="41" dur="1" fill="hold">
                                          <p:stCondLst>
                                            <p:cond delay="0"/>
                                          </p:stCondLst>
                                        </p:cTn>
                                        <p:tgtEl>
                                          <p:spTgt spid="3">
                                            <p:txEl>
                                              <p:pRg st="5" end="5"/>
                                            </p:txEl>
                                          </p:spTgt>
                                        </p:tgtEl>
                                        <p:attrNameLst>
                                          <p:attrName>style.visibility</p:attrName>
                                        </p:attrNameLst>
                                      </p:cBhvr>
                                      <p:to>
                                        <p:strVal val="visible"/>
                                      </p:to>
                                    </p:set>
                                    <p:animEffect transition="in" filter="fade">
                                      <p:cBhvr>
                                        <p:cTn id="42" dur="1000"/>
                                        <p:tgtEl>
                                          <p:spTgt spid="3">
                                            <p:txEl>
                                              <p:pRg st="5" end="5"/>
                                            </p:txEl>
                                          </p:spTgt>
                                        </p:tgtEl>
                                      </p:cBhvr>
                                    </p:animEffect>
                                    <p:anim calcmode="lin" valueType="num">
                                      <p:cBhvr>
                                        <p:cTn id="4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42" presetClass="entr" presetSubtype="0" fill="hold" nodeType="clickEffect">
                                  <p:stCondLst>
                                    <p:cond delay="0"/>
                                  </p:stCondLst>
                                  <p:childTnLst>
                                    <p:set>
                                      <p:cBhvr>
                                        <p:cTn id="48" dur="1" fill="hold">
                                          <p:stCondLst>
                                            <p:cond delay="0"/>
                                          </p:stCondLst>
                                        </p:cTn>
                                        <p:tgtEl>
                                          <p:spTgt spid="3">
                                            <p:txEl>
                                              <p:pRg st="6" end="6"/>
                                            </p:txEl>
                                          </p:spTgt>
                                        </p:tgtEl>
                                        <p:attrNameLst>
                                          <p:attrName>style.visibility</p:attrName>
                                        </p:attrNameLst>
                                      </p:cBhvr>
                                      <p:to>
                                        <p:strVal val="visible"/>
                                      </p:to>
                                    </p:set>
                                    <p:animEffect transition="in" filter="fade">
                                      <p:cBhvr>
                                        <p:cTn id="49" dur="1000"/>
                                        <p:tgtEl>
                                          <p:spTgt spid="3">
                                            <p:txEl>
                                              <p:pRg st="6" end="6"/>
                                            </p:txEl>
                                          </p:spTgt>
                                        </p:tgtEl>
                                      </p:cBhvr>
                                    </p:animEffect>
                                    <p:anim calcmode="lin" valueType="num">
                                      <p:cBhvr>
                                        <p:cTn id="5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6" end="6"/>
                                            </p:txEl>
                                          </p:spTgt>
                                        </p:tgtEl>
                                        <p:attrNameLst>
                                          <p:attrName>ppt_y</p:attrName>
                                        </p:attrNameLst>
                                      </p:cBhvr>
                                      <p:tavLst>
                                        <p:tav tm="0">
                                          <p:val>
                                            <p:strVal val="#ppt_y+.1"/>
                                          </p:val>
                                        </p:tav>
                                        <p:tav tm="100000">
                                          <p:val>
                                            <p:strVal val="#ppt_y"/>
                                          </p:val>
                                        </p:tav>
                                      </p:tavLst>
                                    </p:anim>
                                  </p:childTnLst>
                                </p:cTn>
                              </p:par>
                            </p:childTnLst>
                          </p:cTn>
                        </p:par>
                      </p:childTnLst>
                    </p:cTn>
                  </p:par>
                  <p:par>
                    <p:cTn id="52" fill="hold">
                      <p:stCondLst>
                        <p:cond delay="indefinite"/>
                      </p:stCondLst>
                      <p:childTnLst>
                        <p:par>
                          <p:cTn id="53" fill="hold">
                            <p:stCondLst>
                              <p:cond delay="0"/>
                            </p:stCondLst>
                            <p:childTnLst>
                              <p:par>
                                <p:cTn id="54" presetID="42" presetClass="entr" presetSubtype="0" fill="hold" nodeType="clickEffect">
                                  <p:stCondLst>
                                    <p:cond delay="0"/>
                                  </p:stCondLst>
                                  <p:childTnLst>
                                    <p:set>
                                      <p:cBhvr>
                                        <p:cTn id="55" dur="1" fill="hold">
                                          <p:stCondLst>
                                            <p:cond delay="0"/>
                                          </p:stCondLst>
                                        </p:cTn>
                                        <p:tgtEl>
                                          <p:spTgt spid="3">
                                            <p:txEl>
                                              <p:pRg st="7" end="7"/>
                                            </p:txEl>
                                          </p:spTgt>
                                        </p:tgtEl>
                                        <p:attrNameLst>
                                          <p:attrName>style.visibility</p:attrName>
                                        </p:attrNameLst>
                                      </p:cBhvr>
                                      <p:to>
                                        <p:strVal val="visible"/>
                                      </p:to>
                                    </p:set>
                                    <p:animEffect transition="in" filter="fade">
                                      <p:cBhvr>
                                        <p:cTn id="56" dur="1000"/>
                                        <p:tgtEl>
                                          <p:spTgt spid="3">
                                            <p:txEl>
                                              <p:pRg st="7" end="7"/>
                                            </p:txEl>
                                          </p:spTgt>
                                        </p:tgtEl>
                                      </p:cBhvr>
                                    </p:animEffect>
                                    <p:anim calcmode="lin" valueType="num">
                                      <p:cBhvr>
                                        <p:cTn id="57"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8" dur="1000" fill="hold"/>
                                        <p:tgtEl>
                                          <p:spTgt spid="3">
                                            <p:txEl>
                                              <p:pRg st="7" end="7"/>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AutoShape 5">
            <a:extLst>
              <a:ext uri="{FF2B5EF4-FFF2-40B4-BE49-F238E27FC236}">
                <a16:creationId xmlns:a16="http://schemas.microsoft.com/office/drawing/2014/main" id="{24E4A7F7-C6EB-4BC7-86A6-A02DFEB9A83E}"/>
              </a:ext>
            </a:extLst>
          </p:cNvPr>
          <p:cNvSpPr>
            <a:spLocks noChangeArrowheads="1"/>
          </p:cNvSpPr>
          <p:nvPr/>
        </p:nvSpPr>
        <p:spPr bwMode="auto">
          <a:xfrm>
            <a:off x="119270" y="98589"/>
            <a:ext cx="11913704" cy="544050"/>
          </a:xfrm>
          <a:prstGeom prst="flowChartAlternateProcess">
            <a:avLst/>
          </a:prstGeom>
          <a:solidFill>
            <a:srgbClr val="C00000"/>
          </a:solidFill>
          <a:ln w="38100" cmpd="dbl">
            <a:solidFill>
              <a:srgbClr val="FFC000"/>
            </a:solidFill>
            <a:miter lim="800000"/>
            <a:headEnd/>
            <a:tailEnd/>
          </a:ln>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defTabSz="457200">
              <a:lnSpc>
                <a:spcPct val="150000"/>
              </a:lnSpc>
              <a:defRPr sz="1800" b="0" i="0" u="none" strike="noStrike" kern="0" cap="none" spc="0" baseline="0">
                <a:solidFill>
                  <a:srgbClr val="000000"/>
                </a:solidFill>
                <a:uFillTx/>
              </a:defRPr>
            </a:pPr>
            <a:r>
              <a:rPr lang="fr-FR" sz="2000" b="1" u="sng" kern="0" dirty="0">
                <a:solidFill>
                  <a:schemeClr val="bg1"/>
                </a:solidFill>
                <a:latin typeface="Verdana" panose="020B0604030504040204" pitchFamily="34" charset="0"/>
                <a:ea typeface="Verdana" panose="020B0604030504040204" pitchFamily="34" charset="0"/>
                <a:cs typeface="Verdana" panose="020B0604030504040204" pitchFamily="34" charset="0"/>
              </a:rPr>
              <a:t>CHAPITRE 02 :</a:t>
            </a:r>
            <a:r>
              <a:rPr lang="fr-FR" sz="2000" b="1" kern="0" dirty="0">
                <a:solidFill>
                  <a:schemeClr val="bg1"/>
                </a:solidFill>
                <a:latin typeface="Verdana" panose="020B0604030504040204" pitchFamily="34" charset="0"/>
                <a:ea typeface="Verdana" panose="020B0604030504040204" pitchFamily="34" charset="0"/>
                <a:cs typeface="Verdana" panose="020B0604030504040204" pitchFamily="34" charset="0"/>
              </a:rPr>
              <a:t> </a:t>
            </a:r>
            <a:r>
              <a:rPr lang="fr-FR" sz="2000" b="1" i="1" dirty="0">
                <a:solidFill>
                  <a:schemeClr val="bg1"/>
                </a:solidFill>
                <a:latin typeface="Verdana" panose="020B0604030504040204" pitchFamily="34" charset="0"/>
                <a:ea typeface="Verdana" panose="020B0604030504040204" pitchFamily="34" charset="0"/>
              </a:rPr>
              <a:t>TECHNIQUES ET NORMES DE RÉDACTION</a:t>
            </a:r>
            <a:endParaRPr lang="fr-FR" sz="2000" dirty="0">
              <a:solidFill>
                <a:schemeClr val="bg1"/>
              </a:solidFill>
              <a:latin typeface="Verdana" panose="020B0604030504040204" pitchFamily="34" charset="0"/>
              <a:ea typeface="Verdana" panose="020B0604030504040204" pitchFamily="34" charset="0"/>
            </a:endParaRPr>
          </a:p>
        </p:txBody>
      </p:sp>
      <p:sp>
        <p:nvSpPr>
          <p:cNvPr id="4" name="Rectangle 3">
            <a:extLst>
              <a:ext uri="{FF2B5EF4-FFF2-40B4-BE49-F238E27FC236}">
                <a16:creationId xmlns:a16="http://schemas.microsoft.com/office/drawing/2014/main" id="{CDA26C24-C00E-4CFC-8E52-D266D5EC03BF}"/>
              </a:ext>
            </a:extLst>
          </p:cNvPr>
          <p:cNvSpPr/>
          <p:nvPr/>
        </p:nvSpPr>
        <p:spPr>
          <a:xfrm>
            <a:off x="119270" y="642639"/>
            <a:ext cx="11913704" cy="5853269"/>
          </a:xfrm>
          <a:prstGeom prst="rect">
            <a:avLst/>
          </a:prstGeom>
        </p:spPr>
        <p:txBody>
          <a:bodyPr wrap="square">
            <a:spAutoFit/>
          </a:bodyPr>
          <a:lstStyle/>
          <a:p>
            <a:pPr marL="342900" lvl="0" indent="-342900" algn="just">
              <a:lnSpc>
                <a:spcPct val="150000"/>
              </a:lnSpc>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Accents dans les titres en majuscules : </a:t>
            </a:r>
            <a:r>
              <a:rPr lang="fr-FR" dirty="0">
                <a:latin typeface="Verdana" panose="020B0604030504040204" pitchFamily="34" charset="0"/>
                <a:ea typeface="Verdana" panose="020B0604030504040204" pitchFamily="34" charset="0"/>
                <a:cs typeface="Times New Roman" panose="02020603050405020304" pitchFamily="18" charset="0"/>
              </a:rPr>
              <a:t>il est fortement recommandé de mettre des accents dans les titres (utiliser alors l'insertion de caractères dans Word ou sélectionner dans format&gt;caractères&gt;majuscules).</a:t>
            </a:r>
          </a:p>
          <a:p>
            <a:pPr marL="342900" lvl="0" indent="-342900" algn="just">
              <a:lnSpc>
                <a:spcPct val="150000"/>
              </a:lnSpc>
              <a:spcAft>
                <a:spcPts val="0"/>
              </a:spcAft>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Énumération : </a:t>
            </a:r>
            <a:r>
              <a:rPr lang="fr-FR" dirty="0">
                <a:latin typeface="Verdana" panose="020B0604030504040204" pitchFamily="34" charset="0"/>
                <a:ea typeface="Verdana" panose="020B0604030504040204" pitchFamily="34" charset="0"/>
                <a:cs typeface="Times New Roman" panose="02020603050405020304" pitchFamily="18" charset="0"/>
              </a:rPr>
              <a:t>on écrira 1er, 1re, 2e.., pour les siècles : Du Ier s. av. J.-C. au XIXe s. </a:t>
            </a:r>
            <a:r>
              <a:rPr lang="fr-FR" dirty="0" err="1">
                <a:latin typeface="Verdana" panose="020B0604030504040204" pitchFamily="34" charset="0"/>
                <a:ea typeface="Verdana" panose="020B0604030504040204" pitchFamily="34" charset="0"/>
                <a:cs typeface="Times New Roman" panose="02020603050405020304" pitchFamily="18" charset="0"/>
              </a:rPr>
              <a:t>ap</a:t>
            </a:r>
            <a:r>
              <a:rPr lang="fr-FR" dirty="0">
                <a:latin typeface="Verdana" panose="020B0604030504040204" pitchFamily="34" charset="0"/>
                <a:ea typeface="Verdana" panose="020B0604030504040204" pitchFamily="34" charset="0"/>
                <a:cs typeface="Times New Roman" panose="02020603050405020304" pitchFamily="18" charset="0"/>
              </a:rPr>
              <a:t>. J.-C.</a:t>
            </a:r>
          </a:p>
          <a:p>
            <a:pPr marL="342900" lvl="0" indent="-342900" algn="just">
              <a:lnSpc>
                <a:spcPct val="150000"/>
              </a:lnSpc>
              <a:spcAft>
                <a:spcPts val="0"/>
              </a:spcAft>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Noms et prénoms : </a:t>
            </a:r>
            <a:r>
              <a:rPr lang="fr-FR" dirty="0">
                <a:latin typeface="Verdana" panose="020B0604030504040204" pitchFamily="34" charset="0"/>
                <a:ea typeface="Verdana" panose="020B0604030504040204" pitchFamily="34" charset="0"/>
                <a:cs typeface="Times New Roman" panose="02020603050405020304" pitchFamily="18" charset="0"/>
              </a:rPr>
              <a:t>on écrira les initiales en capitales, les prénoms en minuscules (sauf la première lettre) et les noms de préférence en capitales, les prénoms précéderont les noms.</a:t>
            </a:r>
          </a:p>
          <a:p>
            <a:pPr marL="342900" lvl="0" indent="-342900" algn="just">
              <a:lnSpc>
                <a:spcPct val="150000"/>
              </a:lnSpc>
              <a:spcAft>
                <a:spcPts val="0"/>
              </a:spcAft>
              <a:buFont typeface="Wingdings" panose="05000000000000000000" pitchFamily="2" charset="2"/>
              <a:buChar char=""/>
            </a:pPr>
            <a:r>
              <a:rPr lang="fr-FR" b="1" dirty="0">
                <a:latin typeface="Verdana" panose="020B0604030504040204" pitchFamily="34" charset="0"/>
                <a:ea typeface="Verdana" panose="020B0604030504040204" pitchFamily="34" charset="0"/>
                <a:cs typeface="Times New Roman" panose="02020603050405020304" pitchFamily="18" charset="0"/>
              </a:rPr>
              <a:t>Majuscules : </a:t>
            </a:r>
            <a:r>
              <a:rPr lang="fr-FR" dirty="0">
                <a:latin typeface="Verdana" panose="020B0604030504040204" pitchFamily="34" charset="0"/>
                <a:ea typeface="Verdana" panose="020B0604030504040204" pitchFamily="34" charset="0"/>
                <a:cs typeface="Times New Roman" panose="02020603050405020304" pitchFamily="18" charset="0"/>
              </a:rPr>
              <a:t>une majuscule en début de phrase ou de citation, pour les patronymes, les noms de peuples, les habitants, mais une minuscule pour les noms de langue </a:t>
            </a:r>
            <a:r>
              <a:rPr lang="fr-FR" i="1" dirty="0">
                <a:latin typeface="Verdana" panose="020B0604030504040204" pitchFamily="34" charset="0"/>
                <a:ea typeface="Verdana" panose="020B0604030504040204" pitchFamily="34" charset="0"/>
                <a:cs typeface="Times New Roman" panose="02020603050405020304" pitchFamily="18" charset="0"/>
              </a:rPr>
              <a:t>(Ex : les Espagnols, l'espagnol (la langue)). </a:t>
            </a:r>
            <a:r>
              <a:rPr lang="fr-FR" dirty="0">
                <a:latin typeface="Verdana" panose="020B0604030504040204" pitchFamily="34" charset="0"/>
                <a:ea typeface="Verdana" panose="020B0604030504040204" pitchFamily="34" charset="0"/>
                <a:cs typeface="Times New Roman" panose="02020603050405020304" pitchFamily="18" charset="0"/>
              </a:rPr>
              <a:t>(Ex. : Le ministre de la Culture, la Commission européenne, l'université de Toulouse, la préfecture de Haute-Savoie, les Nations unies, l'Académie de médecine mais l'académie de Versailles, etc.)</a:t>
            </a:r>
          </a:p>
          <a:p>
            <a:pPr marL="342900" indent="-342900" algn="just">
              <a:lnSpc>
                <a:spcPct val="150000"/>
              </a:lnSpc>
              <a:buFont typeface="Wingdings" panose="05000000000000000000" pitchFamily="2" charset="2"/>
              <a:buChar char=""/>
            </a:pPr>
            <a:r>
              <a:rPr lang="fr-FR" b="1" dirty="0">
                <a:latin typeface="Verdana" panose="020B0604030504040204" pitchFamily="34" charset="0"/>
                <a:ea typeface="Verdana" panose="020B0604030504040204" pitchFamily="34" charset="0"/>
              </a:rPr>
              <a:t>Lignes veuves et orphelines : </a:t>
            </a:r>
            <a:r>
              <a:rPr lang="fr-FR" dirty="0">
                <a:latin typeface="Verdana" panose="020B0604030504040204" pitchFamily="34" charset="0"/>
                <a:ea typeface="Verdana" panose="020B0604030504040204" pitchFamily="34" charset="0"/>
              </a:rPr>
              <a:t>on évite les lignes veuves (la dernière ligne d'un paragraphe apparaissant isolée en haut d'une page) et orphelines (la première ligne d'un paragraphe apparaissant isolée en bas d'une page).</a:t>
            </a:r>
          </a:p>
        </p:txBody>
      </p:sp>
    </p:spTree>
    <p:extLst>
      <p:ext uri="{BB962C8B-B14F-4D97-AF65-F5344CB8AC3E}">
        <p14:creationId xmlns:p14="http://schemas.microsoft.com/office/powerpoint/2010/main" val="28742269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fade">
                                      <p:cBhvr>
                                        <p:cTn id="14" dur="1000"/>
                                        <p:tgtEl>
                                          <p:spTgt spid="4">
                                            <p:txEl>
                                              <p:pRg st="1" end="1"/>
                                            </p:txEl>
                                          </p:spTgt>
                                        </p:tgtEl>
                                      </p:cBhvr>
                                    </p:animEffect>
                                    <p:anim calcmode="lin" valueType="num">
                                      <p:cBhvr>
                                        <p:cTn id="15"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Effect transition="in" filter="fade">
                                      <p:cBhvr>
                                        <p:cTn id="21" dur="1000"/>
                                        <p:tgtEl>
                                          <p:spTgt spid="4">
                                            <p:txEl>
                                              <p:pRg st="2" end="2"/>
                                            </p:txEl>
                                          </p:spTgt>
                                        </p:tgtEl>
                                      </p:cBhvr>
                                    </p:animEffect>
                                    <p:anim calcmode="lin" valueType="num">
                                      <p:cBhvr>
                                        <p:cTn id="22"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Effect transition="in" filter="fade">
                                      <p:cBhvr>
                                        <p:cTn id="28" dur="1000"/>
                                        <p:tgtEl>
                                          <p:spTgt spid="4">
                                            <p:txEl>
                                              <p:pRg st="3" end="3"/>
                                            </p:txEl>
                                          </p:spTgt>
                                        </p:tgtEl>
                                      </p:cBhvr>
                                    </p:animEffect>
                                    <p:anim calcmode="lin" valueType="num">
                                      <p:cBhvr>
                                        <p:cTn id="29" dur="1000" fill="hold"/>
                                        <p:tgtEl>
                                          <p:spTgt spid="4">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4">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Effect transition="in" filter="fade">
                                      <p:cBhvr>
                                        <p:cTn id="35" dur="1000"/>
                                        <p:tgtEl>
                                          <p:spTgt spid="4">
                                            <p:txEl>
                                              <p:pRg st="4" end="4"/>
                                            </p:txEl>
                                          </p:spTgt>
                                        </p:tgtEl>
                                      </p:cBhvr>
                                    </p:animEffect>
                                    <p:anim calcmode="lin" valueType="num">
                                      <p:cBhvr>
                                        <p:cTn id="36" dur="1000" fill="hold"/>
                                        <p:tgtEl>
                                          <p:spTgt spid="4">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4">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1_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2020</TotalTime>
  <Words>1637</Words>
  <Application>Microsoft Office PowerPoint</Application>
  <PresentationFormat>Grand écran</PresentationFormat>
  <Paragraphs>83</Paragraphs>
  <Slides>9</Slides>
  <Notes>8</Notes>
  <HiddenSlides>0</HiddenSlides>
  <MMClips>0</MMClips>
  <ScaleCrop>false</ScaleCrop>
  <HeadingPairs>
    <vt:vector size="6" baseType="variant">
      <vt:variant>
        <vt:lpstr>Polices utilisées</vt:lpstr>
      </vt:variant>
      <vt:variant>
        <vt:i4>6</vt:i4>
      </vt:variant>
      <vt:variant>
        <vt:lpstr>Thème</vt:lpstr>
      </vt:variant>
      <vt:variant>
        <vt:i4>1</vt:i4>
      </vt:variant>
      <vt:variant>
        <vt:lpstr>Titres des diapositives</vt:lpstr>
      </vt:variant>
      <vt:variant>
        <vt:i4>9</vt:i4>
      </vt:variant>
    </vt:vector>
  </HeadingPairs>
  <TitlesOfParts>
    <vt:vector size="16" baseType="lpstr">
      <vt:lpstr>Arial</vt:lpstr>
      <vt:lpstr>Calibri</vt:lpstr>
      <vt:lpstr>Calibri Light</vt:lpstr>
      <vt:lpstr>Times New Roman</vt:lpstr>
      <vt:lpstr>Verdana</vt:lpstr>
      <vt:lpstr>Wingdings</vt:lpstr>
      <vt:lpstr>1_Thème Office</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Sarah</dc:creator>
  <cp:lastModifiedBy>sarah.sahnoune@gmail.com</cp:lastModifiedBy>
  <cp:revision>155</cp:revision>
  <dcterms:created xsi:type="dcterms:W3CDTF">2018-10-25T16:10:57Z</dcterms:created>
  <dcterms:modified xsi:type="dcterms:W3CDTF">2021-03-07T10:32:13Z</dcterms:modified>
</cp:coreProperties>
</file>