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5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311" r:id="rId15"/>
    <p:sldId id="269" r:id="rId16"/>
    <p:sldId id="270" r:id="rId17"/>
    <p:sldId id="271" r:id="rId18"/>
    <p:sldId id="272" r:id="rId19"/>
    <p:sldId id="273" r:id="rId20"/>
    <p:sldId id="274" r:id="rId21"/>
    <p:sldId id="275" r:id="rId22"/>
    <p:sldId id="276" r:id="rId23"/>
    <p:sldId id="278" r:id="rId24"/>
    <p:sldId id="279" r:id="rId25"/>
    <p:sldId id="312" r:id="rId26"/>
    <p:sldId id="313" r:id="rId27"/>
    <p:sldId id="314"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7" r:id="rId42"/>
    <p:sldId id="296" r:id="rId43"/>
    <p:sldId id="298" r:id="rId44"/>
    <p:sldId id="299" r:id="rId45"/>
    <p:sldId id="300" r:id="rId46"/>
    <p:sldId id="301" r:id="rId47"/>
    <p:sldId id="302" r:id="rId48"/>
    <p:sldId id="303" r:id="rId49"/>
    <p:sldId id="304" r:id="rId50"/>
    <p:sldId id="305" r:id="rId51"/>
    <p:sldId id="306" r:id="rId52"/>
    <p:sldId id="307" r:id="rId5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990000"/>
    <a:srgbClr val="000000"/>
    <a:srgbClr val="000066"/>
    <a:srgbClr val="00133A"/>
    <a:srgbClr val="FFF5B7"/>
    <a:srgbClr val="F2A636"/>
    <a:srgbClr val="E64700"/>
  </p:clrMru>
</p:presentationPr>
</file>

<file path=ppt/tableStyles.xml><?xml version="1.0" encoding="utf-8"?>
<a:tblStyleLst xmlns:a="http://schemas.openxmlformats.org/drawingml/2006/main" def="{5C22544A-7EE6-4342-B048-85BDC9FD1C3A}">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7CE84F3-28C3-443E-9E96-99CF82512B78}" styleName="Style foncé 1 - Accentuation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12" autoAdjust="0"/>
    <p:restoredTop sz="94660"/>
  </p:normalViewPr>
  <p:slideViewPr>
    <p:cSldViewPr>
      <p:cViewPr>
        <p:scale>
          <a:sx n="75" d="100"/>
          <a:sy n="75" d="100"/>
        </p:scale>
        <p:origin x="-1002" y="1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AC3AA9-5680-491E-9726-8FEF4F8C7F9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B0EC02A7-E651-4966-944F-0D8A5020D0C4}">
      <dgm:prSet custT="1">
        <dgm:style>
          <a:lnRef idx="2">
            <a:schemeClr val="accent2">
              <a:shade val="50000"/>
            </a:schemeClr>
          </a:lnRef>
          <a:fillRef idx="1">
            <a:schemeClr val="accent2"/>
          </a:fillRef>
          <a:effectRef idx="0">
            <a:schemeClr val="accent2"/>
          </a:effectRef>
          <a:fontRef idx="minor">
            <a:schemeClr val="lt1"/>
          </a:fontRef>
        </dgm:style>
      </dgm:prSet>
      <dgm:spPr/>
      <dgm:t>
        <a:bodyPr/>
        <a:lstStyle/>
        <a:p>
          <a:pPr rtl="0"/>
          <a:r>
            <a:rPr lang="fr-FR" sz="2400" dirty="0" smtClean="0"/>
            <a:t>Prédicat de </a:t>
          </a:r>
          <a:r>
            <a:rPr lang="fr-FR" sz="2400" dirty="0" smtClean="0">
              <a:solidFill>
                <a:srgbClr val="00133A"/>
              </a:solidFill>
            </a:rPr>
            <a:t>comparaison </a:t>
          </a:r>
          <a:r>
            <a:rPr lang="fr-FR" sz="2400" dirty="0" smtClean="0"/>
            <a:t>: Les opérateurs { </a:t>
          </a:r>
          <a:r>
            <a:rPr lang="fr-FR" sz="2400" dirty="0" smtClean="0">
              <a:solidFill>
                <a:srgbClr val="00133A"/>
              </a:solidFill>
            </a:rPr>
            <a:t>=, !=, &lt;, &gt;, &gt;=, &lt;= </a:t>
          </a:r>
          <a:r>
            <a:rPr lang="fr-FR" sz="2400" dirty="0" smtClean="0"/>
            <a:t>}</a:t>
          </a:r>
          <a:endParaRPr lang="fr-FR" sz="2400" dirty="0"/>
        </a:p>
      </dgm:t>
    </dgm:pt>
    <dgm:pt modelId="{C98256FC-1A75-41B4-8512-FD26EF7A0BAC}" type="parTrans" cxnId="{833DE858-E7A5-4C64-A639-FFBC298C7860}">
      <dgm:prSet/>
      <dgm:spPr/>
      <dgm:t>
        <a:bodyPr/>
        <a:lstStyle/>
        <a:p>
          <a:endParaRPr lang="fr-FR"/>
        </a:p>
      </dgm:t>
    </dgm:pt>
    <dgm:pt modelId="{B3A3598C-C8F4-40C0-BF88-D7526FCE6CD5}" type="sibTrans" cxnId="{833DE858-E7A5-4C64-A639-FFBC298C7860}">
      <dgm:prSet/>
      <dgm:spPr/>
      <dgm:t>
        <a:bodyPr/>
        <a:lstStyle/>
        <a:p>
          <a:endParaRPr lang="fr-FR"/>
        </a:p>
      </dgm:t>
    </dgm:pt>
    <dgm:pt modelId="{71EB92A1-9E0B-41D4-80DD-3572BB4187CE}">
      <dgm:prSet custT="1">
        <dgm:style>
          <a:lnRef idx="2">
            <a:schemeClr val="accent2">
              <a:shade val="50000"/>
            </a:schemeClr>
          </a:lnRef>
          <a:fillRef idx="1">
            <a:schemeClr val="accent2"/>
          </a:fillRef>
          <a:effectRef idx="0">
            <a:schemeClr val="accent2"/>
          </a:effectRef>
          <a:fontRef idx="minor">
            <a:schemeClr val="lt1"/>
          </a:fontRef>
        </dgm:style>
      </dgm:prSet>
      <dgm:spPr/>
      <dgm:t>
        <a:bodyPr/>
        <a:lstStyle/>
        <a:p>
          <a:pPr rtl="0"/>
          <a:r>
            <a:rPr lang="fr-FR" sz="2400" dirty="0" smtClean="0"/>
            <a:t>Prédicat d’intervalle : </a:t>
          </a:r>
          <a:r>
            <a:rPr lang="fr-FR" sz="2400" dirty="0" smtClean="0">
              <a:solidFill>
                <a:srgbClr val="00133A"/>
              </a:solidFill>
            </a:rPr>
            <a:t>BETWEEN</a:t>
          </a:r>
          <a:endParaRPr lang="fr-FR" sz="2400" dirty="0">
            <a:solidFill>
              <a:srgbClr val="00133A"/>
            </a:solidFill>
          </a:endParaRPr>
        </a:p>
      </dgm:t>
    </dgm:pt>
    <dgm:pt modelId="{0F68C04D-C080-481D-B25B-03B625B90474}" type="parTrans" cxnId="{4190AC54-77B3-45EE-B8F7-6A19589E8F30}">
      <dgm:prSet/>
      <dgm:spPr/>
      <dgm:t>
        <a:bodyPr/>
        <a:lstStyle/>
        <a:p>
          <a:endParaRPr lang="fr-FR"/>
        </a:p>
      </dgm:t>
    </dgm:pt>
    <dgm:pt modelId="{B3AC5C28-0EDA-4408-9ECC-B86B805510B3}" type="sibTrans" cxnId="{4190AC54-77B3-45EE-B8F7-6A19589E8F30}">
      <dgm:prSet/>
      <dgm:spPr/>
      <dgm:t>
        <a:bodyPr/>
        <a:lstStyle/>
        <a:p>
          <a:endParaRPr lang="fr-FR"/>
        </a:p>
      </dgm:t>
    </dgm:pt>
    <dgm:pt modelId="{4F8D9FDE-F887-4B7A-A4FF-817996765656}">
      <dgm:prSet custT="1">
        <dgm:style>
          <a:lnRef idx="2">
            <a:schemeClr val="accent2">
              <a:shade val="50000"/>
            </a:schemeClr>
          </a:lnRef>
          <a:fillRef idx="1">
            <a:schemeClr val="accent2"/>
          </a:fillRef>
          <a:effectRef idx="0">
            <a:schemeClr val="accent2"/>
          </a:effectRef>
          <a:fontRef idx="minor">
            <a:schemeClr val="lt1"/>
          </a:fontRef>
        </dgm:style>
      </dgm:prSet>
      <dgm:spPr/>
      <dgm:t>
        <a:bodyPr/>
        <a:lstStyle/>
        <a:p>
          <a:pPr rtl="0"/>
          <a:r>
            <a:rPr lang="fr-FR" sz="2400" dirty="0" smtClean="0"/>
            <a:t>Prédicat de comparaison de texte : </a:t>
          </a:r>
          <a:r>
            <a:rPr lang="fr-FR" sz="2400" dirty="0" smtClean="0">
              <a:solidFill>
                <a:srgbClr val="00133A"/>
              </a:solidFill>
            </a:rPr>
            <a:t>LIKE</a:t>
          </a:r>
          <a:endParaRPr lang="fr-FR" sz="2400" dirty="0">
            <a:solidFill>
              <a:srgbClr val="00133A"/>
            </a:solidFill>
          </a:endParaRPr>
        </a:p>
      </dgm:t>
    </dgm:pt>
    <dgm:pt modelId="{D9E24290-70E4-4167-82F0-30BA091046F7}" type="parTrans" cxnId="{A94ECF71-0113-4B12-9C6B-657C523F04A7}">
      <dgm:prSet/>
      <dgm:spPr/>
      <dgm:t>
        <a:bodyPr/>
        <a:lstStyle/>
        <a:p>
          <a:endParaRPr lang="fr-FR"/>
        </a:p>
      </dgm:t>
    </dgm:pt>
    <dgm:pt modelId="{CEC7264A-56A0-49CA-A47C-C5012115655B}" type="sibTrans" cxnId="{A94ECF71-0113-4B12-9C6B-657C523F04A7}">
      <dgm:prSet/>
      <dgm:spPr/>
      <dgm:t>
        <a:bodyPr/>
        <a:lstStyle/>
        <a:p>
          <a:endParaRPr lang="fr-FR"/>
        </a:p>
      </dgm:t>
    </dgm:pt>
    <dgm:pt modelId="{533F953D-7BE4-4628-9DCE-BCDCB441660E}">
      <dgm:prSet custT="1">
        <dgm:style>
          <a:lnRef idx="2">
            <a:schemeClr val="accent2">
              <a:shade val="50000"/>
            </a:schemeClr>
          </a:lnRef>
          <a:fillRef idx="1">
            <a:schemeClr val="accent2"/>
          </a:fillRef>
          <a:effectRef idx="0">
            <a:schemeClr val="accent2"/>
          </a:effectRef>
          <a:fontRef idx="minor">
            <a:schemeClr val="lt1"/>
          </a:fontRef>
        </dgm:style>
      </dgm:prSet>
      <dgm:spPr/>
      <dgm:t>
        <a:bodyPr/>
        <a:lstStyle/>
        <a:p>
          <a:pPr rtl="0"/>
          <a:r>
            <a:rPr lang="fr-FR" sz="2400" dirty="0" smtClean="0"/>
            <a:t>Prédicat de test de nullité :  </a:t>
          </a:r>
          <a:r>
            <a:rPr lang="fr-FR" sz="2400" dirty="0" smtClean="0">
              <a:solidFill>
                <a:srgbClr val="00133A"/>
              </a:solidFill>
            </a:rPr>
            <a:t>IS NULL</a:t>
          </a:r>
          <a:endParaRPr lang="fr-FR" sz="2400" dirty="0">
            <a:solidFill>
              <a:srgbClr val="00133A"/>
            </a:solidFill>
          </a:endParaRPr>
        </a:p>
      </dgm:t>
    </dgm:pt>
    <dgm:pt modelId="{2C99E4B4-25CE-47D6-84A9-BF1E1AB2B816}" type="parTrans" cxnId="{95B83CDE-7F71-425A-88CD-48325DDF3133}">
      <dgm:prSet/>
      <dgm:spPr/>
      <dgm:t>
        <a:bodyPr/>
        <a:lstStyle/>
        <a:p>
          <a:endParaRPr lang="fr-FR"/>
        </a:p>
      </dgm:t>
    </dgm:pt>
    <dgm:pt modelId="{3CF21E8D-2526-4684-B620-E37B10C6DC88}" type="sibTrans" cxnId="{95B83CDE-7F71-425A-88CD-48325DDF3133}">
      <dgm:prSet/>
      <dgm:spPr/>
      <dgm:t>
        <a:bodyPr/>
        <a:lstStyle/>
        <a:p>
          <a:endParaRPr lang="fr-FR"/>
        </a:p>
      </dgm:t>
    </dgm:pt>
    <dgm:pt modelId="{F81397CE-8608-4E80-8609-D70A1988988D}">
      <dgm:prSet custT="1">
        <dgm:style>
          <a:lnRef idx="2">
            <a:schemeClr val="accent2">
              <a:shade val="50000"/>
            </a:schemeClr>
          </a:lnRef>
          <a:fillRef idx="1">
            <a:schemeClr val="accent2"/>
          </a:fillRef>
          <a:effectRef idx="0">
            <a:schemeClr val="accent2"/>
          </a:effectRef>
          <a:fontRef idx="minor">
            <a:schemeClr val="lt1"/>
          </a:fontRef>
        </dgm:style>
      </dgm:prSet>
      <dgm:spPr/>
      <dgm:t>
        <a:bodyPr/>
        <a:lstStyle/>
        <a:p>
          <a:pPr rtl="0"/>
          <a:r>
            <a:rPr lang="fr-FR" sz="2400" dirty="0" smtClean="0"/>
            <a:t>Prédicat d’appartenance   :  </a:t>
          </a:r>
          <a:r>
            <a:rPr lang="fr-FR" sz="2400" dirty="0" smtClean="0">
              <a:solidFill>
                <a:srgbClr val="00133A"/>
              </a:solidFill>
            </a:rPr>
            <a:t>IN</a:t>
          </a:r>
          <a:endParaRPr lang="fr-FR" sz="2400" dirty="0">
            <a:solidFill>
              <a:srgbClr val="00133A"/>
            </a:solidFill>
          </a:endParaRPr>
        </a:p>
      </dgm:t>
    </dgm:pt>
    <dgm:pt modelId="{6AE1F6F9-2A6D-4EE8-AF55-0DE92F3937B4}" type="parTrans" cxnId="{E88AF202-07A9-4557-995A-0A2571DD0FA9}">
      <dgm:prSet/>
      <dgm:spPr/>
      <dgm:t>
        <a:bodyPr/>
        <a:lstStyle/>
        <a:p>
          <a:endParaRPr lang="fr-FR"/>
        </a:p>
      </dgm:t>
    </dgm:pt>
    <dgm:pt modelId="{28B5A91D-B5D6-4EC0-977F-1A971642F748}" type="sibTrans" cxnId="{E88AF202-07A9-4557-995A-0A2571DD0FA9}">
      <dgm:prSet/>
      <dgm:spPr/>
      <dgm:t>
        <a:bodyPr/>
        <a:lstStyle/>
        <a:p>
          <a:endParaRPr lang="fr-FR"/>
        </a:p>
      </dgm:t>
    </dgm:pt>
    <dgm:pt modelId="{80E549E2-E37B-414E-A85A-31627B6EA6D3}" type="pres">
      <dgm:prSet presAssocID="{FAAC3AA9-5680-491E-9726-8FEF4F8C7F9D}" presName="linear" presStyleCnt="0">
        <dgm:presLayoutVars>
          <dgm:animLvl val="lvl"/>
          <dgm:resizeHandles val="exact"/>
        </dgm:presLayoutVars>
      </dgm:prSet>
      <dgm:spPr/>
      <dgm:t>
        <a:bodyPr/>
        <a:lstStyle/>
        <a:p>
          <a:endParaRPr lang="fr-FR"/>
        </a:p>
      </dgm:t>
    </dgm:pt>
    <dgm:pt modelId="{7923FF20-10B0-4200-8474-68AB882D0C28}" type="pres">
      <dgm:prSet presAssocID="{B0EC02A7-E651-4966-944F-0D8A5020D0C4}" presName="parentText" presStyleLbl="node1" presStyleIdx="0" presStyleCnt="5" custLinFactNeighborX="126" custLinFactNeighborY="64329">
        <dgm:presLayoutVars>
          <dgm:chMax val="0"/>
          <dgm:bulletEnabled val="1"/>
        </dgm:presLayoutVars>
      </dgm:prSet>
      <dgm:spPr/>
      <dgm:t>
        <a:bodyPr/>
        <a:lstStyle/>
        <a:p>
          <a:endParaRPr lang="fr-FR"/>
        </a:p>
      </dgm:t>
    </dgm:pt>
    <dgm:pt modelId="{7A881177-D266-4A4B-B26C-D07683950358}" type="pres">
      <dgm:prSet presAssocID="{B3A3598C-C8F4-40C0-BF88-D7526FCE6CD5}" presName="spacer" presStyleCnt="0"/>
      <dgm:spPr/>
    </dgm:pt>
    <dgm:pt modelId="{3959FEBF-6970-4AC0-9226-F2218678A8E0}" type="pres">
      <dgm:prSet presAssocID="{71EB92A1-9E0B-41D4-80DD-3572BB4187CE}" presName="parentText" presStyleLbl="node1" presStyleIdx="1" presStyleCnt="5">
        <dgm:presLayoutVars>
          <dgm:chMax val="0"/>
          <dgm:bulletEnabled val="1"/>
        </dgm:presLayoutVars>
      </dgm:prSet>
      <dgm:spPr/>
      <dgm:t>
        <a:bodyPr/>
        <a:lstStyle/>
        <a:p>
          <a:endParaRPr lang="fr-FR"/>
        </a:p>
      </dgm:t>
    </dgm:pt>
    <dgm:pt modelId="{0947F465-1641-4108-9E7B-F7F1CAC80A37}" type="pres">
      <dgm:prSet presAssocID="{B3AC5C28-0EDA-4408-9ECC-B86B805510B3}" presName="spacer" presStyleCnt="0"/>
      <dgm:spPr/>
    </dgm:pt>
    <dgm:pt modelId="{771836D7-7439-4392-BF7F-54867B3AC80A}" type="pres">
      <dgm:prSet presAssocID="{4F8D9FDE-F887-4B7A-A4FF-817996765656}" presName="parentText" presStyleLbl="node1" presStyleIdx="2" presStyleCnt="5">
        <dgm:presLayoutVars>
          <dgm:chMax val="0"/>
          <dgm:bulletEnabled val="1"/>
        </dgm:presLayoutVars>
      </dgm:prSet>
      <dgm:spPr/>
      <dgm:t>
        <a:bodyPr/>
        <a:lstStyle/>
        <a:p>
          <a:endParaRPr lang="fr-FR"/>
        </a:p>
      </dgm:t>
    </dgm:pt>
    <dgm:pt modelId="{426FB2E2-93B9-4023-A329-9CC0A9D20071}" type="pres">
      <dgm:prSet presAssocID="{CEC7264A-56A0-49CA-A47C-C5012115655B}" presName="spacer" presStyleCnt="0"/>
      <dgm:spPr/>
    </dgm:pt>
    <dgm:pt modelId="{3F1B773F-619B-466E-8F96-F2A5184D51DA}" type="pres">
      <dgm:prSet presAssocID="{533F953D-7BE4-4628-9DCE-BCDCB441660E}" presName="parentText" presStyleLbl="node1" presStyleIdx="3" presStyleCnt="5">
        <dgm:presLayoutVars>
          <dgm:chMax val="0"/>
          <dgm:bulletEnabled val="1"/>
        </dgm:presLayoutVars>
      </dgm:prSet>
      <dgm:spPr/>
      <dgm:t>
        <a:bodyPr/>
        <a:lstStyle/>
        <a:p>
          <a:endParaRPr lang="fr-FR"/>
        </a:p>
      </dgm:t>
    </dgm:pt>
    <dgm:pt modelId="{E92C8C00-ADB0-4B34-88EA-286619A42D2D}" type="pres">
      <dgm:prSet presAssocID="{3CF21E8D-2526-4684-B620-E37B10C6DC88}" presName="spacer" presStyleCnt="0"/>
      <dgm:spPr/>
    </dgm:pt>
    <dgm:pt modelId="{47A169AB-BCCF-4DD9-B9F1-4C102B164CED}" type="pres">
      <dgm:prSet presAssocID="{F81397CE-8608-4E80-8609-D70A1988988D}" presName="parentText" presStyleLbl="node1" presStyleIdx="4" presStyleCnt="5">
        <dgm:presLayoutVars>
          <dgm:chMax val="0"/>
          <dgm:bulletEnabled val="1"/>
        </dgm:presLayoutVars>
      </dgm:prSet>
      <dgm:spPr/>
      <dgm:t>
        <a:bodyPr/>
        <a:lstStyle/>
        <a:p>
          <a:endParaRPr lang="fr-FR"/>
        </a:p>
      </dgm:t>
    </dgm:pt>
  </dgm:ptLst>
  <dgm:cxnLst>
    <dgm:cxn modelId="{E88AF202-07A9-4557-995A-0A2571DD0FA9}" srcId="{FAAC3AA9-5680-491E-9726-8FEF4F8C7F9D}" destId="{F81397CE-8608-4E80-8609-D70A1988988D}" srcOrd="4" destOrd="0" parTransId="{6AE1F6F9-2A6D-4EE8-AF55-0DE92F3937B4}" sibTransId="{28B5A91D-B5D6-4EC0-977F-1A971642F748}"/>
    <dgm:cxn modelId="{6DFC4B3E-D936-4B28-AF23-54B537FCE0BC}" type="presOf" srcId="{F81397CE-8608-4E80-8609-D70A1988988D}" destId="{47A169AB-BCCF-4DD9-B9F1-4C102B164CED}" srcOrd="0" destOrd="0" presId="urn:microsoft.com/office/officeart/2005/8/layout/vList2"/>
    <dgm:cxn modelId="{7BDC0FCA-229C-4DCB-B7C5-0ACFAABEFA0D}" type="presOf" srcId="{4F8D9FDE-F887-4B7A-A4FF-817996765656}" destId="{771836D7-7439-4392-BF7F-54867B3AC80A}" srcOrd="0" destOrd="0" presId="urn:microsoft.com/office/officeart/2005/8/layout/vList2"/>
    <dgm:cxn modelId="{95B83CDE-7F71-425A-88CD-48325DDF3133}" srcId="{FAAC3AA9-5680-491E-9726-8FEF4F8C7F9D}" destId="{533F953D-7BE4-4628-9DCE-BCDCB441660E}" srcOrd="3" destOrd="0" parTransId="{2C99E4B4-25CE-47D6-84A9-BF1E1AB2B816}" sibTransId="{3CF21E8D-2526-4684-B620-E37B10C6DC88}"/>
    <dgm:cxn modelId="{F3A6E760-7569-4188-87C3-43FDDA8C036D}" type="presOf" srcId="{533F953D-7BE4-4628-9DCE-BCDCB441660E}" destId="{3F1B773F-619B-466E-8F96-F2A5184D51DA}" srcOrd="0" destOrd="0" presId="urn:microsoft.com/office/officeart/2005/8/layout/vList2"/>
    <dgm:cxn modelId="{F1F0E3D3-6409-4AF5-9332-D9248C3DFFAC}" type="presOf" srcId="{FAAC3AA9-5680-491E-9726-8FEF4F8C7F9D}" destId="{80E549E2-E37B-414E-A85A-31627B6EA6D3}" srcOrd="0" destOrd="0" presId="urn:microsoft.com/office/officeart/2005/8/layout/vList2"/>
    <dgm:cxn modelId="{C67D86CC-29C7-4BD6-B33F-156D9B6E454F}" type="presOf" srcId="{71EB92A1-9E0B-41D4-80DD-3572BB4187CE}" destId="{3959FEBF-6970-4AC0-9226-F2218678A8E0}" srcOrd="0" destOrd="0" presId="urn:microsoft.com/office/officeart/2005/8/layout/vList2"/>
    <dgm:cxn modelId="{833DE858-E7A5-4C64-A639-FFBC298C7860}" srcId="{FAAC3AA9-5680-491E-9726-8FEF4F8C7F9D}" destId="{B0EC02A7-E651-4966-944F-0D8A5020D0C4}" srcOrd="0" destOrd="0" parTransId="{C98256FC-1A75-41B4-8512-FD26EF7A0BAC}" sibTransId="{B3A3598C-C8F4-40C0-BF88-D7526FCE6CD5}"/>
    <dgm:cxn modelId="{4190AC54-77B3-45EE-B8F7-6A19589E8F30}" srcId="{FAAC3AA9-5680-491E-9726-8FEF4F8C7F9D}" destId="{71EB92A1-9E0B-41D4-80DD-3572BB4187CE}" srcOrd="1" destOrd="0" parTransId="{0F68C04D-C080-481D-B25B-03B625B90474}" sibTransId="{B3AC5C28-0EDA-4408-9ECC-B86B805510B3}"/>
    <dgm:cxn modelId="{594941BF-733D-4D81-A0D7-BF169A2FD177}" type="presOf" srcId="{B0EC02A7-E651-4966-944F-0D8A5020D0C4}" destId="{7923FF20-10B0-4200-8474-68AB882D0C28}" srcOrd="0" destOrd="0" presId="urn:microsoft.com/office/officeart/2005/8/layout/vList2"/>
    <dgm:cxn modelId="{A94ECF71-0113-4B12-9C6B-657C523F04A7}" srcId="{FAAC3AA9-5680-491E-9726-8FEF4F8C7F9D}" destId="{4F8D9FDE-F887-4B7A-A4FF-817996765656}" srcOrd="2" destOrd="0" parTransId="{D9E24290-70E4-4167-82F0-30BA091046F7}" sibTransId="{CEC7264A-56A0-49CA-A47C-C5012115655B}"/>
    <dgm:cxn modelId="{4C81F51B-D11B-49AE-8973-16FA8C84AE53}" type="presParOf" srcId="{80E549E2-E37B-414E-A85A-31627B6EA6D3}" destId="{7923FF20-10B0-4200-8474-68AB882D0C28}" srcOrd="0" destOrd="0" presId="urn:microsoft.com/office/officeart/2005/8/layout/vList2"/>
    <dgm:cxn modelId="{066166ED-AE79-4E29-B613-9FBE6A5D4EB4}" type="presParOf" srcId="{80E549E2-E37B-414E-A85A-31627B6EA6D3}" destId="{7A881177-D266-4A4B-B26C-D07683950358}" srcOrd="1" destOrd="0" presId="urn:microsoft.com/office/officeart/2005/8/layout/vList2"/>
    <dgm:cxn modelId="{76DE4914-23CD-4228-A89C-706CC06635E1}" type="presParOf" srcId="{80E549E2-E37B-414E-A85A-31627B6EA6D3}" destId="{3959FEBF-6970-4AC0-9226-F2218678A8E0}" srcOrd="2" destOrd="0" presId="urn:microsoft.com/office/officeart/2005/8/layout/vList2"/>
    <dgm:cxn modelId="{5C25A807-9DCA-413B-8CB6-1DA8CEE64FF4}" type="presParOf" srcId="{80E549E2-E37B-414E-A85A-31627B6EA6D3}" destId="{0947F465-1641-4108-9E7B-F7F1CAC80A37}" srcOrd="3" destOrd="0" presId="urn:microsoft.com/office/officeart/2005/8/layout/vList2"/>
    <dgm:cxn modelId="{964301FA-F935-4AEC-BC98-B3769EF4414E}" type="presParOf" srcId="{80E549E2-E37B-414E-A85A-31627B6EA6D3}" destId="{771836D7-7439-4392-BF7F-54867B3AC80A}" srcOrd="4" destOrd="0" presId="urn:microsoft.com/office/officeart/2005/8/layout/vList2"/>
    <dgm:cxn modelId="{524432E6-C2DE-441C-AD17-5321EE6295AE}" type="presParOf" srcId="{80E549E2-E37B-414E-A85A-31627B6EA6D3}" destId="{426FB2E2-93B9-4023-A329-9CC0A9D20071}" srcOrd="5" destOrd="0" presId="urn:microsoft.com/office/officeart/2005/8/layout/vList2"/>
    <dgm:cxn modelId="{75A3F0BE-F3F8-437D-911B-5574DDBC8E52}" type="presParOf" srcId="{80E549E2-E37B-414E-A85A-31627B6EA6D3}" destId="{3F1B773F-619B-466E-8F96-F2A5184D51DA}" srcOrd="6" destOrd="0" presId="urn:microsoft.com/office/officeart/2005/8/layout/vList2"/>
    <dgm:cxn modelId="{A4914C88-C8E2-4BD0-AA92-92CD9D7B085F}" type="presParOf" srcId="{80E549E2-E37B-414E-A85A-31627B6EA6D3}" destId="{E92C8C00-ADB0-4B34-88EA-286619A42D2D}" srcOrd="7" destOrd="0" presId="urn:microsoft.com/office/officeart/2005/8/layout/vList2"/>
    <dgm:cxn modelId="{9206D407-FBFD-4685-BD8C-92E21C4CCE2C}" type="presParOf" srcId="{80E549E2-E37B-414E-A85A-31627B6EA6D3}" destId="{47A169AB-BCCF-4DD9-B9F1-4C102B164CED}" srcOrd="8"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DE4814-CDC6-45EF-A03A-3AB10A1BB341}" type="doc">
      <dgm:prSet loTypeId="urn:microsoft.com/office/officeart/2005/8/layout/vList2" loCatId="list" qsTypeId="urn:microsoft.com/office/officeart/2005/8/quickstyle/simple1" qsCatId="simple" csTypeId="urn:microsoft.com/office/officeart/2005/8/colors/colorful1#1" csCatId="colorful" phldr="1"/>
      <dgm:spPr/>
      <dgm:t>
        <a:bodyPr/>
        <a:lstStyle/>
        <a:p>
          <a:endParaRPr lang="fr-FR"/>
        </a:p>
      </dgm:t>
    </dgm:pt>
    <dgm:pt modelId="{54A55B97-F692-4312-AEE6-9C81DE8B0BCC}">
      <dgm:prSet>
        <dgm:style>
          <a:lnRef idx="3">
            <a:schemeClr val="lt1"/>
          </a:lnRef>
          <a:fillRef idx="1">
            <a:schemeClr val="accent2"/>
          </a:fillRef>
          <a:effectRef idx="1">
            <a:schemeClr val="accent2"/>
          </a:effectRef>
          <a:fontRef idx="minor">
            <a:schemeClr val="lt1"/>
          </a:fontRef>
        </dgm:style>
      </dgm:prSet>
      <dgm:spPr/>
      <dgm:t>
        <a:bodyPr/>
        <a:lstStyle/>
        <a:p>
          <a:pPr rtl="0"/>
          <a:r>
            <a:rPr lang="fr-FR"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Exécuter la clause ‘FROM &lt;expression de tables&gt;</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132444DB-9DE3-40F1-831F-F09B4B3B73BF}" type="parTrans" cxnId="{5A1DE0D9-5F2C-44D1-9BA7-E449C6002A5C}">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F665BE4D-DA65-4846-A572-8D4F398317E6}" type="sibTrans" cxnId="{5A1DE0D9-5F2C-44D1-9BA7-E449C6002A5C}">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19E6A42-B608-4D15-AF6C-B6A55EDAF6F4}">
      <dgm:prSet>
        <dgm:style>
          <a:lnRef idx="3">
            <a:schemeClr val="lt1"/>
          </a:lnRef>
          <a:fillRef idx="1">
            <a:schemeClr val="accent2"/>
          </a:fillRef>
          <a:effectRef idx="1">
            <a:schemeClr val="accent2"/>
          </a:effectRef>
          <a:fontRef idx="minor">
            <a:schemeClr val="lt1"/>
          </a:fontRef>
        </dgm:style>
      </dgm:prSet>
      <dgm:spPr/>
      <dgm:t>
        <a:bodyPr/>
        <a:lstStyle/>
        <a:p>
          <a:pPr rtl="0"/>
          <a:r>
            <a:rPr lang="fr-FR"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Si le ‘WHERE’ existe, sélectionner les lignes qui vérifient le prédicat</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0BF57B2D-8D8E-431A-A89B-63D02D18FAC7}" type="parTrans" cxnId="{CA5D7DC2-603B-4A53-AE78-2B7A9D57EE92}">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11081964-5061-4B64-949A-62EC5976824C}" type="sibTrans" cxnId="{CA5D7DC2-603B-4A53-AE78-2B7A9D57EE92}">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B07383BA-CFCF-4CEC-A55C-59D08201A87A}">
      <dgm:prSet>
        <dgm:style>
          <a:lnRef idx="3">
            <a:schemeClr val="lt1"/>
          </a:lnRef>
          <a:fillRef idx="1">
            <a:schemeClr val="accent2"/>
          </a:fillRef>
          <a:effectRef idx="1">
            <a:schemeClr val="accent2"/>
          </a:effectRef>
          <a:fontRef idx="minor">
            <a:schemeClr val="lt1"/>
          </a:fontRef>
        </dgm:style>
      </dgm:prSet>
      <dgm:spPr/>
      <dgm:t>
        <a:bodyPr/>
        <a:lstStyle/>
        <a:p>
          <a:pPr rtl="0"/>
          <a:r>
            <a:rPr lang="fr-FR"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Exécuter  le ‘GROUP BY’ qui répartit les lignes dans des groupes où les colonnes du group by ont toutes la même valeur. Les ‘NULL’ sont traités comme s’ils étaient égaux entre eux, et forment donc leur propre groupe.</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1065E96F-0567-402E-B774-8FFB570CD236}" type="parTrans" cxnId="{BD273F78-955E-45B9-9F81-B43915708D4B}">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2ED3AED2-2622-4D7F-AC79-FF375D27CE05}" type="sibTrans" cxnId="{BD273F78-955E-45B9-9F81-B43915708D4B}">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C489F1BB-9DA8-4357-978C-D6BF8AE3453D}">
      <dgm:prSet>
        <dgm:style>
          <a:lnRef idx="3">
            <a:schemeClr val="lt1"/>
          </a:lnRef>
          <a:fillRef idx="1">
            <a:schemeClr val="accent2"/>
          </a:fillRef>
          <a:effectRef idx="1">
            <a:schemeClr val="accent2"/>
          </a:effectRef>
          <a:fontRef idx="minor">
            <a:schemeClr val="lt1"/>
          </a:fontRef>
        </dgm:style>
      </dgm:prSet>
      <dgm:spPr/>
      <dgm:t>
        <a:bodyPr/>
        <a:lstStyle/>
        <a:p>
          <a:pPr rtl="0"/>
          <a:r>
            <a:rPr lang="fr-FR"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Appliquer les fonctions de calcul spécifiées dans la clause SELECT sur les groupes générés. Chaque groupe est alors réduit à une seule ligne dans une nouvelle table de résultats.</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2197661-6E94-4A85-8555-0F536B91EE39}" type="parTrans" cxnId="{CD7577B0-693D-4A60-A5F7-E4DDF9DF48A6}">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A99C2387-8AF7-42B1-B4EE-FE4BF3B60122}" type="sibTrans" cxnId="{CD7577B0-693D-4A60-A5F7-E4DDF9DF48A6}">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F02D1D42-D12E-4FEE-B5DA-4DB94765802A}">
      <dgm:prSet>
        <dgm:style>
          <a:lnRef idx="3">
            <a:schemeClr val="lt1"/>
          </a:lnRef>
          <a:fillRef idx="1">
            <a:schemeClr val="accent2"/>
          </a:fillRef>
          <a:effectRef idx="1">
            <a:schemeClr val="accent2"/>
          </a:effectRef>
          <a:fontRef idx="minor">
            <a:schemeClr val="lt1"/>
          </a:fontRef>
        </dgm:style>
      </dgm:prSet>
      <dgm:spPr/>
      <dgm:t>
        <a:bodyPr/>
        <a:lstStyle/>
        <a:p>
          <a:pPr rtl="0"/>
          <a:r>
            <a:rPr lang="fr-FR"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S’il y a une clause ‘HAVING’, elle s’applique à tous les groupes. Les groupes pour lesquels le test donne ‘</a:t>
          </a:r>
          <a:r>
            <a:rPr lang="fr-FR" b="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true</a:t>
          </a:r>
          <a:r>
            <a:rPr lang="fr-FR"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sont retenus, ceux qui donnent ‘false’ ou ‘</a:t>
          </a:r>
          <a:r>
            <a:rPr lang="fr-FR" b="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unknown</a:t>
          </a:r>
          <a:r>
            <a:rPr lang="fr-FR"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sont supprimés.  </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54164527-2614-42BC-9D9E-D73475F6604B}" type="parTrans" cxnId="{1202B5D8-B676-4CD5-9388-C05F5168FC04}">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1AB67BE-8058-45EB-988F-8A875D680415}" type="sibTrans" cxnId="{1202B5D8-B676-4CD5-9388-C05F5168FC04}">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199A08E9-77CA-46DA-A8C1-425DA7AA46F3}" type="pres">
      <dgm:prSet presAssocID="{FEDE4814-CDC6-45EF-A03A-3AB10A1BB341}" presName="linear" presStyleCnt="0">
        <dgm:presLayoutVars>
          <dgm:animLvl val="lvl"/>
          <dgm:resizeHandles val="exact"/>
        </dgm:presLayoutVars>
      </dgm:prSet>
      <dgm:spPr/>
      <dgm:t>
        <a:bodyPr/>
        <a:lstStyle/>
        <a:p>
          <a:endParaRPr lang="fr-FR"/>
        </a:p>
      </dgm:t>
    </dgm:pt>
    <dgm:pt modelId="{0590E492-75C3-4400-B1B4-C705D677A4FE}" type="pres">
      <dgm:prSet presAssocID="{54A55B97-F692-4312-AEE6-9C81DE8B0BCC}" presName="parentText" presStyleLbl="node1" presStyleIdx="0" presStyleCnt="5">
        <dgm:presLayoutVars>
          <dgm:chMax val="0"/>
          <dgm:bulletEnabled val="1"/>
        </dgm:presLayoutVars>
      </dgm:prSet>
      <dgm:spPr/>
      <dgm:t>
        <a:bodyPr/>
        <a:lstStyle/>
        <a:p>
          <a:endParaRPr lang="fr-FR"/>
        </a:p>
      </dgm:t>
    </dgm:pt>
    <dgm:pt modelId="{909807C0-0E40-4EB5-961F-5AD826C18FE9}" type="pres">
      <dgm:prSet presAssocID="{F665BE4D-DA65-4846-A572-8D4F398317E6}" presName="spacer" presStyleCnt="0"/>
      <dgm:spPr/>
    </dgm:pt>
    <dgm:pt modelId="{C294A0B5-6ADB-4BBF-AC11-48BC4E4242A0}" type="pres">
      <dgm:prSet presAssocID="{919E6A42-B608-4D15-AF6C-B6A55EDAF6F4}" presName="parentText" presStyleLbl="node1" presStyleIdx="1" presStyleCnt="5" custLinFactNeighborX="839" custLinFactNeighborY="78460">
        <dgm:presLayoutVars>
          <dgm:chMax val="0"/>
          <dgm:bulletEnabled val="1"/>
        </dgm:presLayoutVars>
      </dgm:prSet>
      <dgm:spPr/>
      <dgm:t>
        <a:bodyPr/>
        <a:lstStyle/>
        <a:p>
          <a:endParaRPr lang="fr-FR"/>
        </a:p>
      </dgm:t>
    </dgm:pt>
    <dgm:pt modelId="{2AB73AFD-15F4-4D17-A744-C947AE1CA602}" type="pres">
      <dgm:prSet presAssocID="{11081964-5061-4B64-949A-62EC5976824C}" presName="spacer" presStyleCnt="0"/>
      <dgm:spPr/>
    </dgm:pt>
    <dgm:pt modelId="{D015F4A8-FC94-4CBE-9C95-CF31E4618356}" type="pres">
      <dgm:prSet presAssocID="{B07383BA-CFCF-4CEC-A55C-59D08201A87A}" presName="parentText" presStyleLbl="node1" presStyleIdx="2" presStyleCnt="5">
        <dgm:presLayoutVars>
          <dgm:chMax val="0"/>
          <dgm:bulletEnabled val="1"/>
        </dgm:presLayoutVars>
      </dgm:prSet>
      <dgm:spPr/>
      <dgm:t>
        <a:bodyPr/>
        <a:lstStyle/>
        <a:p>
          <a:endParaRPr lang="fr-FR"/>
        </a:p>
      </dgm:t>
    </dgm:pt>
    <dgm:pt modelId="{F10082C9-3556-41F3-9517-6E166D8BBB6B}" type="pres">
      <dgm:prSet presAssocID="{2ED3AED2-2622-4D7F-AC79-FF375D27CE05}" presName="spacer" presStyleCnt="0"/>
      <dgm:spPr/>
    </dgm:pt>
    <dgm:pt modelId="{76AAA2BD-DAF6-4B76-A007-7B3845D132EB}" type="pres">
      <dgm:prSet presAssocID="{C489F1BB-9DA8-4357-978C-D6BF8AE3453D}" presName="parentText" presStyleLbl="node1" presStyleIdx="3" presStyleCnt="5">
        <dgm:presLayoutVars>
          <dgm:chMax val="0"/>
          <dgm:bulletEnabled val="1"/>
        </dgm:presLayoutVars>
      </dgm:prSet>
      <dgm:spPr/>
      <dgm:t>
        <a:bodyPr/>
        <a:lstStyle/>
        <a:p>
          <a:endParaRPr lang="fr-FR"/>
        </a:p>
      </dgm:t>
    </dgm:pt>
    <dgm:pt modelId="{D3BF6413-D418-4E09-B99F-018B72996C45}" type="pres">
      <dgm:prSet presAssocID="{A99C2387-8AF7-42B1-B4EE-FE4BF3B60122}" presName="spacer" presStyleCnt="0"/>
      <dgm:spPr/>
    </dgm:pt>
    <dgm:pt modelId="{24916A68-38DC-43FF-929A-516FB2F80F6D}" type="pres">
      <dgm:prSet presAssocID="{F02D1D42-D12E-4FEE-B5DA-4DB94765802A}" presName="parentText" presStyleLbl="node1" presStyleIdx="4" presStyleCnt="5">
        <dgm:presLayoutVars>
          <dgm:chMax val="0"/>
          <dgm:bulletEnabled val="1"/>
        </dgm:presLayoutVars>
      </dgm:prSet>
      <dgm:spPr/>
      <dgm:t>
        <a:bodyPr/>
        <a:lstStyle/>
        <a:p>
          <a:endParaRPr lang="fr-FR"/>
        </a:p>
      </dgm:t>
    </dgm:pt>
  </dgm:ptLst>
  <dgm:cxnLst>
    <dgm:cxn modelId="{AFD41446-07C3-4601-97E0-7554145B13F3}" type="presOf" srcId="{54A55B97-F692-4312-AEE6-9C81DE8B0BCC}" destId="{0590E492-75C3-4400-B1B4-C705D677A4FE}" srcOrd="0" destOrd="0" presId="urn:microsoft.com/office/officeart/2005/8/layout/vList2"/>
    <dgm:cxn modelId="{C71271B3-61B1-4699-AC6D-E66E4E155CFB}" type="presOf" srcId="{919E6A42-B608-4D15-AF6C-B6A55EDAF6F4}" destId="{C294A0B5-6ADB-4BBF-AC11-48BC4E4242A0}" srcOrd="0" destOrd="0" presId="urn:microsoft.com/office/officeart/2005/8/layout/vList2"/>
    <dgm:cxn modelId="{CA5D7DC2-603B-4A53-AE78-2B7A9D57EE92}" srcId="{FEDE4814-CDC6-45EF-A03A-3AB10A1BB341}" destId="{919E6A42-B608-4D15-AF6C-B6A55EDAF6F4}" srcOrd="1" destOrd="0" parTransId="{0BF57B2D-8D8E-431A-A89B-63D02D18FAC7}" sibTransId="{11081964-5061-4B64-949A-62EC5976824C}"/>
    <dgm:cxn modelId="{AED8D191-34B9-4C87-9CA5-0F3DCBE29176}" type="presOf" srcId="{F02D1D42-D12E-4FEE-B5DA-4DB94765802A}" destId="{24916A68-38DC-43FF-929A-516FB2F80F6D}" srcOrd="0" destOrd="0" presId="urn:microsoft.com/office/officeart/2005/8/layout/vList2"/>
    <dgm:cxn modelId="{BD273F78-955E-45B9-9F81-B43915708D4B}" srcId="{FEDE4814-CDC6-45EF-A03A-3AB10A1BB341}" destId="{B07383BA-CFCF-4CEC-A55C-59D08201A87A}" srcOrd="2" destOrd="0" parTransId="{1065E96F-0567-402E-B774-8FFB570CD236}" sibTransId="{2ED3AED2-2622-4D7F-AC79-FF375D27CE05}"/>
    <dgm:cxn modelId="{3E7AA67C-DFF9-4666-86E3-265462F7A752}" type="presOf" srcId="{FEDE4814-CDC6-45EF-A03A-3AB10A1BB341}" destId="{199A08E9-77CA-46DA-A8C1-425DA7AA46F3}" srcOrd="0" destOrd="0" presId="urn:microsoft.com/office/officeart/2005/8/layout/vList2"/>
    <dgm:cxn modelId="{BB3321E2-8682-4FD8-A827-1FA753D04256}" type="presOf" srcId="{C489F1BB-9DA8-4357-978C-D6BF8AE3453D}" destId="{76AAA2BD-DAF6-4B76-A007-7B3845D132EB}" srcOrd="0" destOrd="0" presId="urn:microsoft.com/office/officeart/2005/8/layout/vList2"/>
    <dgm:cxn modelId="{CD7577B0-693D-4A60-A5F7-E4DDF9DF48A6}" srcId="{FEDE4814-CDC6-45EF-A03A-3AB10A1BB341}" destId="{C489F1BB-9DA8-4357-978C-D6BF8AE3453D}" srcOrd="3" destOrd="0" parTransId="{92197661-6E94-4A85-8555-0F536B91EE39}" sibTransId="{A99C2387-8AF7-42B1-B4EE-FE4BF3B60122}"/>
    <dgm:cxn modelId="{5A1DE0D9-5F2C-44D1-9BA7-E449C6002A5C}" srcId="{FEDE4814-CDC6-45EF-A03A-3AB10A1BB341}" destId="{54A55B97-F692-4312-AEE6-9C81DE8B0BCC}" srcOrd="0" destOrd="0" parTransId="{132444DB-9DE3-40F1-831F-F09B4B3B73BF}" sibTransId="{F665BE4D-DA65-4846-A572-8D4F398317E6}"/>
    <dgm:cxn modelId="{1202B5D8-B676-4CD5-9388-C05F5168FC04}" srcId="{FEDE4814-CDC6-45EF-A03A-3AB10A1BB341}" destId="{F02D1D42-D12E-4FEE-B5DA-4DB94765802A}" srcOrd="4" destOrd="0" parTransId="{54164527-2614-42BC-9D9E-D73475F6604B}" sibTransId="{91AB67BE-8058-45EB-988F-8A875D680415}"/>
    <dgm:cxn modelId="{C75503F5-A6BE-46A6-BA26-2D5C90F5D71A}" type="presOf" srcId="{B07383BA-CFCF-4CEC-A55C-59D08201A87A}" destId="{D015F4A8-FC94-4CBE-9C95-CF31E4618356}" srcOrd="0" destOrd="0" presId="urn:microsoft.com/office/officeart/2005/8/layout/vList2"/>
    <dgm:cxn modelId="{618B4674-696D-4250-B88E-35578C73D4B6}" type="presParOf" srcId="{199A08E9-77CA-46DA-A8C1-425DA7AA46F3}" destId="{0590E492-75C3-4400-B1B4-C705D677A4FE}" srcOrd="0" destOrd="0" presId="urn:microsoft.com/office/officeart/2005/8/layout/vList2"/>
    <dgm:cxn modelId="{85AD50D8-3C1C-45B5-9E44-65107AA9C306}" type="presParOf" srcId="{199A08E9-77CA-46DA-A8C1-425DA7AA46F3}" destId="{909807C0-0E40-4EB5-961F-5AD826C18FE9}" srcOrd="1" destOrd="0" presId="urn:microsoft.com/office/officeart/2005/8/layout/vList2"/>
    <dgm:cxn modelId="{1462990A-156D-4558-92A3-85AEB2B8A924}" type="presParOf" srcId="{199A08E9-77CA-46DA-A8C1-425DA7AA46F3}" destId="{C294A0B5-6ADB-4BBF-AC11-48BC4E4242A0}" srcOrd="2" destOrd="0" presId="urn:microsoft.com/office/officeart/2005/8/layout/vList2"/>
    <dgm:cxn modelId="{DC5794DA-1C13-4EDB-8392-C65F5AB1CEB5}" type="presParOf" srcId="{199A08E9-77CA-46DA-A8C1-425DA7AA46F3}" destId="{2AB73AFD-15F4-4D17-A744-C947AE1CA602}" srcOrd="3" destOrd="0" presId="urn:microsoft.com/office/officeart/2005/8/layout/vList2"/>
    <dgm:cxn modelId="{C31C0707-94C0-43B1-A202-9D66328B6904}" type="presParOf" srcId="{199A08E9-77CA-46DA-A8C1-425DA7AA46F3}" destId="{D015F4A8-FC94-4CBE-9C95-CF31E4618356}" srcOrd="4" destOrd="0" presId="urn:microsoft.com/office/officeart/2005/8/layout/vList2"/>
    <dgm:cxn modelId="{A7EBABE4-E652-41A7-959C-85071B45D404}" type="presParOf" srcId="{199A08E9-77CA-46DA-A8C1-425DA7AA46F3}" destId="{F10082C9-3556-41F3-9517-6E166D8BBB6B}" srcOrd="5" destOrd="0" presId="urn:microsoft.com/office/officeart/2005/8/layout/vList2"/>
    <dgm:cxn modelId="{6D4E0D08-9FDB-40D8-965E-A355461CEF0A}" type="presParOf" srcId="{199A08E9-77CA-46DA-A8C1-425DA7AA46F3}" destId="{76AAA2BD-DAF6-4B76-A007-7B3845D132EB}" srcOrd="6" destOrd="0" presId="urn:microsoft.com/office/officeart/2005/8/layout/vList2"/>
    <dgm:cxn modelId="{CC722763-F1DC-4FCC-9769-90FA216D4666}" type="presParOf" srcId="{199A08E9-77CA-46DA-A8C1-425DA7AA46F3}" destId="{D3BF6413-D418-4E09-B99F-018B72996C45}" srcOrd="7" destOrd="0" presId="urn:microsoft.com/office/officeart/2005/8/layout/vList2"/>
    <dgm:cxn modelId="{5B8ADD73-5DCF-4D5F-A6A2-E8BCA1925F0B}" type="presParOf" srcId="{199A08E9-77CA-46DA-A8C1-425DA7AA46F3}" destId="{24916A68-38DC-43FF-929A-516FB2F80F6D}" srcOrd="8"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590E492-75C3-4400-B1B4-C705D677A4FE}">
      <dsp:nvSpPr>
        <dsp:cNvPr id="0" name=""/>
        <dsp:cNvSpPr/>
      </dsp:nvSpPr>
      <dsp:spPr>
        <a:xfrm>
          <a:off x="0" y="79112"/>
          <a:ext cx="8712968" cy="789750"/>
        </a:xfrm>
        <a:prstGeom prst="roundRect">
          <a:avLst/>
        </a:prstGeom>
        <a:solidFill>
          <a:schemeClr val="accent2"/>
        </a:solidFill>
        <a:ln w="31750" cap="flat" cmpd="sng" algn="ctr">
          <a:solidFill>
            <a:schemeClr val="lt1"/>
          </a:solidFill>
          <a:prstDash val="solid"/>
        </a:ln>
        <a:effectLst>
          <a:outerShdw blurRad="51500" dist="25400" dir="5400000" rotWithShape="0">
            <a:srgbClr val="000000">
              <a:alpha val="40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fr-FR" sz="1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Exécuter la clause ‘FROM &lt;expression de tables&gt;</a:t>
          </a:r>
          <a:endParaRPr lang="fr-FR" sz="1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0" y="79112"/>
        <a:ext cx="8712968" cy="789750"/>
      </dsp:txXfrm>
    </dsp:sp>
    <dsp:sp modelId="{C294A0B5-6ADB-4BBF-AC11-48BC4E4242A0}">
      <dsp:nvSpPr>
        <dsp:cNvPr id="0" name=""/>
        <dsp:cNvSpPr/>
      </dsp:nvSpPr>
      <dsp:spPr>
        <a:xfrm>
          <a:off x="0" y="945957"/>
          <a:ext cx="8712968" cy="789750"/>
        </a:xfrm>
        <a:prstGeom prst="roundRect">
          <a:avLst/>
        </a:prstGeom>
        <a:solidFill>
          <a:schemeClr val="accent2"/>
        </a:solidFill>
        <a:ln w="31750" cap="flat" cmpd="sng" algn="ctr">
          <a:solidFill>
            <a:schemeClr val="lt1"/>
          </a:solidFill>
          <a:prstDash val="solid"/>
        </a:ln>
        <a:effectLst>
          <a:outerShdw blurRad="51500" dist="25400" dir="5400000" rotWithShape="0">
            <a:srgbClr val="000000">
              <a:alpha val="40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fr-FR" sz="1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Si le ‘WHERE’ existe, sélectionner les lignes qui vérifient le prédicat</a:t>
          </a:r>
          <a:endParaRPr lang="fr-FR" sz="1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0" y="945957"/>
        <a:ext cx="8712968" cy="789750"/>
      </dsp:txXfrm>
    </dsp:sp>
    <dsp:sp modelId="{D015F4A8-FC94-4CBE-9C95-CF31E4618356}">
      <dsp:nvSpPr>
        <dsp:cNvPr id="0" name=""/>
        <dsp:cNvSpPr/>
      </dsp:nvSpPr>
      <dsp:spPr>
        <a:xfrm>
          <a:off x="0" y="1745013"/>
          <a:ext cx="8712968" cy="789750"/>
        </a:xfrm>
        <a:prstGeom prst="roundRect">
          <a:avLst/>
        </a:prstGeom>
        <a:solidFill>
          <a:schemeClr val="accent2"/>
        </a:solidFill>
        <a:ln w="31750" cap="flat" cmpd="sng" algn="ctr">
          <a:solidFill>
            <a:schemeClr val="lt1"/>
          </a:solidFill>
          <a:prstDash val="solid"/>
        </a:ln>
        <a:effectLst>
          <a:outerShdw blurRad="51500" dist="25400" dir="5400000" rotWithShape="0">
            <a:srgbClr val="000000">
              <a:alpha val="40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fr-FR" sz="1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Exécuter  le ‘GROUP BY’ qui répartit les lignes dans des groupes où les colonnes du group by ont toutes la même valeur. Les ‘NULL’ sont traités comme s’ils étaient égaux entre eux, et forment donc leur propre groupe.</a:t>
          </a:r>
          <a:endParaRPr lang="fr-FR" sz="1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0" y="1745013"/>
        <a:ext cx="8712968" cy="789750"/>
      </dsp:txXfrm>
    </dsp:sp>
    <dsp:sp modelId="{76AAA2BD-DAF6-4B76-A007-7B3845D132EB}">
      <dsp:nvSpPr>
        <dsp:cNvPr id="0" name=""/>
        <dsp:cNvSpPr/>
      </dsp:nvSpPr>
      <dsp:spPr>
        <a:xfrm>
          <a:off x="0" y="2577963"/>
          <a:ext cx="8712968" cy="789750"/>
        </a:xfrm>
        <a:prstGeom prst="roundRect">
          <a:avLst/>
        </a:prstGeom>
        <a:solidFill>
          <a:schemeClr val="accent2"/>
        </a:solidFill>
        <a:ln w="31750" cap="flat" cmpd="sng" algn="ctr">
          <a:solidFill>
            <a:schemeClr val="lt1"/>
          </a:solidFill>
          <a:prstDash val="solid"/>
        </a:ln>
        <a:effectLst>
          <a:outerShdw blurRad="51500" dist="25400" dir="5400000" rotWithShape="0">
            <a:srgbClr val="000000">
              <a:alpha val="40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fr-FR" sz="1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Appliquer les fonctions de calcul spécifiées dans la clause SELECT sur les groupes générés. Chaque groupe est alors réduit à une seule ligne dans une nouvelle table de résultats.</a:t>
          </a:r>
          <a:endParaRPr lang="fr-FR" sz="1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0" y="2577963"/>
        <a:ext cx="8712968" cy="789750"/>
      </dsp:txXfrm>
    </dsp:sp>
    <dsp:sp modelId="{24916A68-38DC-43FF-929A-516FB2F80F6D}">
      <dsp:nvSpPr>
        <dsp:cNvPr id="0" name=""/>
        <dsp:cNvSpPr/>
      </dsp:nvSpPr>
      <dsp:spPr>
        <a:xfrm>
          <a:off x="0" y="3410913"/>
          <a:ext cx="8712968" cy="789750"/>
        </a:xfrm>
        <a:prstGeom prst="roundRect">
          <a:avLst/>
        </a:prstGeom>
        <a:solidFill>
          <a:schemeClr val="accent2"/>
        </a:solidFill>
        <a:ln w="31750" cap="flat" cmpd="sng" algn="ctr">
          <a:solidFill>
            <a:schemeClr val="lt1"/>
          </a:solidFill>
          <a:prstDash val="solid"/>
        </a:ln>
        <a:effectLst>
          <a:outerShdw blurRad="51500" dist="25400" dir="5400000" rotWithShape="0">
            <a:srgbClr val="000000">
              <a:alpha val="40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fr-FR" sz="1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S’il y a une clause ‘HAVING’, elle s’applique à tous les groupes. Les groupes pour lesquels le test donne ‘</a:t>
          </a:r>
          <a:r>
            <a:rPr lang="fr-FR" sz="1500" b="0" kern="120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true</a:t>
          </a:r>
          <a:r>
            <a:rPr lang="fr-FR" sz="1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sont retenus, ceux qui donnent ‘false’ ou ‘</a:t>
          </a:r>
          <a:r>
            <a:rPr lang="fr-FR" sz="1500" b="0" kern="120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unknown</a:t>
          </a:r>
          <a:r>
            <a:rPr lang="fr-FR" sz="1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sont supprimés.  </a:t>
          </a:r>
          <a:endParaRPr lang="fr-FR" sz="1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0" y="3410913"/>
        <a:ext cx="8712968" cy="78975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4087C1-2BB3-4626-ABAA-119E0C29131E}" type="datetimeFigureOut">
              <a:rPr lang="fr-FR" smtClean="0"/>
              <a:pPr/>
              <a:t>15/05/2020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30A842-5FC0-42D7-AE70-34F439E46F7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3E580654-562B-4257-B0C0-A52C38567CE2}" type="datetime1">
              <a:rPr lang="fr-FR" smtClean="0"/>
              <a:pPr/>
              <a:t>15/05/2020</a:t>
            </a:fld>
            <a:endParaRPr lang="fr-FR" dirty="0"/>
          </a:p>
        </p:txBody>
      </p:sp>
      <p:sp>
        <p:nvSpPr>
          <p:cNvPr id="17" name="Espace réservé du pied de page 16"/>
          <p:cNvSpPr>
            <a:spLocks noGrp="1"/>
          </p:cNvSpPr>
          <p:nvPr>
            <p:ph type="ftr" sz="quarter" idx="11"/>
          </p:nvPr>
        </p:nvSpPr>
        <p:spPr>
          <a:xfrm>
            <a:off x="5410200" y="4205288"/>
            <a:ext cx="1295400" cy="457200"/>
          </a:xfrm>
        </p:spPr>
        <p:txBody>
          <a:bodyPr/>
          <a:lstStyle/>
          <a:p>
            <a:endParaRPr lang="fr-FR" dirty="0"/>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74391E9-2589-4827-81D1-955CC3D3E4F5}"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BF2D3FC-C3D5-42D9-B7B7-90BFFDB9827C}" type="datetime1">
              <a:rPr lang="fr-FR" smtClean="0"/>
              <a:pPr/>
              <a:t>15/05/2020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27F200F-2976-45B6-AA7C-B3F9C5D8D75F}" type="datetime1">
              <a:rPr lang="fr-FR" smtClean="0"/>
              <a:pPr/>
              <a:t>15/05/2020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9009D95-67DE-4564-9576-BD6B5BBAE7EE}" type="datetime1">
              <a:rPr lang="fr-FR" smtClean="0"/>
              <a:pPr/>
              <a:t>15/05/2020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1772A7C1-AC75-4301-A287-B0648235EC6B}" type="datetime1">
              <a:rPr lang="fr-FR" smtClean="0"/>
              <a:pPr/>
              <a:t>15/05/2020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43EF7D3-31CD-406E-9E0D-D0FA0CE6900C}" type="datetime1">
              <a:rPr lang="fr-FR" smtClean="0"/>
              <a:pPr/>
              <a:t>15/05/2020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74391E9-2589-4827-81D1-955CC3D3E4F5}"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fld id="{7BE5C192-EAD7-4960-8A15-586F9969C164}" type="datetime1">
              <a:rPr lang="fr-FR" smtClean="0"/>
              <a:pPr/>
              <a:t>15/05/2020</a:t>
            </a:fld>
            <a:endParaRPr lang="fr-FR" dirty="0"/>
          </a:p>
        </p:txBody>
      </p:sp>
      <p:sp>
        <p:nvSpPr>
          <p:cNvPr id="27" name="Espace réservé du numéro de diapositive 26"/>
          <p:cNvSpPr>
            <a:spLocks noGrp="1"/>
          </p:cNvSpPr>
          <p:nvPr>
            <p:ph type="sldNum" sz="quarter" idx="11"/>
          </p:nvPr>
        </p:nvSpPr>
        <p:spPr/>
        <p:txBody>
          <a:bodyPr rtlCol="0"/>
          <a:lstStyle/>
          <a:p>
            <a:fld id="{974391E9-2589-4827-81D1-955CC3D3E4F5}" type="slidenum">
              <a:rPr lang="fr-FR" smtClean="0"/>
              <a:pPr/>
              <a:t>‹N°›</a:t>
            </a:fld>
            <a:endParaRPr lang="fr-FR" dirty="0"/>
          </a:p>
        </p:txBody>
      </p:sp>
      <p:sp>
        <p:nvSpPr>
          <p:cNvPr id="28" name="Espace réservé du pied de page 27"/>
          <p:cNvSpPr>
            <a:spLocks noGrp="1"/>
          </p:cNvSpPr>
          <p:nvPr>
            <p:ph type="ftr" sz="quarter" idx="12"/>
          </p:nvPr>
        </p:nvSpPr>
        <p:spPr/>
        <p:txBody>
          <a:bodyPr rtlCol="0"/>
          <a:lstStyle/>
          <a:p>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A3D0DA92-E3AC-4AA5-BB7D-631123278449}" type="datetime1">
              <a:rPr lang="fr-FR" smtClean="0"/>
              <a:pPr/>
              <a:t>15/05/2020</a:t>
            </a:fld>
            <a:endParaRPr lang="fr-FR" dirty="0"/>
          </a:p>
        </p:txBody>
      </p:sp>
      <p:sp>
        <p:nvSpPr>
          <p:cNvPr id="4" name="Espace réservé du pied de page 3"/>
          <p:cNvSpPr>
            <a:spLocks noGrp="1"/>
          </p:cNvSpPr>
          <p:nvPr>
            <p:ph type="ftr" sz="quarter" idx="11"/>
          </p:nvPr>
        </p:nvSpPr>
        <p:spPr>
          <a:xfrm>
            <a:off x="5257800" y="612648"/>
            <a:ext cx="1325880" cy="457200"/>
          </a:xfrm>
        </p:spPr>
        <p:txBody>
          <a:bodyPr/>
          <a:lstStyle/>
          <a:p>
            <a:endParaRPr lang="fr-FR" dirty="0"/>
          </a:p>
        </p:txBody>
      </p:sp>
      <p:sp>
        <p:nvSpPr>
          <p:cNvPr id="5" name="Espace réservé du numéro de diapositive 4"/>
          <p:cNvSpPr>
            <a:spLocks noGrp="1"/>
          </p:cNvSpPr>
          <p:nvPr>
            <p:ph type="sldNum" sz="quarter" idx="12"/>
          </p:nvPr>
        </p:nvSpPr>
        <p:spPr>
          <a:xfrm>
            <a:off x="8174736" y="2272"/>
            <a:ext cx="762000" cy="365760"/>
          </a:xfrm>
        </p:spPr>
        <p:txBody>
          <a:bodyPr/>
          <a:lstStyle/>
          <a:p>
            <a:fld id="{974391E9-2589-4827-81D1-955CC3D3E4F5}"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212AE02-9D1B-47F2-B3A1-322511F1470F}" type="datetime1">
              <a:rPr lang="fr-FR" smtClean="0"/>
              <a:pPr/>
              <a:t>15/05/2020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74391E9-2589-4827-81D1-955CC3D3E4F5}"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DF0F64A-4674-4DA1-9D42-C4562C4F98B2}" type="datetime1">
              <a:rPr lang="fr-FR" smtClean="0"/>
              <a:pPr/>
              <a:t>15/05/2020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74391E9-2589-4827-81D1-955CC3D3E4F5}"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dirty="0"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C870723-BF5B-4657-AE7E-AADB4B382274}" type="datetime1">
              <a:rPr lang="fr-FR" smtClean="0"/>
              <a:pPr/>
              <a:t>15/05/2020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74391E9-2589-4827-81D1-955CC3D3E4F5}"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C2DC75E-17DB-46B9-8239-83077D4BEF3E}" type="datetime1">
              <a:rPr lang="fr-FR" smtClean="0"/>
              <a:pPr/>
              <a:t>15/05/2020</a:t>
            </a:fld>
            <a:endParaRPr lang="fr-FR" dirty="0"/>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fr-FR" dirty="0"/>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74391E9-2589-4827-81D1-955CC3D3E4F5}"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8596" y="1357298"/>
            <a:ext cx="8458200" cy="2014548"/>
          </a:xfrm>
        </p:spPr>
        <p:txBody>
          <a:bodyPr/>
          <a:lstStyle/>
          <a:p>
            <a:r>
              <a:rPr lang="fr-FR" dirty="0" smtClean="0"/>
              <a:t>Chapitre 3:</a:t>
            </a:r>
            <a:endParaRPr lang="fr-FR" dirty="0"/>
          </a:p>
        </p:txBody>
      </p:sp>
      <p:sp>
        <p:nvSpPr>
          <p:cNvPr id="3" name="Sous-titre 2"/>
          <p:cNvSpPr>
            <a:spLocks noGrp="1"/>
          </p:cNvSpPr>
          <p:nvPr>
            <p:ph type="subTitle" idx="1"/>
          </p:nvPr>
        </p:nvSpPr>
        <p:spPr>
          <a:xfrm>
            <a:off x="500034" y="3786190"/>
            <a:ext cx="7600358" cy="2019074"/>
          </a:xfrm>
        </p:spPr>
        <p:txBody>
          <a:bodyPr>
            <a:noAutofit/>
          </a:bodyPr>
          <a:lstStyle/>
          <a:p>
            <a:r>
              <a:rPr lang="fr-FR" sz="4000" b="1" dirty="0" smtClean="0"/>
              <a:t>SQL : </a:t>
            </a:r>
            <a:br>
              <a:rPr lang="fr-FR" sz="4000" b="1" dirty="0" smtClean="0"/>
            </a:br>
            <a:r>
              <a:rPr lang="fr-FR" sz="4000" b="1" dirty="0" smtClean="0"/>
              <a:t>Le Langage d’interrogation des bases de données (LID)</a:t>
            </a:r>
            <a:br>
              <a:rPr lang="fr-FR" sz="4000" b="1" dirty="0" smtClean="0"/>
            </a:br>
            <a:endParaRPr lang="fr-FR" sz="4000" b="1" dirty="0"/>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en-US" sz="2800" dirty="0" smtClean="0">
                <a:latin typeface="+mn-lt"/>
              </a:rPr>
              <a:t/>
            </a:r>
            <a:br>
              <a:rPr lang="en-US" sz="2800" dirty="0" smtClean="0">
                <a:latin typeface="+mn-lt"/>
              </a:rPr>
            </a:br>
            <a:r>
              <a:rPr lang="en-US" sz="2800" b="1" dirty="0" err="1" smtClean="0">
                <a:latin typeface="+mn-lt"/>
              </a:rPr>
              <a:t>Exprimer</a:t>
            </a:r>
            <a:r>
              <a:rPr lang="en-US" sz="2800" b="1" dirty="0" smtClean="0">
                <a:latin typeface="+mn-lt"/>
              </a:rPr>
              <a:t> la jointure ?</a:t>
            </a:r>
            <a:r>
              <a:rPr lang="fr-FR" sz="2800" b="1" dirty="0" smtClean="0">
                <a:latin typeface="+mn-lt"/>
              </a:rPr>
              <a:t/>
            </a:r>
            <a:br>
              <a:rPr lang="fr-FR" sz="2800" b="1" dirty="0" smtClean="0">
                <a:latin typeface="+mn-lt"/>
              </a:rPr>
            </a:br>
            <a:endParaRPr lang="fr-FR" sz="2800" b="1" dirty="0">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000" dirty="0" smtClean="0"/>
              <a:t>La jointure avec qualification peut être exprimée en SQL de plusieurs manières </a:t>
            </a:r>
          </a:p>
          <a:p>
            <a:pPr marL="514350" indent="-514350"/>
            <a:r>
              <a:rPr lang="fr-FR" sz="2000" dirty="0" smtClean="0">
                <a:ln w="10541" cmpd="sng">
                  <a:noFill/>
                  <a:prstDash val="solid"/>
                </a:ln>
                <a:solidFill>
                  <a:srgbClr val="000066"/>
                </a:solidFill>
              </a:rPr>
              <a:t>en utilisant la restriction (la sélection) du produit cartésien :</a:t>
            </a:r>
          </a:p>
          <a:p>
            <a:pPr lvl="2">
              <a:buNone/>
            </a:pPr>
            <a:r>
              <a:rPr lang="fr-FR" sz="2000" b="1" dirty="0" smtClean="0">
                <a:solidFill>
                  <a:schemeClr val="accent2">
                    <a:lumMod val="75000"/>
                  </a:schemeClr>
                </a:solidFill>
              </a:rPr>
              <a:t>SELECT</a:t>
            </a:r>
            <a:r>
              <a:rPr lang="fr-FR" sz="2000" b="1" dirty="0" smtClean="0"/>
              <a:t> 		*</a:t>
            </a:r>
            <a:endParaRPr lang="fr-FR" sz="2000" dirty="0" smtClean="0"/>
          </a:p>
          <a:p>
            <a:pPr lvl="2">
              <a:buNone/>
            </a:pPr>
            <a:r>
              <a:rPr lang="fr-FR" sz="2000" b="1" dirty="0" smtClean="0">
                <a:solidFill>
                  <a:schemeClr val="accent2">
                    <a:lumMod val="75000"/>
                  </a:schemeClr>
                </a:solidFill>
              </a:rPr>
              <a:t>FROM</a:t>
            </a:r>
            <a:r>
              <a:rPr lang="fr-FR" sz="2000" dirty="0" smtClean="0"/>
              <a:t> 		liste de noms de relations</a:t>
            </a:r>
          </a:p>
          <a:p>
            <a:pPr lvl="2">
              <a:buNone/>
            </a:pPr>
            <a:r>
              <a:rPr lang="fr-FR" sz="2000" b="1" dirty="0" smtClean="0">
                <a:solidFill>
                  <a:schemeClr val="accent2">
                    <a:lumMod val="75000"/>
                  </a:schemeClr>
                </a:solidFill>
              </a:rPr>
              <a:t>WHERE</a:t>
            </a:r>
            <a:r>
              <a:rPr lang="fr-FR" sz="2000" b="1" dirty="0" smtClean="0"/>
              <a:t> 	</a:t>
            </a:r>
            <a:r>
              <a:rPr lang="fr-FR" sz="2000" dirty="0" smtClean="0"/>
              <a:t>condition de jointure</a:t>
            </a:r>
          </a:p>
          <a:p>
            <a:pPr marL="514350" indent="-514350"/>
            <a:r>
              <a:rPr lang="fr-FR" sz="2000" dirty="0" smtClean="0">
                <a:ln w="10541" cmpd="sng">
                  <a:noFill/>
                  <a:prstDash val="solid"/>
                </a:ln>
                <a:solidFill>
                  <a:srgbClr val="000066"/>
                </a:solidFill>
              </a:rPr>
              <a:t>En utilisant l’imbrication des requêtes.</a:t>
            </a:r>
          </a:p>
          <a:p>
            <a:pPr marL="514350" indent="-514350"/>
            <a:endParaRPr lang="fr-FR" sz="2000" dirty="0" smtClean="0">
              <a:ln w="10541" cmpd="sng">
                <a:noFill/>
                <a:prstDash val="solid"/>
              </a:ln>
              <a:solidFill>
                <a:srgbClr val="000066"/>
              </a:solidFill>
            </a:endParaRPr>
          </a:p>
          <a:p>
            <a:pPr>
              <a:buNone/>
            </a:pPr>
            <a:r>
              <a:rPr lang="fr-FR" sz="2400" dirty="0" smtClean="0"/>
              <a:t>Remarque : </a:t>
            </a:r>
          </a:p>
          <a:p>
            <a:pPr algn="just">
              <a:buNone/>
            </a:pPr>
            <a:r>
              <a:rPr lang="fr-FR" sz="2000" dirty="0" smtClean="0"/>
              <a:t>	</a:t>
            </a:r>
            <a:r>
              <a:rPr lang="fr-FR" sz="2000" dirty="0" smtClean="0">
                <a:solidFill>
                  <a:srgbClr val="990000"/>
                </a:solidFill>
              </a:rPr>
              <a:t>les opérateurs de jointure, de sélection et de projection peuvent être combinés et effectués à l’intérieur d’une même clause SELECT.</a:t>
            </a:r>
          </a:p>
          <a:p>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10</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en-US" sz="2800" b="1" dirty="0" smtClean="0"/>
              <a:t/>
            </a:r>
            <a:br>
              <a:rPr lang="en-US" sz="2800" b="1" dirty="0" smtClean="0"/>
            </a:br>
            <a:r>
              <a:rPr lang="en-US" sz="2800" b="1" dirty="0" err="1" smtClean="0"/>
              <a:t>Exprimer</a:t>
            </a:r>
            <a:r>
              <a:rPr lang="en-US" sz="2800" b="1" dirty="0" smtClean="0"/>
              <a:t> la jointure ?</a:t>
            </a:r>
            <a:r>
              <a:rPr lang="fr-FR" sz="2800" dirty="0" smtClean="0"/>
              <a:t/>
            </a:r>
            <a:br>
              <a:rPr lang="fr-FR" sz="2800" dirty="0" smtClean="0"/>
            </a:br>
            <a:endParaRPr lang="fr-FR" sz="2800" dirty="0">
              <a:latin typeface="+mn-lt"/>
            </a:endParaRPr>
          </a:p>
        </p:txBody>
      </p:sp>
      <p:sp>
        <p:nvSpPr>
          <p:cNvPr id="3" name="Espace réservé du contenu 2"/>
          <p:cNvSpPr>
            <a:spLocks noGrp="1"/>
          </p:cNvSpPr>
          <p:nvPr>
            <p:ph idx="1"/>
          </p:nvPr>
        </p:nvSpPr>
        <p:spPr>
          <a:xfrm>
            <a:off x="428596" y="2071678"/>
            <a:ext cx="8329642" cy="853266"/>
          </a:xfrm>
          <a:ln>
            <a:noFill/>
          </a:ln>
        </p:spPr>
        <p:style>
          <a:lnRef idx="2">
            <a:schemeClr val="accent2"/>
          </a:lnRef>
          <a:fillRef idx="1">
            <a:schemeClr val="lt1"/>
          </a:fillRef>
          <a:effectRef idx="0">
            <a:schemeClr val="accent2"/>
          </a:effectRef>
          <a:fontRef idx="minor">
            <a:schemeClr val="dk1"/>
          </a:fontRef>
        </p:style>
        <p:txBody>
          <a:bodyPr>
            <a:noAutofit/>
          </a:bodyPr>
          <a:lstStyle/>
          <a:p>
            <a:pPr algn="ctr">
              <a:buNone/>
            </a:pPr>
            <a:r>
              <a:rPr lang="fr-FR" sz="2400" dirty="0" smtClean="0"/>
              <a:t>Quel est le numéro et le nom des produits en rupture de stock  dans l’un des dépôts? (quantité = 0) ?</a:t>
            </a:r>
            <a:endParaRPr lang="fr-FR" sz="24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11</a:t>
            </a:fld>
            <a:endParaRPr lang="fr-FR" dirty="0"/>
          </a:p>
        </p:txBody>
      </p:sp>
      <p:sp>
        <p:nvSpPr>
          <p:cNvPr id="5" name="ZoneTexte 4"/>
          <p:cNvSpPr txBox="1"/>
          <p:nvPr/>
        </p:nvSpPr>
        <p:spPr>
          <a:xfrm>
            <a:off x="683568" y="3140968"/>
            <a:ext cx="3816424" cy="2492990"/>
          </a:xfrm>
          <a:prstGeom prst="rect">
            <a:avLst/>
          </a:prstGeom>
          <a:noFill/>
        </p:spPr>
        <p:txBody>
          <a:bodyPr wrap="square" rtlCol="0">
            <a:spAutoFit/>
          </a:bodyPr>
          <a:lstStyle/>
          <a:p>
            <a:pPr algn="ctr"/>
            <a:r>
              <a:rPr lang="en-US" sz="2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1</a:t>
            </a:r>
            <a:r>
              <a:rPr lang="en-US" sz="2000" baseline="30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ère</a:t>
            </a:r>
            <a:r>
              <a:rPr lang="en-US" sz="2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 formulation </a:t>
            </a:r>
          </a:p>
          <a:p>
            <a:pPr>
              <a:buNone/>
            </a:pPr>
            <a:r>
              <a:rPr lang="en-US" sz="2000" dirty="0" smtClean="0">
                <a:solidFill>
                  <a:srgbClr val="990000"/>
                </a:solidFill>
              </a:rPr>
              <a:t>SELECT</a:t>
            </a:r>
            <a:r>
              <a:rPr lang="en-US" sz="2000" dirty="0" smtClean="0"/>
              <a:t> </a:t>
            </a:r>
            <a:r>
              <a:rPr lang="en-US" sz="2000" dirty="0" err="1" smtClean="0"/>
              <a:t>Nump</a:t>
            </a:r>
            <a:r>
              <a:rPr lang="en-US" sz="2000" dirty="0" smtClean="0"/>
              <a:t>, </a:t>
            </a:r>
            <a:r>
              <a:rPr lang="en-US" sz="2000" dirty="0" err="1" smtClean="0"/>
              <a:t>nomp</a:t>
            </a:r>
            <a:endParaRPr lang="fr-FR" sz="2000" dirty="0" smtClean="0"/>
          </a:p>
          <a:p>
            <a:pPr>
              <a:buNone/>
            </a:pPr>
            <a:r>
              <a:rPr lang="en-US" sz="2000" dirty="0" smtClean="0">
                <a:solidFill>
                  <a:srgbClr val="990000"/>
                </a:solidFill>
              </a:rPr>
              <a:t>FROM</a:t>
            </a:r>
            <a:r>
              <a:rPr lang="en-US" sz="2000" dirty="0" smtClean="0"/>
              <a:t> </a:t>
            </a:r>
            <a:r>
              <a:rPr lang="en-US" sz="2000" dirty="0" err="1" smtClean="0"/>
              <a:t>Produit</a:t>
            </a:r>
            <a:r>
              <a:rPr lang="en-US" sz="2000" dirty="0" smtClean="0"/>
              <a:t>, Stock </a:t>
            </a:r>
            <a:endParaRPr lang="fr-FR" sz="2000" dirty="0" smtClean="0"/>
          </a:p>
          <a:p>
            <a:pPr>
              <a:buNone/>
            </a:pPr>
            <a:r>
              <a:rPr lang="en-US" sz="2000" dirty="0" smtClean="0">
                <a:solidFill>
                  <a:srgbClr val="990000"/>
                </a:solidFill>
              </a:rPr>
              <a:t>WHERE</a:t>
            </a:r>
            <a:r>
              <a:rPr lang="en-US" sz="2000" dirty="0" smtClean="0"/>
              <a:t> </a:t>
            </a:r>
          </a:p>
          <a:p>
            <a:pPr>
              <a:buNone/>
            </a:pPr>
            <a:r>
              <a:rPr lang="en-US" sz="2000" dirty="0" smtClean="0"/>
              <a:t>  </a:t>
            </a:r>
            <a:r>
              <a:rPr lang="en-US" sz="2000" dirty="0" err="1" smtClean="0"/>
              <a:t>Produit.Nump</a:t>
            </a:r>
            <a:r>
              <a:rPr lang="en-US" sz="2000" dirty="0" smtClean="0"/>
              <a:t> = </a:t>
            </a:r>
            <a:r>
              <a:rPr lang="en-US" sz="2000" dirty="0" err="1" smtClean="0"/>
              <a:t>Stock.Nump</a:t>
            </a:r>
            <a:r>
              <a:rPr lang="en-US" sz="2000" dirty="0" smtClean="0"/>
              <a:t> </a:t>
            </a:r>
            <a:endParaRPr lang="fr-FR" sz="2000" dirty="0" smtClean="0"/>
          </a:p>
          <a:p>
            <a:pPr>
              <a:buNone/>
            </a:pPr>
            <a:r>
              <a:rPr lang="en-US" sz="2000" dirty="0" smtClean="0">
                <a:solidFill>
                  <a:srgbClr val="000066"/>
                </a:solidFill>
              </a:rPr>
              <a:t>AND</a:t>
            </a:r>
            <a:r>
              <a:rPr lang="en-US" sz="2000" dirty="0" smtClean="0"/>
              <a:t>    Stock.qte = 0</a:t>
            </a:r>
            <a:endParaRPr lang="fr-FR" sz="2000" dirty="0" smtClean="0"/>
          </a:p>
          <a:p>
            <a:pPr>
              <a:buNone/>
            </a:pPr>
            <a:endParaRPr lang="fr-FR" dirty="0" smtClean="0"/>
          </a:p>
          <a:p>
            <a:pPr algn="ctr"/>
            <a:endParaRPr lang="fr-FR" dirty="0"/>
          </a:p>
        </p:txBody>
      </p:sp>
      <p:sp>
        <p:nvSpPr>
          <p:cNvPr id="11" name="ZoneTexte 10"/>
          <p:cNvSpPr txBox="1"/>
          <p:nvPr/>
        </p:nvSpPr>
        <p:spPr>
          <a:xfrm>
            <a:off x="4716016" y="3212976"/>
            <a:ext cx="4176464" cy="3077766"/>
          </a:xfrm>
          <a:prstGeom prst="rect">
            <a:avLst/>
          </a:prstGeom>
          <a:noFill/>
        </p:spPr>
        <p:txBody>
          <a:bodyPr wrap="square" rtlCol="0">
            <a:spAutoFit/>
          </a:bodyPr>
          <a:lstStyle/>
          <a:p>
            <a:pPr algn="ctr"/>
            <a:r>
              <a:rPr lang="en-US" sz="2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2</a:t>
            </a:r>
            <a:r>
              <a:rPr lang="en-US" sz="2000" baseline="30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ème</a:t>
            </a:r>
            <a:r>
              <a:rPr lang="en-US" sz="2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 formulation </a:t>
            </a:r>
          </a:p>
          <a:p>
            <a:pPr>
              <a:buNone/>
            </a:pPr>
            <a:r>
              <a:rPr lang="en-US" sz="2000" dirty="0" smtClean="0">
                <a:solidFill>
                  <a:srgbClr val="990000"/>
                </a:solidFill>
              </a:rPr>
              <a:t>SELECT</a:t>
            </a:r>
            <a:r>
              <a:rPr lang="en-US" sz="2000" dirty="0" smtClean="0"/>
              <a:t> </a:t>
            </a:r>
            <a:r>
              <a:rPr lang="en-US" sz="2000" dirty="0" err="1" smtClean="0"/>
              <a:t>Nump</a:t>
            </a:r>
            <a:r>
              <a:rPr lang="en-US" sz="2000" dirty="0" smtClean="0"/>
              <a:t>, </a:t>
            </a:r>
            <a:r>
              <a:rPr lang="en-US" sz="2000" dirty="0" err="1" smtClean="0"/>
              <a:t>nomp</a:t>
            </a:r>
            <a:endParaRPr lang="fr-FR" sz="2000" dirty="0" smtClean="0"/>
          </a:p>
          <a:p>
            <a:pPr>
              <a:buNone/>
            </a:pPr>
            <a:r>
              <a:rPr lang="en-US" sz="2000" dirty="0" smtClean="0">
                <a:solidFill>
                  <a:srgbClr val="990000"/>
                </a:solidFill>
              </a:rPr>
              <a:t>FROM</a:t>
            </a:r>
            <a:r>
              <a:rPr lang="en-US" sz="2000" dirty="0" smtClean="0"/>
              <a:t> </a:t>
            </a:r>
            <a:r>
              <a:rPr lang="en-US" sz="2000" dirty="0" err="1" smtClean="0"/>
              <a:t>Produit</a:t>
            </a:r>
            <a:endParaRPr lang="fr-FR" sz="2000" dirty="0" smtClean="0"/>
          </a:p>
          <a:p>
            <a:pPr>
              <a:buNone/>
            </a:pPr>
            <a:r>
              <a:rPr lang="en-US" sz="2000" dirty="0" smtClean="0">
                <a:solidFill>
                  <a:srgbClr val="990000"/>
                </a:solidFill>
              </a:rPr>
              <a:t>WHERE</a:t>
            </a:r>
            <a:r>
              <a:rPr lang="en-US" sz="2000" dirty="0" smtClean="0"/>
              <a:t>   </a:t>
            </a:r>
            <a:r>
              <a:rPr lang="en-US" sz="2000" dirty="0" err="1" smtClean="0"/>
              <a:t>Nump</a:t>
            </a:r>
            <a:r>
              <a:rPr lang="en-US" sz="2000" dirty="0" smtClean="0"/>
              <a:t> </a:t>
            </a:r>
            <a:r>
              <a:rPr lang="en-US" sz="2000" dirty="0" smtClean="0">
                <a:solidFill>
                  <a:srgbClr val="000066"/>
                </a:solidFill>
              </a:rPr>
              <a:t>IN </a:t>
            </a:r>
          </a:p>
          <a:p>
            <a:pPr>
              <a:buNone/>
            </a:pPr>
            <a:r>
              <a:rPr lang="en-US" sz="2000" dirty="0" smtClean="0"/>
              <a:t>(</a:t>
            </a:r>
            <a:r>
              <a:rPr lang="en-US" sz="2000" dirty="0" smtClean="0">
                <a:solidFill>
                  <a:srgbClr val="990000"/>
                </a:solidFill>
              </a:rPr>
              <a:t>SELECT</a:t>
            </a:r>
            <a:r>
              <a:rPr lang="en-US" sz="2000" dirty="0" smtClean="0"/>
              <a:t> </a:t>
            </a:r>
            <a:r>
              <a:rPr lang="en-US" sz="2000" dirty="0" err="1" smtClean="0"/>
              <a:t>Nump</a:t>
            </a:r>
            <a:r>
              <a:rPr lang="en-US" sz="2000" dirty="0" smtClean="0"/>
              <a:t>  </a:t>
            </a:r>
          </a:p>
          <a:p>
            <a:pPr>
              <a:buNone/>
            </a:pPr>
            <a:r>
              <a:rPr lang="en-US" sz="2000" dirty="0" smtClean="0">
                <a:solidFill>
                  <a:srgbClr val="990000"/>
                </a:solidFill>
              </a:rPr>
              <a:t> FROM</a:t>
            </a:r>
            <a:r>
              <a:rPr lang="en-US" sz="2000" dirty="0" smtClean="0"/>
              <a:t> Stock                                     </a:t>
            </a:r>
            <a:r>
              <a:rPr lang="fr-FR" sz="2000" dirty="0" smtClean="0">
                <a:solidFill>
                  <a:srgbClr val="990000"/>
                </a:solidFill>
              </a:rPr>
              <a:t>WHERE    </a:t>
            </a:r>
            <a:r>
              <a:rPr lang="fr-FR" sz="2000" dirty="0" smtClean="0"/>
              <a:t>Stock.qte = 0)</a:t>
            </a:r>
          </a:p>
          <a:p>
            <a:endParaRPr lang="fr-FR" dirty="0" smtClean="0"/>
          </a:p>
          <a:p>
            <a:pPr>
              <a:buNone/>
            </a:pPr>
            <a:endParaRPr lang="fr-FR" dirty="0" smtClean="0"/>
          </a:p>
          <a:p>
            <a:pPr algn="ct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additive="base">
                                        <p:cTn id="2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 calcmode="lin" valueType="num">
                                      <p:cBhvr additive="base">
                                        <p:cTn id="2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additive="base">
                                        <p:cTn id="3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
                                            <p:txEl>
                                              <p:pRg st="5" end="5"/>
                                            </p:txEl>
                                          </p:spTgt>
                                        </p:tgtEl>
                                        <p:attrNameLst>
                                          <p:attrName>style.visibility</p:attrName>
                                        </p:attrNameLst>
                                      </p:cBhvr>
                                      <p:to>
                                        <p:strVal val="visible"/>
                                      </p:to>
                                    </p:set>
                                    <p:anim calcmode="lin" valueType="num">
                                      <p:cBhvr additive="base">
                                        <p:cTn id="3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1">
                                            <p:txEl>
                                              <p:pRg st="0" end="0"/>
                                            </p:txEl>
                                          </p:spTgt>
                                        </p:tgtEl>
                                        <p:attrNameLst>
                                          <p:attrName>style.visibility</p:attrName>
                                        </p:attrNameLst>
                                      </p:cBhvr>
                                      <p:to>
                                        <p:strVal val="visible"/>
                                      </p:to>
                                    </p:set>
                                    <p:anim calcmode="lin" valueType="num">
                                      <p:cBhvr additive="base">
                                        <p:cTn id="4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1">
                                            <p:txEl>
                                              <p:pRg st="1" end="1"/>
                                            </p:txEl>
                                          </p:spTgt>
                                        </p:tgtEl>
                                        <p:attrNameLst>
                                          <p:attrName>style.visibility</p:attrName>
                                        </p:attrNameLst>
                                      </p:cBhvr>
                                      <p:to>
                                        <p:strVal val="visible"/>
                                      </p:to>
                                    </p:set>
                                    <p:anim calcmode="lin" valueType="num">
                                      <p:cBhvr additive="base">
                                        <p:cTn id="49"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
                                            <p:txEl>
                                              <p:pRg st="1" end="1"/>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1">
                                            <p:txEl>
                                              <p:pRg st="2" end="2"/>
                                            </p:txEl>
                                          </p:spTgt>
                                        </p:tgtEl>
                                        <p:attrNameLst>
                                          <p:attrName>style.visibility</p:attrName>
                                        </p:attrNameLst>
                                      </p:cBhvr>
                                      <p:to>
                                        <p:strVal val="visible"/>
                                      </p:to>
                                    </p:set>
                                    <p:anim calcmode="lin" valueType="num">
                                      <p:cBhvr additive="base">
                                        <p:cTn id="53"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1">
                                            <p:txEl>
                                              <p:pRg st="3" end="3"/>
                                            </p:txEl>
                                          </p:spTgt>
                                        </p:tgtEl>
                                        <p:attrNameLst>
                                          <p:attrName>style.visibility</p:attrName>
                                        </p:attrNameLst>
                                      </p:cBhvr>
                                      <p:to>
                                        <p:strVal val="visible"/>
                                      </p:to>
                                    </p:set>
                                    <p:anim calcmode="lin" valueType="num">
                                      <p:cBhvr additive="base">
                                        <p:cTn id="57"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1">
                                            <p:txEl>
                                              <p:pRg st="3" end="3"/>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1">
                                            <p:txEl>
                                              <p:pRg st="4" end="4"/>
                                            </p:txEl>
                                          </p:spTgt>
                                        </p:tgtEl>
                                        <p:attrNameLst>
                                          <p:attrName>style.visibility</p:attrName>
                                        </p:attrNameLst>
                                      </p:cBhvr>
                                      <p:to>
                                        <p:strVal val="visible"/>
                                      </p:to>
                                    </p:set>
                                    <p:anim calcmode="lin" valueType="num">
                                      <p:cBhvr additive="base">
                                        <p:cTn id="6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1">
                                            <p:txEl>
                                              <p:pRg st="4" end="4"/>
                                            </p:txEl>
                                          </p:spTgt>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1">
                                            <p:txEl>
                                              <p:pRg st="5" end="5"/>
                                            </p:txEl>
                                          </p:spTgt>
                                        </p:tgtEl>
                                        <p:attrNameLst>
                                          <p:attrName>style.visibility</p:attrName>
                                        </p:attrNameLst>
                                      </p:cBhvr>
                                      <p:to>
                                        <p:strVal val="visible"/>
                                      </p:to>
                                    </p:set>
                                    <p:anim calcmode="lin" valueType="num">
                                      <p:cBhvr additive="base">
                                        <p:cTn id="65"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5" grpId="0" build="allAtOnce"/>
      <p:bldP spid="11" grpId="0" uiExpand="1"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764704"/>
            <a:ext cx="8229600" cy="1066800"/>
          </a:xfrm>
        </p:spPr>
        <p:txBody>
          <a:bodyPr>
            <a:normAutofit fontScale="90000"/>
          </a:bodyPr>
          <a:lstStyle/>
          <a:p>
            <a:pPr algn="ctr"/>
            <a:r>
              <a:rPr lang="en-US" sz="2800" b="1" dirty="0" smtClean="0"/>
              <a:t/>
            </a:r>
            <a:br>
              <a:rPr lang="en-US" sz="2800" b="1" dirty="0" smtClean="0"/>
            </a:br>
            <a:r>
              <a:rPr lang="en-US" sz="2800" b="1" dirty="0" err="1" smtClean="0"/>
              <a:t>Exprimer</a:t>
            </a:r>
            <a:r>
              <a:rPr lang="en-US" sz="2800" b="1" dirty="0" smtClean="0"/>
              <a:t> la jointure ?</a:t>
            </a:r>
            <a:r>
              <a:rPr lang="fr-FR" sz="2800" dirty="0" smtClean="0"/>
              <a:t/>
            </a:r>
            <a:br>
              <a:rPr lang="fr-FR" sz="2800" dirty="0" smtClean="0"/>
            </a:br>
            <a:endParaRPr lang="fr-FR" sz="2800" dirty="0">
              <a:latin typeface="+mn-lt"/>
            </a:endParaRPr>
          </a:p>
        </p:txBody>
      </p:sp>
      <p:sp>
        <p:nvSpPr>
          <p:cNvPr id="3" name="Espace réservé du contenu 2"/>
          <p:cNvSpPr>
            <a:spLocks noGrp="1"/>
          </p:cNvSpPr>
          <p:nvPr>
            <p:ph idx="1"/>
          </p:nvPr>
        </p:nvSpPr>
        <p:spPr>
          <a:xfrm>
            <a:off x="395536" y="1772816"/>
            <a:ext cx="8329642" cy="85326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000" b="1" dirty="0" smtClean="0"/>
              <a:t>Donner l’adresse des dépôts qui stockent le produit de nom ‘table’.</a:t>
            </a:r>
            <a:endParaRPr lang="fr-FR" sz="2000" b="1"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12</a:t>
            </a:fld>
            <a:endParaRPr lang="fr-FR" dirty="0"/>
          </a:p>
        </p:txBody>
      </p:sp>
      <p:sp>
        <p:nvSpPr>
          <p:cNvPr id="5" name="ZoneTexte 4"/>
          <p:cNvSpPr txBox="1"/>
          <p:nvPr/>
        </p:nvSpPr>
        <p:spPr>
          <a:xfrm>
            <a:off x="683568" y="2708920"/>
            <a:ext cx="3816424" cy="4278094"/>
          </a:xfrm>
          <a:prstGeom prst="rect">
            <a:avLst/>
          </a:prstGeom>
          <a:noFill/>
        </p:spPr>
        <p:txBody>
          <a:bodyPr wrap="square" rtlCol="0">
            <a:spAutoFit/>
          </a:bodyPr>
          <a:lstStyle/>
          <a:p>
            <a:r>
              <a:rPr lang="en-US" sz="2000" b="1"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1</a:t>
            </a:r>
            <a:r>
              <a:rPr lang="en-US" sz="2000" b="1" baseline="30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ère</a:t>
            </a:r>
            <a:r>
              <a:rPr lang="en-US" sz="2000" b="1"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 formulation</a:t>
            </a:r>
            <a:r>
              <a:rPr lang="en-US" sz="2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 :</a:t>
            </a:r>
          </a:p>
          <a:p>
            <a:pPr>
              <a:lnSpc>
                <a:spcPct val="150000"/>
              </a:lnSpc>
              <a:buNone/>
            </a:pPr>
            <a:r>
              <a:rPr lang="en-US" dirty="0" smtClean="0">
                <a:solidFill>
                  <a:srgbClr val="990000"/>
                </a:solidFill>
              </a:rPr>
              <a:t>SELECT</a:t>
            </a:r>
            <a:r>
              <a:rPr lang="en-US" dirty="0" smtClean="0"/>
              <a:t> </a:t>
            </a:r>
            <a:r>
              <a:rPr lang="en-US" dirty="0" err="1" smtClean="0"/>
              <a:t>Numdep</a:t>
            </a:r>
            <a:r>
              <a:rPr lang="en-US" dirty="0" smtClean="0"/>
              <a:t>, </a:t>
            </a:r>
            <a:r>
              <a:rPr lang="en-US" dirty="0" err="1" smtClean="0"/>
              <a:t>adr-dep</a:t>
            </a:r>
            <a:endParaRPr lang="fr-FR" dirty="0" smtClean="0"/>
          </a:p>
          <a:p>
            <a:pPr>
              <a:lnSpc>
                <a:spcPct val="150000"/>
              </a:lnSpc>
              <a:buNone/>
            </a:pPr>
            <a:r>
              <a:rPr lang="en-US" dirty="0" smtClean="0">
                <a:solidFill>
                  <a:srgbClr val="990000"/>
                </a:solidFill>
              </a:rPr>
              <a:t>FROM</a:t>
            </a:r>
            <a:r>
              <a:rPr lang="en-US" dirty="0" smtClean="0"/>
              <a:t> </a:t>
            </a:r>
            <a:r>
              <a:rPr lang="en-US" dirty="0" err="1" smtClean="0"/>
              <a:t>Produit</a:t>
            </a:r>
            <a:r>
              <a:rPr lang="en-US" dirty="0" smtClean="0"/>
              <a:t>, Depot, Stock </a:t>
            </a:r>
            <a:endParaRPr lang="fr-FR" dirty="0" smtClean="0"/>
          </a:p>
          <a:p>
            <a:pPr>
              <a:lnSpc>
                <a:spcPct val="150000"/>
              </a:lnSpc>
              <a:buNone/>
            </a:pPr>
            <a:r>
              <a:rPr lang="en-US" dirty="0" smtClean="0">
                <a:solidFill>
                  <a:srgbClr val="990000"/>
                </a:solidFill>
              </a:rPr>
              <a:t>WHERE</a:t>
            </a:r>
            <a:r>
              <a:rPr lang="en-US" dirty="0" smtClean="0"/>
              <a:t> </a:t>
            </a:r>
          </a:p>
          <a:p>
            <a:pPr>
              <a:lnSpc>
                <a:spcPct val="150000"/>
              </a:lnSpc>
              <a:buNone/>
            </a:pPr>
            <a:r>
              <a:rPr lang="en-US" dirty="0" smtClean="0"/>
              <a:t>  </a:t>
            </a:r>
            <a:r>
              <a:rPr lang="en-US" dirty="0" err="1" smtClean="0"/>
              <a:t>Produit.Nump</a:t>
            </a:r>
            <a:r>
              <a:rPr lang="en-US" dirty="0" smtClean="0"/>
              <a:t> = </a:t>
            </a:r>
            <a:r>
              <a:rPr lang="en-US" dirty="0" err="1" smtClean="0"/>
              <a:t>Stock.Nump</a:t>
            </a:r>
            <a:endParaRPr lang="fr-FR" dirty="0" smtClean="0"/>
          </a:p>
          <a:p>
            <a:pPr>
              <a:lnSpc>
                <a:spcPct val="150000"/>
              </a:lnSpc>
              <a:buNone/>
            </a:pPr>
            <a:r>
              <a:rPr lang="en-US" dirty="0" smtClean="0">
                <a:solidFill>
                  <a:srgbClr val="990000"/>
                </a:solidFill>
              </a:rPr>
              <a:t>AND</a:t>
            </a:r>
            <a:r>
              <a:rPr lang="en-US" dirty="0" smtClean="0"/>
              <a:t>          </a:t>
            </a:r>
          </a:p>
          <a:p>
            <a:pPr>
              <a:lnSpc>
                <a:spcPct val="150000"/>
              </a:lnSpc>
              <a:buNone/>
            </a:pPr>
            <a:r>
              <a:rPr lang="en-US" dirty="0" err="1" smtClean="0"/>
              <a:t>Depot.Numdep</a:t>
            </a:r>
            <a:r>
              <a:rPr lang="en-US" dirty="0" smtClean="0"/>
              <a:t> =</a:t>
            </a:r>
            <a:r>
              <a:rPr lang="en-US" dirty="0" err="1" smtClean="0"/>
              <a:t>Stock.Numdep</a:t>
            </a:r>
            <a:r>
              <a:rPr lang="en-US" dirty="0" smtClean="0"/>
              <a:t> </a:t>
            </a:r>
            <a:endParaRPr lang="fr-FR" dirty="0" smtClean="0"/>
          </a:p>
          <a:p>
            <a:pPr>
              <a:lnSpc>
                <a:spcPct val="150000"/>
              </a:lnSpc>
              <a:buNone/>
            </a:pPr>
            <a:r>
              <a:rPr lang="en-US" dirty="0" smtClean="0">
                <a:solidFill>
                  <a:srgbClr val="990000"/>
                </a:solidFill>
              </a:rPr>
              <a:t>AND</a:t>
            </a:r>
            <a:r>
              <a:rPr lang="en-US" dirty="0" smtClean="0"/>
              <a:t>           </a:t>
            </a:r>
          </a:p>
          <a:p>
            <a:pPr>
              <a:lnSpc>
                <a:spcPct val="150000"/>
              </a:lnSpc>
              <a:buNone/>
            </a:pPr>
            <a:r>
              <a:rPr lang="en-US" dirty="0" err="1" smtClean="0"/>
              <a:t>Produit.nomp</a:t>
            </a:r>
            <a:r>
              <a:rPr lang="en-US" dirty="0" smtClean="0"/>
              <a:t> </a:t>
            </a:r>
            <a:r>
              <a:rPr lang="en-US" dirty="0" smtClean="0">
                <a:solidFill>
                  <a:srgbClr val="000066"/>
                </a:solidFill>
              </a:rPr>
              <a:t>LIKE </a:t>
            </a:r>
            <a:r>
              <a:rPr lang="en-US" dirty="0" smtClean="0"/>
              <a:t>‘table’;</a:t>
            </a:r>
            <a:endParaRPr lang="fr-FR" dirty="0" smtClean="0"/>
          </a:p>
          <a:p>
            <a:pPr>
              <a:buNone/>
            </a:pPr>
            <a:endParaRPr lang="fr-FR" dirty="0" smtClean="0"/>
          </a:p>
          <a:p>
            <a:pPr algn="ctr"/>
            <a:endParaRPr lang="fr-FR" dirty="0"/>
          </a:p>
        </p:txBody>
      </p:sp>
      <p:sp>
        <p:nvSpPr>
          <p:cNvPr id="11" name="ZoneTexte 10"/>
          <p:cNvSpPr txBox="1"/>
          <p:nvPr/>
        </p:nvSpPr>
        <p:spPr>
          <a:xfrm>
            <a:off x="4716016" y="2564904"/>
            <a:ext cx="4176464" cy="5247590"/>
          </a:xfrm>
          <a:prstGeom prst="rect">
            <a:avLst/>
          </a:prstGeom>
          <a:noFill/>
        </p:spPr>
        <p:txBody>
          <a:bodyPr wrap="square" rtlCol="0">
            <a:spAutoFit/>
          </a:bodyPr>
          <a:lstStyle/>
          <a:p>
            <a:r>
              <a:rPr lang="en-US" sz="2000" b="1"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2</a:t>
            </a:r>
            <a:r>
              <a:rPr lang="en-US" sz="2000" b="1" baseline="30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ème</a:t>
            </a:r>
            <a:r>
              <a:rPr lang="en-US" sz="2000" b="1"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 formulation</a:t>
            </a:r>
            <a:r>
              <a:rPr lang="en-US" sz="2000" dirty="0" smtClean="0">
                <a:ln w="17780" cmpd="sng">
                  <a:no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 :</a:t>
            </a:r>
          </a:p>
          <a:p>
            <a:pPr>
              <a:lnSpc>
                <a:spcPct val="150000"/>
              </a:lnSpc>
              <a:buNone/>
            </a:pPr>
            <a:r>
              <a:rPr lang="en-US" sz="2000" dirty="0" smtClean="0">
                <a:solidFill>
                  <a:srgbClr val="990000"/>
                </a:solidFill>
              </a:rPr>
              <a:t>SELECT</a:t>
            </a:r>
            <a:r>
              <a:rPr lang="en-US" sz="2000" dirty="0" smtClean="0"/>
              <a:t> </a:t>
            </a:r>
            <a:r>
              <a:rPr lang="en-US" sz="2000" dirty="0" err="1" smtClean="0"/>
              <a:t>Numdep</a:t>
            </a:r>
            <a:r>
              <a:rPr lang="en-US" sz="2000" dirty="0" smtClean="0"/>
              <a:t>, </a:t>
            </a:r>
            <a:r>
              <a:rPr lang="en-US" sz="2000" dirty="0" err="1" smtClean="0"/>
              <a:t>adr-dep</a:t>
            </a:r>
            <a:endParaRPr lang="fr-FR" sz="2000" dirty="0" smtClean="0"/>
          </a:p>
          <a:p>
            <a:pPr>
              <a:lnSpc>
                <a:spcPct val="150000"/>
              </a:lnSpc>
              <a:buNone/>
            </a:pPr>
            <a:r>
              <a:rPr lang="en-US" sz="2000" dirty="0" smtClean="0">
                <a:solidFill>
                  <a:srgbClr val="990000"/>
                </a:solidFill>
              </a:rPr>
              <a:t>FROM</a:t>
            </a:r>
            <a:r>
              <a:rPr lang="en-US" sz="2000" dirty="0" smtClean="0"/>
              <a:t> Depot</a:t>
            </a:r>
            <a:endParaRPr lang="fr-FR" sz="2000" dirty="0" smtClean="0"/>
          </a:p>
          <a:p>
            <a:pPr>
              <a:lnSpc>
                <a:spcPct val="150000"/>
              </a:lnSpc>
              <a:buNone/>
            </a:pPr>
            <a:r>
              <a:rPr lang="en-US" sz="2000" dirty="0" smtClean="0">
                <a:solidFill>
                  <a:srgbClr val="990000"/>
                </a:solidFill>
              </a:rPr>
              <a:t>WHERE</a:t>
            </a:r>
            <a:r>
              <a:rPr lang="en-US" sz="2000" dirty="0" smtClean="0"/>
              <a:t>   </a:t>
            </a:r>
            <a:r>
              <a:rPr lang="en-US" sz="2000" dirty="0" err="1" smtClean="0"/>
              <a:t>Numdep</a:t>
            </a:r>
            <a:r>
              <a:rPr lang="en-US" sz="2000" dirty="0" smtClean="0"/>
              <a:t> </a:t>
            </a:r>
            <a:r>
              <a:rPr lang="en-US" sz="2000" dirty="0" smtClean="0">
                <a:solidFill>
                  <a:srgbClr val="990000"/>
                </a:solidFill>
              </a:rPr>
              <a:t>IN </a:t>
            </a:r>
          </a:p>
          <a:p>
            <a:pPr>
              <a:lnSpc>
                <a:spcPct val="150000"/>
              </a:lnSpc>
              <a:buNone/>
            </a:pPr>
            <a:r>
              <a:rPr lang="en-US" sz="2000" dirty="0" smtClean="0"/>
              <a:t>          (</a:t>
            </a:r>
            <a:r>
              <a:rPr lang="en-US" sz="2000" dirty="0" smtClean="0">
                <a:solidFill>
                  <a:srgbClr val="990000"/>
                </a:solidFill>
              </a:rPr>
              <a:t>SELECT</a:t>
            </a:r>
            <a:r>
              <a:rPr lang="en-US" sz="2000" dirty="0" smtClean="0"/>
              <a:t> </a:t>
            </a:r>
            <a:r>
              <a:rPr lang="en-US" sz="2000" dirty="0" err="1" smtClean="0"/>
              <a:t>Numdep</a:t>
            </a:r>
            <a:endParaRPr lang="fr-FR" sz="2000" dirty="0" smtClean="0"/>
          </a:p>
          <a:p>
            <a:pPr>
              <a:lnSpc>
                <a:spcPct val="150000"/>
              </a:lnSpc>
              <a:buNone/>
            </a:pPr>
            <a:r>
              <a:rPr lang="en-US" sz="2000" b="1" dirty="0" smtClean="0"/>
              <a:t>            </a:t>
            </a:r>
            <a:r>
              <a:rPr lang="en-US" sz="2000" dirty="0" smtClean="0">
                <a:solidFill>
                  <a:srgbClr val="990000"/>
                </a:solidFill>
              </a:rPr>
              <a:t>FROM</a:t>
            </a:r>
            <a:r>
              <a:rPr lang="en-US" sz="2000" dirty="0" smtClean="0"/>
              <a:t> Stock</a:t>
            </a:r>
            <a:r>
              <a:rPr lang="en-US" sz="2000" b="1" dirty="0" smtClean="0"/>
              <a:t>   </a:t>
            </a:r>
          </a:p>
          <a:p>
            <a:pPr>
              <a:lnSpc>
                <a:spcPct val="150000"/>
              </a:lnSpc>
              <a:buNone/>
            </a:pPr>
            <a:r>
              <a:rPr lang="en-US" sz="2000" b="1" dirty="0" smtClean="0"/>
              <a:t>            </a:t>
            </a:r>
            <a:r>
              <a:rPr lang="en-US" sz="2000" dirty="0" smtClean="0">
                <a:solidFill>
                  <a:srgbClr val="990000"/>
                </a:solidFill>
              </a:rPr>
              <a:t>WHERE</a:t>
            </a:r>
            <a:r>
              <a:rPr lang="en-US" sz="2000" dirty="0" smtClean="0"/>
              <a:t>    </a:t>
            </a:r>
            <a:r>
              <a:rPr lang="en-US" sz="2000" dirty="0" err="1" smtClean="0"/>
              <a:t>Nump</a:t>
            </a:r>
            <a:r>
              <a:rPr lang="en-US" sz="2000" dirty="0" smtClean="0"/>
              <a:t> </a:t>
            </a:r>
          </a:p>
          <a:p>
            <a:pPr lvl="2">
              <a:lnSpc>
                <a:spcPct val="150000"/>
              </a:lnSpc>
              <a:buNone/>
            </a:pPr>
            <a:r>
              <a:rPr lang="en-US" b="1" dirty="0" smtClean="0"/>
              <a:t>      </a:t>
            </a:r>
            <a:r>
              <a:rPr lang="en-US" dirty="0" smtClean="0">
                <a:solidFill>
                  <a:srgbClr val="990000"/>
                </a:solidFill>
              </a:rPr>
              <a:t>IN</a:t>
            </a:r>
            <a:r>
              <a:rPr lang="en-US" dirty="0" smtClean="0"/>
              <a:t>   (</a:t>
            </a:r>
            <a:r>
              <a:rPr lang="en-US" dirty="0" smtClean="0">
                <a:solidFill>
                  <a:srgbClr val="990000"/>
                </a:solidFill>
              </a:rPr>
              <a:t>SELECT</a:t>
            </a:r>
            <a:r>
              <a:rPr lang="en-US" dirty="0" smtClean="0"/>
              <a:t> </a:t>
            </a:r>
            <a:r>
              <a:rPr lang="en-US" dirty="0" err="1" smtClean="0"/>
              <a:t>Nump</a:t>
            </a:r>
            <a:r>
              <a:rPr lang="en-US" b="1" dirty="0" smtClean="0"/>
              <a:t>                                                                                     </a:t>
            </a:r>
            <a:r>
              <a:rPr lang="en-US" dirty="0" smtClean="0">
                <a:solidFill>
                  <a:srgbClr val="990000"/>
                </a:solidFill>
              </a:rPr>
              <a:t>FROM</a:t>
            </a:r>
            <a:r>
              <a:rPr lang="en-US" dirty="0" smtClean="0"/>
              <a:t> </a:t>
            </a:r>
            <a:r>
              <a:rPr lang="en-US" dirty="0" err="1" smtClean="0"/>
              <a:t>Produit</a:t>
            </a:r>
            <a:r>
              <a:rPr lang="en-US" b="1" dirty="0" smtClean="0"/>
              <a:t>                                                                 </a:t>
            </a:r>
            <a:r>
              <a:rPr lang="en-US" dirty="0" smtClean="0">
                <a:solidFill>
                  <a:srgbClr val="990000"/>
                </a:solidFill>
              </a:rPr>
              <a:t>WHERE</a:t>
            </a:r>
            <a:r>
              <a:rPr lang="en-US" dirty="0" smtClean="0"/>
              <a:t>  </a:t>
            </a:r>
            <a:r>
              <a:rPr lang="en-US" dirty="0" err="1" smtClean="0"/>
              <a:t>nomp</a:t>
            </a:r>
            <a:r>
              <a:rPr lang="en-US" dirty="0" smtClean="0"/>
              <a:t> </a:t>
            </a:r>
            <a:r>
              <a:rPr lang="en-US" dirty="0" smtClean="0">
                <a:solidFill>
                  <a:srgbClr val="990000"/>
                </a:solidFill>
              </a:rPr>
              <a:t>LIKE</a:t>
            </a:r>
            <a:r>
              <a:rPr lang="en-US" dirty="0" smtClean="0"/>
              <a:t> ‘table’));</a:t>
            </a:r>
            <a:endParaRPr lang="fr-FR" dirty="0" smtClean="0"/>
          </a:p>
          <a:p>
            <a:endParaRPr lang="fr-FR" dirty="0" smtClean="0"/>
          </a:p>
          <a:p>
            <a:pPr>
              <a:buNone/>
            </a:pPr>
            <a:endParaRPr lang="fr-FR" dirty="0" smtClean="0"/>
          </a:p>
          <a:p>
            <a:pPr algn="ct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bg/>
                                          </p:spTgt>
                                        </p:tgtEl>
                                        <p:attrNameLst>
                                          <p:attrName>style.visibility</p:attrName>
                                        </p:attrNameLst>
                                      </p:cBhvr>
                                      <p:to>
                                        <p:strVal val="visible"/>
                                      </p:to>
                                    </p:set>
                                    <p:animEffect transition="in" filter="fade">
                                      <p:cBhvr>
                                        <p:cTn id="24" dur="2000"/>
                                        <p:tgtEl>
                                          <p:spTgt spid="3">
                                            <p:bg/>
                                          </p:spTgt>
                                        </p:tgtEl>
                                      </p:cBhvr>
                                    </p:animEffect>
                                  </p:childTnLst>
                                </p:cTn>
                              </p:par>
                              <p:par>
                                <p:cTn id="25" presetID="2" presetClass="entr" presetSubtype="4" fill="hold" nodeType="with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 calcmode="lin" valueType="num">
                                      <p:cBhvr additive="base">
                                        <p:cTn id="2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additive="base">
                                        <p:cTn id="3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5">
                                            <p:txEl>
                                              <p:pRg st="5" end="5"/>
                                            </p:txEl>
                                          </p:spTgt>
                                        </p:tgtEl>
                                        <p:attrNameLst>
                                          <p:attrName>style.visibility</p:attrName>
                                        </p:attrNameLst>
                                      </p:cBhvr>
                                      <p:to>
                                        <p:strVal val="visible"/>
                                      </p:to>
                                    </p:set>
                                    <p:anim calcmode="lin" valueType="num">
                                      <p:cBhvr additive="base">
                                        <p:cTn id="3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 calcmode="lin" valueType="num">
                                      <p:cBhvr additive="base">
                                        <p:cTn id="47"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5">
                                            <p:txEl>
                                              <p:pRg st="8" end="8"/>
                                            </p:txEl>
                                          </p:spTgt>
                                        </p:tgtEl>
                                        <p:attrNameLst>
                                          <p:attrName>style.visibility</p:attrName>
                                        </p:attrNameLst>
                                      </p:cBhvr>
                                      <p:to>
                                        <p:strVal val="visible"/>
                                      </p:to>
                                    </p:set>
                                    <p:anim calcmode="lin" valueType="num">
                                      <p:cBhvr additive="base">
                                        <p:cTn id="5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1">
                                            <p:txEl>
                                              <p:pRg st="0" end="0"/>
                                            </p:txEl>
                                          </p:spTgt>
                                        </p:tgtEl>
                                        <p:attrNameLst>
                                          <p:attrName>style.visibility</p:attrName>
                                        </p:attrNameLst>
                                      </p:cBhvr>
                                      <p:to>
                                        <p:strVal val="visible"/>
                                      </p:to>
                                    </p:set>
                                    <p:anim calcmode="lin" valueType="num">
                                      <p:cBhvr additive="base">
                                        <p:cTn id="5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11">
                                            <p:txEl>
                                              <p:pRg st="1" end="1"/>
                                            </p:txEl>
                                          </p:spTgt>
                                        </p:tgtEl>
                                        <p:attrNameLst>
                                          <p:attrName>style.visibility</p:attrName>
                                        </p:attrNameLst>
                                      </p:cBhvr>
                                      <p:to>
                                        <p:strVal val="visible"/>
                                      </p:to>
                                    </p:set>
                                    <p:anim calcmode="lin" valueType="num">
                                      <p:cBhvr additive="base">
                                        <p:cTn id="6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1">
                                            <p:txEl>
                                              <p:pRg st="1" end="1"/>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11">
                                            <p:txEl>
                                              <p:pRg st="2" end="2"/>
                                            </p:txEl>
                                          </p:spTgt>
                                        </p:tgtEl>
                                        <p:attrNameLst>
                                          <p:attrName>style.visibility</p:attrName>
                                        </p:attrNameLst>
                                      </p:cBhvr>
                                      <p:to>
                                        <p:strVal val="visible"/>
                                      </p:to>
                                    </p:set>
                                    <p:anim calcmode="lin" valueType="num">
                                      <p:cBhvr additive="base">
                                        <p:cTn id="67"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11">
                                            <p:txEl>
                                              <p:pRg st="3" end="3"/>
                                            </p:txEl>
                                          </p:spTgt>
                                        </p:tgtEl>
                                        <p:attrNameLst>
                                          <p:attrName>style.visibility</p:attrName>
                                        </p:attrNameLst>
                                      </p:cBhvr>
                                      <p:to>
                                        <p:strVal val="visible"/>
                                      </p:to>
                                    </p:set>
                                    <p:anim calcmode="lin" valueType="num">
                                      <p:cBhvr additive="base">
                                        <p:cTn id="71"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11">
                                            <p:txEl>
                                              <p:pRg st="3" end="3"/>
                                            </p:txEl>
                                          </p:spTgt>
                                        </p:tgtEl>
                                        <p:attrNameLst>
                                          <p:attrName>ppt_y</p:attrName>
                                        </p:attrNameLst>
                                      </p:cBhvr>
                                      <p:tavLst>
                                        <p:tav tm="0">
                                          <p:val>
                                            <p:strVal val="1+#ppt_h/2"/>
                                          </p:val>
                                        </p:tav>
                                        <p:tav tm="100000">
                                          <p:val>
                                            <p:strVal val="#ppt_y"/>
                                          </p:val>
                                        </p:tav>
                                      </p:tavLst>
                                    </p:anim>
                                  </p:childTnLst>
                                </p:cTn>
                              </p:par>
                              <p:par>
                                <p:cTn id="73" presetID="2" presetClass="entr" presetSubtype="4" fill="hold" nodeType="withEffect">
                                  <p:stCondLst>
                                    <p:cond delay="0"/>
                                  </p:stCondLst>
                                  <p:childTnLst>
                                    <p:set>
                                      <p:cBhvr>
                                        <p:cTn id="74" dur="1" fill="hold">
                                          <p:stCondLst>
                                            <p:cond delay="0"/>
                                          </p:stCondLst>
                                        </p:cTn>
                                        <p:tgtEl>
                                          <p:spTgt spid="11">
                                            <p:txEl>
                                              <p:pRg st="4" end="4"/>
                                            </p:txEl>
                                          </p:spTgt>
                                        </p:tgtEl>
                                        <p:attrNameLst>
                                          <p:attrName>style.visibility</p:attrName>
                                        </p:attrNameLst>
                                      </p:cBhvr>
                                      <p:to>
                                        <p:strVal val="visible"/>
                                      </p:to>
                                    </p:set>
                                    <p:anim calcmode="lin" valueType="num">
                                      <p:cBhvr additive="base">
                                        <p:cTn id="75"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11">
                                            <p:txEl>
                                              <p:pRg st="4" end="4"/>
                                            </p:txEl>
                                          </p:spTgt>
                                        </p:tgtEl>
                                        <p:attrNameLst>
                                          <p:attrName>ppt_y</p:attrName>
                                        </p:attrNameLst>
                                      </p:cBhvr>
                                      <p:tavLst>
                                        <p:tav tm="0">
                                          <p:val>
                                            <p:strVal val="1+#ppt_h/2"/>
                                          </p:val>
                                        </p:tav>
                                        <p:tav tm="100000">
                                          <p:val>
                                            <p:strVal val="#ppt_y"/>
                                          </p:val>
                                        </p:tav>
                                      </p:tavLst>
                                    </p:anim>
                                  </p:childTnLst>
                                </p:cTn>
                              </p:par>
                              <p:par>
                                <p:cTn id="77" presetID="2" presetClass="entr" presetSubtype="4" fill="hold" nodeType="withEffect">
                                  <p:stCondLst>
                                    <p:cond delay="0"/>
                                  </p:stCondLst>
                                  <p:childTnLst>
                                    <p:set>
                                      <p:cBhvr>
                                        <p:cTn id="78" dur="1" fill="hold">
                                          <p:stCondLst>
                                            <p:cond delay="0"/>
                                          </p:stCondLst>
                                        </p:cTn>
                                        <p:tgtEl>
                                          <p:spTgt spid="11">
                                            <p:txEl>
                                              <p:pRg st="5" end="5"/>
                                            </p:txEl>
                                          </p:spTgt>
                                        </p:tgtEl>
                                        <p:attrNameLst>
                                          <p:attrName>style.visibility</p:attrName>
                                        </p:attrNameLst>
                                      </p:cBhvr>
                                      <p:to>
                                        <p:strVal val="visible"/>
                                      </p:to>
                                    </p:set>
                                    <p:anim calcmode="lin" valueType="num">
                                      <p:cBhvr additive="base">
                                        <p:cTn id="79"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1">
                                            <p:txEl>
                                              <p:pRg st="5" end="5"/>
                                            </p:txEl>
                                          </p:spTgt>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11">
                                            <p:txEl>
                                              <p:pRg st="6" end="6"/>
                                            </p:txEl>
                                          </p:spTgt>
                                        </p:tgtEl>
                                        <p:attrNameLst>
                                          <p:attrName>style.visibility</p:attrName>
                                        </p:attrNameLst>
                                      </p:cBhvr>
                                      <p:to>
                                        <p:strVal val="visible"/>
                                      </p:to>
                                    </p:set>
                                    <p:anim calcmode="lin" valueType="num">
                                      <p:cBhvr additive="base">
                                        <p:cTn id="83"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11">
                                            <p:txEl>
                                              <p:pRg st="6" end="6"/>
                                            </p:txEl>
                                          </p:spTgt>
                                        </p:tgtEl>
                                        <p:attrNameLst>
                                          <p:attrName>ppt_y</p:attrName>
                                        </p:attrNameLst>
                                      </p:cBhvr>
                                      <p:tavLst>
                                        <p:tav tm="0">
                                          <p:val>
                                            <p:strVal val="1+#ppt_h/2"/>
                                          </p:val>
                                        </p:tav>
                                        <p:tav tm="100000">
                                          <p:val>
                                            <p:strVal val="#ppt_y"/>
                                          </p:val>
                                        </p:tav>
                                      </p:tavLst>
                                    </p:anim>
                                  </p:childTnLst>
                                </p:cTn>
                              </p:par>
                              <p:par>
                                <p:cTn id="85" presetID="2" presetClass="entr" presetSubtype="4" fill="hold" nodeType="withEffect">
                                  <p:stCondLst>
                                    <p:cond delay="0"/>
                                  </p:stCondLst>
                                  <p:childTnLst>
                                    <p:set>
                                      <p:cBhvr>
                                        <p:cTn id="86" dur="1" fill="hold">
                                          <p:stCondLst>
                                            <p:cond delay="0"/>
                                          </p:stCondLst>
                                        </p:cTn>
                                        <p:tgtEl>
                                          <p:spTgt spid="11">
                                            <p:txEl>
                                              <p:pRg st="7" end="7"/>
                                            </p:txEl>
                                          </p:spTgt>
                                        </p:tgtEl>
                                        <p:attrNameLst>
                                          <p:attrName>style.visibility</p:attrName>
                                        </p:attrNameLst>
                                      </p:cBhvr>
                                      <p:to>
                                        <p:strVal val="visible"/>
                                      </p:to>
                                    </p:set>
                                    <p:anim calcmode="lin" valueType="num">
                                      <p:cBhvr additive="base">
                                        <p:cTn id="87"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1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uiExpand="1" build="allAtOnce"/>
      <p:bldP spid="11"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latin typeface="+mn-lt"/>
              </a:rPr>
              <a:t>Alias ou synonyme   de relations ?</a:t>
            </a:r>
            <a:br>
              <a:rPr lang="fr-FR" sz="2400" dirty="0" smtClean="0">
                <a:latin typeface="+mn-lt"/>
              </a:rPr>
            </a:br>
            <a:endParaRPr lang="fr-FR" sz="2800" dirty="0">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lnSpc>
                <a:spcPct val="150000"/>
              </a:lnSpc>
              <a:buNone/>
            </a:pPr>
            <a:r>
              <a:rPr lang="fr-FR" sz="1800" dirty="0" smtClean="0"/>
              <a:t>3 formes pour désigner les attributs d’une relation </a:t>
            </a:r>
          </a:p>
          <a:p>
            <a:pPr>
              <a:lnSpc>
                <a:spcPct val="150000"/>
              </a:lnSpc>
            </a:pPr>
            <a:r>
              <a:rPr lang="fr-FR" sz="1800" dirty="0" smtClean="0">
                <a:solidFill>
                  <a:srgbClr val="000066"/>
                </a:solidFill>
              </a:rPr>
              <a:t>Nom-attribut, si non ambiguïté </a:t>
            </a:r>
          </a:p>
          <a:p>
            <a:pPr>
              <a:lnSpc>
                <a:spcPct val="150000"/>
              </a:lnSpc>
            </a:pPr>
            <a:r>
              <a:rPr lang="fr-FR" sz="1800" dirty="0" err="1" smtClean="0">
                <a:solidFill>
                  <a:srgbClr val="000066"/>
                </a:solidFill>
              </a:rPr>
              <a:t>Nom-relation.nom-attribut</a:t>
            </a:r>
            <a:r>
              <a:rPr lang="fr-FR" sz="1800" dirty="0" smtClean="0">
                <a:solidFill>
                  <a:srgbClr val="000066"/>
                </a:solidFill>
              </a:rPr>
              <a:t> si </a:t>
            </a:r>
            <a:r>
              <a:rPr lang="fr-FR" sz="1800" dirty="0" err="1" smtClean="0">
                <a:solidFill>
                  <a:srgbClr val="000066"/>
                </a:solidFill>
              </a:rPr>
              <a:t>ambiguité</a:t>
            </a:r>
            <a:endParaRPr lang="fr-FR" sz="1800" dirty="0" smtClean="0">
              <a:solidFill>
                <a:srgbClr val="000066"/>
              </a:solidFill>
            </a:endParaRPr>
          </a:p>
          <a:p>
            <a:pPr>
              <a:lnSpc>
                <a:spcPct val="150000"/>
              </a:lnSpc>
            </a:pPr>
            <a:r>
              <a:rPr lang="fr-FR" sz="1800" dirty="0" err="1" smtClean="0">
                <a:solidFill>
                  <a:srgbClr val="000066"/>
                </a:solidFill>
              </a:rPr>
              <a:t>Alias-relation.nom-attribut</a:t>
            </a:r>
            <a:r>
              <a:rPr lang="fr-FR" sz="1800" dirty="0" smtClean="0">
                <a:solidFill>
                  <a:srgbClr val="000066"/>
                </a:solidFill>
              </a:rPr>
              <a:t> si ambiguïté.</a:t>
            </a:r>
          </a:p>
          <a:p>
            <a:pPr>
              <a:lnSpc>
                <a:spcPct val="150000"/>
              </a:lnSpc>
              <a:buNone/>
            </a:pPr>
            <a:r>
              <a:rPr lang="fr-FR" sz="1800" dirty="0" smtClean="0">
                <a:solidFill>
                  <a:srgbClr val="990000"/>
                </a:solidFill>
              </a:rPr>
              <a:t>Un alias : </a:t>
            </a:r>
            <a:r>
              <a:rPr lang="fr-FR" sz="1800" dirty="0" smtClean="0"/>
              <a:t>un nom de variable attribué à une relation dans la clause FROM afin d ‘éviter de répéter le nom complet des relations dans les critères (conditions)</a:t>
            </a:r>
          </a:p>
          <a:p>
            <a:pPr>
              <a:lnSpc>
                <a:spcPct val="150000"/>
              </a:lnSpc>
              <a:buNone/>
            </a:pPr>
            <a:r>
              <a:rPr lang="fr-FR" sz="1800" dirty="0" smtClean="0">
                <a:solidFill>
                  <a:srgbClr val="990000"/>
                </a:solidFill>
              </a:rPr>
              <a:t>Remarque :</a:t>
            </a:r>
          </a:p>
          <a:p>
            <a:pPr>
              <a:lnSpc>
                <a:spcPct val="150000"/>
              </a:lnSpc>
              <a:buNone/>
            </a:pPr>
            <a:r>
              <a:rPr lang="fr-FR" sz="1800" dirty="0" smtClean="0"/>
              <a:t>Un attribut sous la 1</a:t>
            </a:r>
            <a:r>
              <a:rPr lang="fr-FR" sz="1800" baseline="30000" dirty="0" smtClean="0"/>
              <a:t>ère</a:t>
            </a:r>
            <a:r>
              <a:rPr lang="fr-FR" sz="1800" dirty="0" smtClean="0"/>
              <a:t> forme (</a:t>
            </a:r>
            <a:r>
              <a:rPr lang="fr-FR" sz="1800" dirty="0" err="1" smtClean="0"/>
              <a:t>nomattribut</a:t>
            </a:r>
            <a:r>
              <a:rPr lang="fr-FR" sz="1800" dirty="0" smtClean="0"/>
              <a:t>) référence la relation la plus interne qui a un attribut de ce nom là.</a:t>
            </a:r>
          </a:p>
          <a:p>
            <a:pPr>
              <a:lnSpc>
                <a:spcPct val="150000"/>
              </a:lnSpc>
              <a:buNone/>
            </a:pPr>
            <a:endParaRPr lang="fr-FR" sz="18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13</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Exemple2</a:t>
            </a:r>
            <a:br>
              <a:rPr lang="fr-FR" dirty="0" smtClean="0"/>
            </a:br>
            <a:endParaRPr lang="fr-FR" dirty="0"/>
          </a:p>
        </p:txBody>
      </p:sp>
      <p:sp>
        <p:nvSpPr>
          <p:cNvPr id="3" name="Espace réservé du contenu 2"/>
          <p:cNvSpPr>
            <a:spLocks noGrp="1"/>
          </p:cNvSpPr>
          <p:nvPr>
            <p:ph idx="1"/>
          </p:nvPr>
        </p:nvSpPr>
        <p:spPr/>
        <p:txBody>
          <a:bodyPr>
            <a:normAutofit/>
          </a:bodyPr>
          <a:lstStyle/>
          <a:p>
            <a:r>
              <a:rPr lang="fr-FR" sz="2000" dirty="0" smtClean="0"/>
              <a:t>Schéma de la BDD exemple :</a:t>
            </a:r>
          </a:p>
          <a:p>
            <a:pPr>
              <a:lnSpc>
                <a:spcPct val="200000"/>
              </a:lnSpc>
            </a:pPr>
            <a:r>
              <a:rPr lang="fr-FR" sz="2000" b="1" dirty="0" smtClean="0"/>
              <a:t>Employé</a:t>
            </a:r>
            <a:r>
              <a:rPr lang="fr-FR" sz="2000" dirty="0" smtClean="0"/>
              <a:t>(</a:t>
            </a:r>
            <a:r>
              <a:rPr lang="fr-FR" sz="2000" u="sng" dirty="0" err="1" smtClean="0"/>
              <a:t>cod</a:t>
            </a:r>
            <a:r>
              <a:rPr lang="fr-FR" sz="2000" u="sng" dirty="0" smtClean="0"/>
              <a:t>-</a:t>
            </a:r>
            <a:r>
              <a:rPr lang="fr-FR" sz="2000" u="sng" dirty="0" err="1" smtClean="0"/>
              <a:t>emp</a:t>
            </a:r>
            <a:r>
              <a:rPr lang="fr-FR" sz="2000" dirty="0" smtClean="0"/>
              <a:t>, nom-</a:t>
            </a:r>
            <a:r>
              <a:rPr lang="fr-FR" sz="2000" dirty="0" err="1" smtClean="0"/>
              <a:t>emp</a:t>
            </a:r>
            <a:r>
              <a:rPr lang="fr-FR" sz="2000" dirty="0" smtClean="0"/>
              <a:t>, </a:t>
            </a:r>
            <a:r>
              <a:rPr lang="fr-FR" sz="2000" dirty="0" err="1" smtClean="0"/>
              <a:t>dat</a:t>
            </a:r>
            <a:r>
              <a:rPr lang="fr-FR" sz="2000" dirty="0" smtClean="0"/>
              <a:t>-</a:t>
            </a:r>
            <a:r>
              <a:rPr lang="fr-FR" sz="2000" dirty="0" err="1" smtClean="0"/>
              <a:t>recrut</a:t>
            </a:r>
            <a:r>
              <a:rPr lang="fr-FR" sz="2000" dirty="0" smtClean="0"/>
              <a:t>, </a:t>
            </a:r>
            <a:r>
              <a:rPr lang="fr-FR" sz="2000" dirty="0" err="1" smtClean="0"/>
              <a:t>cod</a:t>
            </a:r>
            <a:r>
              <a:rPr lang="fr-FR" sz="2000" dirty="0" smtClean="0"/>
              <a:t>-poste, salaire, prime, supérieur, </a:t>
            </a:r>
            <a:r>
              <a:rPr lang="fr-FR" sz="2000" dirty="0" err="1" smtClean="0"/>
              <a:t>cod</a:t>
            </a:r>
            <a:r>
              <a:rPr lang="fr-FR" sz="2000" dirty="0" smtClean="0"/>
              <a:t>-</a:t>
            </a:r>
            <a:r>
              <a:rPr lang="fr-FR" sz="2000" dirty="0" err="1" smtClean="0"/>
              <a:t>dep</a:t>
            </a:r>
            <a:r>
              <a:rPr lang="fr-FR" sz="2000" dirty="0" smtClean="0"/>
              <a:t>) </a:t>
            </a:r>
          </a:p>
          <a:p>
            <a:pPr>
              <a:lnSpc>
                <a:spcPct val="200000"/>
              </a:lnSpc>
            </a:pPr>
            <a:r>
              <a:rPr lang="fr-FR" sz="2000" b="1" dirty="0" smtClean="0"/>
              <a:t>Département</a:t>
            </a:r>
            <a:r>
              <a:rPr lang="fr-FR" sz="2000" dirty="0" smtClean="0"/>
              <a:t>(</a:t>
            </a:r>
            <a:r>
              <a:rPr lang="fr-FR" sz="2000" u="sng" dirty="0" err="1" smtClean="0"/>
              <a:t>cod</a:t>
            </a:r>
            <a:r>
              <a:rPr lang="fr-FR" sz="2000" u="sng" dirty="0" smtClean="0"/>
              <a:t>-</a:t>
            </a:r>
            <a:r>
              <a:rPr lang="fr-FR" sz="2000" u="sng" dirty="0" err="1" smtClean="0"/>
              <a:t>dep</a:t>
            </a:r>
            <a:r>
              <a:rPr lang="fr-FR" sz="2000" u="sng" dirty="0" smtClean="0"/>
              <a:t>, </a:t>
            </a:r>
            <a:r>
              <a:rPr lang="fr-FR" sz="2000" dirty="0" smtClean="0"/>
              <a:t>nom-</a:t>
            </a:r>
            <a:r>
              <a:rPr lang="fr-FR" sz="2000" dirty="0" err="1" smtClean="0"/>
              <a:t>dep</a:t>
            </a:r>
            <a:r>
              <a:rPr lang="fr-FR" sz="2000" dirty="0" smtClean="0"/>
              <a:t>, </a:t>
            </a:r>
            <a:r>
              <a:rPr lang="fr-FR" sz="2000" dirty="0" err="1" smtClean="0"/>
              <a:t>cod</a:t>
            </a:r>
            <a:r>
              <a:rPr lang="fr-FR" sz="2000" dirty="0" smtClean="0"/>
              <a:t>-</a:t>
            </a:r>
            <a:r>
              <a:rPr lang="fr-FR" sz="2000" dirty="0" err="1" smtClean="0"/>
              <a:t>respon</a:t>
            </a:r>
            <a:r>
              <a:rPr lang="fr-FR" sz="2000" dirty="0" smtClean="0"/>
              <a:t>)</a:t>
            </a:r>
          </a:p>
          <a:p>
            <a:pPr>
              <a:lnSpc>
                <a:spcPct val="200000"/>
              </a:lnSpc>
            </a:pPr>
            <a:r>
              <a:rPr lang="fr-FR" sz="2000" b="1" dirty="0" smtClean="0"/>
              <a:t>Poste</a:t>
            </a:r>
            <a:r>
              <a:rPr lang="fr-FR" sz="2000" dirty="0" smtClean="0"/>
              <a:t>( </a:t>
            </a:r>
            <a:r>
              <a:rPr lang="fr-FR" sz="2000" u="sng" dirty="0" err="1" smtClean="0"/>
              <a:t>cod</a:t>
            </a:r>
            <a:r>
              <a:rPr lang="fr-FR" sz="2000" u="sng" dirty="0" smtClean="0"/>
              <a:t>-poste</a:t>
            </a:r>
            <a:r>
              <a:rPr lang="fr-FR" sz="2000" dirty="0" smtClean="0"/>
              <a:t>, intitulé, </a:t>
            </a:r>
            <a:r>
              <a:rPr lang="fr-FR" sz="2000" dirty="0" err="1" smtClean="0"/>
              <a:t>salair</a:t>
            </a:r>
            <a:r>
              <a:rPr lang="fr-FR" sz="2000" dirty="0" smtClean="0"/>
              <a:t>-min, </a:t>
            </a:r>
            <a:r>
              <a:rPr lang="fr-FR" sz="2000" dirty="0" err="1" smtClean="0"/>
              <a:t>salair</a:t>
            </a:r>
            <a:r>
              <a:rPr lang="fr-FR" sz="2000" dirty="0" smtClean="0"/>
              <a:t>-max) </a:t>
            </a:r>
          </a:p>
          <a:p>
            <a:pPr>
              <a:lnSpc>
                <a:spcPct val="200000"/>
              </a:lnSpc>
            </a:pPr>
            <a:r>
              <a:rPr lang="fr-FR" sz="2000" b="1" dirty="0" smtClean="0"/>
              <a:t>Historique-poste</a:t>
            </a:r>
            <a:r>
              <a:rPr lang="fr-FR" sz="2000" dirty="0" smtClean="0"/>
              <a:t>( </a:t>
            </a:r>
            <a:r>
              <a:rPr lang="fr-FR" sz="2000" u="sng" dirty="0" err="1" smtClean="0"/>
              <a:t>cod</a:t>
            </a:r>
            <a:r>
              <a:rPr lang="fr-FR" sz="2000" u="sng" dirty="0" smtClean="0"/>
              <a:t>-</a:t>
            </a:r>
            <a:r>
              <a:rPr lang="fr-FR" sz="2000" u="sng" dirty="0" err="1" smtClean="0"/>
              <a:t>emp</a:t>
            </a:r>
            <a:r>
              <a:rPr lang="fr-FR" sz="2000" u="sng" dirty="0" smtClean="0"/>
              <a:t>, </a:t>
            </a:r>
            <a:r>
              <a:rPr lang="fr-FR" sz="2000" u="sng" dirty="0" err="1" smtClean="0"/>
              <a:t>cod</a:t>
            </a:r>
            <a:r>
              <a:rPr lang="fr-FR" sz="2000" u="sng" dirty="0" smtClean="0"/>
              <a:t>-poste</a:t>
            </a:r>
            <a:r>
              <a:rPr lang="fr-FR" sz="2000" dirty="0" smtClean="0"/>
              <a:t>, </a:t>
            </a:r>
            <a:r>
              <a:rPr lang="fr-FR" sz="2000" dirty="0" err="1" smtClean="0"/>
              <a:t>cod</a:t>
            </a:r>
            <a:r>
              <a:rPr lang="fr-FR" sz="2000" dirty="0" smtClean="0"/>
              <a:t>-</a:t>
            </a:r>
            <a:r>
              <a:rPr lang="fr-FR" sz="2000" dirty="0" err="1" smtClean="0"/>
              <a:t>dep</a:t>
            </a:r>
            <a:r>
              <a:rPr lang="fr-FR" sz="2000" dirty="0" smtClean="0"/>
              <a:t>, </a:t>
            </a:r>
            <a:r>
              <a:rPr lang="fr-FR" sz="2000" dirty="0" err="1" smtClean="0"/>
              <a:t>dat</a:t>
            </a:r>
            <a:r>
              <a:rPr lang="fr-FR" sz="2000" dirty="0" smtClean="0"/>
              <a:t>-</a:t>
            </a:r>
            <a:r>
              <a:rPr lang="fr-FR" sz="2000" dirty="0" err="1" smtClean="0"/>
              <a:t>debut</a:t>
            </a:r>
            <a:r>
              <a:rPr lang="fr-FR" sz="2000" dirty="0" smtClean="0"/>
              <a:t>, </a:t>
            </a:r>
            <a:r>
              <a:rPr lang="fr-FR" sz="2000" dirty="0" err="1" smtClean="0"/>
              <a:t>dat</a:t>
            </a:r>
            <a:r>
              <a:rPr lang="fr-FR" sz="2000" dirty="0" smtClean="0"/>
              <a:t>-fin)</a:t>
            </a:r>
            <a:endParaRPr lang="fr-FR" sz="2000" dirty="0"/>
          </a:p>
        </p:txBody>
      </p:sp>
      <p:sp>
        <p:nvSpPr>
          <p:cNvPr id="4" name="Espace réservé du numéro de diapositive 3"/>
          <p:cNvSpPr>
            <a:spLocks noGrp="1"/>
          </p:cNvSpPr>
          <p:nvPr>
            <p:ph type="sldNum" sz="quarter" idx="12"/>
          </p:nvPr>
        </p:nvSpPr>
        <p:spPr/>
        <p:txBody>
          <a:bodyPr/>
          <a:lstStyle/>
          <a:p>
            <a:fld id="{974391E9-2589-4827-81D1-955CC3D3E4F5}" type="slidenum">
              <a:rPr lang="fr-FR" smtClean="0"/>
              <a:pPr/>
              <a:t>14</a:t>
            </a:fld>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latin typeface="+mn-lt"/>
              </a:rPr>
              <a:t>Clause ORDER BY</a:t>
            </a:r>
            <a:br>
              <a:rPr lang="fr-FR" sz="2400" dirty="0" smtClean="0">
                <a:latin typeface="+mn-lt"/>
              </a:rPr>
            </a:br>
            <a:endParaRPr lang="fr-FR" sz="2800" dirty="0">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000" dirty="0" smtClean="0">
                <a:solidFill>
                  <a:srgbClr val="990000"/>
                </a:solidFill>
              </a:rPr>
              <a:t>ORDER BY </a:t>
            </a:r>
            <a:r>
              <a:rPr lang="fr-FR" sz="2000" dirty="0" smtClean="0"/>
              <a:t>précise l'ordre dans lequel la liste des lignes  sélectionnées dans le résultat sera affichée.</a:t>
            </a:r>
          </a:p>
          <a:p>
            <a:pPr>
              <a:buNone/>
            </a:pPr>
            <a:r>
              <a:rPr lang="fr-FR" sz="2000" dirty="0" smtClean="0"/>
              <a:t>Syntaxe :    </a:t>
            </a:r>
            <a:r>
              <a:rPr lang="en-US" sz="2000" dirty="0" smtClean="0">
                <a:solidFill>
                  <a:srgbClr val="990000"/>
                </a:solidFill>
              </a:rPr>
              <a:t>ORDER BY exp1 [DESC], exp2 [DESC], ...</a:t>
            </a:r>
            <a:r>
              <a:rPr lang="fr-FR" sz="2000" dirty="0" smtClean="0">
                <a:solidFill>
                  <a:srgbClr val="990000"/>
                </a:solidFill>
              </a:rPr>
              <a:t> </a:t>
            </a:r>
          </a:p>
          <a:p>
            <a:pPr>
              <a:buNone/>
            </a:pPr>
            <a:endParaRPr lang="fr-FR" sz="2000" dirty="0" smtClean="0">
              <a:solidFill>
                <a:srgbClr val="990000"/>
              </a:solidFill>
            </a:endParaRPr>
          </a:p>
          <a:p>
            <a:pPr>
              <a:buNone/>
            </a:pPr>
            <a:r>
              <a:rPr lang="fr-FR" sz="2000" dirty="0" smtClean="0">
                <a:solidFill>
                  <a:srgbClr val="990000"/>
                </a:solidFill>
              </a:rPr>
              <a:t>DESC </a:t>
            </a:r>
            <a:r>
              <a:rPr lang="fr-FR" sz="2000" dirty="0" smtClean="0"/>
              <a:t>: tri par ordre décroissant. Par défaut, l'ordre est croissant.</a:t>
            </a:r>
          </a:p>
          <a:p>
            <a:pPr>
              <a:buNone/>
            </a:pPr>
            <a:r>
              <a:rPr lang="fr-FR" sz="2000" dirty="0" smtClean="0"/>
              <a:t>Le tri se fait d'abord selon la première expression, puis les lignes ayant la même valeur pour la première expression sont triées selon la deuxième, etc.</a:t>
            </a:r>
          </a:p>
          <a:p>
            <a:pPr>
              <a:buNone/>
            </a:pPr>
            <a:r>
              <a:rPr lang="fr-FR" sz="2000" dirty="0" smtClean="0">
                <a:solidFill>
                  <a:srgbClr val="000066"/>
                </a:solidFill>
              </a:rPr>
              <a:t>Les valeurs nulles sont toujours en tête quel que soit l'ordre du tri </a:t>
            </a: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15</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800" dirty="0" smtClean="0">
                <a:solidFill>
                  <a:srgbClr val="00133A"/>
                </a:solidFill>
                <a:latin typeface="+mn-lt"/>
              </a:rPr>
              <a:t>ORDER BY : Exemples </a:t>
            </a:r>
            <a:br>
              <a:rPr lang="fr-FR" sz="2800" dirty="0" smtClean="0">
                <a:solidFill>
                  <a:srgbClr val="00133A"/>
                </a:solidFill>
                <a:latin typeface="+mn-lt"/>
              </a:rPr>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dirty="0" smtClean="0">
                <a:solidFill>
                  <a:srgbClr val="E64700"/>
                </a:solidFill>
              </a:rPr>
              <a:t>	</a:t>
            </a:r>
            <a:r>
              <a:rPr lang="fr-FR" sz="2400" dirty="0" smtClean="0">
                <a:solidFill>
                  <a:srgbClr val="00133A"/>
                </a:solidFill>
              </a:rPr>
              <a:t>Liste des noms d’employés et de leur poste, triée par département et dans chaque département par ordre de salaire décroissant :</a:t>
            </a:r>
          </a:p>
          <a:p>
            <a:pPr>
              <a:buNone/>
            </a:pPr>
            <a:endParaRPr lang="fr-FR" sz="2400" dirty="0" smtClean="0"/>
          </a:p>
          <a:p>
            <a:pPr lvl="1">
              <a:buNone/>
            </a:pPr>
            <a:r>
              <a:rPr lang="en-US" sz="2400" dirty="0" smtClean="0">
                <a:solidFill>
                  <a:srgbClr val="990000"/>
                </a:solidFill>
              </a:rPr>
              <a:t>SELECT </a:t>
            </a:r>
            <a:r>
              <a:rPr lang="en-US" sz="2400" dirty="0" err="1" smtClean="0">
                <a:solidFill>
                  <a:srgbClr val="00133A"/>
                </a:solidFill>
              </a:rPr>
              <a:t>nomemp</a:t>
            </a:r>
            <a:r>
              <a:rPr lang="en-US" sz="2400" dirty="0" smtClean="0">
                <a:solidFill>
                  <a:schemeClr val="tx2">
                    <a:lumMod val="75000"/>
                    <a:lumOff val="25000"/>
                  </a:schemeClr>
                </a:solidFill>
              </a:rPr>
              <a:t>, </a:t>
            </a:r>
            <a:r>
              <a:rPr lang="en-US" sz="2400" dirty="0" err="1" smtClean="0">
                <a:solidFill>
                  <a:srgbClr val="00133A"/>
                </a:solidFill>
              </a:rPr>
              <a:t>codposte</a:t>
            </a:r>
            <a:r>
              <a:rPr lang="en-US" sz="2400" dirty="0" smtClean="0">
                <a:solidFill>
                  <a:srgbClr val="00133A"/>
                </a:solidFill>
              </a:rPr>
              <a:t> </a:t>
            </a:r>
          </a:p>
          <a:p>
            <a:pPr lvl="1">
              <a:buNone/>
            </a:pPr>
            <a:r>
              <a:rPr lang="en-US" sz="2400" dirty="0" smtClean="0">
                <a:solidFill>
                  <a:srgbClr val="990000"/>
                </a:solidFill>
              </a:rPr>
              <a:t>FROM </a:t>
            </a:r>
            <a:r>
              <a:rPr lang="en-US" sz="2400" dirty="0" err="1" smtClean="0">
                <a:solidFill>
                  <a:srgbClr val="00133A"/>
                </a:solidFill>
              </a:rPr>
              <a:t>employe</a:t>
            </a:r>
            <a:endParaRPr lang="fr-FR" sz="2400" dirty="0" smtClean="0">
              <a:solidFill>
                <a:srgbClr val="00133A"/>
              </a:solidFill>
            </a:endParaRPr>
          </a:p>
          <a:p>
            <a:pPr lvl="1">
              <a:buNone/>
            </a:pPr>
            <a:r>
              <a:rPr lang="en-US" sz="2400" dirty="0" smtClean="0">
                <a:solidFill>
                  <a:srgbClr val="990000"/>
                </a:solidFill>
              </a:rPr>
              <a:t>ORDER BY</a:t>
            </a:r>
            <a:r>
              <a:rPr lang="en-US" sz="2400" dirty="0" smtClean="0">
                <a:solidFill>
                  <a:srgbClr val="E64700"/>
                </a:solidFill>
              </a:rPr>
              <a:t> </a:t>
            </a:r>
            <a:r>
              <a:rPr lang="en-US" sz="2400" dirty="0" err="1" smtClean="0">
                <a:solidFill>
                  <a:srgbClr val="00133A"/>
                </a:solidFill>
              </a:rPr>
              <a:t>coddep</a:t>
            </a:r>
            <a:r>
              <a:rPr lang="en-US" sz="2400" dirty="0" smtClean="0">
                <a:solidFill>
                  <a:srgbClr val="00133A"/>
                </a:solidFill>
              </a:rPr>
              <a:t> , </a:t>
            </a:r>
            <a:r>
              <a:rPr lang="en-US" sz="2400" dirty="0" err="1" smtClean="0">
                <a:solidFill>
                  <a:srgbClr val="00133A"/>
                </a:solidFill>
              </a:rPr>
              <a:t>salaire</a:t>
            </a:r>
            <a:r>
              <a:rPr lang="en-US" sz="2400" dirty="0" smtClean="0">
                <a:solidFill>
                  <a:schemeClr val="tx2">
                    <a:lumMod val="75000"/>
                    <a:lumOff val="25000"/>
                  </a:schemeClr>
                </a:solidFill>
              </a:rPr>
              <a:t>  </a:t>
            </a:r>
            <a:r>
              <a:rPr lang="en-US" sz="2400" dirty="0" smtClean="0">
                <a:solidFill>
                  <a:srgbClr val="990000"/>
                </a:solidFill>
              </a:rPr>
              <a:t>DESC;</a:t>
            </a:r>
            <a:endParaRPr lang="fr-FR" sz="2400" dirty="0" smtClean="0">
              <a:solidFill>
                <a:srgbClr val="990000"/>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16</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800" dirty="0" smtClean="0"/>
              <a:t/>
            </a:r>
            <a:br>
              <a:rPr lang="fr-FR" sz="2800" dirty="0" smtClean="0"/>
            </a:br>
            <a:r>
              <a:rPr lang="fr-FR" sz="2800" dirty="0" smtClean="0">
                <a:latin typeface="+mn-lt"/>
              </a:rPr>
              <a:t>Opérateurs ensemblistes </a:t>
            </a:r>
            <a:br>
              <a:rPr lang="fr-FR" sz="2800" dirty="0" smtClean="0">
                <a:latin typeface="+mn-lt"/>
              </a:rPr>
            </a:br>
            <a:r>
              <a:rPr lang="fr-FR" sz="2800" dirty="0" smtClean="0">
                <a:latin typeface="+mn-lt"/>
              </a:rPr>
              <a:t>Opérateur </a:t>
            </a:r>
            <a:r>
              <a:rPr lang="fr-FR" sz="2800" dirty="0" smtClean="0">
                <a:solidFill>
                  <a:srgbClr val="990000"/>
                </a:solidFill>
                <a:latin typeface="+mn-lt"/>
              </a:rPr>
              <a:t>UNION</a:t>
            </a:r>
            <a:r>
              <a:rPr lang="fr-FR" sz="2800" dirty="0" smtClean="0"/>
              <a:t/>
            </a:r>
            <a:br>
              <a:rPr lang="fr-FR" sz="28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lnSpc>
                <a:spcPct val="150000"/>
              </a:lnSpc>
            </a:pPr>
            <a:r>
              <a:rPr lang="fr-FR" sz="2000" b="1" dirty="0" smtClean="0">
                <a:solidFill>
                  <a:srgbClr val="000000"/>
                </a:solidFill>
              </a:rPr>
              <a:t>fusionner</a:t>
            </a:r>
            <a:r>
              <a:rPr lang="fr-FR" sz="2000" dirty="0" smtClean="0">
                <a:solidFill>
                  <a:srgbClr val="000000"/>
                </a:solidFill>
              </a:rPr>
              <a:t> deux sélections de tables pour obtenir un ensemble de lignes égal à la réunion des lignes des deux sélections.</a:t>
            </a:r>
          </a:p>
          <a:p>
            <a:pPr>
              <a:lnSpc>
                <a:spcPct val="150000"/>
              </a:lnSpc>
            </a:pPr>
            <a:r>
              <a:rPr lang="fr-FR" sz="2000" dirty="0" smtClean="0">
                <a:solidFill>
                  <a:srgbClr val="000000"/>
                </a:solidFill>
              </a:rPr>
              <a:t>Les lignes communes n'apparaîtront qu'une fois.</a:t>
            </a:r>
          </a:p>
          <a:p>
            <a:pPr>
              <a:lnSpc>
                <a:spcPct val="150000"/>
              </a:lnSpc>
              <a:buNone/>
            </a:pPr>
            <a:r>
              <a:rPr lang="en-US" sz="2000" dirty="0" err="1" smtClean="0">
                <a:solidFill>
                  <a:srgbClr val="990000"/>
                </a:solidFill>
              </a:rPr>
              <a:t>Syntaxe</a:t>
            </a:r>
            <a:r>
              <a:rPr lang="en-US" sz="2000" dirty="0" smtClean="0">
                <a:solidFill>
                  <a:srgbClr val="990000"/>
                </a:solidFill>
              </a:rPr>
              <a:t>: </a:t>
            </a:r>
            <a:r>
              <a:rPr lang="en-US" sz="2000" dirty="0" smtClean="0">
                <a:solidFill>
                  <a:srgbClr val="000000"/>
                </a:solidFill>
              </a:rPr>
              <a:t>(les deux tables </a:t>
            </a:r>
            <a:r>
              <a:rPr lang="en-US" sz="2000" dirty="0" err="1" smtClean="0">
                <a:solidFill>
                  <a:srgbClr val="000000"/>
                </a:solidFill>
              </a:rPr>
              <a:t>ont</a:t>
            </a:r>
            <a:r>
              <a:rPr lang="en-US" sz="2000" dirty="0" smtClean="0">
                <a:solidFill>
                  <a:srgbClr val="000000"/>
                </a:solidFill>
              </a:rPr>
              <a:t> le </a:t>
            </a:r>
            <a:r>
              <a:rPr lang="en-US" sz="2000" dirty="0" err="1" smtClean="0">
                <a:solidFill>
                  <a:srgbClr val="990000"/>
                </a:solidFill>
              </a:rPr>
              <a:t>même</a:t>
            </a:r>
            <a:r>
              <a:rPr lang="en-US" sz="2000" dirty="0" smtClean="0">
                <a:solidFill>
                  <a:srgbClr val="990000"/>
                </a:solidFill>
              </a:rPr>
              <a:t> schéma</a:t>
            </a:r>
            <a:r>
              <a:rPr lang="en-US" sz="2000" dirty="0" smtClean="0">
                <a:solidFill>
                  <a:srgbClr val="000000"/>
                </a:solidFill>
              </a:rPr>
              <a:t>)</a:t>
            </a:r>
          </a:p>
          <a:p>
            <a:pPr>
              <a:lnSpc>
                <a:spcPct val="150000"/>
              </a:lnSpc>
              <a:buNone/>
            </a:pPr>
            <a:r>
              <a:rPr lang="en-US" sz="2000" dirty="0" smtClean="0">
                <a:solidFill>
                  <a:srgbClr val="990000"/>
                </a:solidFill>
              </a:rPr>
              <a:t>SELECT</a:t>
            </a:r>
            <a:r>
              <a:rPr lang="en-US" sz="2000" dirty="0" smtClean="0">
                <a:solidFill>
                  <a:srgbClr val="00133A"/>
                </a:solidFill>
              </a:rPr>
              <a:t> </a:t>
            </a:r>
            <a:r>
              <a:rPr lang="en-US" sz="2000" dirty="0" smtClean="0">
                <a:solidFill>
                  <a:srgbClr val="000000"/>
                </a:solidFill>
              </a:rPr>
              <a:t>*</a:t>
            </a:r>
            <a:r>
              <a:rPr lang="en-US" sz="2000" dirty="0" smtClean="0">
                <a:solidFill>
                  <a:srgbClr val="00133A"/>
                </a:solidFill>
              </a:rPr>
              <a:t> </a:t>
            </a:r>
            <a:r>
              <a:rPr lang="en-US" sz="2000" dirty="0" smtClean="0">
                <a:solidFill>
                  <a:srgbClr val="990000"/>
                </a:solidFill>
              </a:rPr>
              <a:t>FROM</a:t>
            </a:r>
            <a:r>
              <a:rPr lang="en-US" sz="2000" dirty="0" smtClean="0">
                <a:solidFill>
                  <a:srgbClr val="00133A"/>
                </a:solidFill>
              </a:rPr>
              <a:t> </a:t>
            </a:r>
            <a:r>
              <a:rPr lang="en-US" sz="2000" dirty="0" smtClean="0">
                <a:solidFill>
                  <a:srgbClr val="000000"/>
                </a:solidFill>
              </a:rPr>
              <a:t>table1</a:t>
            </a:r>
            <a:r>
              <a:rPr lang="en-US" sz="2000" dirty="0" smtClean="0">
                <a:solidFill>
                  <a:srgbClr val="00133A"/>
                </a:solidFill>
              </a:rPr>
              <a:t> </a:t>
            </a:r>
            <a:r>
              <a:rPr lang="en-US" sz="2000" dirty="0" smtClean="0">
                <a:solidFill>
                  <a:srgbClr val="990000"/>
                </a:solidFill>
              </a:rPr>
              <a:t>WHERE</a:t>
            </a:r>
            <a:r>
              <a:rPr lang="en-US" sz="2000" dirty="0" smtClean="0">
                <a:solidFill>
                  <a:srgbClr val="00133A"/>
                </a:solidFill>
              </a:rPr>
              <a:t> …</a:t>
            </a:r>
          </a:p>
          <a:p>
            <a:pPr>
              <a:lnSpc>
                <a:spcPct val="150000"/>
              </a:lnSpc>
              <a:buNone/>
            </a:pPr>
            <a:r>
              <a:rPr lang="en-US" sz="2000" dirty="0" smtClean="0">
                <a:solidFill>
                  <a:srgbClr val="000066"/>
                </a:solidFill>
              </a:rPr>
              <a:t>UNION </a:t>
            </a:r>
          </a:p>
          <a:p>
            <a:pPr>
              <a:lnSpc>
                <a:spcPct val="150000"/>
              </a:lnSpc>
              <a:buNone/>
            </a:pPr>
            <a:r>
              <a:rPr lang="en-US" sz="2000" dirty="0" smtClean="0">
                <a:solidFill>
                  <a:srgbClr val="990000"/>
                </a:solidFill>
              </a:rPr>
              <a:t>SELECT</a:t>
            </a:r>
            <a:r>
              <a:rPr lang="en-US" sz="2000" dirty="0" smtClean="0">
                <a:solidFill>
                  <a:srgbClr val="00133A"/>
                </a:solidFill>
              </a:rPr>
              <a:t> </a:t>
            </a:r>
            <a:r>
              <a:rPr lang="en-US" sz="2000" dirty="0" smtClean="0">
                <a:solidFill>
                  <a:srgbClr val="000000"/>
                </a:solidFill>
              </a:rPr>
              <a:t>*</a:t>
            </a:r>
            <a:r>
              <a:rPr lang="en-US" sz="2000" dirty="0" smtClean="0">
                <a:solidFill>
                  <a:srgbClr val="00133A"/>
                </a:solidFill>
              </a:rPr>
              <a:t> </a:t>
            </a:r>
            <a:r>
              <a:rPr lang="en-US" sz="2000" dirty="0" smtClean="0">
                <a:solidFill>
                  <a:srgbClr val="990000"/>
                </a:solidFill>
              </a:rPr>
              <a:t>FROM</a:t>
            </a:r>
            <a:r>
              <a:rPr lang="en-US" sz="2000" dirty="0" smtClean="0">
                <a:solidFill>
                  <a:srgbClr val="00133A"/>
                </a:solidFill>
              </a:rPr>
              <a:t> </a:t>
            </a:r>
            <a:r>
              <a:rPr lang="en-US" sz="2000" dirty="0" smtClean="0">
                <a:solidFill>
                  <a:srgbClr val="000000"/>
                </a:solidFill>
              </a:rPr>
              <a:t>table2</a:t>
            </a:r>
            <a:r>
              <a:rPr lang="en-US" sz="2000" dirty="0" smtClean="0">
                <a:solidFill>
                  <a:srgbClr val="00133A"/>
                </a:solidFill>
              </a:rPr>
              <a:t> </a:t>
            </a:r>
            <a:r>
              <a:rPr lang="fr-FR" sz="2000" dirty="0" smtClean="0">
                <a:solidFill>
                  <a:srgbClr val="990000"/>
                </a:solidFill>
              </a:rPr>
              <a:t>WHERE </a:t>
            </a:r>
            <a:r>
              <a:rPr lang="fr-FR" sz="2000" dirty="0" smtClean="0">
                <a:solidFill>
                  <a:srgbClr val="00133A"/>
                </a:solidFill>
              </a:rPr>
              <a:t>…</a:t>
            </a:r>
          </a:p>
          <a:p>
            <a:endParaRPr lang="en-US" dirty="0" smtClean="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17</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800" dirty="0" smtClean="0"/>
              <a:t/>
            </a:r>
            <a:br>
              <a:rPr lang="fr-FR" sz="2800" dirty="0" smtClean="0"/>
            </a:br>
            <a:r>
              <a:rPr lang="fr-FR" sz="2800" dirty="0" smtClean="0">
                <a:latin typeface="+mn-lt"/>
              </a:rPr>
              <a:t>Opérateurs ensemblistes </a:t>
            </a:r>
            <a:br>
              <a:rPr lang="fr-FR" sz="2800" dirty="0" smtClean="0">
                <a:latin typeface="+mn-lt"/>
              </a:rPr>
            </a:br>
            <a:r>
              <a:rPr lang="fr-FR" sz="2800" dirty="0" smtClean="0">
                <a:latin typeface="+mn-lt"/>
              </a:rPr>
              <a:t>Opérateur </a:t>
            </a:r>
            <a:r>
              <a:rPr lang="fr-FR" sz="2400" dirty="0" smtClean="0">
                <a:solidFill>
                  <a:srgbClr val="990000"/>
                </a:solidFill>
                <a:latin typeface="+mn-lt"/>
              </a:rPr>
              <a:t>INTERSECT</a:t>
            </a:r>
            <a:r>
              <a:rPr lang="fr-FR" sz="2400" dirty="0" smtClean="0">
                <a:latin typeface="+mn-lt"/>
              </a:rPr>
              <a:t> </a:t>
            </a:r>
            <a:r>
              <a:rPr lang="fr-FR" sz="2800" dirty="0" smtClean="0">
                <a:latin typeface="+mn-lt"/>
              </a:rPr>
              <a:t/>
            </a:r>
            <a:br>
              <a:rPr lang="fr-FR" sz="2800" dirty="0" smtClean="0">
                <a:latin typeface="+mn-lt"/>
              </a:rPr>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lnSpc>
                <a:spcPct val="150000"/>
              </a:lnSpc>
            </a:pPr>
            <a:r>
              <a:rPr lang="fr-FR" sz="2400" dirty="0" smtClean="0"/>
              <a:t>Permet d'obtenir l'ensemble des lignes </a:t>
            </a:r>
            <a:r>
              <a:rPr lang="fr-FR" sz="2400" b="1" dirty="0" smtClean="0"/>
              <a:t>communes </a:t>
            </a:r>
            <a:r>
              <a:rPr lang="fr-FR" sz="2400" dirty="0" smtClean="0"/>
              <a:t>à deux interrogations.</a:t>
            </a:r>
          </a:p>
          <a:p>
            <a:pPr>
              <a:lnSpc>
                <a:spcPct val="150000"/>
              </a:lnSpc>
              <a:buNone/>
            </a:pPr>
            <a:r>
              <a:rPr lang="en-US" sz="2400" dirty="0" err="1" smtClean="0">
                <a:solidFill>
                  <a:srgbClr val="990000"/>
                </a:solidFill>
              </a:rPr>
              <a:t>Syntaxe</a:t>
            </a:r>
            <a:r>
              <a:rPr lang="en-US" sz="2400" dirty="0" smtClean="0">
                <a:solidFill>
                  <a:srgbClr val="990000"/>
                </a:solidFill>
              </a:rPr>
              <a:t>: </a:t>
            </a:r>
            <a:r>
              <a:rPr lang="en-US" sz="2400" dirty="0" smtClean="0"/>
              <a:t>(les deux tables </a:t>
            </a:r>
            <a:r>
              <a:rPr lang="en-US" sz="2400" dirty="0" err="1" smtClean="0"/>
              <a:t>ont</a:t>
            </a:r>
            <a:r>
              <a:rPr lang="en-US" sz="2400" dirty="0" smtClean="0"/>
              <a:t> le </a:t>
            </a:r>
            <a:r>
              <a:rPr lang="en-US" sz="2400" dirty="0" err="1" smtClean="0">
                <a:solidFill>
                  <a:srgbClr val="990000"/>
                </a:solidFill>
              </a:rPr>
              <a:t>même</a:t>
            </a:r>
            <a:r>
              <a:rPr lang="en-US" sz="2400" dirty="0" smtClean="0">
                <a:solidFill>
                  <a:srgbClr val="990000"/>
                </a:solidFill>
              </a:rPr>
              <a:t> schéma</a:t>
            </a:r>
            <a:r>
              <a:rPr lang="en-US" sz="2400" dirty="0" smtClean="0"/>
              <a:t>)</a:t>
            </a:r>
          </a:p>
          <a:p>
            <a:pPr lvl="2">
              <a:lnSpc>
                <a:spcPct val="150000"/>
              </a:lnSpc>
              <a:buNone/>
            </a:pPr>
            <a:r>
              <a:rPr lang="en-US" sz="2000" dirty="0" smtClean="0">
                <a:solidFill>
                  <a:srgbClr val="990000"/>
                </a:solidFill>
              </a:rPr>
              <a:t>SELECT</a:t>
            </a:r>
            <a:r>
              <a:rPr lang="en-US" sz="2000" dirty="0" smtClean="0">
                <a:solidFill>
                  <a:srgbClr val="000000"/>
                </a:solidFill>
              </a:rPr>
              <a:t> * </a:t>
            </a:r>
            <a:r>
              <a:rPr lang="en-US" sz="2000" dirty="0" smtClean="0">
                <a:solidFill>
                  <a:srgbClr val="990000"/>
                </a:solidFill>
              </a:rPr>
              <a:t>FROM</a:t>
            </a:r>
            <a:r>
              <a:rPr lang="en-US" sz="2000" dirty="0" smtClean="0">
                <a:solidFill>
                  <a:srgbClr val="000000"/>
                </a:solidFill>
              </a:rPr>
              <a:t> table1 </a:t>
            </a:r>
            <a:r>
              <a:rPr lang="en-US" sz="2000" dirty="0" smtClean="0">
                <a:solidFill>
                  <a:srgbClr val="990000"/>
                </a:solidFill>
              </a:rPr>
              <a:t>WHERE</a:t>
            </a:r>
            <a:r>
              <a:rPr lang="en-US" sz="2000" dirty="0" smtClean="0">
                <a:solidFill>
                  <a:srgbClr val="000000"/>
                </a:solidFill>
              </a:rPr>
              <a:t> …………</a:t>
            </a:r>
          </a:p>
          <a:p>
            <a:pPr lvl="2">
              <a:lnSpc>
                <a:spcPct val="150000"/>
              </a:lnSpc>
              <a:buNone/>
            </a:pPr>
            <a:r>
              <a:rPr lang="en-US" sz="2000" dirty="0" smtClean="0">
                <a:solidFill>
                  <a:srgbClr val="00133A"/>
                </a:solidFill>
              </a:rPr>
              <a:t>INTERSECT</a:t>
            </a:r>
          </a:p>
          <a:p>
            <a:pPr lvl="2">
              <a:lnSpc>
                <a:spcPct val="150000"/>
              </a:lnSpc>
              <a:buNone/>
            </a:pPr>
            <a:r>
              <a:rPr lang="en-US" sz="2000" dirty="0" smtClean="0">
                <a:solidFill>
                  <a:srgbClr val="990000"/>
                </a:solidFill>
              </a:rPr>
              <a:t>SELECT</a:t>
            </a:r>
            <a:r>
              <a:rPr lang="en-US" sz="2000" dirty="0" smtClean="0">
                <a:solidFill>
                  <a:srgbClr val="000000"/>
                </a:solidFill>
              </a:rPr>
              <a:t> * </a:t>
            </a:r>
            <a:r>
              <a:rPr lang="en-US" sz="2000" dirty="0" smtClean="0">
                <a:solidFill>
                  <a:srgbClr val="990000"/>
                </a:solidFill>
              </a:rPr>
              <a:t>FROM</a:t>
            </a:r>
            <a:r>
              <a:rPr lang="en-US" sz="2000" dirty="0" smtClean="0">
                <a:solidFill>
                  <a:srgbClr val="000000"/>
                </a:solidFill>
              </a:rPr>
              <a:t> table2 </a:t>
            </a:r>
            <a:r>
              <a:rPr lang="fr-FR" sz="2000" dirty="0" smtClean="0">
                <a:solidFill>
                  <a:srgbClr val="990000"/>
                </a:solidFill>
              </a:rPr>
              <a:t>WHERE</a:t>
            </a:r>
            <a:r>
              <a:rPr lang="fr-FR" sz="2000" dirty="0" smtClean="0">
                <a:solidFill>
                  <a:srgbClr val="000000"/>
                </a:solidFill>
              </a:rPr>
              <a:t>………</a:t>
            </a:r>
          </a:p>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18</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800" dirty="0" smtClean="0"/>
              <a:t/>
            </a:r>
            <a:br>
              <a:rPr lang="fr-FR" sz="2800" dirty="0" smtClean="0"/>
            </a:br>
            <a:r>
              <a:rPr lang="fr-FR" sz="2800" dirty="0" smtClean="0"/>
              <a:t>Opérateurs ensemblistes </a:t>
            </a:r>
            <a:br>
              <a:rPr lang="fr-FR" sz="2800" dirty="0" smtClean="0"/>
            </a:br>
            <a:r>
              <a:rPr lang="fr-FR" sz="2800" dirty="0" smtClean="0"/>
              <a:t>Opérateur </a:t>
            </a:r>
            <a:r>
              <a:rPr lang="fr-FR" sz="2400" dirty="0" smtClean="0">
                <a:solidFill>
                  <a:srgbClr val="990000"/>
                </a:solidFill>
              </a:rPr>
              <a:t>EXCEPT</a:t>
            </a:r>
            <a:r>
              <a:rPr lang="fr-FR" sz="2800" dirty="0" smtClean="0"/>
              <a:t/>
            </a:r>
            <a:br>
              <a:rPr lang="fr-FR" sz="28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lnSpc>
                <a:spcPct val="150000"/>
              </a:lnSpc>
            </a:pPr>
            <a:r>
              <a:rPr lang="fr-FR" sz="2000" dirty="0" smtClean="0"/>
              <a:t>permet d'ôter d'une sélection les lignes obtenues dans une deuxième sélection.</a:t>
            </a:r>
          </a:p>
          <a:p>
            <a:pPr>
              <a:lnSpc>
                <a:spcPct val="150000"/>
              </a:lnSpc>
              <a:buNone/>
            </a:pPr>
            <a:r>
              <a:rPr lang="en-US" sz="2000" dirty="0" err="1" smtClean="0">
                <a:solidFill>
                  <a:srgbClr val="990000"/>
                </a:solidFill>
              </a:rPr>
              <a:t>Syntaxe</a:t>
            </a:r>
            <a:r>
              <a:rPr lang="en-US" sz="2000" dirty="0" smtClean="0">
                <a:solidFill>
                  <a:srgbClr val="990000"/>
                </a:solidFill>
              </a:rPr>
              <a:t>: </a:t>
            </a:r>
            <a:r>
              <a:rPr lang="en-US" sz="2000" dirty="0" smtClean="0"/>
              <a:t>(les deux tables </a:t>
            </a:r>
            <a:r>
              <a:rPr lang="en-US" sz="2000" dirty="0" err="1" smtClean="0"/>
              <a:t>ont</a:t>
            </a:r>
            <a:r>
              <a:rPr lang="en-US" sz="2000" dirty="0" smtClean="0"/>
              <a:t> le </a:t>
            </a:r>
            <a:r>
              <a:rPr lang="en-US" sz="2000" dirty="0" err="1" smtClean="0">
                <a:solidFill>
                  <a:srgbClr val="990000"/>
                </a:solidFill>
              </a:rPr>
              <a:t>même</a:t>
            </a:r>
            <a:r>
              <a:rPr lang="en-US" sz="2000" dirty="0" smtClean="0">
                <a:solidFill>
                  <a:srgbClr val="990000"/>
                </a:solidFill>
              </a:rPr>
              <a:t> schéma</a:t>
            </a:r>
            <a:r>
              <a:rPr lang="en-US" sz="2000" dirty="0" smtClean="0"/>
              <a:t>)</a:t>
            </a:r>
          </a:p>
          <a:p>
            <a:pPr>
              <a:lnSpc>
                <a:spcPct val="150000"/>
              </a:lnSpc>
              <a:buNone/>
            </a:pPr>
            <a:endParaRPr lang="en-US" sz="2000" dirty="0" smtClean="0"/>
          </a:p>
          <a:p>
            <a:pPr lvl="2">
              <a:lnSpc>
                <a:spcPct val="150000"/>
              </a:lnSpc>
              <a:buNone/>
            </a:pPr>
            <a:r>
              <a:rPr lang="en-US" sz="2000" dirty="0" smtClean="0">
                <a:solidFill>
                  <a:srgbClr val="990000"/>
                </a:solidFill>
              </a:rPr>
              <a:t>SELECT</a:t>
            </a:r>
            <a:r>
              <a:rPr lang="en-US" sz="2000" dirty="0" smtClean="0">
                <a:solidFill>
                  <a:srgbClr val="00133A"/>
                </a:solidFill>
              </a:rPr>
              <a:t> </a:t>
            </a:r>
            <a:r>
              <a:rPr lang="en-US" sz="2000" dirty="0" smtClean="0">
                <a:solidFill>
                  <a:srgbClr val="000000"/>
                </a:solidFill>
              </a:rPr>
              <a:t>*</a:t>
            </a:r>
            <a:r>
              <a:rPr lang="en-US" sz="2000" dirty="0" smtClean="0">
                <a:solidFill>
                  <a:srgbClr val="00133A"/>
                </a:solidFill>
              </a:rPr>
              <a:t> </a:t>
            </a:r>
            <a:r>
              <a:rPr lang="en-US" sz="2000" dirty="0" smtClean="0">
                <a:solidFill>
                  <a:srgbClr val="990000"/>
                </a:solidFill>
              </a:rPr>
              <a:t>FROM</a:t>
            </a:r>
            <a:r>
              <a:rPr lang="en-US" sz="2000" dirty="0" smtClean="0">
                <a:solidFill>
                  <a:srgbClr val="00133A"/>
                </a:solidFill>
              </a:rPr>
              <a:t> </a:t>
            </a:r>
            <a:r>
              <a:rPr lang="en-US" sz="2000" dirty="0" smtClean="0">
                <a:solidFill>
                  <a:srgbClr val="000000"/>
                </a:solidFill>
              </a:rPr>
              <a:t>table1</a:t>
            </a:r>
            <a:r>
              <a:rPr lang="en-US" sz="2000" dirty="0" smtClean="0">
                <a:solidFill>
                  <a:srgbClr val="00133A"/>
                </a:solidFill>
              </a:rPr>
              <a:t> </a:t>
            </a:r>
            <a:r>
              <a:rPr lang="en-US" sz="2000" dirty="0" smtClean="0">
                <a:solidFill>
                  <a:srgbClr val="990000"/>
                </a:solidFill>
              </a:rPr>
              <a:t>WHERE</a:t>
            </a:r>
            <a:r>
              <a:rPr lang="en-US" sz="2000" dirty="0" smtClean="0">
                <a:solidFill>
                  <a:srgbClr val="00133A"/>
                </a:solidFill>
              </a:rPr>
              <a:t> …</a:t>
            </a:r>
          </a:p>
          <a:p>
            <a:pPr lvl="2">
              <a:lnSpc>
                <a:spcPct val="150000"/>
              </a:lnSpc>
              <a:buNone/>
            </a:pPr>
            <a:r>
              <a:rPr lang="en-US" sz="2000" dirty="0" smtClean="0">
                <a:solidFill>
                  <a:srgbClr val="00133A"/>
                </a:solidFill>
              </a:rPr>
              <a:t>EXCEPT</a:t>
            </a:r>
          </a:p>
          <a:p>
            <a:pPr lvl="2">
              <a:lnSpc>
                <a:spcPct val="150000"/>
              </a:lnSpc>
              <a:buNone/>
            </a:pPr>
            <a:r>
              <a:rPr lang="en-US" sz="2000" dirty="0" smtClean="0">
                <a:solidFill>
                  <a:srgbClr val="990000"/>
                </a:solidFill>
              </a:rPr>
              <a:t>SELECT</a:t>
            </a:r>
            <a:r>
              <a:rPr lang="en-US" sz="2000" dirty="0" smtClean="0">
                <a:solidFill>
                  <a:srgbClr val="00133A"/>
                </a:solidFill>
              </a:rPr>
              <a:t> </a:t>
            </a:r>
            <a:r>
              <a:rPr lang="en-US" sz="2000" dirty="0" smtClean="0">
                <a:solidFill>
                  <a:srgbClr val="000000"/>
                </a:solidFill>
              </a:rPr>
              <a:t>*</a:t>
            </a:r>
            <a:r>
              <a:rPr lang="en-US" sz="2000" dirty="0" smtClean="0">
                <a:solidFill>
                  <a:srgbClr val="00133A"/>
                </a:solidFill>
              </a:rPr>
              <a:t> </a:t>
            </a:r>
            <a:r>
              <a:rPr lang="en-US" sz="2000" dirty="0" smtClean="0">
                <a:solidFill>
                  <a:srgbClr val="990000"/>
                </a:solidFill>
              </a:rPr>
              <a:t>FROM</a:t>
            </a:r>
            <a:r>
              <a:rPr lang="en-US" sz="2000" dirty="0" smtClean="0">
                <a:solidFill>
                  <a:srgbClr val="00133A"/>
                </a:solidFill>
              </a:rPr>
              <a:t> </a:t>
            </a:r>
            <a:r>
              <a:rPr lang="en-US" sz="2000" dirty="0" smtClean="0">
                <a:solidFill>
                  <a:srgbClr val="000000"/>
                </a:solidFill>
              </a:rPr>
              <a:t>table2</a:t>
            </a:r>
            <a:r>
              <a:rPr lang="en-US" sz="2000" dirty="0" smtClean="0">
                <a:solidFill>
                  <a:srgbClr val="00133A"/>
                </a:solidFill>
              </a:rPr>
              <a:t> </a:t>
            </a:r>
            <a:r>
              <a:rPr lang="fr-FR" sz="2000" dirty="0" smtClean="0">
                <a:solidFill>
                  <a:srgbClr val="990000"/>
                </a:solidFill>
              </a:rPr>
              <a:t>WHERE</a:t>
            </a:r>
            <a:r>
              <a:rPr lang="fr-FR" sz="2000" dirty="0" smtClean="0">
                <a:solidFill>
                  <a:srgbClr val="00133A"/>
                </a:solidFill>
              </a:rPr>
              <a:t>…</a:t>
            </a:r>
          </a:p>
          <a:p>
            <a:pPr>
              <a:lnSpc>
                <a:spcPct val="150000"/>
              </a:lnSpc>
            </a:pPr>
            <a:endParaRPr lang="fr-FR" sz="2000" dirty="0" smtClean="0"/>
          </a:p>
          <a:p>
            <a:pPr>
              <a:lnSpc>
                <a:spcPct val="150000"/>
              </a:lnSpc>
            </a:pPr>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19</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800" dirty="0" smtClean="0">
                <a:latin typeface="+mn-lt"/>
              </a:rPr>
              <a:t>Interroger les </a:t>
            </a:r>
            <a:r>
              <a:rPr lang="fr-FR" sz="2800" dirty="0" err="1" smtClean="0">
                <a:latin typeface="+mn-lt"/>
              </a:rPr>
              <a:t>BDDs</a:t>
            </a:r>
            <a:r>
              <a:rPr lang="fr-FR" sz="2800" dirty="0" smtClean="0">
                <a:latin typeface="+mn-lt"/>
              </a:rPr>
              <a:t> relationnelles?</a:t>
            </a:r>
            <a:endParaRPr lang="fr-FR" sz="2800" dirty="0">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dirty="0" smtClean="0">
                <a:solidFill>
                  <a:srgbClr val="00133A"/>
                </a:solidFill>
              </a:rPr>
              <a:t>Une seule instruction: </a:t>
            </a:r>
            <a:r>
              <a:rPr lang="fr-FR" b="1" dirty="0" smtClean="0">
                <a:solidFill>
                  <a:srgbClr val="990000"/>
                </a:solidFill>
              </a:rPr>
              <a:t>SELECT</a:t>
            </a:r>
          </a:p>
          <a:p>
            <a:pPr>
              <a:buNone/>
            </a:pPr>
            <a:endParaRPr lang="fr-FR" sz="4400" dirty="0" smtClean="0">
              <a:solidFill>
                <a:srgbClr val="00133A"/>
              </a:solidFill>
            </a:endParaRPr>
          </a:p>
          <a:p>
            <a:pPr>
              <a:buNone/>
            </a:pPr>
            <a:r>
              <a:rPr lang="fr-FR" dirty="0" smtClean="0">
                <a:solidFill>
                  <a:srgbClr val="00133A"/>
                </a:solidFill>
              </a:rPr>
              <a:t>Exemple (fil rouge sur l’ensemble du chapitre) </a:t>
            </a:r>
          </a:p>
          <a:p>
            <a:pPr>
              <a:buNone/>
            </a:pPr>
            <a:r>
              <a:rPr lang="fr-FR" dirty="0" smtClean="0">
                <a:solidFill>
                  <a:srgbClr val="00133A"/>
                </a:solidFill>
              </a:rPr>
              <a:t>Soit la BDD composée des relations suivantes : </a:t>
            </a:r>
          </a:p>
          <a:p>
            <a:pPr lvl="1"/>
            <a:r>
              <a:rPr lang="fr-FR" b="1" dirty="0" smtClean="0">
                <a:solidFill>
                  <a:srgbClr val="990000"/>
                </a:solidFill>
              </a:rPr>
              <a:t>Produit</a:t>
            </a:r>
            <a:r>
              <a:rPr lang="fr-FR" dirty="0" smtClean="0">
                <a:solidFill>
                  <a:srgbClr val="990000"/>
                </a:solidFill>
              </a:rPr>
              <a:t> </a:t>
            </a:r>
            <a:r>
              <a:rPr lang="fr-FR" dirty="0" smtClean="0">
                <a:solidFill>
                  <a:srgbClr val="00133A"/>
                </a:solidFill>
              </a:rPr>
              <a:t>(</a:t>
            </a:r>
            <a:r>
              <a:rPr lang="fr-FR" u="sng" dirty="0" err="1" smtClean="0">
                <a:solidFill>
                  <a:srgbClr val="00133A"/>
                </a:solidFill>
              </a:rPr>
              <a:t>Nump</a:t>
            </a:r>
            <a:r>
              <a:rPr lang="fr-FR" dirty="0" smtClean="0">
                <a:solidFill>
                  <a:srgbClr val="00133A"/>
                </a:solidFill>
              </a:rPr>
              <a:t>, </a:t>
            </a:r>
            <a:r>
              <a:rPr lang="fr-FR" dirty="0" err="1" smtClean="0">
                <a:solidFill>
                  <a:srgbClr val="00133A"/>
                </a:solidFill>
              </a:rPr>
              <a:t>nomp</a:t>
            </a:r>
            <a:r>
              <a:rPr lang="fr-FR" dirty="0" smtClean="0">
                <a:solidFill>
                  <a:srgbClr val="00133A"/>
                </a:solidFill>
              </a:rPr>
              <a:t>, prix)</a:t>
            </a:r>
          </a:p>
          <a:p>
            <a:pPr lvl="1"/>
            <a:r>
              <a:rPr lang="fr-FR" b="1" dirty="0" err="1" smtClean="0">
                <a:solidFill>
                  <a:srgbClr val="990000"/>
                </a:solidFill>
              </a:rPr>
              <a:t>Depot</a:t>
            </a:r>
            <a:r>
              <a:rPr lang="fr-FR" dirty="0" smtClean="0">
                <a:solidFill>
                  <a:srgbClr val="990000"/>
                </a:solidFill>
              </a:rPr>
              <a:t> </a:t>
            </a:r>
            <a:r>
              <a:rPr lang="fr-FR" dirty="0" smtClean="0">
                <a:solidFill>
                  <a:srgbClr val="00133A"/>
                </a:solidFill>
              </a:rPr>
              <a:t>(</a:t>
            </a:r>
            <a:r>
              <a:rPr lang="fr-FR" u="sng" dirty="0" err="1" smtClean="0">
                <a:solidFill>
                  <a:srgbClr val="00133A"/>
                </a:solidFill>
              </a:rPr>
              <a:t>Numdep</a:t>
            </a:r>
            <a:r>
              <a:rPr lang="fr-FR" dirty="0" smtClean="0">
                <a:solidFill>
                  <a:srgbClr val="00133A"/>
                </a:solidFill>
              </a:rPr>
              <a:t>, libellé, </a:t>
            </a:r>
            <a:r>
              <a:rPr lang="fr-FR" dirty="0" err="1" smtClean="0">
                <a:solidFill>
                  <a:srgbClr val="00133A"/>
                </a:solidFill>
              </a:rPr>
              <a:t>adr</a:t>
            </a:r>
            <a:r>
              <a:rPr lang="fr-FR" dirty="0" smtClean="0">
                <a:solidFill>
                  <a:srgbClr val="00133A"/>
                </a:solidFill>
              </a:rPr>
              <a:t>-</a:t>
            </a:r>
            <a:r>
              <a:rPr lang="fr-FR" dirty="0" err="1" smtClean="0">
                <a:solidFill>
                  <a:srgbClr val="00133A"/>
                </a:solidFill>
              </a:rPr>
              <a:t>dep</a:t>
            </a:r>
            <a:r>
              <a:rPr lang="fr-FR" dirty="0" smtClean="0">
                <a:solidFill>
                  <a:srgbClr val="00133A"/>
                </a:solidFill>
              </a:rPr>
              <a:t>)</a:t>
            </a:r>
          </a:p>
          <a:p>
            <a:pPr lvl="1"/>
            <a:r>
              <a:rPr lang="fr-FR" b="1" dirty="0" smtClean="0">
                <a:solidFill>
                  <a:srgbClr val="990000"/>
                </a:solidFill>
              </a:rPr>
              <a:t>Stock</a:t>
            </a:r>
            <a:r>
              <a:rPr lang="fr-FR" dirty="0" smtClean="0">
                <a:solidFill>
                  <a:srgbClr val="990000"/>
                </a:solidFill>
              </a:rPr>
              <a:t> </a:t>
            </a:r>
            <a:r>
              <a:rPr lang="fr-FR" dirty="0" smtClean="0">
                <a:solidFill>
                  <a:srgbClr val="00133A"/>
                </a:solidFill>
              </a:rPr>
              <a:t>(</a:t>
            </a:r>
            <a:r>
              <a:rPr lang="fr-FR" u="sng" dirty="0" err="1" smtClean="0">
                <a:solidFill>
                  <a:srgbClr val="00133A"/>
                </a:solidFill>
              </a:rPr>
              <a:t>Nump</a:t>
            </a:r>
            <a:r>
              <a:rPr lang="fr-FR" dirty="0" smtClean="0">
                <a:solidFill>
                  <a:srgbClr val="00133A"/>
                </a:solidFill>
              </a:rPr>
              <a:t>, </a:t>
            </a:r>
            <a:r>
              <a:rPr lang="fr-FR" u="sng" dirty="0" err="1" smtClean="0">
                <a:solidFill>
                  <a:srgbClr val="00133A"/>
                </a:solidFill>
              </a:rPr>
              <a:t>Numdep</a:t>
            </a:r>
            <a:r>
              <a:rPr lang="fr-FR" dirty="0" smtClean="0">
                <a:solidFill>
                  <a:srgbClr val="00133A"/>
                </a:solidFill>
              </a:rPr>
              <a:t>, </a:t>
            </a:r>
            <a:r>
              <a:rPr lang="fr-FR" dirty="0" err="1" smtClean="0">
                <a:solidFill>
                  <a:srgbClr val="00133A"/>
                </a:solidFill>
              </a:rPr>
              <a:t>qte</a:t>
            </a:r>
            <a:r>
              <a:rPr lang="fr-FR" dirty="0" smtClean="0">
                <a:solidFill>
                  <a:srgbClr val="00133A"/>
                </a:solidFill>
              </a:rPr>
              <a:t>)</a:t>
            </a:r>
          </a:p>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Produit cartésien (normeSQL2) </a:t>
            </a: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dirty="0" smtClean="0"/>
              <a:t>La norme SQL2 a aussi une syntaxe spéciale pour le produit cartésien de deux tables :</a:t>
            </a:r>
          </a:p>
          <a:p>
            <a:endParaRPr lang="fr-FR" dirty="0" smtClean="0"/>
          </a:p>
          <a:p>
            <a:r>
              <a:rPr lang="fr-FR" dirty="0" smtClean="0"/>
              <a:t>Exemple: </a:t>
            </a:r>
          </a:p>
          <a:p>
            <a:pPr lvl="2">
              <a:buNone/>
            </a:pPr>
            <a:r>
              <a:rPr lang="fr-FR" sz="2800" dirty="0" smtClean="0">
                <a:solidFill>
                  <a:srgbClr val="C00000"/>
                </a:solidFill>
              </a:rPr>
              <a:t>SELECT</a:t>
            </a:r>
            <a:r>
              <a:rPr lang="fr-FR" sz="2800" dirty="0" smtClean="0"/>
              <a:t> </a:t>
            </a:r>
            <a:r>
              <a:rPr lang="fr-FR" sz="2800" dirty="0" err="1" smtClean="0"/>
              <a:t>Nomemp</a:t>
            </a:r>
            <a:r>
              <a:rPr lang="fr-FR" sz="2800" dirty="0" smtClean="0"/>
              <a:t>, </a:t>
            </a:r>
            <a:r>
              <a:rPr lang="fr-FR" sz="2800" dirty="0" err="1" smtClean="0"/>
              <a:t>nomdep</a:t>
            </a:r>
            <a:endParaRPr lang="fr-FR" sz="2800" dirty="0" smtClean="0"/>
          </a:p>
          <a:p>
            <a:pPr lvl="2">
              <a:buNone/>
            </a:pPr>
            <a:r>
              <a:rPr lang="en-US" sz="2800" dirty="0" smtClean="0">
                <a:solidFill>
                  <a:srgbClr val="C00000"/>
                </a:solidFill>
              </a:rPr>
              <a:t>FROM</a:t>
            </a:r>
            <a:r>
              <a:rPr lang="en-US" sz="2800" dirty="0" smtClean="0"/>
              <a:t> </a:t>
            </a:r>
            <a:r>
              <a:rPr lang="en-US" sz="2800" dirty="0" err="1" smtClean="0"/>
              <a:t>employe</a:t>
            </a:r>
            <a:r>
              <a:rPr lang="en-US" sz="2800" dirty="0" smtClean="0"/>
              <a:t> </a:t>
            </a:r>
            <a:r>
              <a:rPr lang="en-US" sz="2800" b="1" dirty="0" smtClean="0">
                <a:solidFill>
                  <a:srgbClr val="00133A"/>
                </a:solidFill>
              </a:rPr>
              <a:t>CROSS</a:t>
            </a:r>
            <a:r>
              <a:rPr lang="en-US" sz="2800" dirty="0" smtClean="0">
                <a:solidFill>
                  <a:srgbClr val="FF0000"/>
                </a:solidFill>
              </a:rPr>
              <a:t> </a:t>
            </a:r>
            <a:r>
              <a:rPr lang="en-US" sz="2800" b="1" dirty="0" smtClean="0">
                <a:solidFill>
                  <a:srgbClr val="00133A"/>
                </a:solidFill>
              </a:rPr>
              <a:t>JOIN</a:t>
            </a:r>
            <a:r>
              <a:rPr lang="en-US" sz="2800" dirty="0" smtClean="0"/>
              <a:t> </a:t>
            </a:r>
            <a:r>
              <a:rPr lang="en-US" sz="2800" dirty="0" err="1" smtClean="0"/>
              <a:t>departement</a:t>
            </a:r>
            <a:endParaRPr lang="fr-FR" sz="2800" dirty="0" smtClean="0"/>
          </a:p>
          <a:p>
            <a:pPr lvl="2">
              <a:buNone/>
            </a:pPr>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20</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Jointure (norme SQL2):</a:t>
            </a: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dirty="0" smtClean="0"/>
              <a:t>Liste des noms d’employés avec le nom du département où ils travaillent :</a:t>
            </a:r>
          </a:p>
          <a:p>
            <a:pPr>
              <a:buNone/>
            </a:pPr>
            <a:endParaRPr lang="en-US" dirty="0" smtClean="0"/>
          </a:p>
          <a:p>
            <a:pPr lvl="1">
              <a:buNone/>
            </a:pPr>
            <a:r>
              <a:rPr lang="en-US" sz="3200" dirty="0" smtClean="0">
                <a:solidFill>
                  <a:srgbClr val="990000"/>
                </a:solidFill>
              </a:rPr>
              <a:t>SELECT</a:t>
            </a:r>
            <a:r>
              <a:rPr lang="en-US" sz="3200" dirty="0" smtClean="0"/>
              <a:t> </a:t>
            </a:r>
            <a:r>
              <a:rPr lang="en-US" sz="3200" dirty="0" err="1" smtClean="0"/>
              <a:t>nomemp</a:t>
            </a:r>
            <a:r>
              <a:rPr lang="en-US" sz="3200" dirty="0" smtClean="0"/>
              <a:t>, </a:t>
            </a:r>
            <a:r>
              <a:rPr lang="en-US" sz="3200" dirty="0" err="1" smtClean="0"/>
              <a:t>nomdep</a:t>
            </a:r>
            <a:endParaRPr lang="en-US" sz="3200" dirty="0" smtClean="0"/>
          </a:p>
          <a:p>
            <a:pPr lvl="1">
              <a:buNone/>
            </a:pPr>
            <a:r>
              <a:rPr lang="en-US" sz="3200" dirty="0" smtClean="0">
                <a:solidFill>
                  <a:srgbClr val="990000"/>
                </a:solidFill>
              </a:rPr>
              <a:t>FROM</a:t>
            </a:r>
            <a:r>
              <a:rPr lang="en-US" sz="3200" dirty="0" smtClean="0"/>
              <a:t> </a:t>
            </a:r>
            <a:r>
              <a:rPr lang="en-US" sz="3200" dirty="0" err="1" smtClean="0"/>
              <a:t>employe</a:t>
            </a:r>
            <a:r>
              <a:rPr lang="en-US" sz="3200" dirty="0" smtClean="0"/>
              <a:t> </a:t>
            </a:r>
            <a:r>
              <a:rPr lang="en-US" sz="3200" dirty="0" smtClean="0">
                <a:solidFill>
                  <a:srgbClr val="0033CC"/>
                </a:solidFill>
              </a:rPr>
              <a:t>JOIN</a:t>
            </a:r>
            <a:r>
              <a:rPr lang="en-US" sz="3200" dirty="0" smtClean="0"/>
              <a:t> </a:t>
            </a:r>
            <a:r>
              <a:rPr lang="en-US" sz="3200" dirty="0" err="1" smtClean="0"/>
              <a:t>departement</a:t>
            </a:r>
            <a:r>
              <a:rPr lang="en-US" sz="3200" dirty="0" smtClean="0"/>
              <a:t> </a:t>
            </a:r>
            <a:r>
              <a:rPr lang="en-US" sz="3200" dirty="0" smtClean="0">
                <a:solidFill>
                  <a:srgbClr val="0033CC"/>
                </a:solidFill>
              </a:rPr>
              <a:t>ON</a:t>
            </a:r>
            <a:r>
              <a:rPr lang="en-US" sz="3200" dirty="0" smtClean="0"/>
              <a:t> </a:t>
            </a:r>
            <a:r>
              <a:rPr lang="en-US" sz="3200" dirty="0" err="1" smtClean="0"/>
              <a:t>employe.coddep</a:t>
            </a:r>
            <a:r>
              <a:rPr lang="en-US" sz="3200" dirty="0" smtClean="0"/>
              <a:t> = </a:t>
            </a:r>
            <a:r>
              <a:rPr lang="en-US" sz="3200" dirty="0" err="1" smtClean="0"/>
              <a:t>departement.coddep</a:t>
            </a:r>
            <a:endParaRPr lang="fr-FR" sz="32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21</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Jointure: </a:t>
            </a:r>
            <a:r>
              <a:rPr lang="fr-FR" sz="2400" dirty="0" smtClean="0">
                <a:solidFill>
                  <a:srgbClr val="990000"/>
                </a:solidFill>
              </a:rPr>
              <a:t>ancienne notation</a:t>
            </a: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lnSpc>
                <a:spcPct val="150000"/>
              </a:lnSpc>
            </a:pPr>
            <a:r>
              <a:rPr lang="fr-FR" sz="2000" dirty="0" smtClean="0"/>
              <a:t>La jointure peut aussi être traduite par la clause WHERE :</a:t>
            </a:r>
          </a:p>
          <a:p>
            <a:pPr lvl="1">
              <a:lnSpc>
                <a:spcPct val="150000"/>
              </a:lnSpc>
              <a:buNone/>
            </a:pPr>
            <a:r>
              <a:rPr lang="en-US" sz="2400" dirty="0" smtClean="0">
                <a:solidFill>
                  <a:srgbClr val="990000"/>
                </a:solidFill>
              </a:rPr>
              <a:t>SELECT</a:t>
            </a:r>
            <a:r>
              <a:rPr lang="en-US" sz="2400" dirty="0" smtClean="0"/>
              <a:t> </a:t>
            </a:r>
            <a:r>
              <a:rPr lang="en-US" sz="2400" dirty="0" err="1" smtClean="0"/>
              <a:t>nomemp</a:t>
            </a:r>
            <a:r>
              <a:rPr lang="en-US" sz="2400" dirty="0" smtClean="0"/>
              <a:t>, </a:t>
            </a:r>
            <a:r>
              <a:rPr lang="en-US" sz="2400" dirty="0" err="1" smtClean="0"/>
              <a:t>nomdep</a:t>
            </a:r>
            <a:endParaRPr lang="en-US" sz="2400" dirty="0" smtClean="0"/>
          </a:p>
          <a:p>
            <a:pPr lvl="1">
              <a:lnSpc>
                <a:spcPct val="150000"/>
              </a:lnSpc>
              <a:buNone/>
            </a:pPr>
            <a:r>
              <a:rPr lang="en-US" sz="2400" dirty="0" smtClean="0">
                <a:solidFill>
                  <a:srgbClr val="990000"/>
                </a:solidFill>
              </a:rPr>
              <a:t>FROM</a:t>
            </a:r>
            <a:r>
              <a:rPr lang="en-US" sz="2400" dirty="0" smtClean="0"/>
              <a:t> </a:t>
            </a:r>
            <a:r>
              <a:rPr lang="en-US" sz="2400" dirty="0" err="1" smtClean="0"/>
              <a:t>employe</a:t>
            </a:r>
            <a:r>
              <a:rPr lang="en-US" sz="2400" dirty="0" smtClean="0"/>
              <a:t> </a:t>
            </a:r>
            <a:r>
              <a:rPr lang="en-US" sz="2400" dirty="0" smtClean="0">
                <a:solidFill>
                  <a:srgbClr val="FF0000"/>
                </a:solidFill>
              </a:rPr>
              <a:t>,</a:t>
            </a:r>
            <a:r>
              <a:rPr lang="en-US" sz="2400" dirty="0" smtClean="0"/>
              <a:t> </a:t>
            </a:r>
            <a:r>
              <a:rPr lang="en-US" sz="2400" dirty="0" err="1" smtClean="0"/>
              <a:t>departement</a:t>
            </a:r>
            <a:r>
              <a:rPr lang="en-US" sz="2400" dirty="0" smtClean="0"/>
              <a:t> </a:t>
            </a:r>
          </a:p>
          <a:p>
            <a:pPr lvl="1">
              <a:lnSpc>
                <a:spcPct val="150000"/>
              </a:lnSpc>
              <a:buNone/>
            </a:pPr>
            <a:r>
              <a:rPr lang="en-US" sz="2400" dirty="0" smtClean="0">
                <a:solidFill>
                  <a:srgbClr val="990000"/>
                </a:solidFill>
              </a:rPr>
              <a:t>WHERE</a:t>
            </a:r>
            <a:r>
              <a:rPr lang="en-US" sz="2400" dirty="0" smtClean="0"/>
              <a:t> </a:t>
            </a:r>
            <a:r>
              <a:rPr lang="en-US" sz="2400" dirty="0" err="1" smtClean="0"/>
              <a:t>employe.coddep</a:t>
            </a:r>
            <a:r>
              <a:rPr lang="en-US" sz="2400" dirty="0" smtClean="0"/>
              <a:t> =</a:t>
            </a:r>
            <a:r>
              <a:rPr lang="en-US" sz="2400" dirty="0" err="1" smtClean="0"/>
              <a:t>departement.coddep</a:t>
            </a:r>
            <a:endParaRPr lang="fr-FR" sz="2400" dirty="0" smtClean="0"/>
          </a:p>
          <a:p>
            <a:pPr>
              <a:lnSpc>
                <a:spcPct val="150000"/>
              </a:lnSpc>
            </a:pPr>
            <a:endParaRPr lang="fr-FR" sz="2000" dirty="0" smtClean="0"/>
          </a:p>
          <a:p>
            <a:pPr>
              <a:lnSpc>
                <a:spcPct val="150000"/>
              </a:lnSpc>
            </a:pPr>
            <a:r>
              <a:rPr lang="fr-FR" sz="2000" dirty="0" smtClean="0"/>
              <a:t>Cette façon de faire est encore très souvent utilisée, même avec les SGBD qui supportent la syntaxe SQL2</a:t>
            </a:r>
            <a:r>
              <a:rPr lang="fr-FR" sz="2400" dirty="0" smtClean="0"/>
              <a:t>.</a:t>
            </a:r>
          </a:p>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22</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Jointure naturelle </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000" dirty="0" smtClean="0">
                <a:solidFill>
                  <a:srgbClr val="990000"/>
                </a:solidFill>
              </a:rPr>
              <a:t>Syntaxe: </a:t>
            </a:r>
          </a:p>
          <a:p>
            <a:pPr lvl="2">
              <a:buNone/>
            </a:pPr>
            <a:r>
              <a:rPr lang="fr-FR" sz="2000" dirty="0" smtClean="0">
                <a:solidFill>
                  <a:srgbClr val="990000"/>
                </a:solidFill>
              </a:rPr>
              <a:t>SELECT</a:t>
            </a:r>
            <a:r>
              <a:rPr lang="fr-FR" sz="2000" dirty="0" smtClean="0"/>
              <a:t> </a:t>
            </a:r>
            <a:r>
              <a:rPr lang="fr-FR" sz="2000" dirty="0" err="1" smtClean="0"/>
              <a:t>Nomemp</a:t>
            </a:r>
            <a:r>
              <a:rPr lang="fr-FR" sz="2000" dirty="0" smtClean="0"/>
              <a:t>, </a:t>
            </a:r>
            <a:r>
              <a:rPr lang="fr-FR" sz="2000" dirty="0" err="1" smtClean="0"/>
              <a:t>nomdep</a:t>
            </a:r>
            <a:endParaRPr lang="fr-FR" sz="2000" dirty="0" smtClean="0"/>
          </a:p>
          <a:p>
            <a:pPr lvl="2">
              <a:buNone/>
            </a:pPr>
            <a:r>
              <a:rPr lang="en-US" sz="2000" dirty="0" smtClean="0">
                <a:solidFill>
                  <a:srgbClr val="990000"/>
                </a:solidFill>
              </a:rPr>
              <a:t>FROM</a:t>
            </a:r>
            <a:r>
              <a:rPr lang="en-US" sz="2000" dirty="0" smtClean="0"/>
              <a:t> </a:t>
            </a:r>
            <a:r>
              <a:rPr lang="en-US" sz="2000" dirty="0" err="1" smtClean="0"/>
              <a:t>employe</a:t>
            </a:r>
            <a:r>
              <a:rPr lang="en-US" sz="2000" dirty="0" smtClean="0"/>
              <a:t> </a:t>
            </a:r>
            <a:r>
              <a:rPr lang="fr-FR" sz="2000" dirty="0" smtClean="0">
                <a:solidFill>
                  <a:srgbClr val="990000"/>
                </a:solidFill>
              </a:rPr>
              <a:t>NATURAL</a:t>
            </a:r>
            <a:r>
              <a:rPr lang="fr-FR" sz="2000" dirty="0" smtClean="0">
                <a:solidFill>
                  <a:srgbClr val="FF0000"/>
                </a:solidFill>
              </a:rPr>
              <a:t> </a:t>
            </a:r>
            <a:r>
              <a:rPr lang="en-US" sz="2000" dirty="0" smtClean="0">
                <a:solidFill>
                  <a:srgbClr val="FF0000"/>
                </a:solidFill>
              </a:rPr>
              <a:t> </a:t>
            </a:r>
            <a:r>
              <a:rPr lang="en-US" sz="2000" dirty="0" smtClean="0">
                <a:solidFill>
                  <a:srgbClr val="990000"/>
                </a:solidFill>
              </a:rPr>
              <a:t>JOIN</a:t>
            </a:r>
            <a:r>
              <a:rPr lang="en-US" sz="2000" dirty="0" smtClean="0"/>
              <a:t> </a:t>
            </a:r>
            <a:r>
              <a:rPr lang="en-US" sz="2000" dirty="0" err="1" smtClean="0"/>
              <a:t>departement</a:t>
            </a:r>
            <a:endParaRPr lang="fr-FR" sz="2000" dirty="0" smtClean="0"/>
          </a:p>
          <a:p>
            <a:pPr>
              <a:buNone/>
            </a:pPr>
            <a:endParaRPr lang="fr-FR" sz="2000" dirty="0" smtClean="0"/>
          </a:p>
          <a:p>
            <a:pPr>
              <a:buNone/>
            </a:pPr>
            <a:r>
              <a:rPr lang="fr-FR" sz="2000" dirty="0" smtClean="0">
                <a:solidFill>
                  <a:srgbClr val="990000"/>
                </a:solidFill>
              </a:rPr>
              <a:t>REMARQUES: </a:t>
            </a:r>
          </a:p>
          <a:p>
            <a:r>
              <a:rPr lang="fr-FR" sz="2000" dirty="0" smtClean="0"/>
              <a:t>on  n'a pas besoin d'indiquer les colonnes de jointure car la clause </a:t>
            </a:r>
            <a:r>
              <a:rPr lang="fr-FR" sz="2000" dirty="0" err="1" smtClean="0">
                <a:solidFill>
                  <a:srgbClr val="990000"/>
                </a:solidFill>
              </a:rPr>
              <a:t>natural</a:t>
            </a:r>
            <a:r>
              <a:rPr lang="fr-FR" sz="2000" dirty="0" smtClean="0">
                <a:solidFill>
                  <a:srgbClr val="FF0000"/>
                </a:solidFill>
              </a:rPr>
              <a:t> </a:t>
            </a:r>
            <a:r>
              <a:rPr lang="fr-FR" sz="2000" dirty="0" err="1" smtClean="0">
                <a:solidFill>
                  <a:srgbClr val="990000"/>
                </a:solidFill>
              </a:rPr>
              <a:t>join</a:t>
            </a:r>
            <a:r>
              <a:rPr lang="fr-FR" sz="2000" dirty="0" smtClean="0">
                <a:solidFill>
                  <a:srgbClr val="FF0000"/>
                </a:solidFill>
              </a:rPr>
              <a:t> </a:t>
            </a:r>
            <a:r>
              <a:rPr lang="fr-FR" sz="2000" dirty="0" smtClean="0"/>
              <a:t>joint les deux tables sur toutes les colonnes qui ont le même nom dans les deux tables.</a:t>
            </a:r>
          </a:p>
          <a:p>
            <a:r>
              <a:rPr lang="fr-FR" sz="2000" dirty="0" smtClean="0"/>
              <a:t>Si on utilise une jointure naturelle, il est interdit de préfixer une colonne utilisée pour la jointure par un nom de table. La requête suivante provoque une erreur :</a:t>
            </a:r>
          </a:p>
          <a:p>
            <a:pPr lvl="2">
              <a:buNone/>
            </a:pPr>
            <a:r>
              <a:rPr lang="fr-FR" sz="2000" dirty="0" smtClean="0">
                <a:solidFill>
                  <a:srgbClr val="990000"/>
                </a:solidFill>
              </a:rPr>
              <a:t>SELECT</a:t>
            </a:r>
            <a:r>
              <a:rPr lang="fr-FR" sz="2000" dirty="0" smtClean="0"/>
              <a:t> </a:t>
            </a:r>
            <a:r>
              <a:rPr lang="fr-FR" sz="2000" dirty="0" err="1" smtClean="0"/>
              <a:t>Nomemp</a:t>
            </a:r>
            <a:r>
              <a:rPr lang="fr-FR" sz="2000" dirty="0" smtClean="0"/>
              <a:t>, </a:t>
            </a:r>
            <a:r>
              <a:rPr lang="fr-FR" sz="2000" dirty="0" err="1" smtClean="0"/>
              <a:t>nomdep</a:t>
            </a:r>
            <a:r>
              <a:rPr lang="fr-FR" sz="2000" dirty="0" smtClean="0"/>
              <a:t>, </a:t>
            </a:r>
            <a:r>
              <a:rPr lang="fr-FR" sz="2000" dirty="0" err="1" smtClean="0"/>
              <a:t>departement.coddep</a:t>
            </a:r>
            <a:endParaRPr lang="fr-FR" sz="2000" dirty="0" smtClean="0"/>
          </a:p>
          <a:p>
            <a:pPr lvl="2">
              <a:buNone/>
            </a:pPr>
            <a:r>
              <a:rPr lang="en-US" sz="2000" dirty="0" smtClean="0">
                <a:solidFill>
                  <a:srgbClr val="990000"/>
                </a:solidFill>
              </a:rPr>
              <a:t>FROM</a:t>
            </a:r>
            <a:r>
              <a:rPr lang="en-US" sz="2000" dirty="0" smtClean="0"/>
              <a:t> </a:t>
            </a:r>
            <a:r>
              <a:rPr lang="en-US" sz="2000" dirty="0" err="1" smtClean="0"/>
              <a:t>employe</a:t>
            </a:r>
            <a:r>
              <a:rPr lang="en-US" sz="2000" dirty="0" smtClean="0"/>
              <a:t> </a:t>
            </a:r>
            <a:r>
              <a:rPr lang="fr-FR" sz="2000" dirty="0" smtClean="0">
                <a:solidFill>
                  <a:srgbClr val="990000"/>
                </a:solidFill>
              </a:rPr>
              <a:t>NATURAL</a:t>
            </a:r>
            <a:r>
              <a:rPr lang="fr-FR" sz="2000" dirty="0" smtClean="0">
                <a:solidFill>
                  <a:srgbClr val="FF0000"/>
                </a:solidFill>
              </a:rPr>
              <a:t> </a:t>
            </a:r>
            <a:r>
              <a:rPr lang="en-US" sz="2000" dirty="0" smtClean="0">
                <a:solidFill>
                  <a:srgbClr val="FF0000"/>
                </a:solidFill>
              </a:rPr>
              <a:t> </a:t>
            </a:r>
            <a:r>
              <a:rPr lang="en-US" sz="2000" dirty="0" smtClean="0">
                <a:solidFill>
                  <a:srgbClr val="990000"/>
                </a:solidFill>
              </a:rPr>
              <a:t>JOIN</a:t>
            </a:r>
            <a:r>
              <a:rPr lang="en-US" sz="2000" dirty="0" smtClean="0"/>
              <a:t> </a:t>
            </a:r>
            <a:r>
              <a:rPr lang="en-US" sz="2000" dirty="0" err="1" smtClean="0"/>
              <a:t>departement</a:t>
            </a:r>
            <a:endParaRPr lang="fr-FR" sz="2000" dirty="0" smtClean="0"/>
          </a:p>
          <a:p>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23</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Jointure naturelle (suite)</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000" dirty="0" smtClean="0"/>
              <a:t>Il faut écrire :</a:t>
            </a:r>
          </a:p>
          <a:p>
            <a:pPr lvl="2">
              <a:buNone/>
            </a:pPr>
            <a:r>
              <a:rPr lang="fr-FR" sz="2000" dirty="0" smtClean="0">
                <a:solidFill>
                  <a:srgbClr val="990000"/>
                </a:solidFill>
              </a:rPr>
              <a:t>SELECT</a:t>
            </a:r>
            <a:r>
              <a:rPr lang="fr-FR" sz="2000" dirty="0" smtClean="0"/>
              <a:t> </a:t>
            </a:r>
            <a:r>
              <a:rPr lang="fr-FR" sz="2000" dirty="0" err="1" smtClean="0"/>
              <a:t>Nomemp</a:t>
            </a:r>
            <a:r>
              <a:rPr lang="fr-FR" sz="2000" dirty="0" smtClean="0"/>
              <a:t>, </a:t>
            </a:r>
            <a:r>
              <a:rPr lang="fr-FR" sz="2000" dirty="0" err="1" smtClean="0"/>
              <a:t>nomdep</a:t>
            </a:r>
            <a:r>
              <a:rPr lang="fr-FR" sz="2000" dirty="0" smtClean="0"/>
              <a:t>, </a:t>
            </a:r>
            <a:r>
              <a:rPr lang="fr-FR" sz="2000" dirty="0" err="1" smtClean="0"/>
              <a:t>coddep</a:t>
            </a:r>
            <a:endParaRPr lang="fr-FR" sz="2000" dirty="0" smtClean="0"/>
          </a:p>
          <a:p>
            <a:pPr lvl="2">
              <a:buNone/>
            </a:pPr>
            <a:r>
              <a:rPr lang="en-US" sz="2000" dirty="0" smtClean="0">
                <a:solidFill>
                  <a:srgbClr val="990000"/>
                </a:solidFill>
              </a:rPr>
              <a:t>FROM</a:t>
            </a:r>
            <a:r>
              <a:rPr lang="en-US" sz="2000" dirty="0" smtClean="0"/>
              <a:t> </a:t>
            </a:r>
            <a:r>
              <a:rPr lang="en-US" sz="2000" dirty="0" err="1" smtClean="0"/>
              <a:t>employe</a:t>
            </a:r>
            <a:r>
              <a:rPr lang="en-US" sz="2000" dirty="0" smtClean="0"/>
              <a:t> </a:t>
            </a:r>
            <a:r>
              <a:rPr lang="fr-FR" sz="2000" dirty="0" smtClean="0">
                <a:solidFill>
                  <a:srgbClr val="990000"/>
                </a:solidFill>
              </a:rPr>
              <a:t>NATURAL</a:t>
            </a:r>
            <a:r>
              <a:rPr lang="fr-FR" sz="2000" dirty="0" smtClean="0">
                <a:solidFill>
                  <a:srgbClr val="FF0000"/>
                </a:solidFill>
              </a:rPr>
              <a:t> </a:t>
            </a:r>
            <a:r>
              <a:rPr lang="en-US" sz="2000" dirty="0" smtClean="0">
                <a:solidFill>
                  <a:srgbClr val="FF0000"/>
                </a:solidFill>
              </a:rPr>
              <a:t> </a:t>
            </a:r>
            <a:r>
              <a:rPr lang="en-US" sz="2000" dirty="0" smtClean="0">
                <a:solidFill>
                  <a:srgbClr val="990000"/>
                </a:solidFill>
              </a:rPr>
              <a:t>JOIN</a:t>
            </a:r>
            <a:r>
              <a:rPr lang="en-US" sz="2000" dirty="0" smtClean="0"/>
              <a:t> </a:t>
            </a:r>
            <a:r>
              <a:rPr lang="en-US" sz="2000" dirty="0" err="1" smtClean="0"/>
              <a:t>departement</a:t>
            </a:r>
            <a:endParaRPr lang="fr-FR" sz="2000" dirty="0" smtClean="0"/>
          </a:p>
          <a:p>
            <a:endParaRPr lang="fr-FR" sz="2000" dirty="0" smtClean="0"/>
          </a:p>
          <a:p>
            <a:r>
              <a:rPr lang="fr-FR" sz="2000" dirty="0" smtClean="0"/>
              <a:t>Comment obtenir la jointure naturelle sur une partie seulement des colonnes qui ont le même nom?</a:t>
            </a:r>
          </a:p>
          <a:p>
            <a:pPr>
              <a:buNone/>
            </a:pPr>
            <a:r>
              <a:rPr lang="fr-FR" sz="2000" dirty="0" smtClean="0"/>
              <a:t> 	il faut utiliser la clause </a:t>
            </a:r>
            <a:r>
              <a:rPr lang="fr-FR" sz="2000" dirty="0" smtClean="0">
                <a:solidFill>
                  <a:srgbClr val="FF0000"/>
                </a:solidFill>
              </a:rPr>
              <a:t>_ </a:t>
            </a:r>
            <a:r>
              <a:rPr lang="fr-FR" sz="2000" dirty="0" err="1" smtClean="0">
                <a:solidFill>
                  <a:srgbClr val="990000"/>
                </a:solidFill>
              </a:rPr>
              <a:t>join</a:t>
            </a:r>
            <a:r>
              <a:rPr lang="fr-FR" sz="2000" dirty="0" smtClean="0">
                <a:solidFill>
                  <a:srgbClr val="FF0000"/>
                </a:solidFill>
              </a:rPr>
              <a:t> </a:t>
            </a:r>
            <a:r>
              <a:rPr lang="fr-FR" sz="2000" dirty="0" err="1" smtClean="0">
                <a:solidFill>
                  <a:srgbClr val="990000"/>
                </a:solidFill>
              </a:rPr>
              <a:t>using</a:t>
            </a:r>
            <a:r>
              <a:rPr lang="fr-FR" sz="2000" dirty="0" err="1" smtClean="0"/>
              <a:t>_</a:t>
            </a:r>
            <a:r>
              <a:rPr lang="fr-FR" sz="2000" dirty="0" smtClean="0"/>
              <a:t> (s'il y a plusieurs colonnes, le séparateur de colonnes est la virgule). </a:t>
            </a:r>
          </a:p>
          <a:p>
            <a:r>
              <a:rPr lang="fr-FR" sz="2000" dirty="0" smtClean="0"/>
              <a:t>La requête suivante est équivalente à la précédente :</a:t>
            </a:r>
          </a:p>
          <a:p>
            <a:pPr>
              <a:buNone/>
            </a:pPr>
            <a:r>
              <a:rPr lang="en-US" sz="2000" dirty="0" smtClean="0"/>
              <a:t>	</a:t>
            </a:r>
            <a:r>
              <a:rPr lang="en-US" sz="2000" dirty="0" smtClean="0">
                <a:solidFill>
                  <a:srgbClr val="990000"/>
                </a:solidFill>
              </a:rPr>
              <a:t>SELECT</a:t>
            </a:r>
            <a:r>
              <a:rPr lang="en-US" sz="2000" dirty="0" smtClean="0"/>
              <a:t> </a:t>
            </a:r>
            <a:r>
              <a:rPr lang="en-US" sz="2000" dirty="0" err="1" smtClean="0"/>
              <a:t>nomemp</a:t>
            </a:r>
            <a:r>
              <a:rPr lang="en-US" sz="2000" dirty="0" smtClean="0"/>
              <a:t>, </a:t>
            </a:r>
            <a:r>
              <a:rPr lang="en-US" sz="2000" dirty="0" err="1" smtClean="0"/>
              <a:t>nomdep</a:t>
            </a:r>
            <a:endParaRPr lang="fr-FR" sz="2000" dirty="0" smtClean="0"/>
          </a:p>
          <a:p>
            <a:pPr>
              <a:buNone/>
            </a:pPr>
            <a:r>
              <a:rPr lang="en-US" sz="2000" dirty="0" smtClean="0"/>
              <a:t>	</a:t>
            </a:r>
            <a:r>
              <a:rPr lang="en-US" sz="2000" dirty="0" smtClean="0">
                <a:solidFill>
                  <a:srgbClr val="990000"/>
                </a:solidFill>
              </a:rPr>
              <a:t>FROM</a:t>
            </a:r>
            <a:r>
              <a:rPr lang="en-US" sz="2000" dirty="0" smtClean="0"/>
              <a:t> </a:t>
            </a:r>
            <a:r>
              <a:rPr lang="en-US" sz="2000" dirty="0" err="1" smtClean="0"/>
              <a:t>employe</a:t>
            </a:r>
            <a:r>
              <a:rPr lang="en-US" sz="2000" dirty="0" smtClean="0"/>
              <a:t> </a:t>
            </a:r>
            <a:r>
              <a:rPr lang="en-US" sz="2000" dirty="0" smtClean="0">
                <a:solidFill>
                  <a:srgbClr val="990000"/>
                </a:solidFill>
              </a:rPr>
              <a:t>JOIN</a:t>
            </a:r>
            <a:r>
              <a:rPr lang="en-US" sz="2000" dirty="0" smtClean="0">
                <a:solidFill>
                  <a:srgbClr val="FF0000"/>
                </a:solidFill>
              </a:rPr>
              <a:t> </a:t>
            </a:r>
            <a:r>
              <a:rPr lang="en-US" sz="2000" dirty="0" err="1" smtClean="0"/>
              <a:t>departement</a:t>
            </a:r>
            <a:r>
              <a:rPr lang="en-US" sz="2000" dirty="0" smtClean="0"/>
              <a:t> </a:t>
            </a:r>
            <a:r>
              <a:rPr lang="en-US" sz="2000" dirty="0" smtClean="0">
                <a:solidFill>
                  <a:srgbClr val="990000"/>
                </a:solidFill>
              </a:rPr>
              <a:t>USING</a:t>
            </a:r>
            <a:r>
              <a:rPr lang="en-US" sz="2000" dirty="0" smtClean="0"/>
              <a:t> </a:t>
            </a:r>
            <a:r>
              <a:rPr lang="en-US" sz="2000" dirty="0" err="1" smtClean="0"/>
              <a:t>coddep</a:t>
            </a:r>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24</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Jointure d'une table avec elle-même</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endParaRPr lang="fr-FR" sz="2400" dirty="0" smtClean="0"/>
          </a:p>
          <a:p>
            <a:r>
              <a:rPr lang="fr-FR" sz="2400" dirty="0" smtClean="0"/>
              <a:t>Il peut être utile de rassembler des informations provenant d'une ligne d'une table avec des informations venant d'une autre ligne de la même table.</a:t>
            </a:r>
          </a:p>
          <a:p>
            <a:endParaRPr lang="fr-FR" sz="2400" dirty="0" smtClean="0"/>
          </a:p>
          <a:p>
            <a:r>
              <a:rPr lang="fr-FR" sz="2400" dirty="0" smtClean="0"/>
              <a:t>Dans ce cas il faut </a:t>
            </a:r>
            <a:r>
              <a:rPr lang="fr-FR" sz="2400" dirty="0" smtClean="0">
                <a:solidFill>
                  <a:srgbClr val="990000"/>
                </a:solidFill>
              </a:rPr>
              <a:t>renommer au moins l'une des deux tables </a:t>
            </a:r>
            <a:r>
              <a:rPr lang="fr-FR" sz="2400" dirty="0" smtClean="0"/>
              <a:t>en lui donnant un </a:t>
            </a:r>
            <a:r>
              <a:rPr lang="fr-FR" sz="2400" dirty="0" smtClean="0">
                <a:solidFill>
                  <a:srgbClr val="990000"/>
                </a:solidFill>
              </a:rPr>
              <a:t>synonyme</a:t>
            </a:r>
            <a:r>
              <a:rPr lang="fr-FR" sz="2400" dirty="0" smtClean="0"/>
              <a:t> , afin de pouvoir préfixer sans ambiguïté chaque nom de colonne. </a:t>
            </a:r>
            <a:endParaRPr lang="fr-FR" sz="24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25</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Jointure d'une table avec elle-même</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000" dirty="0" smtClean="0"/>
              <a:t>Lister les employés qui ont un supérieur, en indiquant pour chacun le nom de son</a:t>
            </a:r>
            <a:r>
              <a:rPr lang="fr-FR" sz="2000" i="1" dirty="0" smtClean="0"/>
              <a:t> </a:t>
            </a:r>
            <a:r>
              <a:rPr lang="fr-FR" sz="2000" dirty="0" smtClean="0"/>
              <a:t>supérieur :</a:t>
            </a:r>
          </a:p>
          <a:p>
            <a:endParaRPr lang="fr-FR" sz="2000" dirty="0" smtClean="0"/>
          </a:p>
          <a:p>
            <a:pPr>
              <a:buNone/>
            </a:pPr>
            <a:r>
              <a:rPr lang="fr-FR" sz="2000" dirty="0" smtClean="0">
                <a:solidFill>
                  <a:srgbClr val="990000"/>
                </a:solidFill>
              </a:rPr>
              <a:t>SELECT</a:t>
            </a:r>
            <a:r>
              <a:rPr lang="fr-FR" sz="2000" dirty="0" smtClean="0"/>
              <a:t> </a:t>
            </a:r>
            <a:r>
              <a:rPr lang="fr-FR" sz="2000" dirty="0" err="1" smtClean="0">
                <a:solidFill>
                  <a:srgbClr val="00B0F0"/>
                </a:solidFill>
              </a:rPr>
              <a:t>employe</a:t>
            </a:r>
            <a:r>
              <a:rPr lang="fr-FR" sz="2000" dirty="0" err="1" smtClean="0"/>
              <a:t>.nomemp</a:t>
            </a:r>
            <a:r>
              <a:rPr lang="fr-FR" sz="2000" dirty="0" smtClean="0"/>
              <a:t>  </a:t>
            </a:r>
            <a:r>
              <a:rPr lang="fr-FR" sz="2000" dirty="0" err="1" smtClean="0">
                <a:solidFill>
                  <a:srgbClr val="000066"/>
                </a:solidFill>
              </a:rPr>
              <a:t>employe</a:t>
            </a:r>
            <a:r>
              <a:rPr lang="fr-FR" sz="2000" dirty="0" smtClean="0"/>
              <a:t>,  </a:t>
            </a:r>
            <a:r>
              <a:rPr lang="fr-FR" sz="2000" dirty="0" err="1" smtClean="0">
                <a:solidFill>
                  <a:srgbClr val="00B050"/>
                </a:solidFill>
              </a:rPr>
              <a:t>supe</a:t>
            </a:r>
            <a:r>
              <a:rPr lang="fr-FR" sz="2000" dirty="0" err="1" smtClean="0"/>
              <a:t>.nomemp</a:t>
            </a:r>
            <a:r>
              <a:rPr lang="fr-FR" sz="2000" dirty="0" smtClean="0"/>
              <a:t>  </a:t>
            </a:r>
            <a:r>
              <a:rPr lang="fr-FR" sz="2000" dirty="0" err="1" smtClean="0">
                <a:solidFill>
                  <a:srgbClr val="000066"/>
                </a:solidFill>
              </a:rPr>
              <a:t>superieur</a:t>
            </a:r>
            <a:r>
              <a:rPr lang="fr-FR" sz="2000" dirty="0" smtClean="0">
                <a:solidFill>
                  <a:srgbClr val="000066"/>
                </a:solidFill>
              </a:rPr>
              <a:t> </a:t>
            </a:r>
          </a:p>
          <a:p>
            <a:pPr>
              <a:buNone/>
            </a:pPr>
            <a:r>
              <a:rPr lang="fr-FR" sz="2000" dirty="0" smtClean="0">
                <a:solidFill>
                  <a:srgbClr val="990000"/>
                </a:solidFill>
              </a:rPr>
              <a:t>FROM</a:t>
            </a:r>
            <a:r>
              <a:rPr lang="fr-FR" sz="2000" dirty="0" smtClean="0"/>
              <a:t>    </a:t>
            </a:r>
            <a:r>
              <a:rPr lang="fr-FR" sz="2000" dirty="0" err="1" smtClean="0">
                <a:solidFill>
                  <a:srgbClr val="00B0F0"/>
                </a:solidFill>
              </a:rPr>
              <a:t>employe</a:t>
            </a:r>
            <a:r>
              <a:rPr lang="fr-FR" sz="2000" dirty="0" smtClean="0">
                <a:solidFill>
                  <a:srgbClr val="FF0000"/>
                </a:solidFill>
              </a:rPr>
              <a:t> </a:t>
            </a:r>
            <a:r>
              <a:rPr lang="fr-FR" sz="2000" dirty="0" err="1" smtClean="0">
                <a:solidFill>
                  <a:srgbClr val="990000"/>
                </a:solidFill>
              </a:rPr>
              <a:t>join</a:t>
            </a:r>
            <a:r>
              <a:rPr lang="fr-FR" sz="2000" dirty="0" smtClean="0">
                <a:solidFill>
                  <a:srgbClr val="FF0000"/>
                </a:solidFill>
              </a:rPr>
              <a:t> </a:t>
            </a:r>
            <a:r>
              <a:rPr lang="fr-FR" sz="2000" dirty="0" err="1" smtClean="0"/>
              <a:t>employe</a:t>
            </a:r>
            <a:r>
              <a:rPr lang="fr-FR" sz="2000" dirty="0" smtClean="0"/>
              <a:t> </a:t>
            </a:r>
            <a:r>
              <a:rPr lang="fr-FR" sz="2000" dirty="0" smtClean="0">
                <a:solidFill>
                  <a:srgbClr val="00B050"/>
                </a:solidFill>
              </a:rPr>
              <a:t>supe </a:t>
            </a:r>
          </a:p>
          <a:p>
            <a:pPr>
              <a:buNone/>
            </a:pPr>
            <a:r>
              <a:rPr lang="fr-FR" sz="2000" dirty="0" smtClean="0"/>
              <a:t>             </a:t>
            </a:r>
            <a:r>
              <a:rPr lang="fr-FR" sz="2000" dirty="0" smtClean="0">
                <a:solidFill>
                  <a:srgbClr val="990000"/>
                </a:solidFill>
              </a:rPr>
              <a:t>on</a:t>
            </a:r>
            <a:r>
              <a:rPr lang="fr-FR" sz="2000" dirty="0" smtClean="0"/>
              <a:t> </a:t>
            </a:r>
            <a:r>
              <a:rPr lang="fr-FR" sz="2000" dirty="0" err="1" smtClean="0">
                <a:solidFill>
                  <a:srgbClr val="00B0F0"/>
                </a:solidFill>
              </a:rPr>
              <a:t>employe</a:t>
            </a:r>
            <a:r>
              <a:rPr lang="fr-FR" sz="2000" dirty="0" err="1" smtClean="0"/>
              <a:t>.superieur</a:t>
            </a:r>
            <a:r>
              <a:rPr lang="fr-FR" sz="2000" dirty="0" smtClean="0"/>
              <a:t> = </a:t>
            </a:r>
            <a:r>
              <a:rPr lang="fr-FR" sz="2000" dirty="0" err="1" smtClean="0">
                <a:solidFill>
                  <a:srgbClr val="00B050"/>
                </a:solidFill>
              </a:rPr>
              <a:t>supe</a:t>
            </a:r>
            <a:r>
              <a:rPr lang="fr-FR" sz="2000" dirty="0" err="1" smtClean="0"/>
              <a:t>.codemp</a:t>
            </a:r>
            <a:endParaRPr lang="fr-FR" sz="2000" dirty="0" smtClean="0"/>
          </a:p>
          <a:p>
            <a:pPr>
              <a:buNone/>
            </a:pPr>
            <a:r>
              <a:rPr lang="fr-FR" sz="2000" dirty="0" smtClean="0"/>
              <a:t>ou</a:t>
            </a:r>
          </a:p>
          <a:p>
            <a:pPr>
              <a:buNone/>
            </a:pPr>
            <a:r>
              <a:rPr lang="fr-FR" sz="2000" dirty="0" smtClean="0">
                <a:solidFill>
                  <a:srgbClr val="990000"/>
                </a:solidFill>
              </a:rPr>
              <a:t>SELECT</a:t>
            </a:r>
            <a:r>
              <a:rPr lang="fr-FR" sz="2000" dirty="0" smtClean="0"/>
              <a:t> </a:t>
            </a:r>
            <a:r>
              <a:rPr lang="fr-FR" sz="2000" dirty="0" err="1" smtClean="0">
                <a:solidFill>
                  <a:srgbClr val="00B0F0"/>
                </a:solidFill>
              </a:rPr>
              <a:t>employe</a:t>
            </a:r>
            <a:r>
              <a:rPr lang="fr-FR" sz="2000" dirty="0" err="1" smtClean="0"/>
              <a:t>.nomemp</a:t>
            </a:r>
            <a:r>
              <a:rPr lang="fr-FR" sz="2000" dirty="0" smtClean="0"/>
              <a:t> </a:t>
            </a:r>
            <a:r>
              <a:rPr lang="fr-FR" sz="2000" dirty="0" err="1" smtClean="0">
                <a:solidFill>
                  <a:srgbClr val="000066"/>
                </a:solidFill>
              </a:rPr>
              <a:t>employe</a:t>
            </a:r>
            <a:r>
              <a:rPr lang="fr-FR" sz="2000" dirty="0" smtClean="0"/>
              <a:t>, </a:t>
            </a:r>
            <a:r>
              <a:rPr lang="fr-FR" sz="2000" dirty="0" err="1" smtClean="0">
                <a:solidFill>
                  <a:srgbClr val="00B050"/>
                </a:solidFill>
              </a:rPr>
              <a:t>supe</a:t>
            </a:r>
            <a:r>
              <a:rPr lang="fr-FR" sz="2000" dirty="0" err="1" smtClean="0"/>
              <a:t>.nomemp</a:t>
            </a:r>
            <a:r>
              <a:rPr lang="fr-FR" sz="2000" dirty="0" smtClean="0"/>
              <a:t>  </a:t>
            </a:r>
            <a:r>
              <a:rPr lang="fr-FR" sz="2000" dirty="0" err="1" smtClean="0">
                <a:solidFill>
                  <a:srgbClr val="000066"/>
                </a:solidFill>
              </a:rPr>
              <a:t>superieur</a:t>
            </a:r>
            <a:endParaRPr lang="fr-FR" sz="2000" dirty="0" smtClean="0">
              <a:solidFill>
                <a:srgbClr val="000066"/>
              </a:solidFill>
            </a:endParaRPr>
          </a:p>
          <a:p>
            <a:pPr>
              <a:buNone/>
            </a:pPr>
            <a:r>
              <a:rPr lang="fr-FR" sz="2000" dirty="0" smtClean="0">
                <a:solidFill>
                  <a:srgbClr val="990000"/>
                </a:solidFill>
              </a:rPr>
              <a:t>FROM</a:t>
            </a:r>
            <a:r>
              <a:rPr lang="fr-FR" sz="2000" dirty="0" smtClean="0"/>
              <a:t> </a:t>
            </a:r>
            <a:r>
              <a:rPr lang="fr-FR" sz="2000" dirty="0" err="1" smtClean="0">
                <a:solidFill>
                  <a:srgbClr val="00B0F0"/>
                </a:solidFill>
              </a:rPr>
              <a:t>employe</a:t>
            </a:r>
            <a:r>
              <a:rPr lang="fr-FR" sz="2000" dirty="0" smtClean="0"/>
              <a:t>, </a:t>
            </a:r>
            <a:r>
              <a:rPr lang="fr-FR" sz="2000" dirty="0" err="1" smtClean="0"/>
              <a:t>employe</a:t>
            </a:r>
            <a:r>
              <a:rPr lang="fr-FR" sz="2000" dirty="0" smtClean="0"/>
              <a:t> </a:t>
            </a:r>
            <a:r>
              <a:rPr lang="fr-FR" sz="2000" dirty="0" smtClean="0">
                <a:solidFill>
                  <a:srgbClr val="00B050"/>
                </a:solidFill>
              </a:rPr>
              <a:t>supe</a:t>
            </a:r>
          </a:p>
          <a:p>
            <a:pPr>
              <a:buNone/>
            </a:pPr>
            <a:r>
              <a:rPr lang="fr-FR" sz="2000" dirty="0" smtClean="0">
                <a:solidFill>
                  <a:srgbClr val="990000"/>
                </a:solidFill>
              </a:rPr>
              <a:t>WHERE</a:t>
            </a:r>
            <a:r>
              <a:rPr lang="fr-FR" sz="2000" dirty="0" smtClean="0"/>
              <a:t> </a:t>
            </a:r>
            <a:r>
              <a:rPr lang="fr-FR" sz="2000" dirty="0" err="1" smtClean="0">
                <a:solidFill>
                  <a:srgbClr val="00B0F0"/>
                </a:solidFill>
              </a:rPr>
              <a:t>employe</a:t>
            </a:r>
            <a:r>
              <a:rPr lang="fr-FR" sz="2000" dirty="0" err="1" smtClean="0"/>
              <a:t>.superieur</a:t>
            </a:r>
            <a:r>
              <a:rPr lang="fr-FR" sz="2000" dirty="0" smtClean="0"/>
              <a:t> = </a:t>
            </a:r>
            <a:r>
              <a:rPr lang="fr-FR" sz="2000" dirty="0" err="1" smtClean="0">
                <a:solidFill>
                  <a:srgbClr val="00B050"/>
                </a:solidFill>
              </a:rPr>
              <a:t>supe</a:t>
            </a:r>
            <a:r>
              <a:rPr lang="fr-FR" sz="2000" dirty="0" err="1" smtClean="0"/>
              <a:t>.codemp</a:t>
            </a:r>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26</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Jointure non-</a:t>
            </a:r>
            <a:r>
              <a:rPr lang="fr-FR" sz="2400" dirty="0" err="1" smtClean="0"/>
              <a:t>équi</a:t>
            </a: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endParaRPr lang="fr-FR" dirty="0" smtClean="0">
              <a:solidFill>
                <a:srgbClr val="00133A"/>
              </a:solidFill>
            </a:endParaRPr>
          </a:p>
          <a:p>
            <a:pPr algn="just"/>
            <a:r>
              <a:rPr lang="fr-FR" dirty="0" smtClean="0">
                <a:solidFill>
                  <a:srgbClr val="00133A"/>
                </a:solidFill>
              </a:rPr>
              <a:t>Les jointures autres que les </a:t>
            </a:r>
            <a:r>
              <a:rPr lang="fr-FR" dirty="0" err="1" smtClean="0">
                <a:solidFill>
                  <a:srgbClr val="00133A"/>
                </a:solidFill>
              </a:rPr>
              <a:t>équi-jointures</a:t>
            </a:r>
            <a:r>
              <a:rPr lang="fr-FR" dirty="0" smtClean="0">
                <a:solidFill>
                  <a:srgbClr val="00133A"/>
                </a:solidFill>
              </a:rPr>
              <a:t> </a:t>
            </a:r>
            <a:r>
              <a:rPr lang="fr-FR" dirty="0" smtClean="0">
                <a:solidFill>
                  <a:srgbClr val="990000"/>
                </a:solidFill>
              </a:rPr>
              <a:t>(</a:t>
            </a:r>
            <a:r>
              <a:rPr lang="fr-FR" dirty="0" err="1" smtClean="0">
                <a:solidFill>
                  <a:srgbClr val="990000"/>
                </a:solidFill>
              </a:rPr>
              <a:t>inéqui</a:t>
            </a:r>
            <a:r>
              <a:rPr lang="fr-FR" dirty="0" smtClean="0">
                <a:solidFill>
                  <a:srgbClr val="990000"/>
                </a:solidFill>
              </a:rPr>
              <a:t>-jointures) </a:t>
            </a:r>
            <a:r>
              <a:rPr lang="fr-FR" dirty="0" smtClean="0">
                <a:solidFill>
                  <a:srgbClr val="00133A"/>
                </a:solidFill>
              </a:rPr>
              <a:t>peuvent être représentées : </a:t>
            </a:r>
          </a:p>
          <a:p>
            <a:pPr algn="just"/>
            <a:endParaRPr lang="fr-FR" dirty="0" smtClean="0">
              <a:solidFill>
                <a:srgbClr val="00133A"/>
              </a:solidFill>
            </a:endParaRPr>
          </a:p>
          <a:p>
            <a:pPr lvl="1" algn="just">
              <a:buFont typeface="Arial" pitchFamily="34" charset="0"/>
              <a:buChar char="•"/>
            </a:pPr>
            <a:r>
              <a:rPr lang="fr-FR" sz="2800" dirty="0" smtClean="0">
                <a:solidFill>
                  <a:srgbClr val="00133A"/>
                </a:solidFill>
              </a:rPr>
              <a:t>	En remplaçant dans la clause </a:t>
            </a:r>
            <a:r>
              <a:rPr lang="fr-FR" sz="2800" dirty="0" smtClean="0">
                <a:solidFill>
                  <a:srgbClr val="990000"/>
                </a:solidFill>
              </a:rPr>
              <a:t>ON </a:t>
            </a:r>
            <a:r>
              <a:rPr lang="fr-FR" sz="2800" dirty="0" smtClean="0">
                <a:solidFill>
                  <a:srgbClr val="00133A"/>
                </a:solidFill>
              </a:rPr>
              <a:t>ou la clause </a:t>
            </a:r>
            <a:r>
              <a:rPr lang="fr-FR" sz="2800" dirty="0" smtClean="0">
                <a:solidFill>
                  <a:srgbClr val="990000"/>
                </a:solidFill>
              </a:rPr>
              <a:t>WHERE </a:t>
            </a:r>
            <a:r>
              <a:rPr lang="fr-FR" sz="2800" dirty="0" smtClean="0">
                <a:solidFill>
                  <a:srgbClr val="00133A"/>
                </a:solidFill>
              </a:rPr>
              <a:t>le signe  = par un des opérateurs de comparaison </a:t>
            </a:r>
            <a:r>
              <a:rPr lang="fr-FR" sz="2800" dirty="0" smtClean="0">
                <a:solidFill>
                  <a:srgbClr val="990000"/>
                </a:solidFill>
              </a:rPr>
              <a:t>(&lt;, &lt;=, &gt;, &gt;=, !=)</a:t>
            </a:r>
            <a:r>
              <a:rPr lang="fr-FR" sz="2800" dirty="0" smtClean="0">
                <a:solidFill>
                  <a:srgbClr val="00133A"/>
                </a:solidFill>
              </a:rPr>
              <a:t>, ou encore </a:t>
            </a:r>
            <a:r>
              <a:rPr lang="fr-FR" sz="2800" dirty="0" err="1" smtClean="0">
                <a:solidFill>
                  <a:srgbClr val="990000"/>
                </a:solidFill>
              </a:rPr>
              <a:t>between</a:t>
            </a:r>
            <a:r>
              <a:rPr lang="fr-FR" sz="2800" dirty="0" smtClean="0">
                <a:solidFill>
                  <a:srgbClr val="990000"/>
                </a:solidFill>
              </a:rPr>
              <a:t> </a:t>
            </a:r>
            <a:r>
              <a:rPr lang="fr-FR" sz="2800" dirty="0" smtClean="0">
                <a:solidFill>
                  <a:srgbClr val="00133A"/>
                </a:solidFill>
              </a:rPr>
              <a:t>et </a:t>
            </a:r>
            <a:r>
              <a:rPr lang="fr-FR" sz="2800" dirty="0" smtClean="0">
                <a:solidFill>
                  <a:srgbClr val="990000"/>
                </a:solidFill>
              </a:rPr>
              <a:t>in</a:t>
            </a:r>
            <a:r>
              <a:rPr lang="fr-FR" sz="2800" dirty="0" smtClean="0">
                <a:solidFill>
                  <a:srgbClr val="00133A"/>
                </a:solidFill>
              </a:rPr>
              <a:t>.</a:t>
            </a:r>
            <a:endParaRPr lang="fr-FR" sz="2800" dirty="0">
              <a:solidFill>
                <a:srgbClr val="00133A"/>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27</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Sous-interrogation</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lgn="just"/>
            <a:r>
              <a:rPr lang="fr-FR" sz="2000" dirty="0" smtClean="0"/>
              <a:t>Une caractéristique puissante de SQL est la possibilité qu'un prédicat employé dans une clause </a:t>
            </a:r>
            <a:r>
              <a:rPr lang="fr-FR" sz="2000" dirty="0" smtClean="0">
                <a:solidFill>
                  <a:srgbClr val="990000"/>
                </a:solidFill>
              </a:rPr>
              <a:t>WHERE</a:t>
            </a:r>
            <a:r>
              <a:rPr lang="fr-FR" sz="2000" dirty="0" smtClean="0"/>
              <a:t> comporte un </a:t>
            </a:r>
            <a:r>
              <a:rPr lang="fr-FR" sz="2000" dirty="0" smtClean="0">
                <a:solidFill>
                  <a:srgbClr val="990000"/>
                </a:solidFill>
              </a:rPr>
              <a:t>SELECT</a:t>
            </a:r>
            <a:r>
              <a:rPr lang="fr-FR" sz="2000" dirty="0" smtClean="0"/>
              <a:t> emboîté.</a:t>
            </a:r>
          </a:p>
          <a:p>
            <a:pPr algn="just"/>
            <a:endParaRPr lang="fr-FR" sz="2000" dirty="0" smtClean="0"/>
          </a:p>
          <a:p>
            <a:pPr algn="just"/>
            <a:r>
              <a:rPr lang="fr-FR" sz="2000" dirty="0" smtClean="0">
                <a:solidFill>
                  <a:srgbClr val="990000"/>
                </a:solidFill>
              </a:rPr>
              <a:t>Exemple: </a:t>
            </a:r>
            <a:r>
              <a:rPr lang="fr-FR" sz="2000" dirty="0" smtClean="0"/>
              <a:t>Quels sont les employés ayant le même département que l’employé de code 123: </a:t>
            </a:r>
          </a:p>
          <a:p>
            <a:pPr algn="ctr">
              <a:buNone/>
            </a:pPr>
            <a:r>
              <a:rPr lang="fr-FR" sz="2000" dirty="0" smtClean="0">
                <a:solidFill>
                  <a:srgbClr val="990000"/>
                </a:solidFill>
              </a:rPr>
              <a:t>1</a:t>
            </a:r>
            <a:r>
              <a:rPr lang="fr-FR" sz="2000" baseline="30000" dirty="0" smtClean="0">
                <a:solidFill>
                  <a:srgbClr val="990000"/>
                </a:solidFill>
              </a:rPr>
              <a:t>ère</a:t>
            </a:r>
            <a:r>
              <a:rPr lang="fr-FR" sz="2000" dirty="0" smtClean="0">
                <a:solidFill>
                  <a:srgbClr val="990000"/>
                </a:solidFill>
              </a:rPr>
              <a:t> solution: avec la jointure: </a:t>
            </a:r>
          </a:p>
          <a:p>
            <a:pPr>
              <a:buNone/>
            </a:pPr>
            <a:r>
              <a:rPr lang="fr-FR" sz="2000" dirty="0" smtClean="0">
                <a:solidFill>
                  <a:srgbClr val="990000"/>
                </a:solidFill>
              </a:rPr>
              <a:t>SELECT</a:t>
            </a:r>
            <a:r>
              <a:rPr lang="fr-FR" sz="2000" dirty="0" smtClean="0"/>
              <a:t>    </a:t>
            </a:r>
            <a:r>
              <a:rPr lang="fr-FR" sz="2000" dirty="0" err="1" smtClean="0"/>
              <a:t>employe.nomemp</a:t>
            </a:r>
            <a:endParaRPr lang="fr-FR" sz="2000" dirty="0" smtClean="0"/>
          </a:p>
          <a:p>
            <a:pPr>
              <a:buNone/>
            </a:pPr>
            <a:r>
              <a:rPr lang="fr-FR" sz="2000" dirty="0" smtClean="0">
                <a:solidFill>
                  <a:srgbClr val="990000"/>
                </a:solidFill>
              </a:rPr>
              <a:t>FROM</a:t>
            </a:r>
            <a:r>
              <a:rPr lang="fr-FR" sz="2000" dirty="0" smtClean="0"/>
              <a:t>    </a:t>
            </a:r>
            <a:r>
              <a:rPr lang="fr-FR" sz="2000" dirty="0" err="1" smtClean="0"/>
              <a:t>employe</a:t>
            </a:r>
            <a:r>
              <a:rPr lang="fr-FR" sz="2000" dirty="0" smtClean="0"/>
              <a:t> </a:t>
            </a:r>
            <a:r>
              <a:rPr lang="fr-FR" sz="2000" dirty="0" smtClean="0">
                <a:solidFill>
                  <a:srgbClr val="000066"/>
                </a:solidFill>
              </a:rPr>
              <a:t>JOIN</a:t>
            </a:r>
            <a:r>
              <a:rPr lang="fr-FR" sz="2000" dirty="0" smtClean="0">
                <a:solidFill>
                  <a:srgbClr val="FF0000"/>
                </a:solidFill>
              </a:rPr>
              <a:t> </a:t>
            </a:r>
            <a:r>
              <a:rPr lang="fr-FR" sz="2000" dirty="0" err="1" smtClean="0"/>
              <a:t>employe</a:t>
            </a:r>
            <a:r>
              <a:rPr lang="fr-FR" sz="2000" dirty="0" smtClean="0"/>
              <a:t> E2   </a:t>
            </a:r>
          </a:p>
          <a:p>
            <a:pPr>
              <a:buNone/>
            </a:pPr>
            <a:r>
              <a:rPr lang="fr-FR" sz="2000" dirty="0" smtClean="0">
                <a:solidFill>
                  <a:srgbClr val="FF0000"/>
                </a:solidFill>
              </a:rPr>
              <a:t>             </a:t>
            </a:r>
            <a:r>
              <a:rPr lang="fr-FR" sz="2000" dirty="0" smtClean="0">
                <a:solidFill>
                  <a:srgbClr val="000066"/>
                </a:solidFill>
              </a:rPr>
              <a:t>ON</a:t>
            </a:r>
            <a:r>
              <a:rPr lang="fr-FR" sz="2000" dirty="0" smtClean="0"/>
              <a:t> </a:t>
            </a:r>
            <a:r>
              <a:rPr lang="fr-FR" sz="2000" dirty="0" err="1" smtClean="0"/>
              <a:t>employe.coddep</a:t>
            </a:r>
            <a:r>
              <a:rPr lang="fr-FR" sz="2000" dirty="0" smtClean="0"/>
              <a:t>= E2.</a:t>
            </a:r>
            <a:r>
              <a:rPr lang="fr-FR" sz="2000" dirty="0" err="1" smtClean="0"/>
              <a:t>coddep</a:t>
            </a:r>
            <a:endParaRPr lang="fr-FR" sz="2000" dirty="0" smtClean="0"/>
          </a:p>
          <a:p>
            <a:pPr>
              <a:buNone/>
            </a:pPr>
            <a:r>
              <a:rPr lang="fr-FR" sz="2000" dirty="0" smtClean="0">
                <a:solidFill>
                  <a:srgbClr val="990000"/>
                </a:solidFill>
              </a:rPr>
              <a:t>WHERE</a:t>
            </a:r>
            <a:r>
              <a:rPr lang="fr-FR" sz="2000" dirty="0" smtClean="0"/>
              <a:t>   E2.</a:t>
            </a:r>
            <a:r>
              <a:rPr lang="fr-FR" sz="2000" dirty="0" err="1" smtClean="0"/>
              <a:t>codemp</a:t>
            </a:r>
            <a:r>
              <a:rPr lang="fr-FR" sz="2000" dirty="0" smtClean="0"/>
              <a:t> = 123 </a:t>
            </a:r>
          </a:p>
          <a:p>
            <a:pPr>
              <a:buNone/>
            </a:pPr>
            <a:r>
              <a:rPr lang="fr-FR" sz="2000" dirty="0" smtClean="0">
                <a:solidFill>
                  <a:srgbClr val="000066"/>
                </a:solidFill>
              </a:rPr>
              <a:t>AND</a:t>
            </a:r>
            <a:r>
              <a:rPr lang="fr-FR" sz="2000" dirty="0" smtClean="0"/>
              <a:t> </a:t>
            </a:r>
            <a:r>
              <a:rPr lang="fr-FR" sz="2000" dirty="0" err="1" smtClean="0"/>
              <a:t>employe</a:t>
            </a:r>
            <a:r>
              <a:rPr lang="fr-FR" sz="2000" dirty="0" smtClean="0"/>
              <a:t>. </a:t>
            </a:r>
            <a:r>
              <a:rPr lang="fr-FR" sz="2000" dirty="0" err="1" smtClean="0"/>
              <a:t>Codemp</a:t>
            </a:r>
            <a:r>
              <a:rPr lang="fr-FR" sz="2000" dirty="0" smtClean="0"/>
              <a:t>!= E2. </a:t>
            </a:r>
            <a:r>
              <a:rPr lang="fr-FR" sz="2000" dirty="0" err="1" smtClean="0"/>
              <a:t>codemp</a:t>
            </a:r>
            <a:endParaRPr lang="fr-FR" sz="2000" dirty="0" smtClean="0"/>
          </a:p>
          <a:p>
            <a:endParaRPr lang="fr-FR" sz="2000" dirty="0">
              <a:solidFill>
                <a:srgbClr val="990000"/>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28</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Sous-interrogation</a:t>
            </a: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400" dirty="0" smtClean="0">
                <a:solidFill>
                  <a:srgbClr val="990000"/>
                </a:solidFill>
              </a:rPr>
              <a:t>Exemple: </a:t>
            </a:r>
          </a:p>
          <a:p>
            <a:pPr>
              <a:buNone/>
            </a:pPr>
            <a:r>
              <a:rPr lang="fr-FR" sz="2400" dirty="0" smtClean="0">
                <a:solidFill>
                  <a:srgbClr val="990000"/>
                </a:solidFill>
              </a:rPr>
              <a:t>    </a:t>
            </a:r>
            <a:r>
              <a:rPr lang="fr-FR" sz="2400" dirty="0" smtClean="0"/>
              <a:t>Quels sont les employés ayant le même département que l’employé de code 123: </a:t>
            </a:r>
          </a:p>
          <a:p>
            <a:pPr algn="ctr">
              <a:buNone/>
            </a:pPr>
            <a:r>
              <a:rPr lang="fr-FR" sz="2400" dirty="0" smtClean="0">
                <a:solidFill>
                  <a:srgbClr val="990000"/>
                </a:solidFill>
              </a:rPr>
              <a:t>2</a:t>
            </a:r>
            <a:r>
              <a:rPr lang="fr-FR" sz="2400" baseline="30000" dirty="0" smtClean="0">
                <a:solidFill>
                  <a:srgbClr val="990000"/>
                </a:solidFill>
              </a:rPr>
              <a:t>ère</a:t>
            </a:r>
            <a:r>
              <a:rPr lang="fr-FR" sz="2400" dirty="0" smtClean="0">
                <a:solidFill>
                  <a:srgbClr val="990000"/>
                </a:solidFill>
              </a:rPr>
              <a:t> solution: avec la sous-interrogation:</a:t>
            </a:r>
          </a:p>
          <a:p>
            <a:pPr>
              <a:buNone/>
            </a:pPr>
            <a:r>
              <a:rPr lang="en-US" sz="2400" dirty="0" smtClean="0">
                <a:solidFill>
                  <a:srgbClr val="990000"/>
                </a:solidFill>
              </a:rPr>
              <a:t>SELECT</a:t>
            </a:r>
            <a:r>
              <a:rPr lang="en-US" sz="2400" dirty="0" smtClean="0"/>
              <a:t> </a:t>
            </a:r>
            <a:r>
              <a:rPr lang="en-US" sz="2400" dirty="0" err="1" smtClean="0"/>
              <a:t>nomemp</a:t>
            </a:r>
            <a:endParaRPr lang="en-US" sz="2400" dirty="0" smtClean="0"/>
          </a:p>
          <a:p>
            <a:pPr>
              <a:buNone/>
            </a:pPr>
            <a:r>
              <a:rPr lang="en-US" sz="2400" dirty="0" smtClean="0"/>
              <a:t> </a:t>
            </a:r>
            <a:r>
              <a:rPr lang="en-US" sz="2400" dirty="0" smtClean="0">
                <a:solidFill>
                  <a:srgbClr val="990000"/>
                </a:solidFill>
              </a:rPr>
              <a:t>FROM</a:t>
            </a:r>
            <a:r>
              <a:rPr lang="en-US" sz="2400" dirty="0" smtClean="0"/>
              <a:t> </a:t>
            </a:r>
            <a:r>
              <a:rPr lang="en-US" sz="2400" dirty="0" err="1" smtClean="0"/>
              <a:t>employe</a:t>
            </a:r>
            <a:endParaRPr lang="fr-FR" sz="2400" dirty="0" smtClean="0"/>
          </a:p>
          <a:p>
            <a:pPr>
              <a:buNone/>
            </a:pPr>
            <a:r>
              <a:rPr lang="en-US" sz="2400" dirty="0" smtClean="0">
                <a:solidFill>
                  <a:srgbClr val="990000"/>
                </a:solidFill>
              </a:rPr>
              <a:t>WHERE</a:t>
            </a:r>
            <a:r>
              <a:rPr lang="en-US" sz="2400" dirty="0" smtClean="0"/>
              <a:t> </a:t>
            </a:r>
            <a:r>
              <a:rPr lang="en-US" sz="2400" dirty="0" err="1" smtClean="0"/>
              <a:t>coddep</a:t>
            </a:r>
            <a:r>
              <a:rPr lang="en-US" sz="2400" dirty="0" smtClean="0"/>
              <a:t> =  (</a:t>
            </a:r>
            <a:r>
              <a:rPr lang="en-US" sz="2400" dirty="0" smtClean="0">
                <a:solidFill>
                  <a:srgbClr val="990000"/>
                </a:solidFill>
              </a:rPr>
              <a:t>SELECT</a:t>
            </a:r>
            <a:r>
              <a:rPr lang="en-US" sz="2400" dirty="0" smtClean="0"/>
              <a:t> </a:t>
            </a:r>
            <a:r>
              <a:rPr lang="en-US" sz="2400" dirty="0" err="1" smtClean="0"/>
              <a:t>coddep</a:t>
            </a:r>
            <a:endParaRPr lang="fr-FR" sz="2400" dirty="0" smtClean="0"/>
          </a:p>
          <a:p>
            <a:pPr>
              <a:buNone/>
            </a:pPr>
            <a:r>
              <a:rPr lang="en-US" sz="2400" dirty="0" smtClean="0"/>
              <a:t>                             </a:t>
            </a:r>
            <a:r>
              <a:rPr lang="en-US" sz="2400" dirty="0" smtClean="0">
                <a:solidFill>
                  <a:srgbClr val="990000"/>
                </a:solidFill>
              </a:rPr>
              <a:t>FROM</a:t>
            </a:r>
            <a:r>
              <a:rPr lang="en-US" sz="2400" dirty="0" smtClean="0"/>
              <a:t> </a:t>
            </a:r>
            <a:r>
              <a:rPr lang="en-US" sz="2400" dirty="0" err="1" smtClean="0"/>
              <a:t>employe</a:t>
            </a:r>
            <a:endParaRPr lang="fr-FR" sz="2400" dirty="0" smtClean="0"/>
          </a:p>
          <a:p>
            <a:pPr>
              <a:buNone/>
            </a:pPr>
            <a:r>
              <a:rPr lang="en-US" sz="2400" dirty="0" smtClean="0"/>
              <a:t>                             </a:t>
            </a:r>
            <a:r>
              <a:rPr lang="en-US" sz="2400" dirty="0" smtClean="0">
                <a:solidFill>
                  <a:srgbClr val="990000"/>
                </a:solidFill>
              </a:rPr>
              <a:t>WHERE</a:t>
            </a:r>
            <a:r>
              <a:rPr lang="en-US" sz="2400" dirty="0" smtClean="0"/>
              <a:t> </a:t>
            </a:r>
            <a:r>
              <a:rPr lang="en-US" sz="2400" dirty="0" err="1" smtClean="0"/>
              <a:t>codemp</a:t>
            </a:r>
            <a:r>
              <a:rPr lang="en-US" sz="2400" dirty="0" smtClean="0"/>
              <a:t> = 123)</a:t>
            </a:r>
          </a:p>
          <a:p>
            <a:pPr>
              <a:buNone/>
            </a:pPr>
            <a:r>
              <a:rPr lang="en-US" sz="2400" dirty="0" smtClean="0">
                <a:solidFill>
                  <a:srgbClr val="0033CC"/>
                </a:solidFill>
              </a:rPr>
              <a:t>And</a:t>
            </a:r>
            <a:r>
              <a:rPr lang="en-US" sz="2400" dirty="0" smtClean="0"/>
              <a:t> </a:t>
            </a:r>
            <a:r>
              <a:rPr lang="en-US" sz="2400" dirty="0" err="1" smtClean="0"/>
              <a:t>codemp</a:t>
            </a:r>
            <a:r>
              <a:rPr lang="en-US" sz="2400" dirty="0" smtClean="0"/>
              <a:t> != 123</a:t>
            </a:r>
            <a:endParaRPr lang="fr-FR" sz="2400" dirty="0" smtClean="0"/>
          </a:p>
          <a:p>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29</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800" b="1" dirty="0" smtClean="0">
                <a:latin typeface="+mn-lt"/>
              </a:rPr>
              <a:t>Exprimer la projection ?</a:t>
            </a:r>
            <a:br>
              <a:rPr lang="fr-FR" sz="2800" b="1" dirty="0" smtClean="0">
                <a:latin typeface="+mn-lt"/>
              </a:rPr>
            </a:br>
            <a:endParaRPr lang="fr-FR" sz="2800" b="1" dirty="0">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dirty="0" smtClean="0">
                <a:solidFill>
                  <a:srgbClr val="00133A"/>
                </a:solidFill>
              </a:rPr>
              <a:t>Syntaxe : </a:t>
            </a:r>
          </a:p>
          <a:p>
            <a:pPr>
              <a:buNone/>
            </a:pPr>
            <a:r>
              <a:rPr lang="fr-FR" sz="2400" dirty="0" smtClean="0">
                <a:solidFill>
                  <a:srgbClr val="990000"/>
                </a:solidFill>
              </a:rPr>
              <a:t>SELECT </a:t>
            </a:r>
            <a:r>
              <a:rPr lang="fr-FR" sz="2400" dirty="0" smtClean="0">
                <a:solidFill>
                  <a:srgbClr val="000000"/>
                </a:solidFill>
              </a:rPr>
              <a:t>[ ALL/DISTINCT] </a:t>
            </a:r>
            <a:r>
              <a:rPr lang="fr-FR" dirty="0" smtClean="0">
                <a:solidFill>
                  <a:srgbClr val="000066"/>
                </a:solidFill>
              </a:rPr>
              <a:t>&lt; expression de valeurs&gt;</a:t>
            </a:r>
          </a:p>
          <a:p>
            <a:pPr>
              <a:buNone/>
            </a:pPr>
            <a:r>
              <a:rPr lang="fr-FR" dirty="0" smtClean="0">
                <a:solidFill>
                  <a:srgbClr val="990000"/>
                </a:solidFill>
              </a:rPr>
              <a:t>FROM</a:t>
            </a:r>
            <a:r>
              <a:rPr lang="fr-FR" dirty="0" smtClean="0">
                <a:solidFill>
                  <a:schemeClr val="accent6">
                    <a:lumMod val="75000"/>
                  </a:schemeClr>
                </a:solidFill>
              </a:rPr>
              <a:t> </a:t>
            </a:r>
            <a:r>
              <a:rPr lang="fr-FR" dirty="0" smtClean="0">
                <a:solidFill>
                  <a:srgbClr val="000066"/>
                </a:solidFill>
              </a:rPr>
              <a:t>nom de relation</a:t>
            </a:r>
          </a:p>
          <a:p>
            <a:pPr>
              <a:buNone/>
            </a:pPr>
            <a:endParaRPr lang="fr-FR" dirty="0" smtClean="0"/>
          </a:p>
          <a:p>
            <a:pPr>
              <a:buNone/>
            </a:pPr>
            <a:r>
              <a:rPr lang="fr-FR" dirty="0" smtClean="0">
                <a:solidFill>
                  <a:srgbClr val="000066"/>
                </a:solidFill>
              </a:rPr>
              <a:t>&lt;Expression de valeurs&gt;: </a:t>
            </a:r>
            <a:r>
              <a:rPr lang="fr-FR" dirty="0" smtClean="0"/>
              <a:t>expression arithmétique 	composée :  </a:t>
            </a:r>
          </a:p>
          <a:p>
            <a:pPr lvl="2">
              <a:buClr>
                <a:srgbClr val="990000"/>
              </a:buClr>
            </a:pPr>
            <a:r>
              <a:rPr lang="fr-FR" sz="2800" dirty="0" smtClean="0">
                <a:solidFill>
                  <a:srgbClr val="990000"/>
                </a:solidFill>
              </a:rPr>
              <a:t>d’opérateurs binaires ( +, -, *, /)</a:t>
            </a:r>
          </a:p>
          <a:p>
            <a:pPr lvl="2">
              <a:buClr>
                <a:srgbClr val="990000"/>
              </a:buClr>
            </a:pPr>
            <a:r>
              <a:rPr lang="fr-FR" sz="2800" dirty="0" smtClean="0">
                <a:solidFill>
                  <a:srgbClr val="990000"/>
                </a:solidFill>
              </a:rPr>
              <a:t>de constantes </a:t>
            </a:r>
          </a:p>
          <a:p>
            <a:pPr lvl="2">
              <a:buClr>
                <a:srgbClr val="990000"/>
              </a:buClr>
            </a:pPr>
            <a:r>
              <a:rPr lang="fr-FR" sz="2800" dirty="0" smtClean="0">
                <a:solidFill>
                  <a:srgbClr val="990000"/>
                </a:solidFill>
              </a:rPr>
              <a:t>de colonnes.</a:t>
            </a:r>
          </a:p>
          <a:p>
            <a:endParaRPr lang="fr-FR" dirty="0" smtClean="0"/>
          </a:p>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400" dirty="0" smtClean="0"/>
              <a:t/>
            </a:r>
            <a:br>
              <a:rPr lang="fr-FR" sz="2400" dirty="0" smtClean="0"/>
            </a:br>
            <a:r>
              <a:rPr lang="fr-FR" sz="2400" dirty="0" smtClean="0"/>
              <a:t>Sous-interrogation à une ligne et une colonne</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dirty="0" smtClean="0"/>
              <a:t>Dans ce cas, le </a:t>
            </a:r>
            <a:r>
              <a:rPr lang="fr-FR" dirty="0" smtClean="0">
                <a:solidFill>
                  <a:srgbClr val="990000"/>
                </a:solidFill>
              </a:rPr>
              <a:t>SELECT</a:t>
            </a:r>
            <a:r>
              <a:rPr lang="fr-FR" dirty="0" smtClean="0"/>
              <a:t> imbriqué équivaut à une valeur.</a:t>
            </a:r>
          </a:p>
          <a:p>
            <a:pPr>
              <a:buNone/>
            </a:pPr>
            <a:r>
              <a:rPr lang="fr-FR" dirty="0" smtClean="0"/>
              <a:t>Syntaxe:    </a:t>
            </a:r>
            <a:r>
              <a:rPr lang="fr-FR" dirty="0" smtClean="0">
                <a:solidFill>
                  <a:srgbClr val="990000"/>
                </a:solidFill>
              </a:rPr>
              <a:t>WHERE </a:t>
            </a:r>
            <a:r>
              <a:rPr lang="fr-FR" dirty="0" err="1" smtClean="0">
                <a:solidFill>
                  <a:srgbClr val="990000"/>
                </a:solidFill>
              </a:rPr>
              <a:t>exp</a:t>
            </a:r>
            <a:r>
              <a:rPr lang="fr-FR" dirty="0" smtClean="0">
                <a:solidFill>
                  <a:srgbClr val="990000"/>
                </a:solidFill>
              </a:rPr>
              <a:t> op (SELECT ...)</a:t>
            </a:r>
          </a:p>
          <a:p>
            <a:pPr>
              <a:buNone/>
            </a:pPr>
            <a:r>
              <a:rPr lang="fr-FR" dirty="0" smtClean="0"/>
              <a:t>où :</a:t>
            </a:r>
          </a:p>
          <a:p>
            <a:pPr lvl="1">
              <a:buFont typeface="Arial" pitchFamily="34" charset="0"/>
              <a:buChar char="•"/>
            </a:pPr>
            <a:r>
              <a:rPr lang="fr-FR" sz="2800" dirty="0" smtClean="0"/>
              <a:t>op est un des opérateurs =  !=, &lt;,  &gt;,  &lt;= , &gt;= </a:t>
            </a:r>
          </a:p>
          <a:p>
            <a:pPr lvl="1">
              <a:buFont typeface="Arial" pitchFamily="34" charset="0"/>
              <a:buChar char="•"/>
            </a:pPr>
            <a:r>
              <a:rPr lang="fr-FR" sz="2800" dirty="0" err="1" smtClean="0"/>
              <a:t>exp</a:t>
            </a:r>
            <a:r>
              <a:rPr lang="fr-FR" sz="2800" dirty="0" smtClean="0"/>
              <a:t> est toute expression légale</a:t>
            </a:r>
          </a:p>
          <a:p>
            <a:pPr>
              <a:buNone/>
            </a:pPr>
            <a:r>
              <a:rPr lang="fr-FR" dirty="0" smtClean="0">
                <a:solidFill>
                  <a:schemeClr val="accent2">
                    <a:lumMod val="75000"/>
                  </a:schemeClr>
                </a:solidFill>
              </a:rPr>
              <a:t>Revoir Exemple </a:t>
            </a:r>
            <a:r>
              <a:rPr lang="fr-FR" dirty="0" err="1" smtClean="0">
                <a:solidFill>
                  <a:schemeClr val="accent2">
                    <a:lumMod val="75000"/>
                  </a:schemeClr>
                </a:solidFill>
              </a:rPr>
              <a:t>prédédent</a:t>
            </a:r>
            <a:endParaRPr lang="fr-FR" dirty="0">
              <a:solidFill>
                <a:schemeClr val="accent2">
                  <a:lumMod val="75000"/>
                </a:schemeClr>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30</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400" dirty="0" smtClean="0"/>
              <a:t/>
            </a:r>
            <a:br>
              <a:rPr lang="fr-FR" sz="2400" dirty="0" smtClean="0"/>
            </a:br>
            <a:r>
              <a:rPr lang="fr-FR" sz="2400" dirty="0" smtClean="0"/>
              <a:t>Sous-interrogation ramenant plusieurs lignes</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400" dirty="0" smtClean="0"/>
              <a:t>Une </a:t>
            </a:r>
            <a:r>
              <a:rPr lang="fr-FR" sz="2400" dirty="0" smtClean="0">
                <a:solidFill>
                  <a:srgbClr val="990000"/>
                </a:solidFill>
              </a:rPr>
              <a:t>sous-interrogation</a:t>
            </a:r>
            <a:r>
              <a:rPr lang="fr-FR" sz="2400" dirty="0" smtClean="0"/>
              <a:t> peut ramener </a:t>
            </a:r>
            <a:r>
              <a:rPr lang="fr-FR" sz="2400" dirty="0" smtClean="0">
                <a:solidFill>
                  <a:srgbClr val="990000"/>
                </a:solidFill>
              </a:rPr>
              <a:t>plusieurs</a:t>
            </a:r>
            <a:r>
              <a:rPr lang="fr-FR" sz="2400" dirty="0" smtClean="0"/>
              <a:t> lignes :</a:t>
            </a:r>
          </a:p>
          <a:p>
            <a:r>
              <a:rPr lang="fr-FR" sz="2400" dirty="0" smtClean="0"/>
              <a:t>Les opérateurs permettant de </a:t>
            </a:r>
            <a:r>
              <a:rPr lang="fr-FR" sz="2400" dirty="0" smtClean="0">
                <a:solidFill>
                  <a:srgbClr val="990000"/>
                </a:solidFill>
              </a:rPr>
              <a:t>comparer</a:t>
            </a:r>
            <a:r>
              <a:rPr lang="fr-FR" sz="2400" dirty="0" smtClean="0"/>
              <a:t> une valeur à un </a:t>
            </a:r>
            <a:r>
              <a:rPr lang="fr-FR" sz="2400" dirty="0" smtClean="0">
                <a:solidFill>
                  <a:srgbClr val="990000"/>
                </a:solidFill>
              </a:rPr>
              <a:t>ensemble</a:t>
            </a:r>
            <a:r>
              <a:rPr lang="fr-FR" sz="2400" dirty="0" smtClean="0"/>
              <a:t> de valeurs sont :</a:t>
            </a:r>
          </a:p>
          <a:p>
            <a:pPr>
              <a:buFont typeface="Wingdings" pitchFamily="2" charset="2"/>
              <a:buChar char="Ø"/>
            </a:pPr>
            <a:r>
              <a:rPr lang="fr-FR" sz="2400" dirty="0" smtClean="0">
                <a:solidFill>
                  <a:srgbClr val="FF0000"/>
                </a:solidFill>
              </a:rPr>
              <a:t> </a:t>
            </a:r>
            <a:r>
              <a:rPr lang="fr-FR" sz="2400" dirty="0" smtClean="0">
                <a:solidFill>
                  <a:srgbClr val="000000"/>
                </a:solidFill>
              </a:rPr>
              <a:t>l'opérateur</a:t>
            </a:r>
            <a:r>
              <a:rPr lang="fr-FR" sz="2400" dirty="0" smtClean="0">
                <a:solidFill>
                  <a:srgbClr val="990000"/>
                </a:solidFill>
              </a:rPr>
              <a:t> IN</a:t>
            </a:r>
          </a:p>
          <a:p>
            <a:pPr>
              <a:buFont typeface="Wingdings" pitchFamily="2" charset="2"/>
              <a:buChar char="Ø"/>
            </a:pPr>
            <a:r>
              <a:rPr lang="fr-FR" sz="2400" dirty="0" smtClean="0">
                <a:solidFill>
                  <a:srgbClr val="FF0000"/>
                </a:solidFill>
              </a:rPr>
              <a:t> </a:t>
            </a:r>
            <a:r>
              <a:rPr lang="fr-FR" sz="2400" dirty="0" smtClean="0">
                <a:solidFill>
                  <a:srgbClr val="990000"/>
                </a:solidFill>
              </a:rPr>
              <a:t>ANY</a:t>
            </a:r>
            <a:r>
              <a:rPr lang="fr-FR" sz="2400" dirty="0" smtClean="0">
                <a:solidFill>
                  <a:srgbClr val="FF0000"/>
                </a:solidFill>
              </a:rPr>
              <a:t> </a:t>
            </a:r>
            <a:r>
              <a:rPr lang="fr-FR" sz="2400" dirty="0" smtClean="0">
                <a:solidFill>
                  <a:srgbClr val="000000"/>
                </a:solidFill>
              </a:rPr>
              <a:t>ou</a:t>
            </a:r>
            <a:r>
              <a:rPr lang="fr-FR" sz="2400" dirty="0" smtClean="0">
                <a:solidFill>
                  <a:srgbClr val="FF0000"/>
                </a:solidFill>
              </a:rPr>
              <a:t> </a:t>
            </a:r>
            <a:r>
              <a:rPr lang="fr-FR" sz="2400" dirty="0" smtClean="0">
                <a:solidFill>
                  <a:srgbClr val="990000"/>
                </a:solidFill>
              </a:rPr>
              <a:t>ALL</a:t>
            </a:r>
            <a:r>
              <a:rPr lang="fr-FR" sz="2400" dirty="0" smtClean="0">
                <a:solidFill>
                  <a:srgbClr val="FF0000"/>
                </a:solidFill>
              </a:rPr>
              <a:t> </a:t>
            </a:r>
            <a:r>
              <a:rPr lang="fr-FR" sz="2400" dirty="0" smtClean="0">
                <a:solidFill>
                  <a:srgbClr val="000000"/>
                </a:solidFill>
              </a:rPr>
              <a:t>à la suite des </a:t>
            </a:r>
            <a:r>
              <a:rPr lang="fr-FR" sz="2400" dirty="0" smtClean="0">
                <a:solidFill>
                  <a:srgbClr val="00B050"/>
                </a:solidFill>
              </a:rPr>
              <a:t>opérateurs</a:t>
            </a:r>
            <a:r>
              <a:rPr lang="fr-FR" sz="2400" dirty="0" smtClean="0">
                <a:solidFill>
                  <a:srgbClr val="000000"/>
                </a:solidFill>
              </a:rPr>
              <a:t> de comparaison:</a:t>
            </a:r>
            <a:r>
              <a:rPr lang="fr-FR" sz="2400" dirty="0" smtClean="0">
                <a:solidFill>
                  <a:srgbClr val="FF0000"/>
                </a:solidFill>
              </a:rPr>
              <a:t>  </a:t>
            </a:r>
            <a:r>
              <a:rPr lang="fr-FR" sz="2400" dirty="0" smtClean="0">
                <a:solidFill>
                  <a:schemeClr val="tx1"/>
                </a:solidFill>
              </a:rPr>
              <a:t>(</a:t>
            </a:r>
            <a:r>
              <a:rPr lang="fr-FR" sz="2400" dirty="0" smtClean="0">
                <a:solidFill>
                  <a:srgbClr val="990000"/>
                </a:solidFill>
              </a:rPr>
              <a:t>=, !=, &lt;, &gt;, &lt;=, &gt;=</a:t>
            </a:r>
            <a:r>
              <a:rPr lang="fr-FR" sz="2400" dirty="0" smtClean="0">
                <a:solidFill>
                  <a:schemeClr val="tx1"/>
                </a:solidFill>
              </a:rPr>
              <a:t>)</a:t>
            </a:r>
          </a:p>
          <a:p>
            <a:r>
              <a:rPr lang="fr-FR" sz="2400" dirty="0" smtClean="0"/>
              <a:t>Forme de la sous-requête: </a:t>
            </a:r>
          </a:p>
          <a:p>
            <a:pPr lvl="3">
              <a:buNone/>
            </a:pPr>
            <a:r>
              <a:rPr lang="en-US" sz="2400" dirty="0" smtClean="0">
                <a:solidFill>
                  <a:srgbClr val="990000"/>
                </a:solidFill>
              </a:rPr>
              <a:t>WHERE</a:t>
            </a:r>
            <a:r>
              <a:rPr lang="en-US" sz="2400" dirty="0" smtClean="0">
                <a:solidFill>
                  <a:srgbClr val="00B0F0"/>
                </a:solidFill>
              </a:rPr>
              <a:t> </a:t>
            </a:r>
            <a:r>
              <a:rPr lang="en-US" sz="2400" dirty="0" smtClean="0">
                <a:solidFill>
                  <a:srgbClr val="000000"/>
                </a:solidFill>
              </a:rPr>
              <a:t>exp </a:t>
            </a:r>
            <a:r>
              <a:rPr lang="en-US" sz="2400" dirty="0" smtClean="0">
                <a:solidFill>
                  <a:srgbClr val="00B050"/>
                </a:solidFill>
              </a:rPr>
              <a:t>op</a:t>
            </a:r>
            <a:r>
              <a:rPr lang="en-US" sz="2400" dirty="0" smtClean="0">
                <a:solidFill>
                  <a:srgbClr val="00B0F0"/>
                </a:solidFill>
              </a:rPr>
              <a:t> </a:t>
            </a:r>
            <a:r>
              <a:rPr lang="en-US" sz="2400" dirty="0" smtClean="0">
                <a:solidFill>
                  <a:srgbClr val="0033CC"/>
                </a:solidFill>
              </a:rPr>
              <a:t>ANY</a:t>
            </a:r>
            <a:r>
              <a:rPr lang="en-US" sz="2400" dirty="0" smtClean="0">
                <a:solidFill>
                  <a:srgbClr val="00B0F0"/>
                </a:solidFill>
              </a:rPr>
              <a:t> </a:t>
            </a:r>
            <a:r>
              <a:rPr lang="en-US" sz="2400" dirty="0" smtClean="0">
                <a:solidFill>
                  <a:srgbClr val="000000"/>
                </a:solidFill>
              </a:rPr>
              <a:t>(SELECT ...)</a:t>
            </a:r>
          </a:p>
          <a:p>
            <a:pPr lvl="3">
              <a:buNone/>
            </a:pPr>
            <a:r>
              <a:rPr lang="en-US" sz="2400" dirty="0" smtClean="0">
                <a:solidFill>
                  <a:srgbClr val="990000"/>
                </a:solidFill>
              </a:rPr>
              <a:t>WHERE</a:t>
            </a:r>
            <a:r>
              <a:rPr lang="en-US" sz="2400" dirty="0" smtClean="0">
                <a:solidFill>
                  <a:srgbClr val="00B0F0"/>
                </a:solidFill>
              </a:rPr>
              <a:t> </a:t>
            </a:r>
            <a:r>
              <a:rPr lang="en-US" sz="2400" dirty="0" smtClean="0">
                <a:solidFill>
                  <a:srgbClr val="000000"/>
                </a:solidFill>
              </a:rPr>
              <a:t>exp </a:t>
            </a:r>
            <a:r>
              <a:rPr lang="en-US" sz="2400" dirty="0" smtClean="0">
                <a:solidFill>
                  <a:srgbClr val="00B050"/>
                </a:solidFill>
              </a:rPr>
              <a:t>op</a:t>
            </a:r>
            <a:r>
              <a:rPr lang="en-US" sz="2400" dirty="0" smtClean="0">
                <a:solidFill>
                  <a:srgbClr val="00B0F0"/>
                </a:solidFill>
              </a:rPr>
              <a:t> </a:t>
            </a:r>
            <a:r>
              <a:rPr lang="en-US" sz="2400" dirty="0" smtClean="0">
                <a:solidFill>
                  <a:srgbClr val="0033CC"/>
                </a:solidFill>
              </a:rPr>
              <a:t>ALL</a:t>
            </a:r>
            <a:r>
              <a:rPr lang="en-US" sz="2400" dirty="0" smtClean="0">
                <a:solidFill>
                  <a:srgbClr val="00B0F0"/>
                </a:solidFill>
              </a:rPr>
              <a:t> </a:t>
            </a:r>
            <a:r>
              <a:rPr lang="en-US" sz="2400" dirty="0" smtClean="0">
                <a:solidFill>
                  <a:srgbClr val="000000"/>
                </a:solidFill>
              </a:rPr>
              <a:t>(SELECT ...)</a:t>
            </a:r>
          </a:p>
          <a:p>
            <a:pPr lvl="3">
              <a:buNone/>
            </a:pPr>
            <a:r>
              <a:rPr lang="fr-FR" sz="2400" dirty="0" smtClean="0">
                <a:solidFill>
                  <a:srgbClr val="990000"/>
                </a:solidFill>
              </a:rPr>
              <a:t>WHERE</a:t>
            </a:r>
            <a:r>
              <a:rPr lang="fr-FR" sz="2400" dirty="0" smtClean="0">
                <a:solidFill>
                  <a:srgbClr val="00B0F0"/>
                </a:solidFill>
              </a:rPr>
              <a:t> </a:t>
            </a:r>
            <a:r>
              <a:rPr lang="fr-FR" sz="2400" dirty="0" err="1" smtClean="0">
                <a:solidFill>
                  <a:srgbClr val="000000"/>
                </a:solidFill>
              </a:rPr>
              <a:t>exp</a:t>
            </a:r>
            <a:r>
              <a:rPr lang="fr-FR" sz="2400" dirty="0" smtClean="0">
                <a:solidFill>
                  <a:srgbClr val="000000"/>
                </a:solidFill>
              </a:rPr>
              <a:t> </a:t>
            </a:r>
            <a:r>
              <a:rPr lang="fr-FR" sz="2400" dirty="0" smtClean="0">
                <a:solidFill>
                  <a:srgbClr val="0033CC"/>
                </a:solidFill>
              </a:rPr>
              <a:t>IN</a:t>
            </a:r>
            <a:r>
              <a:rPr lang="fr-FR" sz="2400" dirty="0" smtClean="0">
                <a:solidFill>
                  <a:srgbClr val="00B0F0"/>
                </a:solidFill>
              </a:rPr>
              <a:t> </a:t>
            </a:r>
            <a:r>
              <a:rPr lang="fr-FR" sz="2400" dirty="0" smtClean="0">
                <a:solidFill>
                  <a:srgbClr val="000000"/>
                </a:solidFill>
              </a:rPr>
              <a:t>(SELECT ...)</a:t>
            </a:r>
          </a:p>
          <a:p>
            <a:pPr lvl="3">
              <a:buNone/>
            </a:pPr>
            <a:r>
              <a:rPr lang="en-US" sz="2400" dirty="0" smtClean="0">
                <a:solidFill>
                  <a:srgbClr val="990000"/>
                </a:solidFill>
              </a:rPr>
              <a:t>WHERE</a:t>
            </a:r>
            <a:r>
              <a:rPr lang="en-US" sz="2400" dirty="0" smtClean="0">
                <a:solidFill>
                  <a:srgbClr val="00B0F0"/>
                </a:solidFill>
              </a:rPr>
              <a:t> </a:t>
            </a:r>
            <a:r>
              <a:rPr lang="en-US" sz="2400" dirty="0" smtClean="0">
                <a:solidFill>
                  <a:srgbClr val="000000"/>
                </a:solidFill>
              </a:rPr>
              <a:t>exp </a:t>
            </a:r>
            <a:r>
              <a:rPr lang="en-US" sz="2400" dirty="0" smtClean="0">
                <a:solidFill>
                  <a:srgbClr val="0033CC"/>
                </a:solidFill>
              </a:rPr>
              <a:t>NOT</a:t>
            </a:r>
            <a:r>
              <a:rPr lang="en-US" sz="2400" dirty="0" smtClean="0">
                <a:solidFill>
                  <a:schemeClr val="accent2">
                    <a:lumMod val="75000"/>
                  </a:schemeClr>
                </a:solidFill>
              </a:rPr>
              <a:t> </a:t>
            </a:r>
            <a:r>
              <a:rPr lang="en-US" sz="2400" dirty="0" smtClean="0">
                <a:solidFill>
                  <a:srgbClr val="0033CC"/>
                </a:solidFill>
              </a:rPr>
              <a:t>IN</a:t>
            </a:r>
            <a:r>
              <a:rPr lang="en-US" sz="2400" dirty="0" smtClean="0">
                <a:solidFill>
                  <a:schemeClr val="accent2">
                    <a:lumMod val="75000"/>
                  </a:schemeClr>
                </a:solidFill>
              </a:rPr>
              <a:t> </a:t>
            </a:r>
            <a:r>
              <a:rPr lang="en-US" sz="2400" dirty="0" smtClean="0">
                <a:solidFill>
                  <a:srgbClr val="000000"/>
                </a:solidFill>
              </a:rPr>
              <a:t>(SELECT ...)</a:t>
            </a: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31</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additive="base">
                                        <p:cTn id="4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additive="base">
                                        <p:cTn id="5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400" dirty="0" smtClean="0"/>
              <a:t/>
            </a:r>
            <a:br>
              <a:rPr lang="fr-FR" sz="2400" dirty="0" smtClean="0"/>
            </a:br>
            <a:r>
              <a:rPr lang="fr-FR" sz="2400" dirty="0" smtClean="0"/>
              <a:t>Sous-interrogation ramenant plusieurs lignes: les opérateurs </a:t>
            </a:r>
            <a:r>
              <a:rPr lang="fr-FR" sz="2400" dirty="0" smtClean="0">
                <a:solidFill>
                  <a:srgbClr val="0033CC"/>
                </a:solidFill>
              </a:rPr>
              <a:t>ANY</a:t>
            </a:r>
            <a:r>
              <a:rPr lang="fr-FR" sz="2400" dirty="0" smtClean="0"/>
              <a:t> et </a:t>
            </a:r>
            <a:r>
              <a:rPr lang="fr-FR" sz="2400" dirty="0" smtClean="0">
                <a:solidFill>
                  <a:srgbClr val="0033CC"/>
                </a:solidFill>
              </a:rPr>
              <a:t>ALL</a:t>
            </a:r>
            <a:r>
              <a:rPr lang="fr-FR" sz="2400" dirty="0" smtClean="0"/>
              <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marL="320040" lvl="3" indent="-320040" algn="ctr">
              <a:spcBef>
                <a:spcPts val="700"/>
              </a:spcBef>
              <a:buClr>
                <a:schemeClr val="accent2"/>
              </a:buClr>
              <a:buSzPct val="60000"/>
              <a:buNone/>
            </a:pPr>
            <a:r>
              <a:rPr lang="en-US" sz="3000" dirty="0" smtClean="0">
                <a:solidFill>
                  <a:srgbClr val="990000"/>
                </a:solidFill>
              </a:rPr>
              <a:t>WHERE</a:t>
            </a:r>
            <a:r>
              <a:rPr lang="en-US" sz="3000" dirty="0" smtClean="0">
                <a:solidFill>
                  <a:srgbClr val="FF0000"/>
                </a:solidFill>
              </a:rPr>
              <a:t> </a:t>
            </a:r>
            <a:r>
              <a:rPr lang="en-US" sz="3000" dirty="0" smtClean="0">
                <a:solidFill>
                  <a:srgbClr val="000000"/>
                </a:solidFill>
              </a:rPr>
              <a:t>exp</a:t>
            </a:r>
            <a:r>
              <a:rPr lang="en-US" sz="3000" dirty="0" smtClean="0">
                <a:solidFill>
                  <a:srgbClr val="FF0000"/>
                </a:solidFill>
              </a:rPr>
              <a:t> </a:t>
            </a:r>
            <a:r>
              <a:rPr lang="en-US" sz="3000" dirty="0" smtClean="0">
                <a:solidFill>
                  <a:srgbClr val="00B050"/>
                </a:solidFill>
              </a:rPr>
              <a:t>op</a:t>
            </a:r>
            <a:r>
              <a:rPr lang="en-US" sz="3000" dirty="0" smtClean="0">
                <a:solidFill>
                  <a:srgbClr val="FF0000"/>
                </a:solidFill>
              </a:rPr>
              <a:t> </a:t>
            </a:r>
            <a:r>
              <a:rPr lang="en-US" sz="3000" dirty="0" smtClean="0">
                <a:solidFill>
                  <a:srgbClr val="990000"/>
                </a:solidFill>
              </a:rPr>
              <a:t>ANY</a:t>
            </a:r>
            <a:r>
              <a:rPr lang="en-US" sz="3000" dirty="0" smtClean="0">
                <a:solidFill>
                  <a:srgbClr val="FF0000"/>
                </a:solidFill>
              </a:rPr>
              <a:t> </a:t>
            </a:r>
            <a:r>
              <a:rPr lang="en-US" sz="3000" dirty="0" smtClean="0">
                <a:solidFill>
                  <a:srgbClr val="000000"/>
                </a:solidFill>
              </a:rPr>
              <a:t>(SELECT</a:t>
            </a:r>
            <a:r>
              <a:rPr lang="en-US" sz="3000" dirty="0" smtClean="0">
                <a:solidFill>
                  <a:srgbClr val="FF0000"/>
                </a:solidFill>
              </a:rPr>
              <a:t> </a:t>
            </a:r>
            <a:r>
              <a:rPr lang="en-US" sz="3000" dirty="0" smtClean="0">
                <a:solidFill>
                  <a:srgbClr val="000000"/>
                </a:solidFill>
              </a:rPr>
              <a:t>...)</a:t>
            </a:r>
          </a:p>
          <a:p>
            <a:pPr>
              <a:buNone/>
            </a:pPr>
            <a:r>
              <a:rPr lang="fr-FR" dirty="0" smtClean="0">
                <a:solidFill>
                  <a:srgbClr val="0033CC"/>
                </a:solidFill>
              </a:rPr>
              <a:t>ANY</a:t>
            </a:r>
            <a:r>
              <a:rPr lang="fr-FR" dirty="0" smtClean="0">
                <a:solidFill>
                  <a:srgbClr val="00B0F0"/>
                </a:solidFill>
              </a:rPr>
              <a:t> </a:t>
            </a:r>
            <a:r>
              <a:rPr lang="fr-FR" dirty="0" smtClean="0">
                <a:solidFill>
                  <a:srgbClr val="000000"/>
                </a:solidFill>
              </a:rPr>
              <a:t>: la comparaison sera vraie si elle est vraie pour au moins un élément de l'ensemble (elle est donc fausse si l'ensemble est vide).</a:t>
            </a:r>
          </a:p>
          <a:p>
            <a:pPr>
              <a:buNone/>
            </a:pPr>
            <a:endParaRPr lang="fr-FR" dirty="0" smtClean="0">
              <a:solidFill>
                <a:srgbClr val="00B0F0"/>
              </a:solidFill>
            </a:endParaRPr>
          </a:p>
          <a:p>
            <a:pPr marL="320040" lvl="3" indent="-320040" algn="ctr">
              <a:spcBef>
                <a:spcPts val="700"/>
              </a:spcBef>
              <a:buClr>
                <a:schemeClr val="accent2"/>
              </a:buClr>
              <a:buSzPct val="60000"/>
              <a:buNone/>
            </a:pPr>
            <a:r>
              <a:rPr lang="en-US" sz="3000" dirty="0" smtClean="0">
                <a:solidFill>
                  <a:srgbClr val="990000"/>
                </a:solidFill>
              </a:rPr>
              <a:t>WHERE</a:t>
            </a:r>
            <a:r>
              <a:rPr lang="en-US" sz="3000" dirty="0" smtClean="0">
                <a:solidFill>
                  <a:srgbClr val="FF0000"/>
                </a:solidFill>
              </a:rPr>
              <a:t> </a:t>
            </a:r>
            <a:r>
              <a:rPr lang="en-US" sz="3000" dirty="0" smtClean="0">
                <a:solidFill>
                  <a:srgbClr val="000000"/>
                </a:solidFill>
              </a:rPr>
              <a:t>exp</a:t>
            </a:r>
            <a:r>
              <a:rPr lang="en-US" sz="3000" dirty="0" smtClean="0">
                <a:solidFill>
                  <a:srgbClr val="FF0000"/>
                </a:solidFill>
              </a:rPr>
              <a:t> </a:t>
            </a:r>
            <a:r>
              <a:rPr lang="en-US" sz="3000" dirty="0" smtClean="0">
                <a:solidFill>
                  <a:srgbClr val="00B050"/>
                </a:solidFill>
              </a:rPr>
              <a:t>op</a:t>
            </a:r>
            <a:r>
              <a:rPr lang="en-US" sz="3000" dirty="0" smtClean="0">
                <a:solidFill>
                  <a:srgbClr val="FF0000"/>
                </a:solidFill>
              </a:rPr>
              <a:t> </a:t>
            </a:r>
            <a:r>
              <a:rPr lang="en-US" sz="3000" dirty="0" smtClean="0">
                <a:solidFill>
                  <a:srgbClr val="990000"/>
                </a:solidFill>
              </a:rPr>
              <a:t>ALL</a:t>
            </a:r>
            <a:r>
              <a:rPr lang="en-US" sz="3000" dirty="0" smtClean="0">
                <a:solidFill>
                  <a:srgbClr val="FF0000"/>
                </a:solidFill>
              </a:rPr>
              <a:t> </a:t>
            </a:r>
            <a:r>
              <a:rPr lang="en-US" sz="3000" dirty="0" smtClean="0">
                <a:solidFill>
                  <a:srgbClr val="000000"/>
                </a:solidFill>
              </a:rPr>
              <a:t>(SELECT ...)</a:t>
            </a:r>
            <a:endParaRPr lang="fr-FR" sz="3000" dirty="0" smtClean="0">
              <a:solidFill>
                <a:srgbClr val="000000"/>
              </a:solidFill>
            </a:endParaRPr>
          </a:p>
          <a:p>
            <a:pPr>
              <a:buNone/>
            </a:pPr>
            <a:r>
              <a:rPr lang="fr-FR" dirty="0" smtClean="0">
                <a:solidFill>
                  <a:srgbClr val="0033CC"/>
                </a:solidFill>
              </a:rPr>
              <a:t>ALL</a:t>
            </a:r>
            <a:r>
              <a:rPr lang="fr-FR" dirty="0" smtClean="0">
                <a:solidFill>
                  <a:srgbClr val="00B0F0"/>
                </a:solidFill>
              </a:rPr>
              <a:t> </a:t>
            </a:r>
            <a:r>
              <a:rPr lang="fr-FR" dirty="0" smtClean="0">
                <a:solidFill>
                  <a:srgbClr val="000000"/>
                </a:solidFill>
              </a:rPr>
              <a:t>: la comparaison sera vraie si elle est vraie pour tous les éléments de l'ensemble (elle est vraie si l'ensemble est vide).</a:t>
            </a:r>
            <a:endParaRPr lang="fr-FR" dirty="0">
              <a:solidFill>
                <a:srgbClr val="000000"/>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32</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400" dirty="0" smtClean="0"/>
              <a:t/>
            </a:r>
            <a:br>
              <a:rPr lang="fr-FR" sz="2400" dirty="0" smtClean="0"/>
            </a:br>
            <a:r>
              <a:rPr lang="fr-FR" sz="2400" dirty="0" smtClean="0"/>
              <a:t>Sous-interrogation ramenant plusieurs lignes: les opérateurs </a:t>
            </a:r>
            <a:r>
              <a:rPr lang="fr-FR" sz="2400" dirty="0" smtClean="0">
                <a:solidFill>
                  <a:srgbClr val="0033CC"/>
                </a:solidFill>
              </a:rPr>
              <a:t>ANY</a:t>
            </a:r>
            <a:r>
              <a:rPr lang="fr-FR" sz="2400" dirty="0" smtClean="0"/>
              <a:t> et </a:t>
            </a:r>
            <a:r>
              <a:rPr lang="fr-FR" sz="2400" dirty="0" smtClean="0">
                <a:solidFill>
                  <a:srgbClr val="0033CC"/>
                </a:solidFill>
              </a:rPr>
              <a:t>ALL</a:t>
            </a:r>
            <a:r>
              <a:rPr lang="fr-FR" sz="2400" dirty="0" smtClean="0"/>
              <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000" dirty="0" smtClean="0">
                <a:solidFill>
                  <a:srgbClr val="C00000"/>
                </a:solidFill>
              </a:rPr>
              <a:t>Exemple:</a:t>
            </a:r>
          </a:p>
          <a:p>
            <a:pPr>
              <a:buNone/>
            </a:pPr>
            <a:r>
              <a:rPr lang="fr-FR" sz="2000" dirty="0" smtClean="0">
                <a:solidFill>
                  <a:srgbClr val="C00000"/>
                </a:solidFill>
              </a:rPr>
              <a:t> </a:t>
            </a:r>
            <a:r>
              <a:rPr lang="fr-FR" sz="2000" dirty="0" smtClean="0"/>
              <a:t>Liste des employés gagnant plus que tous les employés du département 30 :</a:t>
            </a:r>
          </a:p>
          <a:p>
            <a:pPr>
              <a:buNone/>
            </a:pPr>
            <a:r>
              <a:rPr lang="en-US" sz="2000" dirty="0" smtClean="0">
                <a:solidFill>
                  <a:srgbClr val="C00000"/>
                </a:solidFill>
              </a:rPr>
              <a:t>SELECT</a:t>
            </a:r>
            <a:r>
              <a:rPr lang="en-US" sz="2000" dirty="0" smtClean="0">
                <a:solidFill>
                  <a:srgbClr val="000000"/>
                </a:solidFill>
              </a:rPr>
              <a:t> </a:t>
            </a:r>
            <a:r>
              <a:rPr lang="en-US" sz="2000" dirty="0" err="1" smtClean="0">
                <a:solidFill>
                  <a:srgbClr val="000000"/>
                </a:solidFill>
              </a:rPr>
              <a:t>nomemp</a:t>
            </a:r>
            <a:r>
              <a:rPr lang="en-US" sz="2000" dirty="0" smtClean="0">
                <a:solidFill>
                  <a:srgbClr val="000000"/>
                </a:solidFill>
              </a:rPr>
              <a:t>, </a:t>
            </a:r>
            <a:r>
              <a:rPr lang="en-US" sz="2000" dirty="0" err="1" smtClean="0">
                <a:solidFill>
                  <a:srgbClr val="000000"/>
                </a:solidFill>
              </a:rPr>
              <a:t>salaire</a:t>
            </a:r>
            <a:r>
              <a:rPr lang="en-US" sz="2000" dirty="0" smtClean="0">
                <a:solidFill>
                  <a:srgbClr val="000000"/>
                </a:solidFill>
              </a:rPr>
              <a:t> </a:t>
            </a:r>
          </a:p>
          <a:p>
            <a:pPr>
              <a:buNone/>
            </a:pPr>
            <a:r>
              <a:rPr lang="en-US" sz="2000" dirty="0" smtClean="0">
                <a:solidFill>
                  <a:srgbClr val="C00000"/>
                </a:solidFill>
              </a:rPr>
              <a:t>FROM</a:t>
            </a:r>
            <a:r>
              <a:rPr lang="en-US" sz="2000" dirty="0" smtClean="0">
                <a:solidFill>
                  <a:srgbClr val="000000"/>
                </a:solidFill>
              </a:rPr>
              <a:t> </a:t>
            </a:r>
            <a:r>
              <a:rPr lang="en-US" sz="2000" dirty="0" err="1" smtClean="0">
                <a:solidFill>
                  <a:srgbClr val="000000"/>
                </a:solidFill>
              </a:rPr>
              <a:t>employe</a:t>
            </a:r>
            <a:endParaRPr lang="en-US" sz="2000" dirty="0" smtClean="0">
              <a:solidFill>
                <a:srgbClr val="000000"/>
              </a:solidFill>
            </a:endParaRPr>
          </a:p>
          <a:p>
            <a:pPr>
              <a:buNone/>
            </a:pPr>
            <a:r>
              <a:rPr lang="en-US" sz="2000" dirty="0" smtClean="0">
                <a:solidFill>
                  <a:srgbClr val="C00000"/>
                </a:solidFill>
              </a:rPr>
              <a:t>WHERE</a:t>
            </a:r>
            <a:r>
              <a:rPr lang="en-US" sz="2000" dirty="0" smtClean="0">
                <a:solidFill>
                  <a:srgbClr val="000000"/>
                </a:solidFill>
              </a:rPr>
              <a:t> </a:t>
            </a:r>
            <a:r>
              <a:rPr lang="en-US" sz="2000" dirty="0" err="1" smtClean="0">
                <a:solidFill>
                  <a:srgbClr val="000000"/>
                </a:solidFill>
              </a:rPr>
              <a:t>salaire</a:t>
            </a:r>
            <a:r>
              <a:rPr lang="en-US" sz="2000" dirty="0" smtClean="0">
                <a:solidFill>
                  <a:srgbClr val="000000"/>
                </a:solidFill>
              </a:rPr>
              <a:t> &gt; </a:t>
            </a:r>
            <a:r>
              <a:rPr lang="en-US" sz="2000" dirty="0" smtClean="0">
                <a:solidFill>
                  <a:srgbClr val="0033CC"/>
                </a:solidFill>
              </a:rPr>
              <a:t>ALL </a:t>
            </a:r>
          </a:p>
          <a:p>
            <a:pPr>
              <a:buNone/>
            </a:pPr>
            <a:r>
              <a:rPr lang="en-US" sz="2000" dirty="0" smtClean="0">
                <a:solidFill>
                  <a:srgbClr val="000000"/>
                </a:solidFill>
              </a:rPr>
              <a:t>                           (</a:t>
            </a:r>
            <a:r>
              <a:rPr lang="en-US" sz="2000" dirty="0" smtClean="0">
                <a:solidFill>
                  <a:srgbClr val="C00000"/>
                </a:solidFill>
              </a:rPr>
              <a:t>SELECT</a:t>
            </a:r>
            <a:r>
              <a:rPr lang="en-US" sz="2000" dirty="0" smtClean="0">
                <a:solidFill>
                  <a:srgbClr val="000000"/>
                </a:solidFill>
              </a:rPr>
              <a:t> </a:t>
            </a:r>
            <a:r>
              <a:rPr lang="en-US" sz="2000" dirty="0" err="1" smtClean="0">
                <a:solidFill>
                  <a:srgbClr val="000000"/>
                </a:solidFill>
              </a:rPr>
              <a:t>salaire</a:t>
            </a:r>
            <a:r>
              <a:rPr lang="en-US" sz="2000" dirty="0" smtClean="0">
                <a:solidFill>
                  <a:srgbClr val="000000"/>
                </a:solidFill>
              </a:rPr>
              <a:t> </a:t>
            </a:r>
            <a:r>
              <a:rPr lang="en-US" sz="2000" dirty="0" smtClean="0">
                <a:solidFill>
                  <a:srgbClr val="C00000"/>
                </a:solidFill>
              </a:rPr>
              <a:t>FROM</a:t>
            </a:r>
            <a:r>
              <a:rPr lang="en-US" sz="2000" dirty="0" smtClean="0">
                <a:solidFill>
                  <a:srgbClr val="000000"/>
                </a:solidFill>
              </a:rPr>
              <a:t> </a:t>
            </a:r>
            <a:r>
              <a:rPr lang="en-US" sz="2000" dirty="0" err="1" smtClean="0">
                <a:solidFill>
                  <a:srgbClr val="000000"/>
                </a:solidFill>
              </a:rPr>
              <a:t>employe</a:t>
            </a:r>
            <a:endParaRPr lang="en-US" sz="2000" dirty="0" smtClean="0">
              <a:solidFill>
                <a:srgbClr val="000000"/>
              </a:solidFill>
            </a:endParaRPr>
          </a:p>
          <a:p>
            <a:pPr>
              <a:buNone/>
            </a:pPr>
            <a:r>
              <a:rPr lang="fr-FR" sz="2000" dirty="0" smtClean="0">
                <a:solidFill>
                  <a:srgbClr val="000000"/>
                </a:solidFill>
              </a:rPr>
              <a:t>                            </a:t>
            </a:r>
            <a:r>
              <a:rPr lang="fr-FR" sz="2000" dirty="0" smtClean="0">
                <a:solidFill>
                  <a:srgbClr val="C00000"/>
                </a:solidFill>
              </a:rPr>
              <a:t>WHERE</a:t>
            </a:r>
            <a:r>
              <a:rPr lang="fr-FR" sz="2000" dirty="0" smtClean="0">
                <a:solidFill>
                  <a:srgbClr val="000000"/>
                </a:solidFill>
              </a:rPr>
              <a:t> </a:t>
            </a:r>
            <a:r>
              <a:rPr lang="fr-FR" sz="2000" dirty="0" err="1" smtClean="0">
                <a:solidFill>
                  <a:srgbClr val="000000"/>
                </a:solidFill>
              </a:rPr>
              <a:t>coddep</a:t>
            </a:r>
            <a:r>
              <a:rPr lang="fr-FR" sz="2000" dirty="0" smtClean="0">
                <a:solidFill>
                  <a:srgbClr val="000000"/>
                </a:solidFill>
              </a:rPr>
              <a:t>=30)</a:t>
            </a:r>
          </a:p>
          <a:p>
            <a:pPr>
              <a:buNone/>
            </a:pPr>
            <a:r>
              <a:rPr lang="fr-FR" sz="2000" dirty="0" smtClean="0">
                <a:solidFill>
                  <a:srgbClr val="C00000"/>
                </a:solidFill>
              </a:rPr>
              <a:t>Remarques:</a:t>
            </a:r>
          </a:p>
          <a:p>
            <a:pPr>
              <a:buFont typeface="Wingdings" pitchFamily="2" charset="2"/>
              <a:buChar char="Ø"/>
            </a:pPr>
            <a:r>
              <a:rPr lang="fr-FR" sz="2000" dirty="0" smtClean="0"/>
              <a:t>L'opérateur </a:t>
            </a:r>
            <a:r>
              <a:rPr lang="fr-FR" sz="2000" dirty="0" smtClean="0">
                <a:solidFill>
                  <a:srgbClr val="0033CC"/>
                </a:solidFill>
              </a:rPr>
              <a:t>IN</a:t>
            </a:r>
            <a:r>
              <a:rPr lang="fr-FR" sz="2000" dirty="0" smtClean="0"/>
              <a:t> est équivalent à = </a:t>
            </a:r>
            <a:r>
              <a:rPr lang="fr-FR" sz="2000" dirty="0" smtClean="0">
                <a:solidFill>
                  <a:srgbClr val="0033CC"/>
                </a:solidFill>
              </a:rPr>
              <a:t>ANY</a:t>
            </a:r>
          </a:p>
          <a:p>
            <a:pPr>
              <a:buFont typeface="Wingdings" pitchFamily="2" charset="2"/>
              <a:buChar char="Ø"/>
            </a:pPr>
            <a:r>
              <a:rPr lang="fr-FR" sz="2000" dirty="0" smtClean="0"/>
              <a:t>l'opérateur </a:t>
            </a:r>
            <a:r>
              <a:rPr lang="fr-FR" sz="2000" dirty="0" smtClean="0">
                <a:solidFill>
                  <a:srgbClr val="0033CC"/>
                </a:solidFill>
              </a:rPr>
              <a:t>NOT</a:t>
            </a:r>
            <a:r>
              <a:rPr lang="fr-FR" sz="2000" dirty="0" smtClean="0"/>
              <a:t> </a:t>
            </a:r>
            <a:r>
              <a:rPr lang="fr-FR" sz="2000" dirty="0" smtClean="0">
                <a:solidFill>
                  <a:srgbClr val="0033CC"/>
                </a:solidFill>
              </a:rPr>
              <a:t>IN</a:t>
            </a:r>
            <a:r>
              <a:rPr lang="fr-FR" sz="2000" dirty="0" smtClean="0"/>
              <a:t> est équivalent à != </a:t>
            </a:r>
            <a:r>
              <a:rPr lang="fr-FR" sz="2000" dirty="0" smtClean="0">
                <a:solidFill>
                  <a:srgbClr val="0033CC"/>
                </a:solidFill>
              </a:rPr>
              <a:t>ALL</a:t>
            </a:r>
            <a:r>
              <a:rPr lang="fr-FR" sz="2000" dirty="0" smtClean="0"/>
              <a:t>.</a:t>
            </a:r>
            <a:endParaRPr lang="fr-FR" sz="2000" dirty="0">
              <a:solidFill>
                <a:srgbClr val="00B0F0"/>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33</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Sous-interrogation ramenant plusieurs lignes</a:t>
            </a: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000" dirty="0" smtClean="0">
                <a:solidFill>
                  <a:srgbClr val="C00000"/>
                </a:solidFill>
              </a:rPr>
              <a:t>Exemple : </a:t>
            </a:r>
          </a:p>
          <a:p>
            <a:pPr>
              <a:buNone/>
            </a:pPr>
            <a:r>
              <a:rPr lang="fr-FR" sz="2000" dirty="0" smtClean="0"/>
              <a:t>	Liste des employés du département 10 ayant le même poste que quelqu'un du département VENTES :</a:t>
            </a:r>
          </a:p>
          <a:p>
            <a:pPr>
              <a:buNone/>
            </a:pPr>
            <a:r>
              <a:rPr lang="fr-FR" sz="2000" dirty="0" smtClean="0">
                <a:solidFill>
                  <a:srgbClr val="990000"/>
                </a:solidFill>
              </a:rPr>
              <a:t>SELECT</a:t>
            </a:r>
            <a:r>
              <a:rPr lang="fr-FR" sz="2000" dirty="0" smtClean="0"/>
              <a:t> </a:t>
            </a:r>
            <a:r>
              <a:rPr lang="fr-FR" sz="2000" dirty="0" err="1" smtClean="0"/>
              <a:t>nomemp</a:t>
            </a:r>
            <a:r>
              <a:rPr lang="fr-FR" sz="2000" dirty="0" smtClean="0"/>
              <a:t>, </a:t>
            </a:r>
            <a:r>
              <a:rPr lang="fr-FR" sz="2000" dirty="0" err="1" smtClean="0"/>
              <a:t>codposte</a:t>
            </a:r>
            <a:r>
              <a:rPr lang="fr-FR" sz="2000" dirty="0" smtClean="0"/>
              <a:t> </a:t>
            </a:r>
          </a:p>
          <a:p>
            <a:pPr>
              <a:buNone/>
            </a:pPr>
            <a:r>
              <a:rPr lang="fr-FR" sz="2000" dirty="0" smtClean="0">
                <a:solidFill>
                  <a:srgbClr val="990000"/>
                </a:solidFill>
              </a:rPr>
              <a:t>FROM</a:t>
            </a:r>
            <a:r>
              <a:rPr lang="fr-FR" sz="2000" dirty="0" smtClean="0"/>
              <a:t> </a:t>
            </a:r>
            <a:r>
              <a:rPr lang="fr-FR" sz="2000" dirty="0" err="1" smtClean="0"/>
              <a:t>employe</a:t>
            </a:r>
            <a:endParaRPr lang="fr-FR" sz="2000" dirty="0" smtClean="0"/>
          </a:p>
          <a:p>
            <a:pPr>
              <a:buNone/>
            </a:pPr>
            <a:r>
              <a:rPr lang="fr-FR" sz="2000" dirty="0" smtClean="0">
                <a:solidFill>
                  <a:srgbClr val="990000"/>
                </a:solidFill>
              </a:rPr>
              <a:t>WHERE</a:t>
            </a:r>
            <a:r>
              <a:rPr lang="fr-FR" sz="2000" dirty="0" smtClean="0"/>
              <a:t> </a:t>
            </a:r>
            <a:r>
              <a:rPr lang="fr-FR" sz="2000" dirty="0" err="1" smtClean="0"/>
              <a:t>coddep</a:t>
            </a:r>
            <a:r>
              <a:rPr lang="fr-FR" sz="2000" dirty="0" smtClean="0"/>
              <a:t> = 10</a:t>
            </a:r>
          </a:p>
          <a:p>
            <a:pPr>
              <a:buNone/>
            </a:pPr>
            <a:r>
              <a:rPr lang="fr-FR" sz="2000" dirty="0" smtClean="0">
                <a:solidFill>
                  <a:srgbClr val="0033CC"/>
                </a:solidFill>
              </a:rPr>
              <a:t>AND</a:t>
            </a:r>
            <a:r>
              <a:rPr lang="fr-FR" sz="2000" dirty="0" smtClean="0"/>
              <a:t> </a:t>
            </a:r>
            <a:r>
              <a:rPr lang="fr-FR" sz="2000" dirty="0" err="1" smtClean="0"/>
              <a:t>codposte</a:t>
            </a:r>
            <a:r>
              <a:rPr lang="fr-FR" sz="2000" dirty="0" smtClean="0"/>
              <a:t>  </a:t>
            </a:r>
            <a:r>
              <a:rPr lang="fr-FR" sz="2000" dirty="0" smtClean="0">
                <a:solidFill>
                  <a:srgbClr val="990000"/>
                </a:solidFill>
              </a:rPr>
              <a:t>=</a:t>
            </a:r>
            <a:r>
              <a:rPr lang="fr-FR" sz="2000" dirty="0" smtClean="0">
                <a:solidFill>
                  <a:srgbClr val="00B0F0"/>
                </a:solidFill>
              </a:rPr>
              <a:t> </a:t>
            </a:r>
            <a:r>
              <a:rPr lang="fr-FR" sz="2000" dirty="0" smtClean="0">
                <a:solidFill>
                  <a:srgbClr val="0033CC"/>
                </a:solidFill>
              </a:rPr>
              <a:t>ANY</a:t>
            </a:r>
            <a:r>
              <a:rPr lang="fr-FR" sz="2000" dirty="0" smtClean="0">
                <a:solidFill>
                  <a:srgbClr val="00B0F0"/>
                </a:solidFill>
              </a:rPr>
              <a:t>    </a:t>
            </a:r>
            <a:r>
              <a:rPr lang="fr-FR" sz="2000" dirty="0" smtClean="0">
                <a:solidFill>
                  <a:srgbClr val="990000"/>
                </a:solidFill>
              </a:rPr>
              <a:t>{or    </a:t>
            </a:r>
            <a:r>
              <a:rPr lang="fr-FR" sz="2000" dirty="0" err="1" smtClean="0">
                <a:solidFill>
                  <a:srgbClr val="990000"/>
                </a:solidFill>
              </a:rPr>
              <a:t>codposte</a:t>
            </a:r>
            <a:r>
              <a:rPr lang="fr-FR" sz="2000" dirty="0" smtClean="0">
                <a:solidFill>
                  <a:srgbClr val="990000"/>
                </a:solidFill>
              </a:rPr>
              <a:t> in(……..))}</a:t>
            </a:r>
          </a:p>
          <a:p>
            <a:pPr>
              <a:buNone/>
            </a:pPr>
            <a:r>
              <a:rPr lang="fr-FR" sz="2000" dirty="0" smtClean="0"/>
              <a:t>       (</a:t>
            </a:r>
            <a:r>
              <a:rPr lang="fr-FR" sz="2000" dirty="0" smtClean="0">
                <a:solidFill>
                  <a:srgbClr val="990000"/>
                </a:solidFill>
              </a:rPr>
              <a:t>SELECT</a:t>
            </a:r>
            <a:r>
              <a:rPr lang="fr-FR" sz="2000" dirty="0" smtClean="0"/>
              <a:t> </a:t>
            </a:r>
            <a:r>
              <a:rPr lang="fr-FR" sz="2000" dirty="0" err="1" smtClean="0"/>
              <a:t>codposte</a:t>
            </a:r>
            <a:endParaRPr lang="fr-FR" sz="2000" dirty="0" smtClean="0"/>
          </a:p>
          <a:p>
            <a:pPr lvl="2">
              <a:buNone/>
            </a:pPr>
            <a:r>
              <a:rPr lang="fr-FR" sz="2000" dirty="0" smtClean="0">
                <a:solidFill>
                  <a:srgbClr val="990000"/>
                </a:solidFill>
              </a:rPr>
              <a:t>FROM</a:t>
            </a:r>
            <a:r>
              <a:rPr lang="fr-FR" sz="2000" dirty="0" smtClean="0"/>
              <a:t> </a:t>
            </a:r>
            <a:r>
              <a:rPr lang="fr-FR" sz="2000" dirty="0" err="1" smtClean="0"/>
              <a:t>employe</a:t>
            </a:r>
            <a:endParaRPr lang="fr-FR" sz="2000" dirty="0" smtClean="0"/>
          </a:p>
          <a:p>
            <a:pPr lvl="2">
              <a:buNone/>
            </a:pPr>
            <a:r>
              <a:rPr lang="fr-FR" sz="2000" dirty="0" smtClean="0">
                <a:solidFill>
                  <a:srgbClr val="990000"/>
                </a:solidFill>
              </a:rPr>
              <a:t>WHERE</a:t>
            </a:r>
            <a:r>
              <a:rPr lang="fr-FR" sz="2000" dirty="0" smtClean="0"/>
              <a:t> </a:t>
            </a:r>
            <a:r>
              <a:rPr lang="fr-FR" sz="2000" dirty="0" err="1" smtClean="0"/>
              <a:t>coddep</a:t>
            </a:r>
            <a:r>
              <a:rPr lang="fr-FR" sz="2000" dirty="0" smtClean="0"/>
              <a:t> = </a:t>
            </a:r>
          </a:p>
          <a:p>
            <a:pPr lvl="2">
              <a:buNone/>
            </a:pPr>
            <a:r>
              <a:rPr lang="fr-FR" sz="2000" dirty="0" smtClean="0"/>
              <a:t>                          (</a:t>
            </a:r>
            <a:r>
              <a:rPr lang="fr-FR" sz="2000" dirty="0" smtClean="0">
                <a:solidFill>
                  <a:srgbClr val="990000"/>
                </a:solidFill>
              </a:rPr>
              <a:t>SELECT</a:t>
            </a:r>
            <a:r>
              <a:rPr lang="fr-FR" sz="2000" dirty="0" smtClean="0"/>
              <a:t> </a:t>
            </a:r>
            <a:r>
              <a:rPr lang="fr-FR" sz="2000" dirty="0" err="1" smtClean="0"/>
              <a:t>coddep</a:t>
            </a:r>
            <a:endParaRPr lang="fr-FR" sz="2000" dirty="0" smtClean="0"/>
          </a:p>
          <a:p>
            <a:pPr lvl="8">
              <a:buNone/>
            </a:pPr>
            <a:r>
              <a:rPr lang="fr-FR" sz="2000" dirty="0" smtClean="0">
                <a:solidFill>
                  <a:srgbClr val="990000"/>
                </a:solidFill>
              </a:rPr>
              <a:t>FROM</a:t>
            </a:r>
            <a:r>
              <a:rPr lang="fr-FR" sz="2000" dirty="0" smtClean="0"/>
              <a:t> </a:t>
            </a:r>
            <a:r>
              <a:rPr lang="fr-FR" sz="2000" dirty="0" err="1" smtClean="0"/>
              <a:t>departement</a:t>
            </a:r>
            <a:endParaRPr lang="fr-FR" sz="2000" dirty="0" smtClean="0"/>
          </a:p>
          <a:p>
            <a:pPr lvl="8">
              <a:buNone/>
            </a:pPr>
            <a:r>
              <a:rPr lang="fr-FR" sz="2000" dirty="0" smtClean="0">
                <a:solidFill>
                  <a:srgbClr val="990000"/>
                </a:solidFill>
              </a:rPr>
              <a:t>WHERE</a:t>
            </a:r>
            <a:r>
              <a:rPr lang="fr-FR" sz="2000" dirty="0" smtClean="0"/>
              <a:t> </a:t>
            </a:r>
            <a:r>
              <a:rPr lang="fr-FR" sz="2000" dirty="0" err="1" smtClean="0"/>
              <a:t>nomdep</a:t>
            </a:r>
            <a:r>
              <a:rPr lang="fr-FR" sz="2000" dirty="0" smtClean="0"/>
              <a:t> = 'VENTES'))</a:t>
            </a:r>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34</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 calcmode="lin" valueType="num">
                                      <p:cBhvr additive="base">
                                        <p:cTn id="5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 calcmode="lin" valueType="num">
                                      <p:cBhvr additive="base">
                                        <p:cTn id="5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 calcmode="lin" valueType="num">
                                      <p:cBhvr additive="base">
                                        <p:cTn id="6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3">
                                            <p:txEl>
                                              <p:pRg st="11" end="11"/>
                                            </p:txEl>
                                          </p:spTgt>
                                        </p:tgtEl>
                                        <p:attrNameLst>
                                          <p:attrName>style.visibility</p:attrName>
                                        </p:attrNameLst>
                                      </p:cBhvr>
                                      <p:to>
                                        <p:strVal val="visible"/>
                                      </p:to>
                                    </p:set>
                                    <p:anim calcmode="lin" valueType="num">
                                      <p:cBhvr additive="base">
                                        <p:cTn id="6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Fonctions de groupes</a:t>
            </a:r>
            <a:br>
              <a:rPr lang="fr-FR" sz="2400" dirty="0" smtClean="0"/>
            </a:br>
            <a:r>
              <a:rPr lang="fr-FR" sz="2400" dirty="0" smtClean="0"/>
              <a:t>(1)</a:t>
            </a:r>
            <a:endParaRPr lang="fr-FR" sz="2800" dirty="0">
              <a:solidFill>
                <a:srgbClr val="00133A"/>
              </a:solidFill>
              <a:latin typeface="+mn-lt"/>
            </a:endParaRPr>
          </a:p>
        </p:txBody>
      </p:sp>
      <p:graphicFrame>
        <p:nvGraphicFramePr>
          <p:cNvPr id="5" name="Espace réservé du contenu 4"/>
          <p:cNvGraphicFramePr>
            <a:graphicFrameLocks noGrp="1"/>
          </p:cNvGraphicFramePr>
          <p:nvPr>
            <p:ph idx="1"/>
          </p:nvPr>
        </p:nvGraphicFramePr>
        <p:xfrm>
          <a:off x="428625" y="2071688"/>
          <a:ext cx="8329614" cy="4246880"/>
        </p:xfrm>
        <a:graphic>
          <a:graphicData uri="http://schemas.openxmlformats.org/drawingml/2006/table">
            <a:tbl>
              <a:tblPr firstRow="1" bandRow="1">
                <a:tableStyleId>{21E4AEA4-8DFA-4A89-87EB-49C32662AFE0}</a:tableStyleId>
              </a:tblPr>
              <a:tblGrid>
                <a:gridCol w="4164807"/>
                <a:gridCol w="4164807"/>
              </a:tblGrid>
              <a:tr h="370840">
                <a:tc>
                  <a:txBody>
                    <a:bodyPr/>
                    <a:lstStyle/>
                    <a:p>
                      <a:r>
                        <a:rPr lang="fr-FR" dirty="0" smtClean="0"/>
                        <a:t>Fonction</a:t>
                      </a:r>
                      <a:endParaRPr lang="fr-FR" dirty="0"/>
                    </a:p>
                  </a:txBody>
                  <a:tcPr/>
                </a:tc>
                <a:tc>
                  <a:txBody>
                    <a:bodyPr/>
                    <a:lstStyle/>
                    <a:p>
                      <a:r>
                        <a:rPr lang="fr-FR" dirty="0" smtClean="0"/>
                        <a:t>Rôle</a:t>
                      </a:r>
                      <a:endParaRPr lang="fr-FR" dirty="0"/>
                    </a:p>
                  </a:txBody>
                  <a:tcPr/>
                </a:tc>
              </a:tr>
              <a:tr h="370840">
                <a:tc>
                  <a:txBody>
                    <a:bodyPr/>
                    <a:lstStyle/>
                    <a:p>
                      <a:r>
                        <a:rPr lang="fr-FR" dirty="0" smtClean="0"/>
                        <a:t>AVG</a:t>
                      </a:r>
                      <a:endParaRPr lang="fr-FR" dirty="0"/>
                    </a:p>
                  </a:txBody>
                  <a:tcPr/>
                </a:tc>
                <a:tc>
                  <a:txBody>
                    <a:bodyPr/>
                    <a:lstStyle/>
                    <a:p>
                      <a:r>
                        <a:rPr lang="fr-FR" dirty="0" smtClean="0"/>
                        <a:t>Moyenne</a:t>
                      </a:r>
                      <a:endParaRPr lang="fr-FR" dirty="0"/>
                    </a:p>
                  </a:txBody>
                  <a:tcPr/>
                </a:tc>
              </a:tr>
              <a:tr h="370840">
                <a:tc>
                  <a:txBody>
                    <a:bodyPr/>
                    <a:lstStyle/>
                    <a:p>
                      <a:r>
                        <a:rPr lang="fr-FR" dirty="0" smtClean="0"/>
                        <a:t>MIN</a:t>
                      </a:r>
                      <a:endParaRPr lang="fr-FR" dirty="0"/>
                    </a:p>
                  </a:txBody>
                  <a:tcPr/>
                </a:tc>
                <a:tc>
                  <a:txBody>
                    <a:bodyPr/>
                    <a:lstStyle/>
                    <a:p>
                      <a:r>
                        <a:rPr lang="fr-FR" dirty="0" smtClean="0"/>
                        <a:t>Plus</a:t>
                      </a:r>
                      <a:r>
                        <a:rPr lang="fr-FR" baseline="0" dirty="0" smtClean="0"/>
                        <a:t> petite valeur </a:t>
                      </a:r>
                      <a:endParaRPr lang="fr-FR" dirty="0"/>
                    </a:p>
                  </a:txBody>
                  <a:tcPr/>
                </a:tc>
              </a:tr>
              <a:tr h="370840">
                <a:tc>
                  <a:txBody>
                    <a:bodyPr/>
                    <a:lstStyle/>
                    <a:p>
                      <a:r>
                        <a:rPr lang="fr-FR" dirty="0" smtClean="0"/>
                        <a:t>SUM</a:t>
                      </a:r>
                      <a:endParaRPr lang="fr-FR" dirty="0"/>
                    </a:p>
                  </a:txBody>
                  <a:tcPr/>
                </a:tc>
                <a:tc>
                  <a:txBody>
                    <a:bodyPr/>
                    <a:lstStyle/>
                    <a:p>
                      <a:r>
                        <a:rPr lang="fr-FR" dirty="0" smtClean="0"/>
                        <a:t>Somme</a:t>
                      </a:r>
                      <a:endParaRPr lang="fr-FR" dirty="0"/>
                    </a:p>
                  </a:txBody>
                  <a:tcPr/>
                </a:tc>
              </a:tr>
              <a:tr h="370840">
                <a:tc>
                  <a:txBody>
                    <a:bodyPr/>
                    <a:lstStyle/>
                    <a:p>
                      <a:r>
                        <a:rPr lang="fr-FR" dirty="0" smtClean="0"/>
                        <a:t>MAX</a:t>
                      </a:r>
                      <a:endParaRPr lang="fr-FR" dirty="0"/>
                    </a:p>
                  </a:txBody>
                  <a:tcPr/>
                </a:tc>
                <a:tc>
                  <a:txBody>
                    <a:bodyPr/>
                    <a:lstStyle/>
                    <a:p>
                      <a:r>
                        <a:rPr lang="fr-FR" dirty="0" smtClean="0"/>
                        <a:t>Plus</a:t>
                      </a:r>
                      <a:r>
                        <a:rPr lang="fr-FR" baseline="0" dirty="0" smtClean="0"/>
                        <a:t> grande valeur</a:t>
                      </a:r>
                      <a:endParaRPr lang="fr-FR" dirty="0"/>
                    </a:p>
                  </a:txBody>
                  <a:tcPr/>
                </a:tc>
              </a:tr>
              <a:tr h="370840">
                <a:tc>
                  <a:txBody>
                    <a:bodyPr/>
                    <a:lstStyle/>
                    <a:p>
                      <a:r>
                        <a:rPr lang="fr-FR" dirty="0" smtClean="0"/>
                        <a:t>VARIANCE</a:t>
                      </a:r>
                      <a:endParaRPr lang="fr-FR" dirty="0"/>
                    </a:p>
                  </a:txBody>
                  <a:tcPr/>
                </a:tc>
                <a:tc>
                  <a:txBody>
                    <a:bodyPr/>
                    <a:lstStyle/>
                    <a:p>
                      <a:r>
                        <a:rPr lang="fr-FR" dirty="0" smtClean="0"/>
                        <a:t>Variance</a:t>
                      </a:r>
                      <a:endParaRPr lang="fr-FR" dirty="0"/>
                    </a:p>
                  </a:txBody>
                  <a:tcPr/>
                </a:tc>
              </a:tr>
              <a:tr h="370840">
                <a:tc>
                  <a:txBody>
                    <a:bodyPr/>
                    <a:lstStyle/>
                    <a:p>
                      <a:r>
                        <a:rPr lang="fr-FR" dirty="0" smtClean="0"/>
                        <a:t>Count(*)</a:t>
                      </a:r>
                      <a:endParaRPr lang="fr-FR" dirty="0"/>
                    </a:p>
                  </a:txBody>
                  <a:tcPr/>
                </a:tc>
                <a:tc>
                  <a:txBody>
                    <a:bodyPr/>
                    <a:lstStyle/>
                    <a:p>
                      <a:r>
                        <a:rPr lang="fr-FR" dirty="0" smtClean="0"/>
                        <a:t>Nombre de lignes</a:t>
                      </a:r>
                      <a:endParaRPr lang="fr-FR" dirty="0"/>
                    </a:p>
                  </a:txBody>
                  <a:tcPr/>
                </a:tc>
              </a:tr>
              <a:tr h="370840">
                <a:tc>
                  <a:txBody>
                    <a:bodyPr/>
                    <a:lstStyle/>
                    <a:p>
                      <a:r>
                        <a:rPr lang="fr-FR" dirty="0" smtClean="0"/>
                        <a:t>Count(DISTINCT</a:t>
                      </a:r>
                      <a:r>
                        <a:rPr lang="fr-FR" baseline="0" dirty="0" smtClean="0"/>
                        <a:t> col</a:t>
                      </a:r>
                      <a:r>
                        <a:rPr lang="fr-FR" dirty="0" smtClean="0"/>
                        <a:t>)</a:t>
                      </a:r>
                      <a:endParaRPr lang="fr-FR" dirty="0"/>
                    </a:p>
                  </a:txBody>
                  <a:tcPr/>
                </a:tc>
                <a:tc>
                  <a:txBody>
                    <a:bodyPr/>
                    <a:lstStyle/>
                    <a:p>
                      <a:r>
                        <a:rPr lang="fr-FR" dirty="0" smtClean="0"/>
                        <a:t>Nombre de valeurs non nulles différentes </a:t>
                      </a:r>
                      <a:endParaRPr lang="fr-FR" dirty="0"/>
                    </a:p>
                  </a:txBody>
                  <a:tcPr/>
                </a:tc>
              </a:tr>
              <a:tr h="370840">
                <a:tc>
                  <a:txBody>
                    <a:bodyPr/>
                    <a:lstStyle/>
                    <a:p>
                      <a:r>
                        <a:rPr lang="fr-FR" dirty="0" smtClean="0"/>
                        <a:t>Count(col)</a:t>
                      </a:r>
                      <a:endParaRPr lang="fr-FR" dirty="0"/>
                    </a:p>
                  </a:txBody>
                  <a:tcPr/>
                </a:tc>
                <a:tc>
                  <a:txBody>
                    <a:bodyPr/>
                    <a:lstStyle/>
                    <a:p>
                      <a:r>
                        <a:rPr lang="fr-FR" dirty="0" smtClean="0"/>
                        <a:t>Nombre de valeurs non nulle de la colonne</a:t>
                      </a:r>
                      <a:r>
                        <a:rPr lang="fr-FR" baseline="0" dirty="0" smtClean="0"/>
                        <a:t> col</a:t>
                      </a:r>
                      <a:endParaRPr lang="fr-FR" dirty="0"/>
                    </a:p>
                  </a:txBody>
                  <a:tcPr/>
                </a:tc>
              </a:tr>
              <a:tr h="370840">
                <a:tc>
                  <a:txBody>
                    <a:bodyPr/>
                    <a:lstStyle/>
                    <a:p>
                      <a:r>
                        <a:rPr lang="fr-FR" dirty="0" smtClean="0"/>
                        <a:t>STDDEV</a:t>
                      </a:r>
                      <a:endParaRPr lang="fr-FR" dirty="0"/>
                    </a:p>
                  </a:txBody>
                  <a:tcPr/>
                </a:tc>
                <a:tc>
                  <a:txBody>
                    <a:bodyPr/>
                    <a:lstStyle/>
                    <a:p>
                      <a:r>
                        <a:rPr lang="fr-FR" dirty="0" smtClean="0"/>
                        <a:t>Écart type(dérivation</a:t>
                      </a:r>
                      <a:r>
                        <a:rPr lang="fr-FR" baseline="0" dirty="0" smtClean="0"/>
                        <a:t> standard)</a:t>
                      </a:r>
                      <a:endParaRPr lang="fr-FR" dirty="0"/>
                    </a:p>
                  </a:txBody>
                  <a:tcPr/>
                </a:tc>
              </a:tr>
            </a:tbl>
          </a:graphicData>
        </a:graphic>
      </p:graphicFrame>
      <p:sp>
        <p:nvSpPr>
          <p:cNvPr id="6" name="Espace réservé du numéro de diapositive 5"/>
          <p:cNvSpPr>
            <a:spLocks noGrp="1"/>
          </p:cNvSpPr>
          <p:nvPr>
            <p:ph type="sldNum" sz="quarter" idx="12"/>
          </p:nvPr>
        </p:nvSpPr>
        <p:spPr/>
        <p:txBody>
          <a:bodyPr/>
          <a:lstStyle/>
          <a:p>
            <a:fld id="{974391E9-2589-4827-81D1-955CC3D3E4F5}" type="slidenum">
              <a:rPr lang="fr-FR" smtClean="0"/>
              <a:pPr/>
              <a:t>35</a:t>
            </a:fld>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Fonctions de groupes</a:t>
            </a:r>
            <a:br>
              <a:rPr lang="fr-FR" sz="2400" dirty="0" smtClean="0"/>
            </a:br>
            <a:r>
              <a:rPr lang="fr-FR" sz="2400" dirty="0" smtClean="0"/>
              <a:t>(2)</a:t>
            </a: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lgn="ctr">
              <a:buNone/>
            </a:pPr>
            <a:r>
              <a:rPr lang="en-US" sz="2000" dirty="0" err="1" smtClean="0">
                <a:solidFill>
                  <a:srgbClr val="990000"/>
                </a:solidFill>
              </a:rPr>
              <a:t>Exemples</a:t>
            </a:r>
            <a:r>
              <a:rPr lang="en-US" sz="2000" dirty="0" smtClean="0">
                <a:solidFill>
                  <a:srgbClr val="990000"/>
                </a:solidFill>
              </a:rPr>
              <a:t>:</a:t>
            </a:r>
            <a:endParaRPr lang="fr-FR" sz="2000" dirty="0" smtClean="0">
              <a:solidFill>
                <a:srgbClr val="990000"/>
              </a:solidFill>
            </a:endParaRPr>
          </a:p>
          <a:p>
            <a:r>
              <a:rPr lang="en-US" sz="2000" dirty="0" smtClean="0"/>
              <a:t> </a:t>
            </a:r>
            <a:r>
              <a:rPr lang="en-US" sz="2000" dirty="0" err="1" smtClean="0"/>
              <a:t>Nombre</a:t>
            </a:r>
            <a:r>
              <a:rPr lang="en-US" sz="2000" dirty="0" smtClean="0"/>
              <a:t> total des </a:t>
            </a:r>
            <a:r>
              <a:rPr lang="en-US" sz="2000" dirty="0" err="1" smtClean="0"/>
              <a:t>employés</a:t>
            </a:r>
            <a:r>
              <a:rPr lang="en-US" sz="2000" dirty="0" smtClean="0"/>
              <a:t> en service? </a:t>
            </a:r>
          </a:p>
          <a:p>
            <a:pPr>
              <a:buNone/>
            </a:pPr>
            <a:r>
              <a:rPr lang="en-US" sz="2000" dirty="0" smtClean="0">
                <a:solidFill>
                  <a:srgbClr val="990000"/>
                </a:solidFill>
              </a:rPr>
              <a:t>SELECT </a:t>
            </a:r>
            <a:r>
              <a:rPr lang="en-US" sz="2000" dirty="0" smtClean="0">
                <a:solidFill>
                  <a:srgbClr val="0033CC"/>
                </a:solidFill>
              </a:rPr>
              <a:t>COUNT(</a:t>
            </a:r>
            <a:r>
              <a:rPr lang="en-US" sz="2000" dirty="0" smtClean="0">
                <a:solidFill>
                  <a:srgbClr val="000000"/>
                </a:solidFill>
              </a:rPr>
              <a:t>*</a:t>
            </a:r>
            <a:r>
              <a:rPr lang="en-US" sz="2000" dirty="0" smtClean="0">
                <a:solidFill>
                  <a:srgbClr val="0033CC"/>
                </a:solidFill>
              </a:rPr>
              <a:t>) </a:t>
            </a:r>
          </a:p>
          <a:p>
            <a:pPr>
              <a:buNone/>
            </a:pPr>
            <a:r>
              <a:rPr lang="en-US" sz="2000" dirty="0" smtClean="0">
                <a:solidFill>
                  <a:srgbClr val="990000"/>
                </a:solidFill>
              </a:rPr>
              <a:t>FROM </a:t>
            </a:r>
            <a:r>
              <a:rPr lang="en-US" sz="2000" dirty="0" err="1" smtClean="0">
                <a:solidFill>
                  <a:srgbClr val="000000"/>
                </a:solidFill>
              </a:rPr>
              <a:t>employe</a:t>
            </a:r>
            <a:endParaRPr lang="en-US" sz="2000" dirty="0" smtClean="0">
              <a:solidFill>
                <a:srgbClr val="000000"/>
              </a:solidFill>
            </a:endParaRPr>
          </a:p>
          <a:p>
            <a:pPr>
              <a:buNone/>
            </a:pPr>
            <a:endParaRPr lang="fr-FR" sz="2000" dirty="0" smtClean="0">
              <a:solidFill>
                <a:srgbClr val="000000"/>
              </a:solidFill>
            </a:endParaRPr>
          </a:p>
          <a:p>
            <a:r>
              <a:rPr lang="en-US" sz="2000" dirty="0" err="1" smtClean="0"/>
              <a:t>Valeur</a:t>
            </a:r>
            <a:r>
              <a:rPr lang="en-US" sz="2000" dirty="0" smtClean="0"/>
              <a:t> </a:t>
            </a:r>
            <a:r>
              <a:rPr lang="en-US" sz="2000" dirty="0" err="1" smtClean="0"/>
              <a:t>globale</a:t>
            </a:r>
            <a:r>
              <a:rPr lang="en-US" sz="2000" dirty="0" smtClean="0"/>
              <a:t> des primes des </a:t>
            </a:r>
            <a:r>
              <a:rPr lang="en-US" sz="2000" dirty="0" err="1" smtClean="0"/>
              <a:t>employés</a:t>
            </a:r>
            <a:r>
              <a:rPr lang="en-US" sz="2000" dirty="0" smtClean="0"/>
              <a:t> du </a:t>
            </a:r>
            <a:r>
              <a:rPr lang="en-US" sz="2000" dirty="0" err="1" smtClean="0"/>
              <a:t>département</a:t>
            </a:r>
            <a:r>
              <a:rPr lang="en-US" sz="2000" dirty="0" smtClean="0"/>
              <a:t> 1O?</a:t>
            </a:r>
          </a:p>
          <a:p>
            <a:pPr>
              <a:buNone/>
            </a:pPr>
            <a:r>
              <a:rPr lang="en-US" sz="2000" dirty="0" smtClean="0">
                <a:solidFill>
                  <a:srgbClr val="990000"/>
                </a:solidFill>
              </a:rPr>
              <a:t>SELECT</a:t>
            </a:r>
            <a:r>
              <a:rPr lang="en-US" sz="2000" dirty="0" smtClean="0">
                <a:solidFill>
                  <a:srgbClr val="FF0000"/>
                </a:solidFill>
              </a:rPr>
              <a:t> </a:t>
            </a:r>
            <a:r>
              <a:rPr lang="en-US" sz="2000" dirty="0" smtClean="0">
                <a:solidFill>
                  <a:srgbClr val="0033CC"/>
                </a:solidFill>
              </a:rPr>
              <a:t>SUM(</a:t>
            </a:r>
            <a:r>
              <a:rPr lang="en-US" sz="2000" dirty="0" smtClean="0">
                <a:solidFill>
                  <a:srgbClr val="000000"/>
                </a:solidFill>
              </a:rPr>
              <a:t>prime</a:t>
            </a:r>
            <a:r>
              <a:rPr lang="en-US" sz="2000" dirty="0" smtClean="0">
                <a:solidFill>
                  <a:srgbClr val="0033CC"/>
                </a:solidFill>
              </a:rPr>
              <a:t>)</a:t>
            </a:r>
          </a:p>
          <a:p>
            <a:pPr>
              <a:buNone/>
            </a:pPr>
            <a:r>
              <a:rPr lang="en-US" sz="2000" dirty="0" smtClean="0">
                <a:solidFill>
                  <a:srgbClr val="FF0000"/>
                </a:solidFill>
              </a:rPr>
              <a:t> </a:t>
            </a:r>
            <a:r>
              <a:rPr lang="en-US" sz="2000" dirty="0" smtClean="0">
                <a:solidFill>
                  <a:srgbClr val="990000"/>
                </a:solidFill>
              </a:rPr>
              <a:t>FROM</a:t>
            </a:r>
            <a:r>
              <a:rPr lang="en-US" sz="2000" dirty="0" smtClean="0">
                <a:solidFill>
                  <a:srgbClr val="FF0000"/>
                </a:solidFill>
              </a:rPr>
              <a:t> </a:t>
            </a:r>
            <a:r>
              <a:rPr lang="en-US" sz="2000" dirty="0" err="1" smtClean="0">
                <a:solidFill>
                  <a:srgbClr val="000000"/>
                </a:solidFill>
              </a:rPr>
              <a:t>employe</a:t>
            </a:r>
            <a:r>
              <a:rPr lang="en-US" sz="2000" dirty="0" smtClean="0">
                <a:solidFill>
                  <a:srgbClr val="000000"/>
                </a:solidFill>
              </a:rPr>
              <a:t> </a:t>
            </a:r>
          </a:p>
          <a:p>
            <a:pPr>
              <a:buNone/>
            </a:pPr>
            <a:r>
              <a:rPr lang="en-US" sz="2000" dirty="0" smtClean="0">
                <a:solidFill>
                  <a:srgbClr val="990000"/>
                </a:solidFill>
              </a:rPr>
              <a:t>WHERE</a:t>
            </a:r>
            <a:r>
              <a:rPr lang="en-US" sz="2000" dirty="0" smtClean="0">
                <a:solidFill>
                  <a:srgbClr val="FF0000"/>
                </a:solidFill>
              </a:rPr>
              <a:t> </a:t>
            </a:r>
            <a:r>
              <a:rPr lang="en-US" sz="2000" dirty="0" err="1" smtClean="0">
                <a:solidFill>
                  <a:srgbClr val="000000"/>
                </a:solidFill>
              </a:rPr>
              <a:t>coddep</a:t>
            </a:r>
            <a:r>
              <a:rPr lang="en-US" sz="2000" dirty="0" smtClean="0">
                <a:solidFill>
                  <a:srgbClr val="FF0000"/>
                </a:solidFill>
              </a:rPr>
              <a:t> </a:t>
            </a:r>
            <a:r>
              <a:rPr lang="en-US" sz="2000" dirty="0" smtClean="0">
                <a:solidFill>
                  <a:srgbClr val="000000"/>
                </a:solidFill>
              </a:rPr>
              <a:t>=</a:t>
            </a:r>
            <a:r>
              <a:rPr lang="en-US" sz="2000" dirty="0" smtClean="0">
                <a:solidFill>
                  <a:srgbClr val="FF0000"/>
                </a:solidFill>
              </a:rPr>
              <a:t> </a:t>
            </a:r>
            <a:r>
              <a:rPr lang="en-US" sz="2000" dirty="0" smtClean="0">
                <a:solidFill>
                  <a:srgbClr val="000000"/>
                </a:solidFill>
              </a:rPr>
              <a:t>10</a:t>
            </a:r>
            <a:endParaRPr lang="fr-FR" sz="2000" dirty="0">
              <a:solidFill>
                <a:srgbClr val="000000"/>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36</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Fonctions de groupes</a:t>
            </a:r>
            <a:br>
              <a:rPr lang="fr-FR" sz="2400" dirty="0" smtClean="0"/>
            </a:br>
            <a:r>
              <a:rPr lang="fr-FR" sz="2400" dirty="0" smtClean="0"/>
              <a:t>(3)</a:t>
            </a: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marL="320040" lvl="1" indent="-320040">
              <a:spcBef>
                <a:spcPts val="700"/>
              </a:spcBef>
              <a:buClr>
                <a:schemeClr val="accent2"/>
              </a:buClr>
              <a:buSzPct val="60000"/>
              <a:buFont typeface="Wingdings"/>
              <a:buChar char=""/>
            </a:pPr>
            <a:r>
              <a:rPr lang="fr-FR" sz="2400" dirty="0" smtClean="0">
                <a:solidFill>
                  <a:srgbClr val="000000"/>
                </a:solidFill>
              </a:rPr>
              <a:t>Les fonctions de groupes peuvent apparaître dans le </a:t>
            </a:r>
            <a:r>
              <a:rPr lang="fr-FR" sz="2400" dirty="0" smtClean="0">
                <a:solidFill>
                  <a:srgbClr val="990000"/>
                </a:solidFill>
              </a:rPr>
              <a:t>« Select » </a:t>
            </a:r>
            <a:r>
              <a:rPr lang="fr-FR" sz="2400" dirty="0" smtClean="0">
                <a:solidFill>
                  <a:srgbClr val="000000"/>
                </a:solidFill>
              </a:rPr>
              <a:t>ou le </a:t>
            </a:r>
            <a:r>
              <a:rPr lang="fr-FR" sz="2400" dirty="0" smtClean="0">
                <a:solidFill>
                  <a:srgbClr val="990000"/>
                </a:solidFill>
              </a:rPr>
              <a:t>«</a:t>
            </a:r>
            <a:r>
              <a:rPr lang="fr-FR" sz="2400" dirty="0" err="1" smtClean="0">
                <a:solidFill>
                  <a:srgbClr val="990000"/>
                </a:solidFill>
              </a:rPr>
              <a:t>Having</a:t>
            </a:r>
            <a:r>
              <a:rPr lang="fr-FR" sz="2400" dirty="0" smtClean="0">
                <a:solidFill>
                  <a:srgbClr val="990000"/>
                </a:solidFill>
              </a:rPr>
              <a:t> »</a:t>
            </a:r>
          </a:p>
          <a:p>
            <a:pPr>
              <a:buNone/>
            </a:pPr>
            <a:endParaRPr lang="fr-FR" sz="2400" dirty="0" smtClean="0">
              <a:solidFill>
                <a:srgbClr val="000000"/>
              </a:solidFill>
            </a:endParaRPr>
          </a:p>
          <a:p>
            <a:r>
              <a:rPr lang="fr-FR" sz="2400" dirty="0" smtClean="0">
                <a:solidFill>
                  <a:srgbClr val="000000"/>
                </a:solidFill>
              </a:rPr>
              <a:t>Les valeurs </a:t>
            </a:r>
            <a:r>
              <a:rPr lang="fr-FR" sz="2400" dirty="0" smtClean="0">
                <a:solidFill>
                  <a:srgbClr val="0033CC"/>
                </a:solidFill>
              </a:rPr>
              <a:t>NULL</a:t>
            </a:r>
            <a:r>
              <a:rPr lang="fr-FR" sz="2400" dirty="0" smtClean="0">
                <a:solidFill>
                  <a:srgbClr val="000000"/>
                </a:solidFill>
              </a:rPr>
              <a:t> sont ignorées par les fonctions de groupe.</a:t>
            </a:r>
          </a:p>
          <a:p>
            <a:pPr lvl="1"/>
            <a:r>
              <a:rPr lang="fr-FR" sz="2400" dirty="0" smtClean="0">
                <a:solidFill>
                  <a:srgbClr val="0033CC"/>
                </a:solidFill>
              </a:rPr>
              <a:t>SUM(col</a:t>
            </a:r>
            <a:r>
              <a:rPr lang="fr-FR" sz="2400" dirty="0" smtClean="0">
                <a:solidFill>
                  <a:srgbClr val="000000"/>
                </a:solidFill>
              </a:rPr>
              <a:t>) est la somme des valeurs </a:t>
            </a:r>
            <a:r>
              <a:rPr lang="fr-FR" sz="2400" dirty="0" smtClean="0">
                <a:solidFill>
                  <a:srgbClr val="990000"/>
                </a:solidFill>
              </a:rPr>
              <a:t>différentes</a:t>
            </a:r>
            <a:r>
              <a:rPr lang="fr-FR" sz="2400" dirty="0" smtClean="0">
                <a:solidFill>
                  <a:srgbClr val="000000"/>
                </a:solidFill>
              </a:rPr>
              <a:t> de </a:t>
            </a:r>
            <a:r>
              <a:rPr lang="fr-FR" sz="2400" dirty="0" smtClean="0">
                <a:solidFill>
                  <a:srgbClr val="0033CC"/>
                </a:solidFill>
              </a:rPr>
              <a:t>NULL</a:t>
            </a:r>
            <a:r>
              <a:rPr lang="fr-FR" sz="2400" dirty="0" smtClean="0">
                <a:solidFill>
                  <a:srgbClr val="000000"/>
                </a:solidFill>
              </a:rPr>
              <a:t> de la colonne 'col'.</a:t>
            </a:r>
          </a:p>
          <a:p>
            <a:pPr lvl="1"/>
            <a:r>
              <a:rPr lang="fr-FR" sz="2400" dirty="0" smtClean="0">
                <a:solidFill>
                  <a:srgbClr val="000000"/>
                </a:solidFill>
              </a:rPr>
              <a:t> </a:t>
            </a:r>
            <a:r>
              <a:rPr lang="fr-FR" sz="2400" dirty="0" smtClean="0">
                <a:solidFill>
                  <a:srgbClr val="0033CC"/>
                </a:solidFill>
              </a:rPr>
              <a:t>AVG</a:t>
            </a:r>
            <a:r>
              <a:rPr lang="fr-FR" sz="2400" dirty="0" smtClean="0">
                <a:solidFill>
                  <a:srgbClr val="000000"/>
                </a:solidFill>
              </a:rPr>
              <a:t> : (</a:t>
            </a:r>
            <a:r>
              <a:rPr lang="fr-FR" sz="2400" dirty="0" smtClean="0">
                <a:solidFill>
                  <a:srgbClr val="990000"/>
                </a:solidFill>
              </a:rPr>
              <a:t>somme</a:t>
            </a:r>
            <a:r>
              <a:rPr lang="fr-FR" sz="2400" dirty="0" smtClean="0">
                <a:solidFill>
                  <a:srgbClr val="000000"/>
                </a:solidFill>
              </a:rPr>
              <a:t> des valeurs </a:t>
            </a:r>
            <a:r>
              <a:rPr lang="fr-FR" sz="2400" dirty="0" smtClean="0">
                <a:solidFill>
                  <a:srgbClr val="0033CC"/>
                </a:solidFill>
              </a:rPr>
              <a:t>non NULL </a:t>
            </a:r>
            <a:r>
              <a:rPr lang="fr-FR" sz="2400" dirty="0" smtClean="0">
                <a:solidFill>
                  <a:srgbClr val="000000"/>
                </a:solidFill>
              </a:rPr>
              <a:t>)/ ( nombre de valeurs </a:t>
            </a:r>
            <a:r>
              <a:rPr lang="fr-FR" sz="2400" dirty="0" smtClean="0">
                <a:solidFill>
                  <a:srgbClr val="0033CC"/>
                </a:solidFill>
              </a:rPr>
              <a:t>non NULL</a:t>
            </a:r>
            <a:r>
              <a:rPr lang="fr-FR" sz="2400" dirty="0" smtClean="0">
                <a:solidFill>
                  <a:srgbClr val="000000"/>
                </a:solidFill>
              </a:rPr>
              <a:t>).</a:t>
            </a: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37</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Fonctions de groupes et sous-interrogations du SELECT</a:t>
            </a: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000" dirty="0" smtClean="0">
                <a:solidFill>
                  <a:srgbClr val="000000"/>
                </a:solidFill>
              </a:rPr>
              <a:t>Les fonctions de groupe et les colonnes doivent être toutes du même niveau de regroupement.</a:t>
            </a:r>
          </a:p>
          <a:p>
            <a:pPr>
              <a:buNone/>
            </a:pPr>
            <a:r>
              <a:rPr lang="fr-FR" sz="2000" dirty="0" smtClean="0">
                <a:solidFill>
                  <a:srgbClr val="000000"/>
                </a:solidFill>
              </a:rPr>
              <a:t>Q) le nom et le salaire des employés qui gagnent le plus dans l'entreprise? </a:t>
            </a:r>
          </a:p>
          <a:p>
            <a:pPr algn="ctr">
              <a:buNone/>
            </a:pPr>
            <a:r>
              <a:rPr lang="fr-FR" sz="2000" dirty="0" smtClean="0">
                <a:solidFill>
                  <a:srgbClr val="C00000"/>
                </a:solidFill>
              </a:rPr>
              <a:t>Requête erronée</a:t>
            </a:r>
          </a:p>
          <a:p>
            <a:pPr>
              <a:buNone/>
            </a:pPr>
            <a:r>
              <a:rPr lang="fr-FR" sz="2000" dirty="0" smtClean="0">
                <a:solidFill>
                  <a:srgbClr val="C00000"/>
                </a:solidFill>
              </a:rPr>
              <a:t>SELECT</a:t>
            </a:r>
            <a:r>
              <a:rPr lang="fr-FR" sz="2000" dirty="0" smtClean="0">
                <a:solidFill>
                  <a:srgbClr val="000000"/>
                </a:solidFill>
              </a:rPr>
              <a:t> </a:t>
            </a:r>
            <a:r>
              <a:rPr lang="fr-FR" sz="2000" dirty="0" err="1" smtClean="0">
                <a:solidFill>
                  <a:srgbClr val="000000"/>
                </a:solidFill>
              </a:rPr>
              <a:t>nom_emp</a:t>
            </a:r>
            <a:r>
              <a:rPr lang="fr-FR" sz="2000" dirty="0" smtClean="0">
                <a:solidFill>
                  <a:srgbClr val="000000"/>
                </a:solidFill>
              </a:rPr>
              <a:t>, salaire </a:t>
            </a:r>
            <a:r>
              <a:rPr lang="fr-FR" sz="2000" dirty="0" smtClean="0">
                <a:solidFill>
                  <a:srgbClr val="C00000"/>
                </a:solidFill>
              </a:rPr>
              <a:t>FROM</a:t>
            </a:r>
            <a:r>
              <a:rPr lang="fr-FR" sz="2000" dirty="0" smtClean="0">
                <a:solidFill>
                  <a:srgbClr val="000000"/>
                </a:solidFill>
              </a:rPr>
              <a:t> </a:t>
            </a:r>
            <a:r>
              <a:rPr lang="fr-FR" sz="2000" dirty="0" err="1" smtClean="0">
                <a:solidFill>
                  <a:srgbClr val="000000"/>
                </a:solidFill>
              </a:rPr>
              <a:t>employe</a:t>
            </a:r>
            <a:endParaRPr lang="fr-FR" sz="2000" dirty="0" smtClean="0">
              <a:solidFill>
                <a:srgbClr val="000000"/>
              </a:solidFill>
            </a:endParaRPr>
          </a:p>
          <a:p>
            <a:pPr>
              <a:buNone/>
            </a:pPr>
            <a:r>
              <a:rPr lang="fr-FR" sz="2000" dirty="0" smtClean="0">
                <a:solidFill>
                  <a:srgbClr val="C00000"/>
                </a:solidFill>
              </a:rPr>
              <a:t>WHERE</a:t>
            </a:r>
            <a:r>
              <a:rPr lang="fr-FR" sz="2000" dirty="0" smtClean="0">
                <a:solidFill>
                  <a:srgbClr val="000000"/>
                </a:solidFill>
              </a:rPr>
              <a:t> salaire = </a:t>
            </a:r>
            <a:r>
              <a:rPr lang="fr-FR" sz="2000" dirty="0" smtClean="0">
                <a:solidFill>
                  <a:srgbClr val="0033CC"/>
                </a:solidFill>
              </a:rPr>
              <a:t>MAX(salaire)</a:t>
            </a:r>
          </a:p>
          <a:p>
            <a:pPr>
              <a:buNone/>
            </a:pPr>
            <a:endParaRPr lang="fr-FR" sz="2000" dirty="0" smtClean="0">
              <a:solidFill>
                <a:srgbClr val="0033CC"/>
              </a:solidFill>
            </a:endParaRPr>
          </a:p>
          <a:p>
            <a:pPr algn="ctr">
              <a:buNone/>
            </a:pPr>
            <a:r>
              <a:rPr lang="en-US" sz="2000" dirty="0" err="1" smtClean="0">
                <a:solidFill>
                  <a:srgbClr val="00B050"/>
                </a:solidFill>
              </a:rPr>
              <a:t>Requête</a:t>
            </a:r>
            <a:r>
              <a:rPr lang="en-US" sz="2000" dirty="0" smtClean="0">
                <a:solidFill>
                  <a:srgbClr val="00B050"/>
                </a:solidFill>
              </a:rPr>
              <a:t> </a:t>
            </a:r>
            <a:r>
              <a:rPr lang="en-US" sz="2000" dirty="0" err="1" smtClean="0">
                <a:solidFill>
                  <a:srgbClr val="00B050"/>
                </a:solidFill>
              </a:rPr>
              <a:t>correcte</a:t>
            </a:r>
            <a:endParaRPr lang="en-US" sz="2000" dirty="0" smtClean="0">
              <a:solidFill>
                <a:srgbClr val="00B050"/>
              </a:solidFill>
            </a:endParaRPr>
          </a:p>
          <a:p>
            <a:pPr algn="ctr">
              <a:buNone/>
            </a:pPr>
            <a:r>
              <a:rPr lang="fr-FR" sz="2000" dirty="0" smtClean="0">
                <a:solidFill>
                  <a:srgbClr val="000000"/>
                </a:solidFill>
              </a:rPr>
              <a:t>utiliser une sous-interrogation</a:t>
            </a:r>
            <a:endParaRPr lang="en-US" sz="2000" dirty="0" smtClean="0">
              <a:solidFill>
                <a:srgbClr val="000000"/>
              </a:solidFill>
            </a:endParaRPr>
          </a:p>
          <a:p>
            <a:pPr>
              <a:buNone/>
            </a:pPr>
            <a:r>
              <a:rPr lang="en-US" sz="2000" dirty="0" smtClean="0">
                <a:solidFill>
                  <a:srgbClr val="C00000"/>
                </a:solidFill>
              </a:rPr>
              <a:t>SELECT</a:t>
            </a:r>
            <a:r>
              <a:rPr lang="en-US" sz="2000" dirty="0" smtClean="0">
                <a:solidFill>
                  <a:srgbClr val="000000"/>
                </a:solidFill>
              </a:rPr>
              <a:t> </a:t>
            </a:r>
            <a:r>
              <a:rPr lang="fr-FR" sz="2000" dirty="0" err="1" smtClean="0">
                <a:solidFill>
                  <a:srgbClr val="000000"/>
                </a:solidFill>
              </a:rPr>
              <a:t>nom_emp</a:t>
            </a:r>
            <a:r>
              <a:rPr lang="fr-FR" sz="2000" dirty="0" smtClean="0">
                <a:solidFill>
                  <a:srgbClr val="000000"/>
                </a:solidFill>
              </a:rPr>
              <a:t>, salaire </a:t>
            </a:r>
            <a:r>
              <a:rPr lang="en-US" sz="2000" dirty="0" smtClean="0">
                <a:solidFill>
                  <a:srgbClr val="C00000"/>
                </a:solidFill>
              </a:rPr>
              <a:t>FROM</a:t>
            </a:r>
            <a:r>
              <a:rPr lang="en-US" sz="2000" dirty="0" smtClean="0">
                <a:solidFill>
                  <a:srgbClr val="000000"/>
                </a:solidFill>
              </a:rPr>
              <a:t> </a:t>
            </a:r>
            <a:r>
              <a:rPr lang="fr-FR" sz="2000" dirty="0" err="1" smtClean="0">
                <a:solidFill>
                  <a:srgbClr val="000000"/>
                </a:solidFill>
              </a:rPr>
              <a:t>employe</a:t>
            </a:r>
            <a:endParaRPr lang="fr-FR" sz="2000" dirty="0" smtClean="0">
              <a:solidFill>
                <a:srgbClr val="000000"/>
              </a:solidFill>
            </a:endParaRPr>
          </a:p>
          <a:p>
            <a:pPr>
              <a:buNone/>
            </a:pPr>
            <a:r>
              <a:rPr lang="en-US" sz="2000" dirty="0" smtClean="0">
                <a:solidFill>
                  <a:srgbClr val="C00000"/>
                </a:solidFill>
              </a:rPr>
              <a:t>WHERE</a:t>
            </a:r>
            <a:r>
              <a:rPr lang="en-US" sz="2000" dirty="0" smtClean="0">
                <a:solidFill>
                  <a:srgbClr val="000000"/>
                </a:solidFill>
              </a:rPr>
              <a:t> </a:t>
            </a:r>
            <a:r>
              <a:rPr lang="fr-FR" sz="2000" dirty="0" smtClean="0">
                <a:solidFill>
                  <a:srgbClr val="000000"/>
                </a:solidFill>
              </a:rPr>
              <a:t>salaire </a:t>
            </a:r>
            <a:r>
              <a:rPr lang="en-US" sz="2000" dirty="0" smtClean="0">
                <a:solidFill>
                  <a:srgbClr val="000000"/>
                </a:solidFill>
              </a:rPr>
              <a:t>= (</a:t>
            </a:r>
            <a:r>
              <a:rPr lang="en-US" sz="2000" dirty="0" smtClean="0">
                <a:solidFill>
                  <a:srgbClr val="C00000"/>
                </a:solidFill>
              </a:rPr>
              <a:t>SELECT</a:t>
            </a:r>
            <a:r>
              <a:rPr lang="en-US" sz="2000" dirty="0" smtClean="0">
                <a:solidFill>
                  <a:srgbClr val="000000"/>
                </a:solidFill>
              </a:rPr>
              <a:t> </a:t>
            </a:r>
            <a:r>
              <a:rPr lang="en-US" sz="2000" dirty="0" smtClean="0">
                <a:solidFill>
                  <a:srgbClr val="0033CC"/>
                </a:solidFill>
              </a:rPr>
              <a:t>MAX(</a:t>
            </a:r>
            <a:r>
              <a:rPr lang="fr-FR" sz="2000" dirty="0" smtClean="0">
                <a:solidFill>
                  <a:srgbClr val="0033CC"/>
                </a:solidFill>
              </a:rPr>
              <a:t>salaire</a:t>
            </a:r>
            <a:r>
              <a:rPr lang="en-US" sz="2000" dirty="0" smtClean="0">
                <a:solidFill>
                  <a:srgbClr val="0033CC"/>
                </a:solidFill>
              </a:rPr>
              <a:t>)</a:t>
            </a:r>
            <a:r>
              <a:rPr lang="en-US" sz="2000" dirty="0" smtClean="0">
                <a:solidFill>
                  <a:srgbClr val="000000"/>
                </a:solidFill>
              </a:rPr>
              <a:t> </a:t>
            </a:r>
            <a:r>
              <a:rPr lang="en-US" sz="2000" dirty="0" smtClean="0">
                <a:solidFill>
                  <a:srgbClr val="C00000"/>
                </a:solidFill>
              </a:rPr>
              <a:t>FROM</a:t>
            </a:r>
            <a:r>
              <a:rPr lang="en-US" sz="2000" dirty="0" smtClean="0">
                <a:solidFill>
                  <a:srgbClr val="000000"/>
                </a:solidFill>
              </a:rPr>
              <a:t> </a:t>
            </a:r>
            <a:r>
              <a:rPr lang="fr-FR" sz="2000" dirty="0" err="1" smtClean="0">
                <a:solidFill>
                  <a:srgbClr val="000000"/>
                </a:solidFill>
              </a:rPr>
              <a:t>employe</a:t>
            </a:r>
            <a:r>
              <a:rPr lang="en-US" sz="2000" dirty="0" smtClean="0">
                <a:solidFill>
                  <a:srgbClr val="000000"/>
                </a:solidFill>
              </a:rPr>
              <a:t>)</a:t>
            </a:r>
            <a:endParaRPr lang="fr-FR" sz="2000" dirty="0">
              <a:solidFill>
                <a:srgbClr val="000000"/>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38</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Clause GROUP BY</a:t>
            </a:r>
            <a:br>
              <a:rPr lang="fr-FR" sz="2400" dirty="0" smtClean="0"/>
            </a:br>
            <a:r>
              <a:rPr lang="fr-FR" sz="2400" dirty="0" smtClean="0">
                <a:solidFill>
                  <a:srgbClr val="990000"/>
                </a:solidFill>
              </a:rPr>
              <a:t>syntaxe</a:t>
            </a: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000" b="1" dirty="0" smtClean="0">
                <a:solidFill>
                  <a:schemeClr val="accent2">
                    <a:lumMod val="75000"/>
                  </a:schemeClr>
                </a:solidFill>
              </a:rPr>
              <a:t>SELECT</a:t>
            </a:r>
            <a:r>
              <a:rPr lang="fr-FR" sz="2000" dirty="0" smtClean="0">
                <a:solidFill>
                  <a:schemeClr val="accent2">
                    <a:lumMod val="75000"/>
                  </a:schemeClr>
                </a:solidFill>
              </a:rPr>
              <a:t> [Ai1] [,Ai2]….[,Ain]  [F1(Aj1)] ,[F2(Aj2)] , … ,[</a:t>
            </a:r>
            <a:r>
              <a:rPr lang="fr-FR" sz="2000" dirty="0" err="1" smtClean="0">
                <a:solidFill>
                  <a:schemeClr val="accent2">
                    <a:lumMod val="75000"/>
                  </a:schemeClr>
                </a:solidFill>
              </a:rPr>
              <a:t>Fv</a:t>
            </a:r>
            <a:r>
              <a:rPr lang="fr-FR" sz="2000" dirty="0" smtClean="0">
                <a:solidFill>
                  <a:schemeClr val="accent2">
                    <a:lumMod val="75000"/>
                  </a:schemeClr>
                </a:solidFill>
              </a:rPr>
              <a:t>(</a:t>
            </a:r>
            <a:r>
              <a:rPr lang="fr-FR" sz="2000" dirty="0" err="1" smtClean="0">
                <a:solidFill>
                  <a:schemeClr val="accent2">
                    <a:lumMod val="75000"/>
                  </a:schemeClr>
                </a:solidFill>
              </a:rPr>
              <a:t>Ajv</a:t>
            </a:r>
            <a:r>
              <a:rPr lang="fr-FR" sz="2000" dirty="0" smtClean="0">
                <a:solidFill>
                  <a:schemeClr val="accent2">
                    <a:lumMod val="75000"/>
                  </a:schemeClr>
                </a:solidFill>
              </a:rPr>
              <a:t>)]</a:t>
            </a:r>
          </a:p>
          <a:p>
            <a:pPr>
              <a:buNone/>
            </a:pPr>
            <a:r>
              <a:rPr lang="fr-FR" sz="2000" b="1" dirty="0" smtClean="0">
                <a:solidFill>
                  <a:schemeClr val="accent2">
                    <a:lumMod val="75000"/>
                  </a:schemeClr>
                </a:solidFill>
              </a:rPr>
              <a:t>FROM </a:t>
            </a:r>
            <a:r>
              <a:rPr lang="fr-FR" sz="2000" dirty="0" smtClean="0">
                <a:solidFill>
                  <a:srgbClr val="000000"/>
                </a:solidFill>
              </a:rPr>
              <a:t>&lt; expression de tables&gt;</a:t>
            </a:r>
          </a:p>
          <a:p>
            <a:pPr>
              <a:buNone/>
            </a:pPr>
            <a:r>
              <a:rPr lang="fr-FR" sz="2000" dirty="0" smtClean="0">
                <a:solidFill>
                  <a:schemeClr val="accent2">
                    <a:lumMod val="75000"/>
                  </a:schemeClr>
                </a:solidFill>
              </a:rPr>
              <a:t>[</a:t>
            </a:r>
            <a:r>
              <a:rPr lang="fr-FR" sz="2000" b="1" dirty="0" smtClean="0">
                <a:solidFill>
                  <a:schemeClr val="accent2">
                    <a:lumMod val="75000"/>
                  </a:schemeClr>
                </a:solidFill>
              </a:rPr>
              <a:t>WHERE</a:t>
            </a:r>
            <a:r>
              <a:rPr lang="fr-FR" sz="2000" dirty="0" smtClean="0">
                <a:solidFill>
                  <a:schemeClr val="accent2">
                    <a:lumMod val="75000"/>
                  </a:schemeClr>
                </a:solidFill>
              </a:rPr>
              <a:t> </a:t>
            </a:r>
            <a:r>
              <a:rPr lang="fr-FR" sz="2000" dirty="0" smtClean="0">
                <a:solidFill>
                  <a:srgbClr val="000000"/>
                </a:solidFill>
              </a:rPr>
              <a:t>&lt; condition de recherche&gt;</a:t>
            </a:r>
            <a:r>
              <a:rPr lang="fr-FR" sz="2000" dirty="0" smtClean="0">
                <a:solidFill>
                  <a:srgbClr val="990000"/>
                </a:solidFill>
              </a:rPr>
              <a:t>]</a:t>
            </a:r>
          </a:p>
          <a:p>
            <a:pPr>
              <a:buNone/>
            </a:pPr>
            <a:r>
              <a:rPr lang="en-US" sz="2000" b="1" dirty="0" smtClean="0">
                <a:solidFill>
                  <a:schemeClr val="accent2">
                    <a:lumMod val="75000"/>
                  </a:schemeClr>
                </a:solidFill>
              </a:rPr>
              <a:t>GROUP BY</a:t>
            </a:r>
            <a:r>
              <a:rPr lang="en-US" sz="2000" dirty="0" smtClean="0">
                <a:solidFill>
                  <a:schemeClr val="accent2">
                    <a:lumMod val="75000"/>
                  </a:schemeClr>
                </a:solidFill>
              </a:rPr>
              <a:t>    </a:t>
            </a:r>
            <a:r>
              <a:rPr lang="en-US" sz="2000" dirty="0" smtClean="0">
                <a:solidFill>
                  <a:srgbClr val="000000"/>
                </a:solidFill>
              </a:rPr>
              <a:t>Ak1 ,[Ak2], … ,[</a:t>
            </a:r>
            <a:r>
              <a:rPr lang="en-US" sz="2000" dirty="0" err="1" smtClean="0">
                <a:solidFill>
                  <a:srgbClr val="000000"/>
                </a:solidFill>
              </a:rPr>
              <a:t>Akw</a:t>
            </a:r>
            <a:r>
              <a:rPr lang="en-US" sz="2000" dirty="0" smtClean="0">
                <a:solidFill>
                  <a:srgbClr val="000000"/>
                </a:solidFill>
              </a:rPr>
              <a:t>]</a:t>
            </a:r>
            <a:endParaRPr lang="fr-FR" sz="2000" dirty="0" smtClean="0">
              <a:solidFill>
                <a:srgbClr val="000000"/>
              </a:solidFill>
            </a:endParaRPr>
          </a:p>
          <a:p>
            <a:pPr>
              <a:buNone/>
            </a:pPr>
            <a:r>
              <a:rPr lang="fr-FR" sz="2000" dirty="0" smtClean="0">
                <a:solidFill>
                  <a:schemeClr val="accent2">
                    <a:lumMod val="75000"/>
                  </a:schemeClr>
                </a:solidFill>
              </a:rPr>
              <a:t>[</a:t>
            </a:r>
            <a:r>
              <a:rPr lang="fr-FR" sz="2000" b="1" dirty="0" smtClean="0">
                <a:solidFill>
                  <a:schemeClr val="accent2">
                    <a:lumMod val="75000"/>
                  </a:schemeClr>
                </a:solidFill>
              </a:rPr>
              <a:t>HAVING </a:t>
            </a:r>
            <a:r>
              <a:rPr lang="fr-FR" sz="2000" dirty="0" smtClean="0">
                <a:solidFill>
                  <a:schemeClr val="accent2">
                    <a:lumMod val="75000"/>
                  </a:schemeClr>
                </a:solidFill>
              </a:rPr>
              <a:t> </a:t>
            </a:r>
            <a:r>
              <a:rPr lang="fr-FR" sz="2000" dirty="0" smtClean="0">
                <a:solidFill>
                  <a:srgbClr val="000000"/>
                </a:solidFill>
              </a:rPr>
              <a:t>&lt; condition de groupe &gt;</a:t>
            </a:r>
            <a:r>
              <a:rPr lang="fr-FR" sz="2000" dirty="0" smtClean="0">
                <a:solidFill>
                  <a:srgbClr val="990000"/>
                </a:solidFill>
              </a:rPr>
              <a:t>]</a:t>
            </a:r>
          </a:p>
          <a:p>
            <a:pPr>
              <a:buNone/>
            </a:pPr>
            <a:r>
              <a:rPr lang="fr-FR" sz="2000" dirty="0" smtClean="0"/>
              <a:t>	avec : </a:t>
            </a:r>
          </a:p>
          <a:p>
            <a:r>
              <a:rPr lang="fr-FR" sz="2400" dirty="0" smtClean="0">
                <a:solidFill>
                  <a:srgbClr val="0033CC"/>
                </a:solidFill>
              </a:rPr>
              <a:t>Fi = </a:t>
            </a:r>
            <a:r>
              <a:rPr lang="fr-FR" sz="2400" dirty="0" smtClean="0">
                <a:solidFill>
                  <a:schemeClr val="tx1"/>
                </a:solidFill>
              </a:rPr>
              <a:t>fonction de calcul </a:t>
            </a:r>
            <a:r>
              <a:rPr lang="fr-FR" sz="2400" dirty="0" smtClean="0">
                <a:solidFill>
                  <a:srgbClr val="0033CC"/>
                </a:solidFill>
              </a:rPr>
              <a:t>(COUNT, AVG, SUM, MAX, …)</a:t>
            </a:r>
          </a:p>
          <a:p>
            <a:r>
              <a:rPr lang="fr-FR" sz="2400" dirty="0" smtClean="0">
                <a:solidFill>
                  <a:srgbClr val="0033CC"/>
                </a:solidFill>
              </a:rPr>
              <a:t>et {Ak1, Ak2,…., </a:t>
            </a:r>
            <a:r>
              <a:rPr lang="fr-FR" sz="2400" dirty="0" err="1" smtClean="0">
                <a:solidFill>
                  <a:srgbClr val="0033CC"/>
                </a:solidFill>
              </a:rPr>
              <a:t>Akw</a:t>
            </a:r>
            <a:r>
              <a:rPr lang="fr-FR" sz="2400" dirty="0" smtClean="0">
                <a:solidFill>
                  <a:srgbClr val="0033CC"/>
                </a:solidFill>
              </a:rPr>
              <a:t>} </a:t>
            </a:r>
            <a:r>
              <a:rPr lang="fr-FR" sz="2400" dirty="0" smtClean="0">
                <a:solidFill>
                  <a:srgbClr val="0033CC"/>
                </a:solidFill>
                <a:sym typeface="Symbol"/>
              </a:rPr>
              <a:t></a:t>
            </a:r>
            <a:r>
              <a:rPr lang="fr-FR" sz="2400" dirty="0" smtClean="0">
                <a:solidFill>
                  <a:srgbClr val="0033CC"/>
                </a:solidFill>
              </a:rPr>
              <a:t>{Ai1, Ai2, …., Ain}  </a:t>
            </a:r>
          </a:p>
          <a:p>
            <a:r>
              <a:rPr lang="fr-FR" sz="2400" dirty="0" smtClean="0">
                <a:solidFill>
                  <a:srgbClr val="0033CC"/>
                </a:solidFill>
              </a:rPr>
              <a:t>et {Ak1, Ak2,…., </a:t>
            </a:r>
            <a:r>
              <a:rPr lang="fr-FR" sz="2400" dirty="0" err="1" smtClean="0">
                <a:solidFill>
                  <a:srgbClr val="0033CC"/>
                </a:solidFill>
              </a:rPr>
              <a:t>Akw</a:t>
            </a:r>
            <a:r>
              <a:rPr lang="fr-FR" sz="2400" dirty="0" smtClean="0">
                <a:solidFill>
                  <a:srgbClr val="0033CC"/>
                </a:solidFill>
              </a:rPr>
              <a:t>} </a:t>
            </a:r>
            <a:r>
              <a:rPr lang="fr-FR" sz="2400" dirty="0" smtClean="0">
                <a:solidFill>
                  <a:srgbClr val="0033CC"/>
                </a:solidFill>
                <a:sym typeface="Symbol"/>
              </a:rPr>
              <a:t></a:t>
            </a:r>
            <a:r>
              <a:rPr lang="fr-FR" sz="2400" dirty="0" smtClean="0">
                <a:solidFill>
                  <a:srgbClr val="0033CC"/>
                </a:solidFill>
              </a:rPr>
              <a:t>{Aj1, Aj2,…., </a:t>
            </a:r>
            <a:r>
              <a:rPr lang="fr-FR" sz="2400" dirty="0" err="1" smtClean="0">
                <a:solidFill>
                  <a:srgbClr val="0033CC"/>
                </a:solidFill>
              </a:rPr>
              <a:t>Ajv</a:t>
            </a:r>
            <a:r>
              <a:rPr lang="fr-FR" sz="2400" dirty="0" smtClean="0">
                <a:solidFill>
                  <a:srgbClr val="0033CC"/>
                </a:solidFill>
              </a:rPr>
              <a:t>} = </a:t>
            </a:r>
            <a:r>
              <a:rPr lang="fr-FR" sz="2400" dirty="0" smtClean="0">
                <a:solidFill>
                  <a:srgbClr val="0033CC"/>
                </a:solidFill>
                <a:sym typeface="Symbol"/>
              </a:rPr>
              <a:t></a:t>
            </a:r>
            <a:r>
              <a:rPr lang="fr-FR" sz="2400" dirty="0" smtClean="0">
                <a:solidFill>
                  <a:srgbClr val="0033CC"/>
                </a:solidFill>
              </a:rPr>
              <a:t>  </a:t>
            </a:r>
          </a:p>
          <a:p>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39</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800" dirty="0" smtClean="0"/>
              <a:t>Projection: </a:t>
            </a:r>
            <a:r>
              <a:rPr lang="fr-FR" sz="2800" dirty="0" smtClean="0">
                <a:solidFill>
                  <a:srgbClr val="990000"/>
                </a:solidFill>
              </a:rPr>
              <a:t>exemples</a:t>
            </a: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b="1" dirty="0" smtClean="0"/>
              <a:t>Q1) </a:t>
            </a:r>
            <a:r>
              <a:rPr lang="fr-FR" dirty="0" smtClean="0"/>
              <a:t>donner la liste des numéros de produits :</a:t>
            </a:r>
          </a:p>
          <a:p>
            <a:pPr lvl="3">
              <a:buNone/>
            </a:pPr>
            <a:r>
              <a:rPr lang="fr-FR" sz="2800" b="1" dirty="0" smtClean="0">
                <a:solidFill>
                  <a:schemeClr val="accent2">
                    <a:lumMod val="75000"/>
                  </a:schemeClr>
                </a:solidFill>
              </a:rPr>
              <a:t>SELECT</a:t>
            </a:r>
            <a:r>
              <a:rPr lang="fr-FR" sz="2800" dirty="0" smtClean="0">
                <a:solidFill>
                  <a:schemeClr val="accent2">
                    <a:lumMod val="75000"/>
                  </a:schemeClr>
                </a:solidFill>
              </a:rPr>
              <a:t>  </a:t>
            </a:r>
            <a:r>
              <a:rPr lang="fr-FR" sz="2800" dirty="0" err="1" smtClean="0">
                <a:solidFill>
                  <a:srgbClr val="000066"/>
                </a:solidFill>
              </a:rPr>
              <a:t>Nump</a:t>
            </a:r>
            <a:endParaRPr lang="fr-FR" sz="2800" dirty="0" smtClean="0">
              <a:solidFill>
                <a:srgbClr val="000066"/>
              </a:solidFill>
            </a:endParaRPr>
          </a:p>
          <a:p>
            <a:pPr lvl="3">
              <a:buNone/>
            </a:pPr>
            <a:r>
              <a:rPr lang="fr-FR" sz="2800" b="1" dirty="0" smtClean="0">
                <a:solidFill>
                  <a:schemeClr val="accent2">
                    <a:lumMod val="75000"/>
                  </a:schemeClr>
                </a:solidFill>
              </a:rPr>
              <a:t>FROM</a:t>
            </a:r>
            <a:r>
              <a:rPr lang="fr-FR" sz="2800" dirty="0" smtClean="0">
                <a:solidFill>
                  <a:schemeClr val="accent2">
                    <a:lumMod val="75000"/>
                  </a:schemeClr>
                </a:solidFill>
              </a:rPr>
              <a:t>  </a:t>
            </a:r>
            <a:r>
              <a:rPr lang="fr-FR" sz="2800" dirty="0" smtClean="0">
                <a:solidFill>
                  <a:srgbClr val="000066"/>
                </a:solidFill>
              </a:rPr>
              <a:t>Produit</a:t>
            </a:r>
          </a:p>
          <a:p>
            <a:pPr>
              <a:buNone/>
            </a:pPr>
            <a:r>
              <a:rPr lang="fr-FR" b="1" dirty="0" smtClean="0"/>
              <a:t>Q2)</a:t>
            </a:r>
            <a:r>
              <a:rPr lang="fr-FR" dirty="0" smtClean="0"/>
              <a:t> donner les noms de produits (possibilité d’homonymie)</a:t>
            </a:r>
          </a:p>
          <a:p>
            <a:pPr lvl="3">
              <a:buNone/>
            </a:pPr>
            <a:r>
              <a:rPr lang="fr-FR" sz="2800" b="1" dirty="0" smtClean="0">
                <a:solidFill>
                  <a:schemeClr val="accent2">
                    <a:lumMod val="75000"/>
                  </a:schemeClr>
                </a:solidFill>
              </a:rPr>
              <a:t>SELECT   DISTINCT </a:t>
            </a:r>
            <a:r>
              <a:rPr lang="fr-FR" sz="2800" dirty="0" err="1" smtClean="0">
                <a:solidFill>
                  <a:srgbClr val="000066"/>
                </a:solidFill>
              </a:rPr>
              <a:t>Nomp</a:t>
            </a:r>
            <a:endParaRPr lang="fr-FR" sz="2800" dirty="0" smtClean="0">
              <a:solidFill>
                <a:srgbClr val="000066"/>
              </a:solidFill>
            </a:endParaRPr>
          </a:p>
          <a:p>
            <a:pPr lvl="3">
              <a:buNone/>
            </a:pPr>
            <a:r>
              <a:rPr lang="fr-FR" sz="2800" b="1" dirty="0" smtClean="0">
                <a:solidFill>
                  <a:schemeClr val="accent2">
                    <a:lumMod val="75000"/>
                  </a:schemeClr>
                </a:solidFill>
              </a:rPr>
              <a:t>FROM  </a:t>
            </a:r>
            <a:r>
              <a:rPr lang="fr-FR" sz="2800" dirty="0" smtClean="0">
                <a:solidFill>
                  <a:srgbClr val="000066"/>
                </a:solidFill>
              </a:rPr>
              <a:t>Produit</a:t>
            </a:r>
          </a:p>
          <a:p>
            <a:endParaRPr lang="fr-FR" dirty="0" smtClean="0"/>
          </a:p>
          <a:p>
            <a:endParaRPr lang="fr-FR" dirty="0" smtClean="0"/>
          </a:p>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Clause GROUP BY</a:t>
            </a:r>
            <a:br>
              <a:rPr lang="fr-FR" sz="2400" dirty="0" smtClean="0"/>
            </a:br>
            <a:r>
              <a:rPr lang="fr-FR" sz="2400" dirty="0" smtClean="0">
                <a:solidFill>
                  <a:srgbClr val="990000"/>
                </a:solidFill>
              </a:rPr>
              <a:t>exécution</a:t>
            </a:r>
            <a:endParaRPr lang="fr-FR" sz="2800" dirty="0">
              <a:solidFill>
                <a:srgbClr val="990000"/>
              </a:solidFill>
              <a:latin typeface="+mn-lt"/>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40</a:t>
            </a:fld>
            <a:endParaRPr lang="fr-FR" dirty="0"/>
          </a:p>
        </p:txBody>
      </p:sp>
      <p:graphicFrame>
        <p:nvGraphicFramePr>
          <p:cNvPr id="5" name="Espace réservé du contenu 6"/>
          <p:cNvGraphicFramePr>
            <a:graphicFrameLocks noGrp="1"/>
          </p:cNvGraphicFramePr>
          <p:nvPr>
            <p:ph sz="quarter" idx="1"/>
          </p:nvPr>
        </p:nvGraphicFramePr>
        <p:xfrm>
          <a:off x="251520" y="1916832"/>
          <a:ext cx="8712968" cy="427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0590E492-75C3-4400-B1B4-C705D677A4FE}"/>
                                            </p:graphicEl>
                                          </p:spTgt>
                                        </p:tgtEl>
                                        <p:attrNameLst>
                                          <p:attrName>style.visibility</p:attrName>
                                        </p:attrNameLst>
                                      </p:cBhvr>
                                      <p:to>
                                        <p:strVal val="visible"/>
                                      </p:to>
                                    </p:set>
                                    <p:anim calcmode="lin" valueType="num">
                                      <p:cBhvr additive="base">
                                        <p:cTn id="7" dur="500" fill="hold"/>
                                        <p:tgtEl>
                                          <p:spTgt spid="5">
                                            <p:graphicEl>
                                              <a:dgm id="{0590E492-75C3-4400-B1B4-C705D677A4F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0590E492-75C3-4400-B1B4-C705D677A4F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C294A0B5-6ADB-4BBF-AC11-48BC4E4242A0}"/>
                                            </p:graphicEl>
                                          </p:spTgt>
                                        </p:tgtEl>
                                        <p:attrNameLst>
                                          <p:attrName>style.visibility</p:attrName>
                                        </p:attrNameLst>
                                      </p:cBhvr>
                                      <p:to>
                                        <p:strVal val="visible"/>
                                      </p:to>
                                    </p:set>
                                    <p:anim calcmode="lin" valueType="num">
                                      <p:cBhvr additive="base">
                                        <p:cTn id="13" dur="500" fill="hold"/>
                                        <p:tgtEl>
                                          <p:spTgt spid="5">
                                            <p:graphicEl>
                                              <a:dgm id="{C294A0B5-6ADB-4BBF-AC11-48BC4E4242A0}"/>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C294A0B5-6ADB-4BBF-AC11-48BC4E4242A0}"/>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D015F4A8-FC94-4CBE-9C95-CF31E4618356}"/>
                                            </p:graphicEl>
                                          </p:spTgt>
                                        </p:tgtEl>
                                        <p:attrNameLst>
                                          <p:attrName>style.visibility</p:attrName>
                                        </p:attrNameLst>
                                      </p:cBhvr>
                                      <p:to>
                                        <p:strVal val="visible"/>
                                      </p:to>
                                    </p:set>
                                    <p:anim calcmode="lin" valueType="num">
                                      <p:cBhvr additive="base">
                                        <p:cTn id="19" dur="500" fill="hold"/>
                                        <p:tgtEl>
                                          <p:spTgt spid="5">
                                            <p:graphicEl>
                                              <a:dgm id="{D015F4A8-FC94-4CBE-9C95-CF31E4618356}"/>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D015F4A8-FC94-4CBE-9C95-CF31E4618356}"/>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76AAA2BD-DAF6-4B76-A007-7B3845D132EB}"/>
                                            </p:graphicEl>
                                          </p:spTgt>
                                        </p:tgtEl>
                                        <p:attrNameLst>
                                          <p:attrName>style.visibility</p:attrName>
                                        </p:attrNameLst>
                                      </p:cBhvr>
                                      <p:to>
                                        <p:strVal val="visible"/>
                                      </p:to>
                                    </p:set>
                                    <p:anim calcmode="lin" valueType="num">
                                      <p:cBhvr additive="base">
                                        <p:cTn id="25" dur="500" fill="hold"/>
                                        <p:tgtEl>
                                          <p:spTgt spid="5">
                                            <p:graphicEl>
                                              <a:dgm id="{76AAA2BD-DAF6-4B76-A007-7B3845D132EB}"/>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76AAA2BD-DAF6-4B76-A007-7B3845D132EB}"/>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24916A68-38DC-43FF-929A-516FB2F80F6D}"/>
                                            </p:graphicEl>
                                          </p:spTgt>
                                        </p:tgtEl>
                                        <p:attrNameLst>
                                          <p:attrName>style.visibility</p:attrName>
                                        </p:attrNameLst>
                                      </p:cBhvr>
                                      <p:to>
                                        <p:strVal val="visible"/>
                                      </p:to>
                                    </p:set>
                                    <p:anim calcmode="lin" valueType="num">
                                      <p:cBhvr additive="base">
                                        <p:cTn id="31" dur="500" fill="hold"/>
                                        <p:tgtEl>
                                          <p:spTgt spid="5">
                                            <p:graphicEl>
                                              <a:dgm id="{24916A68-38DC-43FF-929A-516FB2F80F6D}"/>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24916A68-38DC-43FF-929A-516FB2F80F6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400" dirty="0" smtClean="0"/>
              <a:t/>
            </a:r>
            <a:br>
              <a:rPr lang="fr-FR" sz="2400" dirty="0" smtClean="0"/>
            </a:br>
            <a:r>
              <a:rPr lang="fr-FR" sz="2400" dirty="0" smtClean="0"/>
              <a:t>Clause GROUP BY</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400" dirty="0" smtClean="0">
                <a:solidFill>
                  <a:srgbClr val="990000"/>
                </a:solidFill>
              </a:rPr>
              <a:t>Rôle:</a:t>
            </a:r>
          </a:p>
          <a:p>
            <a:pPr lvl="1">
              <a:buNone/>
            </a:pPr>
            <a:r>
              <a:rPr lang="fr-FR" sz="2400" dirty="0" smtClean="0"/>
              <a:t>    Subdiviser la table en groupes, chaque groupe contient  l'ensemble des lignes ayant la même valeur </a:t>
            </a:r>
          </a:p>
          <a:p>
            <a:pPr>
              <a:buNone/>
            </a:pPr>
            <a:r>
              <a:rPr lang="fr-FR" sz="2400" dirty="0" smtClean="0">
                <a:solidFill>
                  <a:srgbClr val="990000"/>
                </a:solidFill>
              </a:rPr>
              <a:t>GROUP BY </a:t>
            </a:r>
            <a:r>
              <a:rPr lang="fr-FR" sz="2400" dirty="0" smtClean="0">
                <a:solidFill>
                  <a:srgbClr val="000000"/>
                </a:solidFill>
              </a:rPr>
              <a:t>exp1, exp2,... : </a:t>
            </a:r>
          </a:p>
          <a:p>
            <a:pPr lvl="1">
              <a:buNone/>
            </a:pPr>
            <a:r>
              <a:rPr lang="fr-FR" sz="2400" dirty="0" smtClean="0"/>
              <a:t>    groupe en une seule ligne toutes les lignes pour lesquelles exp1, exp2,... ont la même valeur. </a:t>
            </a:r>
          </a:p>
          <a:p>
            <a:pPr>
              <a:buNone/>
            </a:pPr>
            <a:r>
              <a:rPr lang="fr-FR" sz="2400" dirty="0" smtClean="0">
                <a:solidFill>
                  <a:srgbClr val="990000"/>
                </a:solidFill>
              </a:rPr>
              <a:t>Group By </a:t>
            </a:r>
            <a:r>
              <a:rPr lang="fr-FR" sz="2400" dirty="0" smtClean="0">
                <a:solidFill>
                  <a:srgbClr val="000000"/>
                </a:solidFill>
              </a:rPr>
              <a:t>se place :</a:t>
            </a:r>
          </a:p>
          <a:p>
            <a:pPr lvl="1"/>
            <a:r>
              <a:rPr lang="fr-FR" sz="2400" dirty="0" smtClean="0"/>
              <a:t>juste après la clause </a:t>
            </a:r>
            <a:r>
              <a:rPr lang="fr-FR" sz="2400" dirty="0" smtClean="0">
                <a:solidFill>
                  <a:srgbClr val="990000"/>
                </a:solidFill>
              </a:rPr>
              <a:t>WHERE</a:t>
            </a:r>
          </a:p>
          <a:p>
            <a:pPr lvl="1"/>
            <a:r>
              <a:rPr lang="fr-FR" sz="2400" dirty="0" smtClean="0"/>
              <a:t>après la clause </a:t>
            </a:r>
            <a:r>
              <a:rPr lang="fr-FR" sz="2400" dirty="0" smtClean="0">
                <a:solidFill>
                  <a:srgbClr val="990000"/>
                </a:solidFill>
              </a:rPr>
              <a:t>FROM</a:t>
            </a:r>
            <a:r>
              <a:rPr lang="fr-FR" sz="2400" dirty="0" smtClean="0"/>
              <a:t> si la clause </a:t>
            </a:r>
            <a:r>
              <a:rPr lang="fr-FR" sz="2400" dirty="0" smtClean="0">
                <a:solidFill>
                  <a:srgbClr val="990000"/>
                </a:solidFill>
              </a:rPr>
              <a:t>WHERE</a:t>
            </a:r>
            <a:r>
              <a:rPr lang="fr-FR" sz="2400" dirty="0" smtClean="0"/>
              <a:t> n'existe pas.</a:t>
            </a:r>
          </a:p>
          <a:p>
            <a:pPr>
              <a:buNone/>
            </a:pPr>
            <a:r>
              <a:rPr lang="fr-FR" sz="2400" dirty="0" smtClean="0">
                <a:solidFill>
                  <a:srgbClr val="C00000"/>
                </a:solidFill>
              </a:rPr>
              <a:t>	</a:t>
            </a:r>
            <a:r>
              <a:rPr lang="fr-FR" sz="2400" dirty="0" smtClean="0">
                <a:solidFill>
                  <a:srgbClr val="990000"/>
                </a:solidFill>
              </a:rPr>
              <a:t>Des lignes peuvent être éliminées avant que le groupe ne soit formé grâce à la clause WHERE.</a:t>
            </a:r>
          </a:p>
          <a:p>
            <a:endParaRPr lang="fr-FR" sz="24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41</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Clause GROUP BY: </a:t>
            </a:r>
            <a:br>
              <a:rPr lang="fr-FR" sz="2400" dirty="0" smtClean="0"/>
            </a:br>
            <a:r>
              <a:rPr lang="fr-FR" sz="2400" dirty="0" smtClean="0">
                <a:solidFill>
                  <a:srgbClr val="990000"/>
                </a:solidFill>
              </a:rPr>
              <a:t>exemples</a:t>
            </a: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en-US" sz="2400" dirty="0" err="1" smtClean="0"/>
              <a:t>Afficher</a:t>
            </a:r>
            <a:r>
              <a:rPr lang="en-US" sz="2400" dirty="0" smtClean="0"/>
              <a:t> le </a:t>
            </a:r>
            <a:r>
              <a:rPr lang="en-US" sz="2400" dirty="0" err="1" smtClean="0"/>
              <a:t>nombre</a:t>
            </a:r>
            <a:r>
              <a:rPr lang="en-US" sz="2400" dirty="0" smtClean="0"/>
              <a:t> </a:t>
            </a:r>
            <a:r>
              <a:rPr lang="en-US" sz="2400" dirty="0" err="1" smtClean="0"/>
              <a:t>d’employés</a:t>
            </a:r>
            <a:r>
              <a:rPr lang="en-US" sz="2400" dirty="0" smtClean="0"/>
              <a:t> de </a:t>
            </a:r>
            <a:r>
              <a:rPr lang="en-US" sz="2400" dirty="0" err="1" smtClean="0"/>
              <a:t>chaque</a:t>
            </a:r>
            <a:r>
              <a:rPr lang="en-US" sz="2400" dirty="0" smtClean="0"/>
              <a:t> </a:t>
            </a:r>
            <a:r>
              <a:rPr lang="en-US" sz="2400" dirty="0" err="1" smtClean="0"/>
              <a:t>département</a:t>
            </a:r>
            <a:endParaRPr lang="en-US" sz="2400" dirty="0" smtClean="0"/>
          </a:p>
          <a:p>
            <a:pPr lvl="2">
              <a:buNone/>
            </a:pPr>
            <a:r>
              <a:rPr lang="en-US" dirty="0" smtClean="0">
                <a:solidFill>
                  <a:srgbClr val="990000"/>
                </a:solidFill>
              </a:rPr>
              <a:t>SELECT</a:t>
            </a:r>
            <a:r>
              <a:rPr lang="en-US" dirty="0" smtClean="0">
                <a:solidFill>
                  <a:schemeClr val="accent1">
                    <a:lumMod val="75000"/>
                  </a:schemeClr>
                </a:solidFill>
              </a:rPr>
              <a:t> </a:t>
            </a:r>
            <a:r>
              <a:rPr lang="en-US" dirty="0" err="1" smtClean="0">
                <a:solidFill>
                  <a:srgbClr val="000000"/>
                </a:solidFill>
              </a:rPr>
              <a:t>coddep</a:t>
            </a:r>
            <a:r>
              <a:rPr lang="en-US" dirty="0" smtClean="0">
                <a:solidFill>
                  <a:srgbClr val="000000"/>
                </a:solidFill>
              </a:rPr>
              <a:t>, </a:t>
            </a:r>
            <a:r>
              <a:rPr lang="en-US" dirty="0" smtClean="0">
                <a:solidFill>
                  <a:srgbClr val="0033CC"/>
                </a:solidFill>
              </a:rPr>
              <a:t>COUNT(</a:t>
            </a:r>
            <a:r>
              <a:rPr lang="en-US" dirty="0" smtClean="0">
                <a:solidFill>
                  <a:srgbClr val="000000"/>
                </a:solidFill>
              </a:rPr>
              <a:t>*</a:t>
            </a:r>
            <a:r>
              <a:rPr lang="en-US" dirty="0" smtClean="0">
                <a:solidFill>
                  <a:srgbClr val="0033CC"/>
                </a:solidFill>
              </a:rPr>
              <a:t>)</a:t>
            </a:r>
          </a:p>
          <a:p>
            <a:pPr lvl="2">
              <a:buNone/>
            </a:pPr>
            <a:r>
              <a:rPr lang="en-US" dirty="0" smtClean="0">
                <a:solidFill>
                  <a:schemeClr val="accent1">
                    <a:lumMod val="75000"/>
                  </a:schemeClr>
                </a:solidFill>
              </a:rPr>
              <a:t> </a:t>
            </a:r>
            <a:r>
              <a:rPr lang="en-US" dirty="0" smtClean="0">
                <a:solidFill>
                  <a:srgbClr val="990000"/>
                </a:solidFill>
              </a:rPr>
              <a:t>FROM</a:t>
            </a:r>
            <a:r>
              <a:rPr lang="en-US" dirty="0" smtClean="0">
                <a:solidFill>
                  <a:schemeClr val="accent1">
                    <a:lumMod val="75000"/>
                  </a:schemeClr>
                </a:solidFill>
              </a:rPr>
              <a:t> </a:t>
            </a:r>
            <a:r>
              <a:rPr lang="en-US" dirty="0" err="1" smtClean="0">
                <a:solidFill>
                  <a:srgbClr val="000000"/>
                </a:solidFill>
              </a:rPr>
              <a:t>employe</a:t>
            </a:r>
            <a:endParaRPr lang="fr-FR" dirty="0" smtClean="0">
              <a:solidFill>
                <a:srgbClr val="000000"/>
              </a:solidFill>
            </a:endParaRPr>
          </a:p>
          <a:p>
            <a:pPr lvl="2">
              <a:buNone/>
            </a:pPr>
            <a:r>
              <a:rPr lang="en-US" dirty="0" smtClean="0">
                <a:solidFill>
                  <a:srgbClr val="990000"/>
                </a:solidFill>
              </a:rPr>
              <a:t>GROUP</a:t>
            </a:r>
            <a:r>
              <a:rPr lang="en-US" dirty="0" smtClean="0">
                <a:solidFill>
                  <a:schemeClr val="accent1">
                    <a:lumMod val="75000"/>
                  </a:schemeClr>
                </a:solidFill>
              </a:rPr>
              <a:t> </a:t>
            </a:r>
            <a:r>
              <a:rPr lang="en-US" dirty="0" smtClean="0">
                <a:solidFill>
                  <a:srgbClr val="990000"/>
                </a:solidFill>
              </a:rPr>
              <a:t>BY</a:t>
            </a:r>
            <a:r>
              <a:rPr lang="en-US" dirty="0" smtClean="0">
                <a:solidFill>
                  <a:schemeClr val="accent1">
                    <a:lumMod val="75000"/>
                  </a:schemeClr>
                </a:solidFill>
              </a:rPr>
              <a:t> </a:t>
            </a:r>
            <a:r>
              <a:rPr lang="en-US" dirty="0" err="1" smtClean="0">
                <a:solidFill>
                  <a:srgbClr val="000000"/>
                </a:solidFill>
              </a:rPr>
              <a:t>coddep</a:t>
            </a:r>
            <a:endParaRPr lang="en-US" dirty="0" smtClean="0">
              <a:solidFill>
                <a:srgbClr val="000000"/>
              </a:solidFill>
            </a:endParaRPr>
          </a:p>
          <a:p>
            <a:pPr lvl="2">
              <a:buNone/>
            </a:pPr>
            <a:endParaRPr lang="fr-FR" dirty="0" smtClean="0">
              <a:solidFill>
                <a:schemeClr val="accent1">
                  <a:lumMod val="75000"/>
                </a:schemeClr>
              </a:solidFill>
            </a:endParaRPr>
          </a:p>
          <a:p>
            <a:r>
              <a:rPr lang="en-US" sz="2400" dirty="0" err="1" smtClean="0"/>
              <a:t>Afficher</a:t>
            </a:r>
            <a:r>
              <a:rPr lang="en-US" sz="2400" dirty="0" smtClean="0"/>
              <a:t> le </a:t>
            </a:r>
            <a:r>
              <a:rPr lang="en-US" sz="2400" dirty="0" err="1" smtClean="0"/>
              <a:t>nombre</a:t>
            </a:r>
            <a:r>
              <a:rPr lang="en-US" sz="2400" dirty="0" smtClean="0"/>
              <a:t> de </a:t>
            </a:r>
            <a:r>
              <a:rPr lang="en-US" sz="2400" dirty="0" err="1" smtClean="0"/>
              <a:t>secrétaires</a:t>
            </a:r>
            <a:r>
              <a:rPr lang="en-US" sz="2400" dirty="0" smtClean="0"/>
              <a:t> de </a:t>
            </a:r>
            <a:r>
              <a:rPr lang="en-US" sz="2400" dirty="0" err="1" smtClean="0"/>
              <a:t>chaque</a:t>
            </a:r>
            <a:r>
              <a:rPr lang="en-US" sz="2400" dirty="0" smtClean="0"/>
              <a:t> </a:t>
            </a:r>
            <a:r>
              <a:rPr lang="en-US" sz="2400" dirty="0" err="1" smtClean="0"/>
              <a:t>département</a:t>
            </a:r>
            <a:endParaRPr lang="en-US" sz="2400" dirty="0" smtClean="0"/>
          </a:p>
          <a:p>
            <a:pPr lvl="2">
              <a:buNone/>
            </a:pPr>
            <a:r>
              <a:rPr lang="en-US" dirty="0" smtClean="0">
                <a:solidFill>
                  <a:srgbClr val="990000"/>
                </a:solidFill>
              </a:rPr>
              <a:t>SELECT</a:t>
            </a:r>
            <a:r>
              <a:rPr lang="en-US" dirty="0" smtClean="0">
                <a:solidFill>
                  <a:schemeClr val="accent1">
                    <a:lumMod val="75000"/>
                  </a:schemeClr>
                </a:solidFill>
              </a:rPr>
              <a:t> </a:t>
            </a:r>
            <a:r>
              <a:rPr lang="en-US" dirty="0" err="1" smtClean="0">
                <a:solidFill>
                  <a:srgbClr val="000000"/>
                </a:solidFill>
              </a:rPr>
              <a:t>coddep</a:t>
            </a:r>
            <a:r>
              <a:rPr lang="en-US" dirty="0" smtClean="0">
                <a:solidFill>
                  <a:srgbClr val="000000"/>
                </a:solidFill>
              </a:rPr>
              <a:t>, </a:t>
            </a:r>
            <a:r>
              <a:rPr lang="en-US" dirty="0" smtClean="0">
                <a:solidFill>
                  <a:srgbClr val="0033CC"/>
                </a:solidFill>
              </a:rPr>
              <a:t>COUNT(</a:t>
            </a:r>
            <a:r>
              <a:rPr lang="en-US" dirty="0" smtClean="0">
                <a:solidFill>
                  <a:srgbClr val="000000"/>
                </a:solidFill>
              </a:rPr>
              <a:t>*</a:t>
            </a:r>
            <a:r>
              <a:rPr lang="en-US" dirty="0" smtClean="0">
                <a:solidFill>
                  <a:srgbClr val="0033CC"/>
                </a:solidFill>
              </a:rPr>
              <a:t>) </a:t>
            </a:r>
          </a:p>
          <a:p>
            <a:pPr lvl="2">
              <a:buNone/>
            </a:pPr>
            <a:r>
              <a:rPr lang="en-US" dirty="0" smtClean="0">
                <a:solidFill>
                  <a:srgbClr val="990000"/>
                </a:solidFill>
              </a:rPr>
              <a:t>FROM</a:t>
            </a:r>
            <a:r>
              <a:rPr lang="en-US" dirty="0" smtClean="0">
                <a:solidFill>
                  <a:srgbClr val="000000"/>
                </a:solidFill>
              </a:rPr>
              <a:t> </a:t>
            </a:r>
            <a:r>
              <a:rPr lang="en-US" dirty="0" err="1" smtClean="0">
                <a:solidFill>
                  <a:srgbClr val="000000"/>
                </a:solidFill>
              </a:rPr>
              <a:t>employe</a:t>
            </a:r>
            <a:endParaRPr lang="fr-FR" dirty="0" smtClean="0">
              <a:solidFill>
                <a:srgbClr val="000000"/>
              </a:solidFill>
            </a:endParaRPr>
          </a:p>
          <a:p>
            <a:pPr lvl="2">
              <a:buNone/>
            </a:pPr>
            <a:r>
              <a:rPr lang="en-US" dirty="0" smtClean="0">
                <a:solidFill>
                  <a:srgbClr val="990000"/>
                </a:solidFill>
              </a:rPr>
              <a:t>WHERE</a:t>
            </a:r>
            <a:r>
              <a:rPr lang="en-US" dirty="0" smtClean="0">
                <a:solidFill>
                  <a:schemeClr val="accent1">
                    <a:lumMod val="75000"/>
                  </a:schemeClr>
                </a:solidFill>
              </a:rPr>
              <a:t> </a:t>
            </a:r>
            <a:r>
              <a:rPr lang="en-US" dirty="0" err="1" smtClean="0">
                <a:solidFill>
                  <a:srgbClr val="000000"/>
                </a:solidFill>
              </a:rPr>
              <a:t>codposte</a:t>
            </a:r>
            <a:r>
              <a:rPr lang="en-US" dirty="0" smtClean="0">
                <a:solidFill>
                  <a:srgbClr val="000000"/>
                </a:solidFill>
              </a:rPr>
              <a:t> = 'SECR'</a:t>
            </a:r>
            <a:endParaRPr lang="fr-FR" dirty="0" smtClean="0">
              <a:solidFill>
                <a:srgbClr val="000000"/>
              </a:solidFill>
            </a:endParaRPr>
          </a:p>
          <a:p>
            <a:pPr lvl="2">
              <a:buNone/>
            </a:pPr>
            <a:r>
              <a:rPr lang="en-US" dirty="0" smtClean="0">
                <a:solidFill>
                  <a:srgbClr val="990000"/>
                </a:solidFill>
              </a:rPr>
              <a:t>GROUP</a:t>
            </a:r>
            <a:r>
              <a:rPr lang="en-US" dirty="0" smtClean="0">
                <a:solidFill>
                  <a:schemeClr val="accent1">
                    <a:lumMod val="75000"/>
                  </a:schemeClr>
                </a:solidFill>
              </a:rPr>
              <a:t> </a:t>
            </a:r>
            <a:r>
              <a:rPr lang="en-US" dirty="0" smtClean="0">
                <a:solidFill>
                  <a:srgbClr val="990000"/>
                </a:solidFill>
              </a:rPr>
              <a:t>BY</a:t>
            </a:r>
            <a:r>
              <a:rPr lang="en-US" dirty="0" smtClean="0">
                <a:solidFill>
                  <a:schemeClr val="accent1">
                    <a:lumMod val="75000"/>
                  </a:schemeClr>
                </a:solidFill>
              </a:rPr>
              <a:t> </a:t>
            </a:r>
            <a:r>
              <a:rPr lang="en-US" dirty="0" err="1" smtClean="0">
                <a:solidFill>
                  <a:srgbClr val="000000"/>
                </a:solidFill>
              </a:rPr>
              <a:t>coddep</a:t>
            </a:r>
            <a:endParaRPr lang="fr-FR" dirty="0" smtClean="0">
              <a:solidFill>
                <a:srgbClr val="000000"/>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42</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Clause GROUP BY: </a:t>
            </a:r>
            <a:br>
              <a:rPr lang="fr-FR" sz="2400" dirty="0" smtClean="0"/>
            </a:br>
            <a:r>
              <a:rPr lang="fr-FR" sz="2400" dirty="0" smtClean="0">
                <a:solidFill>
                  <a:srgbClr val="990000"/>
                </a:solidFill>
              </a:rPr>
              <a:t>exemples</a:t>
            </a: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endParaRPr lang="en-US" sz="2000" dirty="0" smtClean="0"/>
          </a:p>
          <a:p>
            <a:pPr>
              <a:buNone/>
            </a:pPr>
            <a:r>
              <a:rPr lang="en-US" sz="2000" dirty="0" smtClean="0"/>
              <a:t> </a:t>
            </a:r>
            <a:r>
              <a:rPr lang="en-US" sz="2000" dirty="0" err="1" smtClean="0"/>
              <a:t>afficher</a:t>
            </a:r>
            <a:r>
              <a:rPr lang="en-US" sz="2000" dirty="0" smtClean="0"/>
              <a:t> le </a:t>
            </a:r>
            <a:r>
              <a:rPr lang="en-US" sz="2000" dirty="0" err="1" smtClean="0"/>
              <a:t>nombre</a:t>
            </a:r>
            <a:r>
              <a:rPr lang="en-US" sz="2000" dirty="0" smtClean="0"/>
              <a:t> </a:t>
            </a:r>
            <a:r>
              <a:rPr lang="en-US" sz="2000" dirty="0" err="1" smtClean="0"/>
              <a:t>d’employés</a:t>
            </a:r>
            <a:r>
              <a:rPr lang="en-US" sz="2000" dirty="0" smtClean="0"/>
              <a:t> occupant le </a:t>
            </a:r>
            <a:r>
              <a:rPr lang="en-US" sz="2000" dirty="0" err="1" smtClean="0"/>
              <a:t>même</a:t>
            </a:r>
            <a:r>
              <a:rPr lang="en-US" sz="2000" dirty="0" smtClean="0"/>
              <a:t> </a:t>
            </a:r>
            <a:r>
              <a:rPr lang="en-US" sz="2000" dirty="0" err="1" smtClean="0"/>
              <a:t>poste</a:t>
            </a:r>
            <a:r>
              <a:rPr lang="en-US" sz="2000" dirty="0" smtClean="0"/>
              <a:t>  dans </a:t>
            </a:r>
            <a:r>
              <a:rPr lang="en-US" sz="2000" dirty="0" err="1" smtClean="0"/>
              <a:t>chaque</a:t>
            </a:r>
            <a:r>
              <a:rPr lang="en-US" sz="2000" dirty="0" smtClean="0"/>
              <a:t> </a:t>
            </a:r>
            <a:r>
              <a:rPr lang="en-US" sz="2000" dirty="0" err="1" smtClean="0"/>
              <a:t>département</a:t>
            </a:r>
            <a:r>
              <a:rPr lang="en-US" sz="2000" dirty="0" smtClean="0"/>
              <a:t>:</a:t>
            </a:r>
          </a:p>
          <a:p>
            <a:pPr>
              <a:buNone/>
            </a:pPr>
            <a:endParaRPr lang="en-US" sz="2000" dirty="0" smtClean="0"/>
          </a:p>
          <a:p>
            <a:pPr>
              <a:buNone/>
            </a:pPr>
            <a:r>
              <a:rPr lang="en-US" sz="2000" dirty="0" smtClean="0">
                <a:solidFill>
                  <a:srgbClr val="990000"/>
                </a:solidFill>
              </a:rPr>
              <a:t>SELECT</a:t>
            </a:r>
            <a:r>
              <a:rPr lang="en-US" sz="2000" dirty="0" smtClean="0">
                <a:solidFill>
                  <a:srgbClr val="000000"/>
                </a:solidFill>
              </a:rPr>
              <a:t> </a:t>
            </a:r>
            <a:r>
              <a:rPr lang="en-US" sz="2000" dirty="0" err="1" smtClean="0">
                <a:solidFill>
                  <a:srgbClr val="000000"/>
                </a:solidFill>
              </a:rPr>
              <a:t>coddep</a:t>
            </a:r>
            <a:r>
              <a:rPr lang="en-US" sz="2000" dirty="0" smtClean="0">
                <a:solidFill>
                  <a:srgbClr val="000000"/>
                </a:solidFill>
              </a:rPr>
              <a:t>, </a:t>
            </a:r>
            <a:r>
              <a:rPr lang="en-US" sz="2000" dirty="0" err="1" smtClean="0">
                <a:solidFill>
                  <a:srgbClr val="000000"/>
                </a:solidFill>
              </a:rPr>
              <a:t>codposte</a:t>
            </a:r>
            <a:r>
              <a:rPr lang="en-US" sz="2000" dirty="0" smtClean="0">
                <a:solidFill>
                  <a:srgbClr val="000000"/>
                </a:solidFill>
              </a:rPr>
              <a:t>, </a:t>
            </a:r>
            <a:r>
              <a:rPr lang="en-US" sz="2000" dirty="0" smtClean="0">
                <a:solidFill>
                  <a:srgbClr val="0033CC"/>
                </a:solidFill>
              </a:rPr>
              <a:t>COUNT</a:t>
            </a:r>
            <a:r>
              <a:rPr lang="en-US" sz="2000" dirty="0" smtClean="0">
                <a:solidFill>
                  <a:srgbClr val="000000"/>
                </a:solidFill>
              </a:rPr>
              <a:t>(*)</a:t>
            </a:r>
          </a:p>
          <a:p>
            <a:pPr>
              <a:buNone/>
            </a:pPr>
            <a:r>
              <a:rPr lang="en-US" sz="2000" dirty="0" smtClean="0">
                <a:solidFill>
                  <a:srgbClr val="000000"/>
                </a:solidFill>
              </a:rPr>
              <a:t> </a:t>
            </a:r>
            <a:r>
              <a:rPr lang="en-US" sz="2000" dirty="0" smtClean="0">
                <a:solidFill>
                  <a:srgbClr val="990000"/>
                </a:solidFill>
              </a:rPr>
              <a:t>FROM</a:t>
            </a:r>
            <a:r>
              <a:rPr lang="en-US" sz="2000" dirty="0" smtClean="0">
                <a:solidFill>
                  <a:srgbClr val="000000"/>
                </a:solidFill>
              </a:rPr>
              <a:t> </a:t>
            </a:r>
            <a:r>
              <a:rPr lang="en-US" sz="2000" dirty="0" err="1" smtClean="0">
                <a:solidFill>
                  <a:srgbClr val="000000"/>
                </a:solidFill>
              </a:rPr>
              <a:t>employe</a:t>
            </a:r>
            <a:endParaRPr lang="fr-FR" sz="2000" dirty="0" smtClean="0">
              <a:solidFill>
                <a:srgbClr val="000000"/>
              </a:solidFill>
            </a:endParaRPr>
          </a:p>
          <a:p>
            <a:pPr>
              <a:buNone/>
            </a:pPr>
            <a:r>
              <a:rPr lang="en-US" sz="2000" dirty="0" smtClean="0">
                <a:solidFill>
                  <a:srgbClr val="990000"/>
                </a:solidFill>
              </a:rPr>
              <a:t>GROUP</a:t>
            </a:r>
            <a:r>
              <a:rPr lang="en-US" sz="2000" dirty="0" smtClean="0">
                <a:solidFill>
                  <a:srgbClr val="000000"/>
                </a:solidFill>
              </a:rPr>
              <a:t> </a:t>
            </a:r>
            <a:r>
              <a:rPr lang="en-US" sz="2000" dirty="0" smtClean="0">
                <a:solidFill>
                  <a:srgbClr val="990000"/>
                </a:solidFill>
              </a:rPr>
              <a:t>BY</a:t>
            </a:r>
            <a:r>
              <a:rPr lang="en-US" sz="2000" dirty="0" smtClean="0">
                <a:solidFill>
                  <a:srgbClr val="000000"/>
                </a:solidFill>
              </a:rPr>
              <a:t> </a:t>
            </a:r>
            <a:r>
              <a:rPr lang="en-US" sz="2000" dirty="0" err="1" smtClean="0">
                <a:solidFill>
                  <a:srgbClr val="000000"/>
                </a:solidFill>
              </a:rPr>
              <a:t>coddep</a:t>
            </a:r>
            <a:r>
              <a:rPr lang="en-US" sz="2000" dirty="0" smtClean="0">
                <a:solidFill>
                  <a:srgbClr val="000000"/>
                </a:solidFill>
              </a:rPr>
              <a:t>, </a:t>
            </a:r>
            <a:r>
              <a:rPr lang="en-US" sz="2000" dirty="0" err="1" smtClean="0">
                <a:solidFill>
                  <a:srgbClr val="000000"/>
                </a:solidFill>
              </a:rPr>
              <a:t>codposte</a:t>
            </a:r>
            <a:endParaRPr lang="en-US" sz="2000" dirty="0" smtClean="0">
              <a:solidFill>
                <a:srgbClr val="000000"/>
              </a:solidFill>
            </a:endParaRPr>
          </a:p>
          <a:p>
            <a:pPr>
              <a:buBlip>
                <a:blip r:embed="rId2"/>
              </a:buBlip>
            </a:pPr>
            <a:endParaRPr lang="fr-FR" sz="2000" dirty="0">
              <a:solidFill>
                <a:schemeClr val="accent1">
                  <a:lumMod val="75000"/>
                </a:schemeClr>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43</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Clause GROUP BY :</a:t>
            </a:r>
            <a:br>
              <a:rPr lang="fr-FR" sz="2400" dirty="0" smtClean="0"/>
            </a:br>
            <a:r>
              <a:rPr lang="fr-FR" sz="2400" dirty="0" smtClean="0"/>
              <a:t> </a:t>
            </a:r>
            <a:r>
              <a:rPr lang="fr-FR" sz="2400" dirty="0" smtClean="0">
                <a:solidFill>
                  <a:srgbClr val="990000"/>
                </a:solidFill>
              </a:rPr>
              <a:t>RESTRICTION </a:t>
            </a: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400" dirty="0" smtClean="0"/>
              <a:t>Une expression d'un </a:t>
            </a:r>
            <a:r>
              <a:rPr lang="fr-FR" sz="2400" dirty="0" smtClean="0">
                <a:solidFill>
                  <a:srgbClr val="990000"/>
                </a:solidFill>
              </a:rPr>
              <a:t>SELECT</a:t>
            </a:r>
            <a:r>
              <a:rPr lang="fr-FR" sz="2400" dirty="0" smtClean="0"/>
              <a:t> avec clause </a:t>
            </a:r>
            <a:r>
              <a:rPr lang="fr-FR" sz="2400" dirty="0" smtClean="0">
                <a:solidFill>
                  <a:srgbClr val="990000"/>
                </a:solidFill>
              </a:rPr>
              <a:t>GROUP</a:t>
            </a:r>
            <a:r>
              <a:rPr lang="fr-FR" sz="2400" dirty="0" smtClean="0"/>
              <a:t> </a:t>
            </a:r>
            <a:r>
              <a:rPr lang="fr-FR" sz="2400" dirty="0" smtClean="0">
                <a:solidFill>
                  <a:srgbClr val="990000"/>
                </a:solidFill>
              </a:rPr>
              <a:t>BY</a:t>
            </a:r>
            <a:r>
              <a:rPr lang="fr-FR" sz="2400" dirty="0" smtClean="0"/>
              <a:t> doit correspondre à une caractéristique de groupe. </a:t>
            </a:r>
          </a:p>
          <a:p>
            <a:r>
              <a:rPr lang="fr-FR" sz="2400" dirty="0" smtClean="0"/>
              <a:t>Le  </a:t>
            </a:r>
            <a:r>
              <a:rPr lang="fr-FR" sz="2400" dirty="0" smtClean="0">
                <a:solidFill>
                  <a:srgbClr val="990000"/>
                </a:solidFill>
              </a:rPr>
              <a:t>SELECT</a:t>
            </a:r>
            <a:r>
              <a:rPr lang="fr-FR" sz="2400" dirty="0" smtClean="0"/>
              <a:t> contient : </a:t>
            </a:r>
          </a:p>
          <a:p>
            <a:pPr lvl="1"/>
            <a:r>
              <a:rPr lang="fr-FR" sz="2400" dirty="0" smtClean="0"/>
              <a:t> soit une fonction de groupe,</a:t>
            </a:r>
          </a:p>
          <a:p>
            <a:pPr lvl="1"/>
            <a:r>
              <a:rPr lang="fr-FR" sz="2400" dirty="0" smtClean="0"/>
              <a:t> soit une expression figurant dans le </a:t>
            </a:r>
            <a:r>
              <a:rPr lang="fr-FR" sz="2400" dirty="0" smtClean="0">
                <a:solidFill>
                  <a:srgbClr val="990000"/>
                </a:solidFill>
              </a:rPr>
              <a:t>GROUP</a:t>
            </a:r>
            <a:r>
              <a:rPr lang="fr-FR" sz="2400" dirty="0" smtClean="0"/>
              <a:t> </a:t>
            </a:r>
            <a:r>
              <a:rPr lang="fr-FR" sz="2400" dirty="0" smtClean="0">
                <a:solidFill>
                  <a:srgbClr val="990000"/>
                </a:solidFill>
              </a:rPr>
              <a:t>BY</a:t>
            </a:r>
            <a:r>
              <a:rPr lang="fr-FR" sz="2400" dirty="0" smtClean="0"/>
              <a:t>.</a:t>
            </a:r>
          </a:p>
          <a:p>
            <a:r>
              <a:rPr lang="fr-FR" sz="2400" dirty="0" smtClean="0"/>
              <a:t>Exemple de </a:t>
            </a:r>
            <a:r>
              <a:rPr lang="fr-FR" sz="2400" dirty="0" smtClean="0">
                <a:solidFill>
                  <a:srgbClr val="990000"/>
                </a:solidFill>
              </a:rPr>
              <a:t>requête erronée</a:t>
            </a:r>
            <a:r>
              <a:rPr lang="fr-FR" sz="2400" dirty="0" smtClean="0"/>
              <a:t> :</a:t>
            </a:r>
          </a:p>
          <a:p>
            <a:pPr>
              <a:buNone/>
            </a:pPr>
            <a:r>
              <a:rPr lang="fr-FR" sz="2400" dirty="0" smtClean="0"/>
              <a:t>	 ( </a:t>
            </a:r>
            <a:r>
              <a:rPr lang="fr-FR" sz="2400" dirty="0" err="1" smtClean="0"/>
              <a:t>nomdep</a:t>
            </a:r>
            <a:r>
              <a:rPr lang="fr-FR" sz="2400" dirty="0" smtClean="0"/>
              <a:t> ne figure pas dans le  </a:t>
            </a:r>
            <a:r>
              <a:rPr lang="fr-FR" sz="2400" dirty="0" smtClean="0">
                <a:solidFill>
                  <a:srgbClr val="990000"/>
                </a:solidFill>
              </a:rPr>
              <a:t>GROUP</a:t>
            </a:r>
            <a:r>
              <a:rPr lang="fr-FR" sz="2400" dirty="0" smtClean="0"/>
              <a:t> </a:t>
            </a:r>
            <a:r>
              <a:rPr lang="fr-FR" sz="2400" dirty="0" smtClean="0">
                <a:solidFill>
                  <a:srgbClr val="990000"/>
                </a:solidFill>
              </a:rPr>
              <a:t>BY</a:t>
            </a:r>
            <a:r>
              <a:rPr lang="fr-FR" sz="2400" dirty="0" smtClean="0"/>
              <a:t>)</a:t>
            </a:r>
          </a:p>
          <a:p>
            <a:pPr lvl="1">
              <a:buNone/>
            </a:pPr>
            <a:r>
              <a:rPr lang="en-US" sz="2400" dirty="0" smtClean="0">
                <a:solidFill>
                  <a:srgbClr val="990000"/>
                </a:solidFill>
              </a:rPr>
              <a:t>SELECT</a:t>
            </a:r>
            <a:r>
              <a:rPr lang="en-US" sz="2400" dirty="0" smtClean="0">
                <a:solidFill>
                  <a:srgbClr val="000000"/>
                </a:solidFill>
              </a:rPr>
              <a:t> </a:t>
            </a:r>
            <a:r>
              <a:rPr lang="en-US" sz="2400" dirty="0" err="1" smtClean="0">
                <a:solidFill>
                  <a:srgbClr val="000000"/>
                </a:solidFill>
              </a:rPr>
              <a:t>nomdep</a:t>
            </a:r>
            <a:r>
              <a:rPr lang="en-US" sz="2400" dirty="0" smtClean="0">
                <a:solidFill>
                  <a:srgbClr val="000000"/>
                </a:solidFill>
              </a:rPr>
              <a:t> ,   </a:t>
            </a:r>
            <a:r>
              <a:rPr lang="en-US" sz="2400" dirty="0" smtClean="0">
                <a:solidFill>
                  <a:srgbClr val="0033CC"/>
                </a:solidFill>
              </a:rPr>
              <a:t>SUM</a:t>
            </a:r>
            <a:r>
              <a:rPr lang="en-US" sz="2400" dirty="0" smtClean="0">
                <a:solidFill>
                  <a:srgbClr val="000000"/>
                </a:solidFill>
              </a:rPr>
              <a:t>(</a:t>
            </a:r>
            <a:r>
              <a:rPr lang="en-US" sz="2400" dirty="0" err="1" smtClean="0">
                <a:solidFill>
                  <a:srgbClr val="000000"/>
                </a:solidFill>
              </a:rPr>
              <a:t>salaire</a:t>
            </a:r>
            <a:r>
              <a:rPr lang="en-US" sz="2400" dirty="0" smtClean="0">
                <a:solidFill>
                  <a:srgbClr val="000000"/>
                </a:solidFill>
              </a:rPr>
              <a:t>)</a:t>
            </a:r>
            <a:endParaRPr lang="fr-FR" sz="2400" dirty="0" smtClean="0">
              <a:solidFill>
                <a:srgbClr val="000000"/>
              </a:solidFill>
            </a:endParaRPr>
          </a:p>
          <a:p>
            <a:pPr lvl="1">
              <a:buNone/>
            </a:pPr>
            <a:r>
              <a:rPr lang="en-US" sz="2400" dirty="0" smtClean="0">
                <a:solidFill>
                  <a:srgbClr val="990000"/>
                </a:solidFill>
              </a:rPr>
              <a:t>FROM</a:t>
            </a:r>
            <a:r>
              <a:rPr lang="en-US" sz="2400" dirty="0" smtClean="0">
                <a:solidFill>
                  <a:srgbClr val="000000"/>
                </a:solidFill>
              </a:rPr>
              <a:t> </a:t>
            </a:r>
            <a:r>
              <a:rPr lang="en-US" sz="2400" dirty="0" err="1" smtClean="0">
                <a:solidFill>
                  <a:srgbClr val="000000"/>
                </a:solidFill>
              </a:rPr>
              <a:t>employe</a:t>
            </a:r>
            <a:r>
              <a:rPr lang="en-US" sz="2400" dirty="0" smtClean="0">
                <a:solidFill>
                  <a:srgbClr val="000000"/>
                </a:solidFill>
              </a:rPr>
              <a:t> </a:t>
            </a:r>
            <a:r>
              <a:rPr lang="en-US" sz="2400" dirty="0" smtClean="0">
                <a:solidFill>
                  <a:srgbClr val="0033CC"/>
                </a:solidFill>
              </a:rPr>
              <a:t>NATURAL</a:t>
            </a:r>
            <a:r>
              <a:rPr lang="en-US" sz="2400" dirty="0" smtClean="0">
                <a:solidFill>
                  <a:srgbClr val="000000"/>
                </a:solidFill>
              </a:rPr>
              <a:t> </a:t>
            </a:r>
            <a:r>
              <a:rPr lang="en-US" sz="2400" dirty="0" smtClean="0">
                <a:solidFill>
                  <a:srgbClr val="0033CC"/>
                </a:solidFill>
              </a:rPr>
              <a:t>JOIN</a:t>
            </a:r>
            <a:r>
              <a:rPr lang="en-US" sz="2400" dirty="0" smtClean="0">
                <a:solidFill>
                  <a:srgbClr val="000000"/>
                </a:solidFill>
              </a:rPr>
              <a:t> </a:t>
            </a:r>
            <a:r>
              <a:rPr lang="en-US" sz="2400" dirty="0" err="1" smtClean="0">
                <a:solidFill>
                  <a:srgbClr val="000000"/>
                </a:solidFill>
              </a:rPr>
              <a:t>departement</a:t>
            </a:r>
            <a:endParaRPr lang="fr-FR" sz="2400" dirty="0" smtClean="0">
              <a:solidFill>
                <a:srgbClr val="000000"/>
              </a:solidFill>
            </a:endParaRPr>
          </a:p>
          <a:p>
            <a:pPr lvl="1">
              <a:buNone/>
            </a:pPr>
            <a:r>
              <a:rPr lang="en-US" sz="2400" dirty="0" smtClean="0">
                <a:solidFill>
                  <a:srgbClr val="990000"/>
                </a:solidFill>
              </a:rPr>
              <a:t>GROUP</a:t>
            </a:r>
            <a:r>
              <a:rPr lang="en-US" sz="2400" dirty="0" smtClean="0">
                <a:solidFill>
                  <a:srgbClr val="000000"/>
                </a:solidFill>
              </a:rPr>
              <a:t> </a:t>
            </a:r>
            <a:r>
              <a:rPr lang="en-US" sz="2400" dirty="0" smtClean="0">
                <a:solidFill>
                  <a:srgbClr val="990000"/>
                </a:solidFill>
              </a:rPr>
              <a:t>BY</a:t>
            </a:r>
            <a:r>
              <a:rPr lang="en-US" sz="2400" dirty="0" smtClean="0">
                <a:solidFill>
                  <a:srgbClr val="000000"/>
                </a:solidFill>
              </a:rPr>
              <a:t> </a:t>
            </a:r>
            <a:r>
              <a:rPr lang="en-US" sz="2400" dirty="0" err="1" smtClean="0">
                <a:solidFill>
                  <a:srgbClr val="000000"/>
                </a:solidFill>
              </a:rPr>
              <a:t>coddep</a:t>
            </a:r>
            <a:endParaRPr lang="fr-FR" sz="2400" dirty="0" smtClean="0">
              <a:solidFill>
                <a:srgbClr val="000000"/>
              </a:solidFill>
            </a:endParaRPr>
          </a:p>
          <a:p>
            <a:pPr>
              <a:buBlip>
                <a:blip r:embed="rId2"/>
              </a:buBlip>
            </a:pPr>
            <a:endParaRPr lang="fr-FR" sz="24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44</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Clause GROUP BY: </a:t>
            </a:r>
            <a:br>
              <a:rPr lang="fr-FR" sz="2400" dirty="0" smtClean="0"/>
            </a:br>
            <a:r>
              <a:rPr lang="fr-FR" sz="2400" dirty="0" smtClean="0">
                <a:solidFill>
                  <a:srgbClr val="990000"/>
                </a:solidFill>
              </a:rPr>
              <a:t>Restriction</a:t>
            </a: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000" dirty="0" smtClean="0"/>
              <a:t>Il faut, soit se contenter du numéro de département au lieu du nom :</a:t>
            </a:r>
          </a:p>
          <a:p>
            <a:pPr>
              <a:buNone/>
            </a:pPr>
            <a:endParaRPr lang="fr-FR" sz="2000" dirty="0" smtClean="0"/>
          </a:p>
          <a:p>
            <a:pPr>
              <a:buNone/>
            </a:pPr>
            <a:r>
              <a:rPr lang="en-US" sz="2000" dirty="0" smtClean="0">
                <a:solidFill>
                  <a:srgbClr val="990000"/>
                </a:solidFill>
              </a:rPr>
              <a:t>SELECT</a:t>
            </a:r>
            <a:r>
              <a:rPr lang="en-US" sz="2000" dirty="0" smtClean="0">
                <a:solidFill>
                  <a:srgbClr val="000000"/>
                </a:solidFill>
              </a:rPr>
              <a:t> </a:t>
            </a:r>
            <a:r>
              <a:rPr lang="en-US" sz="2000" dirty="0" err="1" smtClean="0">
                <a:solidFill>
                  <a:srgbClr val="000000"/>
                </a:solidFill>
              </a:rPr>
              <a:t>coddep</a:t>
            </a:r>
            <a:r>
              <a:rPr lang="en-US" sz="2000" dirty="0" smtClean="0">
                <a:solidFill>
                  <a:srgbClr val="000000"/>
                </a:solidFill>
              </a:rPr>
              <a:t>, </a:t>
            </a:r>
            <a:r>
              <a:rPr lang="en-US" sz="2000" dirty="0" smtClean="0">
                <a:solidFill>
                  <a:srgbClr val="0033CC"/>
                </a:solidFill>
              </a:rPr>
              <a:t>SUM</a:t>
            </a:r>
            <a:r>
              <a:rPr lang="en-US" sz="2000" dirty="0" smtClean="0">
                <a:solidFill>
                  <a:srgbClr val="000000"/>
                </a:solidFill>
              </a:rPr>
              <a:t>(</a:t>
            </a:r>
            <a:r>
              <a:rPr lang="en-US" sz="2000" dirty="0" err="1" smtClean="0">
                <a:solidFill>
                  <a:srgbClr val="000000"/>
                </a:solidFill>
              </a:rPr>
              <a:t>salaire</a:t>
            </a:r>
            <a:r>
              <a:rPr lang="en-US" sz="2000" dirty="0" smtClean="0">
                <a:solidFill>
                  <a:srgbClr val="000000"/>
                </a:solidFill>
              </a:rPr>
              <a:t>)</a:t>
            </a:r>
            <a:endParaRPr lang="fr-FR" sz="2000" dirty="0" smtClean="0">
              <a:solidFill>
                <a:srgbClr val="000000"/>
              </a:solidFill>
            </a:endParaRPr>
          </a:p>
          <a:p>
            <a:pPr>
              <a:buNone/>
            </a:pPr>
            <a:r>
              <a:rPr lang="en-US" sz="2000" dirty="0" smtClean="0">
                <a:solidFill>
                  <a:srgbClr val="990000"/>
                </a:solidFill>
              </a:rPr>
              <a:t>FROM</a:t>
            </a:r>
            <a:r>
              <a:rPr lang="en-US" sz="2000" dirty="0" smtClean="0">
                <a:solidFill>
                  <a:srgbClr val="000000"/>
                </a:solidFill>
              </a:rPr>
              <a:t> </a:t>
            </a:r>
            <a:r>
              <a:rPr lang="en-US" sz="2000" dirty="0" err="1" smtClean="0">
                <a:solidFill>
                  <a:srgbClr val="000000"/>
                </a:solidFill>
              </a:rPr>
              <a:t>employe</a:t>
            </a:r>
            <a:r>
              <a:rPr lang="en-US" sz="2000" dirty="0" smtClean="0">
                <a:solidFill>
                  <a:srgbClr val="000000"/>
                </a:solidFill>
              </a:rPr>
              <a:t> </a:t>
            </a:r>
            <a:r>
              <a:rPr lang="en-US" sz="2000" dirty="0" smtClean="0">
                <a:solidFill>
                  <a:srgbClr val="0033CC"/>
                </a:solidFill>
              </a:rPr>
              <a:t>NATURAL</a:t>
            </a:r>
            <a:r>
              <a:rPr lang="en-US" sz="2000" dirty="0" smtClean="0">
                <a:solidFill>
                  <a:srgbClr val="000000"/>
                </a:solidFill>
              </a:rPr>
              <a:t> </a:t>
            </a:r>
            <a:r>
              <a:rPr lang="en-US" sz="2000" dirty="0" smtClean="0">
                <a:solidFill>
                  <a:srgbClr val="0033CC"/>
                </a:solidFill>
              </a:rPr>
              <a:t>JOIN</a:t>
            </a:r>
            <a:r>
              <a:rPr lang="en-US" sz="2000" dirty="0" smtClean="0">
                <a:solidFill>
                  <a:srgbClr val="000000"/>
                </a:solidFill>
              </a:rPr>
              <a:t> </a:t>
            </a:r>
            <a:r>
              <a:rPr lang="en-US" sz="2000" dirty="0" err="1" smtClean="0">
                <a:solidFill>
                  <a:srgbClr val="000000"/>
                </a:solidFill>
              </a:rPr>
              <a:t>departement</a:t>
            </a:r>
            <a:endParaRPr lang="fr-FR" sz="2000" dirty="0" smtClean="0">
              <a:solidFill>
                <a:srgbClr val="000000"/>
              </a:solidFill>
            </a:endParaRPr>
          </a:p>
          <a:p>
            <a:pPr>
              <a:buNone/>
            </a:pPr>
            <a:r>
              <a:rPr lang="en-US" sz="2000" dirty="0" smtClean="0">
                <a:solidFill>
                  <a:srgbClr val="990000"/>
                </a:solidFill>
              </a:rPr>
              <a:t>GROUP</a:t>
            </a:r>
            <a:r>
              <a:rPr lang="en-US" sz="2000" dirty="0" smtClean="0">
                <a:solidFill>
                  <a:srgbClr val="000000"/>
                </a:solidFill>
              </a:rPr>
              <a:t> </a:t>
            </a:r>
            <a:r>
              <a:rPr lang="en-US" sz="2000" dirty="0" smtClean="0">
                <a:solidFill>
                  <a:srgbClr val="990000"/>
                </a:solidFill>
              </a:rPr>
              <a:t>BY</a:t>
            </a:r>
            <a:r>
              <a:rPr lang="en-US" sz="2000" dirty="0" smtClean="0">
                <a:solidFill>
                  <a:srgbClr val="000000"/>
                </a:solidFill>
              </a:rPr>
              <a:t> </a:t>
            </a:r>
            <a:r>
              <a:rPr lang="en-US" sz="2000" dirty="0" err="1" smtClean="0">
                <a:solidFill>
                  <a:srgbClr val="000000"/>
                </a:solidFill>
              </a:rPr>
              <a:t>coddep</a:t>
            </a:r>
            <a:endParaRPr lang="fr-FR" sz="2000" dirty="0" smtClean="0">
              <a:solidFill>
                <a:srgbClr val="000000"/>
              </a:solidFill>
            </a:endParaRPr>
          </a:p>
          <a:p>
            <a:pPr>
              <a:buNone/>
            </a:pPr>
            <a:r>
              <a:rPr lang="en-US" sz="2000" dirty="0" smtClean="0"/>
              <a:t> </a:t>
            </a:r>
            <a:r>
              <a:rPr lang="en-US" sz="2000" dirty="0" err="1" smtClean="0"/>
              <a:t>ou</a:t>
            </a:r>
            <a:r>
              <a:rPr lang="en-US" sz="2000" dirty="0" smtClean="0"/>
              <a:t> </a:t>
            </a:r>
            <a:r>
              <a:rPr lang="en-US" sz="2000" dirty="0" err="1" smtClean="0"/>
              <a:t>bien</a:t>
            </a:r>
            <a:r>
              <a:rPr lang="en-US" sz="2000" dirty="0" smtClean="0"/>
              <a:t>: </a:t>
            </a:r>
          </a:p>
          <a:p>
            <a:pPr>
              <a:buNone/>
            </a:pPr>
            <a:endParaRPr lang="fr-FR" sz="2000" dirty="0" smtClean="0"/>
          </a:p>
          <a:p>
            <a:pPr>
              <a:buNone/>
            </a:pPr>
            <a:r>
              <a:rPr lang="en-US" sz="2000" dirty="0" smtClean="0">
                <a:solidFill>
                  <a:srgbClr val="990000"/>
                </a:solidFill>
              </a:rPr>
              <a:t>SELECT</a:t>
            </a:r>
            <a:r>
              <a:rPr lang="en-US" sz="2000" dirty="0" smtClean="0">
                <a:solidFill>
                  <a:srgbClr val="000000"/>
                </a:solidFill>
              </a:rPr>
              <a:t> </a:t>
            </a:r>
            <a:r>
              <a:rPr lang="en-US" sz="2000" dirty="0" err="1" smtClean="0">
                <a:solidFill>
                  <a:srgbClr val="000000"/>
                </a:solidFill>
              </a:rPr>
              <a:t>nomdep</a:t>
            </a:r>
            <a:r>
              <a:rPr lang="en-US" sz="2000" dirty="0" smtClean="0">
                <a:solidFill>
                  <a:srgbClr val="000000"/>
                </a:solidFill>
              </a:rPr>
              <a:t>, </a:t>
            </a:r>
            <a:r>
              <a:rPr lang="en-US" sz="2000" dirty="0" smtClean="0">
                <a:solidFill>
                  <a:srgbClr val="0033CC"/>
                </a:solidFill>
              </a:rPr>
              <a:t>SUM</a:t>
            </a:r>
            <a:r>
              <a:rPr lang="en-US" sz="2000" dirty="0" smtClean="0">
                <a:solidFill>
                  <a:srgbClr val="000000"/>
                </a:solidFill>
              </a:rPr>
              <a:t>(</a:t>
            </a:r>
            <a:r>
              <a:rPr lang="en-US" sz="2000" dirty="0" err="1" smtClean="0">
                <a:solidFill>
                  <a:srgbClr val="000000"/>
                </a:solidFill>
              </a:rPr>
              <a:t>salaire</a:t>
            </a:r>
            <a:r>
              <a:rPr lang="en-US" sz="2000" dirty="0" smtClean="0">
                <a:solidFill>
                  <a:srgbClr val="000000"/>
                </a:solidFill>
              </a:rPr>
              <a:t>)</a:t>
            </a:r>
            <a:endParaRPr lang="fr-FR" sz="2000" dirty="0" smtClean="0">
              <a:solidFill>
                <a:srgbClr val="000000"/>
              </a:solidFill>
            </a:endParaRPr>
          </a:p>
          <a:p>
            <a:pPr>
              <a:buNone/>
            </a:pPr>
            <a:r>
              <a:rPr lang="en-US" sz="2000" dirty="0" smtClean="0">
                <a:solidFill>
                  <a:srgbClr val="990000"/>
                </a:solidFill>
              </a:rPr>
              <a:t>FROM</a:t>
            </a:r>
            <a:r>
              <a:rPr lang="en-US" sz="2000" dirty="0" smtClean="0">
                <a:solidFill>
                  <a:srgbClr val="000000"/>
                </a:solidFill>
              </a:rPr>
              <a:t> </a:t>
            </a:r>
            <a:r>
              <a:rPr lang="en-US" sz="2000" dirty="0" err="1" smtClean="0">
                <a:solidFill>
                  <a:srgbClr val="000000"/>
                </a:solidFill>
              </a:rPr>
              <a:t>employe</a:t>
            </a:r>
            <a:r>
              <a:rPr lang="en-US" sz="2000" dirty="0" smtClean="0">
                <a:solidFill>
                  <a:srgbClr val="000000"/>
                </a:solidFill>
              </a:rPr>
              <a:t> </a:t>
            </a:r>
            <a:r>
              <a:rPr lang="en-US" sz="2000" dirty="0" smtClean="0">
                <a:solidFill>
                  <a:srgbClr val="0033CC"/>
                </a:solidFill>
              </a:rPr>
              <a:t>NATURAL</a:t>
            </a:r>
            <a:r>
              <a:rPr lang="en-US" sz="2000" dirty="0" smtClean="0">
                <a:solidFill>
                  <a:srgbClr val="000000"/>
                </a:solidFill>
              </a:rPr>
              <a:t> </a:t>
            </a:r>
            <a:r>
              <a:rPr lang="en-US" sz="2000" dirty="0" smtClean="0">
                <a:solidFill>
                  <a:srgbClr val="0033CC"/>
                </a:solidFill>
              </a:rPr>
              <a:t>JOIN</a:t>
            </a:r>
            <a:r>
              <a:rPr lang="en-US" sz="2000" dirty="0" smtClean="0">
                <a:solidFill>
                  <a:srgbClr val="000000"/>
                </a:solidFill>
              </a:rPr>
              <a:t> </a:t>
            </a:r>
            <a:r>
              <a:rPr lang="en-US" sz="2000" dirty="0" err="1" smtClean="0">
                <a:solidFill>
                  <a:srgbClr val="000000"/>
                </a:solidFill>
              </a:rPr>
              <a:t>departement</a:t>
            </a:r>
            <a:endParaRPr lang="fr-FR" sz="2000" dirty="0" smtClean="0">
              <a:solidFill>
                <a:srgbClr val="000000"/>
              </a:solidFill>
            </a:endParaRPr>
          </a:p>
          <a:p>
            <a:pPr>
              <a:buNone/>
            </a:pPr>
            <a:r>
              <a:rPr lang="en-US" sz="2000" dirty="0" smtClean="0">
                <a:solidFill>
                  <a:srgbClr val="990000"/>
                </a:solidFill>
              </a:rPr>
              <a:t>GROUP</a:t>
            </a:r>
            <a:r>
              <a:rPr lang="en-US" sz="2000" dirty="0" smtClean="0">
                <a:solidFill>
                  <a:srgbClr val="000000"/>
                </a:solidFill>
              </a:rPr>
              <a:t> </a:t>
            </a:r>
            <a:r>
              <a:rPr lang="en-US" sz="2000" dirty="0" smtClean="0">
                <a:solidFill>
                  <a:srgbClr val="990000"/>
                </a:solidFill>
              </a:rPr>
              <a:t>BY</a:t>
            </a:r>
            <a:r>
              <a:rPr lang="en-US" sz="2000" dirty="0" smtClean="0">
                <a:solidFill>
                  <a:srgbClr val="000000"/>
                </a:solidFill>
              </a:rPr>
              <a:t> </a:t>
            </a:r>
            <a:r>
              <a:rPr lang="en-US" sz="2000" dirty="0" err="1" smtClean="0">
                <a:solidFill>
                  <a:srgbClr val="000000"/>
                </a:solidFill>
              </a:rPr>
              <a:t>nomdep</a:t>
            </a:r>
            <a:endParaRPr lang="fr-FR" sz="2000" dirty="0" smtClean="0">
              <a:solidFill>
                <a:srgbClr val="000000"/>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45</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Clause HAVING</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400" dirty="0" smtClean="0">
                <a:solidFill>
                  <a:srgbClr val="000000"/>
                </a:solidFill>
              </a:rPr>
              <a:t>Prédicat qui sert à préciser quels groupes doivent être sélectionnés.</a:t>
            </a:r>
          </a:p>
          <a:p>
            <a:endParaRPr lang="fr-FR" sz="2400" dirty="0" smtClean="0">
              <a:solidFill>
                <a:srgbClr val="000000"/>
              </a:solidFill>
            </a:endParaRPr>
          </a:p>
          <a:p>
            <a:r>
              <a:rPr lang="fr-FR" sz="2400" dirty="0" smtClean="0">
                <a:solidFill>
                  <a:srgbClr val="000000"/>
                </a:solidFill>
              </a:rPr>
              <a:t>Elle se place après la clause </a:t>
            </a:r>
            <a:r>
              <a:rPr lang="fr-FR" sz="2400" dirty="0" smtClean="0">
                <a:solidFill>
                  <a:srgbClr val="990000"/>
                </a:solidFill>
              </a:rPr>
              <a:t>GROUP</a:t>
            </a:r>
            <a:r>
              <a:rPr lang="fr-FR" sz="2400" dirty="0" smtClean="0">
                <a:solidFill>
                  <a:srgbClr val="000000"/>
                </a:solidFill>
              </a:rPr>
              <a:t> </a:t>
            </a:r>
            <a:r>
              <a:rPr lang="fr-FR" sz="2400" dirty="0" smtClean="0">
                <a:solidFill>
                  <a:srgbClr val="990000"/>
                </a:solidFill>
              </a:rPr>
              <a:t>BY.</a:t>
            </a:r>
          </a:p>
          <a:p>
            <a:endParaRPr lang="fr-FR" sz="2400" dirty="0" smtClean="0">
              <a:solidFill>
                <a:srgbClr val="000000"/>
              </a:solidFill>
            </a:endParaRPr>
          </a:p>
          <a:p>
            <a:r>
              <a:rPr lang="fr-FR" sz="2400" dirty="0" smtClean="0">
                <a:solidFill>
                  <a:srgbClr val="990000"/>
                </a:solidFill>
              </a:rPr>
              <a:t>HAVING</a:t>
            </a:r>
            <a:r>
              <a:rPr lang="fr-FR" sz="2400" dirty="0" smtClean="0">
                <a:solidFill>
                  <a:srgbClr val="000000"/>
                </a:solidFill>
              </a:rPr>
              <a:t> suit la même syntaxe que le  </a:t>
            </a:r>
            <a:r>
              <a:rPr lang="fr-FR" sz="2400" dirty="0" smtClean="0">
                <a:solidFill>
                  <a:srgbClr val="990000"/>
                </a:solidFill>
              </a:rPr>
              <a:t>WHERE</a:t>
            </a:r>
            <a:r>
              <a:rPr lang="fr-FR" sz="2400" dirty="0" smtClean="0">
                <a:solidFill>
                  <a:srgbClr val="000000"/>
                </a:solidFill>
              </a:rPr>
              <a:t>. </a:t>
            </a:r>
          </a:p>
          <a:p>
            <a:endParaRPr lang="fr-FR" sz="2400" dirty="0" smtClean="0">
              <a:solidFill>
                <a:srgbClr val="000000"/>
              </a:solidFill>
            </a:endParaRPr>
          </a:p>
          <a:p>
            <a:r>
              <a:rPr lang="fr-FR" sz="2400" dirty="0" smtClean="0">
                <a:solidFill>
                  <a:srgbClr val="000000"/>
                </a:solidFill>
              </a:rPr>
              <a:t>Il ne peut porter que sur des fonctions de groupe ou des expressions figurant dans la clause </a:t>
            </a:r>
            <a:r>
              <a:rPr lang="fr-FR" sz="2400" dirty="0" smtClean="0">
                <a:solidFill>
                  <a:srgbClr val="990000"/>
                </a:solidFill>
              </a:rPr>
              <a:t>GROUP</a:t>
            </a:r>
            <a:r>
              <a:rPr lang="fr-FR" sz="2400" dirty="0" smtClean="0">
                <a:solidFill>
                  <a:srgbClr val="000000"/>
                </a:solidFill>
              </a:rPr>
              <a:t> </a:t>
            </a:r>
            <a:r>
              <a:rPr lang="fr-FR" sz="2400" dirty="0" smtClean="0">
                <a:solidFill>
                  <a:srgbClr val="990000"/>
                </a:solidFill>
              </a:rPr>
              <a:t>BY.</a:t>
            </a: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46</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Clause HAVING</a:t>
            </a:r>
            <a:br>
              <a:rPr lang="fr-FR" sz="2400" dirty="0" smtClean="0"/>
            </a:br>
            <a:r>
              <a:rPr lang="fr-FR" sz="2400" dirty="0" smtClean="0">
                <a:solidFill>
                  <a:srgbClr val="990000"/>
                </a:solidFill>
              </a:rPr>
              <a:t>Exemple</a:t>
            </a: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marL="288000" lvl="1">
              <a:lnSpc>
                <a:spcPct val="170000"/>
              </a:lnSpc>
              <a:spcBef>
                <a:spcPts val="0"/>
              </a:spcBef>
              <a:buFont typeface="Courier New" pitchFamily="49" charset="0"/>
              <a:buChar char="o"/>
            </a:pPr>
            <a:r>
              <a:rPr lang="fr-FR" sz="2400" dirty="0" smtClean="0">
                <a:solidFill>
                  <a:srgbClr val="000000"/>
                </a:solidFill>
              </a:rPr>
              <a:t>Afficher les départements qui comptent plus d’une secrétaire:</a:t>
            </a:r>
          </a:p>
          <a:p>
            <a:pPr marL="1019520" lvl="3">
              <a:lnSpc>
                <a:spcPct val="170000"/>
              </a:lnSpc>
              <a:spcBef>
                <a:spcPts val="0"/>
              </a:spcBef>
              <a:buNone/>
            </a:pPr>
            <a:r>
              <a:rPr lang="en-US" sz="2400" dirty="0" smtClean="0">
                <a:solidFill>
                  <a:srgbClr val="990000"/>
                </a:solidFill>
              </a:rPr>
              <a:t>SELECT</a:t>
            </a:r>
            <a:r>
              <a:rPr lang="en-US" sz="2400" dirty="0" smtClean="0">
                <a:solidFill>
                  <a:srgbClr val="000000"/>
                </a:solidFill>
              </a:rPr>
              <a:t> </a:t>
            </a:r>
            <a:r>
              <a:rPr lang="en-US" sz="2400" dirty="0" err="1" smtClean="0">
                <a:solidFill>
                  <a:srgbClr val="000000"/>
                </a:solidFill>
              </a:rPr>
              <a:t>coddep</a:t>
            </a:r>
            <a:r>
              <a:rPr lang="en-US" sz="2400" dirty="0" smtClean="0">
                <a:solidFill>
                  <a:srgbClr val="000000"/>
                </a:solidFill>
              </a:rPr>
              <a:t>, </a:t>
            </a:r>
            <a:r>
              <a:rPr lang="en-US" sz="2400" dirty="0" smtClean="0">
                <a:solidFill>
                  <a:srgbClr val="0033CC"/>
                </a:solidFill>
              </a:rPr>
              <a:t>COUNT</a:t>
            </a:r>
            <a:r>
              <a:rPr lang="en-US" sz="2400" dirty="0" smtClean="0">
                <a:solidFill>
                  <a:srgbClr val="000000"/>
                </a:solidFill>
              </a:rPr>
              <a:t>(*) “</a:t>
            </a:r>
            <a:r>
              <a:rPr lang="en-US" sz="2400" dirty="0" err="1" smtClean="0">
                <a:solidFill>
                  <a:srgbClr val="000000"/>
                </a:solidFill>
              </a:rPr>
              <a:t>nombre_secr</a:t>
            </a:r>
            <a:r>
              <a:rPr lang="en-US" sz="2400" dirty="0" smtClean="0">
                <a:solidFill>
                  <a:srgbClr val="000000"/>
                </a:solidFill>
              </a:rPr>
              <a:t>”</a:t>
            </a:r>
            <a:endParaRPr lang="fr-FR" sz="2400" dirty="0" smtClean="0">
              <a:solidFill>
                <a:srgbClr val="000000"/>
              </a:solidFill>
            </a:endParaRPr>
          </a:p>
          <a:p>
            <a:pPr marL="1019520" lvl="3">
              <a:lnSpc>
                <a:spcPct val="170000"/>
              </a:lnSpc>
              <a:spcBef>
                <a:spcPts val="0"/>
              </a:spcBef>
              <a:buNone/>
            </a:pPr>
            <a:r>
              <a:rPr lang="en-US" sz="2400" dirty="0" smtClean="0">
                <a:solidFill>
                  <a:srgbClr val="990000"/>
                </a:solidFill>
              </a:rPr>
              <a:t>FROM</a:t>
            </a:r>
            <a:r>
              <a:rPr lang="en-US" sz="2400" dirty="0" smtClean="0">
                <a:solidFill>
                  <a:srgbClr val="000000"/>
                </a:solidFill>
              </a:rPr>
              <a:t> </a:t>
            </a:r>
            <a:r>
              <a:rPr lang="en-US" sz="2400" dirty="0" err="1" smtClean="0">
                <a:solidFill>
                  <a:srgbClr val="000000"/>
                </a:solidFill>
              </a:rPr>
              <a:t>employe</a:t>
            </a:r>
            <a:endParaRPr lang="fr-FR" sz="2400" dirty="0" smtClean="0">
              <a:solidFill>
                <a:srgbClr val="000000"/>
              </a:solidFill>
            </a:endParaRPr>
          </a:p>
          <a:p>
            <a:pPr marL="1019520" lvl="3">
              <a:lnSpc>
                <a:spcPct val="170000"/>
              </a:lnSpc>
              <a:spcBef>
                <a:spcPts val="0"/>
              </a:spcBef>
              <a:buNone/>
            </a:pPr>
            <a:r>
              <a:rPr lang="en-US" sz="2400" dirty="0" smtClean="0">
                <a:solidFill>
                  <a:srgbClr val="990000"/>
                </a:solidFill>
              </a:rPr>
              <a:t>WHERE</a:t>
            </a:r>
            <a:r>
              <a:rPr lang="en-US" sz="2400" dirty="0" smtClean="0">
                <a:solidFill>
                  <a:srgbClr val="000000"/>
                </a:solidFill>
              </a:rPr>
              <a:t> </a:t>
            </a:r>
            <a:r>
              <a:rPr lang="en-US" sz="2400" dirty="0" err="1" smtClean="0">
                <a:solidFill>
                  <a:srgbClr val="000000"/>
                </a:solidFill>
              </a:rPr>
              <a:t>codposte</a:t>
            </a:r>
            <a:r>
              <a:rPr lang="en-US" sz="2400" dirty="0" smtClean="0">
                <a:solidFill>
                  <a:srgbClr val="000000"/>
                </a:solidFill>
              </a:rPr>
              <a:t> = 'SECR'</a:t>
            </a:r>
            <a:endParaRPr lang="fr-FR" sz="2400" dirty="0" smtClean="0">
              <a:solidFill>
                <a:srgbClr val="000000"/>
              </a:solidFill>
            </a:endParaRPr>
          </a:p>
          <a:p>
            <a:pPr marL="1019520" lvl="3">
              <a:lnSpc>
                <a:spcPct val="170000"/>
              </a:lnSpc>
              <a:spcBef>
                <a:spcPts val="0"/>
              </a:spcBef>
              <a:buNone/>
            </a:pPr>
            <a:r>
              <a:rPr lang="en-US" sz="2400" dirty="0" smtClean="0">
                <a:solidFill>
                  <a:srgbClr val="990000"/>
                </a:solidFill>
              </a:rPr>
              <a:t>GROUP</a:t>
            </a:r>
            <a:r>
              <a:rPr lang="en-US" sz="2400" dirty="0" smtClean="0">
                <a:solidFill>
                  <a:srgbClr val="000000"/>
                </a:solidFill>
              </a:rPr>
              <a:t> </a:t>
            </a:r>
            <a:r>
              <a:rPr lang="en-US" sz="2400" dirty="0" smtClean="0">
                <a:solidFill>
                  <a:srgbClr val="990000"/>
                </a:solidFill>
              </a:rPr>
              <a:t>BY</a:t>
            </a:r>
            <a:r>
              <a:rPr lang="en-US" sz="2400" dirty="0" smtClean="0">
                <a:solidFill>
                  <a:srgbClr val="000000"/>
                </a:solidFill>
              </a:rPr>
              <a:t> </a:t>
            </a:r>
            <a:r>
              <a:rPr lang="en-US" sz="2400" dirty="0" err="1" smtClean="0">
                <a:solidFill>
                  <a:srgbClr val="000000"/>
                </a:solidFill>
              </a:rPr>
              <a:t>coddep</a:t>
            </a:r>
            <a:r>
              <a:rPr lang="en-US" sz="2400" dirty="0" smtClean="0">
                <a:solidFill>
                  <a:srgbClr val="000000"/>
                </a:solidFill>
              </a:rPr>
              <a:t> </a:t>
            </a:r>
          </a:p>
          <a:p>
            <a:pPr marL="1019520" lvl="3">
              <a:lnSpc>
                <a:spcPct val="170000"/>
              </a:lnSpc>
              <a:spcBef>
                <a:spcPts val="0"/>
              </a:spcBef>
              <a:buNone/>
            </a:pPr>
            <a:r>
              <a:rPr lang="en-US" sz="2400" dirty="0" smtClean="0">
                <a:solidFill>
                  <a:srgbClr val="990000"/>
                </a:solidFill>
              </a:rPr>
              <a:t>HAVING</a:t>
            </a:r>
            <a:r>
              <a:rPr lang="en-US" sz="2400" dirty="0" smtClean="0">
                <a:solidFill>
                  <a:srgbClr val="000000"/>
                </a:solidFill>
              </a:rPr>
              <a:t>   </a:t>
            </a:r>
            <a:r>
              <a:rPr lang="en-US" sz="2400" dirty="0" err="1" smtClean="0">
                <a:solidFill>
                  <a:srgbClr val="000000"/>
                </a:solidFill>
              </a:rPr>
              <a:t>nombre_secr</a:t>
            </a:r>
            <a:r>
              <a:rPr lang="en-US" sz="2400" dirty="0" smtClean="0">
                <a:solidFill>
                  <a:srgbClr val="000000"/>
                </a:solidFill>
              </a:rPr>
              <a:t> &gt;1;</a:t>
            </a:r>
            <a:endParaRPr lang="fr-FR" sz="2400" dirty="0" smtClean="0">
              <a:solidFill>
                <a:srgbClr val="000000"/>
              </a:solidFill>
            </a:endParaRPr>
          </a:p>
          <a:p>
            <a:endParaRPr lang="fr-FR" sz="24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47</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Clause HAVING</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2000" dirty="0" smtClean="0"/>
              <a:t>Possibilité de combiner toutes les clauses, des jointures et des sous-interrogations.</a:t>
            </a:r>
          </a:p>
          <a:p>
            <a:pPr>
              <a:buNone/>
            </a:pPr>
            <a:r>
              <a:rPr lang="fr-FR" sz="2000" dirty="0" smtClean="0">
                <a:solidFill>
                  <a:srgbClr val="990000"/>
                </a:solidFill>
              </a:rPr>
              <a:t>Exemple: </a:t>
            </a:r>
          </a:p>
          <a:p>
            <a:pPr>
              <a:buNone/>
            </a:pPr>
            <a:r>
              <a:rPr lang="fr-FR" sz="2000" dirty="0" smtClean="0"/>
              <a:t>Donner  le nom du département (et son nombre de secrétaires) qui a le plus de secrétaires :</a:t>
            </a:r>
          </a:p>
          <a:p>
            <a:pPr>
              <a:buNone/>
            </a:pPr>
            <a:r>
              <a:rPr lang="en-US" sz="2000" dirty="0" smtClean="0">
                <a:solidFill>
                  <a:srgbClr val="990000"/>
                </a:solidFill>
              </a:rPr>
              <a:t>SELECT</a:t>
            </a:r>
            <a:r>
              <a:rPr lang="en-US" sz="2000" dirty="0" smtClean="0">
                <a:solidFill>
                  <a:srgbClr val="000000"/>
                </a:solidFill>
              </a:rPr>
              <a:t> </a:t>
            </a:r>
            <a:r>
              <a:rPr lang="en-US" sz="2000" dirty="0" err="1" smtClean="0">
                <a:solidFill>
                  <a:srgbClr val="000000"/>
                </a:solidFill>
              </a:rPr>
              <a:t>nomdep</a:t>
            </a:r>
            <a:r>
              <a:rPr lang="en-US" sz="2000" dirty="0" smtClean="0">
                <a:solidFill>
                  <a:srgbClr val="000000"/>
                </a:solidFill>
              </a:rPr>
              <a:t> as </a:t>
            </a:r>
            <a:r>
              <a:rPr lang="en-US" sz="2000" dirty="0" err="1" smtClean="0">
                <a:solidFill>
                  <a:srgbClr val="000000"/>
                </a:solidFill>
              </a:rPr>
              <a:t>Departement</a:t>
            </a:r>
            <a:r>
              <a:rPr lang="en-US" sz="2000" dirty="0" smtClean="0">
                <a:solidFill>
                  <a:srgbClr val="000000"/>
                </a:solidFill>
              </a:rPr>
              <a:t>, </a:t>
            </a:r>
            <a:r>
              <a:rPr lang="en-US" sz="2000" dirty="0" smtClean="0">
                <a:solidFill>
                  <a:srgbClr val="0033CC"/>
                </a:solidFill>
              </a:rPr>
              <a:t>COUNT</a:t>
            </a:r>
            <a:r>
              <a:rPr lang="en-US" sz="2000" dirty="0" smtClean="0">
                <a:solidFill>
                  <a:srgbClr val="000000"/>
                </a:solidFill>
              </a:rPr>
              <a:t>(*) as </a:t>
            </a:r>
            <a:r>
              <a:rPr lang="en-US" sz="2000" dirty="0" err="1" smtClean="0">
                <a:solidFill>
                  <a:srgbClr val="000000"/>
                </a:solidFill>
              </a:rPr>
              <a:t>Nombre</a:t>
            </a:r>
            <a:r>
              <a:rPr lang="en-US" sz="2000" dirty="0" smtClean="0">
                <a:solidFill>
                  <a:srgbClr val="000000"/>
                </a:solidFill>
              </a:rPr>
              <a:t> de </a:t>
            </a:r>
            <a:r>
              <a:rPr lang="en-US" sz="2000" dirty="0" err="1" smtClean="0">
                <a:solidFill>
                  <a:srgbClr val="000000"/>
                </a:solidFill>
              </a:rPr>
              <a:t>secretaires</a:t>
            </a:r>
            <a:endParaRPr lang="fr-FR" sz="2000" dirty="0" smtClean="0">
              <a:solidFill>
                <a:srgbClr val="000000"/>
              </a:solidFill>
            </a:endParaRPr>
          </a:p>
          <a:p>
            <a:pPr>
              <a:buNone/>
            </a:pPr>
            <a:r>
              <a:rPr lang="en-US" sz="2000" dirty="0" smtClean="0">
                <a:solidFill>
                  <a:srgbClr val="990000"/>
                </a:solidFill>
              </a:rPr>
              <a:t>FROM</a:t>
            </a:r>
            <a:r>
              <a:rPr lang="en-US" sz="2000" dirty="0" smtClean="0">
                <a:solidFill>
                  <a:srgbClr val="000000"/>
                </a:solidFill>
              </a:rPr>
              <a:t> </a:t>
            </a:r>
            <a:r>
              <a:rPr lang="en-US" sz="2000" dirty="0" err="1" smtClean="0">
                <a:solidFill>
                  <a:srgbClr val="000000"/>
                </a:solidFill>
              </a:rPr>
              <a:t>employe</a:t>
            </a:r>
            <a:r>
              <a:rPr lang="en-US" sz="2000" dirty="0" smtClean="0">
                <a:solidFill>
                  <a:srgbClr val="000000"/>
                </a:solidFill>
              </a:rPr>
              <a:t> </a:t>
            </a:r>
            <a:r>
              <a:rPr lang="en-US" sz="2000" dirty="0" smtClean="0">
                <a:solidFill>
                  <a:srgbClr val="0033CC"/>
                </a:solidFill>
              </a:rPr>
              <a:t>NATURAL JOIN </a:t>
            </a:r>
            <a:r>
              <a:rPr lang="en-US" sz="2000" dirty="0" err="1" smtClean="0">
                <a:solidFill>
                  <a:srgbClr val="000000"/>
                </a:solidFill>
              </a:rPr>
              <a:t>departement</a:t>
            </a:r>
            <a:endParaRPr lang="fr-FR" sz="2000" dirty="0" smtClean="0">
              <a:solidFill>
                <a:srgbClr val="000000"/>
              </a:solidFill>
            </a:endParaRPr>
          </a:p>
          <a:p>
            <a:pPr>
              <a:buNone/>
            </a:pPr>
            <a:r>
              <a:rPr lang="en-US" sz="2000" dirty="0" smtClean="0">
                <a:solidFill>
                  <a:srgbClr val="990000"/>
                </a:solidFill>
              </a:rPr>
              <a:t>WHERE</a:t>
            </a:r>
            <a:r>
              <a:rPr lang="en-US" sz="2000" dirty="0" smtClean="0">
                <a:solidFill>
                  <a:srgbClr val="000000"/>
                </a:solidFill>
              </a:rPr>
              <a:t> </a:t>
            </a:r>
            <a:r>
              <a:rPr lang="en-US" sz="2000" dirty="0" err="1" smtClean="0">
                <a:solidFill>
                  <a:srgbClr val="000000"/>
                </a:solidFill>
              </a:rPr>
              <a:t>codposte</a:t>
            </a:r>
            <a:r>
              <a:rPr lang="en-US" sz="2000" dirty="0" smtClean="0">
                <a:solidFill>
                  <a:srgbClr val="000000"/>
                </a:solidFill>
              </a:rPr>
              <a:t> = 'SECR'</a:t>
            </a:r>
            <a:endParaRPr lang="fr-FR" sz="2000" dirty="0" smtClean="0">
              <a:solidFill>
                <a:srgbClr val="000000"/>
              </a:solidFill>
            </a:endParaRPr>
          </a:p>
          <a:p>
            <a:pPr>
              <a:buNone/>
            </a:pPr>
            <a:r>
              <a:rPr lang="en-US" sz="2000" dirty="0" smtClean="0">
                <a:solidFill>
                  <a:srgbClr val="990000"/>
                </a:solidFill>
              </a:rPr>
              <a:t>GROUP BY</a:t>
            </a:r>
            <a:r>
              <a:rPr lang="en-US" sz="2000" dirty="0" smtClean="0">
                <a:solidFill>
                  <a:srgbClr val="000000"/>
                </a:solidFill>
              </a:rPr>
              <a:t> </a:t>
            </a:r>
            <a:r>
              <a:rPr lang="en-US" sz="2000" dirty="0" err="1" smtClean="0">
                <a:solidFill>
                  <a:srgbClr val="000000"/>
                </a:solidFill>
              </a:rPr>
              <a:t>nomdep</a:t>
            </a:r>
            <a:r>
              <a:rPr lang="en-US" sz="2000" dirty="0" smtClean="0">
                <a:solidFill>
                  <a:srgbClr val="000000"/>
                </a:solidFill>
              </a:rPr>
              <a:t>  </a:t>
            </a:r>
            <a:endParaRPr lang="fr-FR" sz="2000" dirty="0" smtClean="0">
              <a:solidFill>
                <a:srgbClr val="000000"/>
              </a:solidFill>
            </a:endParaRPr>
          </a:p>
          <a:p>
            <a:pPr>
              <a:buNone/>
            </a:pPr>
            <a:r>
              <a:rPr lang="en-US" sz="2000" dirty="0" smtClean="0">
                <a:solidFill>
                  <a:srgbClr val="990000"/>
                </a:solidFill>
              </a:rPr>
              <a:t>HAVING</a:t>
            </a:r>
            <a:r>
              <a:rPr lang="en-US" sz="2000" dirty="0" smtClean="0">
                <a:solidFill>
                  <a:srgbClr val="000000"/>
                </a:solidFill>
              </a:rPr>
              <a:t>  </a:t>
            </a:r>
            <a:r>
              <a:rPr lang="en-US" sz="2000" dirty="0" smtClean="0">
                <a:solidFill>
                  <a:srgbClr val="0033CC"/>
                </a:solidFill>
              </a:rPr>
              <a:t>COUNT</a:t>
            </a:r>
            <a:r>
              <a:rPr lang="en-US" sz="2000" dirty="0" smtClean="0">
                <a:solidFill>
                  <a:srgbClr val="000000"/>
                </a:solidFill>
              </a:rPr>
              <a:t>(*) = (</a:t>
            </a:r>
            <a:r>
              <a:rPr lang="en-US" sz="2000" dirty="0" smtClean="0">
                <a:solidFill>
                  <a:srgbClr val="990000"/>
                </a:solidFill>
              </a:rPr>
              <a:t>SELECT</a:t>
            </a:r>
            <a:r>
              <a:rPr lang="en-US" sz="2000" dirty="0" smtClean="0">
                <a:solidFill>
                  <a:srgbClr val="000000"/>
                </a:solidFill>
              </a:rPr>
              <a:t> </a:t>
            </a:r>
            <a:r>
              <a:rPr lang="en-US" sz="2000" dirty="0" smtClean="0">
                <a:solidFill>
                  <a:srgbClr val="0033CC"/>
                </a:solidFill>
              </a:rPr>
              <a:t>MAX</a:t>
            </a:r>
            <a:r>
              <a:rPr lang="en-US" sz="2000" dirty="0" smtClean="0">
                <a:solidFill>
                  <a:srgbClr val="000000"/>
                </a:solidFill>
              </a:rPr>
              <a:t>(</a:t>
            </a:r>
            <a:r>
              <a:rPr lang="en-US" sz="2000" dirty="0" smtClean="0">
                <a:solidFill>
                  <a:srgbClr val="0033CC"/>
                </a:solidFill>
              </a:rPr>
              <a:t>COUNT</a:t>
            </a:r>
            <a:r>
              <a:rPr lang="en-US" sz="2000" dirty="0" smtClean="0">
                <a:solidFill>
                  <a:srgbClr val="000000"/>
                </a:solidFill>
              </a:rPr>
              <a:t>(*)) </a:t>
            </a:r>
            <a:r>
              <a:rPr lang="en-US" sz="2000" dirty="0" smtClean="0">
                <a:solidFill>
                  <a:srgbClr val="990000"/>
                </a:solidFill>
              </a:rPr>
              <a:t>FROM</a:t>
            </a:r>
            <a:r>
              <a:rPr lang="en-US" sz="2000" dirty="0" smtClean="0">
                <a:solidFill>
                  <a:srgbClr val="000000"/>
                </a:solidFill>
              </a:rPr>
              <a:t> </a:t>
            </a:r>
            <a:r>
              <a:rPr lang="en-US" sz="2000" dirty="0" err="1" smtClean="0">
                <a:solidFill>
                  <a:srgbClr val="000000"/>
                </a:solidFill>
              </a:rPr>
              <a:t>employe</a:t>
            </a:r>
            <a:endParaRPr lang="fr-FR" sz="2000" dirty="0" smtClean="0">
              <a:solidFill>
                <a:srgbClr val="000000"/>
              </a:solidFill>
            </a:endParaRPr>
          </a:p>
          <a:p>
            <a:pPr>
              <a:buNone/>
            </a:pPr>
            <a:r>
              <a:rPr lang="en-US" sz="2000" dirty="0" smtClean="0">
                <a:solidFill>
                  <a:srgbClr val="000000"/>
                </a:solidFill>
              </a:rPr>
              <a:t>                                      </a:t>
            </a:r>
            <a:r>
              <a:rPr lang="en-US" sz="2000" dirty="0" smtClean="0">
                <a:solidFill>
                  <a:srgbClr val="990000"/>
                </a:solidFill>
              </a:rPr>
              <a:t>WHERE</a:t>
            </a:r>
            <a:r>
              <a:rPr lang="en-US" sz="2000" dirty="0" smtClean="0">
                <a:solidFill>
                  <a:srgbClr val="000000"/>
                </a:solidFill>
              </a:rPr>
              <a:t> POSTE = 'SECR'</a:t>
            </a:r>
            <a:endParaRPr lang="fr-FR" sz="2000" dirty="0" smtClean="0">
              <a:solidFill>
                <a:srgbClr val="000000"/>
              </a:solidFill>
            </a:endParaRPr>
          </a:p>
          <a:p>
            <a:pPr>
              <a:buNone/>
            </a:pPr>
            <a:r>
              <a:rPr lang="en-US" sz="2000" dirty="0" smtClean="0">
                <a:solidFill>
                  <a:srgbClr val="000000"/>
                </a:solidFill>
              </a:rPr>
              <a:t>                                      </a:t>
            </a:r>
            <a:r>
              <a:rPr lang="en-US" sz="2000" dirty="0" smtClean="0">
                <a:solidFill>
                  <a:srgbClr val="990000"/>
                </a:solidFill>
              </a:rPr>
              <a:t>GROUP</a:t>
            </a:r>
            <a:r>
              <a:rPr lang="en-US" sz="2000" dirty="0" smtClean="0">
                <a:solidFill>
                  <a:srgbClr val="000000"/>
                </a:solidFill>
              </a:rPr>
              <a:t> </a:t>
            </a:r>
            <a:r>
              <a:rPr lang="en-US" sz="2000" dirty="0" smtClean="0">
                <a:solidFill>
                  <a:srgbClr val="990000"/>
                </a:solidFill>
              </a:rPr>
              <a:t>BY</a:t>
            </a:r>
            <a:r>
              <a:rPr lang="en-US" sz="2000" dirty="0" smtClean="0">
                <a:solidFill>
                  <a:srgbClr val="000000"/>
                </a:solidFill>
              </a:rPr>
              <a:t> </a:t>
            </a:r>
            <a:r>
              <a:rPr lang="en-US" sz="2000" dirty="0" err="1" smtClean="0">
                <a:solidFill>
                  <a:srgbClr val="000000"/>
                </a:solidFill>
              </a:rPr>
              <a:t>coddep</a:t>
            </a:r>
            <a:r>
              <a:rPr lang="en-US" sz="2000" dirty="0" smtClean="0">
                <a:solidFill>
                  <a:srgbClr val="000000"/>
                </a:solidFill>
              </a:rPr>
              <a:t>)</a:t>
            </a:r>
            <a:endParaRPr lang="fr-FR" sz="2000" dirty="0" smtClean="0">
              <a:solidFill>
                <a:srgbClr val="000000"/>
              </a:solidFill>
            </a:endParaRPr>
          </a:p>
          <a:p>
            <a:pPr>
              <a:buNone/>
            </a:pPr>
            <a:r>
              <a:rPr lang="fr-FR" sz="2000" dirty="0" smtClean="0">
                <a:solidFill>
                  <a:srgbClr val="0070C0"/>
                </a:solidFill>
              </a:rPr>
              <a:t> </a:t>
            </a:r>
          </a:p>
          <a:p>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48</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400" dirty="0" smtClean="0"/>
              <a:t>ORDER BY : </a:t>
            </a:r>
            <a:br>
              <a:rPr lang="fr-FR" sz="2400" dirty="0" smtClean="0"/>
            </a:br>
            <a:r>
              <a:rPr lang="fr-FR" sz="2400" dirty="0" smtClean="0">
                <a:solidFill>
                  <a:srgbClr val="990000"/>
                </a:solidFill>
              </a:rPr>
              <a:t>Exemples</a:t>
            </a:r>
            <a:r>
              <a:rPr lang="fr-FR" sz="2400" dirty="0" smtClean="0"/>
              <a:t> </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525674"/>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en-US" sz="2000" dirty="0" err="1" smtClean="0"/>
              <a:t>Liste</a:t>
            </a:r>
            <a:r>
              <a:rPr lang="en-US" sz="2000" dirty="0" smtClean="0"/>
              <a:t> des </a:t>
            </a:r>
            <a:r>
              <a:rPr lang="en-US" sz="2000" dirty="0" err="1" smtClean="0"/>
              <a:t>valeurs</a:t>
            </a:r>
            <a:r>
              <a:rPr lang="en-US" sz="2000" dirty="0" smtClean="0"/>
              <a:t> </a:t>
            </a:r>
            <a:r>
              <a:rPr lang="en-US" sz="2000" dirty="0" err="1" smtClean="0"/>
              <a:t>globales</a:t>
            </a:r>
            <a:r>
              <a:rPr lang="en-US" sz="2000" dirty="0" smtClean="0"/>
              <a:t> de </a:t>
            </a:r>
            <a:r>
              <a:rPr lang="en-US" sz="2000" dirty="0" err="1" smtClean="0"/>
              <a:t>salaires</a:t>
            </a:r>
            <a:r>
              <a:rPr lang="en-US" sz="2000" dirty="0" smtClean="0"/>
              <a:t> par </a:t>
            </a:r>
            <a:r>
              <a:rPr lang="en-US" sz="2000" dirty="0" err="1" smtClean="0"/>
              <a:t>département</a:t>
            </a:r>
            <a:r>
              <a:rPr lang="en-US" sz="2000" dirty="0" smtClean="0"/>
              <a:t> </a:t>
            </a:r>
            <a:r>
              <a:rPr lang="en-US" sz="2000" dirty="0" err="1" smtClean="0"/>
              <a:t>triée</a:t>
            </a:r>
            <a:r>
              <a:rPr lang="en-US" sz="2000" dirty="0" smtClean="0"/>
              <a:t> par </a:t>
            </a:r>
            <a:r>
              <a:rPr lang="en-US" sz="2000" dirty="0" err="1" smtClean="0"/>
              <a:t>ordre</a:t>
            </a:r>
            <a:r>
              <a:rPr lang="en-US" sz="2000" dirty="0" smtClean="0"/>
              <a:t> croissant:</a:t>
            </a:r>
          </a:p>
          <a:p>
            <a:pPr>
              <a:buNone/>
            </a:pPr>
            <a:r>
              <a:rPr lang="en-US" sz="2000" dirty="0" smtClean="0">
                <a:solidFill>
                  <a:srgbClr val="990000"/>
                </a:solidFill>
              </a:rPr>
              <a:t>SELECT</a:t>
            </a:r>
            <a:r>
              <a:rPr lang="en-US" sz="2000" dirty="0" smtClean="0">
                <a:solidFill>
                  <a:srgbClr val="0070C0"/>
                </a:solidFill>
              </a:rPr>
              <a:t> </a:t>
            </a:r>
            <a:r>
              <a:rPr lang="en-US" sz="2000" dirty="0" err="1" smtClean="0">
                <a:solidFill>
                  <a:srgbClr val="000000"/>
                </a:solidFill>
              </a:rPr>
              <a:t>coddep</a:t>
            </a:r>
            <a:r>
              <a:rPr lang="en-US" sz="2000" dirty="0" smtClean="0">
                <a:solidFill>
                  <a:srgbClr val="000000"/>
                </a:solidFill>
              </a:rPr>
              <a:t>, </a:t>
            </a:r>
            <a:r>
              <a:rPr lang="en-US" sz="2000" dirty="0" smtClean="0">
                <a:solidFill>
                  <a:srgbClr val="0070C0"/>
                </a:solidFill>
              </a:rPr>
              <a:t>SUM(</a:t>
            </a:r>
            <a:r>
              <a:rPr lang="en-US" sz="2000" dirty="0" err="1" smtClean="0">
                <a:solidFill>
                  <a:srgbClr val="000000"/>
                </a:solidFill>
              </a:rPr>
              <a:t>salaire</a:t>
            </a:r>
            <a:r>
              <a:rPr lang="en-US" sz="2000" dirty="0" smtClean="0">
                <a:solidFill>
                  <a:srgbClr val="0070C0"/>
                </a:solidFill>
              </a:rPr>
              <a:t>) </a:t>
            </a:r>
            <a:r>
              <a:rPr lang="en-US" sz="2000" dirty="0" smtClean="0">
                <a:solidFill>
                  <a:srgbClr val="000000"/>
                </a:solidFill>
              </a:rPr>
              <a:t>"Total </a:t>
            </a:r>
            <a:r>
              <a:rPr lang="en-US" sz="2000" dirty="0" err="1" smtClean="0">
                <a:solidFill>
                  <a:srgbClr val="000000"/>
                </a:solidFill>
              </a:rPr>
              <a:t>salaires</a:t>
            </a:r>
            <a:r>
              <a:rPr lang="en-US" sz="2000" dirty="0" smtClean="0">
                <a:solidFill>
                  <a:srgbClr val="000000"/>
                </a:solidFill>
              </a:rPr>
              <a:t>" </a:t>
            </a:r>
            <a:r>
              <a:rPr lang="en-US" sz="2000" dirty="0" smtClean="0">
                <a:solidFill>
                  <a:srgbClr val="990000"/>
                </a:solidFill>
              </a:rPr>
              <a:t>FROM</a:t>
            </a:r>
            <a:r>
              <a:rPr lang="en-US" sz="2000" dirty="0" smtClean="0">
                <a:solidFill>
                  <a:srgbClr val="0070C0"/>
                </a:solidFill>
              </a:rPr>
              <a:t> </a:t>
            </a:r>
            <a:r>
              <a:rPr lang="en-US" sz="2000" dirty="0" err="1" smtClean="0">
                <a:solidFill>
                  <a:srgbClr val="000000"/>
                </a:solidFill>
              </a:rPr>
              <a:t>employe</a:t>
            </a:r>
            <a:endParaRPr lang="fr-FR" sz="2000" dirty="0" smtClean="0">
              <a:solidFill>
                <a:srgbClr val="000000"/>
              </a:solidFill>
            </a:endParaRPr>
          </a:p>
          <a:p>
            <a:pPr>
              <a:buNone/>
            </a:pPr>
            <a:r>
              <a:rPr lang="en-US" sz="2000" dirty="0" smtClean="0">
                <a:solidFill>
                  <a:srgbClr val="990000"/>
                </a:solidFill>
              </a:rPr>
              <a:t>GROUP</a:t>
            </a:r>
            <a:r>
              <a:rPr lang="en-US" sz="2000" dirty="0" smtClean="0">
                <a:solidFill>
                  <a:srgbClr val="0070C0"/>
                </a:solidFill>
              </a:rPr>
              <a:t> </a:t>
            </a:r>
            <a:r>
              <a:rPr lang="en-US" sz="2000" dirty="0" smtClean="0">
                <a:solidFill>
                  <a:srgbClr val="990000"/>
                </a:solidFill>
              </a:rPr>
              <a:t>BY</a:t>
            </a:r>
            <a:r>
              <a:rPr lang="en-US" sz="2000" dirty="0" smtClean="0">
                <a:solidFill>
                  <a:srgbClr val="0070C0"/>
                </a:solidFill>
              </a:rPr>
              <a:t> </a:t>
            </a:r>
            <a:r>
              <a:rPr lang="en-US" sz="2000" dirty="0" err="1" smtClean="0">
                <a:solidFill>
                  <a:srgbClr val="000000"/>
                </a:solidFill>
              </a:rPr>
              <a:t>coddep</a:t>
            </a:r>
            <a:endParaRPr lang="fr-FR" sz="2000" dirty="0" smtClean="0">
              <a:solidFill>
                <a:srgbClr val="000000"/>
              </a:solidFill>
            </a:endParaRPr>
          </a:p>
          <a:p>
            <a:pPr>
              <a:buNone/>
            </a:pPr>
            <a:r>
              <a:rPr lang="en-US" sz="2000" dirty="0" smtClean="0">
                <a:solidFill>
                  <a:srgbClr val="990000"/>
                </a:solidFill>
              </a:rPr>
              <a:t>ORDER</a:t>
            </a:r>
            <a:r>
              <a:rPr lang="en-US" sz="2000" dirty="0" smtClean="0">
                <a:solidFill>
                  <a:srgbClr val="0070C0"/>
                </a:solidFill>
              </a:rPr>
              <a:t> </a:t>
            </a:r>
            <a:r>
              <a:rPr lang="en-US" sz="2000" dirty="0" smtClean="0">
                <a:solidFill>
                  <a:srgbClr val="990000"/>
                </a:solidFill>
              </a:rPr>
              <a:t>BY</a:t>
            </a:r>
            <a:r>
              <a:rPr lang="en-US" sz="2000" dirty="0" smtClean="0">
                <a:solidFill>
                  <a:srgbClr val="0070C0"/>
                </a:solidFill>
              </a:rPr>
              <a:t> </a:t>
            </a:r>
            <a:r>
              <a:rPr lang="en-US" sz="2000" dirty="0" smtClean="0">
                <a:solidFill>
                  <a:srgbClr val="000000"/>
                </a:solidFill>
              </a:rPr>
              <a:t>2</a:t>
            </a:r>
          </a:p>
          <a:p>
            <a:pPr>
              <a:buNone/>
            </a:pPr>
            <a:endParaRPr lang="fr-FR" sz="2000" dirty="0" smtClean="0">
              <a:solidFill>
                <a:srgbClr val="0070C0"/>
              </a:solidFill>
            </a:endParaRPr>
          </a:p>
          <a:p>
            <a:pPr>
              <a:buNone/>
            </a:pPr>
            <a:r>
              <a:rPr lang="en-US" sz="2000" dirty="0" smtClean="0">
                <a:solidFill>
                  <a:srgbClr val="990000"/>
                </a:solidFill>
              </a:rPr>
              <a:t>SELECT</a:t>
            </a:r>
            <a:r>
              <a:rPr lang="en-US" sz="2000" dirty="0" smtClean="0">
                <a:solidFill>
                  <a:schemeClr val="accent2">
                    <a:lumMod val="75000"/>
                  </a:schemeClr>
                </a:solidFill>
              </a:rPr>
              <a:t> </a:t>
            </a:r>
            <a:r>
              <a:rPr lang="en-US" sz="2000" dirty="0" err="1" smtClean="0">
                <a:solidFill>
                  <a:srgbClr val="000000"/>
                </a:solidFill>
              </a:rPr>
              <a:t>coddep</a:t>
            </a:r>
            <a:r>
              <a:rPr lang="en-US" sz="2000" dirty="0" smtClean="0">
                <a:solidFill>
                  <a:srgbClr val="000000"/>
                </a:solidFill>
              </a:rPr>
              <a:t>, </a:t>
            </a:r>
            <a:r>
              <a:rPr lang="en-US" sz="2000" dirty="0" smtClean="0">
                <a:solidFill>
                  <a:srgbClr val="0033CC"/>
                </a:solidFill>
              </a:rPr>
              <a:t>SUM</a:t>
            </a:r>
            <a:r>
              <a:rPr lang="en-US" sz="2000" dirty="0" smtClean="0">
                <a:solidFill>
                  <a:schemeClr val="accent2">
                    <a:lumMod val="75000"/>
                  </a:schemeClr>
                </a:solidFill>
              </a:rPr>
              <a:t>(</a:t>
            </a:r>
            <a:r>
              <a:rPr lang="en-US" sz="2000" dirty="0" err="1" smtClean="0">
                <a:solidFill>
                  <a:srgbClr val="000000"/>
                </a:solidFill>
              </a:rPr>
              <a:t>salaire</a:t>
            </a:r>
            <a:r>
              <a:rPr lang="en-US" sz="2000" dirty="0" smtClean="0">
                <a:solidFill>
                  <a:schemeClr val="accent2">
                    <a:lumMod val="75000"/>
                  </a:schemeClr>
                </a:solidFill>
              </a:rPr>
              <a:t>) </a:t>
            </a:r>
            <a:r>
              <a:rPr lang="en-US" sz="2000" dirty="0" smtClean="0">
                <a:solidFill>
                  <a:srgbClr val="000000"/>
                </a:solidFill>
              </a:rPr>
              <a:t>"Total </a:t>
            </a:r>
            <a:r>
              <a:rPr lang="en-US" sz="2000" dirty="0" err="1" smtClean="0">
                <a:solidFill>
                  <a:srgbClr val="000000"/>
                </a:solidFill>
              </a:rPr>
              <a:t>salaires</a:t>
            </a:r>
            <a:r>
              <a:rPr lang="en-US" sz="2000" dirty="0" smtClean="0">
                <a:solidFill>
                  <a:srgbClr val="000000"/>
                </a:solidFill>
              </a:rPr>
              <a:t>" </a:t>
            </a:r>
            <a:r>
              <a:rPr lang="en-US" sz="2000" dirty="0" smtClean="0">
                <a:solidFill>
                  <a:srgbClr val="990000"/>
                </a:solidFill>
              </a:rPr>
              <a:t>FROM</a:t>
            </a:r>
            <a:r>
              <a:rPr lang="en-US" sz="2000" dirty="0" smtClean="0">
                <a:solidFill>
                  <a:schemeClr val="accent2">
                    <a:lumMod val="75000"/>
                  </a:schemeClr>
                </a:solidFill>
              </a:rPr>
              <a:t> </a:t>
            </a:r>
            <a:r>
              <a:rPr lang="en-US" sz="2000" dirty="0" err="1" smtClean="0">
                <a:solidFill>
                  <a:srgbClr val="000000"/>
                </a:solidFill>
              </a:rPr>
              <a:t>employe</a:t>
            </a:r>
            <a:endParaRPr lang="fr-FR" sz="2000" dirty="0" smtClean="0">
              <a:solidFill>
                <a:srgbClr val="000000"/>
              </a:solidFill>
            </a:endParaRPr>
          </a:p>
          <a:p>
            <a:pPr>
              <a:buNone/>
            </a:pPr>
            <a:r>
              <a:rPr lang="en-US" sz="2000" dirty="0" smtClean="0">
                <a:solidFill>
                  <a:srgbClr val="990000"/>
                </a:solidFill>
              </a:rPr>
              <a:t>GROUP</a:t>
            </a:r>
            <a:r>
              <a:rPr lang="en-US" sz="2000" dirty="0" smtClean="0">
                <a:solidFill>
                  <a:schemeClr val="accent2">
                    <a:lumMod val="75000"/>
                  </a:schemeClr>
                </a:solidFill>
              </a:rPr>
              <a:t> </a:t>
            </a:r>
            <a:r>
              <a:rPr lang="en-US" sz="2000" dirty="0" smtClean="0">
                <a:solidFill>
                  <a:srgbClr val="990000"/>
                </a:solidFill>
              </a:rPr>
              <a:t>BY</a:t>
            </a:r>
            <a:r>
              <a:rPr lang="en-US" sz="2000" dirty="0" smtClean="0">
                <a:solidFill>
                  <a:schemeClr val="accent2">
                    <a:lumMod val="75000"/>
                  </a:schemeClr>
                </a:solidFill>
              </a:rPr>
              <a:t> </a:t>
            </a:r>
            <a:r>
              <a:rPr lang="en-US" sz="2000" dirty="0" err="1" smtClean="0">
                <a:solidFill>
                  <a:srgbClr val="000000"/>
                </a:solidFill>
              </a:rPr>
              <a:t>coddep</a:t>
            </a:r>
            <a:r>
              <a:rPr lang="en-US" sz="2000" dirty="0" smtClean="0">
                <a:solidFill>
                  <a:srgbClr val="000000"/>
                </a:solidFill>
              </a:rPr>
              <a:t> </a:t>
            </a:r>
            <a:endParaRPr lang="fr-FR" sz="2000" dirty="0" smtClean="0">
              <a:solidFill>
                <a:srgbClr val="000000"/>
              </a:solidFill>
            </a:endParaRPr>
          </a:p>
          <a:p>
            <a:pPr>
              <a:buNone/>
            </a:pPr>
            <a:r>
              <a:rPr lang="en-US" sz="2000" dirty="0" smtClean="0">
                <a:solidFill>
                  <a:srgbClr val="990000"/>
                </a:solidFill>
              </a:rPr>
              <a:t>ORDER</a:t>
            </a:r>
            <a:r>
              <a:rPr lang="en-US" sz="2000" dirty="0" smtClean="0">
                <a:solidFill>
                  <a:schemeClr val="accent2">
                    <a:lumMod val="75000"/>
                  </a:schemeClr>
                </a:solidFill>
              </a:rPr>
              <a:t> </a:t>
            </a:r>
            <a:r>
              <a:rPr lang="en-US" sz="2000" dirty="0" smtClean="0">
                <a:solidFill>
                  <a:srgbClr val="990000"/>
                </a:solidFill>
              </a:rPr>
              <a:t>BY</a:t>
            </a:r>
            <a:r>
              <a:rPr lang="en-US" sz="2000" dirty="0" smtClean="0">
                <a:solidFill>
                  <a:schemeClr val="accent2">
                    <a:lumMod val="75000"/>
                  </a:schemeClr>
                </a:solidFill>
              </a:rPr>
              <a:t> </a:t>
            </a:r>
            <a:r>
              <a:rPr lang="en-US" sz="2000" dirty="0" smtClean="0">
                <a:solidFill>
                  <a:srgbClr val="0033CC"/>
                </a:solidFill>
              </a:rPr>
              <a:t>SUM</a:t>
            </a:r>
            <a:r>
              <a:rPr lang="en-US" sz="2000" dirty="0" smtClean="0">
                <a:solidFill>
                  <a:schemeClr val="accent2">
                    <a:lumMod val="75000"/>
                  </a:schemeClr>
                </a:solidFill>
              </a:rPr>
              <a:t>(</a:t>
            </a:r>
            <a:r>
              <a:rPr lang="en-US" sz="2000" dirty="0" err="1" smtClean="0">
                <a:solidFill>
                  <a:srgbClr val="000000"/>
                </a:solidFill>
              </a:rPr>
              <a:t>salaire</a:t>
            </a:r>
            <a:r>
              <a:rPr lang="en-US" sz="2000" dirty="0" smtClean="0">
                <a:solidFill>
                  <a:schemeClr val="accent2">
                    <a:lumMod val="75000"/>
                  </a:schemeClr>
                </a:solidFill>
              </a:rPr>
              <a:t>)</a:t>
            </a:r>
          </a:p>
          <a:p>
            <a:pPr>
              <a:buNone/>
            </a:pPr>
            <a:endParaRPr lang="fr-FR" sz="2000" dirty="0" smtClean="0">
              <a:solidFill>
                <a:schemeClr val="accent2">
                  <a:lumMod val="75000"/>
                </a:schemeClr>
              </a:solidFill>
            </a:endParaRPr>
          </a:p>
          <a:p>
            <a:pPr>
              <a:buNone/>
            </a:pPr>
            <a:r>
              <a:rPr lang="en-US" sz="2000" dirty="0" smtClean="0">
                <a:solidFill>
                  <a:srgbClr val="990000"/>
                </a:solidFill>
              </a:rPr>
              <a:t>SELECT</a:t>
            </a:r>
            <a:r>
              <a:rPr lang="en-US" sz="2000" dirty="0" smtClean="0">
                <a:solidFill>
                  <a:schemeClr val="accent3">
                    <a:lumMod val="75000"/>
                  </a:schemeClr>
                </a:solidFill>
              </a:rPr>
              <a:t> </a:t>
            </a:r>
            <a:r>
              <a:rPr lang="en-US" sz="2000" dirty="0" err="1" smtClean="0">
                <a:solidFill>
                  <a:srgbClr val="000000"/>
                </a:solidFill>
              </a:rPr>
              <a:t>coddep</a:t>
            </a:r>
            <a:r>
              <a:rPr lang="en-US" sz="2000" dirty="0" smtClean="0">
                <a:solidFill>
                  <a:srgbClr val="000000"/>
                </a:solidFill>
              </a:rPr>
              <a:t>, </a:t>
            </a:r>
            <a:r>
              <a:rPr lang="en-US" sz="2000" dirty="0" smtClean="0">
                <a:solidFill>
                  <a:srgbClr val="0033CC"/>
                </a:solidFill>
              </a:rPr>
              <a:t>SUM</a:t>
            </a:r>
            <a:r>
              <a:rPr lang="en-US" sz="2000" dirty="0" smtClean="0">
                <a:solidFill>
                  <a:schemeClr val="accent3">
                    <a:lumMod val="75000"/>
                  </a:schemeClr>
                </a:solidFill>
              </a:rPr>
              <a:t>(</a:t>
            </a:r>
            <a:r>
              <a:rPr lang="en-US" sz="2000" dirty="0" err="1" smtClean="0">
                <a:solidFill>
                  <a:srgbClr val="000000"/>
                </a:solidFill>
              </a:rPr>
              <a:t>salaire</a:t>
            </a:r>
            <a:r>
              <a:rPr lang="en-US" sz="2000" dirty="0" smtClean="0">
                <a:solidFill>
                  <a:schemeClr val="accent3">
                    <a:lumMod val="75000"/>
                  </a:schemeClr>
                </a:solidFill>
              </a:rPr>
              <a:t>) </a:t>
            </a:r>
            <a:r>
              <a:rPr lang="en-US" sz="2000" dirty="0" smtClean="0">
                <a:solidFill>
                  <a:srgbClr val="000000"/>
                </a:solidFill>
              </a:rPr>
              <a:t>"Total </a:t>
            </a:r>
            <a:r>
              <a:rPr lang="en-US" sz="2000" dirty="0" err="1" smtClean="0">
                <a:solidFill>
                  <a:srgbClr val="000000"/>
                </a:solidFill>
              </a:rPr>
              <a:t>salaires</a:t>
            </a:r>
            <a:r>
              <a:rPr lang="en-US" sz="2000" dirty="0" smtClean="0">
                <a:solidFill>
                  <a:srgbClr val="000000"/>
                </a:solidFill>
              </a:rPr>
              <a:t>"</a:t>
            </a:r>
            <a:r>
              <a:rPr lang="en-US" sz="2000" dirty="0" smtClean="0">
                <a:solidFill>
                  <a:schemeClr val="accent3">
                    <a:lumMod val="75000"/>
                  </a:schemeClr>
                </a:solidFill>
              </a:rPr>
              <a:t> </a:t>
            </a:r>
            <a:r>
              <a:rPr lang="en-US" sz="2000" dirty="0" smtClean="0">
                <a:solidFill>
                  <a:srgbClr val="990000"/>
                </a:solidFill>
              </a:rPr>
              <a:t>FROM</a:t>
            </a:r>
            <a:r>
              <a:rPr lang="en-US" sz="2000" dirty="0" smtClean="0">
                <a:solidFill>
                  <a:schemeClr val="accent3">
                    <a:lumMod val="75000"/>
                  </a:schemeClr>
                </a:solidFill>
              </a:rPr>
              <a:t> </a:t>
            </a:r>
            <a:r>
              <a:rPr lang="en-US" sz="2000" dirty="0" err="1" smtClean="0">
                <a:solidFill>
                  <a:srgbClr val="000000"/>
                </a:solidFill>
              </a:rPr>
              <a:t>employe</a:t>
            </a:r>
            <a:endParaRPr lang="fr-FR" sz="2000" dirty="0" smtClean="0">
              <a:solidFill>
                <a:srgbClr val="000000"/>
              </a:solidFill>
            </a:endParaRPr>
          </a:p>
          <a:p>
            <a:pPr>
              <a:buNone/>
            </a:pPr>
            <a:r>
              <a:rPr lang="en-US" sz="2000" dirty="0" smtClean="0">
                <a:solidFill>
                  <a:srgbClr val="990000"/>
                </a:solidFill>
              </a:rPr>
              <a:t>GROUP</a:t>
            </a:r>
            <a:r>
              <a:rPr lang="en-US" sz="2000" dirty="0" smtClean="0">
                <a:solidFill>
                  <a:schemeClr val="accent3">
                    <a:lumMod val="75000"/>
                  </a:schemeClr>
                </a:solidFill>
              </a:rPr>
              <a:t> </a:t>
            </a:r>
            <a:r>
              <a:rPr lang="en-US" sz="2000" dirty="0" smtClean="0">
                <a:solidFill>
                  <a:srgbClr val="990000"/>
                </a:solidFill>
              </a:rPr>
              <a:t>BY</a:t>
            </a:r>
            <a:r>
              <a:rPr lang="en-US" sz="2000" dirty="0" smtClean="0">
                <a:solidFill>
                  <a:schemeClr val="accent3">
                    <a:lumMod val="75000"/>
                  </a:schemeClr>
                </a:solidFill>
              </a:rPr>
              <a:t> </a:t>
            </a:r>
            <a:r>
              <a:rPr lang="en-US" sz="2000" dirty="0" err="1" smtClean="0">
                <a:solidFill>
                  <a:srgbClr val="000000"/>
                </a:solidFill>
              </a:rPr>
              <a:t>coddep</a:t>
            </a:r>
            <a:endParaRPr lang="fr-FR" sz="2000" dirty="0" smtClean="0">
              <a:solidFill>
                <a:srgbClr val="000000"/>
              </a:solidFill>
            </a:endParaRPr>
          </a:p>
          <a:p>
            <a:pPr>
              <a:buNone/>
            </a:pPr>
            <a:r>
              <a:rPr lang="en-US" sz="2000" dirty="0" smtClean="0">
                <a:solidFill>
                  <a:srgbClr val="990000"/>
                </a:solidFill>
              </a:rPr>
              <a:t>ORDER</a:t>
            </a:r>
            <a:r>
              <a:rPr lang="en-US" sz="2000" dirty="0" smtClean="0">
                <a:solidFill>
                  <a:schemeClr val="accent3">
                    <a:lumMod val="75000"/>
                  </a:schemeClr>
                </a:solidFill>
              </a:rPr>
              <a:t> </a:t>
            </a:r>
            <a:r>
              <a:rPr lang="en-US" sz="2000" dirty="0" smtClean="0">
                <a:solidFill>
                  <a:srgbClr val="990000"/>
                </a:solidFill>
              </a:rPr>
              <a:t>BY</a:t>
            </a:r>
            <a:r>
              <a:rPr lang="en-US" sz="2000" dirty="0" smtClean="0">
                <a:solidFill>
                  <a:schemeClr val="accent3">
                    <a:lumMod val="75000"/>
                  </a:schemeClr>
                </a:solidFill>
              </a:rPr>
              <a:t> </a:t>
            </a:r>
            <a:r>
              <a:rPr lang="en-US" sz="2000" dirty="0" smtClean="0">
                <a:solidFill>
                  <a:srgbClr val="000000"/>
                </a:solidFill>
              </a:rPr>
              <a:t>"Total </a:t>
            </a:r>
            <a:r>
              <a:rPr lang="en-US" sz="2000" dirty="0" err="1" smtClean="0">
                <a:solidFill>
                  <a:srgbClr val="000000"/>
                </a:solidFill>
              </a:rPr>
              <a:t>salaires</a:t>
            </a:r>
            <a:r>
              <a:rPr lang="en-US" sz="2000" dirty="0" smtClean="0">
                <a:solidFill>
                  <a:srgbClr val="000000"/>
                </a:solidFill>
              </a:rPr>
              <a:t>"</a:t>
            </a:r>
            <a:endParaRPr lang="fr-FR" sz="2000" dirty="0" smtClean="0">
              <a:solidFill>
                <a:srgbClr val="000000"/>
              </a:solidFill>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49</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fontScale="90000"/>
          </a:bodyPr>
          <a:lstStyle/>
          <a:p>
            <a:pPr algn="ctr"/>
            <a:r>
              <a:rPr lang="fr-FR" sz="2800" b="1" dirty="0" smtClean="0"/>
              <a:t/>
            </a:r>
            <a:br>
              <a:rPr lang="fr-FR" sz="2800" b="1" dirty="0" smtClean="0"/>
            </a:br>
            <a:r>
              <a:rPr lang="fr-FR" sz="2800" b="1" dirty="0" smtClean="0"/>
              <a:t>Exprimer la sélection ?</a:t>
            </a:r>
            <a:r>
              <a:rPr lang="fr-FR" sz="2800" dirty="0" smtClean="0"/>
              <a:t/>
            </a:r>
            <a:br>
              <a:rPr lang="fr-FR" sz="2800" dirty="0" smtClean="0"/>
            </a:b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dirty="0" smtClean="0"/>
              <a:t>Syntaxe : </a:t>
            </a:r>
          </a:p>
          <a:p>
            <a:pPr>
              <a:buNone/>
            </a:pPr>
            <a:r>
              <a:rPr lang="fr-FR" dirty="0" smtClean="0">
                <a:solidFill>
                  <a:srgbClr val="990000"/>
                </a:solidFill>
              </a:rPr>
              <a:t>SELECT</a:t>
            </a:r>
            <a:r>
              <a:rPr lang="fr-FR" dirty="0" smtClean="0">
                <a:solidFill>
                  <a:srgbClr val="000066"/>
                </a:solidFill>
              </a:rPr>
              <a:t> </a:t>
            </a:r>
            <a:r>
              <a:rPr lang="fr-FR" dirty="0" smtClean="0"/>
              <a:t>   </a:t>
            </a:r>
            <a:r>
              <a:rPr lang="fr-FR" dirty="0" smtClean="0">
                <a:solidFill>
                  <a:srgbClr val="000066"/>
                </a:solidFill>
              </a:rPr>
              <a:t>*</a:t>
            </a:r>
          </a:p>
          <a:p>
            <a:pPr>
              <a:buNone/>
            </a:pPr>
            <a:r>
              <a:rPr lang="fr-FR" dirty="0" smtClean="0">
                <a:solidFill>
                  <a:srgbClr val="990000"/>
                </a:solidFill>
              </a:rPr>
              <a:t>FROM</a:t>
            </a:r>
            <a:r>
              <a:rPr lang="fr-FR" dirty="0" smtClean="0">
                <a:solidFill>
                  <a:schemeClr val="accent6">
                    <a:lumMod val="75000"/>
                  </a:schemeClr>
                </a:solidFill>
              </a:rPr>
              <a:t>   </a:t>
            </a:r>
            <a:r>
              <a:rPr lang="fr-FR" dirty="0" smtClean="0">
                <a:solidFill>
                  <a:srgbClr val="000066"/>
                </a:solidFill>
              </a:rPr>
              <a:t>nom-table</a:t>
            </a:r>
          </a:p>
          <a:p>
            <a:pPr>
              <a:buNone/>
            </a:pPr>
            <a:r>
              <a:rPr lang="fr-FR" dirty="0" smtClean="0">
                <a:solidFill>
                  <a:srgbClr val="990000"/>
                </a:solidFill>
              </a:rPr>
              <a:t>WHERE</a:t>
            </a:r>
            <a:r>
              <a:rPr lang="fr-FR" dirty="0" smtClean="0"/>
              <a:t> </a:t>
            </a:r>
            <a:r>
              <a:rPr lang="fr-FR" dirty="0" smtClean="0">
                <a:solidFill>
                  <a:srgbClr val="000066"/>
                </a:solidFill>
              </a:rPr>
              <a:t>qualification (condition de recherche)</a:t>
            </a:r>
            <a:endParaRPr lang="fr-FR" dirty="0" smtClean="0"/>
          </a:p>
          <a:p>
            <a:pPr algn="just"/>
            <a:r>
              <a:rPr lang="fr-FR" dirty="0" smtClean="0"/>
              <a:t>Une condition de recherche élémentaire est appelée prédicat en SQL. </a:t>
            </a:r>
          </a:p>
          <a:p>
            <a:pPr algn="just"/>
            <a:r>
              <a:rPr lang="fr-FR" dirty="0" smtClean="0"/>
              <a:t>Un prédicat compare deux expressions de valeurs ; la première est appelée terme (contenant des colonnes) et la seconde constante. </a:t>
            </a:r>
          </a:p>
          <a:p>
            <a:pPr>
              <a:buNone/>
            </a:pPr>
            <a:r>
              <a:rPr lang="fr-FR" dirty="0" smtClean="0"/>
              <a:t> </a:t>
            </a:r>
          </a:p>
          <a:p>
            <a:pPr>
              <a:buNone/>
            </a:pPr>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5</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Opérateur  EXISTS</a:t>
            </a:r>
            <a:br>
              <a:rPr lang="fr-FR" sz="2400" dirty="0" smtClean="0"/>
            </a:br>
            <a:endParaRPr lang="fr-FR" sz="2800" dirty="0">
              <a:solidFill>
                <a:srgbClr val="00133A"/>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400" dirty="0" smtClean="0"/>
              <a:t>La clause </a:t>
            </a:r>
            <a:r>
              <a:rPr lang="fr-FR" sz="2400" dirty="0" smtClean="0">
                <a:solidFill>
                  <a:srgbClr val="0033CC"/>
                </a:solidFill>
              </a:rPr>
              <a:t>EXISTS</a:t>
            </a:r>
            <a:r>
              <a:rPr lang="fr-FR" sz="2400" dirty="0" smtClean="0"/>
              <a:t> est suivie d'une sous-interrogation entre parenthèses (select…)</a:t>
            </a:r>
          </a:p>
          <a:p>
            <a:endParaRPr lang="fr-FR" sz="2400" dirty="0" smtClean="0"/>
          </a:p>
          <a:p>
            <a:r>
              <a:rPr lang="fr-FR" sz="2400" dirty="0" smtClean="0">
                <a:solidFill>
                  <a:srgbClr val="0033CC"/>
                </a:solidFill>
              </a:rPr>
              <a:t>EXISTS</a:t>
            </a:r>
            <a:r>
              <a:rPr lang="fr-FR" sz="2400" dirty="0" smtClean="0"/>
              <a:t>  prend la valeur vrai s'il existe au moins une ligne satisfaisant les conditions de la sous-interrogation.</a:t>
            </a:r>
          </a:p>
          <a:p>
            <a:endParaRPr lang="fr-FR" sz="2400" dirty="0" smtClean="0"/>
          </a:p>
          <a:p>
            <a:r>
              <a:rPr lang="en-US" sz="2400" dirty="0" smtClean="0"/>
              <a:t> </a:t>
            </a:r>
            <a:r>
              <a:rPr lang="fr-FR" sz="2400" dirty="0" smtClean="0"/>
              <a:t>Souvent on peut utiliser </a:t>
            </a:r>
            <a:r>
              <a:rPr lang="fr-FR" sz="2400" dirty="0" smtClean="0">
                <a:solidFill>
                  <a:srgbClr val="0033CC"/>
                </a:solidFill>
              </a:rPr>
              <a:t>IN</a:t>
            </a:r>
            <a:r>
              <a:rPr lang="fr-FR" sz="2400" dirty="0" smtClean="0"/>
              <a:t> à la place de la clause </a:t>
            </a:r>
            <a:r>
              <a:rPr lang="fr-FR" sz="2400" dirty="0" smtClean="0">
                <a:solidFill>
                  <a:srgbClr val="0033CC"/>
                </a:solidFill>
              </a:rPr>
              <a:t>EXISTS</a:t>
            </a: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50</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400" dirty="0" smtClean="0"/>
              <a:t>Opérateur  EXISTS</a:t>
            </a:r>
            <a:br>
              <a:rPr lang="fr-FR" sz="2400" dirty="0" smtClean="0"/>
            </a:br>
            <a:r>
              <a:rPr lang="fr-FR" sz="2400" dirty="0" smtClean="0">
                <a:solidFill>
                  <a:srgbClr val="990000"/>
                </a:solidFill>
              </a:rPr>
              <a:t>exemple</a:t>
            </a:r>
            <a:endParaRPr lang="fr-FR" sz="2800" dirty="0">
              <a:solidFill>
                <a:srgbClr val="990000"/>
              </a:solidFill>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1800" dirty="0" smtClean="0">
                <a:solidFill>
                  <a:srgbClr val="990000"/>
                </a:solidFill>
              </a:rPr>
              <a:t>Exemple:</a:t>
            </a:r>
          </a:p>
          <a:p>
            <a:pPr>
              <a:buNone/>
            </a:pPr>
            <a:r>
              <a:rPr lang="fr-FR" sz="1800" dirty="0" smtClean="0"/>
              <a:t> afficher  le nom des départements qui ont au moins un employé ayant plus de 40.000 comme salaire</a:t>
            </a:r>
          </a:p>
          <a:p>
            <a:pPr>
              <a:buNone/>
            </a:pPr>
            <a:r>
              <a:rPr lang="en-US" sz="1800" dirty="0" smtClean="0">
                <a:solidFill>
                  <a:srgbClr val="990000"/>
                </a:solidFill>
              </a:rPr>
              <a:t>SELECT</a:t>
            </a:r>
            <a:r>
              <a:rPr lang="en-US" sz="1800" dirty="0" smtClean="0">
                <a:solidFill>
                  <a:srgbClr val="000000"/>
                </a:solidFill>
              </a:rPr>
              <a:t> </a:t>
            </a:r>
            <a:r>
              <a:rPr lang="en-US" sz="1800" dirty="0" err="1" smtClean="0">
                <a:solidFill>
                  <a:srgbClr val="000000"/>
                </a:solidFill>
              </a:rPr>
              <a:t>nomdep</a:t>
            </a:r>
            <a:r>
              <a:rPr lang="en-US" sz="1800" dirty="0" smtClean="0">
                <a:solidFill>
                  <a:srgbClr val="000000"/>
                </a:solidFill>
              </a:rPr>
              <a:t> </a:t>
            </a:r>
          </a:p>
          <a:p>
            <a:pPr>
              <a:buNone/>
            </a:pPr>
            <a:r>
              <a:rPr lang="en-US" sz="1800" dirty="0" smtClean="0">
                <a:solidFill>
                  <a:srgbClr val="990000"/>
                </a:solidFill>
              </a:rPr>
              <a:t>FROM</a:t>
            </a:r>
            <a:r>
              <a:rPr lang="en-US" sz="1800" dirty="0" smtClean="0">
                <a:solidFill>
                  <a:srgbClr val="000000"/>
                </a:solidFill>
              </a:rPr>
              <a:t> </a:t>
            </a:r>
            <a:r>
              <a:rPr lang="en-US" sz="1800" dirty="0" err="1" smtClean="0">
                <a:solidFill>
                  <a:srgbClr val="000000"/>
                </a:solidFill>
              </a:rPr>
              <a:t>departement</a:t>
            </a:r>
            <a:endParaRPr lang="fr-FR" sz="1800" dirty="0" smtClean="0">
              <a:solidFill>
                <a:srgbClr val="000000"/>
              </a:solidFill>
            </a:endParaRPr>
          </a:p>
          <a:p>
            <a:pPr>
              <a:buNone/>
            </a:pPr>
            <a:r>
              <a:rPr lang="en-US" sz="1800" dirty="0" smtClean="0">
                <a:solidFill>
                  <a:srgbClr val="990000"/>
                </a:solidFill>
              </a:rPr>
              <a:t>WHERE</a:t>
            </a:r>
            <a:r>
              <a:rPr lang="en-US" sz="1800" dirty="0" smtClean="0">
                <a:solidFill>
                  <a:srgbClr val="000000"/>
                </a:solidFill>
              </a:rPr>
              <a:t> </a:t>
            </a:r>
            <a:r>
              <a:rPr lang="en-US" sz="1800" dirty="0" smtClean="0">
                <a:solidFill>
                  <a:srgbClr val="0033CC"/>
                </a:solidFill>
              </a:rPr>
              <a:t>EXISTS</a:t>
            </a:r>
          </a:p>
          <a:p>
            <a:pPr>
              <a:buNone/>
            </a:pPr>
            <a:r>
              <a:rPr lang="en-US" sz="1800" dirty="0" smtClean="0">
                <a:solidFill>
                  <a:srgbClr val="000000"/>
                </a:solidFill>
              </a:rPr>
              <a:t>                       (</a:t>
            </a:r>
            <a:r>
              <a:rPr lang="en-US" sz="1800" dirty="0" smtClean="0">
                <a:solidFill>
                  <a:srgbClr val="990000"/>
                </a:solidFill>
              </a:rPr>
              <a:t>SELECT</a:t>
            </a:r>
            <a:r>
              <a:rPr lang="en-US" sz="1800" dirty="0" smtClean="0">
                <a:solidFill>
                  <a:srgbClr val="000000"/>
                </a:solidFill>
              </a:rPr>
              <a:t> * </a:t>
            </a:r>
            <a:r>
              <a:rPr lang="en-US" sz="1800" dirty="0" smtClean="0">
                <a:solidFill>
                  <a:srgbClr val="990000"/>
                </a:solidFill>
              </a:rPr>
              <a:t>FROM</a:t>
            </a:r>
            <a:r>
              <a:rPr lang="en-US" sz="1800" dirty="0" smtClean="0">
                <a:solidFill>
                  <a:srgbClr val="000000"/>
                </a:solidFill>
              </a:rPr>
              <a:t> </a:t>
            </a:r>
            <a:r>
              <a:rPr lang="en-US" sz="1800" dirty="0" err="1" smtClean="0">
                <a:solidFill>
                  <a:srgbClr val="000000"/>
                </a:solidFill>
              </a:rPr>
              <a:t>employe</a:t>
            </a:r>
            <a:endParaRPr lang="fr-FR" sz="1800" dirty="0" smtClean="0">
              <a:solidFill>
                <a:srgbClr val="000000"/>
              </a:solidFill>
            </a:endParaRPr>
          </a:p>
          <a:p>
            <a:pPr>
              <a:buNone/>
            </a:pPr>
            <a:r>
              <a:rPr lang="en-US" sz="1800" dirty="0" smtClean="0">
                <a:solidFill>
                  <a:srgbClr val="000000"/>
                </a:solidFill>
              </a:rPr>
              <a:t>                       </a:t>
            </a:r>
            <a:r>
              <a:rPr lang="en-US" sz="1800" dirty="0" smtClean="0">
                <a:solidFill>
                  <a:srgbClr val="990000"/>
                </a:solidFill>
              </a:rPr>
              <a:t>WHERE</a:t>
            </a:r>
            <a:r>
              <a:rPr lang="en-US" sz="1800" dirty="0" smtClean="0">
                <a:solidFill>
                  <a:srgbClr val="000000"/>
                </a:solidFill>
              </a:rPr>
              <a:t> </a:t>
            </a:r>
            <a:r>
              <a:rPr lang="en-US" sz="1800" dirty="0" err="1" smtClean="0">
                <a:solidFill>
                  <a:srgbClr val="000000"/>
                </a:solidFill>
              </a:rPr>
              <a:t>employe.coddep</a:t>
            </a:r>
            <a:r>
              <a:rPr lang="en-US" sz="1800" dirty="0" smtClean="0">
                <a:solidFill>
                  <a:srgbClr val="000000"/>
                </a:solidFill>
              </a:rPr>
              <a:t> = </a:t>
            </a:r>
            <a:r>
              <a:rPr lang="en-US" sz="1800" dirty="0" err="1" smtClean="0">
                <a:solidFill>
                  <a:srgbClr val="000000"/>
                </a:solidFill>
              </a:rPr>
              <a:t>departement.coddep</a:t>
            </a:r>
            <a:r>
              <a:rPr lang="en-US" sz="1800" dirty="0" smtClean="0">
                <a:solidFill>
                  <a:srgbClr val="000000"/>
                </a:solidFill>
              </a:rPr>
              <a:t> </a:t>
            </a:r>
          </a:p>
          <a:p>
            <a:pPr>
              <a:buNone/>
            </a:pPr>
            <a:r>
              <a:rPr lang="en-US" sz="1800" dirty="0" smtClean="0">
                <a:solidFill>
                  <a:srgbClr val="000000"/>
                </a:solidFill>
              </a:rPr>
              <a:t>                       </a:t>
            </a:r>
            <a:r>
              <a:rPr lang="en-US" sz="1800" dirty="0" smtClean="0">
                <a:solidFill>
                  <a:srgbClr val="0033CC"/>
                </a:solidFill>
              </a:rPr>
              <a:t>AND</a:t>
            </a:r>
            <a:r>
              <a:rPr lang="en-US" sz="1800" dirty="0" smtClean="0">
                <a:solidFill>
                  <a:srgbClr val="000000"/>
                </a:solidFill>
              </a:rPr>
              <a:t> </a:t>
            </a:r>
            <a:r>
              <a:rPr lang="en-US" sz="1800" dirty="0" err="1" smtClean="0">
                <a:solidFill>
                  <a:srgbClr val="000000"/>
                </a:solidFill>
              </a:rPr>
              <a:t>salaire</a:t>
            </a:r>
            <a:r>
              <a:rPr lang="en-US" sz="1800" dirty="0" smtClean="0">
                <a:solidFill>
                  <a:srgbClr val="000000"/>
                </a:solidFill>
              </a:rPr>
              <a:t> &gt;40000);</a:t>
            </a:r>
            <a:endParaRPr lang="fr-FR" sz="1800" dirty="0" smtClean="0">
              <a:solidFill>
                <a:srgbClr val="000000"/>
              </a:solidFill>
            </a:endParaRPr>
          </a:p>
          <a:p>
            <a:pPr algn="just"/>
            <a:r>
              <a:rPr lang="en-US" sz="1800" b="1" dirty="0" smtClean="0">
                <a:solidFill>
                  <a:schemeClr val="accent1">
                    <a:lumMod val="75000"/>
                  </a:schemeClr>
                </a:solidFill>
              </a:rPr>
              <a:t> </a:t>
            </a:r>
            <a:r>
              <a:rPr lang="fr-FR" sz="1800" dirty="0" smtClean="0"/>
              <a:t>pour chaque ligne de  la table ‘</a:t>
            </a:r>
            <a:r>
              <a:rPr lang="fr-FR" sz="1800" dirty="0" err="1" smtClean="0"/>
              <a:t>departement</a:t>
            </a:r>
            <a:r>
              <a:rPr lang="fr-FR" sz="1800" dirty="0" smtClean="0"/>
              <a:t>’ la sous-interrogation est exécutée et si au moins une ligne est trouvée dans la table ‘</a:t>
            </a:r>
            <a:r>
              <a:rPr lang="fr-FR" sz="1800" dirty="0" err="1" smtClean="0"/>
              <a:t>employe</a:t>
            </a:r>
            <a:r>
              <a:rPr lang="fr-FR" sz="1800" dirty="0" smtClean="0"/>
              <a:t>’, </a:t>
            </a:r>
            <a:r>
              <a:rPr lang="fr-FR" sz="1800" dirty="0" smtClean="0">
                <a:solidFill>
                  <a:srgbClr val="0033CC"/>
                </a:solidFill>
              </a:rPr>
              <a:t>EXISTS</a:t>
            </a:r>
            <a:r>
              <a:rPr lang="fr-FR" sz="1800" dirty="0" smtClean="0"/>
              <a:t> prend la valeur vrai et la ligne de ‘</a:t>
            </a:r>
            <a:r>
              <a:rPr lang="fr-FR" sz="1800" dirty="0" err="1" smtClean="0"/>
              <a:t>departement</a:t>
            </a:r>
            <a:r>
              <a:rPr lang="fr-FR" sz="1800" dirty="0" smtClean="0"/>
              <a:t>’ satisfait les critères de l'interrogation.</a:t>
            </a:r>
          </a:p>
          <a:p>
            <a:pPr algn="just"/>
            <a:endParaRPr lang="fr-FR" sz="20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51</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endParaRPr lang="fr-FR"/>
          </a:p>
        </p:txBody>
      </p:sp>
      <p:sp>
        <p:nvSpPr>
          <p:cNvPr id="6" name="Sous-titre 5"/>
          <p:cNvSpPr>
            <a:spLocks noGrp="1"/>
          </p:cNvSpPr>
          <p:nvPr>
            <p:ph type="subTitle" idx="1"/>
          </p:nvPr>
        </p:nvSpPr>
        <p:spPr>
          <a:xfrm>
            <a:off x="1187624" y="3933056"/>
            <a:ext cx="7056784" cy="2232248"/>
          </a:xfrm>
        </p:spPr>
        <p:txBody>
          <a:bodyPr>
            <a:noAutofit/>
          </a:bodyPr>
          <a:lstStyle/>
          <a:p>
            <a:r>
              <a:rPr lang="fr-FR" sz="2800" b="1" dirty="0" smtClean="0"/>
              <a:t>Fin de la partie SQL-LID (SELECT)</a:t>
            </a:r>
          </a:p>
          <a:p>
            <a:endParaRPr lang="fr-FR" sz="2800" b="1" dirty="0" smtClean="0"/>
          </a:p>
          <a:p>
            <a:r>
              <a:rPr lang="fr-FR" sz="2800" b="1" dirty="0" smtClean="0"/>
              <a:t>Prochaine section : SQL-LMD</a:t>
            </a:r>
          </a:p>
          <a:p>
            <a:r>
              <a:rPr lang="fr-FR" sz="2800" b="1" dirty="0" smtClean="0"/>
              <a:t>                                        SQL-LDD</a:t>
            </a:r>
            <a:endParaRPr lang="fr-FR" sz="2800" b="1" dirty="0"/>
          </a:p>
        </p:txBody>
      </p:sp>
      <p:sp>
        <p:nvSpPr>
          <p:cNvPr id="4" name="Espace réservé du numéro de diapositive 3"/>
          <p:cNvSpPr>
            <a:spLocks noGrp="1"/>
          </p:cNvSpPr>
          <p:nvPr>
            <p:ph type="sldNum" sz="quarter" idx="12"/>
          </p:nvPr>
        </p:nvSpPr>
        <p:spPr/>
        <p:txBody>
          <a:bodyPr/>
          <a:lstStyle/>
          <a:p>
            <a:fld id="{974391E9-2589-4827-81D1-955CC3D3E4F5}" type="slidenum">
              <a:rPr lang="fr-FR" smtClean="0"/>
              <a:pPr/>
              <a:t>52</a:t>
            </a:fld>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800" dirty="0" smtClean="0">
                <a:latin typeface="+mn-lt"/>
              </a:rPr>
              <a:t>Prédicats en SQL</a:t>
            </a:r>
            <a:br>
              <a:rPr lang="fr-FR" sz="2800" dirty="0" smtClean="0">
                <a:latin typeface="+mn-lt"/>
              </a:rPr>
            </a:br>
            <a:endParaRPr lang="fr-FR" sz="2800" dirty="0">
              <a:latin typeface="+mn-lt"/>
            </a:endParaRPr>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6</a:t>
            </a:fld>
            <a:endParaRPr lang="fr-FR" dirty="0"/>
          </a:p>
        </p:txBody>
      </p:sp>
      <p:graphicFrame>
        <p:nvGraphicFramePr>
          <p:cNvPr id="5" name="Espace réservé du contenu 5"/>
          <p:cNvGraphicFramePr>
            <a:graphicFrameLocks/>
          </p:cNvGraphicFramePr>
          <p:nvPr/>
        </p:nvGraphicFramePr>
        <p:xfrm>
          <a:off x="611560" y="1844824"/>
          <a:ext cx="8229600" cy="4353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7923FF20-10B0-4200-8474-68AB882D0C28}"/>
                                            </p:graphicEl>
                                          </p:spTgt>
                                        </p:tgtEl>
                                        <p:attrNameLst>
                                          <p:attrName>style.visibility</p:attrName>
                                        </p:attrNameLst>
                                      </p:cBhvr>
                                      <p:to>
                                        <p:strVal val="visible"/>
                                      </p:to>
                                    </p:set>
                                    <p:anim calcmode="lin" valueType="num">
                                      <p:cBhvr additive="base">
                                        <p:cTn id="7" dur="500" fill="hold"/>
                                        <p:tgtEl>
                                          <p:spTgt spid="5">
                                            <p:graphicEl>
                                              <a:dgm id="{7923FF20-10B0-4200-8474-68AB882D0C2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7923FF20-10B0-4200-8474-68AB882D0C28}"/>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3959FEBF-6970-4AC0-9226-F2218678A8E0}"/>
                                            </p:graphicEl>
                                          </p:spTgt>
                                        </p:tgtEl>
                                        <p:attrNameLst>
                                          <p:attrName>style.visibility</p:attrName>
                                        </p:attrNameLst>
                                      </p:cBhvr>
                                      <p:to>
                                        <p:strVal val="visible"/>
                                      </p:to>
                                    </p:set>
                                    <p:anim calcmode="lin" valueType="num">
                                      <p:cBhvr additive="base">
                                        <p:cTn id="13" dur="500" fill="hold"/>
                                        <p:tgtEl>
                                          <p:spTgt spid="5">
                                            <p:graphicEl>
                                              <a:dgm id="{3959FEBF-6970-4AC0-9226-F2218678A8E0}"/>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3959FEBF-6970-4AC0-9226-F2218678A8E0}"/>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771836D7-7439-4392-BF7F-54867B3AC80A}"/>
                                            </p:graphicEl>
                                          </p:spTgt>
                                        </p:tgtEl>
                                        <p:attrNameLst>
                                          <p:attrName>style.visibility</p:attrName>
                                        </p:attrNameLst>
                                      </p:cBhvr>
                                      <p:to>
                                        <p:strVal val="visible"/>
                                      </p:to>
                                    </p:set>
                                    <p:anim calcmode="lin" valueType="num">
                                      <p:cBhvr additive="base">
                                        <p:cTn id="19" dur="500" fill="hold"/>
                                        <p:tgtEl>
                                          <p:spTgt spid="5">
                                            <p:graphicEl>
                                              <a:dgm id="{771836D7-7439-4392-BF7F-54867B3AC80A}"/>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771836D7-7439-4392-BF7F-54867B3AC80A}"/>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3F1B773F-619B-466E-8F96-F2A5184D51DA}"/>
                                            </p:graphicEl>
                                          </p:spTgt>
                                        </p:tgtEl>
                                        <p:attrNameLst>
                                          <p:attrName>style.visibility</p:attrName>
                                        </p:attrNameLst>
                                      </p:cBhvr>
                                      <p:to>
                                        <p:strVal val="visible"/>
                                      </p:to>
                                    </p:set>
                                    <p:anim calcmode="lin" valueType="num">
                                      <p:cBhvr additive="base">
                                        <p:cTn id="25" dur="500" fill="hold"/>
                                        <p:tgtEl>
                                          <p:spTgt spid="5">
                                            <p:graphicEl>
                                              <a:dgm id="{3F1B773F-619B-466E-8F96-F2A5184D51DA}"/>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3F1B773F-619B-466E-8F96-F2A5184D51DA}"/>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47A169AB-BCCF-4DD9-B9F1-4C102B164CED}"/>
                                            </p:graphicEl>
                                          </p:spTgt>
                                        </p:tgtEl>
                                        <p:attrNameLst>
                                          <p:attrName>style.visibility</p:attrName>
                                        </p:attrNameLst>
                                      </p:cBhvr>
                                      <p:to>
                                        <p:strVal val="visible"/>
                                      </p:to>
                                    </p:set>
                                    <p:anim calcmode="lin" valueType="num">
                                      <p:cBhvr additive="base">
                                        <p:cTn id="31" dur="500" fill="hold"/>
                                        <p:tgtEl>
                                          <p:spTgt spid="5">
                                            <p:graphicEl>
                                              <a:dgm id="{47A169AB-BCCF-4DD9-B9F1-4C102B164CED}"/>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47A169AB-BCCF-4DD9-B9F1-4C102B164CE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800" dirty="0" smtClean="0">
                <a:latin typeface="+mn-lt"/>
              </a:rPr>
              <a:t>Exprimer la sélection ?</a:t>
            </a:r>
            <a:br>
              <a:rPr lang="fr-FR" sz="2800" dirty="0" smtClean="0">
                <a:latin typeface="+mn-lt"/>
              </a:rPr>
            </a:br>
            <a:endParaRPr lang="fr-FR" sz="2800" dirty="0">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pPr>
              <a:buNone/>
            </a:pPr>
            <a:r>
              <a:rPr lang="fr-FR" sz="1800" dirty="0" smtClean="0"/>
              <a:t>Exemples :</a:t>
            </a:r>
          </a:p>
          <a:p>
            <a:r>
              <a:rPr lang="fr-FR" sz="1800" dirty="0" smtClean="0"/>
              <a:t>La liste des numéros de produits dont le prix est &gt; 1500DA?</a:t>
            </a:r>
          </a:p>
          <a:p>
            <a:pPr>
              <a:buNone/>
            </a:pPr>
            <a:endParaRPr lang="en-US" sz="1800" dirty="0" smtClean="0"/>
          </a:p>
          <a:p>
            <a:pPr lvl="2">
              <a:buNone/>
            </a:pPr>
            <a:r>
              <a:rPr lang="en-US" sz="1800" dirty="0" smtClean="0">
                <a:solidFill>
                  <a:srgbClr val="990000"/>
                </a:solidFill>
              </a:rPr>
              <a:t>SELECT </a:t>
            </a:r>
            <a:r>
              <a:rPr lang="en-US" sz="1800" dirty="0" smtClean="0"/>
              <a:t> 	 </a:t>
            </a:r>
            <a:r>
              <a:rPr lang="en-US" sz="1800" dirty="0" err="1" smtClean="0"/>
              <a:t>Nump</a:t>
            </a:r>
            <a:endParaRPr lang="fr-FR" sz="1800" dirty="0" smtClean="0"/>
          </a:p>
          <a:p>
            <a:pPr lvl="2">
              <a:buNone/>
            </a:pPr>
            <a:r>
              <a:rPr lang="en-US" sz="1800" dirty="0" smtClean="0">
                <a:solidFill>
                  <a:srgbClr val="990000"/>
                </a:solidFill>
              </a:rPr>
              <a:t>FROM</a:t>
            </a:r>
            <a:r>
              <a:rPr lang="en-US" sz="1800" dirty="0" smtClean="0"/>
              <a:t> 	 </a:t>
            </a:r>
            <a:r>
              <a:rPr lang="en-US" sz="1800" dirty="0" err="1" smtClean="0"/>
              <a:t>Produit</a:t>
            </a:r>
            <a:r>
              <a:rPr lang="en-US" sz="1800" dirty="0" smtClean="0"/>
              <a:t> </a:t>
            </a:r>
            <a:endParaRPr lang="fr-FR" sz="1800" dirty="0" smtClean="0"/>
          </a:p>
          <a:p>
            <a:pPr lvl="2">
              <a:buNone/>
            </a:pPr>
            <a:r>
              <a:rPr lang="en-US" sz="1800" dirty="0" smtClean="0">
                <a:solidFill>
                  <a:srgbClr val="990000"/>
                </a:solidFill>
              </a:rPr>
              <a:t>WHERE</a:t>
            </a:r>
            <a:r>
              <a:rPr lang="en-US" sz="1800" dirty="0" smtClean="0"/>
              <a:t> 	 prix</a:t>
            </a:r>
            <a:r>
              <a:rPr lang="en-US" sz="1800" dirty="0" smtClean="0">
                <a:solidFill>
                  <a:srgbClr val="000066"/>
                </a:solidFill>
              </a:rPr>
              <a:t>&gt;</a:t>
            </a:r>
            <a:r>
              <a:rPr lang="en-US" sz="1800" dirty="0" smtClean="0"/>
              <a:t> 1500;</a:t>
            </a:r>
            <a:endParaRPr lang="fr-FR" sz="1800" dirty="0" smtClean="0"/>
          </a:p>
          <a:p>
            <a:r>
              <a:rPr lang="fr-FR" sz="1800" dirty="0" smtClean="0"/>
              <a:t>La liste des numéros de produits dont le prix est compris entre 100 et 300 DA et le nom commence par la lettre ‘A’ ?</a:t>
            </a:r>
          </a:p>
          <a:p>
            <a:pPr>
              <a:buNone/>
            </a:pPr>
            <a:endParaRPr lang="en-US" sz="1800" dirty="0" smtClean="0"/>
          </a:p>
          <a:p>
            <a:pPr lvl="2">
              <a:buNone/>
            </a:pPr>
            <a:r>
              <a:rPr lang="en-US" sz="1800" dirty="0" smtClean="0">
                <a:solidFill>
                  <a:srgbClr val="990000"/>
                </a:solidFill>
              </a:rPr>
              <a:t>SELECT</a:t>
            </a:r>
            <a:r>
              <a:rPr lang="en-US" sz="1800" dirty="0" smtClean="0"/>
              <a:t> 	</a:t>
            </a:r>
            <a:r>
              <a:rPr lang="en-US" sz="1800" dirty="0" err="1" smtClean="0"/>
              <a:t>Nump</a:t>
            </a:r>
            <a:endParaRPr lang="fr-FR" sz="1800" dirty="0" smtClean="0"/>
          </a:p>
          <a:p>
            <a:pPr lvl="2">
              <a:buNone/>
            </a:pPr>
            <a:r>
              <a:rPr lang="en-US" sz="1800" dirty="0" smtClean="0">
                <a:solidFill>
                  <a:srgbClr val="990000"/>
                </a:solidFill>
              </a:rPr>
              <a:t>FROM</a:t>
            </a:r>
            <a:r>
              <a:rPr lang="en-US" sz="1800" dirty="0" smtClean="0"/>
              <a:t>	 </a:t>
            </a:r>
            <a:r>
              <a:rPr lang="en-US" sz="1800" dirty="0" err="1" smtClean="0"/>
              <a:t>Produit</a:t>
            </a:r>
            <a:r>
              <a:rPr lang="en-US" sz="1800" dirty="0" smtClean="0"/>
              <a:t> </a:t>
            </a:r>
            <a:endParaRPr lang="fr-FR" sz="1800" dirty="0" smtClean="0"/>
          </a:p>
          <a:p>
            <a:pPr lvl="2">
              <a:buNone/>
            </a:pPr>
            <a:r>
              <a:rPr lang="en-US" sz="1800" dirty="0" smtClean="0">
                <a:solidFill>
                  <a:srgbClr val="990000"/>
                </a:solidFill>
              </a:rPr>
              <a:t>WHERE</a:t>
            </a:r>
            <a:r>
              <a:rPr lang="en-US" sz="1800" dirty="0" smtClean="0"/>
              <a:t>   	 prix	 </a:t>
            </a:r>
            <a:r>
              <a:rPr lang="en-US" sz="1800" dirty="0" smtClean="0">
                <a:solidFill>
                  <a:srgbClr val="000066"/>
                </a:solidFill>
              </a:rPr>
              <a:t>BETWEEN </a:t>
            </a:r>
            <a:r>
              <a:rPr lang="en-US" sz="1800" dirty="0" smtClean="0"/>
              <a:t>	100 	</a:t>
            </a:r>
            <a:r>
              <a:rPr lang="en-US" sz="1800" dirty="0" smtClean="0">
                <a:solidFill>
                  <a:srgbClr val="000066"/>
                </a:solidFill>
              </a:rPr>
              <a:t>AND</a:t>
            </a:r>
            <a:r>
              <a:rPr lang="en-US" sz="1800" dirty="0" smtClean="0"/>
              <a:t>	 300</a:t>
            </a:r>
            <a:endParaRPr lang="fr-FR" sz="1800" dirty="0" smtClean="0"/>
          </a:p>
          <a:p>
            <a:pPr lvl="2">
              <a:buNone/>
            </a:pPr>
            <a:r>
              <a:rPr lang="fr-FR" sz="1800" dirty="0" smtClean="0"/>
              <a:t>		</a:t>
            </a:r>
            <a:r>
              <a:rPr lang="fr-FR" sz="1800" dirty="0" smtClean="0">
                <a:solidFill>
                  <a:srgbClr val="000066"/>
                </a:solidFill>
              </a:rPr>
              <a:t>AND   </a:t>
            </a:r>
            <a:r>
              <a:rPr lang="fr-FR" sz="1800" dirty="0" smtClean="0"/>
              <a:t>	  </a:t>
            </a:r>
            <a:r>
              <a:rPr lang="fr-FR" sz="1800" dirty="0" err="1" smtClean="0"/>
              <a:t>nomp</a:t>
            </a:r>
            <a:r>
              <a:rPr lang="fr-FR" sz="1800" dirty="0" smtClean="0"/>
              <a:t>	 </a:t>
            </a:r>
            <a:r>
              <a:rPr lang="fr-FR" sz="1800" dirty="0" smtClean="0">
                <a:solidFill>
                  <a:srgbClr val="000066"/>
                </a:solidFill>
              </a:rPr>
              <a:t>LIKE</a:t>
            </a:r>
            <a:r>
              <a:rPr lang="fr-FR" sz="1800" dirty="0" smtClean="0"/>
              <a:t>	 ‘A%’;</a:t>
            </a:r>
          </a:p>
          <a:p>
            <a:pPr lvl="2">
              <a:buNone/>
            </a:pPr>
            <a:r>
              <a:rPr lang="fr-FR" sz="1800" b="1" dirty="0" smtClean="0"/>
              <a:t> </a:t>
            </a:r>
            <a:endParaRPr lang="fr-FR" sz="1800" dirty="0" smtClean="0"/>
          </a:p>
          <a:p>
            <a:endParaRPr lang="fr-FR" sz="18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7</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 calcmode="lin" valueType="num">
                                      <p:cBhvr additive="base">
                                        <p:cTn id="5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 calcmode="lin" valueType="num">
                                      <p:cBhvr additive="base">
                                        <p:cTn id="5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800" dirty="0" smtClean="0">
                <a:latin typeface="+mn-lt"/>
              </a:rPr>
              <a:t>Exprimer la sélection ?</a:t>
            </a:r>
            <a:br>
              <a:rPr lang="fr-FR" sz="2800" dirty="0" smtClean="0">
                <a:latin typeface="+mn-lt"/>
              </a:rPr>
            </a:br>
            <a:endParaRPr lang="fr-FR" sz="2800" dirty="0">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400" dirty="0" smtClean="0"/>
              <a:t>Parmi les noms de produits (chaise, table, tableau, stylo, papier), quels sont ceux dont le prix est inconnu ?</a:t>
            </a:r>
          </a:p>
          <a:p>
            <a:pPr lvl="1">
              <a:buNone/>
            </a:pPr>
            <a:endParaRPr lang="fr-FR" sz="2000" dirty="0" smtClean="0">
              <a:solidFill>
                <a:srgbClr val="990000"/>
              </a:solidFill>
            </a:endParaRPr>
          </a:p>
          <a:p>
            <a:pPr lvl="1">
              <a:lnSpc>
                <a:spcPct val="150000"/>
              </a:lnSpc>
              <a:buNone/>
            </a:pPr>
            <a:r>
              <a:rPr lang="en-US" sz="2000" dirty="0" smtClean="0">
                <a:solidFill>
                  <a:srgbClr val="990000"/>
                </a:solidFill>
              </a:rPr>
              <a:t>SELECT</a:t>
            </a:r>
            <a:r>
              <a:rPr lang="en-US" sz="2000" dirty="0" smtClean="0"/>
              <a:t> 	</a:t>
            </a:r>
            <a:r>
              <a:rPr lang="en-US" sz="2000" dirty="0" err="1" smtClean="0"/>
              <a:t>Nump</a:t>
            </a:r>
            <a:endParaRPr lang="fr-FR" sz="2000" dirty="0" smtClean="0"/>
          </a:p>
          <a:p>
            <a:pPr lvl="1">
              <a:lnSpc>
                <a:spcPct val="150000"/>
              </a:lnSpc>
              <a:buNone/>
            </a:pPr>
            <a:r>
              <a:rPr lang="en-US" sz="2000" dirty="0" smtClean="0">
                <a:solidFill>
                  <a:srgbClr val="990000"/>
                </a:solidFill>
              </a:rPr>
              <a:t>FROM</a:t>
            </a:r>
            <a:r>
              <a:rPr lang="en-US" sz="2000" dirty="0" smtClean="0">
                <a:solidFill>
                  <a:schemeClr val="accent2">
                    <a:lumMod val="75000"/>
                  </a:schemeClr>
                </a:solidFill>
              </a:rPr>
              <a:t>	</a:t>
            </a:r>
            <a:r>
              <a:rPr lang="en-US" sz="2000" dirty="0" err="1" smtClean="0"/>
              <a:t>Produit</a:t>
            </a:r>
            <a:r>
              <a:rPr lang="en-US" sz="2000" dirty="0" smtClean="0"/>
              <a:t> </a:t>
            </a:r>
            <a:endParaRPr lang="fr-FR" sz="2000" dirty="0" smtClean="0"/>
          </a:p>
          <a:p>
            <a:pPr lvl="1">
              <a:lnSpc>
                <a:spcPct val="150000"/>
              </a:lnSpc>
              <a:buNone/>
            </a:pPr>
            <a:r>
              <a:rPr lang="en-US" sz="2000" dirty="0" smtClean="0">
                <a:solidFill>
                  <a:srgbClr val="990000"/>
                </a:solidFill>
              </a:rPr>
              <a:t>WHERE</a:t>
            </a:r>
            <a:r>
              <a:rPr lang="en-US" sz="2000" dirty="0" smtClean="0"/>
              <a:t>   </a:t>
            </a:r>
            <a:r>
              <a:rPr lang="en-US" sz="2000" dirty="0" err="1" smtClean="0"/>
              <a:t>nomp</a:t>
            </a:r>
            <a:r>
              <a:rPr lang="en-US" sz="2000" dirty="0" smtClean="0"/>
              <a:t> </a:t>
            </a:r>
            <a:r>
              <a:rPr lang="en-US" sz="2000" dirty="0" smtClean="0">
                <a:solidFill>
                  <a:srgbClr val="000066"/>
                </a:solidFill>
              </a:rPr>
              <a:t>IN </a:t>
            </a:r>
            <a:r>
              <a:rPr lang="en-US" sz="2000" dirty="0" smtClean="0"/>
              <a:t>(‘chaise’, ‘table’, ‘tableau’, ‘</a:t>
            </a:r>
            <a:r>
              <a:rPr lang="en-US" sz="2000" dirty="0" err="1" smtClean="0"/>
              <a:t>stylo</a:t>
            </a:r>
            <a:r>
              <a:rPr lang="en-US" sz="2000" dirty="0" smtClean="0"/>
              <a:t>’, ‘</a:t>
            </a:r>
            <a:r>
              <a:rPr lang="en-US" sz="2000" dirty="0" err="1" smtClean="0"/>
              <a:t>papier</a:t>
            </a:r>
            <a:r>
              <a:rPr lang="en-US" sz="2000" dirty="0" smtClean="0"/>
              <a:t>’) </a:t>
            </a:r>
            <a:endParaRPr lang="fr-FR" sz="2000" dirty="0" smtClean="0"/>
          </a:p>
          <a:p>
            <a:pPr lvl="2">
              <a:lnSpc>
                <a:spcPct val="150000"/>
              </a:lnSpc>
              <a:buNone/>
            </a:pPr>
            <a:r>
              <a:rPr lang="fr-FR" sz="2000" dirty="0" smtClean="0">
                <a:solidFill>
                  <a:srgbClr val="000066"/>
                </a:solidFill>
              </a:rPr>
              <a:t>AND</a:t>
            </a:r>
            <a:r>
              <a:rPr lang="fr-FR" sz="2000" dirty="0" smtClean="0"/>
              <a:t>    prix  </a:t>
            </a:r>
            <a:r>
              <a:rPr lang="fr-FR" sz="2000" dirty="0" smtClean="0">
                <a:solidFill>
                  <a:srgbClr val="000066"/>
                </a:solidFill>
              </a:rPr>
              <a:t>IS NULL;</a:t>
            </a:r>
            <a:endParaRPr lang="fr-FR" sz="2800" dirty="0" smtClean="0">
              <a:solidFill>
                <a:srgbClr val="000066"/>
              </a:solidFill>
            </a:endParaRPr>
          </a:p>
          <a:p>
            <a:endParaRPr lang="fr-FR"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8</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1066800"/>
          </a:xfrm>
        </p:spPr>
        <p:txBody>
          <a:bodyPr>
            <a:normAutofit/>
          </a:bodyPr>
          <a:lstStyle/>
          <a:p>
            <a:pPr algn="ctr"/>
            <a:r>
              <a:rPr lang="fr-FR" sz="2800" dirty="0" smtClean="0">
                <a:latin typeface="+mn-lt"/>
              </a:rPr>
              <a:t>Exprimer le  produit cartésien ?</a:t>
            </a:r>
            <a:br>
              <a:rPr lang="fr-FR" sz="2800" dirty="0" smtClean="0">
                <a:latin typeface="+mn-lt"/>
              </a:rPr>
            </a:br>
            <a:endParaRPr lang="fr-FR" sz="2800" dirty="0">
              <a:latin typeface="+mn-lt"/>
            </a:endParaRPr>
          </a:p>
        </p:txBody>
      </p:sp>
      <p:sp>
        <p:nvSpPr>
          <p:cNvPr id="3" name="Espace réservé du contenu 2"/>
          <p:cNvSpPr>
            <a:spLocks noGrp="1"/>
          </p:cNvSpPr>
          <p:nvPr>
            <p:ph idx="1"/>
          </p:nvPr>
        </p:nvSpPr>
        <p:spPr>
          <a:xfrm>
            <a:off x="428596" y="2071678"/>
            <a:ext cx="8329642" cy="4394286"/>
          </a:xfrm>
          <a:ln>
            <a:noFill/>
          </a:ln>
        </p:spPr>
        <p:style>
          <a:lnRef idx="2">
            <a:schemeClr val="accent2"/>
          </a:lnRef>
          <a:fillRef idx="1">
            <a:schemeClr val="lt1"/>
          </a:fillRef>
          <a:effectRef idx="0">
            <a:schemeClr val="accent2"/>
          </a:effectRef>
          <a:fontRef idx="minor">
            <a:schemeClr val="dk1"/>
          </a:fontRef>
        </p:style>
        <p:txBody>
          <a:bodyPr>
            <a:noAutofit/>
          </a:bodyPr>
          <a:lstStyle/>
          <a:p>
            <a:r>
              <a:rPr lang="fr-FR" sz="2400" dirty="0" smtClean="0"/>
              <a:t>le produit cartésien s’exprime comme une jointure sans qualification :</a:t>
            </a:r>
          </a:p>
          <a:p>
            <a:pPr>
              <a:buNone/>
            </a:pPr>
            <a:r>
              <a:rPr lang="fr-FR" sz="2400" dirty="0" smtClean="0"/>
              <a:t>Syntaxe : </a:t>
            </a:r>
          </a:p>
          <a:p>
            <a:pPr lvl="2">
              <a:buNone/>
            </a:pPr>
            <a:r>
              <a:rPr lang="fr-FR" b="1" dirty="0" smtClean="0">
                <a:solidFill>
                  <a:srgbClr val="990000"/>
                </a:solidFill>
              </a:rPr>
              <a:t>SELECT</a:t>
            </a:r>
            <a:r>
              <a:rPr lang="fr-FR" b="1" dirty="0" smtClean="0"/>
              <a:t>    	*</a:t>
            </a:r>
            <a:endParaRPr lang="fr-FR" dirty="0" smtClean="0"/>
          </a:p>
          <a:p>
            <a:pPr lvl="2">
              <a:buNone/>
            </a:pPr>
            <a:r>
              <a:rPr lang="fr-FR" b="1" dirty="0" smtClean="0">
                <a:solidFill>
                  <a:srgbClr val="990000"/>
                </a:solidFill>
              </a:rPr>
              <a:t>FROM</a:t>
            </a:r>
            <a:r>
              <a:rPr lang="fr-FR" dirty="0" smtClean="0"/>
              <a:t>    	liste de noms de relations</a:t>
            </a:r>
          </a:p>
          <a:p>
            <a:pPr>
              <a:buNone/>
            </a:pPr>
            <a:r>
              <a:rPr lang="fr-FR" sz="2400" u="sng" dirty="0" smtClean="0"/>
              <a:t>Exemples :</a:t>
            </a:r>
            <a:endParaRPr lang="fr-FR" sz="2400" dirty="0" smtClean="0"/>
          </a:p>
          <a:p>
            <a:r>
              <a:rPr lang="fr-FR" sz="2400" dirty="0" smtClean="0"/>
              <a:t>La requête en algèbre relationnelle :  P := produit </a:t>
            </a:r>
            <a:r>
              <a:rPr lang="fr-FR" sz="2400" dirty="0" smtClean="0">
                <a:sym typeface="Symbol"/>
              </a:rPr>
              <a:t></a:t>
            </a:r>
            <a:r>
              <a:rPr lang="fr-FR" sz="2400" dirty="0" smtClean="0"/>
              <a:t> stock s’exprime en SQL comme suit :</a:t>
            </a:r>
          </a:p>
          <a:p>
            <a:pPr lvl="2">
              <a:buNone/>
            </a:pPr>
            <a:r>
              <a:rPr lang="en-US" b="1" dirty="0" smtClean="0">
                <a:solidFill>
                  <a:srgbClr val="990000"/>
                </a:solidFill>
              </a:rPr>
              <a:t>SELECT</a:t>
            </a:r>
            <a:r>
              <a:rPr lang="en-US" b="1" dirty="0" smtClean="0"/>
              <a:t>  	*</a:t>
            </a:r>
            <a:endParaRPr lang="fr-FR" dirty="0" smtClean="0"/>
          </a:p>
          <a:p>
            <a:pPr lvl="2">
              <a:buNone/>
            </a:pPr>
            <a:r>
              <a:rPr lang="en-US" b="1" dirty="0" smtClean="0">
                <a:solidFill>
                  <a:srgbClr val="990000"/>
                </a:solidFill>
              </a:rPr>
              <a:t>FROM</a:t>
            </a:r>
            <a:r>
              <a:rPr lang="en-US" dirty="0" smtClean="0">
                <a:solidFill>
                  <a:schemeClr val="accent2">
                    <a:lumMod val="75000"/>
                  </a:schemeClr>
                </a:solidFill>
              </a:rPr>
              <a:t> </a:t>
            </a:r>
            <a:r>
              <a:rPr lang="en-US" dirty="0" smtClean="0"/>
              <a:t> 	</a:t>
            </a:r>
            <a:r>
              <a:rPr lang="en-US" dirty="0" err="1" smtClean="0"/>
              <a:t>Produit</a:t>
            </a:r>
            <a:r>
              <a:rPr lang="en-US" dirty="0" smtClean="0"/>
              <a:t>, Stock;</a:t>
            </a:r>
            <a:endParaRPr lang="fr-FR" dirty="0" smtClean="0"/>
          </a:p>
          <a:p>
            <a:endParaRPr lang="fr-FR" sz="2400" dirty="0"/>
          </a:p>
        </p:txBody>
      </p:sp>
      <p:sp>
        <p:nvSpPr>
          <p:cNvPr id="6" name="Espace réservé du numéro de diapositive 5"/>
          <p:cNvSpPr>
            <a:spLocks noGrp="1"/>
          </p:cNvSpPr>
          <p:nvPr>
            <p:ph type="sldNum" sz="quarter" idx="12"/>
          </p:nvPr>
        </p:nvSpPr>
        <p:spPr/>
        <p:txBody>
          <a:bodyPr/>
          <a:lstStyle/>
          <a:p>
            <a:fld id="{974391E9-2589-4827-81D1-955CC3D3E4F5}" type="slidenum">
              <a:rPr lang="fr-FR" smtClean="0"/>
              <a:pPr/>
              <a:t>9</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ème1">
  <a:themeElements>
    <a:clrScheme name="Personnalisé 4">
      <a:dk1>
        <a:sysClr val="windowText" lastClr="000000"/>
      </a:dk1>
      <a:lt1>
        <a:sysClr val="window" lastClr="FFFFFF"/>
      </a:lt1>
      <a:dk2>
        <a:srgbClr val="0D2C3E"/>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26955</TotalTime>
  <Words>1980</Words>
  <Application>Microsoft Office PowerPoint</Application>
  <PresentationFormat>Affichage à l'écran (4:3)</PresentationFormat>
  <Paragraphs>511</Paragraphs>
  <Slides>52</Slides>
  <Notes>0</Notes>
  <HiddenSlides>0</HiddenSlides>
  <MMClips>0</MMClips>
  <ScaleCrop>false</ScaleCrop>
  <HeadingPairs>
    <vt:vector size="4" baseType="variant">
      <vt:variant>
        <vt:lpstr>Thème</vt:lpstr>
      </vt:variant>
      <vt:variant>
        <vt:i4>1</vt:i4>
      </vt:variant>
      <vt:variant>
        <vt:lpstr>Titres des diapositives</vt:lpstr>
      </vt:variant>
      <vt:variant>
        <vt:i4>52</vt:i4>
      </vt:variant>
    </vt:vector>
  </HeadingPairs>
  <TitlesOfParts>
    <vt:vector size="53" baseType="lpstr">
      <vt:lpstr>Thème1</vt:lpstr>
      <vt:lpstr>Chapitre 3:</vt:lpstr>
      <vt:lpstr>Interroger les BDDs relationnelles?</vt:lpstr>
      <vt:lpstr>Exprimer la projection ? </vt:lpstr>
      <vt:lpstr>Projection: exemples</vt:lpstr>
      <vt:lpstr> Exprimer la sélection ? </vt:lpstr>
      <vt:lpstr>Prédicats en SQL </vt:lpstr>
      <vt:lpstr>Exprimer la sélection ? </vt:lpstr>
      <vt:lpstr>Exprimer la sélection ? </vt:lpstr>
      <vt:lpstr>Exprimer le  produit cartésien ? </vt:lpstr>
      <vt:lpstr> Exprimer la jointure ? </vt:lpstr>
      <vt:lpstr> Exprimer la jointure ? </vt:lpstr>
      <vt:lpstr> Exprimer la jointure ? </vt:lpstr>
      <vt:lpstr>Alias ou synonyme   de relations ? </vt:lpstr>
      <vt:lpstr>Exemple2 </vt:lpstr>
      <vt:lpstr>Clause ORDER BY </vt:lpstr>
      <vt:lpstr>ORDER BY : Exemples  </vt:lpstr>
      <vt:lpstr> Opérateurs ensemblistes  Opérateur UNION </vt:lpstr>
      <vt:lpstr> Opérateurs ensemblistes  Opérateur INTERSECT  </vt:lpstr>
      <vt:lpstr> Opérateurs ensemblistes  Opérateur EXCEPT </vt:lpstr>
      <vt:lpstr>Produit cartésien (normeSQL2) </vt:lpstr>
      <vt:lpstr>Jointure (norme SQL2):</vt:lpstr>
      <vt:lpstr>Jointure: ancienne notation</vt:lpstr>
      <vt:lpstr>Jointure naturelle  </vt:lpstr>
      <vt:lpstr>Jointure naturelle (suite) </vt:lpstr>
      <vt:lpstr>Jointure d'une table avec elle-même </vt:lpstr>
      <vt:lpstr>Jointure d'une table avec elle-même </vt:lpstr>
      <vt:lpstr>Jointure non-équi</vt:lpstr>
      <vt:lpstr>Sous-interrogation </vt:lpstr>
      <vt:lpstr>Sous-interrogation</vt:lpstr>
      <vt:lpstr> Sous-interrogation à une ligne et une colonne </vt:lpstr>
      <vt:lpstr> Sous-interrogation ramenant plusieurs lignes </vt:lpstr>
      <vt:lpstr> Sous-interrogation ramenant plusieurs lignes: les opérateurs ANY et ALL </vt:lpstr>
      <vt:lpstr> Sous-interrogation ramenant plusieurs lignes: les opérateurs ANY et ALL </vt:lpstr>
      <vt:lpstr>Sous-interrogation ramenant plusieurs lignes</vt:lpstr>
      <vt:lpstr>Fonctions de groupes (1)</vt:lpstr>
      <vt:lpstr>Fonctions de groupes (2)</vt:lpstr>
      <vt:lpstr>Fonctions de groupes (3)</vt:lpstr>
      <vt:lpstr>Fonctions de groupes et sous-interrogations du SELECT</vt:lpstr>
      <vt:lpstr>Clause GROUP BY syntaxe</vt:lpstr>
      <vt:lpstr>Clause GROUP BY exécution</vt:lpstr>
      <vt:lpstr> Clause GROUP BY </vt:lpstr>
      <vt:lpstr>Clause GROUP BY:  exemples</vt:lpstr>
      <vt:lpstr>Clause GROUP BY:  exemples</vt:lpstr>
      <vt:lpstr>Clause GROUP BY :  RESTRICTION </vt:lpstr>
      <vt:lpstr>Clause GROUP BY:  Restriction</vt:lpstr>
      <vt:lpstr>Clause HAVING </vt:lpstr>
      <vt:lpstr>Clause HAVING Exemple</vt:lpstr>
      <vt:lpstr>Clause HAVING </vt:lpstr>
      <vt:lpstr>ORDER BY :  Exemples  </vt:lpstr>
      <vt:lpstr>Opérateur  EXISTS </vt:lpstr>
      <vt:lpstr>Opérateur  EXISTS exemple</vt:lpstr>
      <vt:lpstr>Diapositive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3:</dc:title>
  <dc:creator>DR_BENABDERAHMAN</dc:creator>
  <cp:lastModifiedBy>DR_BENABDERAHMAN</cp:lastModifiedBy>
  <cp:revision>114</cp:revision>
  <dcterms:created xsi:type="dcterms:W3CDTF">2020-04-14T16:46:43Z</dcterms:created>
  <dcterms:modified xsi:type="dcterms:W3CDTF">2020-06-01T19:56:32Z</dcterms:modified>
</cp:coreProperties>
</file>