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302" r:id="rId4"/>
    <p:sldId id="279" r:id="rId5"/>
    <p:sldId id="303" r:id="rId6"/>
    <p:sldId id="310" r:id="rId7"/>
    <p:sldId id="306" r:id="rId8"/>
    <p:sldId id="309" r:id="rId9"/>
    <p:sldId id="326" r:id="rId10"/>
    <p:sldId id="327" r:id="rId11"/>
    <p:sldId id="328" r:id="rId12"/>
    <p:sldId id="307" r:id="rId13"/>
    <p:sldId id="311" r:id="rId14"/>
    <p:sldId id="308" r:id="rId15"/>
    <p:sldId id="312" r:id="rId16"/>
    <p:sldId id="313" r:id="rId17"/>
    <p:sldId id="314" r:id="rId18"/>
    <p:sldId id="318" r:id="rId19"/>
    <p:sldId id="315" r:id="rId20"/>
    <p:sldId id="319" r:id="rId21"/>
    <p:sldId id="316" r:id="rId22"/>
    <p:sldId id="317" r:id="rId23"/>
    <p:sldId id="329" r:id="rId24"/>
  </p:sldIdLst>
  <p:sldSz cx="9144000" cy="6858000" type="screen4x3"/>
  <p:notesSz cx="10234613" cy="71040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115" cy="355260"/>
          </a:xfrm>
          <a:prstGeom prst="rect">
            <a:avLst/>
          </a:prstGeom>
        </p:spPr>
        <p:txBody>
          <a:bodyPr vert="horz" lIns="95418" tIns="47709" rIns="95418" bIns="4770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8089" y="0"/>
            <a:ext cx="4434115" cy="355260"/>
          </a:xfrm>
          <a:prstGeom prst="rect">
            <a:avLst/>
          </a:prstGeom>
        </p:spPr>
        <p:txBody>
          <a:bodyPr vert="horz" lIns="95418" tIns="47709" rIns="95418" bIns="47709" rtlCol="0"/>
          <a:lstStyle>
            <a:lvl1pPr algn="r">
              <a:defRPr sz="1300"/>
            </a:lvl1pPr>
          </a:lstStyle>
          <a:p>
            <a:fld id="{C4E8B500-A0EC-43E1-B144-B131FF3359CB}" type="datetimeFigureOut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747662"/>
            <a:ext cx="4434115" cy="355259"/>
          </a:xfrm>
          <a:prstGeom prst="rect">
            <a:avLst/>
          </a:prstGeom>
        </p:spPr>
        <p:txBody>
          <a:bodyPr vert="horz" lIns="95418" tIns="47709" rIns="95418" bIns="4770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8089" y="6747662"/>
            <a:ext cx="4434115" cy="355259"/>
          </a:xfrm>
          <a:prstGeom prst="rect">
            <a:avLst/>
          </a:prstGeom>
        </p:spPr>
        <p:txBody>
          <a:bodyPr vert="horz" lIns="95418" tIns="47709" rIns="95418" bIns="47709" rtlCol="0" anchor="b"/>
          <a:lstStyle>
            <a:lvl1pPr algn="r">
              <a:defRPr sz="1300"/>
            </a:lvl1pPr>
          </a:lstStyle>
          <a:p>
            <a:fld id="{E1E132E0-9655-42FD-B7BD-1F01D60587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164" cy="354618"/>
          </a:xfrm>
          <a:prstGeom prst="rect">
            <a:avLst/>
          </a:prstGeom>
        </p:spPr>
        <p:txBody>
          <a:bodyPr vert="horz" lIns="95418" tIns="47709" rIns="95418" bIns="4770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804" y="0"/>
            <a:ext cx="4435163" cy="354618"/>
          </a:xfrm>
          <a:prstGeom prst="rect">
            <a:avLst/>
          </a:prstGeom>
        </p:spPr>
        <p:txBody>
          <a:bodyPr vert="horz" lIns="95418" tIns="47709" rIns="95418" bIns="47709" rtlCol="0"/>
          <a:lstStyle>
            <a:lvl1pPr algn="r">
              <a:defRPr sz="1300"/>
            </a:lvl1pPr>
          </a:lstStyle>
          <a:p>
            <a:fld id="{4B93BCE3-BDFB-4C54-9C11-EA97BFF41FAD}" type="datetimeFigureOut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533400"/>
            <a:ext cx="3549650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18" tIns="47709" rIns="95418" bIns="4770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3627" y="3373886"/>
            <a:ext cx="8187361" cy="3196577"/>
          </a:xfrm>
          <a:prstGeom prst="rect">
            <a:avLst/>
          </a:prstGeom>
        </p:spPr>
        <p:txBody>
          <a:bodyPr vert="horz" lIns="95418" tIns="47709" rIns="95418" bIns="4770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747772"/>
            <a:ext cx="4435164" cy="354618"/>
          </a:xfrm>
          <a:prstGeom prst="rect">
            <a:avLst/>
          </a:prstGeom>
        </p:spPr>
        <p:txBody>
          <a:bodyPr vert="horz" lIns="95418" tIns="47709" rIns="95418" bIns="4770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804" y="6747772"/>
            <a:ext cx="4435163" cy="354618"/>
          </a:xfrm>
          <a:prstGeom prst="rect">
            <a:avLst/>
          </a:prstGeom>
        </p:spPr>
        <p:txBody>
          <a:bodyPr vert="horz" lIns="95418" tIns="47709" rIns="95418" bIns="47709" rtlCol="0" anchor="b"/>
          <a:lstStyle>
            <a:lvl1pPr algn="r">
              <a:defRPr sz="1300"/>
            </a:lvl1pPr>
          </a:lstStyle>
          <a:p>
            <a:fld id="{681E7422-6ADE-46F4-9991-3DDCE9F89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E7422-6ADE-46F4-9991-3DDCE9F8994A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220C5-AC60-4B86-A198-76016BC8C26C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878F0-8948-4FDA-9D36-C868C309FA16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0862C-6E3F-452E-B56E-81072CDFE849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75CE-0D97-441A-81D2-EDB79E86CCFD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ED33-D556-48D5-B785-5087FA637E62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0AF3-7ACC-465C-84E0-33CD39D3E1EC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52B5-F194-43B9-9CAA-8DA436FCF610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39EA-2263-4929-8B59-281E23D288A4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7747-85B8-44B5-B1B1-0BFBEF46D54A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12349-10B2-45BD-8538-8327F9EB8A1C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1215-D005-4956-AB93-44BA0A88BEAB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19E11-EE9C-4A11-A22D-7528C76E4E36}" type="datetime1">
              <a:rPr lang="fr-FR" smtClean="0"/>
              <a:pPr/>
              <a:t>10/03/2018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80222-E5EC-4C11-93CF-38BD575362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mtClean="0"/>
              <a:t>Chapitre 4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Diagrammes d’interaction </a:t>
            </a:r>
            <a:endParaRPr lang="fr-FR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</a:t>
            </a:r>
            <a:r>
              <a:rPr lang="fr-FR" sz="2000" b="1" dirty="0" smtClean="0">
                <a:solidFill>
                  <a:schemeClr val="bg1"/>
                </a:solidFill>
              </a:rPr>
              <a:t>de 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5556"/>
          <a:stretch>
            <a:fillRect/>
          </a:stretch>
        </p:blipFill>
        <p:spPr bwMode="auto">
          <a:xfrm>
            <a:off x="557142" y="1214422"/>
            <a:ext cx="800105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000504"/>
            <a:ext cx="3714776" cy="2724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71472" y="3714752"/>
            <a:ext cx="3447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Echange de messages et code Java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85828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/>
              <a:t>Message asynchrones et diagramme de classe.</a:t>
            </a:r>
          </a:p>
          <a:p>
            <a:r>
              <a:rPr lang="fr-FR" sz="2400" dirty="0" smtClean="0"/>
              <a:t>Messages et diagramme de classe</a:t>
            </a:r>
          </a:p>
          <a:p>
            <a:r>
              <a:rPr lang="fr-FR" sz="2400" dirty="0" smtClean="0"/>
              <a:t>Les messages asynchrones correspondent à des signaux dans le diagramme de classes.</a:t>
            </a:r>
          </a:p>
          <a:p>
            <a:r>
              <a:rPr lang="fr-FR" sz="2400" dirty="0" smtClean="0"/>
              <a:t>Les signaux sont des objets dont la classe est stéréotypée &lt;&lt; signal &gt;&gt; et dont les attributs (porteurs d’information) correspondent aux paramètres du message.</a:t>
            </a:r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fr-FR" sz="2400" b="1" dirty="0" smtClean="0"/>
              <a:t>Création et destruction d'objet</a:t>
            </a:r>
            <a:r>
              <a:rPr lang="fr-FR" sz="2400" dirty="0" smtClean="0"/>
              <a:t>: Un message peut entraîner la création ou la destruction d’objets</a:t>
            </a:r>
          </a:p>
          <a:p>
            <a:pPr>
              <a:spcAft>
                <a:spcPts val="1200"/>
              </a:spcAft>
            </a:pPr>
            <a:r>
              <a:rPr lang="fr-FR" sz="2400" dirty="0" smtClean="0"/>
              <a:t>La </a:t>
            </a:r>
            <a:r>
              <a:rPr lang="fr-FR" sz="2400" b="1" dirty="0" smtClean="0"/>
              <a:t>création</a:t>
            </a:r>
            <a:r>
              <a:rPr lang="fr-FR" sz="2400" dirty="0" smtClean="0"/>
              <a:t> d’un objet est matérialisée par une flèche qui pointe sur le sommet d’une ligne de vie (On peut aussi utiliser un message asynchrone ordinaire portant le nom «</a:t>
            </a:r>
            <a:r>
              <a:rPr lang="fr-FR" sz="2400" b="1" dirty="0" err="1" smtClean="0"/>
              <a:t>create</a:t>
            </a:r>
            <a:r>
              <a:rPr lang="fr-FR" sz="2400" dirty="0" smtClean="0"/>
              <a:t>»).</a:t>
            </a:r>
          </a:p>
          <a:p>
            <a:pPr>
              <a:spcAft>
                <a:spcPts val="1200"/>
              </a:spcAft>
            </a:pPr>
            <a:r>
              <a:rPr lang="fr-FR" sz="2400" dirty="0" smtClean="0"/>
              <a:t>La destruction d’un objet est matérialisée par une croix qui marque la fin de la ligne de vie de l’objet.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28736"/>
            <a:ext cx="7847312" cy="464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Message réflexif</a:t>
            </a:r>
            <a:r>
              <a:rPr lang="fr-FR" sz="2400" dirty="0" smtClean="0"/>
              <a:t>: Un objet peut s’envoyer des messages</a:t>
            </a:r>
          </a:p>
          <a:p>
            <a:pPr indent="17463"/>
            <a:r>
              <a:rPr lang="fr-FR" sz="2400" dirty="0" smtClean="0"/>
              <a:t> appel à une autre méthode de l’objet.</a:t>
            </a:r>
          </a:p>
          <a:p>
            <a:pPr indent="17463"/>
            <a:r>
              <a:rPr lang="fr-FR" sz="2400" dirty="0" smtClean="0"/>
              <a:t> appel récursif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14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643182"/>
            <a:ext cx="7124720" cy="384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Un fragment combiné permet de décomposer une interaction complexe en fragments suffisamment simples pour être compris.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14554"/>
            <a:ext cx="7786742" cy="395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err="1" smtClean="0"/>
              <a:t>Opt</a:t>
            </a:r>
            <a:r>
              <a:rPr lang="fr-FR" sz="2400" dirty="0" smtClean="0"/>
              <a:t>: fragment parcouru si une condition est vérifié 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16</a:t>
            </a:fld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071678"/>
            <a:ext cx="6254942" cy="27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b="1" dirty="0" smtClean="0"/>
              <a:t>Alt: </a:t>
            </a:r>
            <a:r>
              <a:rPr lang="fr-FR" sz="2400" dirty="0" smtClean="0"/>
              <a:t>équivalent à la structure « si …alors….sinon »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17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00240"/>
            <a:ext cx="7436087" cy="402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b="1" dirty="0" smtClean="0"/>
              <a:t>Alt: exemple</a:t>
            </a: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18</a:t>
            </a:fld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5" y="1838325"/>
            <a:ext cx="7667649" cy="31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b="1" dirty="0" err="1" smtClean="0"/>
              <a:t>Loop</a:t>
            </a:r>
            <a:r>
              <a:rPr lang="fr-FR" sz="2400" b="1" dirty="0" smtClean="0"/>
              <a:t>.</a:t>
            </a:r>
            <a:r>
              <a:rPr lang="fr-FR" sz="2400" dirty="0" smtClean="0"/>
              <a:t> Répétition du fragment tant que  la condition est vérifiée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19</a:t>
            </a:fld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285992"/>
            <a:ext cx="7786742" cy="3737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642942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lvl="0" indent="-342900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40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28736"/>
            <a:ext cx="8401080" cy="507209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fr-FR" sz="2400" dirty="0" smtClean="0"/>
              <a:t>Les diagramme d’interaction représente les communications avec le logiciel et au sein du logiciel.  On distingue deux types de diagrammes d’interaction.</a:t>
            </a:r>
          </a:p>
          <a:p>
            <a:pPr marL="457200" indent="-45720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/>
            </a:pPr>
            <a:r>
              <a:rPr lang="fr-FR" sz="2400" dirty="0" smtClean="0">
                <a:solidFill>
                  <a:srgbClr val="FF0000"/>
                </a:solidFill>
              </a:rPr>
              <a:t>Diagramme de séquence </a:t>
            </a:r>
            <a:endParaRPr lang="fr-FR" sz="2400" dirty="0" smtClean="0"/>
          </a:p>
          <a:p>
            <a:pPr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</a:pPr>
            <a:r>
              <a:rPr lang="fr-FR" sz="2400" dirty="0" smtClean="0"/>
              <a:t>Représentation temporelle des interactions entre les objets </a:t>
            </a:r>
          </a:p>
          <a:p>
            <a:pPr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</a:pPr>
            <a:r>
              <a:rPr lang="fr-FR" sz="2400" dirty="0" smtClean="0"/>
              <a:t>Chronologie des messages échangés entre les objets et avec les acteurs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Font typeface="+mj-lt"/>
              <a:buAutoNum type="arabicParenR" startAt="2"/>
            </a:pPr>
            <a:r>
              <a:rPr lang="fr-FR" sz="2400" dirty="0" smtClean="0">
                <a:solidFill>
                  <a:srgbClr val="FF0000"/>
                </a:solidFill>
              </a:rPr>
              <a:t>Diagramme de communication </a:t>
            </a:r>
          </a:p>
          <a:p>
            <a:pPr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</a:pPr>
            <a:r>
              <a:rPr lang="fr-FR" sz="2400" dirty="0" smtClean="0"/>
              <a:t>Représentation spatiale des objets et de leurs interactions</a:t>
            </a:r>
          </a:p>
          <a:p>
            <a:pPr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</a:pPr>
            <a:r>
              <a:rPr lang="fr-FR" sz="2400" dirty="0" smtClean="0"/>
              <a:t>Diagramme d'objet dont les associations sont étiquetées par les messages envoyés 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b="1" dirty="0" err="1" smtClean="0"/>
              <a:t>Loop</a:t>
            </a:r>
            <a:r>
              <a:rPr lang="fr-FR" sz="2400" b="1" dirty="0" smtClean="0"/>
              <a:t>. Exemple</a:t>
            </a:r>
            <a:r>
              <a:rPr lang="fr-FR" sz="2400" dirty="0" smtClean="0"/>
              <a:t> 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20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3" y="1919288"/>
            <a:ext cx="7291416" cy="34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/>
            <a:r>
              <a:rPr lang="fr-FR" sz="2400" b="1" dirty="0" smtClean="0"/>
              <a:t>Exemple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21</a:t>
            </a:fld>
            <a:endParaRPr lang="fr-F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928802"/>
            <a:ext cx="7286676" cy="45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Fragments combinés</a:t>
            </a:r>
            <a:endParaRPr lang="fr-FR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/>
            <a:r>
              <a:rPr lang="fr-FR" sz="2400" dirty="0" err="1" smtClean="0"/>
              <a:t>Ref</a:t>
            </a:r>
            <a:r>
              <a:rPr lang="fr-FR" sz="2400" dirty="0" smtClean="0"/>
              <a:t>: référence à une autre diagramme de séquences  équivalent  à l’appel de fonctions</a:t>
            </a:r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22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428868"/>
            <a:ext cx="75628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Utilisation des diagrammes de séquence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/>
              <a:t>Les diagrammes de séquences sont principalement utilisés pour :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Documenter des cas d’utilisation. Dans ce cas, un acteur est toujours présent.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Définir des opérations. Dans ce cas, on initie souvent le diagramme par un message trouvé et on est particulièrement rigoureux dans la définition des éléments du modèle.</a:t>
            </a:r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642942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lvl="0" indent="-342900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40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07209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fr-FR" sz="2000" dirty="0" smtClean="0"/>
              <a:t>Les deux diagrammes sont équivalents en phase de conception: Description du lien entre cas d'utilisation et diagramme de classes.</a:t>
            </a: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fr-FR" sz="2400" b="1" dirty="0" smtClean="0"/>
              <a:t>Exemple</a:t>
            </a:r>
            <a:r>
              <a:rPr lang="fr-FR" sz="2400" dirty="0" smtClean="0"/>
              <a:t> : </a:t>
            </a:r>
            <a:r>
              <a:rPr lang="fr-FR" sz="2200" dirty="0" smtClean="0"/>
              <a:t>À partir d'un diagramme de classes et d'un cas d'utilisation.</a:t>
            </a:r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fr-FR" sz="2400" dirty="0" smtClean="0">
                <a:solidFill>
                  <a:srgbClr val="C00000"/>
                </a:solidFill>
              </a:rPr>
              <a:t>Diagramme de séquence</a:t>
            </a:r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r>
              <a:rPr lang="fr-FR" sz="2400" dirty="0" smtClean="0">
                <a:solidFill>
                  <a:srgbClr val="C00000"/>
                </a:solidFill>
              </a:rPr>
              <a:t>Diagramme de communication </a:t>
            </a:r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  <a:p>
            <a:pPr marL="0" indent="0" algn="just">
              <a:spcAft>
                <a:spcPts val="600"/>
              </a:spcAft>
              <a:buClr>
                <a:schemeClr val="tx2">
                  <a:lumMod val="60000"/>
                  <a:lumOff val="40000"/>
                </a:schemeClr>
              </a:buCl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85992"/>
            <a:ext cx="8252667" cy="85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lum contrast="-10000"/>
          </a:blip>
          <a:srcRect/>
          <a:stretch>
            <a:fillRect/>
          </a:stretch>
        </p:blipFill>
        <p:spPr bwMode="auto">
          <a:xfrm>
            <a:off x="928662" y="3786190"/>
            <a:ext cx="7419989" cy="137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5786454"/>
            <a:ext cx="7481902" cy="75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Diagramme de séquences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5072098"/>
          </a:xfrm>
        </p:spPr>
        <p:txBody>
          <a:bodyPr>
            <a:normAutofit/>
          </a:bodyPr>
          <a:lstStyle/>
          <a:p>
            <a:pPr marL="179388" indent="-179388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diagrammes de séquences permettent de décrire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COMMENT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 éléments du système interagissent entre eux et avec les acteurs.   </a:t>
            </a:r>
          </a:p>
          <a:p>
            <a:pPr marL="7175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Montrent les interactions entre objets selon un point de vue temporel</a:t>
            </a:r>
          </a:p>
          <a:p>
            <a:pPr marL="7175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Description de scénarios types et des exceptions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Deux utilisations principales :</a:t>
            </a:r>
          </a:p>
          <a:p>
            <a:pPr marL="723900" indent="-363538">
              <a:lnSpc>
                <a:spcPct val="150000"/>
              </a:lnSpc>
              <a:buFont typeface="+mj-lt"/>
              <a:buAutoNum type="arabicParenR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Documentation des CU (point de vue Fonctionnel)</a:t>
            </a:r>
          </a:p>
          <a:p>
            <a:pPr marL="723900" indent="-363538">
              <a:lnSpc>
                <a:spcPct val="150000"/>
              </a:lnSpc>
              <a:buFont typeface="+mj-lt"/>
              <a:buAutoNum type="arabicParenR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Représentation précise des interactions (point de vue Dynamique). identification des messages, des envois, réceptions, etc.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Concepts principaux :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28736"/>
            <a:ext cx="8643998" cy="5072098"/>
          </a:xfrm>
        </p:spPr>
        <p:txBody>
          <a:bodyPr>
            <a:normAutofit fontScale="77500" lnSpcReduction="20000"/>
          </a:bodyPr>
          <a:lstStyle/>
          <a:p>
            <a:pPr marL="360363" indent="-360363">
              <a:lnSpc>
                <a:spcPct val="120000"/>
              </a:lnSpc>
              <a:buFont typeface="+mj-lt"/>
              <a:buAutoNum type="arabicParenR"/>
            </a:pPr>
            <a:r>
              <a:rPr lang="fr-FR" sz="3100" dirty="0" smtClean="0"/>
              <a:t>Les participants (le plus souvent des objets)</a:t>
            </a:r>
          </a:p>
          <a:p>
            <a:pPr marL="628650" indent="-268288">
              <a:lnSpc>
                <a:spcPct val="120000"/>
              </a:lnSpc>
            </a:pPr>
            <a:r>
              <a:rPr lang="fr-FR" sz="2800" dirty="0" smtClean="0"/>
              <a:t>Une ligne de vie : représente un participant à une interaction (objet ou acteur).</a:t>
            </a:r>
          </a:p>
          <a:p>
            <a:pPr marL="628650" indent="-268288"/>
            <a:r>
              <a:rPr lang="fr-FR" sz="2800" dirty="0" smtClean="0"/>
              <a:t>Des zones d’activation</a:t>
            </a:r>
          </a:p>
          <a:p>
            <a:pPr marL="360363" indent="-360363">
              <a:lnSpc>
                <a:spcPct val="120000"/>
              </a:lnSpc>
              <a:buFont typeface="+mj-lt"/>
              <a:buAutoNum type="arabicParenR" startAt="2"/>
            </a:pPr>
            <a:r>
              <a:rPr lang="fr-FR" sz="3100" dirty="0" smtClean="0"/>
              <a:t>Les messages :</a:t>
            </a:r>
          </a:p>
          <a:p>
            <a:pPr marL="628650" indent="-268288"/>
            <a:r>
              <a:rPr lang="fr-FR" sz="2800" dirty="0" smtClean="0"/>
              <a:t>L’opération et éventuellement ses paramètres</a:t>
            </a:r>
          </a:p>
          <a:p>
            <a:pPr marL="628650" indent="-268288"/>
            <a:r>
              <a:rPr lang="fr-FR" sz="2800" dirty="0" smtClean="0"/>
              <a:t>Éventuellement son résultat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arenR" startAt="3"/>
            </a:pPr>
            <a:r>
              <a:rPr lang="fr-FR" sz="3100" dirty="0" smtClean="0"/>
              <a:t>Des Fragments combinés</a:t>
            </a:r>
          </a:p>
          <a:p>
            <a:pPr marL="717550"/>
            <a:r>
              <a:rPr lang="fr-FR" sz="2800" dirty="0" smtClean="0"/>
              <a:t>Alt : conditionnelle</a:t>
            </a:r>
          </a:p>
          <a:p>
            <a:pPr marL="717550"/>
            <a:r>
              <a:rPr lang="fr-FR" sz="2800" dirty="0" err="1" smtClean="0"/>
              <a:t>Loop</a:t>
            </a:r>
            <a:r>
              <a:rPr lang="fr-FR" sz="2800" dirty="0" smtClean="0"/>
              <a:t> : boucle</a:t>
            </a:r>
          </a:p>
          <a:p>
            <a:pPr marL="717550"/>
            <a:r>
              <a:rPr lang="fr-FR" sz="2800" dirty="0" err="1" smtClean="0"/>
              <a:t>Ref</a:t>
            </a:r>
            <a:r>
              <a:rPr lang="fr-FR" sz="2800" dirty="0" smtClean="0"/>
              <a:t> : référence a un autre diagramme de séquence (=appel de fonction)</a:t>
            </a:r>
          </a:p>
          <a:p>
            <a:pPr marL="717550"/>
            <a:r>
              <a:rPr lang="fr-FR" sz="2800" dirty="0" smtClean="0"/>
              <a:t>Etc.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693737" indent="-514350" algn="l">
              <a:spcBef>
                <a:spcPct val="20000"/>
              </a:spcBef>
              <a:buFont typeface="+mj-lt"/>
              <a:buAutoNum type="arabicParenR"/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Lignes de vie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400" dirty="0" smtClean="0"/>
              <a:t>Une ligne de vie se représente par un rectangle, auquel est accroché une ligne verticale pointillée, contenant une étiquette dont la syntaxe est :</a:t>
            </a:r>
          </a:p>
          <a:p>
            <a:pPr algn="ctr">
              <a:spcAft>
                <a:spcPts val="600"/>
              </a:spcAft>
              <a:buNone/>
            </a:pPr>
            <a:r>
              <a:rPr lang="fr-FR" sz="2400" dirty="0" smtClean="0"/>
              <a:t>[&lt;</a:t>
            </a:r>
            <a:r>
              <a:rPr lang="fr-FR" sz="2400" dirty="0" err="1" smtClean="0"/>
              <a:t>nom_objet</a:t>
            </a:r>
            <a:r>
              <a:rPr lang="fr-FR" sz="2400" dirty="0" smtClean="0"/>
              <a:t>&gt;] : [&lt;</a:t>
            </a:r>
            <a:r>
              <a:rPr lang="fr-FR" sz="2400" dirty="0" err="1" smtClean="0"/>
              <a:t>Nom_de_classe</a:t>
            </a:r>
            <a:r>
              <a:rPr lang="fr-FR" sz="2400" dirty="0" smtClean="0"/>
              <a:t>&gt;]</a:t>
            </a:r>
          </a:p>
          <a:p>
            <a:r>
              <a:rPr lang="fr-FR" sz="2400" dirty="0" smtClean="0"/>
              <a:t>Au moins un des deux noms doit être spécifié dans l’étiquette, les deux points ( :) sont, quand à eux, obligatoire.</a:t>
            </a:r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214414" y="4071942"/>
            <a:ext cx="2000264" cy="42862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 smtClean="0">
                <a:solidFill>
                  <a:schemeClr val="tx1"/>
                </a:solidFill>
              </a:rPr>
              <a:t>P1: Classe1</a:t>
            </a:r>
            <a:endParaRPr lang="fr-FR" u="sng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86182" y="4071942"/>
            <a:ext cx="2000264" cy="42862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 smtClean="0">
                <a:solidFill>
                  <a:schemeClr val="tx1"/>
                </a:solidFill>
              </a:rPr>
              <a:t>P2:</a:t>
            </a:r>
            <a:endParaRPr lang="fr-FR" u="sng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57950" y="4071942"/>
            <a:ext cx="2000264" cy="42862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u="sng" dirty="0" smtClean="0">
                <a:solidFill>
                  <a:schemeClr val="tx1"/>
                </a:solidFill>
              </a:rPr>
              <a:t>: Classe3</a:t>
            </a:r>
            <a:endParaRPr lang="fr-FR" u="sng" dirty="0">
              <a:solidFill>
                <a:schemeClr val="tx1"/>
              </a:solidFill>
            </a:endParaRPr>
          </a:p>
        </p:txBody>
      </p:sp>
      <p:cxnSp>
        <p:nvCxnSpPr>
          <p:cNvPr id="13" name="Connecteur droit 12"/>
          <p:cNvCxnSpPr>
            <a:stCxn id="7" idx="2"/>
          </p:cNvCxnSpPr>
          <p:nvPr/>
        </p:nvCxnSpPr>
        <p:spPr>
          <a:xfrm rot="5400000">
            <a:off x="1410728" y="5268388"/>
            <a:ext cx="1571636" cy="3600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>
            <a:off x="3947058" y="5268388"/>
            <a:ext cx="1571636" cy="3600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6518826" y="5268388"/>
            <a:ext cx="1571636" cy="3600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071670" y="4786322"/>
            <a:ext cx="214314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43438" y="4786322"/>
            <a:ext cx="214314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15206" y="4857760"/>
            <a:ext cx="214314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Un message définit une communication particulière entre des lignes de vie. l'envoi d'un signal ; l'invocation d'une opération ; la création ou la destruction d'une instance.</a:t>
            </a:r>
          </a:p>
          <a:p>
            <a:pPr marL="0" indent="0">
              <a:buNone/>
            </a:pPr>
            <a:r>
              <a:rPr lang="fr-FR" sz="2800" b="1" dirty="0" smtClean="0"/>
              <a:t>Types de messages:</a:t>
            </a:r>
          </a:p>
          <a:p>
            <a:r>
              <a:rPr lang="fr-FR" sz="2400" b="1" dirty="0" smtClean="0"/>
              <a:t>Message synchrone </a:t>
            </a:r>
            <a:r>
              <a:rPr lang="fr-FR" sz="2400" dirty="0" smtClean="0"/>
              <a:t>: Émetteur bloqué en attente du retour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738794"/>
            <a:ext cx="7215238" cy="2428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5357850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Message asynchrone </a:t>
            </a:r>
            <a:r>
              <a:rPr lang="fr-FR" sz="2400" dirty="0" smtClean="0"/>
              <a:t>: Émetteur non bloqué, continue son exécution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 algn="just"/>
            <a:r>
              <a:rPr lang="fr-FR" sz="2400" b="1" dirty="0" smtClean="0"/>
              <a:t>Message de retour: </a:t>
            </a:r>
            <a:r>
              <a:rPr lang="fr-FR" sz="2400" dirty="0" smtClean="0"/>
              <a:t>On peut associer aux messages d’appel de méthode un message de retour (en pointillés) marquant la reprise du contrôle par l’objet émetteur du message synchrone.</a:t>
            </a:r>
            <a:endParaRPr lang="fr-FR" sz="2400" b="1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078471"/>
            <a:ext cx="5715040" cy="199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Connecteur droit avec flèche 8"/>
          <p:cNvCxnSpPr/>
          <p:nvPr/>
        </p:nvCxnSpPr>
        <p:spPr>
          <a:xfrm>
            <a:off x="3143240" y="5857892"/>
            <a:ext cx="2571768" cy="1588"/>
          </a:xfrm>
          <a:prstGeom prst="straightConnector1">
            <a:avLst/>
          </a:prstGeom>
          <a:ln w="12700">
            <a:solidFill>
              <a:schemeClr val="tx1"/>
            </a:solidFill>
            <a:prstDash val="lg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857256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539750" indent="-360363" algn="l">
              <a:spcBef>
                <a:spcPct val="20000"/>
              </a:spcBef>
            </a:pP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de messages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42984"/>
            <a:ext cx="885828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/>
              <a:t>Message synchrone et diagramme de classe.</a:t>
            </a:r>
          </a:p>
          <a:p>
            <a:r>
              <a:rPr lang="fr-FR" sz="2300" dirty="0" smtClean="0"/>
              <a:t>Les messages synchrones correspondent le plus souvent à une opération :</a:t>
            </a:r>
          </a:p>
          <a:p>
            <a:pPr marL="809625" indent="-360363">
              <a:tabLst>
                <a:tab pos="539750" algn="l"/>
              </a:tabLst>
            </a:pPr>
            <a:r>
              <a:rPr lang="fr-FR" sz="2300" dirty="0" smtClean="0"/>
              <a:t>A l’invocation, le flux contrôle passe de l’émetteur au récepteur</a:t>
            </a:r>
          </a:p>
          <a:p>
            <a:pPr marL="809625" indent="-360363">
              <a:tabLst>
                <a:tab pos="539750" algn="l"/>
              </a:tabLst>
            </a:pPr>
            <a:r>
              <a:rPr lang="fr-FR" sz="2300" dirty="0" smtClean="0"/>
              <a:t>L’émetteur attend la fin de l’exécution, et reprend après le retour</a:t>
            </a:r>
          </a:p>
          <a:p>
            <a:pPr marL="809625" indent="-360363">
              <a:tabLst>
                <a:tab pos="539750" algn="l"/>
              </a:tabLst>
            </a:pPr>
            <a:r>
              <a:rPr lang="fr-FR" sz="2300" dirty="0" smtClean="0"/>
              <a:t>Les méthodes correspondant aux messages synchrones doivent être définies dans un diagramme de classes.</a:t>
            </a:r>
          </a:p>
          <a:p>
            <a:pPr marL="809625" indent="-360363">
              <a:tabLst>
                <a:tab pos="539750" algn="l"/>
              </a:tabLst>
            </a:pPr>
            <a:r>
              <a:rPr lang="fr-FR" sz="2300" dirty="0" smtClean="0"/>
              <a:t>Les méthodes sont définies dans la classe du récepteur, et pas de l’émetteur du message.</a:t>
            </a:r>
          </a:p>
          <a:p>
            <a:pPr>
              <a:buNone/>
            </a:pP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24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de </a:t>
            </a:r>
            <a:r>
              <a:rPr lang="fr-FR" sz="2000" b="1" dirty="0" smtClean="0">
                <a:solidFill>
                  <a:schemeClr val="bg1"/>
                </a:solidFill>
              </a:rPr>
              <a:t>séquences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80222-E5EC-4C11-93CF-38BD575362D0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842</Words>
  <Application>Microsoft Office PowerPoint</Application>
  <PresentationFormat>Affichage à l'écran (4:3)</PresentationFormat>
  <Paragraphs>197</Paragraphs>
  <Slides>23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Chapitre 4 Diagrammes d’interaction </vt:lpstr>
      <vt:lpstr>Introduction</vt:lpstr>
      <vt:lpstr>Introduction</vt:lpstr>
      <vt:lpstr> 2. Diagramme de séquences</vt:lpstr>
      <vt:lpstr>Concepts principaux :</vt:lpstr>
      <vt:lpstr>Lignes de vie</vt:lpstr>
      <vt:lpstr>Messages</vt:lpstr>
      <vt:lpstr>Types de messages</vt:lpstr>
      <vt:lpstr>Types de messages</vt:lpstr>
      <vt:lpstr>Types de messages</vt:lpstr>
      <vt:lpstr>Types de messages</vt:lpstr>
      <vt:lpstr>Types de messages</vt:lpstr>
      <vt:lpstr>Types de messages</vt:lpstr>
      <vt:lpstr>Types de messages</vt:lpstr>
      <vt:lpstr>Fragments combinés</vt:lpstr>
      <vt:lpstr>Fragments combinés</vt:lpstr>
      <vt:lpstr>Fragments combinés</vt:lpstr>
      <vt:lpstr>Fragments combinés</vt:lpstr>
      <vt:lpstr>Fragments combinés</vt:lpstr>
      <vt:lpstr>Fragments combinés</vt:lpstr>
      <vt:lpstr>Fragments combinés</vt:lpstr>
      <vt:lpstr>Fragments combinés</vt:lpstr>
      <vt:lpstr>Utilisation des diagrammes de séquence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2 UML - Diagramme de cas d’utilisation (Usecase diagram)</dc:title>
  <dc:creator>Salim</dc:creator>
  <cp:lastModifiedBy>Salim</cp:lastModifiedBy>
  <cp:revision>294</cp:revision>
  <dcterms:created xsi:type="dcterms:W3CDTF">2015-02-06T15:38:25Z</dcterms:created>
  <dcterms:modified xsi:type="dcterms:W3CDTF">2018-03-10T10:53:10Z</dcterms:modified>
</cp:coreProperties>
</file>