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35"/>
  </p:notesMasterIdLst>
  <p:handoutMasterIdLst>
    <p:handoutMasterId r:id="rId36"/>
  </p:handoutMasterIdLst>
  <p:sldIdLst>
    <p:sldId id="311" r:id="rId2"/>
    <p:sldId id="258" r:id="rId3"/>
    <p:sldId id="259" r:id="rId4"/>
    <p:sldId id="280" r:id="rId5"/>
    <p:sldId id="279" r:id="rId6"/>
    <p:sldId id="281" r:id="rId7"/>
    <p:sldId id="282" r:id="rId8"/>
    <p:sldId id="284" r:id="rId9"/>
    <p:sldId id="285" r:id="rId10"/>
    <p:sldId id="283" r:id="rId11"/>
    <p:sldId id="286" r:id="rId12"/>
    <p:sldId id="260" r:id="rId13"/>
    <p:sldId id="287" r:id="rId14"/>
    <p:sldId id="288" r:id="rId15"/>
    <p:sldId id="289" r:id="rId16"/>
    <p:sldId id="300" r:id="rId17"/>
    <p:sldId id="291" r:id="rId18"/>
    <p:sldId id="292" r:id="rId19"/>
    <p:sldId id="293" r:id="rId20"/>
    <p:sldId id="294" r:id="rId21"/>
    <p:sldId id="295" r:id="rId22"/>
    <p:sldId id="296" r:id="rId23"/>
    <p:sldId id="297" r:id="rId24"/>
    <p:sldId id="298" r:id="rId25"/>
    <p:sldId id="299" r:id="rId26"/>
    <p:sldId id="301" r:id="rId27"/>
    <p:sldId id="302" r:id="rId28"/>
    <p:sldId id="304" r:id="rId29"/>
    <p:sldId id="307" r:id="rId30"/>
    <p:sldId id="308" r:id="rId31"/>
    <p:sldId id="310" r:id="rId32"/>
    <p:sldId id="306" r:id="rId33"/>
    <p:sldId id="309" r:id="rId34"/>
  </p:sldIdLst>
  <p:sldSz cx="9144000" cy="6858000" type="screen4x3"/>
  <p:notesSz cx="10234613" cy="710406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924"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4434115" cy="355260"/>
          </a:xfrm>
          <a:prstGeom prst="rect">
            <a:avLst/>
          </a:prstGeom>
        </p:spPr>
        <p:txBody>
          <a:bodyPr vert="horz" lIns="95418" tIns="47709" rIns="95418" bIns="47709" rtlCol="0"/>
          <a:lstStyle>
            <a:lvl1pPr algn="l">
              <a:defRPr sz="1300"/>
            </a:lvl1pPr>
          </a:lstStyle>
          <a:p>
            <a:endParaRPr lang="fr-FR"/>
          </a:p>
        </p:txBody>
      </p:sp>
      <p:sp>
        <p:nvSpPr>
          <p:cNvPr id="3" name="Espace réservé de la date 2"/>
          <p:cNvSpPr>
            <a:spLocks noGrp="1"/>
          </p:cNvSpPr>
          <p:nvPr>
            <p:ph type="dt" sz="quarter" idx="1"/>
          </p:nvPr>
        </p:nvSpPr>
        <p:spPr>
          <a:xfrm>
            <a:off x="5798089" y="0"/>
            <a:ext cx="4434115" cy="355260"/>
          </a:xfrm>
          <a:prstGeom prst="rect">
            <a:avLst/>
          </a:prstGeom>
        </p:spPr>
        <p:txBody>
          <a:bodyPr vert="horz" lIns="95418" tIns="47709" rIns="95418" bIns="47709" rtlCol="0"/>
          <a:lstStyle>
            <a:lvl1pPr algn="r">
              <a:defRPr sz="1300"/>
            </a:lvl1pPr>
          </a:lstStyle>
          <a:p>
            <a:fld id="{C4E8B500-A0EC-43E1-B144-B131FF3359CB}" type="datetimeFigureOut">
              <a:rPr lang="fr-FR" smtClean="0"/>
              <a:pPr/>
              <a:t>06/02/2018</a:t>
            </a:fld>
            <a:endParaRPr lang="fr-FR"/>
          </a:p>
        </p:txBody>
      </p:sp>
      <p:sp>
        <p:nvSpPr>
          <p:cNvPr id="4" name="Espace réservé du pied de page 3"/>
          <p:cNvSpPr>
            <a:spLocks noGrp="1"/>
          </p:cNvSpPr>
          <p:nvPr>
            <p:ph type="ftr" sz="quarter" idx="2"/>
          </p:nvPr>
        </p:nvSpPr>
        <p:spPr>
          <a:xfrm>
            <a:off x="0" y="6747662"/>
            <a:ext cx="4434115" cy="355259"/>
          </a:xfrm>
          <a:prstGeom prst="rect">
            <a:avLst/>
          </a:prstGeom>
        </p:spPr>
        <p:txBody>
          <a:bodyPr vert="horz" lIns="95418" tIns="47709" rIns="95418" bIns="47709" rtlCol="0" anchor="b"/>
          <a:lstStyle>
            <a:lvl1pPr algn="l">
              <a:defRPr sz="1300"/>
            </a:lvl1pPr>
          </a:lstStyle>
          <a:p>
            <a:endParaRPr lang="fr-FR"/>
          </a:p>
        </p:txBody>
      </p:sp>
      <p:sp>
        <p:nvSpPr>
          <p:cNvPr id="5" name="Espace réservé du numéro de diapositive 4"/>
          <p:cNvSpPr>
            <a:spLocks noGrp="1"/>
          </p:cNvSpPr>
          <p:nvPr>
            <p:ph type="sldNum" sz="quarter" idx="3"/>
          </p:nvPr>
        </p:nvSpPr>
        <p:spPr>
          <a:xfrm>
            <a:off x="5798089" y="6747662"/>
            <a:ext cx="4434115" cy="355259"/>
          </a:xfrm>
          <a:prstGeom prst="rect">
            <a:avLst/>
          </a:prstGeom>
        </p:spPr>
        <p:txBody>
          <a:bodyPr vert="horz" lIns="95418" tIns="47709" rIns="95418" bIns="47709" rtlCol="0" anchor="b"/>
          <a:lstStyle>
            <a:lvl1pPr algn="r">
              <a:defRPr sz="1300"/>
            </a:lvl1pPr>
          </a:lstStyle>
          <a:p>
            <a:fld id="{E1E132E0-9655-42FD-B7BD-1F01D6058787}" type="slidenum">
              <a:rPr lang="fr-FR" smtClean="0"/>
              <a:pPr/>
              <a:t>‹N°›</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4435164" cy="354618"/>
          </a:xfrm>
          <a:prstGeom prst="rect">
            <a:avLst/>
          </a:prstGeom>
        </p:spPr>
        <p:txBody>
          <a:bodyPr vert="horz" lIns="95418" tIns="47709" rIns="95418" bIns="47709" rtlCol="0"/>
          <a:lstStyle>
            <a:lvl1pPr algn="l">
              <a:defRPr sz="1300"/>
            </a:lvl1pPr>
          </a:lstStyle>
          <a:p>
            <a:endParaRPr lang="fr-FR"/>
          </a:p>
        </p:txBody>
      </p:sp>
      <p:sp>
        <p:nvSpPr>
          <p:cNvPr id="3" name="Espace réservé de la date 2"/>
          <p:cNvSpPr>
            <a:spLocks noGrp="1"/>
          </p:cNvSpPr>
          <p:nvPr>
            <p:ph type="dt" idx="1"/>
          </p:nvPr>
        </p:nvSpPr>
        <p:spPr>
          <a:xfrm>
            <a:off x="5797804" y="0"/>
            <a:ext cx="4435163" cy="354618"/>
          </a:xfrm>
          <a:prstGeom prst="rect">
            <a:avLst/>
          </a:prstGeom>
        </p:spPr>
        <p:txBody>
          <a:bodyPr vert="horz" lIns="95418" tIns="47709" rIns="95418" bIns="47709" rtlCol="0"/>
          <a:lstStyle>
            <a:lvl1pPr algn="r">
              <a:defRPr sz="1300"/>
            </a:lvl1pPr>
          </a:lstStyle>
          <a:p>
            <a:fld id="{4B93BCE3-BDFB-4C54-9C11-EA97BFF41FAD}" type="datetimeFigureOut">
              <a:rPr lang="fr-FR" smtClean="0"/>
              <a:pPr/>
              <a:t>06/02/2018</a:t>
            </a:fld>
            <a:endParaRPr lang="fr-FR"/>
          </a:p>
        </p:txBody>
      </p:sp>
      <p:sp>
        <p:nvSpPr>
          <p:cNvPr id="4" name="Espace réservé de l'image des diapositives 3"/>
          <p:cNvSpPr>
            <a:spLocks noGrp="1" noRot="1" noChangeAspect="1"/>
          </p:cNvSpPr>
          <p:nvPr>
            <p:ph type="sldImg" idx="2"/>
          </p:nvPr>
        </p:nvSpPr>
        <p:spPr>
          <a:xfrm>
            <a:off x="3343275" y="533400"/>
            <a:ext cx="3549650" cy="2663825"/>
          </a:xfrm>
          <a:prstGeom prst="rect">
            <a:avLst/>
          </a:prstGeom>
          <a:noFill/>
          <a:ln w="12700">
            <a:solidFill>
              <a:prstClr val="black"/>
            </a:solidFill>
          </a:ln>
        </p:spPr>
        <p:txBody>
          <a:bodyPr vert="horz" lIns="95418" tIns="47709" rIns="95418" bIns="47709" rtlCol="0" anchor="ctr"/>
          <a:lstStyle/>
          <a:p>
            <a:endParaRPr lang="fr-FR"/>
          </a:p>
        </p:txBody>
      </p:sp>
      <p:sp>
        <p:nvSpPr>
          <p:cNvPr id="5" name="Espace réservé des commentaires 4"/>
          <p:cNvSpPr>
            <a:spLocks noGrp="1"/>
          </p:cNvSpPr>
          <p:nvPr>
            <p:ph type="body" sz="quarter" idx="3"/>
          </p:nvPr>
        </p:nvSpPr>
        <p:spPr>
          <a:xfrm>
            <a:off x="1023627" y="3373886"/>
            <a:ext cx="8187361" cy="3196577"/>
          </a:xfrm>
          <a:prstGeom prst="rect">
            <a:avLst/>
          </a:prstGeom>
        </p:spPr>
        <p:txBody>
          <a:bodyPr vert="horz" lIns="95418" tIns="47709" rIns="95418" bIns="47709"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6747772"/>
            <a:ext cx="4435164" cy="354618"/>
          </a:xfrm>
          <a:prstGeom prst="rect">
            <a:avLst/>
          </a:prstGeom>
        </p:spPr>
        <p:txBody>
          <a:bodyPr vert="horz" lIns="95418" tIns="47709" rIns="95418" bIns="47709" rtlCol="0" anchor="b"/>
          <a:lstStyle>
            <a:lvl1pPr algn="l">
              <a:defRPr sz="1300"/>
            </a:lvl1pPr>
          </a:lstStyle>
          <a:p>
            <a:endParaRPr lang="fr-FR"/>
          </a:p>
        </p:txBody>
      </p:sp>
      <p:sp>
        <p:nvSpPr>
          <p:cNvPr id="7" name="Espace réservé du numéro de diapositive 6"/>
          <p:cNvSpPr>
            <a:spLocks noGrp="1"/>
          </p:cNvSpPr>
          <p:nvPr>
            <p:ph type="sldNum" sz="quarter" idx="5"/>
          </p:nvPr>
        </p:nvSpPr>
        <p:spPr>
          <a:xfrm>
            <a:off x="5797804" y="6747772"/>
            <a:ext cx="4435163" cy="354618"/>
          </a:xfrm>
          <a:prstGeom prst="rect">
            <a:avLst/>
          </a:prstGeom>
        </p:spPr>
        <p:txBody>
          <a:bodyPr vert="horz" lIns="95418" tIns="47709" rIns="95418" bIns="47709" rtlCol="0" anchor="b"/>
          <a:lstStyle>
            <a:lvl1pPr algn="r">
              <a:defRPr sz="1300"/>
            </a:lvl1pPr>
          </a:lstStyle>
          <a:p>
            <a:fld id="{681E7422-6ADE-46F4-9991-3DDCE9F8994A}"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DD3220C5-AC60-4B86-A198-76016BC8C26C}" type="datetime1">
              <a:rPr lang="fr-FR" smtClean="0"/>
              <a:pPr/>
              <a:t>06/02/2018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5780222-E5EC-4C11-93CF-38BD575362D0}"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C9878F0-8948-4FDA-9D36-C868C309FA16}" type="datetime1">
              <a:rPr lang="fr-FR" smtClean="0"/>
              <a:pPr/>
              <a:t>06/02/2018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5780222-E5EC-4C11-93CF-38BD575362D0}"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BE0862C-6E3F-452E-B56E-81072CDFE849}" type="datetime1">
              <a:rPr lang="fr-FR" smtClean="0"/>
              <a:pPr/>
              <a:t>06/02/2018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5780222-E5EC-4C11-93CF-38BD575362D0}"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B8275CE-0D97-441A-81D2-EDB79E86CCFD}" type="datetime1">
              <a:rPr lang="fr-FR" smtClean="0"/>
              <a:pPr/>
              <a:t>06/02/2018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5780222-E5EC-4C11-93CF-38BD575362D0}"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5473ED33-D556-48D5-B785-5087FA637E62}" type="datetime1">
              <a:rPr lang="fr-FR" smtClean="0"/>
              <a:pPr/>
              <a:t>06/02/2018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5780222-E5EC-4C11-93CF-38BD575362D0}"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B7A0AF3-7ACC-465C-84E0-33CD39D3E1EC}" type="datetime1">
              <a:rPr lang="fr-FR" smtClean="0"/>
              <a:pPr/>
              <a:t>06/02/2018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5780222-E5EC-4C11-93CF-38BD575362D0}"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1CD52B5-F194-43B9-9CAA-8DA436FCF610}" type="datetime1">
              <a:rPr lang="fr-FR" smtClean="0"/>
              <a:pPr/>
              <a:t>06/02/2018</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5780222-E5EC-4C11-93CF-38BD575362D0}"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892739EA-2263-4929-8B59-281E23D288A4}" type="datetime1">
              <a:rPr lang="fr-FR" smtClean="0"/>
              <a:pPr/>
              <a:t>06/02/2018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F987747-85B8-44B5-B1B1-0BFBEF46D54A}" type="datetime1">
              <a:rPr lang="fr-FR" smtClean="0"/>
              <a:pPr/>
              <a:t>06/02/2018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5780222-E5EC-4C11-93CF-38BD575362D0}"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EA12349-10B2-45BD-8538-8327F9EB8A1C}" type="datetime1">
              <a:rPr lang="fr-FR" smtClean="0"/>
              <a:pPr/>
              <a:t>06/02/2018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5780222-E5EC-4C11-93CF-38BD575362D0}"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CBB1215-D005-4956-AB93-44BA0A88BEAB}" type="datetime1">
              <a:rPr lang="fr-FR" smtClean="0"/>
              <a:pPr/>
              <a:t>06/02/2018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5780222-E5EC-4C11-93CF-38BD575362D0}"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019E11-EE9C-4A11-A22D-7528C76E4E36}" type="datetime1">
              <a:rPr lang="fr-FR" smtClean="0"/>
              <a:pPr/>
              <a:t>06/02/2018</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780222-E5EC-4C11-93CF-38BD575362D0}"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928670"/>
            <a:ext cx="9144000" cy="5262979"/>
          </a:xfrm>
          <a:prstGeom prst="rect">
            <a:avLst/>
          </a:prstGeom>
          <a:solidFill>
            <a:schemeClr val="bg1"/>
          </a:solidFill>
          <a:ln w="3175">
            <a:noFill/>
          </a:ln>
        </p:spPr>
        <p:txBody>
          <a:bodyPr wrap="square">
            <a:spAutoFit/>
          </a:bodyPr>
          <a:lstStyle/>
          <a:p>
            <a:pPr marL="442913" indent="-265113">
              <a:lnSpc>
                <a:spcPct val="150000"/>
              </a:lnSpc>
              <a:spcBef>
                <a:spcPts val="1200"/>
              </a:spcBef>
              <a:spcAft>
                <a:spcPts val="1200"/>
              </a:spcAft>
            </a:pPr>
            <a:endParaRPr lang="fr-FR" sz="2800" b="1" dirty="0" smtClean="0">
              <a:solidFill>
                <a:srgbClr val="002060"/>
              </a:solidFill>
              <a:latin typeface="Times New Roman" pitchFamily="18" charset="0"/>
              <a:cs typeface="Times New Roman" pitchFamily="18" charset="0"/>
            </a:endParaRPr>
          </a:p>
          <a:p>
            <a:pPr marL="442913" indent="-265113" algn="ctr">
              <a:lnSpc>
                <a:spcPct val="150000"/>
              </a:lnSpc>
              <a:spcBef>
                <a:spcPts val="1200"/>
              </a:spcBef>
              <a:spcAft>
                <a:spcPts val="1200"/>
              </a:spcAft>
            </a:pPr>
            <a:r>
              <a:rPr lang="fr-FR" sz="4000" b="1" dirty="0" smtClean="0">
                <a:solidFill>
                  <a:srgbClr val="002060"/>
                </a:solidFill>
                <a:latin typeface="Times New Roman" pitchFamily="18" charset="0"/>
                <a:cs typeface="Times New Roman" pitchFamily="18" charset="0"/>
              </a:rPr>
              <a:t>Chapitre 3</a:t>
            </a:r>
          </a:p>
          <a:p>
            <a:pPr marL="442913" indent="-265113" algn="ctr">
              <a:lnSpc>
                <a:spcPct val="150000"/>
              </a:lnSpc>
              <a:spcBef>
                <a:spcPts val="1200"/>
              </a:spcBef>
              <a:spcAft>
                <a:spcPts val="1200"/>
              </a:spcAft>
            </a:pPr>
            <a:r>
              <a:rPr lang="fr-FR" sz="4000" b="1" dirty="0" smtClean="0">
                <a:solidFill>
                  <a:srgbClr val="C00000"/>
                </a:solidFill>
                <a:latin typeface="Times New Roman" pitchFamily="18" charset="0"/>
                <a:cs typeface="Times New Roman" pitchFamily="18" charset="0"/>
              </a:rPr>
              <a:t>Diagramme de classes et diagramme d’objets</a:t>
            </a:r>
          </a:p>
          <a:p>
            <a:pPr marL="442913" indent="-265113">
              <a:lnSpc>
                <a:spcPct val="150000"/>
              </a:lnSpc>
              <a:spcAft>
                <a:spcPts val="1200"/>
              </a:spcAft>
            </a:pPr>
            <a:endParaRPr lang="fr-FR" sz="2000" dirty="0" smtClean="0">
              <a:latin typeface="Times New Roman" pitchFamily="18" charset="0"/>
              <a:cs typeface="Times New Roman" pitchFamily="18" charset="0"/>
            </a:endParaRPr>
          </a:p>
          <a:p>
            <a:endParaRPr lang="fr-FR" dirty="0"/>
          </a:p>
        </p:txBody>
      </p:sp>
      <p:sp>
        <p:nvSpPr>
          <p:cNvPr id="10" name="Espace réservé du numéro de diapositive 9"/>
          <p:cNvSpPr>
            <a:spLocks noGrp="1"/>
          </p:cNvSpPr>
          <p:nvPr>
            <p:ph type="sldNum" sz="quarter" idx="12"/>
          </p:nvPr>
        </p:nvSpPr>
        <p:spPr/>
        <p:txBody>
          <a:bodyPr>
            <a:normAutofit/>
          </a:bodyPr>
          <a:lstStyle/>
          <a:p>
            <a:fld id="{F688C2C4-741E-4393-A453-6A35726C010F}" type="slidenum">
              <a:rPr lang="fr-FR" smtClean="0"/>
              <a:pPr/>
              <a:t>1</a:t>
            </a:fld>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857256"/>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pPr marL="342900" indent="-342900" algn="l">
              <a:spcBef>
                <a:spcPct val="20000"/>
              </a:spcBef>
            </a:pPr>
            <a:r>
              <a:rPr lang="fr-FR" sz="2800" dirty="0" smtClean="0">
                <a:solidFill>
                  <a:srgbClr val="C00000"/>
                </a:solidFill>
                <a:latin typeface="Times New Roman" pitchFamily="18" charset="0"/>
                <a:cs typeface="Times New Roman" pitchFamily="18" charset="0"/>
              </a:rPr>
              <a:t> 2. Les classe</a:t>
            </a:r>
            <a:br>
              <a:rPr lang="fr-FR" sz="2800" dirty="0" smtClean="0">
                <a:solidFill>
                  <a:srgbClr val="C00000"/>
                </a:solidFill>
                <a:latin typeface="Times New Roman" pitchFamily="18" charset="0"/>
                <a:cs typeface="Times New Roman" pitchFamily="18" charset="0"/>
              </a:rPr>
            </a:br>
            <a:r>
              <a:rPr lang="fr-FR" sz="2800" dirty="0" smtClean="0">
                <a:solidFill>
                  <a:srgbClr val="C00000"/>
                </a:solidFill>
                <a:latin typeface="Times New Roman" pitchFamily="18" charset="0"/>
                <a:cs typeface="Times New Roman" pitchFamily="18" charset="0"/>
              </a:rPr>
              <a:t>2.4 Encapsulation </a:t>
            </a:r>
            <a:endParaRPr lang="fr-FR" sz="3600" dirty="0">
              <a:solidFill>
                <a:srgbClr val="C00000"/>
              </a:solidFill>
            </a:endParaRPr>
          </a:p>
        </p:txBody>
      </p:sp>
      <p:sp>
        <p:nvSpPr>
          <p:cNvPr id="3" name="Espace réservé du contenu 2"/>
          <p:cNvSpPr>
            <a:spLocks noGrp="1"/>
          </p:cNvSpPr>
          <p:nvPr>
            <p:ph idx="1"/>
          </p:nvPr>
        </p:nvSpPr>
        <p:spPr>
          <a:xfrm>
            <a:off x="285720" y="1214422"/>
            <a:ext cx="8429684" cy="5643578"/>
          </a:xfrm>
        </p:spPr>
        <p:txBody>
          <a:bodyPr>
            <a:normAutofit/>
          </a:bodyPr>
          <a:lstStyle/>
          <a:p>
            <a:pPr algn="just"/>
            <a:r>
              <a:rPr lang="fr-FR" sz="2400" dirty="0" smtClean="0"/>
              <a:t>L'encapsulation est un principe de conception consistant à protéger le cœur d'un système des accès intempestifs venant de l'extérieur.</a:t>
            </a:r>
          </a:p>
          <a:p>
            <a:pPr algn="just"/>
            <a:r>
              <a:rPr lang="fr-FR" sz="2400" dirty="0" smtClean="0"/>
              <a:t>En UML, en utilisant les modificateurs d'accès sur les attributs ou les classes :</a:t>
            </a:r>
          </a:p>
          <a:p>
            <a:pPr marL="628650"/>
            <a:r>
              <a:rPr lang="fr-FR" sz="2400" b="1" dirty="0" smtClean="0">
                <a:solidFill>
                  <a:srgbClr val="7030A0"/>
                </a:solidFill>
              </a:rPr>
              <a:t>Public </a:t>
            </a:r>
            <a:r>
              <a:rPr lang="fr-FR" sz="2400" dirty="0" smtClean="0"/>
              <a:t>ou  «</a:t>
            </a:r>
            <a:r>
              <a:rPr lang="fr-FR" sz="2400" b="1" dirty="0" smtClean="0">
                <a:solidFill>
                  <a:srgbClr val="7030A0"/>
                </a:solidFill>
              </a:rPr>
              <a:t>+</a:t>
            </a:r>
            <a:r>
              <a:rPr lang="fr-FR" sz="2400" dirty="0" smtClean="0"/>
              <a:t>»  : </a:t>
            </a:r>
            <a:r>
              <a:rPr lang="fr-FR" sz="2400" b="1" dirty="0" smtClean="0"/>
              <a:t>propriété</a:t>
            </a:r>
            <a:r>
              <a:rPr lang="fr-FR" sz="2400" dirty="0" smtClean="0"/>
              <a:t> ou </a:t>
            </a:r>
            <a:r>
              <a:rPr lang="fr-FR" sz="2400" b="1" dirty="0" smtClean="0"/>
              <a:t>classe</a:t>
            </a:r>
            <a:r>
              <a:rPr lang="fr-FR" sz="2400" dirty="0" smtClean="0"/>
              <a:t> visible partout</a:t>
            </a:r>
          </a:p>
          <a:p>
            <a:pPr marL="628650" algn="just"/>
            <a:r>
              <a:rPr lang="fr-FR" sz="2400" b="1" dirty="0" err="1" smtClean="0">
                <a:solidFill>
                  <a:srgbClr val="7030A0"/>
                </a:solidFill>
              </a:rPr>
              <a:t>Protected</a:t>
            </a:r>
            <a:r>
              <a:rPr lang="fr-FR" sz="2400" dirty="0" smtClean="0"/>
              <a:t> ou «</a:t>
            </a:r>
            <a:r>
              <a:rPr lang="fr-FR" sz="2400" b="1" dirty="0" smtClean="0">
                <a:solidFill>
                  <a:srgbClr val="7030A0"/>
                </a:solidFill>
              </a:rPr>
              <a:t>#</a:t>
            </a:r>
            <a:r>
              <a:rPr lang="fr-FR" sz="2400" dirty="0" smtClean="0"/>
              <a:t> » . </a:t>
            </a:r>
            <a:r>
              <a:rPr lang="fr-FR" sz="2400" b="1" dirty="0" smtClean="0"/>
              <a:t>propriété</a:t>
            </a:r>
            <a:r>
              <a:rPr lang="fr-FR" sz="2400" dirty="0" smtClean="0"/>
              <a:t> ou </a:t>
            </a:r>
            <a:r>
              <a:rPr lang="fr-FR" sz="2400" b="1" dirty="0" smtClean="0"/>
              <a:t>classe</a:t>
            </a:r>
            <a:r>
              <a:rPr lang="fr-FR" sz="2400" dirty="0" smtClean="0"/>
              <a:t> visible dans la classe et par tous ses descendants.</a:t>
            </a:r>
          </a:p>
          <a:p>
            <a:pPr marL="628650" algn="just"/>
            <a:r>
              <a:rPr lang="fr-FR" sz="2400" b="1" dirty="0" err="1" smtClean="0">
                <a:solidFill>
                  <a:srgbClr val="7030A0"/>
                </a:solidFill>
              </a:rPr>
              <a:t>Private</a:t>
            </a:r>
            <a:r>
              <a:rPr lang="fr-FR" sz="2400" b="1" dirty="0" smtClean="0">
                <a:solidFill>
                  <a:srgbClr val="7030A0"/>
                </a:solidFill>
              </a:rPr>
              <a:t> </a:t>
            </a:r>
            <a:r>
              <a:rPr lang="fr-FR" sz="2400" dirty="0" smtClean="0"/>
              <a:t>ou «</a:t>
            </a:r>
            <a:r>
              <a:rPr lang="fr-FR" sz="2400" b="1" dirty="0" smtClean="0">
                <a:solidFill>
                  <a:srgbClr val="7030A0"/>
                </a:solidFill>
              </a:rPr>
              <a:t> -</a:t>
            </a:r>
            <a:r>
              <a:rPr lang="fr-FR" sz="2400" dirty="0" smtClean="0"/>
              <a:t> »  : </a:t>
            </a:r>
            <a:r>
              <a:rPr lang="fr-FR" sz="2400" b="1" dirty="0" smtClean="0"/>
              <a:t>propriété</a:t>
            </a:r>
            <a:r>
              <a:rPr lang="fr-FR" sz="2400" dirty="0" smtClean="0"/>
              <a:t> ou </a:t>
            </a:r>
            <a:r>
              <a:rPr lang="fr-FR" sz="2400" b="1" dirty="0" smtClean="0"/>
              <a:t>classe</a:t>
            </a:r>
            <a:r>
              <a:rPr lang="fr-FR" sz="2400" dirty="0" smtClean="0"/>
              <a:t> visible uniquement dans la classe</a:t>
            </a:r>
          </a:p>
          <a:p>
            <a:pPr marL="628650" algn="just"/>
            <a:r>
              <a:rPr lang="fr-FR" sz="2400" b="1" dirty="0" smtClean="0">
                <a:solidFill>
                  <a:srgbClr val="7030A0"/>
                </a:solidFill>
              </a:rPr>
              <a:t>Package</a:t>
            </a:r>
            <a:r>
              <a:rPr lang="fr-FR" sz="2400" dirty="0" smtClean="0"/>
              <a:t>, ou «</a:t>
            </a:r>
            <a:r>
              <a:rPr lang="fr-FR" sz="2400" b="1" dirty="0" smtClean="0">
                <a:solidFill>
                  <a:srgbClr val="7030A0"/>
                </a:solidFill>
              </a:rPr>
              <a:t>~</a:t>
            </a:r>
            <a:r>
              <a:rPr lang="fr-FR" sz="2400" dirty="0" smtClean="0"/>
              <a:t> » : </a:t>
            </a:r>
            <a:r>
              <a:rPr lang="fr-FR" sz="2400" b="1" dirty="0" smtClean="0"/>
              <a:t>propriété</a:t>
            </a:r>
            <a:r>
              <a:rPr lang="fr-FR" sz="2400" dirty="0" smtClean="0"/>
              <a:t> ou </a:t>
            </a:r>
            <a:r>
              <a:rPr lang="fr-FR" sz="2400" b="1" dirty="0" smtClean="0"/>
              <a:t>classe</a:t>
            </a:r>
            <a:r>
              <a:rPr lang="fr-FR" sz="2400" dirty="0" smtClean="0"/>
              <a:t> visible uniquement dans le paquetage</a:t>
            </a:r>
          </a:p>
          <a:p>
            <a:pPr marL="628650" algn="just">
              <a:buNone/>
            </a:pPr>
            <a:endParaRPr lang="fr-FR" sz="2400" dirty="0" smtClean="0"/>
          </a:p>
          <a:p>
            <a:pPr algn="just">
              <a:spcAft>
                <a:spcPts val="600"/>
              </a:spcAft>
            </a:pPr>
            <a:endParaRPr lang="fr-FR" sz="2400" dirty="0" smtClean="0"/>
          </a:p>
          <a:p>
            <a:pPr algn="just">
              <a:spcAft>
                <a:spcPts val="600"/>
              </a:spcAft>
              <a:buClr>
                <a:schemeClr val="tx2">
                  <a:lumMod val="60000"/>
                  <a:lumOff val="40000"/>
                </a:schemeClr>
              </a:buClr>
            </a:pPr>
            <a:endParaRPr lang="fr-FR" sz="2400" dirty="0" smtClean="0"/>
          </a:p>
          <a:p>
            <a:pPr>
              <a:buFont typeface="Wingdings" pitchFamily="2" charset="2"/>
              <a:buChar char="§"/>
            </a:pPr>
            <a:endParaRPr lang="fr-FR" dirty="0">
              <a:latin typeface="Times New Roman" pitchFamily="18" charset="0"/>
              <a:cs typeface="Times New Roman" pitchFamily="18" charset="0"/>
            </a:endParaRPr>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de classes</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10</a:t>
            </a:fld>
            <a:endParaRPr lang="fr-FR"/>
          </a:p>
        </p:txBody>
      </p:sp>
      <p:sp>
        <p:nvSpPr>
          <p:cNvPr id="6" name="Titre 1"/>
          <p:cNvSpPr txBox="1">
            <a:spLocks/>
          </p:cNvSpPr>
          <p:nvPr/>
        </p:nvSpPr>
        <p:spPr>
          <a:xfrm>
            <a:off x="-32"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a:t>
            </a:r>
            <a:r>
              <a:rPr lang="fr-FR" sz="2000" b="1" dirty="0" smtClean="0">
                <a:solidFill>
                  <a:schemeClr val="bg1"/>
                </a:solidFill>
              </a:rPr>
              <a:t>de classes</a:t>
            </a:r>
            <a:endParaRPr kumimoji="0" lang="fr-FR" sz="2000" b="1" i="0" u="none" strike="noStrike" kern="1200" cap="none" spc="0" normalizeH="0" baseline="0" noProof="0" dirty="0" smtClean="0">
              <a:ln>
                <a:noFill/>
              </a:ln>
              <a:solidFill>
                <a:schemeClr val="bg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heckerboard(across)">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checkerboard(across)">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checkerboard(across)">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checkerboard(across)">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857256"/>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pPr marL="342900" indent="-342900" algn="l">
              <a:spcBef>
                <a:spcPct val="20000"/>
              </a:spcBef>
            </a:pPr>
            <a:r>
              <a:rPr lang="fr-FR" sz="2800" dirty="0" smtClean="0">
                <a:solidFill>
                  <a:srgbClr val="C00000"/>
                </a:solidFill>
                <a:latin typeface="Times New Roman" pitchFamily="18" charset="0"/>
                <a:cs typeface="Times New Roman" pitchFamily="18" charset="0"/>
              </a:rPr>
              <a:t> 2. Les classe</a:t>
            </a:r>
            <a:br>
              <a:rPr lang="fr-FR" sz="2800" dirty="0" smtClean="0">
                <a:solidFill>
                  <a:srgbClr val="C00000"/>
                </a:solidFill>
                <a:latin typeface="Times New Roman" pitchFamily="18" charset="0"/>
                <a:cs typeface="Times New Roman" pitchFamily="18" charset="0"/>
              </a:rPr>
            </a:br>
            <a:r>
              <a:rPr lang="fr-FR" sz="2800" dirty="0" smtClean="0">
                <a:solidFill>
                  <a:srgbClr val="C00000"/>
                </a:solidFill>
                <a:latin typeface="Times New Roman" pitchFamily="18" charset="0"/>
                <a:cs typeface="Times New Roman" pitchFamily="18" charset="0"/>
              </a:rPr>
              <a:t>2.4 Encapsulation (Exemple d'encapsulation)</a:t>
            </a:r>
            <a:endParaRPr lang="fr-FR" sz="3600" dirty="0">
              <a:solidFill>
                <a:srgbClr val="C00000"/>
              </a:solidFill>
            </a:endParaRPr>
          </a:p>
        </p:txBody>
      </p:sp>
      <p:sp>
        <p:nvSpPr>
          <p:cNvPr id="3" name="Espace réservé du contenu 2"/>
          <p:cNvSpPr>
            <a:spLocks noGrp="1"/>
          </p:cNvSpPr>
          <p:nvPr>
            <p:ph idx="1"/>
          </p:nvPr>
        </p:nvSpPr>
        <p:spPr>
          <a:xfrm>
            <a:off x="285720" y="1214422"/>
            <a:ext cx="8572560" cy="5643578"/>
          </a:xfrm>
        </p:spPr>
        <p:txBody>
          <a:bodyPr>
            <a:normAutofit/>
          </a:bodyPr>
          <a:lstStyle/>
          <a:p>
            <a:pPr algn="just">
              <a:spcAft>
                <a:spcPts val="600"/>
              </a:spcAft>
              <a:buNone/>
            </a:pPr>
            <a:endParaRPr lang="fr-FR" sz="2400" dirty="0" smtClean="0"/>
          </a:p>
          <a:p>
            <a:pPr algn="just">
              <a:spcAft>
                <a:spcPts val="600"/>
              </a:spcAft>
              <a:buClr>
                <a:schemeClr val="tx2">
                  <a:lumMod val="60000"/>
                  <a:lumOff val="40000"/>
                </a:schemeClr>
              </a:buClr>
            </a:pPr>
            <a:endParaRPr lang="fr-FR" sz="2400" dirty="0" smtClean="0"/>
          </a:p>
          <a:p>
            <a:pPr>
              <a:buFont typeface="Wingdings" pitchFamily="2" charset="2"/>
              <a:buChar char="§"/>
            </a:pPr>
            <a:endParaRPr lang="fr-FR" dirty="0">
              <a:latin typeface="Times New Roman" pitchFamily="18" charset="0"/>
              <a:cs typeface="Times New Roman" pitchFamily="18" charset="0"/>
            </a:endParaRPr>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de classes</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11</a:t>
            </a:fld>
            <a:endParaRPr lang="fr-FR"/>
          </a:p>
        </p:txBody>
      </p:sp>
      <p:pic>
        <p:nvPicPr>
          <p:cNvPr id="3074" name="Picture 2"/>
          <p:cNvPicPr>
            <a:picLocks noChangeAspect="1" noChangeArrowheads="1"/>
          </p:cNvPicPr>
          <p:nvPr/>
        </p:nvPicPr>
        <p:blipFill>
          <a:blip r:embed="rId2"/>
          <a:srcRect/>
          <a:stretch>
            <a:fillRect/>
          </a:stretch>
        </p:blipFill>
        <p:spPr bwMode="auto">
          <a:xfrm>
            <a:off x="285720" y="1175938"/>
            <a:ext cx="8001056" cy="4824830"/>
          </a:xfrm>
          <a:prstGeom prst="rect">
            <a:avLst/>
          </a:prstGeom>
          <a:noFill/>
          <a:ln w="9525">
            <a:noFill/>
            <a:miter lim="800000"/>
            <a:headEnd/>
            <a:tailEnd/>
          </a:ln>
          <a:effectLst/>
        </p:spPr>
      </p:pic>
      <p:sp>
        <p:nvSpPr>
          <p:cNvPr id="7" name="Rectangle 6"/>
          <p:cNvSpPr/>
          <p:nvPr/>
        </p:nvSpPr>
        <p:spPr>
          <a:xfrm>
            <a:off x="428628" y="6072206"/>
            <a:ext cx="8643966" cy="430887"/>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a:spAutoFit/>
          </a:bodyPr>
          <a:lstStyle/>
          <a:p>
            <a:r>
              <a:rPr lang="fr-FR" sz="2200" dirty="0" smtClean="0">
                <a:solidFill>
                  <a:srgbClr val="C00000"/>
                </a:solidFill>
              </a:rPr>
              <a:t>Les modificateurs d'accès sont également applicables aux opérations.</a:t>
            </a:r>
          </a:p>
        </p:txBody>
      </p:sp>
      <p:sp>
        <p:nvSpPr>
          <p:cNvPr id="8" name="Rectangle 7"/>
          <p:cNvSpPr/>
          <p:nvPr/>
        </p:nvSpPr>
        <p:spPr>
          <a:xfrm>
            <a:off x="3357554" y="1285860"/>
            <a:ext cx="2214578" cy="135732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8"/>
          <p:cNvSpPr/>
          <p:nvPr/>
        </p:nvSpPr>
        <p:spPr>
          <a:xfrm>
            <a:off x="2571736" y="4500570"/>
            <a:ext cx="2428892" cy="121444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9"/>
          <p:cNvSpPr/>
          <p:nvPr/>
        </p:nvSpPr>
        <p:spPr>
          <a:xfrm>
            <a:off x="6000760" y="3786190"/>
            <a:ext cx="2214578" cy="135732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2" name="Connecteur droit 11"/>
          <p:cNvCxnSpPr/>
          <p:nvPr/>
        </p:nvCxnSpPr>
        <p:spPr>
          <a:xfrm rot="5400000">
            <a:off x="3994676" y="3107610"/>
            <a:ext cx="684562" cy="41458"/>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13" name="Titre 1"/>
          <p:cNvSpPr txBox="1">
            <a:spLocks/>
          </p:cNvSpPr>
          <p:nvPr/>
        </p:nvSpPr>
        <p:spPr>
          <a:xfrm>
            <a:off x="-32"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a:t>
            </a:r>
            <a:r>
              <a:rPr lang="fr-FR" sz="2000" b="1" dirty="0" smtClean="0">
                <a:solidFill>
                  <a:schemeClr val="bg1"/>
                </a:solidFill>
              </a:rPr>
              <a:t>de classes</a:t>
            </a:r>
            <a:endParaRPr kumimoji="0" lang="fr-FR" sz="2000" b="1" i="0" u="none" strike="noStrike" kern="1200" cap="none" spc="0" normalizeH="0" baseline="0" noProof="0" dirty="0" smtClean="0">
              <a:ln>
                <a:noFill/>
              </a:ln>
              <a:solidFill>
                <a:schemeClr val="bg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xit" presetSubtype="10" fill="hold" grpId="0" nodeType="clickEffect">
                                  <p:stCondLst>
                                    <p:cond delay="0"/>
                                  </p:stCondLst>
                                  <p:childTnLst>
                                    <p:animEffect transition="out" filter="checkerboard(across)">
                                      <p:cBhvr>
                                        <p:cTn id="6" dur="500"/>
                                        <p:tgtEl>
                                          <p:spTgt spid="8"/>
                                        </p:tgtEl>
                                      </p:cBhvr>
                                    </p:animEffect>
                                    <p:set>
                                      <p:cBhvr>
                                        <p:cTn id="7" dur="1" fill="hold">
                                          <p:stCondLst>
                                            <p:cond delay="499"/>
                                          </p:stCondLst>
                                        </p:cTn>
                                        <p:tgtEl>
                                          <p:spTgt spid="8"/>
                                        </p:tgtEl>
                                        <p:attrNameLst>
                                          <p:attrName>style.visibility</p:attrName>
                                        </p:attrNameLst>
                                      </p:cBhvr>
                                      <p:to>
                                        <p:strVal val="hidden"/>
                                      </p:to>
                                    </p:set>
                                  </p:childTnLst>
                                </p:cTn>
                              </p:par>
                              <p:par>
                                <p:cTn id="8" presetID="18" presetClass="exit" presetSubtype="12" fill="hold" nodeType="withEffect">
                                  <p:stCondLst>
                                    <p:cond delay="0"/>
                                  </p:stCondLst>
                                  <p:childTnLst>
                                    <p:animEffect transition="out" filter="strips(downLeft)">
                                      <p:cBhvr>
                                        <p:cTn id="9" dur="500"/>
                                        <p:tgtEl>
                                          <p:spTgt spid="12"/>
                                        </p:tgtEl>
                                      </p:cBhvr>
                                    </p:animEffect>
                                    <p:set>
                                      <p:cBhvr>
                                        <p:cTn id="10" dur="1" fill="hold">
                                          <p:stCondLst>
                                            <p:cond delay="499"/>
                                          </p:stCondLst>
                                        </p:cTn>
                                        <p:tgtEl>
                                          <p:spTgt spid="12"/>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5" presetClass="exit" presetSubtype="10" fill="hold" grpId="0" nodeType="clickEffect">
                                  <p:stCondLst>
                                    <p:cond delay="0"/>
                                  </p:stCondLst>
                                  <p:childTnLst>
                                    <p:animEffect transition="out" filter="checkerboard(across)">
                                      <p:cBhvr>
                                        <p:cTn id="14" dur="500"/>
                                        <p:tgtEl>
                                          <p:spTgt spid="9"/>
                                        </p:tgtEl>
                                      </p:cBhvr>
                                    </p:animEffect>
                                    <p:set>
                                      <p:cBhvr>
                                        <p:cTn id="15" dur="1" fill="hold">
                                          <p:stCondLst>
                                            <p:cond delay="499"/>
                                          </p:stCondLst>
                                        </p:cTn>
                                        <p:tgtEl>
                                          <p:spTgt spid="9"/>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5" presetClass="exit" presetSubtype="10" fill="hold" grpId="0" nodeType="clickEffect">
                                  <p:stCondLst>
                                    <p:cond delay="0"/>
                                  </p:stCondLst>
                                  <p:childTnLst>
                                    <p:animEffect transition="out" filter="checkerboard(across)">
                                      <p:cBhvr>
                                        <p:cTn id="19" dur="500"/>
                                        <p:tgtEl>
                                          <p:spTgt spid="10"/>
                                        </p:tgtEl>
                                      </p:cBhvr>
                                    </p:animEffect>
                                    <p:set>
                                      <p:cBhvr>
                                        <p:cTn id="20" dur="1" fill="hold">
                                          <p:stCondLst>
                                            <p:cond delay="499"/>
                                          </p:stCondLst>
                                        </p:cTn>
                                        <p:tgtEl>
                                          <p:spTgt spid="10"/>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5" presetClass="entr" presetSubtype="1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checkerboard(across)">
                                      <p:cBhvr>
                                        <p:cTn id="2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785810"/>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marL="342900" lvl="0" indent="-342900" algn="l">
              <a:spcBef>
                <a:spcPct val="20000"/>
              </a:spcBef>
            </a:pPr>
            <a:r>
              <a:rPr lang="fr-FR" sz="3200" dirty="0" smtClean="0">
                <a:solidFill>
                  <a:srgbClr val="C00000"/>
                </a:solidFill>
                <a:latin typeface="Times New Roman" pitchFamily="18" charset="0"/>
                <a:cs typeface="Times New Roman" pitchFamily="18" charset="0"/>
              </a:rPr>
              <a:t> 3. Relations entre classes </a:t>
            </a:r>
            <a:endParaRPr lang="fr-FR" dirty="0">
              <a:solidFill>
                <a:srgbClr val="C00000"/>
              </a:solidFill>
            </a:endParaRPr>
          </a:p>
        </p:txBody>
      </p:sp>
      <p:sp>
        <p:nvSpPr>
          <p:cNvPr id="3" name="Espace réservé du contenu 2"/>
          <p:cNvSpPr>
            <a:spLocks noGrp="1"/>
          </p:cNvSpPr>
          <p:nvPr>
            <p:ph idx="1"/>
          </p:nvPr>
        </p:nvSpPr>
        <p:spPr>
          <a:xfrm>
            <a:off x="285720" y="1428736"/>
            <a:ext cx="8401080" cy="5072098"/>
          </a:xfrm>
        </p:spPr>
        <p:txBody>
          <a:bodyPr>
            <a:normAutofit/>
          </a:bodyPr>
          <a:lstStyle/>
          <a:p>
            <a:pPr marL="514350" indent="-514350" algn="just">
              <a:spcAft>
                <a:spcPts val="600"/>
              </a:spcAft>
              <a:buClr>
                <a:schemeClr val="tx2">
                  <a:lumMod val="60000"/>
                  <a:lumOff val="40000"/>
                </a:schemeClr>
              </a:buClr>
              <a:buFont typeface="+mj-lt"/>
              <a:buAutoNum type="arabicPeriod"/>
            </a:pPr>
            <a:r>
              <a:rPr lang="fr-FR" sz="2400" b="1" dirty="0" smtClean="0"/>
              <a:t>Héritage</a:t>
            </a:r>
            <a:r>
              <a:rPr lang="fr-FR" sz="2400" dirty="0" smtClean="0"/>
              <a:t>: relation de généralisation/spécialisation permettant l'abstraction.</a:t>
            </a:r>
          </a:p>
          <a:p>
            <a:pPr marL="514350" indent="-514350" algn="just">
              <a:spcAft>
                <a:spcPts val="600"/>
              </a:spcAft>
              <a:buClr>
                <a:schemeClr val="tx2">
                  <a:lumMod val="60000"/>
                  <a:lumOff val="40000"/>
                </a:schemeClr>
              </a:buClr>
              <a:buFont typeface="+mj-lt"/>
              <a:buAutoNum type="arabicPeriod"/>
            </a:pPr>
            <a:r>
              <a:rPr lang="fr-FR" sz="2400" b="1" dirty="0" smtClean="0"/>
              <a:t>Association</a:t>
            </a:r>
            <a:r>
              <a:rPr lang="fr-FR" sz="2400" dirty="0" smtClean="0"/>
              <a:t>: représente une relation sémantique entre les objets d'une classe.</a:t>
            </a:r>
          </a:p>
          <a:p>
            <a:pPr marL="514350" indent="-514350" algn="just">
              <a:spcAft>
                <a:spcPts val="600"/>
              </a:spcAft>
              <a:buClr>
                <a:schemeClr val="tx2">
                  <a:lumMod val="60000"/>
                  <a:lumOff val="40000"/>
                </a:schemeClr>
              </a:buClr>
              <a:buFont typeface="+mj-lt"/>
              <a:buAutoNum type="arabicPeriod"/>
            </a:pPr>
            <a:r>
              <a:rPr lang="fr-FR" sz="2400" b="1" dirty="0" smtClean="0"/>
              <a:t>Agrégation</a:t>
            </a:r>
            <a:r>
              <a:rPr lang="fr-FR" sz="2400" dirty="0" smtClean="0"/>
              <a:t>: décrit une relation de contenance ou de </a:t>
            </a:r>
            <a:r>
              <a:rPr lang="fr-FR" sz="2400" b="1" dirty="0" smtClean="0"/>
              <a:t>composition</a:t>
            </a:r>
            <a:r>
              <a:rPr lang="fr-FR" sz="2400" dirty="0" smtClean="0"/>
              <a:t>.</a:t>
            </a:r>
          </a:p>
          <a:p>
            <a:pPr marL="514350" indent="-514350" algn="just">
              <a:spcAft>
                <a:spcPts val="600"/>
              </a:spcAft>
              <a:buClr>
                <a:schemeClr val="tx2">
                  <a:lumMod val="60000"/>
                  <a:lumOff val="40000"/>
                </a:schemeClr>
              </a:buClr>
              <a:buFont typeface="+mj-lt"/>
              <a:buAutoNum type="arabicPeriod"/>
            </a:pPr>
            <a:r>
              <a:rPr lang="fr-FR" sz="2400" b="1" dirty="0" smtClean="0"/>
              <a:t>Dépendance</a:t>
            </a:r>
            <a:r>
              <a:rPr lang="fr-FR" sz="2400" dirty="0" smtClean="0"/>
              <a:t>:  relation unidirectionnelle exprimant une dépendance sémantique entre les éléments du modèle (flèche ouverte pointillée).</a:t>
            </a:r>
          </a:p>
          <a:p>
            <a:pPr marL="514350" indent="-514350" algn="just">
              <a:spcAft>
                <a:spcPts val="600"/>
              </a:spcAft>
              <a:buClr>
                <a:schemeClr val="tx2">
                  <a:lumMod val="60000"/>
                  <a:lumOff val="40000"/>
                </a:schemeClr>
              </a:buClr>
              <a:buFont typeface="+mj-lt"/>
              <a:buAutoNum type="arabicPeriod"/>
            </a:pPr>
            <a:endParaRPr lang="fr-FR" dirty="0">
              <a:latin typeface="Times New Roman" pitchFamily="18" charset="0"/>
              <a:cs typeface="Times New Roman" pitchFamily="18" charset="0"/>
            </a:endParaRPr>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de cas d’utilisation </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12</a:t>
            </a:fld>
            <a:endParaRPr lang="fr-FR"/>
          </a:p>
        </p:txBody>
      </p:sp>
      <p:sp>
        <p:nvSpPr>
          <p:cNvPr id="6" name="Titre 1"/>
          <p:cNvSpPr txBox="1">
            <a:spLocks/>
          </p:cNvSpPr>
          <p:nvPr/>
        </p:nvSpPr>
        <p:spPr>
          <a:xfrm>
            <a:off x="-32"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a:t>
            </a:r>
            <a:r>
              <a:rPr lang="fr-FR" sz="2000" b="1" dirty="0" smtClean="0">
                <a:solidFill>
                  <a:schemeClr val="bg1"/>
                </a:solidFill>
              </a:rPr>
              <a:t>de classes</a:t>
            </a:r>
            <a:endParaRPr kumimoji="0" lang="fr-FR" sz="2000" b="1" i="0" u="none" strike="noStrike" kern="1200" cap="none" spc="0" normalizeH="0" baseline="0" noProof="0" dirty="0" smtClean="0">
              <a:ln>
                <a:noFill/>
              </a:ln>
              <a:solidFill>
                <a:schemeClr val="bg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785810"/>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pPr marL="342900" lvl="0" indent="-342900" algn="l">
              <a:spcBef>
                <a:spcPct val="20000"/>
              </a:spcBef>
            </a:pPr>
            <a:r>
              <a:rPr lang="fr-FR" sz="2800" dirty="0" smtClean="0">
                <a:solidFill>
                  <a:srgbClr val="C00000"/>
                </a:solidFill>
                <a:latin typeface="Times New Roman" pitchFamily="18" charset="0"/>
                <a:cs typeface="Times New Roman" pitchFamily="18" charset="0"/>
              </a:rPr>
              <a:t> 3. Relations entre classes</a:t>
            </a:r>
            <a:br>
              <a:rPr lang="fr-FR" sz="2800" dirty="0" smtClean="0">
                <a:solidFill>
                  <a:srgbClr val="C00000"/>
                </a:solidFill>
                <a:latin typeface="Times New Roman" pitchFamily="18" charset="0"/>
                <a:cs typeface="Times New Roman" pitchFamily="18" charset="0"/>
              </a:rPr>
            </a:br>
            <a:r>
              <a:rPr lang="fr-FR" sz="2800" dirty="0" smtClean="0">
                <a:solidFill>
                  <a:srgbClr val="C00000"/>
                </a:solidFill>
                <a:latin typeface="Times New Roman" pitchFamily="18" charset="0"/>
                <a:cs typeface="Times New Roman" pitchFamily="18" charset="0"/>
              </a:rPr>
              <a:t>3.1 L’héritage </a:t>
            </a:r>
            <a:endParaRPr lang="fr-FR" sz="4000" dirty="0">
              <a:solidFill>
                <a:srgbClr val="C00000"/>
              </a:solidFill>
            </a:endParaRPr>
          </a:p>
        </p:txBody>
      </p:sp>
      <p:sp>
        <p:nvSpPr>
          <p:cNvPr id="3" name="Espace réservé du contenu 2"/>
          <p:cNvSpPr>
            <a:spLocks noGrp="1"/>
          </p:cNvSpPr>
          <p:nvPr>
            <p:ph idx="1"/>
          </p:nvPr>
        </p:nvSpPr>
        <p:spPr>
          <a:xfrm>
            <a:off x="285720" y="1428736"/>
            <a:ext cx="8401080" cy="5072098"/>
          </a:xfrm>
        </p:spPr>
        <p:txBody>
          <a:bodyPr>
            <a:normAutofit/>
          </a:bodyPr>
          <a:lstStyle/>
          <a:p>
            <a:pPr algn="just"/>
            <a:r>
              <a:rPr lang="fr-FR" sz="2400" dirty="0" smtClean="0"/>
              <a:t>La généralisation décrit une relation entre une classe générale (classe de base ou classe parent) et une classe spécialisée (sous-classe ou classe enfant). </a:t>
            </a:r>
          </a:p>
          <a:p>
            <a:pPr algn="just"/>
            <a:r>
              <a:rPr lang="fr-FR" sz="2400" dirty="0" smtClean="0"/>
              <a:t>La classe spécialisée est intégralement cohérente avec la classe de base, mais comporte des informations supplémentaires (attributs, opérations, associations). </a:t>
            </a:r>
          </a:p>
          <a:p>
            <a:pPr algn="just"/>
            <a:r>
              <a:rPr lang="fr-FR" sz="2400" dirty="0" smtClean="0"/>
              <a:t>Cette relation de généralisation se traduit par le concept d’héritage. On parle également de relation d’héritage. </a:t>
            </a:r>
          </a:p>
          <a:p>
            <a:pPr algn="just"/>
            <a:r>
              <a:rPr lang="fr-FR" sz="2400" dirty="0" smtClean="0"/>
              <a:t>Le symbole utilisé pour la relation d’héritage ou de généralisation est une flèche avec un trait plein dont la pointe est un triangle fermé désignant le cas le plus général.</a:t>
            </a:r>
          </a:p>
          <a:p>
            <a:pPr marL="514350" indent="-514350" algn="just">
              <a:spcAft>
                <a:spcPts val="600"/>
              </a:spcAft>
              <a:buClr>
                <a:schemeClr val="tx2">
                  <a:lumMod val="60000"/>
                  <a:lumOff val="40000"/>
                </a:schemeClr>
              </a:buClr>
              <a:buFont typeface="+mj-lt"/>
              <a:buAutoNum type="arabicPeriod"/>
            </a:pPr>
            <a:endParaRPr lang="fr-FR" sz="2400" dirty="0" smtClean="0"/>
          </a:p>
          <a:p>
            <a:pPr marL="514350" indent="-514350" algn="just">
              <a:spcAft>
                <a:spcPts val="600"/>
              </a:spcAft>
              <a:buClr>
                <a:schemeClr val="tx2">
                  <a:lumMod val="60000"/>
                  <a:lumOff val="40000"/>
                </a:schemeClr>
              </a:buClr>
              <a:buFont typeface="+mj-lt"/>
              <a:buAutoNum type="arabicPeriod"/>
            </a:pPr>
            <a:endParaRPr lang="fr-FR" dirty="0">
              <a:latin typeface="Times New Roman" pitchFamily="18" charset="0"/>
              <a:cs typeface="Times New Roman" pitchFamily="18" charset="0"/>
            </a:endParaRPr>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de cas d’utilisation </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13</a:t>
            </a:fld>
            <a:endParaRPr lang="fr-FR"/>
          </a:p>
        </p:txBody>
      </p:sp>
      <p:sp>
        <p:nvSpPr>
          <p:cNvPr id="6" name="Titre 1"/>
          <p:cNvSpPr txBox="1">
            <a:spLocks/>
          </p:cNvSpPr>
          <p:nvPr/>
        </p:nvSpPr>
        <p:spPr>
          <a:xfrm>
            <a:off x="-32"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a:t>
            </a:r>
            <a:r>
              <a:rPr lang="fr-FR" sz="2000" b="1" dirty="0" smtClean="0">
                <a:solidFill>
                  <a:schemeClr val="bg1"/>
                </a:solidFill>
              </a:rPr>
              <a:t>de classes</a:t>
            </a:r>
            <a:endParaRPr kumimoji="0" lang="fr-FR" sz="2000" b="1" i="0" u="none" strike="noStrike" kern="1200" cap="none" spc="0" normalizeH="0" baseline="0" noProof="0" dirty="0" smtClean="0">
              <a:ln>
                <a:noFill/>
              </a:ln>
              <a:solidFill>
                <a:schemeClr val="bg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785810"/>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pPr marL="342900" indent="-342900" algn="l">
              <a:spcBef>
                <a:spcPct val="20000"/>
              </a:spcBef>
            </a:pPr>
            <a:r>
              <a:rPr lang="fr-FR" sz="2800" dirty="0" smtClean="0">
                <a:solidFill>
                  <a:srgbClr val="C00000"/>
                </a:solidFill>
                <a:latin typeface="Times New Roman" pitchFamily="18" charset="0"/>
                <a:cs typeface="Times New Roman" pitchFamily="18" charset="0"/>
              </a:rPr>
              <a:t> 3.1 L’héritage</a:t>
            </a:r>
            <a:br>
              <a:rPr lang="fr-FR" sz="2800" dirty="0" smtClean="0">
                <a:solidFill>
                  <a:srgbClr val="C00000"/>
                </a:solidFill>
                <a:latin typeface="Times New Roman" pitchFamily="18" charset="0"/>
                <a:cs typeface="Times New Roman" pitchFamily="18" charset="0"/>
              </a:rPr>
            </a:br>
            <a:r>
              <a:rPr lang="fr-FR" sz="2800" dirty="0" smtClean="0">
                <a:solidFill>
                  <a:srgbClr val="C00000"/>
                </a:solidFill>
                <a:latin typeface="Times New Roman" pitchFamily="18" charset="0"/>
                <a:cs typeface="Times New Roman" pitchFamily="18" charset="0"/>
              </a:rPr>
              <a:t> propriétés de l’héritage </a:t>
            </a:r>
            <a:endParaRPr lang="fr-FR" sz="4000" dirty="0">
              <a:solidFill>
                <a:srgbClr val="C00000"/>
              </a:solidFill>
            </a:endParaRPr>
          </a:p>
        </p:txBody>
      </p:sp>
      <p:sp>
        <p:nvSpPr>
          <p:cNvPr id="3" name="Espace réservé du contenu 2"/>
          <p:cNvSpPr>
            <a:spLocks noGrp="1"/>
          </p:cNvSpPr>
          <p:nvPr>
            <p:ph idx="1"/>
          </p:nvPr>
        </p:nvSpPr>
        <p:spPr>
          <a:xfrm>
            <a:off x="285720" y="1428736"/>
            <a:ext cx="8401080" cy="5072098"/>
          </a:xfrm>
        </p:spPr>
        <p:txBody>
          <a:bodyPr>
            <a:normAutofit/>
          </a:bodyPr>
          <a:lstStyle/>
          <a:p>
            <a:pPr lvl="0" algn="just"/>
            <a:r>
              <a:rPr lang="fr-FR" sz="2400" dirty="0" smtClean="0">
                <a:solidFill>
                  <a:prstClr val="black"/>
                </a:solidFill>
              </a:rPr>
              <a:t>La classe enfant possède toutes les propriétés de ses classes parents (attributs et opérations) mais elle ne peut pas accéder aux propriétés privées de celle-ci.</a:t>
            </a:r>
          </a:p>
          <a:p>
            <a:pPr marL="717550" lvl="0" algn="just"/>
            <a:r>
              <a:rPr lang="fr-FR" sz="2400" dirty="0" smtClean="0">
                <a:solidFill>
                  <a:prstClr val="black"/>
                </a:solidFill>
              </a:rPr>
              <a:t>La classe </a:t>
            </a:r>
            <a:r>
              <a:rPr lang="fr-FR" sz="2400" b="1" dirty="0" smtClean="0">
                <a:solidFill>
                  <a:prstClr val="black"/>
                </a:solidFill>
              </a:rPr>
              <a:t>enfant</a:t>
            </a:r>
            <a:r>
              <a:rPr lang="fr-FR" sz="2400" dirty="0" smtClean="0">
                <a:solidFill>
                  <a:prstClr val="black"/>
                </a:solidFill>
              </a:rPr>
              <a:t> est la classe </a:t>
            </a:r>
            <a:r>
              <a:rPr lang="fr-FR" sz="2400" b="1" dirty="0" smtClean="0">
                <a:solidFill>
                  <a:prstClr val="black"/>
                </a:solidFill>
              </a:rPr>
              <a:t>spécialisée</a:t>
            </a:r>
            <a:r>
              <a:rPr lang="fr-FR" sz="2400" dirty="0" smtClean="0">
                <a:solidFill>
                  <a:prstClr val="black"/>
                </a:solidFill>
              </a:rPr>
              <a:t> (Livre)</a:t>
            </a:r>
          </a:p>
          <a:p>
            <a:pPr marL="717550" lvl="0" algn="just"/>
            <a:r>
              <a:rPr lang="fr-FR" sz="2400" dirty="0" smtClean="0">
                <a:solidFill>
                  <a:prstClr val="black"/>
                </a:solidFill>
              </a:rPr>
              <a:t>La classe </a:t>
            </a:r>
            <a:r>
              <a:rPr lang="fr-FR" sz="2400" b="1" dirty="0" smtClean="0">
                <a:solidFill>
                  <a:prstClr val="black"/>
                </a:solidFill>
              </a:rPr>
              <a:t>parent</a:t>
            </a:r>
            <a:r>
              <a:rPr lang="fr-FR" sz="2400" dirty="0" smtClean="0">
                <a:solidFill>
                  <a:prstClr val="black"/>
                </a:solidFill>
              </a:rPr>
              <a:t> est la classe </a:t>
            </a:r>
            <a:r>
              <a:rPr lang="fr-FR" sz="2400" b="1" dirty="0" smtClean="0">
                <a:solidFill>
                  <a:prstClr val="black"/>
                </a:solidFill>
              </a:rPr>
              <a:t>générale</a:t>
            </a:r>
            <a:r>
              <a:rPr lang="fr-FR" sz="2400" dirty="0" smtClean="0">
                <a:solidFill>
                  <a:prstClr val="black"/>
                </a:solidFill>
              </a:rPr>
              <a:t> (Article)</a:t>
            </a:r>
          </a:p>
          <a:p>
            <a:pPr marL="717550" lvl="0" algn="just">
              <a:buNone/>
            </a:pPr>
            <a:endParaRPr lang="fr-FR" sz="2100" dirty="0" smtClean="0">
              <a:solidFill>
                <a:prstClr val="black"/>
              </a:solidFill>
            </a:endParaRPr>
          </a:p>
          <a:p>
            <a:pPr algn="just"/>
            <a:r>
              <a:rPr lang="fr-FR" sz="2400" b="1" dirty="0" smtClean="0">
                <a:solidFill>
                  <a:srgbClr val="0070C0"/>
                </a:solidFill>
              </a:rPr>
              <a:t>Exemple: </a:t>
            </a:r>
            <a:r>
              <a:rPr lang="fr-FR" sz="2400" dirty="0" smtClean="0"/>
              <a:t>Par héritage d'Article, un livre a </a:t>
            </a:r>
          </a:p>
          <a:p>
            <a:pPr algn="just">
              <a:buNone/>
            </a:pPr>
            <a:r>
              <a:rPr lang="fr-FR" sz="2400" dirty="0" smtClean="0"/>
              <a:t>     une attribut prix, une attribut désignation </a:t>
            </a:r>
          </a:p>
          <a:p>
            <a:pPr algn="just">
              <a:buNone/>
            </a:pPr>
            <a:r>
              <a:rPr lang="fr-FR" sz="2400" dirty="0" smtClean="0"/>
              <a:t>     et une opération acheter(), sans qu'il soit</a:t>
            </a:r>
          </a:p>
          <a:p>
            <a:pPr algn="just">
              <a:buNone/>
            </a:pPr>
            <a:r>
              <a:rPr lang="fr-FR" sz="2400" dirty="0" smtClean="0"/>
              <a:t>     nécessaire de le préciser.</a:t>
            </a:r>
          </a:p>
          <a:p>
            <a:pPr lvl="0" algn="just"/>
            <a:endParaRPr lang="fr-FR" sz="2100" dirty="0" smtClean="0">
              <a:solidFill>
                <a:prstClr val="black"/>
              </a:solidFill>
            </a:endParaRPr>
          </a:p>
          <a:p>
            <a:pPr marL="514350" indent="-514350" algn="just">
              <a:spcAft>
                <a:spcPts val="600"/>
              </a:spcAft>
              <a:buClr>
                <a:schemeClr val="tx2">
                  <a:lumMod val="60000"/>
                  <a:lumOff val="40000"/>
                </a:schemeClr>
              </a:buClr>
              <a:buFont typeface="+mj-lt"/>
              <a:buAutoNum type="arabicPeriod"/>
            </a:pPr>
            <a:endParaRPr lang="fr-FR" dirty="0">
              <a:latin typeface="Times New Roman" pitchFamily="18" charset="0"/>
              <a:cs typeface="Times New Roman" pitchFamily="18" charset="0"/>
            </a:endParaRPr>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de cas d’utilisation </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14</a:t>
            </a:fld>
            <a:endParaRPr lang="fr-FR"/>
          </a:p>
        </p:txBody>
      </p:sp>
      <p:pic>
        <p:nvPicPr>
          <p:cNvPr id="1027" name="Picture 3"/>
          <p:cNvPicPr>
            <a:picLocks noChangeAspect="1" noChangeArrowheads="1"/>
          </p:cNvPicPr>
          <p:nvPr/>
        </p:nvPicPr>
        <p:blipFill>
          <a:blip r:embed="rId2"/>
          <a:srcRect/>
          <a:stretch>
            <a:fillRect/>
          </a:stretch>
        </p:blipFill>
        <p:spPr bwMode="auto">
          <a:xfrm>
            <a:off x="7072330" y="2571744"/>
            <a:ext cx="1785950" cy="4000528"/>
          </a:xfrm>
          <a:prstGeom prst="rect">
            <a:avLst/>
          </a:prstGeom>
          <a:noFill/>
          <a:ln w="9525">
            <a:noFill/>
            <a:miter lim="800000"/>
            <a:headEnd/>
            <a:tailEnd/>
          </a:ln>
          <a:effectLst/>
        </p:spPr>
      </p:pic>
      <p:sp>
        <p:nvSpPr>
          <p:cNvPr id="7" name="Titre 1"/>
          <p:cNvSpPr txBox="1">
            <a:spLocks/>
          </p:cNvSpPr>
          <p:nvPr/>
        </p:nvSpPr>
        <p:spPr>
          <a:xfrm>
            <a:off x="-32"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a:t>
            </a:r>
            <a:r>
              <a:rPr lang="fr-FR" sz="2000" b="1" dirty="0" smtClean="0">
                <a:solidFill>
                  <a:schemeClr val="bg1"/>
                </a:solidFill>
              </a:rPr>
              <a:t>de classes</a:t>
            </a:r>
            <a:endParaRPr kumimoji="0" lang="fr-FR" sz="2000" b="1" i="0" u="none" strike="noStrike" kern="1200" cap="none" spc="0" normalizeH="0" baseline="0" noProof="0" dirty="0" smtClean="0">
              <a:ln>
                <a:noFill/>
              </a:ln>
              <a:solidFill>
                <a:schemeClr val="bg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027"/>
                                        </p:tgtEl>
                                        <p:attrNameLst>
                                          <p:attrName>style.visibility</p:attrName>
                                        </p:attrNameLst>
                                      </p:cBhvr>
                                      <p:to>
                                        <p:strVal val="visible"/>
                                      </p:to>
                                    </p:set>
                                    <p:animEffect transition="in" filter="checkerboard(across)">
                                      <p:cBhvr>
                                        <p:cTn id="7" dur="500"/>
                                        <p:tgtEl>
                                          <p:spTgt spid="1027"/>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par>
                                <p:cTn id="13" presetID="5"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checkerboard(across)">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 presetClass="entr" presetSubtype="10"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checkerboard(across)">
                                      <p:cBhvr>
                                        <p:cTn id="20" dur="500"/>
                                        <p:tgtEl>
                                          <p:spTgt spid="3">
                                            <p:txEl>
                                              <p:pRg st="4" end="4"/>
                                            </p:txEl>
                                          </p:spTgt>
                                        </p:tgtEl>
                                      </p:cBhvr>
                                    </p:animEffect>
                                  </p:childTnLst>
                                </p:cTn>
                              </p:par>
                              <p:par>
                                <p:cTn id="21" presetID="5" presetClass="entr" presetSubtype="10"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checkerboard(across)">
                                      <p:cBhvr>
                                        <p:cTn id="23" dur="500"/>
                                        <p:tgtEl>
                                          <p:spTgt spid="3">
                                            <p:txEl>
                                              <p:pRg st="5" end="5"/>
                                            </p:txEl>
                                          </p:spTgt>
                                        </p:tgtEl>
                                      </p:cBhvr>
                                    </p:animEffect>
                                  </p:childTnLst>
                                </p:cTn>
                              </p:par>
                              <p:par>
                                <p:cTn id="24" presetID="5" presetClass="entr" presetSubtype="10" fill="hold" nodeType="with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checkerboard(across)">
                                      <p:cBhvr>
                                        <p:cTn id="26" dur="500"/>
                                        <p:tgtEl>
                                          <p:spTgt spid="3">
                                            <p:txEl>
                                              <p:pRg st="6" end="6"/>
                                            </p:txEl>
                                          </p:spTgt>
                                        </p:tgtEl>
                                      </p:cBhvr>
                                    </p:animEffect>
                                  </p:childTnLst>
                                </p:cTn>
                              </p:par>
                              <p:par>
                                <p:cTn id="27" presetID="5" presetClass="entr" presetSubtype="10" fill="hold"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Effect transition="in" filter="checkerboard(across)">
                                      <p:cBhvr>
                                        <p:cTn id="29"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785810"/>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pPr marL="342900" indent="-342900" algn="l">
              <a:spcBef>
                <a:spcPct val="20000"/>
              </a:spcBef>
            </a:pPr>
            <a:r>
              <a:rPr lang="fr-FR" sz="2800" dirty="0" smtClean="0">
                <a:solidFill>
                  <a:srgbClr val="C00000"/>
                </a:solidFill>
                <a:latin typeface="Times New Roman" pitchFamily="18" charset="0"/>
                <a:cs typeface="Times New Roman" pitchFamily="18" charset="0"/>
              </a:rPr>
              <a:t>3.1 L’héritage</a:t>
            </a:r>
            <a:br>
              <a:rPr lang="fr-FR" sz="2800" dirty="0" smtClean="0">
                <a:solidFill>
                  <a:srgbClr val="C00000"/>
                </a:solidFill>
                <a:latin typeface="Times New Roman" pitchFamily="18" charset="0"/>
                <a:cs typeface="Times New Roman" pitchFamily="18" charset="0"/>
              </a:rPr>
            </a:br>
            <a:r>
              <a:rPr lang="fr-FR" sz="2800" dirty="0" smtClean="0">
                <a:solidFill>
                  <a:srgbClr val="C00000"/>
                </a:solidFill>
                <a:latin typeface="Times New Roman" pitchFamily="18" charset="0"/>
                <a:cs typeface="Times New Roman" pitchFamily="18" charset="0"/>
              </a:rPr>
              <a:t>Propriétés de l’héritage </a:t>
            </a:r>
            <a:endParaRPr lang="fr-FR" sz="4000" dirty="0">
              <a:solidFill>
                <a:srgbClr val="C00000"/>
              </a:solidFill>
            </a:endParaRPr>
          </a:p>
        </p:txBody>
      </p:sp>
      <p:sp>
        <p:nvSpPr>
          <p:cNvPr id="3" name="Espace réservé du contenu 2"/>
          <p:cNvSpPr>
            <a:spLocks noGrp="1"/>
          </p:cNvSpPr>
          <p:nvPr>
            <p:ph idx="1"/>
          </p:nvPr>
        </p:nvSpPr>
        <p:spPr>
          <a:xfrm>
            <a:off x="285720" y="1214422"/>
            <a:ext cx="8501122" cy="5286412"/>
          </a:xfrm>
        </p:spPr>
        <p:txBody>
          <a:bodyPr>
            <a:noAutofit/>
          </a:bodyPr>
          <a:lstStyle/>
          <a:p>
            <a:pPr algn="just">
              <a:spcAft>
                <a:spcPts val="600"/>
              </a:spcAft>
            </a:pPr>
            <a:r>
              <a:rPr lang="fr-FR" sz="2400" dirty="0" smtClean="0"/>
              <a:t>Une classe enfant peut redéfinir (même signature) une ou plusieurs méthodes de la classe parent. Sauf indication contraire, un objet utilise les opérations les plus spécialisées dans la hiérarchie des classes.</a:t>
            </a:r>
          </a:p>
          <a:p>
            <a:pPr algn="just">
              <a:spcAft>
                <a:spcPts val="600"/>
              </a:spcAft>
            </a:pPr>
            <a:r>
              <a:rPr lang="fr-FR" sz="2400" dirty="0" smtClean="0"/>
              <a:t>Toutes les associations de la classe parent s’appliquent aux classes dérivées.</a:t>
            </a:r>
          </a:p>
          <a:p>
            <a:pPr algn="just">
              <a:spcAft>
                <a:spcPts val="600"/>
              </a:spcAft>
            </a:pPr>
            <a:r>
              <a:rPr lang="fr-FR" sz="2400" dirty="0" smtClean="0"/>
              <a:t>Une instance d’une classe peut être utilisée partout où une instance de sa classe parent est attendue. </a:t>
            </a:r>
          </a:p>
          <a:p>
            <a:pPr algn="just">
              <a:spcAft>
                <a:spcPts val="600"/>
              </a:spcAft>
              <a:buNone/>
            </a:pPr>
            <a:r>
              <a:rPr lang="fr-FR" sz="2400" dirty="0" smtClean="0"/>
              <a:t>     Par exemple: toute opération acceptant un objet d’une classe Article doit accepter un objet de la classe Livre.</a:t>
            </a:r>
          </a:p>
          <a:p>
            <a:pPr algn="just">
              <a:spcAft>
                <a:spcPts val="600"/>
              </a:spcAft>
            </a:pPr>
            <a:r>
              <a:rPr lang="fr-FR" sz="2400" dirty="0" smtClean="0"/>
              <a:t>Une classe peut avoir plusieurs parents, on parle alors </a:t>
            </a:r>
            <a:r>
              <a:rPr lang="fr-FR" sz="2400" b="1" dirty="0" smtClean="0"/>
              <a:t>d’héritage multiple</a:t>
            </a:r>
            <a:r>
              <a:rPr lang="fr-FR" sz="2400" dirty="0" smtClean="0"/>
              <a:t>. </a:t>
            </a:r>
            <a:endParaRPr lang="fr-FR" sz="1800" dirty="0">
              <a:latin typeface="Times New Roman" pitchFamily="18" charset="0"/>
              <a:cs typeface="Times New Roman" pitchFamily="18" charset="0"/>
            </a:endParaRPr>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de cas d’utilisation </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15</a:t>
            </a:fld>
            <a:endParaRPr lang="fr-FR"/>
          </a:p>
        </p:txBody>
      </p:sp>
      <p:sp>
        <p:nvSpPr>
          <p:cNvPr id="6" name="Titre 1"/>
          <p:cNvSpPr txBox="1">
            <a:spLocks/>
          </p:cNvSpPr>
          <p:nvPr/>
        </p:nvSpPr>
        <p:spPr>
          <a:xfrm>
            <a:off x="-32"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a:t>
            </a:r>
            <a:r>
              <a:rPr lang="fr-FR" sz="2000" b="1" dirty="0" smtClean="0">
                <a:solidFill>
                  <a:schemeClr val="bg1"/>
                </a:solidFill>
              </a:rPr>
              <a:t>de classes</a:t>
            </a:r>
            <a:endParaRPr kumimoji="0" lang="fr-FR" sz="2000" b="1" i="0" u="none" strike="noStrike" kern="1200" cap="none" spc="0" normalizeH="0" baseline="0" noProof="0" dirty="0" smtClean="0">
              <a:ln>
                <a:noFill/>
              </a:ln>
              <a:solidFill>
                <a:schemeClr val="bg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par>
                                <p:cTn id="18" presetID="5" presetClass="entr" presetSubtype="10"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checkerboard(across)">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 presetClass="entr" presetSubtype="1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checkerboard(across)">
                                      <p:cBhvr>
                                        <p:cTn id="2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785810"/>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pPr marL="342900" indent="-342900" algn="l">
              <a:spcBef>
                <a:spcPct val="20000"/>
              </a:spcBef>
            </a:pPr>
            <a:r>
              <a:rPr lang="fr-FR" sz="2800" dirty="0" smtClean="0">
                <a:solidFill>
                  <a:srgbClr val="C00000"/>
                </a:solidFill>
                <a:latin typeface="Times New Roman" pitchFamily="18" charset="0"/>
                <a:cs typeface="Times New Roman" pitchFamily="18" charset="0"/>
              </a:rPr>
              <a:t>3.1 L’héritage</a:t>
            </a:r>
            <a:br>
              <a:rPr lang="fr-FR" sz="2800" dirty="0" smtClean="0">
                <a:solidFill>
                  <a:srgbClr val="C00000"/>
                </a:solidFill>
                <a:latin typeface="Times New Roman" pitchFamily="18" charset="0"/>
                <a:cs typeface="Times New Roman" pitchFamily="18" charset="0"/>
              </a:rPr>
            </a:br>
            <a:r>
              <a:rPr lang="fr-FR" sz="2800" dirty="0" smtClean="0">
                <a:solidFill>
                  <a:srgbClr val="C00000"/>
                </a:solidFill>
                <a:latin typeface="Times New Roman" pitchFamily="18" charset="0"/>
                <a:cs typeface="Times New Roman" pitchFamily="18" charset="0"/>
              </a:rPr>
              <a:t>Classes abstraites</a:t>
            </a:r>
            <a:endParaRPr lang="fr-FR" sz="4000" dirty="0">
              <a:solidFill>
                <a:srgbClr val="C00000"/>
              </a:solidFill>
            </a:endParaRPr>
          </a:p>
        </p:txBody>
      </p:sp>
      <p:sp>
        <p:nvSpPr>
          <p:cNvPr id="3" name="Espace réservé du contenu 2"/>
          <p:cNvSpPr>
            <a:spLocks noGrp="1"/>
          </p:cNvSpPr>
          <p:nvPr>
            <p:ph idx="1"/>
          </p:nvPr>
        </p:nvSpPr>
        <p:spPr>
          <a:xfrm>
            <a:off x="285720" y="1214422"/>
            <a:ext cx="8501122" cy="5286412"/>
          </a:xfrm>
        </p:spPr>
        <p:txBody>
          <a:bodyPr>
            <a:noAutofit/>
          </a:bodyPr>
          <a:lstStyle/>
          <a:p>
            <a:pPr algn="just"/>
            <a:r>
              <a:rPr lang="fr-FR" sz="2000" dirty="0" smtClean="0"/>
              <a:t>Une méthode est dite abstraite lorsqu'on connaît son entête mais pas la manière dont elle peut être réalisée.</a:t>
            </a:r>
          </a:p>
          <a:p>
            <a:pPr algn="just"/>
            <a:r>
              <a:rPr lang="fr-FR" sz="2000" dirty="0" smtClean="0"/>
              <a:t>Il appartient aux classes enfant de définir les méthodes abstraites.</a:t>
            </a:r>
          </a:p>
          <a:p>
            <a:pPr algn="just"/>
            <a:r>
              <a:rPr lang="fr-FR" sz="2000" dirty="0" smtClean="0"/>
              <a:t>Une classe est dite abstraite lorsqu'elle définit au moins une méthode abstraite ou lorsqu'une classe parent contient une méthode abstraite non encore réalisée.</a:t>
            </a:r>
          </a:p>
          <a:p>
            <a:pPr algn="just">
              <a:buNone/>
            </a:pPr>
            <a:r>
              <a:rPr lang="fr-FR" sz="2000" dirty="0" smtClean="0">
                <a:latin typeface="Times New Roman" pitchFamily="18" charset="0"/>
                <a:cs typeface="Times New Roman" pitchFamily="18" charset="0"/>
              </a:rPr>
              <a:t>Exemple:</a:t>
            </a:r>
            <a:endParaRPr lang="fr-FR" sz="2000" dirty="0">
              <a:latin typeface="Times New Roman" pitchFamily="18" charset="0"/>
              <a:cs typeface="Times New Roman" pitchFamily="18" charset="0"/>
            </a:endParaRPr>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de cas d’utilisation </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16</a:t>
            </a:fld>
            <a:endParaRPr lang="fr-FR"/>
          </a:p>
        </p:txBody>
      </p:sp>
      <p:pic>
        <p:nvPicPr>
          <p:cNvPr id="9219" name="Picture 3"/>
          <p:cNvPicPr>
            <a:picLocks noChangeAspect="1" noChangeArrowheads="1"/>
          </p:cNvPicPr>
          <p:nvPr/>
        </p:nvPicPr>
        <p:blipFill>
          <a:blip r:embed="rId2"/>
          <a:srcRect/>
          <a:stretch>
            <a:fillRect/>
          </a:stretch>
        </p:blipFill>
        <p:spPr bwMode="auto">
          <a:xfrm>
            <a:off x="522025" y="4357694"/>
            <a:ext cx="7084661" cy="1928826"/>
          </a:xfrm>
          <a:prstGeom prst="rect">
            <a:avLst/>
          </a:prstGeom>
          <a:noFill/>
          <a:ln w="9525">
            <a:noFill/>
            <a:miter lim="800000"/>
            <a:headEnd/>
            <a:tailEnd/>
          </a:ln>
          <a:effectLst/>
        </p:spPr>
      </p:pic>
      <p:sp>
        <p:nvSpPr>
          <p:cNvPr id="7" name="Titre 1"/>
          <p:cNvSpPr txBox="1">
            <a:spLocks/>
          </p:cNvSpPr>
          <p:nvPr/>
        </p:nvSpPr>
        <p:spPr>
          <a:xfrm>
            <a:off x="-32"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a:t>
            </a:r>
            <a:r>
              <a:rPr lang="fr-FR" sz="2000" b="1" dirty="0" smtClean="0">
                <a:solidFill>
                  <a:schemeClr val="bg1"/>
                </a:solidFill>
              </a:rPr>
              <a:t>de classes</a:t>
            </a:r>
            <a:endParaRPr kumimoji="0" lang="fr-FR" sz="2000" b="1" i="0" u="none" strike="noStrike" kern="1200" cap="none" spc="0" normalizeH="0" baseline="0" noProof="0" dirty="0" smtClean="0">
              <a:ln>
                <a:noFill/>
              </a:ln>
              <a:solidFill>
                <a:schemeClr val="bg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par>
                                <p:cTn id="23" presetID="5" presetClass="entr" presetSubtype="10" fill="hold" nodeType="withEffect">
                                  <p:stCondLst>
                                    <p:cond delay="0"/>
                                  </p:stCondLst>
                                  <p:childTnLst>
                                    <p:set>
                                      <p:cBhvr>
                                        <p:cTn id="24" dur="1" fill="hold">
                                          <p:stCondLst>
                                            <p:cond delay="0"/>
                                          </p:stCondLst>
                                        </p:cTn>
                                        <p:tgtEl>
                                          <p:spTgt spid="9219"/>
                                        </p:tgtEl>
                                        <p:attrNameLst>
                                          <p:attrName>style.visibility</p:attrName>
                                        </p:attrNameLst>
                                      </p:cBhvr>
                                      <p:to>
                                        <p:strVal val="visible"/>
                                      </p:to>
                                    </p:set>
                                    <p:animEffect transition="in" filter="checkerboard(across)">
                                      <p:cBhvr>
                                        <p:cTn id="25" dur="500"/>
                                        <p:tgtEl>
                                          <p:spTgt spid="92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785810"/>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marL="342900" indent="-342900" algn="l">
              <a:spcBef>
                <a:spcPct val="20000"/>
              </a:spcBef>
            </a:pPr>
            <a:r>
              <a:rPr lang="fr-FR" sz="2800" dirty="0" smtClean="0">
                <a:solidFill>
                  <a:srgbClr val="C00000"/>
                </a:solidFill>
                <a:latin typeface="Times New Roman" pitchFamily="18" charset="0"/>
                <a:cs typeface="Times New Roman" pitchFamily="18" charset="0"/>
              </a:rPr>
              <a:t>3.2 Association</a:t>
            </a:r>
            <a:endParaRPr lang="fr-FR" sz="4000" dirty="0">
              <a:solidFill>
                <a:srgbClr val="C00000"/>
              </a:solidFill>
            </a:endParaRPr>
          </a:p>
        </p:txBody>
      </p:sp>
      <p:sp>
        <p:nvSpPr>
          <p:cNvPr id="3" name="Espace réservé du contenu 2"/>
          <p:cNvSpPr>
            <a:spLocks noGrp="1"/>
          </p:cNvSpPr>
          <p:nvPr>
            <p:ph idx="1"/>
          </p:nvPr>
        </p:nvSpPr>
        <p:spPr>
          <a:xfrm>
            <a:off x="285720" y="1214422"/>
            <a:ext cx="8501122" cy="5286412"/>
          </a:xfrm>
        </p:spPr>
        <p:txBody>
          <a:bodyPr>
            <a:noAutofit/>
          </a:bodyPr>
          <a:lstStyle/>
          <a:p>
            <a:pPr algn="just"/>
            <a:r>
              <a:rPr lang="fr-FR" sz="2000" dirty="0" smtClean="0">
                <a:latin typeface="URWPalladioL-Roma"/>
              </a:rPr>
              <a:t>Une association est une relation entre deux classes (association binaire) ou plus (association n-aire), qui décrit les connexions structurelle entre leurs instances.</a:t>
            </a:r>
            <a:endParaRPr lang="fr-FR" sz="2000" dirty="0" smtClean="0"/>
          </a:p>
          <a:p>
            <a:pPr algn="just"/>
            <a:r>
              <a:rPr lang="fr-FR" sz="2000" dirty="0" smtClean="0"/>
              <a:t>Une association est souvent utilisée pour représenter les liens possibles entre objets de classes données.</a:t>
            </a:r>
          </a:p>
          <a:p>
            <a:pPr algn="just"/>
            <a:r>
              <a:rPr lang="fr-FR" sz="2000" dirty="0" smtClean="0"/>
              <a:t>Elle est représentée par un trait entre classes. Avec le nom d’association (nom Association) on peut trouver aussi les nom de rôles (rôle jouer par les objets d’une classe dans l’ association) et la multiplicité (cardinalité).</a:t>
            </a:r>
            <a:endParaRPr lang="fr-FR" sz="2000" dirty="0" smtClean="0">
              <a:latin typeface="Times New Roman" pitchFamily="18" charset="0"/>
              <a:cs typeface="Times New Roman" pitchFamily="18" charset="0"/>
            </a:endParaRPr>
          </a:p>
          <a:p>
            <a:endParaRPr lang="fr-FR" sz="1800" dirty="0" smtClean="0">
              <a:latin typeface="Times New Roman" pitchFamily="18" charset="0"/>
              <a:cs typeface="Times New Roman" pitchFamily="18" charset="0"/>
            </a:endParaRPr>
          </a:p>
          <a:p>
            <a:endParaRPr lang="fr-FR" sz="1800" dirty="0" smtClean="0">
              <a:latin typeface="Times New Roman" pitchFamily="18" charset="0"/>
              <a:cs typeface="Times New Roman" pitchFamily="18" charset="0"/>
            </a:endParaRPr>
          </a:p>
          <a:p>
            <a:endParaRPr lang="fr-FR" sz="1800" dirty="0" smtClean="0">
              <a:latin typeface="Times New Roman" pitchFamily="18" charset="0"/>
              <a:cs typeface="Times New Roman" pitchFamily="18" charset="0"/>
            </a:endParaRPr>
          </a:p>
          <a:p>
            <a:endParaRPr lang="fr-FR" sz="1800" dirty="0" smtClean="0">
              <a:latin typeface="Times New Roman" pitchFamily="18" charset="0"/>
              <a:cs typeface="Times New Roman" pitchFamily="18" charset="0"/>
            </a:endParaRPr>
          </a:p>
          <a:p>
            <a:endParaRPr lang="fr-FR" sz="1800" dirty="0" smtClean="0">
              <a:latin typeface="Times New Roman" pitchFamily="18" charset="0"/>
              <a:cs typeface="Times New Roman" pitchFamily="18" charset="0"/>
            </a:endParaRPr>
          </a:p>
          <a:p>
            <a:r>
              <a:rPr lang="fr-FR" sz="1800" dirty="0" smtClean="0">
                <a:latin typeface="Times New Roman" pitchFamily="18" charset="0"/>
                <a:cs typeface="Times New Roman" pitchFamily="18" charset="0"/>
              </a:rPr>
              <a:t>Exemple</a:t>
            </a:r>
            <a:endParaRPr lang="fr-FR" sz="1800" dirty="0">
              <a:latin typeface="Times New Roman" pitchFamily="18" charset="0"/>
              <a:cs typeface="Times New Roman" pitchFamily="18" charset="0"/>
            </a:endParaRPr>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de cas d’utilisation </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17</a:t>
            </a:fld>
            <a:endParaRPr lang="fr-FR"/>
          </a:p>
        </p:txBody>
      </p:sp>
      <p:pic>
        <p:nvPicPr>
          <p:cNvPr id="1026" name="Picture 2"/>
          <p:cNvPicPr>
            <a:picLocks noChangeAspect="1" noChangeArrowheads="1"/>
          </p:cNvPicPr>
          <p:nvPr/>
        </p:nvPicPr>
        <p:blipFill>
          <a:blip r:embed="rId2"/>
          <a:srcRect/>
          <a:stretch>
            <a:fillRect/>
          </a:stretch>
        </p:blipFill>
        <p:spPr bwMode="auto">
          <a:xfrm>
            <a:off x="1285852" y="4214818"/>
            <a:ext cx="7404945" cy="928694"/>
          </a:xfrm>
          <a:prstGeom prst="rect">
            <a:avLst/>
          </a:prstGeom>
          <a:noFill/>
          <a:ln w="9525">
            <a:noFill/>
            <a:miter lim="800000"/>
            <a:headEnd/>
            <a:tailEnd/>
          </a:ln>
          <a:effectLst/>
        </p:spPr>
      </p:pic>
      <p:pic>
        <p:nvPicPr>
          <p:cNvPr id="6" name="Picture 2"/>
          <p:cNvPicPr>
            <a:picLocks noChangeAspect="1" noChangeArrowheads="1"/>
          </p:cNvPicPr>
          <p:nvPr/>
        </p:nvPicPr>
        <p:blipFill>
          <a:blip r:embed="rId3"/>
          <a:srcRect/>
          <a:stretch>
            <a:fillRect/>
          </a:stretch>
        </p:blipFill>
        <p:spPr bwMode="auto">
          <a:xfrm>
            <a:off x="1142976" y="5917067"/>
            <a:ext cx="7143800" cy="798081"/>
          </a:xfrm>
          <a:prstGeom prst="rect">
            <a:avLst/>
          </a:prstGeom>
          <a:noFill/>
          <a:ln w="9525">
            <a:noFill/>
            <a:miter lim="800000"/>
            <a:headEnd/>
            <a:tailEnd/>
          </a:ln>
          <a:effectLst/>
        </p:spPr>
      </p:pic>
      <p:sp>
        <p:nvSpPr>
          <p:cNvPr id="8" name="Titre 1"/>
          <p:cNvSpPr txBox="1">
            <a:spLocks/>
          </p:cNvSpPr>
          <p:nvPr/>
        </p:nvSpPr>
        <p:spPr>
          <a:xfrm>
            <a:off x="-32"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a:t>
            </a:r>
            <a:r>
              <a:rPr lang="fr-FR" sz="2000" b="1" dirty="0" smtClean="0">
                <a:solidFill>
                  <a:schemeClr val="bg1"/>
                </a:solidFill>
              </a:rPr>
              <a:t>de classes</a:t>
            </a:r>
            <a:endParaRPr kumimoji="0" lang="fr-FR" sz="2000" b="1" i="0" u="none" strike="noStrike" kern="1200" cap="none" spc="0" normalizeH="0" baseline="0" noProof="0" dirty="0" smtClean="0">
              <a:ln>
                <a:noFill/>
              </a:ln>
              <a:solidFill>
                <a:schemeClr val="bg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1026"/>
                                        </p:tgtEl>
                                        <p:attrNameLst>
                                          <p:attrName>style.visibility</p:attrName>
                                        </p:attrNameLst>
                                      </p:cBhvr>
                                      <p:to>
                                        <p:strVal val="visible"/>
                                      </p:to>
                                    </p:set>
                                    <p:animEffect transition="in" filter="checkerboard(across)">
                                      <p:cBhvr>
                                        <p:cTn id="22" dur="500"/>
                                        <p:tgtEl>
                                          <p:spTgt spid="1026"/>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checkerboard(across)">
                                      <p:cBhvr>
                                        <p:cTn id="27" dur="500"/>
                                        <p:tgtEl>
                                          <p:spTgt spid="3">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checkerboard(across)">
                                      <p:cBhvr>
                                        <p:cTn id="3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785810"/>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marL="342900" indent="-342900" algn="l">
              <a:spcBef>
                <a:spcPct val="20000"/>
              </a:spcBef>
            </a:pPr>
            <a:r>
              <a:rPr lang="fr-FR" sz="2800" dirty="0" smtClean="0">
                <a:solidFill>
                  <a:srgbClr val="C00000"/>
                </a:solidFill>
                <a:latin typeface="Times New Roman" pitchFamily="18" charset="0"/>
                <a:cs typeface="Times New Roman" pitchFamily="18" charset="0"/>
              </a:rPr>
              <a:t>3.2 Association </a:t>
            </a:r>
            <a:r>
              <a:rPr lang="fr-FR" sz="2400" dirty="0" smtClean="0">
                <a:solidFill>
                  <a:srgbClr val="C00000"/>
                </a:solidFill>
                <a:latin typeface="Times New Roman" pitchFamily="18" charset="0"/>
                <a:cs typeface="Times New Roman" pitchFamily="18" charset="0"/>
              </a:rPr>
              <a:t>(Multiplicités des associations)</a:t>
            </a:r>
            <a:endParaRPr lang="fr-FR" sz="4000" dirty="0">
              <a:solidFill>
                <a:srgbClr val="C00000"/>
              </a:solidFill>
            </a:endParaRPr>
          </a:p>
        </p:txBody>
      </p:sp>
      <p:sp>
        <p:nvSpPr>
          <p:cNvPr id="3" name="Espace réservé du contenu 2"/>
          <p:cNvSpPr>
            <a:spLocks noGrp="1"/>
          </p:cNvSpPr>
          <p:nvPr>
            <p:ph idx="1"/>
          </p:nvPr>
        </p:nvSpPr>
        <p:spPr>
          <a:xfrm>
            <a:off x="285720" y="1214422"/>
            <a:ext cx="8501122" cy="5286412"/>
          </a:xfrm>
        </p:spPr>
        <p:txBody>
          <a:bodyPr>
            <a:noAutofit/>
          </a:bodyPr>
          <a:lstStyle/>
          <a:p>
            <a:pPr algn="just"/>
            <a:r>
              <a:rPr lang="fr-FR" sz="2400" dirty="0" smtClean="0"/>
              <a:t>La notion de multiplicité permet le contrôle du nombre d'objets intervenant dans chaque instance d'une association.</a:t>
            </a:r>
          </a:p>
          <a:p>
            <a:pPr algn="just"/>
            <a:r>
              <a:rPr lang="fr-FR" sz="2400" dirty="0" smtClean="0"/>
              <a:t>Exemple : un article n'appartient qu'à une seule catégorie (1) ; une catégorie concerne plusieurs 0 articles, sans maximum (*).</a:t>
            </a:r>
          </a:p>
          <a:p>
            <a:endParaRPr lang="fr-FR" sz="2400" dirty="0" smtClean="0"/>
          </a:p>
          <a:p>
            <a:pPr>
              <a:buNone/>
            </a:pPr>
            <a:endParaRPr lang="fr-FR" sz="2400" dirty="0" smtClean="0"/>
          </a:p>
          <a:p>
            <a:pPr>
              <a:buNone/>
            </a:pPr>
            <a:endParaRPr lang="fr-FR" sz="2400" dirty="0" smtClean="0"/>
          </a:p>
          <a:p>
            <a:pPr>
              <a:buNone/>
            </a:pPr>
            <a:endParaRPr lang="fr-FR" sz="2400" dirty="0" smtClean="0"/>
          </a:p>
          <a:p>
            <a:r>
              <a:rPr lang="fr-FR" sz="2400" b="1" dirty="0" smtClean="0"/>
              <a:t>La syntaxe </a:t>
            </a:r>
            <a:r>
              <a:rPr lang="fr-FR" sz="2400" dirty="0" smtClean="0"/>
              <a:t>est </a:t>
            </a:r>
            <a:r>
              <a:rPr lang="fr-FR" sz="2400" dirty="0" err="1" smtClean="0"/>
              <a:t>MultiplicitéMin</a:t>
            </a:r>
            <a:r>
              <a:rPr lang="fr-FR" sz="2400" dirty="0" smtClean="0"/>
              <a:t>..</a:t>
            </a:r>
            <a:r>
              <a:rPr lang="fr-FR" sz="2400" dirty="0" err="1" smtClean="0"/>
              <a:t>MultiplicitéMax</a:t>
            </a:r>
            <a:r>
              <a:rPr lang="fr-FR" sz="2400" dirty="0" smtClean="0"/>
              <a:t>.</a:t>
            </a:r>
          </a:p>
          <a:p>
            <a:pPr>
              <a:buFontTx/>
              <a:buChar char="-"/>
            </a:pPr>
            <a:r>
              <a:rPr lang="fr-FR" sz="2400" b="1" dirty="0" smtClean="0">
                <a:solidFill>
                  <a:srgbClr val="C00000"/>
                </a:solidFill>
              </a:rPr>
              <a:t>*</a:t>
            </a:r>
            <a:r>
              <a:rPr lang="fr-FR" sz="2400" dirty="0" smtClean="0"/>
              <a:t>  à la place de </a:t>
            </a:r>
            <a:r>
              <a:rPr lang="fr-FR" sz="2400" dirty="0" err="1" smtClean="0"/>
              <a:t>MultiplicitéMax</a:t>
            </a:r>
            <a:r>
              <a:rPr lang="fr-FR" sz="2400" dirty="0" smtClean="0"/>
              <a:t> signifie  plusieurs  sans préciser de nombre.</a:t>
            </a:r>
          </a:p>
          <a:p>
            <a:pPr>
              <a:buFontTx/>
              <a:buChar char="-"/>
            </a:pPr>
            <a:r>
              <a:rPr lang="fr-FR" sz="2400" b="1" dirty="0" smtClean="0">
                <a:solidFill>
                  <a:srgbClr val="C00000"/>
                </a:solidFill>
              </a:rPr>
              <a:t>n..n </a:t>
            </a:r>
            <a:r>
              <a:rPr lang="fr-FR" sz="2400" dirty="0" smtClean="0"/>
              <a:t> se note aussi  </a:t>
            </a:r>
            <a:r>
              <a:rPr lang="fr-FR" sz="2400" dirty="0" smtClean="0">
                <a:solidFill>
                  <a:srgbClr val="C00000"/>
                </a:solidFill>
              </a:rPr>
              <a:t>n</a:t>
            </a:r>
            <a:r>
              <a:rPr lang="fr-FR" sz="2400" dirty="0" smtClean="0"/>
              <a:t> , et  </a:t>
            </a:r>
            <a:r>
              <a:rPr lang="fr-FR" sz="2400" dirty="0" smtClean="0">
                <a:solidFill>
                  <a:srgbClr val="C00000"/>
                </a:solidFill>
              </a:rPr>
              <a:t>0..*  </a:t>
            </a:r>
            <a:r>
              <a:rPr lang="fr-FR" sz="2400" dirty="0" smtClean="0"/>
              <a:t>se note  </a:t>
            </a:r>
            <a:r>
              <a:rPr lang="fr-FR" sz="2400" b="1" dirty="0" smtClean="0">
                <a:solidFill>
                  <a:srgbClr val="C00000"/>
                </a:solidFill>
              </a:rPr>
              <a:t>*</a:t>
            </a:r>
            <a:r>
              <a:rPr lang="fr-FR" sz="2400" dirty="0" smtClean="0"/>
              <a:t> </a:t>
            </a:r>
            <a:r>
              <a:rPr lang="fr-FR" sz="1800" dirty="0" smtClean="0"/>
              <a:t>.</a:t>
            </a:r>
            <a:endParaRPr lang="fr-FR" sz="1800" dirty="0">
              <a:latin typeface="Times New Roman" pitchFamily="18" charset="0"/>
              <a:cs typeface="Times New Roman" pitchFamily="18" charset="0"/>
            </a:endParaRPr>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de cas d’utilisation </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18</a:t>
            </a:fld>
            <a:endParaRPr lang="fr-FR"/>
          </a:p>
        </p:txBody>
      </p:sp>
      <p:pic>
        <p:nvPicPr>
          <p:cNvPr id="2051" name="Picture 3"/>
          <p:cNvPicPr>
            <a:picLocks noChangeAspect="1" noChangeArrowheads="1"/>
          </p:cNvPicPr>
          <p:nvPr/>
        </p:nvPicPr>
        <p:blipFill>
          <a:blip r:embed="rId2"/>
          <a:srcRect/>
          <a:stretch>
            <a:fillRect/>
          </a:stretch>
        </p:blipFill>
        <p:spPr bwMode="auto">
          <a:xfrm>
            <a:off x="1285852" y="3086105"/>
            <a:ext cx="6076950" cy="1057275"/>
          </a:xfrm>
          <a:prstGeom prst="rect">
            <a:avLst/>
          </a:prstGeom>
          <a:noFill/>
          <a:ln w="9525">
            <a:noFill/>
            <a:miter lim="800000"/>
            <a:headEnd/>
            <a:tailEnd/>
          </a:ln>
          <a:effectLst/>
        </p:spPr>
      </p:pic>
      <p:sp>
        <p:nvSpPr>
          <p:cNvPr id="7" name="Titre 1"/>
          <p:cNvSpPr txBox="1">
            <a:spLocks/>
          </p:cNvSpPr>
          <p:nvPr/>
        </p:nvSpPr>
        <p:spPr>
          <a:xfrm>
            <a:off x="-32"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a:t>
            </a:r>
            <a:r>
              <a:rPr lang="fr-FR" sz="2000" b="1" dirty="0" smtClean="0">
                <a:solidFill>
                  <a:schemeClr val="bg1"/>
                </a:solidFill>
              </a:rPr>
              <a:t>de classes</a:t>
            </a:r>
            <a:endParaRPr kumimoji="0" lang="fr-FR" sz="2000" b="1" i="0" u="none" strike="noStrike" kern="1200" cap="none" spc="0" normalizeH="0" baseline="0" noProof="0" dirty="0" smtClean="0">
              <a:ln>
                <a:noFill/>
              </a:ln>
              <a:solidFill>
                <a:schemeClr val="bg1"/>
              </a:solidFill>
              <a:effectLst/>
              <a:uLnTx/>
              <a:uFillTx/>
              <a:latin typeface="+mn-lt"/>
              <a:ea typeface="+mn-ea"/>
              <a:cs typeface="+mn-cs"/>
            </a:endParaRPr>
          </a:p>
        </p:txBody>
      </p:sp>
      <p:sp>
        <p:nvSpPr>
          <p:cNvPr id="9" name="ZoneTexte 8"/>
          <p:cNvSpPr txBox="1"/>
          <p:nvPr/>
        </p:nvSpPr>
        <p:spPr>
          <a:xfrm>
            <a:off x="3357554" y="3214686"/>
            <a:ext cx="2143140" cy="369332"/>
          </a:xfrm>
          <a:prstGeom prst="rect">
            <a:avLst/>
          </a:prstGeom>
          <a:noFill/>
        </p:spPr>
        <p:txBody>
          <a:bodyPr wrap="square" rtlCol="0">
            <a:spAutoFit/>
          </a:bodyPr>
          <a:lstStyle/>
          <a:p>
            <a:r>
              <a:rPr lang="fr-FR" dirty="0" smtClean="0"/>
              <a:t>Appartient </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051"/>
                                        </p:tgtEl>
                                        <p:attrNameLst>
                                          <p:attrName>style.visibility</p:attrName>
                                        </p:attrNameLst>
                                      </p:cBhvr>
                                      <p:to>
                                        <p:strVal val="visible"/>
                                      </p:to>
                                    </p:set>
                                    <p:animEffect transition="in" filter="checkerboard(across)">
                                      <p:cBhvr>
                                        <p:cTn id="7" dur="500"/>
                                        <p:tgtEl>
                                          <p:spTgt spid="2051"/>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heckerboard(across)">
                                      <p:cBhvr>
                                        <p:cTn id="10" dur="500"/>
                                        <p:tgtEl>
                                          <p:spTgt spid="3">
                                            <p:txEl>
                                              <p:pRg st="1" end="1"/>
                                            </p:txEl>
                                          </p:spTgt>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checkerboard(across)">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nodeType="clickEffect">
                                  <p:stCondLst>
                                    <p:cond delay="0"/>
                                  </p:stCondLst>
                                  <p:childTnLst>
                                    <p:set>
                                      <p:cBhvr>
                                        <p:cTn id="17" dur="1" fill="hold">
                                          <p:stCondLst>
                                            <p:cond delay="0"/>
                                          </p:stCondLst>
                                        </p:cTn>
                                        <p:tgtEl>
                                          <p:spTgt spid="3">
                                            <p:txEl>
                                              <p:pRg st="6" end="6"/>
                                            </p:txEl>
                                          </p:spTgt>
                                        </p:tgtEl>
                                        <p:attrNameLst>
                                          <p:attrName>style.visibility</p:attrName>
                                        </p:attrNameLst>
                                      </p:cBhvr>
                                      <p:to>
                                        <p:strVal val="visible"/>
                                      </p:to>
                                    </p:set>
                                    <p:animEffect transition="in" filter="checkerboard(across)">
                                      <p:cBhvr>
                                        <p:cTn id="18" dur="500"/>
                                        <p:tgtEl>
                                          <p:spTgt spid="3">
                                            <p:txEl>
                                              <p:pRg st="6" end="6"/>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animEffect transition="in" filter="checkerboard(across)">
                                      <p:cBhvr>
                                        <p:cTn id="23" dur="500"/>
                                        <p:tgtEl>
                                          <p:spTgt spid="3">
                                            <p:txEl>
                                              <p:pRg st="7" end="7"/>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 presetClass="entr" presetSubtype="10" fill="hold" nodeType="click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Effect transition="in" filter="checkerboard(across)">
                                      <p:cBhvr>
                                        <p:cTn id="28"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785810"/>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marL="342900" indent="-342900" algn="l">
              <a:spcBef>
                <a:spcPct val="20000"/>
              </a:spcBef>
            </a:pPr>
            <a:r>
              <a:rPr lang="fr-FR" sz="2800" dirty="0" smtClean="0">
                <a:solidFill>
                  <a:srgbClr val="C00000"/>
                </a:solidFill>
                <a:latin typeface="Times New Roman" pitchFamily="18" charset="0"/>
                <a:cs typeface="Times New Roman" pitchFamily="18" charset="0"/>
              </a:rPr>
              <a:t>3.2 Association </a:t>
            </a:r>
            <a:r>
              <a:rPr lang="fr-FR" sz="2400" dirty="0" smtClean="0">
                <a:solidFill>
                  <a:srgbClr val="C00000"/>
                </a:solidFill>
                <a:latin typeface="Times New Roman" pitchFamily="18" charset="0"/>
                <a:cs typeface="Times New Roman" pitchFamily="18" charset="0"/>
              </a:rPr>
              <a:t>(Navigabilité d'une association)</a:t>
            </a:r>
            <a:endParaRPr lang="fr-FR" sz="4000" dirty="0">
              <a:solidFill>
                <a:srgbClr val="C00000"/>
              </a:solidFill>
            </a:endParaRPr>
          </a:p>
        </p:txBody>
      </p:sp>
      <p:sp>
        <p:nvSpPr>
          <p:cNvPr id="3" name="Espace réservé du contenu 2"/>
          <p:cNvSpPr>
            <a:spLocks noGrp="1"/>
          </p:cNvSpPr>
          <p:nvPr>
            <p:ph idx="1"/>
          </p:nvPr>
        </p:nvSpPr>
        <p:spPr>
          <a:xfrm>
            <a:off x="285720" y="1214422"/>
            <a:ext cx="8501122" cy="5286412"/>
          </a:xfrm>
        </p:spPr>
        <p:txBody>
          <a:bodyPr>
            <a:noAutofit/>
          </a:bodyPr>
          <a:lstStyle/>
          <a:p>
            <a:pPr algn="just"/>
            <a:r>
              <a:rPr lang="fr-FR" sz="2000" dirty="0" smtClean="0"/>
              <a:t>La navigabilité permet de spécifier dans quel(s) sens il est possible de traverser l'association à l'exécution.</a:t>
            </a:r>
          </a:p>
          <a:p>
            <a:pPr algn="just"/>
            <a:r>
              <a:rPr lang="fr-FR" sz="2000" dirty="0" smtClean="0"/>
              <a:t>On restreint la navigabilité d'une association à un seul sens à l'aide d'une flèche.</a:t>
            </a:r>
          </a:p>
          <a:p>
            <a:endParaRPr lang="fr-FR" sz="2000" dirty="0" smtClean="0"/>
          </a:p>
          <a:p>
            <a:endParaRPr lang="fr-FR" sz="2000" dirty="0" smtClean="0"/>
          </a:p>
          <a:p>
            <a:endParaRPr lang="fr-FR" sz="2000" dirty="0" smtClean="0"/>
          </a:p>
          <a:p>
            <a:endParaRPr lang="fr-FR" sz="2000" b="1" dirty="0" smtClean="0"/>
          </a:p>
          <a:p>
            <a:pPr algn="just"/>
            <a:r>
              <a:rPr lang="fr-FR" sz="2000" dirty="0" smtClean="0"/>
              <a:t>Exemple : Connaissant un article on connaît les commentaires, mais pas l'inverse.</a:t>
            </a:r>
          </a:p>
          <a:p>
            <a:pPr algn="just"/>
            <a:r>
              <a:rPr lang="fr-FR" sz="2000" dirty="0" smtClean="0"/>
              <a:t>On peut aussi représenter les associations navigables dans un seul sens par des attributs.</a:t>
            </a:r>
          </a:p>
          <a:p>
            <a:pPr algn="just"/>
            <a:r>
              <a:rPr lang="fr-FR" sz="2000" dirty="0" smtClean="0"/>
              <a:t>Exemple : En ajoutant un attribut  avisInternaute  de classe Commentaire  à la place de l'association.</a:t>
            </a:r>
            <a:endParaRPr lang="fr-FR" sz="2000" dirty="0">
              <a:latin typeface="Times New Roman" pitchFamily="18" charset="0"/>
              <a:cs typeface="Times New Roman" pitchFamily="18" charset="0"/>
            </a:endParaRPr>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de cas d’utilisation </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19</a:t>
            </a:fld>
            <a:endParaRPr lang="fr-FR"/>
          </a:p>
        </p:txBody>
      </p:sp>
      <p:pic>
        <p:nvPicPr>
          <p:cNvPr id="3075" name="Picture 3"/>
          <p:cNvPicPr>
            <a:picLocks noChangeAspect="1" noChangeArrowheads="1"/>
          </p:cNvPicPr>
          <p:nvPr/>
        </p:nvPicPr>
        <p:blipFill>
          <a:blip r:embed="rId2"/>
          <a:srcRect/>
          <a:stretch>
            <a:fillRect/>
          </a:stretch>
        </p:blipFill>
        <p:spPr bwMode="auto">
          <a:xfrm>
            <a:off x="1214414" y="2714620"/>
            <a:ext cx="6572296" cy="857256"/>
          </a:xfrm>
          <a:prstGeom prst="rect">
            <a:avLst/>
          </a:prstGeom>
          <a:noFill/>
          <a:ln w="9525">
            <a:noFill/>
            <a:miter lim="800000"/>
            <a:headEnd/>
            <a:tailEnd/>
          </a:ln>
          <a:effectLst/>
        </p:spPr>
      </p:pic>
      <p:sp>
        <p:nvSpPr>
          <p:cNvPr id="7" name="Titre 1"/>
          <p:cNvSpPr txBox="1">
            <a:spLocks/>
          </p:cNvSpPr>
          <p:nvPr/>
        </p:nvSpPr>
        <p:spPr>
          <a:xfrm>
            <a:off x="-32"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a:t>
            </a:r>
            <a:r>
              <a:rPr lang="fr-FR" sz="2000" b="1" dirty="0" smtClean="0">
                <a:solidFill>
                  <a:schemeClr val="bg1"/>
                </a:solidFill>
              </a:rPr>
              <a:t>de classes</a:t>
            </a:r>
            <a:endParaRPr kumimoji="0" lang="fr-FR" sz="2000" b="1" i="0" u="none" strike="noStrike" kern="1200" cap="none" spc="0" normalizeH="0" baseline="0" noProof="0" dirty="0" smtClean="0">
              <a:ln>
                <a:noFill/>
              </a:ln>
              <a:solidFill>
                <a:schemeClr val="bg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checkerboard(across)">
                                      <p:cBhvr>
                                        <p:cTn id="7" dur="500"/>
                                        <p:tgtEl>
                                          <p:spTgt spid="3">
                                            <p:txEl>
                                              <p:pRg st="6" end="6"/>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7" end="7"/>
                                            </p:txEl>
                                          </p:spTgt>
                                        </p:tgtEl>
                                        <p:attrNameLst>
                                          <p:attrName>style.visibility</p:attrName>
                                        </p:attrNameLst>
                                      </p:cBhvr>
                                      <p:to>
                                        <p:strVal val="visible"/>
                                      </p:to>
                                    </p:set>
                                    <p:animEffect transition="in" filter="checkerboard(across)">
                                      <p:cBhvr>
                                        <p:cTn id="10" dur="500"/>
                                        <p:tgtEl>
                                          <p:spTgt spid="3">
                                            <p:txEl>
                                              <p:pRg st="7" end="7"/>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animEffect transition="in" filter="checkerboard(across)">
                                      <p:cBhvr>
                                        <p:cTn id="13"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785810"/>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l"/>
            <a:r>
              <a:rPr lang="fr-FR" dirty="0" smtClean="0">
                <a:solidFill>
                  <a:schemeClr val="tx1"/>
                </a:solidFill>
              </a:rPr>
              <a:t>Plan </a:t>
            </a:r>
            <a:endParaRPr lang="fr-FR" dirty="0">
              <a:solidFill>
                <a:schemeClr val="tx1"/>
              </a:solidFill>
            </a:endParaRPr>
          </a:p>
        </p:txBody>
      </p:sp>
      <p:sp>
        <p:nvSpPr>
          <p:cNvPr id="3" name="Espace réservé du contenu 2"/>
          <p:cNvSpPr>
            <a:spLocks noGrp="1"/>
          </p:cNvSpPr>
          <p:nvPr>
            <p:ph idx="1"/>
          </p:nvPr>
        </p:nvSpPr>
        <p:spPr>
          <a:xfrm>
            <a:off x="285720" y="1428736"/>
            <a:ext cx="8501122" cy="4697427"/>
          </a:xfrm>
          <a:ln/>
        </p:spPr>
        <p:style>
          <a:lnRef idx="2">
            <a:schemeClr val="dk1"/>
          </a:lnRef>
          <a:fillRef idx="1">
            <a:schemeClr val="lt1"/>
          </a:fillRef>
          <a:effectRef idx="0">
            <a:schemeClr val="dk1"/>
          </a:effectRef>
          <a:fontRef idx="minor">
            <a:schemeClr val="dk1"/>
          </a:fontRef>
        </p:style>
        <p:txBody>
          <a:bodyPr>
            <a:normAutofit/>
          </a:bodyPr>
          <a:lstStyle/>
          <a:p>
            <a:pPr marL="0" indent="466725">
              <a:spcAft>
                <a:spcPts val="600"/>
              </a:spcAft>
              <a:buFont typeface="+mj-lt"/>
              <a:buAutoNum type="arabicPeriod"/>
            </a:pPr>
            <a:r>
              <a:rPr lang="fr-FR" sz="2600" b="1" dirty="0" smtClean="0">
                <a:solidFill>
                  <a:schemeClr val="tx1"/>
                </a:solidFill>
                <a:latin typeface="Times New Roman" pitchFamily="18" charset="0"/>
                <a:cs typeface="Times New Roman" pitchFamily="18" charset="0"/>
              </a:rPr>
              <a:t>Introduction</a:t>
            </a:r>
          </a:p>
          <a:p>
            <a:pPr marL="0" indent="466725">
              <a:spcAft>
                <a:spcPts val="600"/>
              </a:spcAft>
              <a:buFont typeface="+mj-lt"/>
              <a:buAutoNum type="arabicPeriod"/>
            </a:pPr>
            <a:r>
              <a:rPr lang="fr-FR" sz="2600" b="1" dirty="0" smtClean="0">
                <a:solidFill>
                  <a:schemeClr val="tx1"/>
                </a:solidFill>
                <a:latin typeface="Times New Roman" pitchFamily="18" charset="0"/>
                <a:cs typeface="Times New Roman" pitchFamily="18" charset="0"/>
              </a:rPr>
              <a:t>Les classes</a:t>
            </a:r>
          </a:p>
          <a:p>
            <a:pPr marL="0" indent="466725">
              <a:spcAft>
                <a:spcPts val="600"/>
              </a:spcAft>
              <a:buFont typeface="+mj-lt"/>
              <a:buAutoNum type="arabicPeriod"/>
            </a:pPr>
            <a:r>
              <a:rPr lang="fr-FR" sz="2600" b="1" dirty="0" smtClean="0">
                <a:solidFill>
                  <a:schemeClr val="tx1"/>
                </a:solidFill>
                <a:latin typeface="Times New Roman" pitchFamily="18" charset="0"/>
                <a:cs typeface="Times New Roman" pitchFamily="18" charset="0"/>
              </a:rPr>
              <a:t>Relations entre classes</a:t>
            </a:r>
          </a:p>
          <a:p>
            <a:pPr marL="0" indent="466725">
              <a:spcAft>
                <a:spcPts val="600"/>
              </a:spcAft>
              <a:buFont typeface="+mj-lt"/>
              <a:buAutoNum type="arabicPeriod"/>
            </a:pPr>
            <a:r>
              <a:rPr lang="fr-FR" sz="2600" b="1" dirty="0" smtClean="0">
                <a:solidFill>
                  <a:schemeClr val="tx1"/>
                </a:solidFill>
                <a:latin typeface="Times New Roman" pitchFamily="18" charset="0"/>
                <a:cs typeface="Times New Roman" pitchFamily="18" charset="0"/>
              </a:rPr>
              <a:t>Interfaces</a:t>
            </a:r>
          </a:p>
          <a:p>
            <a:pPr marL="0" indent="466725">
              <a:spcAft>
                <a:spcPts val="600"/>
              </a:spcAft>
              <a:buFont typeface="+mj-lt"/>
              <a:buAutoNum type="arabicPeriod"/>
            </a:pPr>
            <a:r>
              <a:rPr lang="fr-FR" sz="2600" b="1" dirty="0" smtClean="0">
                <a:solidFill>
                  <a:schemeClr val="tx1"/>
                </a:solidFill>
                <a:latin typeface="Times New Roman" pitchFamily="18" charset="0"/>
                <a:cs typeface="Times New Roman" pitchFamily="18" charset="0"/>
              </a:rPr>
              <a:t>Elaboration d’un diagramme de classes</a:t>
            </a:r>
          </a:p>
          <a:p>
            <a:pPr marL="0" indent="466725">
              <a:spcAft>
                <a:spcPts val="600"/>
              </a:spcAft>
              <a:buFont typeface="+mj-lt"/>
              <a:buAutoNum type="arabicPeriod"/>
            </a:pPr>
            <a:r>
              <a:rPr lang="fr-FR" sz="2600" b="1" dirty="0" smtClean="0">
                <a:solidFill>
                  <a:schemeClr val="tx1"/>
                </a:solidFill>
                <a:latin typeface="Times New Roman" pitchFamily="18" charset="0"/>
                <a:cs typeface="Times New Roman" pitchFamily="18" charset="0"/>
              </a:rPr>
              <a:t>Diagramme d’objets</a:t>
            </a:r>
          </a:p>
          <a:p>
            <a:pPr marL="0" indent="466725">
              <a:spcAft>
                <a:spcPts val="600"/>
              </a:spcAft>
              <a:buFont typeface="+mj-lt"/>
              <a:buAutoNum type="arabicPeriod"/>
            </a:pPr>
            <a:endParaRPr lang="fr-FR" sz="2600" dirty="0">
              <a:solidFill>
                <a:srgbClr val="002060"/>
              </a:solidFill>
              <a:latin typeface="Times New Roman" pitchFamily="18" charset="0"/>
              <a:cs typeface="Times New Roman" pitchFamily="18" charset="0"/>
            </a:endParaRPr>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de </a:t>
            </a:r>
            <a:r>
              <a:rPr lang="fr-FR" sz="2000" b="1" dirty="0" smtClean="0">
                <a:solidFill>
                  <a:schemeClr val="bg1"/>
                </a:solidFill>
              </a:rPr>
              <a:t>classes</a:t>
            </a:r>
            <a:endParaRPr kumimoji="0" lang="fr-FR" sz="2000" b="1" i="0" u="none" strike="noStrike" kern="1200" cap="none" spc="0" normalizeH="0" baseline="0" noProof="0" dirty="0" smtClean="0">
              <a:ln>
                <a:noFill/>
              </a:ln>
              <a:solidFill>
                <a:schemeClr val="bg1"/>
              </a:solidFill>
              <a:effectLst/>
              <a:uLnTx/>
              <a:uFillTx/>
              <a:latin typeface="+mn-lt"/>
              <a:ea typeface="+mn-ea"/>
              <a:cs typeface="+mn-cs"/>
            </a:endParaRP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2</a:t>
            </a:fld>
            <a:endParaRPr lang="fr-F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785810"/>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marL="342900" indent="-342900" algn="l">
              <a:spcBef>
                <a:spcPct val="20000"/>
              </a:spcBef>
            </a:pPr>
            <a:r>
              <a:rPr lang="fr-FR" sz="2800" dirty="0" smtClean="0">
                <a:solidFill>
                  <a:srgbClr val="C00000"/>
                </a:solidFill>
                <a:latin typeface="Times New Roman" pitchFamily="18" charset="0"/>
                <a:cs typeface="Times New Roman" pitchFamily="18" charset="0"/>
              </a:rPr>
              <a:t>3.2 Association </a:t>
            </a:r>
            <a:r>
              <a:rPr lang="fr-FR" sz="2400" dirty="0" smtClean="0">
                <a:solidFill>
                  <a:srgbClr val="C00000"/>
                </a:solidFill>
                <a:latin typeface="Times New Roman" pitchFamily="18" charset="0"/>
                <a:cs typeface="Times New Roman" pitchFamily="18" charset="0"/>
              </a:rPr>
              <a:t>(Associations réflexives)</a:t>
            </a:r>
            <a:endParaRPr lang="fr-FR" sz="4000" dirty="0">
              <a:solidFill>
                <a:srgbClr val="C00000"/>
              </a:solidFill>
            </a:endParaRPr>
          </a:p>
        </p:txBody>
      </p:sp>
      <p:sp>
        <p:nvSpPr>
          <p:cNvPr id="3" name="Espace réservé du contenu 2"/>
          <p:cNvSpPr>
            <a:spLocks noGrp="1"/>
          </p:cNvSpPr>
          <p:nvPr>
            <p:ph idx="1"/>
          </p:nvPr>
        </p:nvSpPr>
        <p:spPr>
          <a:xfrm>
            <a:off x="285720" y="1214422"/>
            <a:ext cx="8501122" cy="5286412"/>
          </a:xfrm>
        </p:spPr>
        <p:txBody>
          <a:bodyPr>
            <a:noAutofit/>
          </a:bodyPr>
          <a:lstStyle/>
          <a:p>
            <a:pPr>
              <a:lnSpc>
                <a:spcPct val="150000"/>
              </a:lnSpc>
            </a:pPr>
            <a:r>
              <a:rPr lang="fr-FR" sz="2000" dirty="0" smtClean="0"/>
              <a:t>Parfois, les deux extrémités de l'association pointent vers le même classeur. Dans ce cas, l'association est dite  réflexive .</a:t>
            </a:r>
            <a:endParaRPr lang="fr-FR" sz="2000" dirty="0">
              <a:latin typeface="Times New Roman" pitchFamily="18" charset="0"/>
              <a:cs typeface="Times New Roman" pitchFamily="18" charset="0"/>
            </a:endParaRPr>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de cas d’utilisation </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20</a:t>
            </a:fld>
            <a:endParaRPr lang="fr-FR"/>
          </a:p>
        </p:txBody>
      </p:sp>
      <p:pic>
        <p:nvPicPr>
          <p:cNvPr id="4098" name="Picture 2"/>
          <p:cNvPicPr>
            <a:picLocks noChangeAspect="1" noChangeArrowheads="1"/>
          </p:cNvPicPr>
          <p:nvPr/>
        </p:nvPicPr>
        <p:blipFill>
          <a:blip r:embed="rId2"/>
          <a:srcRect/>
          <a:stretch>
            <a:fillRect/>
          </a:stretch>
        </p:blipFill>
        <p:spPr bwMode="auto">
          <a:xfrm>
            <a:off x="2428860" y="3143248"/>
            <a:ext cx="5106834" cy="2743198"/>
          </a:xfrm>
          <a:prstGeom prst="rect">
            <a:avLst/>
          </a:prstGeom>
          <a:noFill/>
          <a:ln w="9525">
            <a:noFill/>
            <a:miter lim="800000"/>
            <a:headEnd/>
            <a:tailEnd/>
          </a:ln>
          <a:effectLst/>
        </p:spPr>
      </p:pic>
      <p:sp>
        <p:nvSpPr>
          <p:cNvPr id="7" name="Titre 1"/>
          <p:cNvSpPr txBox="1">
            <a:spLocks/>
          </p:cNvSpPr>
          <p:nvPr/>
        </p:nvSpPr>
        <p:spPr>
          <a:xfrm>
            <a:off x="-32"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a:t>
            </a:r>
            <a:r>
              <a:rPr lang="fr-FR" sz="2000" b="1" dirty="0" smtClean="0">
                <a:solidFill>
                  <a:schemeClr val="bg1"/>
                </a:solidFill>
              </a:rPr>
              <a:t>de classes</a:t>
            </a:r>
            <a:endParaRPr kumimoji="0" lang="fr-FR" sz="2000" b="1" i="0" u="none" strike="noStrike" kern="1200" cap="none" spc="0" normalizeH="0" baseline="0" noProof="0" dirty="0" smtClean="0">
              <a:ln>
                <a:noFill/>
              </a:ln>
              <a:solidFill>
                <a:schemeClr val="bg1"/>
              </a:solidFill>
              <a:effectLst/>
              <a:uLnTx/>
              <a:uFillTx/>
              <a:latin typeface="+mn-lt"/>
              <a:ea typeface="+mn-ea"/>
              <a:cs typeface="+mn-cs"/>
            </a:endParaRPr>
          </a:p>
        </p:txBody>
      </p:sp>
      <p:sp>
        <p:nvSpPr>
          <p:cNvPr id="8" name="Rectangle 7"/>
          <p:cNvSpPr/>
          <p:nvPr/>
        </p:nvSpPr>
        <p:spPr>
          <a:xfrm>
            <a:off x="1500166" y="3929066"/>
            <a:ext cx="1714512" cy="6429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solidFill>
                  <a:schemeClr val="tx1"/>
                </a:solidFill>
              </a:rPr>
              <a:t>Contient </a:t>
            </a:r>
            <a:endParaRPr lang="fr-FR" sz="2400" dirty="0">
              <a:solidFill>
                <a:schemeClr val="tx1"/>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785810"/>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marL="342900" indent="-342900" algn="l">
              <a:spcBef>
                <a:spcPct val="20000"/>
              </a:spcBef>
            </a:pPr>
            <a:r>
              <a:rPr lang="fr-FR" sz="2800" dirty="0" smtClean="0">
                <a:solidFill>
                  <a:srgbClr val="C00000"/>
                </a:solidFill>
                <a:latin typeface="Times New Roman" pitchFamily="18" charset="0"/>
                <a:cs typeface="Times New Roman" pitchFamily="18" charset="0"/>
              </a:rPr>
              <a:t>3.2 Association </a:t>
            </a:r>
            <a:r>
              <a:rPr lang="fr-FR" sz="2400" dirty="0" smtClean="0">
                <a:solidFill>
                  <a:srgbClr val="C00000"/>
                </a:solidFill>
                <a:latin typeface="Times New Roman" pitchFamily="18" charset="0"/>
                <a:cs typeface="Times New Roman" pitchFamily="18" charset="0"/>
              </a:rPr>
              <a:t>(Classe-association)</a:t>
            </a:r>
            <a:endParaRPr lang="fr-FR" sz="4000" dirty="0">
              <a:solidFill>
                <a:srgbClr val="C00000"/>
              </a:solidFill>
            </a:endParaRPr>
          </a:p>
        </p:txBody>
      </p:sp>
      <p:sp>
        <p:nvSpPr>
          <p:cNvPr id="3" name="Espace réservé du contenu 2"/>
          <p:cNvSpPr>
            <a:spLocks noGrp="1"/>
          </p:cNvSpPr>
          <p:nvPr>
            <p:ph idx="1"/>
          </p:nvPr>
        </p:nvSpPr>
        <p:spPr>
          <a:xfrm>
            <a:off x="285720" y="1214422"/>
            <a:ext cx="8501122" cy="5286412"/>
          </a:xfrm>
        </p:spPr>
        <p:txBody>
          <a:bodyPr>
            <a:noAutofit/>
          </a:bodyPr>
          <a:lstStyle/>
          <a:p>
            <a:pPr algn="just"/>
            <a:r>
              <a:rPr lang="fr-FR" sz="2000" dirty="0" smtClean="0"/>
              <a:t>Une association peut être rainée et avoir ses propres attributs, qui ne sont disponibles dans aucune des classes qu'elle lie.</a:t>
            </a:r>
          </a:p>
          <a:p>
            <a:pPr algn="just"/>
            <a:r>
              <a:rPr lang="fr-FR" sz="2000" dirty="0" smtClean="0"/>
              <a:t>Comme, dans le modèle objet, seules les classes peuvent avoir des attributs, cette association devient alors une classe appelée classe-association .</a:t>
            </a:r>
            <a:endParaRPr lang="fr-FR" sz="2000" dirty="0">
              <a:latin typeface="Times New Roman" pitchFamily="18" charset="0"/>
              <a:cs typeface="Times New Roman" pitchFamily="18" charset="0"/>
            </a:endParaRPr>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de cas d’utilisation </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21</a:t>
            </a:fld>
            <a:endParaRPr lang="fr-FR"/>
          </a:p>
        </p:txBody>
      </p:sp>
      <p:pic>
        <p:nvPicPr>
          <p:cNvPr id="5122" name="Picture 2"/>
          <p:cNvPicPr>
            <a:picLocks noChangeAspect="1" noChangeArrowheads="1"/>
          </p:cNvPicPr>
          <p:nvPr/>
        </p:nvPicPr>
        <p:blipFill>
          <a:blip r:embed="rId2"/>
          <a:srcRect/>
          <a:stretch>
            <a:fillRect/>
          </a:stretch>
        </p:blipFill>
        <p:spPr bwMode="auto">
          <a:xfrm>
            <a:off x="2000232" y="3429000"/>
            <a:ext cx="5014899" cy="2380185"/>
          </a:xfrm>
          <a:prstGeom prst="rect">
            <a:avLst/>
          </a:prstGeom>
          <a:noFill/>
          <a:ln w="9525">
            <a:noFill/>
            <a:miter lim="800000"/>
            <a:headEnd/>
            <a:tailEnd/>
          </a:ln>
          <a:effectLst/>
        </p:spPr>
      </p:pic>
      <p:sp>
        <p:nvSpPr>
          <p:cNvPr id="7" name="Titre 1"/>
          <p:cNvSpPr txBox="1">
            <a:spLocks/>
          </p:cNvSpPr>
          <p:nvPr/>
        </p:nvSpPr>
        <p:spPr>
          <a:xfrm>
            <a:off x="-32"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a:t>
            </a:r>
            <a:r>
              <a:rPr lang="fr-FR" sz="2000" b="1" dirty="0" smtClean="0">
                <a:solidFill>
                  <a:schemeClr val="bg1"/>
                </a:solidFill>
              </a:rPr>
              <a:t>de classes</a:t>
            </a:r>
            <a:endParaRPr kumimoji="0" lang="fr-FR" sz="2000" b="1" i="0" u="none" strike="noStrike" kern="1200" cap="none" spc="0" normalizeH="0" baseline="0" noProof="0" dirty="0" smtClean="0">
              <a:ln>
                <a:noFill/>
              </a:ln>
              <a:solidFill>
                <a:schemeClr val="bg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checkerboard(across)">
                                      <p:cBhvr>
                                        <p:cTn id="7" dur="5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785810"/>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marL="342900" indent="-342900" algn="l">
              <a:spcBef>
                <a:spcPct val="20000"/>
              </a:spcBef>
            </a:pPr>
            <a:r>
              <a:rPr lang="fr-FR" sz="2800" dirty="0" smtClean="0">
                <a:solidFill>
                  <a:srgbClr val="C00000"/>
                </a:solidFill>
                <a:latin typeface="Times New Roman" pitchFamily="18" charset="0"/>
                <a:cs typeface="Times New Roman" pitchFamily="18" charset="0"/>
              </a:rPr>
              <a:t>3.2 Association </a:t>
            </a:r>
            <a:r>
              <a:rPr lang="fr-FR" sz="2400" dirty="0" smtClean="0">
                <a:solidFill>
                  <a:srgbClr val="C00000"/>
                </a:solidFill>
                <a:latin typeface="Times New Roman" pitchFamily="18" charset="0"/>
                <a:cs typeface="Times New Roman" pitchFamily="18" charset="0"/>
              </a:rPr>
              <a:t>(Associations n-aires)</a:t>
            </a:r>
            <a:endParaRPr lang="fr-FR" sz="4000" dirty="0">
              <a:solidFill>
                <a:srgbClr val="C00000"/>
              </a:solidFill>
            </a:endParaRPr>
          </a:p>
        </p:txBody>
      </p:sp>
      <p:sp>
        <p:nvSpPr>
          <p:cNvPr id="3" name="Espace réservé du contenu 2"/>
          <p:cNvSpPr>
            <a:spLocks noGrp="1"/>
          </p:cNvSpPr>
          <p:nvPr>
            <p:ph idx="1"/>
          </p:nvPr>
        </p:nvSpPr>
        <p:spPr>
          <a:xfrm>
            <a:off x="285720" y="1214422"/>
            <a:ext cx="8501122" cy="5286412"/>
          </a:xfrm>
        </p:spPr>
        <p:txBody>
          <a:bodyPr>
            <a:noAutofit/>
          </a:bodyPr>
          <a:lstStyle/>
          <a:p>
            <a:r>
              <a:rPr lang="fr-FR" sz="2000" dirty="0" smtClean="0"/>
              <a:t>Une association n-aire lie plus de deux classes.</a:t>
            </a:r>
          </a:p>
          <a:p>
            <a:r>
              <a:rPr lang="fr-FR" sz="2000" dirty="0" smtClean="0"/>
              <a:t>Notation avec un losange central pouvant éventuellement accueillir une classe-association.</a:t>
            </a:r>
          </a:p>
          <a:p>
            <a:r>
              <a:rPr lang="fr-FR" sz="2000" dirty="0" smtClean="0"/>
              <a:t>La multiplicité de chaque classe s'applique à une instance du losange.</a:t>
            </a:r>
          </a:p>
          <a:p>
            <a:endParaRPr lang="fr-FR" sz="2000" dirty="0" smtClean="0"/>
          </a:p>
          <a:p>
            <a:endParaRPr lang="fr-FR" sz="2000" dirty="0" smtClean="0"/>
          </a:p>
          <a:p>
            <a:endParaRPr lang="fr-FR" sz="2000" dirty="0" smtClean="0"/>
          </a:p>
          <a:p>
            <a:endParaRPr lang="fr-FR" sz="2000" dirty="0" smtClean="0"/>
          </a:p>
          <a:p>
            <a:endParaRPr lang="fr-FR" sz="2000" dirty="0" smtClean="0"/>
          </a:p>
          <a:p>
            <a:endParaRPr lang="fr-FR" sz="2000" dirty="0" smtClean="0"/>
          </a:p>
          <a:p>
            <a:endParaRPr lang="fr-FR" sz="2000" dirty="0" smtClean="0"/>
          </a:p>
          <a:p>
            <a:r>
              <a:rPr lang="fr-FR" sz="2000" dirty="0" smtClean="0"/>
              <a:t>Les associations n-aires sont peu fréquentes et concernent surtout les cas où les multiplicités sont toutes  * . </a:t>
            </a:r>
          </a:p>
          <a:p>
            <a:r>
              <a:rPr lang="fr-FR" sz="2000" dirty="0" smtClean="0"/>
              <a:t>Dans la plupart des cas, on utilisera plus avantageusement des classes-association ou plusieurs relations binaires.</a:t>
            </a:r>
            <a:endParaRPr lang="fr-FR" sz="2000" dirty="0">
              <a:latin typeface="Times New Roman" pitchFamily="18" charset="0"/>
              <a:cs typeface="Times New Roman" pitchFamily="18" charset="0"/>
            </a:endParaRPr>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de cas d’utilisation </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22</a:t>
            </a:fld>
            <a:endParaRPr lang="fr-FR"/>
          </a:p>
        </p:txBody>
      </p:sp>
      <p:pic>
        <p:nvPicPr>
          <p:cNvPr id="6147" name="Picture 3"/>
          <p:cNvPicPr>
            <a:picLocks noChangeAspect="1" noChangeArrowheads="1"/>
          </p:cNvPicPr>
          <p:nvPr/>
        </p:nvPicPr>
        <p:blipFill>
          <a:blip r:embed="rId2"/>
          <a:srcRect/>
          <a:stretch>
            <a:fillRect/>
          </a:stretch>
        </p:blipFill>
        <p:spPr bwMode="auto">
          <a:xfrm>
            <a:off x="2571736" y="3214686"/>
            <a:ext cx="3295666" cy="1408280"/>
          </a:xfrm>
          <a:prstGeom prst="rect">
            <a:avLst/>
          </a:prstGeom>
          <a:noFill/>
          <a:ln w="9525">
            <a:noFill/>
            <a:miter lim="800000"/>
            <a:headEnd/>
            <a:tailEnd/>
          </a:ln>
          <a:effectLst/>
        </p:spPr>
      </p:pic>
      <p:sp>
        <p:nvSpPr>
          <p:cNvPr id="7" name="Titre 1"/>
          <p:cNvSpPr txBox="1">
            <a:spLocks/>
          </p:cNvSpPr>
          <p:nvPr/>
        </p:nvSpPr>
        <p:spPr>
          <a:xfrm>
            <a:off x="-32"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a:t>
            </a:r>
            <a:r>
              <a:rPr lang="fr-FR" sz="2000" b="1" dirty="0" smtClean="0">
                <a:solidFill>
                  <a:schemeClr val="bg1"/>
                </a:solidFill>
              </a:rPr>
              <a:t>de classes</a:t>
            </a:r>
            <a:endParaRPr kumimoji="0" lang="fr-FR" sz="2000" b="1" i="0" u="none" strike="noStrike" kern="1200" cap="none" spc="0" normalizeH="0" baseline="0" noProof="0" dirty="0" smtClean="0">
              <a:ln>
                <a:noFill/>
              </a:ln>
              <a:solidFill>
                <a:schemeClr val="bg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0" end="10"/>
                                            </p:txEl>
                                          </p:spTgt>
                                        </p:tgtEl>
                                        <p:attrNameLst>
                                          <p:attrName>style.visibility</p:attrName>
                                        </p:attrNameLst>
                                      </p:cBhvr>
                                      <p:to>
                                        <p:strVal val="visible"/>
                                      </p:to>
                                    </p:set>
                                    <p:animEffect transition="in" filter="checkerboard(across)">
                                      <p:cBhvr>
                                        <p:cTn id="7" dur="500"/>
                                        <p:tgtEl>
                                          <p:spTgt spid="3">
                                            <p:txEl>
                                              <p:pRg st="10" end="1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1" end="11"/>
                                            </p:txEl>
                                          </p:spTgt>
                                        </p:tgtEl>
                                        <p:attrNameLst>
                                          <p:attrName>style.visibility</p:attrName>
                                        </p:attrNameLst>
                                      </p:cBhvr>
                                      <p:to>
                                        <p:strVal val="visible"/>
                                      </p:to>
                                    </p:set>
                                    <p:animEffect transition="in" filter="checkerboard(across)">
                                      <p:cBhvr>
                                        <p:cTn id="12"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785810"/>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marL="342900" indent="-342900" algn="l">
              <a:spcBef>
                <a:spcPct val="20000"/>
              </a:spcBef>
            </a:pPr>
            <a:r>
              <a:rPr lang="fr-FR" sz="2800" dirty="0" smtClean="0">
                <a:solidFill>
                  <a:srgbClr val="C00000"/>
                </a:solidFill>
                <a:latin typeface="Times New Roman" pitchFamily="18" charset="0"/>
                <a:cs typeface="Times New Roman" pitchFamily="18" charset="0"/>
              </a:rPr>
              <a:t>3.4 Agrégation </a:t>
            </a:r>
            <a:endParaRPr lang="fr-FR" sz="4000" dirty="0">
              <a:solidFill>
                <a:srgbClr val="C00000"/>
              </a:solidFill>
            </a:endParaRPr>
          </a:p>
        </p:txBody>
      </p:sp>
      <p:sp>
        <p:nvSpPr>
          <p:cNvPr id="3" name="Espace réservé du contenu 2"/>
          <p:cNvSpPr>
            <a:spLocks noGrp="1"/>
          </p:cNvSpPr>
          <p:nvPr>
            <p:ph idx="1"/>
          </p:nvPr>
        </p:nvSpPr>
        <p:spPr>
          <a:xfrm>
            <a:off x="285720" y="1214422"/>
            <a:ext cx="8501122" cy="5286412"/>
          </a:xfrm>
        </p:spPr>
        <p:txBody>
          <a:bodyPr>
            <a:noAutofit/>
          </a:bodyPr>
          <a:lstStyle/>
          <a:p>
            <a:r>
              <a:rPr lang="fr-FR" sz="2400" dirty="0" smtClean="0"/>
              <a:t>Une agrégation est une forme particulière d'association. </a:t>
            </a:r>
          </a:p>
          <a:p>
            <a:r>
              <a:rPr lang="fr-FR" sz="2400" dirty="0" smtClean="0"/>
              <a:t>Elle représente la relation d'inclusion d'un élément dans un ensemble.</a:t>
            </a:r>
          </a:p>
          <a:p>
            <a:r>
              <a:rPr lang="fr-FR" sz="2400" dirty="0" smtClean="0"/>
              <a:t>On représente l'agrégation par l'ajout d'un losange                  vide du côté de l'agrégat.</a:t>
            </a:r>
          </a:p>
          <a:p>
            <a:r>
              <a:rPr lang="fr-FR" sz="2400" dirty="0" smtClean="0"/>
              <a:t>Une agrégation dénote une relation d'un ensemble                        à ses parties. </a:t>
            </a:r>
          </a:p>
          <a:p>
            <a:r>
              <a:rPr lang="fr-FR" sz="2400" dirty="0" smtClean="0"/>
              <a:t>L'ensemble est l'agrégat et la partie l'agrégé.</a:t>
            </a:r>
          </a:p>
          <a:p>
            <a:pPr>
              <a:buNone/>
            </a:pPr>
            <a:endParaRPr lang="fr-FR" sz="2400" dirty="0" smtClean="0"/>
          </a:p>
          <a:p>
            <a:endParaRPr lang="fr-FR" sz="1800" dirty="0" smtClean="0"/>
          </a:p>
          <a:p>
            <a:endParaRPr lang="fr-FR" sz="1800" dirty="0" smtClean="0"/>
          </a:p>
          <a:p>
            <a:endParaRPr lang="fr-FR" sz="1800" dirty="0" smtClean="0"/>
          </a:p>
          <a:p>
            <a:endParaRPr lang="fr-FR" sz="1800" dirty="0" smtClean="0"/>
          </a:p>
          <a:p>
            <a:endParaRPr lang="fr-FR" sz="1800" dirty="0" smtClean="0"/>
          </a:p>
          <a:p>
            <a:endParaRPr lang="fr-FR" sz="1800" dirty="0" smtClean="0"/>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de cas d’utilisation </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23</a:t>
            </a:fld>
            <a:endParaRPr lang="fr-FR"/>
          </a:p>
        </p:txBody>
      </p:sp>
      <p:pic>
        <p:nvPicPr>
          <p:cNvPr id="7170" name="Picture 2"/>
          <p:cNvPicPr>
            <a:picLocks noChangeAspect="1" noChangeArrowheads="1"/>
          </p:cNvPicPr>
          <p:nvPr/>
        </p:nvPicPr>
        <p:blipFill>
          <a:blip r:embed="rId2"/>
          <a:srcRect/>
          <a:stretch>
            <a:fillRect/>
          </a:stretch>
        </p:blipFill>
        <p:spPr bwMode="auto">
          <a:xfrm>
            <a:off x="7286644" y="1753004"/>
            <a:ext cx="1643075" cy="4819268"/>
          </a:xfrm>
          <a:prstGeom prst="rect">
            <a:avLst/>
          </a:prstGeom>
          <a:noFill/>
          <a:ln w="9525">
            <a:noFill/>
            <a:miter lim="800000"/>
            <a:headEnd/>
            <a:tailEnd/>
          </a:ln>
          <a:effectLst/>
        </p:spPr>
      </p:pic>
      <p:sp>
        <p:nvSpPr>
          <p:cNvPr id="7" name="Titre 1"/>
          <p:cNvSpPr txBox="1">
            <a:spLocks/>
          </p:cNvSpPr>
          <p:nvPr/>
        </p:nvSpPr>
        <p:spPr>
          <a:xfrm>
            <a:off x="-32"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a:t>
            </a:r>
            <a:r>
              <a:rPr lang="fr-FR" sz="2000" b="1" dirty="0" smtClean="0">
                <a:solidFill>
                  <a:schemeClr val="bg1"/>
                </a:solidFill>
              </a:rPr>
              <a:t>de classes</a:t>
            </a:r>
            <a:endParaRPr kumimoji="0" lang="fr-FR" sz="2000" b="1" i="0" u="none" strike="noStrike" kern="1200" cap="none" spc="0" normalizeH="0" baseline="0" noProof="0" dirty="0" smtClean="0">
              <a:ln>
                <a:noFill/>
              </a:ln>
              <a:solidFill>
                <a:schemeClr val="bg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7170"/>
                                        </p:tgtEl>
                                        <p:attrNameLst>
                                          <p:attrName>style.visibility</p:attrName>
                                        </p:attrNameLst>
                                      </p:cBhvr>
                                      <p:to>
                                        <p:strVal val="visible"/>
                                      </p:to>
                                    </p:set>
                                    <p:animEffect transition="in" filter="checkerboard(across)">
                                      <p:cBhvr>
                                        <p:cTn id="7" dur="500"/>
                                        <p:tgtEl>
                                          <p:spTgt spid="71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785810"/>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marL="342900" indent="-342900" algn="l">
              <a:spcBef>
                <a:spcPct val="20000"/>
              </a:spcBef>
            </a:pPr>
            <a:r>
              <a:rPr lang="fr-FR" sz="2800" dirty="0" smtClean="0">
                <a:solidFill>
                  <a:srgbClr val="C00000"/>
                </a:solidFill>
                <a:latin typeface="Times New Roman" pitchFamily="18" charset="0"/>
                <a:cs typeface="Times New Roman" pitchFamily="18" charset="0"/>
              </a:rPr>
              <a:t>3.4 Composition </a:t>
            </a:r>
            <a:endParaRPr lang="fr-FR" sz="4000" dirty="0">
              <a:solidFill>
                <a:srgbClr val="C00000"/>
              </a:solidFill>
            </a:endParaRPr>
          </a:p>
        </p:txBody>
      </p:sp>
      <p:sp>
        <p:nvSpPr>
          <p:cNvPr id="3" name="Espace réservé du contenu 2"/>
          <p:cNvSpPr>
            <a:spLocks noGrp="1"/>
          </p:cNvSpPr>
          <p:nvPr>
            <p:ph idx="1"/>
          </p:nvPr>
        </p:nvSpPr>
        <p:spPr>
          <a:xfrm>
            <a:off x="285720" y="1214422"/>
            <a:ext cx="8501122" cy="5286412"/>
          </a:xfrm>
        </p:spPr>
        <p:txBody>
          <a:bodyPr>
            <a:noAutofit/>
          </a:bodyPr>
          <a:lstStyle/>
          <a:p>
            <a:pPr algn="just"/>
            <a:r>
              <a:rPr lang="fr-FR" sz="2000" dirty="0" smtClean="0"/>
              <a:t>La relation de composition décrit une contenance structurelle entre instances.  On utilise un losange plein.</a:t>
            </a:r>
          </a:p>
          <a:p>
            <a:pPr algn="just"/>
            <a:r>
              <a:rPr lang="fr-FR" sz="2000" dirty="0" smtClean="0"/>
              <a:t>La destruction et la copie de l'objet composite (l'ensemble) impliquent respectivement la destruction ou la copie de ses composants (les parties).</a:t>
            </a:r>
          </a:p>
          <a:p>
            <a:pPr algn="just"/>
            <a:r>
              <a:rPr lang="fr-FR" sz="2000" dirty="0" smtClean="0"/>
              <a:t>Une instance de la partie n'appartient jamais à plus d'une instance de l'élément composite.</a:t>
            </a:r>
          </a:p>
          <a:p>
            <a:endParaRPr lang="fr-FR" sz="1800" dirty="0" smtClean="0"/>
          </a:p>
          <a:p>
            <a:endParaRPr lang="fr-FR" sz="1800" dirty="0" smtClean="0"/>
          </a:p>
          <a:p>
            <a:endParaRPr lang="fr-FR" sz="1800" dirty="0" smtClean="0"/>
          </a:p>
          <a:p>
            <a:endParaRPr lang="fr-FR" sz="1800" dirty="0" smtClean="0"/>
          </a:p>
          <a:p>
            <a:endParaRPr lang="fr-FR" sz="1800" dirty="0" smtClean="0"/>
          </a:p>
          <a:p>
            <a:endParaRPr lang="fr-FR" sz="1800" dirty="0" smtClean="0"/>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de cas d’utilisation </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24</a:t>
            </a:fld>
            <a:endParaRPr lang="fr-FR"/>
          </a:p>
        </p:txBody>
      </p:sp>
      <p:pic>
        <p:nvPicPr>
          <p:cNvPr id="8194" name="Picture 2"/>
          <p:cNvPicPr>
            <a:picLocks noChangeAspect="1" noChangeArrowheads="1"/>
          </p:cNvPicPr>
          <p:nvPr/>
        </p:nvPicPr>
        <p:blipFill>
          <a:blip r:embed="rId2"/>
          <a:srcRect/>
          <a:stretch>
            <a:fillRect/>
          </a:stretch>
        </p:blipFill>
        <p:spPr bwMode="auto">
          <a:xfrm>
            <a:off x="1819166" y="3643314"/>
            <a:ext cx="5646250" cy="2528884"/>
          </a:xfrm>
          <a:prstGeom prst="rect">
            <a:avLst/>
          </a:prstGeom>
          <a:noFill/>
          <a:ln w="9525">
            <a:noFill/>
            <a:miter lim="800000"/>
            <a:headEnd/>
            <a:tailEnd/>
          </a:ln>
          <a:effectLst/>
        </p:spPr>
      </p:pic>
      <p:sp>
        <p:nvSpPr>
          <p:cNvPr id="7" name="Titre 1"/>
          <p:cNvSpPr txBox="1">
            <a:spLocks/>
          </p:cNvSpPr>
          <p:nvPr/>
        </p:nvSpPr>
        <p:spPr>
          <a:xfrm>
            <a:off x="-32"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a:t>
            </a:r>
            <a:r>
              <a:rPr lang="fr-FR" sz="2000" b="1" dirty="0" smtClean="0">
                <a:solidFill>
                  <a:schemeClr val="bg1"/>
                </a:solidFill>
              </a:rPr>
              <a:t>de classes</a:t>
            </a:r>
            <a:endParaRPr kumimoji="0" lang="fr-FR" sz="2000" b="1" i="0" u="none" strike="noStrike" kern="1200" cap="none" spc="0" normalizeH="0" baseline="0" noProof="0" dirty="0" smtClean="0">
              <a:ln>
                <a:noFill/>
              </a:ln>
              <a:solidFill>
                <a:schemeClr val="bg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8194"/>
                                        </p:tgtEl>
                                        <p:attrNameLst>
                                          <p:attrName>style.visibility</p:attrName>
                                        </p:attrNameLst>
                                      </p:cBhvr>
                                      <p:to>
                                        <p:strVal val="visible"/>
                                      </p:to>
                                    </p:set>
                                    <p:animEffect transition="in" filter="checkerboard(across)">
                                      <p:cBhvr>
                                        <p:cTn id="22" dur="500"/>
                                        <p:tgtEl>
                                          <p:spTgt spid="81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785810"/>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marL="342900" indent="-342900" algn="l">
              <a:spcBef>
                <a:spcPct val="20000"/>
              </a:spcBef>
            </a:pPr>
            <a:r>
              <a:rPr lang="fr-FR" sz="2800" dirty="0" smtClean="0">
                <a:solidFill>
                  <a:srgbClr val="C00000"/>
                </a:solidFill>
                <a:latin typeface="Times New Roman" pitchFamily="18" charset="0"/>
                <a:cs typeface="Times New Roman" pitchFamily="18" charset="0"/>
              </a:rPr>
              <a:t>3.4 Composition et agrégation </a:t>
            </a:r>
            <a:endParaRPr lang="fr-FR" sz="4000" dirty="0">
              <a:solidFill>
                <a:srgbClr val="C00000"/>
              </a:solidFill>
            </a:endParaRPr>
          </a:p>
        </p:txBody>
      </p:sp>
      <p:sp>
        <p:nvSpPr>
          <p:cNvPr id="3" name="Espace réservé du contenu 2"/>
          <p:cNvSpPr>
            <a:spLocks noGrp="1"/>
          </p:cNvSpPr>
          <p:nvPr>
            <p:ph idx="1"/>
          </p:nvPr>
        </p:nvSpPr>
        <p:spPr>
          <a:xfrm>
            <a:off x="285720" y="1214422"/>
            <a:ext cx="8501122" cy="5286412"/>
          </a:xfrm>
        </p:spPr>
        <p:txBody>
          <a:bodyPr>
            <a:noAutofit/>
          </a:bodyPr>
          <a:lstStyle/>
          <a:p>
            <a:pPr algn="just">
              <a:spcAft>
                <a:spcPts val="600"/>
              </a:spcAft>
            </a:pPr>
            <a:r>
              <a:rPr lang="fr-FR" sz="2200" dirty="0" smtClean="0"/>
              <a:t>Dès lors que l'on a une relation du tout à sa partie, on a une relation d'agrégation ou de composition. La composition est aussi dite  agrégation forte .</a:t>
            </a:r>
          </a:p>
          <a:p>
            <a:pPr algn="just">
              <a:spcAft>
                <a:spcPts val="600"/>
              </a:spcAft>
            </a:pPr>
            <a:r>
              <a:rPr lang="fr-FR" sz="2200" dirty="0" smtClean="0"/>
              <a:t>Pour décider de mettre une composition plutôt qu'une agrégation, on doit se poser les questions suivantes :</a:t>
            </a:r>
          </a:p>
          <a:p>
            <a:pPr algn="just">
              <a:spcAft>
                <a:spcPts val="600"/>
              </a:spcAft>
            </a:pPr>
            <a:r>
              <a:rPr lang="fr-FR" sz="2200" dirty="0" smtClean="0"/>
              <a:t>Est-ce que la destruction de l'objet composite (du tout) implique nécessairement la destruction des objets composants (les parties) ?</a:t>
            </a:r>
          </a:p>
          <a:p>
            <a:pPr algn="just">
              <a:spcAft>
                <a:spcPts val="600"/>
              </a:spcAft>
            </a:pPr>
            <a:r>
              <a:rPr lang="fr-FR" sz="2200" dirty="0" smtClean="0"/>
              <a:t>Lorsque l'on copie le composite, doit-on aussi copier les composants, ou est-ce qu'on peut les réutiliser ,auquel cas un composant peut faire partie de plusieurs composites ?</a:t>
            </a:r>
          </a:p>
          <a:p>
            <a:pPr algn="just">
              <a:spcAft>
                <a:spcPts val="600"/>
              </a:spcAft>
            </a:pPr>
            <a:r>
              <a:rPr lang="fr-FR" sz="2200" dirty="0" smtClean="0"/>
              <a:t>Si on répond par l'affirmative à ces deux questions, on doit utiliser une composition.</a:t>
            </a:r>
          </a:p>
          <a:p>
            <a:endParaRPr lang="fr-FR" sz="2000" dirty="0" smtClean="0"/>
          </a:p>
          <a:p>
            <a:endParaRPr lang="fr-FR" sz="1800" dirty="0" smtClean="0"/>
          </a:p>
          <a:p>
            <a:endParaRPr lang="fr-FR" sz="1800" dirty="0" smtClean="0"/>
          </a:p>
          <a:p>
            <a:endParaRPr lang="fr-FR" sz="1800" dirty="0" smtClean="0"/>
          </a:p>
          <a:p>
            <a:endParaRPr lang="fr-FR" sz="1800" dirty="0" smtClean="0"/>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de cas d’utilisation </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25</a:t>
            </a:fld>
            <a:endParaRPr lang="fr-FR"/>
          </a:p>
        </p:txBody>
      </p:sp>
      <p:sp>
        <p:nvSpPr>
          <p:cNvPr id="6" name="Titre 1"/>
          <p:cNvSpPr txBox="1">
            <a:spLocks/>
          </p:cNvSpPr>
          <p:nvPr/>
        </p:nvSpPr>
        <p:spPr>
          <a:xfrm>
            <a:off x="-32"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a:t>
            </a:r>
            <a:r>
              <a:rPr lang="fr-FR" sz="2000" b="1" dirty="0" smtClean="0">
                <a:solidFill>
                  <a:schemeClr val="bg1"/>
                </a:solidFill>
              </a:rPr>
              <a:t>de classes</a:t>
            </a:r>
            <a:endParaRPr kumimoji="0" lang="fr-FR" sz="2000" b="1" i="0" u="none" strike="noStrike" kern="1200" cap="none" spc="0" normalizeH="0" baseline="0" noProof="0" dirty="0" smtClean="0">
              <a:ln>
                <a:noFill/>
              </a:ln>
              <a:solidFill>
                <a:schemeClr val="bg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heckerboard(across)">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785810"/>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marL="342900" indent="-342900" algn="l">
              <a:spcBef>
                <a:spcPct val="20000"/>
              </a:spcBef>
            </a:pPr>
            <a:r>
              <a:rPr lang="fr-FR" sz="2800" dirty="0" smtClean="0">
                <a:solidFill>
                  <a:srgbClr val="C00000"/>
                </a:solidFill>
                <a:latin typeface="Times New Roman" pitchFamily="18" charset="0"/>
                <a:cs typeface="Times New Roman" pitchFamily="18" charset="0"/>
              </a:rPr>
              <a:t>3.4 Dépendance</a:t>
            </a:r>
            <a:endParaRPr lang="fr-FR" sz="4000" dirty="0">
              <a:solidFill>
                <a:srgbClr val="C00000"/>
              </a:solidFill>
            </a:endParaRPr>
          </a:p>
        </p:txBody>
      </p:sp>
      <p:sp>
        <p:nvSpPr>
          <p:cNvPr id="3" name="Espace réservé du contenu 2"/>
          <p:cNvSpPr>
            <a:spLocks noGrp="1"/>
          </p:cNvSpPr>
          <p:nvPr>
            <p:ph idx="1"/>
          </p:nvPr>
        </p:nvSpPr>
        <p:spPr>
          <a:xfrm>
            <a:off x="285720" y="1214422"/>
            <a:ext cx="8501122" cy="5286412"/>
          </a:xfrm>
        </p:spPr>
        <p:txBody>
          <a:bodyPr>
            <a:noAutofit/>
          </a:bodyPr>
          <a:lstStyle/>
          <a:p>
            <a:pPr>
              <a:buNone/>
            </a:pPr>
            <a:endParaRPr lang="fr-FR" sz="2000" b="1" dirty="0" smtClean="0"/>
          </a:p>
          <a:p>
            <a:pPr>
              <a:buNone/>
            </a:pPr>
            <a:endParaRPr lang="fr-FR" sz="2000" dirty="0" smtClean="0"/>
          </a:p>
          <a:p>
            <a:endParaRPr lang="fr-FR" sz="2000" dirty="0" smtClean="0"/>
          </a:p>
          <a:p>
            <a:pPr algn="ctr">
              <a:buNone/>
            </a:pPr>
            <a:r>
              <a:rPr lang="fr-FR" sz="2000" b="1" dirty="0" smtClean="0"/>
              <a:t>Exemple de relation de dépendance</a:t>
            </a:r>
          </a:p>
          <a:p>
            <a:pPr>
              <a:buNone/>
            </a:pPr>
            <a:endParaRPr lang="fr-FR" sz="2000" dirty="0" smtClean="0"/>
          </a:p>
          <a:p>
            <a:pPr algn="just">
              <a:lnSpc>
                <a:spcPct val="150000"/>
              </a:lnSpc>
            </a:pPr>
            <a:r>
              <a:rPr lang="fr-FR" sz="2200" dirty="0" smtClean="0"/>
              <a:t>Une dépendance est une relation unidirectionnelle exprimant une dépendance sémantique entre les éléments du modèle. </a:t>
            </a:r>
          </a:p>
          <a:p>
            <a:pPr algn="just">
              <a:lnSpc>
                <a:spcPct val="150000"/>
              </a:lnSpc>
            </a:pPr>
            <a:r>
              <a:rPr lang="fr-FR" sz="2200" dirty="0" smtClean="0"/>
              <a:t>Elle est représentée par un trait discontinu orienté.</a:t>
            </a:r>
          </a:p>
          <a:p>
            <a:pPr algn="just">
              <a:lnSpc>
                <a:spcPct val="150000"/>
              </a:lnSpc>
            </a:pPr>
            <a:r>
              <a:rPr lang="fr-FR" sz="2200" dirty="0" smtClean="0"/>
              <a:t>Elle indique que la modification de la cible implique une modification de la source. </a:t>
            </a:r>
          </a:p>
          <a:p>
            <a:endParaRPr lang="fr-FR" sz="1800" dirty="0" smtClean="0"/>
          </a:p>
          <a:p>
            <a:endParaRPr lang="fr-FR" sz="1800" dirty="0" smtClean="0"/>
          </a:p>
          <a:p>
            <a:endParaRPr lang="fr-FR" sz="1800" dirty="0" smtClean="0"/>
          </a:p>
          <a:p>
            <a:endParaRPr lang="fr-FR" sz="1800" dirty="0" smtClean="0"/>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de cas d’utilisation </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26</a:t>
            </a:fld>
            <a:endParaRPr lang="fr-FR"/>
          </a:p>
        </p:txBody>
      </p:sp>
      <p:pic>
        <p:nvPicPr>
          <p:cNvPr id="1026" name="Picture 2"/>
          <p:cNvPicPr>
            <a:picLocks noChangeAspect="1" noChangeArrowheads="1"/>
          </p:cNvPicPr>
          <p:nvPr/>
        </p:nvPicPr>
        <p:blipFill>
          <a:blip r:embed="rId2"/>
          <a:srcRect/>
          <a:stretch>
            <a:fillRect/>
          </a:stretch>
        </p:blipFill>
        <p:spPr bwMode="auto">
          <a:xfrm>
            <a:off x="857224" y="1571612"/>
            <a:ext cx="6619046" cy="533403"/>
          </a:xfrm>
          <a:prstGeom prst="rect">
            <a:avLst/>
          </a:prstGeom>
          <a:noFill/>
          <a:ln w="9525">
            <a:noFill/>
            <a:miter lim="800000"/>
            <a:headEnd/>
            <a:tailEnd/>
          </a:ln>
          <a:effectLst/>
        </p:spPr>
      </p:pic>
      <p:sp>
        <p:nvSpPr>
          <p:cNvPr id="7" name="Titre 1"/>
          <p:cNvSpPr txBox="1">
            <a:spLocks/>
          </p:cNvSpPr>
          <p:nvPr/>
        </p:nvSpPr>
        <p:spPr>
          <a:xfrm>
            <a:off x="-32"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a:t>
            </a:r>
            <a:r>
              <a:rPr lang="fr-FR" sz="2000" b="1" dirty="0" smtClean="0">
                <a:solidFill>
                  <a:schemeClr val="bg1"/>
                </a:solidFill>
              </a:rPr>
              <a:t>de classes</a:t>
            </a:r>
            <a:endParaRPr kumimoji="0" lang="fr-FR" sz="2000" b="1" i="0" u="none" strike="noStrike" kern="1200" cap="none" spc="0" normalizeH="0" baseline="0" noProof="0" dirty="0" smtClean="0">
              <a:ln>
                <a:noFill/>
              </a:ln>
              <a:solidFill>
                <a:schemeClr val="bg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785810"/>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marL="342900" indent="-342900" algn="l">
              <a:spcBef>
                <a:spcPct val="20000"/>
              </a:spcBef>
            </a:pPr>
            <a:endParaRPr lang="fr-FR" sz="4000" dirty="0">
              <a:solidFill>
                <a:srgbClr val="C00000"/>
              </a:solidFill>
            </a:endParaRPr>
          </a:p>
        </p:txBody>
      </p:sp>
      <p:sp>
        <p:nvSpPr>
          <p:cNvPr id="3" name="Espace réservé du contenu 2"/>
          <p:cNvSpPr>
            <a:spLocks noGrp="1"/>
          </p:cNvSpPr>
          <p:nvPr>
            <p:ph idx="1"/>
          </p:nvPr>
        </p:nvSpPr>
        <p:spPr>
          <a:xfrm>
            <a:off x="285720" y="1214422"/>
            <a:ext cx="8501122" cy="5286412"/>
          </a:xfrm>
        </p:spPr>
        <p:txBody>
          <a:bodyPr>
            <a:noAutofit/>
          </a:bodyPr>
          <a:lstStyle/>
          <a:p>
            <a:pPr>
              <a:buNone/>
            </a:pPr>
            <a:endParaRPr lang="fr-FR" sz="2000" b="1" dirty="0" smtClean="0"/>
          </a:p>
          <a:p>
            <a:pPr>
              <a:buNone/>
            </a:pPr>
            <a:endParaRPr lang="fr-FR" sz="2000" dirty="0" smtClean="0"/>
          </a:p>
          <a:p>
            <a:endParaRPr lang="fr-FR" sz="2000" dirty="0" smtClean="0"/>
          </a:p>
          <a:p>
            <a:pPr algn="ctr">
              <a:buNone/>
            </a:pPr>
            <a:r>
              <a:rPr lang="fr-FR" sz="4400" b="1" dirty="0" smtClean="0"/>
              <a:t>Le diagramme d’objets </a:t>
            </a:r>
            <a:endParaRPr lang="fr-FR" sz="1800" dirty="0" smtClean="0"/>
          </a:p>
          <a:p>
            <a:endParaRPr lang="fr-FR" sz="1800" dirty="0" smtClean="0"/>
          </a:p>
          <a:p>
            <a:endParaRPr lang="fr-FR" sz="1800" dirty="0" smtClean="0"/>
          </a:p>
          <a:p>
            <a:endParaRPr lang="fr-FR" sz="1800" dirty="0" smtClean="0"/>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d’objets</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27</a:t>
            </a:fld>
            <a:endParaRPr lang="fr-F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785810"/>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marL="342900" indent="-342900" algn="l">
              <a:spcBef>
                <a:spcPct val="20000"/>
              </a:spcBef>
            </a:pPr>
            <a:r>
              <a:rPr lang="fr-FR" sz="4000" dirty="0" smtClean="0">
                <a:solidFill>
                  <a:srgbClr val="C00000"/>
                </a:solidFill>
              </a:rPr>
              <a:t>Présentation</a:t>
            </a:r>
            <a:endParaRPr lang="fr-FR" sz="4000" dirty="0">
              <a:solidFill>
                <a:srgbClr val="C00000"/>
              </a:solidFill>
            </a:endParaRPr>
          </a:p>
        </p:txBody>
      </p:sp>
      <p:sp>
        <p:nvSpPr>
          <p:cNvPr id="3" name="Espace réservé du contenu 2"/>
          <p:cNvSpPr>
            <a:spLocks noGrp="1"/>
          </p:cNvSpPr>
          <p:nvPr>
            <p:ph idx="1"/>
          </p:nvPr>
        </p:nvSpPr>
        <p:spPr>
          <a:xfrm>
            <a:off x="285720" y="1214422"/>
            <a:ext cx="8501122" cy="5286412"/>
          </a:xfrm>
        </p:spPr>
        <p:txBody>
          <a:bodyPr>
            <a:noAutofit/>
          </a:bodyPr>
          <a:lstStyle/>
          <a:p>
            <a:r>
              <a:rPr lang="fr-FR" sz="2400" dirty="0" smtClean="0"/>
              <a:t>Un diagramme d’objets représente des objets (i.e. instances de classes) et leurs liens (i.e. instances de relations) pour donner une vue de l’état du système à un instant donné. </a:t>
            </a:r>
          </a:p>
          <a:p>
            <a:r>
              <a:rPr lang="fr-FR" sz="2400" dirty="0" smtClean="0"/>
              <a:t>Un diagramme d’objets permet, selon les situations, </a:t>
            </a:r>
          </a:p>
          <a:p>
            <a:pPr marL="809625" indent="-449263">
              <a:buFont typeface="Wingdings" pitchFamily="2" charset="2"/>
              <a:buChar char="Ø"/>
              <a:tabLst>
                <a:tab pos="630238" algn="l"/>
                <a:tab pos="809625" algn="l"/>
              </a:tabLst>
            </a:pPr>
            <a:r>
              <a:rPr lang="fr-FR" sz="2400" dirty="0" smtClean="0"/>
              <a:t>d’illustrer le modèle de classes (en montrant un exemple qui explique le modèle),</a:t>
            </a:r>
          </a:p>
          <a:p>
            <a:pPr marL="809625" indent="-449263">
              <a:buFont typeface="Wingdings" pitchFamily="2" charset="2"/>
              <a:buChar char="Ø"/>
              <a:tabLst>
                <a:tab pos="630238" algn="l"/>
                <a:tab pos="809625" algn="l"/>
              </a:tabLst>
            </a:pPr>
            <a:r>
              <a:rPr lang="fr-FR" sz="2400" dirty="0" smtClean="0"/>
              <a:t>de préciser certains aspects du système (en mettant en évidence des détails imperceptibles dans le diagramme de classes), </a:t>
            </a:r>
          </a:p>
          <a:p>
            <a:pPr marL="809625" indent="-449263">
              <a:buFont typeface="Wingdings" pitchFamily="2" charset="2"/>
              <a:buChar char="Ø"/>
              <a:tabLst>
                <a:tab pos="630238" algn="l"/>
                <a:tab pos="809625" algn="l"/>
              </a:tabLst>
            </a:pPr>
            <a:r>
              <a:rPr lang="fr-FR" sz="2400" dirty="0" smtClean="0"/>
              <a:t>de prendre une image (</a:t>
            </a:r>
            <a:r>
              <a:rPr lang="fr-FR" sz="2400" dirty="0" err="1" smtClean="0"/>
              <a:t>snapshot</a:t>
            </a:r>
            <a:r>
              <a:rPr lang="fr-FR" sz="2400" dirty="0" smtClean="0"/>
              <a:t>) d’un système à un moment donné. </a:t>
            </a:r>
          </a:p>
          <a:p>
            <a:endParaRPr lang="fr-FR" sz="1800" dirty="0" smtClean="0"/>
          </a:p>
          <a:p>
            <a:endParaRPr lang="fr-FR" sz="1800" dirty="0" smtClean="0"/>
          </a:p>
          <a:p>
            <a:endParaRPr lang="fr-FR" sz="1800" dirty="0" smtClean="0"/>
          </a:p>
          <a:p>
            <a:endParaRPr lang="fr-FR" sz="1800" dirty="0" smtClean="0"/>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de cas d’utilisation </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28</a:t>
            </a:fld>
            <a:endParaRPr lang="fr-FR"/>
          </a:p>
        </p:txBody>
      </p:sp>
      <p:sp>
        <p:nvSpPr>
          <p:cNvPr id="6" name="Titre 1"/>
          <p:cNvSpPr txBox="1">
            <a:spLocks/>
          </p:cNvSpPr>
          <p:nvPr/>
        </p:nvSpPr>
        <p:spPr>
          <a:xfrm>
            <a:off x="-32"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d’objets</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785810"/>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marL="342900" indent="-342900" algn="l">
              <a:spcBef>
                <a:spcPct val="20000"/>
              </a:spcBef>
            </a:pPr>
            <a:r>
              <a:rPr lang="fr-FR" sz="4000" dirty="0" smtClean="0">
                <a:solidFill>
                  <a:srgbClr val="C00000"/>
                </a:solidFill>
              </a:rPr>
              <a:t>Présentation</a:t>
            </a:r>
            <a:endParaRPr lang="fr-FR" sz="4000" dirty="0">
              <a:solidFill>
                <a:srgbClr val="C00000"/>
              </a:solidFill>
            </a:endParaRPr>
          </a:p>
        </p:txBody>
      </p:sp>
      <p:sp>
        <p:nvSpPr>
          <p:cNvPr id="3" name="Espace réservé du contenu 2"/>
          <p:cNvSpPr>
            <a:spLocks noGrp="1"/>
          </p:cNvSpPr>
          <p:nvPr>
            <p:ph idx="1"/>
          </p:nvPr>
        </p:nvSpPr>
        <p:spPr>
          <a:xfrm>
            <a:off x="285720" y="1214422"/>
            <a:ext cx="8858280" cy="5286412"/>
          </a:xfrm>
        </p:spPr>
        <p:txBody>
          <a:bodyPr>
            <a:noAutofit/>
          </a:bodyPr>
          <a:lstStyle/>
          <a:p>
            <a:pPr>
              <a:buNone/>
            </a:pPr>
            <a:r>
              <a:rPr lang="fr-FR" sz="2400" b="1" dirty="0" smtClean="0"/>
              <a:t>1. Les objets</a:t>
            </a:r>
          </a:p>
          <a:p>
            <a:pPr algn="just"/>
            <a:r>
              <a:rPr lang="fr-FR" sz="2400" dirty="0" smtClean="0"/>
              <a:t>Graphiquement, un objet se représente comme une classe. Cependant, le compartiment des opérations n’est pas utile. De plus, le nom de la classe dont l’objet est une instance est précédé d’un « : » et est souligné. </a:t>
            </a:r>
          </a:p>
          <a:p>
            <a:pPr>
              <a:spcAft>
                <a:spcPts val="600"/>
              </a:spcAft>
            </a:pPr>
            <a:r>
              <a:rPr lang="fr-FR" sz="2400" dirty="0" smtClean="0"/>
              <a:t>Pour différencier les objets d’une même classe, leur identifiant peut être ajouté devant le nom de la classe. </a:t>
            </a:r>
          </a:p>
          <a:p>
            <a:r>
              <a:rPr lang="fr-FR" sz="2400" dirty="0" smtClean="0"/>
              <a:t>Enfin les attributs reçoivent des valeurs. Quand certaines valeurs d’attribut d’un  objet ne sont pas renseignées, on dit que l’objet est partiellement défini.</a:t>
            </a:r>
          </a:p>
          <a:p>
            <a:pPr>
              <a:buNone/>
            </a:pPr>
            <a:endParaRPr lang="fr-FR" sz="1800" dirty="0" smtClean="0"/>
          </a:p>
          <a:p>
            <a:endParaRPr lang="fr-FR" sz="1800" dirty="0" smtClean="0"/>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de cas d’utilisation </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29</a:t>
            </a:fld>
            <a:endParaRPr lang="fr-FR"/>
          </a:p>
        </p:txBody>
      </p:sp>
      <p:sp>
        <p:nvSpPr>
          <p:cNvPr id="6" name="Titre 1"/>
          <p:cNvSpPr txBox="1">
            <a:spLocks/>
          </p:cNvSpPr>
          <p:nvPr/>
        </p:nvSpPr>
        <p:spPr>
          <a:xfrm>
            <a:off x="-32"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d’objets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642942"/>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marL="342900" lvl="0" indent="-342900" algn="l">
              <a:spcBef>
                <a:spcPct val="20000"/>
              </a:spcBef>
            </a:pPr>
            <a:r>
              <a:rPr lang="fr-FR" sz="2800" dirty="0" smtClean="0">
                <a:solidFill>
                  <a:srgbClr val="C00000"/>
                </a:solidFill>
                <a:latin typeface="Times New Roman" pitchFamily="18" charset="0"/>
                <a:cs typeface="Times New Roman" pitchFamily="18" charset="0"/>
              </a:rPr>
              <a:t> 1. Introduction</a:t>
            </a:r>
            <a:endParaRPr lang="fr-FR" sz="4000" dirty="0">
              <a:solidFill>
                <a:srgbClr val="C00000"/>
              </a:solidFill>
            </a:endParaRPr>
          </a:p>
        </p:txBody>
      </p:sp>
      <p:sp>
        <p:nvSpPr>
          <p:cNvPr id="3" name="Espace réservé du contenu 2"/>
          <p:cNvSpPr>
            <a:spLocks noGrp="1"/>
          </p:cNvSpPr>
          <p:nvPr>
            <p:ph idx="1"/>
          </p:nvPr>
        </p:nvSpPr>
        <p:spPr>
          <a:xfrm>
            <a:off x="285720" y="1428736"/>
            <a:ext cx="8401080" cy="5072098"/>
          </a:xfrm>
        </p:spPr>
        <p:txBody>
          <a:bodyPr>
            <a:noAutofit/>
          </a:bodyPr>
          <a:lstStyle/>
          <a:p>
            <a:pPr algn="just">
              <a:spcAft>
                <a:spcPts val="600"/>
              </a:spcAft>
              <a:buClr>
                <a:schemeClr val="tx2">
                  <a:lumMod val="60000"/>
                  <a:lumOff val="40000"/>
                </a:schemeClr>
              </a:buClr>
              <a:buFont typeface="Calibri" pitchFamily="34" charset="0"/>
              <a:buChar char="•"/>
            </a:pPr>
            <a:endParaRPr lang="fr-FR" sz="2600" dirty="0" smtClean="0"/>
          </a:p>
          <a:p>
            <a:pPr algn="just">
              <a:spcAft>
                <a:spcPts val="600"/>
              </a:spcAft>
              <a:buClr>
                <a:schemeClr val="tx2">
                  <a:lumMod val="60000"/>
                  <a:lumOff val="40000"/>
                </a:schemeClr>
              </a:buClr>
              <a:buFont typeface="Calibri" pitchFamily="34" charset="0"/>
              <a:buChar char="•"/>
            </a:pPr>
            <a:r>
              <a:rPr lang="fr-FR" sz="2600" dirty="0" smtClean="0"/>
              <a:t>Les </a:t>
            </a:r>
            <a:r>
              <a:rPr lang="fr-FR" sz="2600" dirty="0" smtClean="0">
                <a:solidFill>
                  <a:srgbClr val="7030A0"/>
                </a:solidFill>
              </a:rPr>
              <a:t>diagrammes de cas d'utilisation </a:t>
            </a:r>
            <a:r>
              <a:rPr lang="fr-FR" sz="2600" dirty="0" smtClean="0"/>
              <a:t>modélisent à QUOI sert le système.</a:t>
            </a:r>
          </a:p>
          <a:p>
            <a:pPr algn="just">
              <a:spcAft>
                <a:spcPts val="600"/>
              </a:spcAft>
              <a:buClr>
                <a:schemeClr val="tx2">
                  <a:lumMod val="60000"/>
                  <a:lumOff val="40000"/>
                </a:schemeClr>
              </a:buClr>
              <a:buFont typeface="Calibri" pitchFamily="34" charset="0"/>
              <a:buChar char="•"/>
            </a:pPr>
            <a:r>
              <a:rPr lang="fr-FR" sz="2600" dirty="0" smtClean="0"/>
              <a:t>Le système est composé d'objets qui interagissent entre eux et avec les acteurs pour réaliser ces cas d'utilisation.</a:t>
            </a:r>
          </a:p>
          <a:p>
            <a:pPr algn="just">
              <a:spcAft>
                <a:spcPts val="600"/>
              </a:spcAft>
              <a:buClr>
                <a:schemeClr val="tx2">
                  <a:lumMod val="60000"/>
                  <a:lumOff val="40000"/>
                </a:schemeClr>
              </a:buClr>
              <a:buFont typeface="Calibri" pitchFamily="34" charset="0"/>
              <a:buChar char="•"/>
            </a:pPr>
            <a:r>
              <a:rPr lang="fr-FR" sz="2600" dirty="0" smtClean="0"/>
              <a:t>Les </a:t>
            </a:r>
            <a:r>
              <a:rPr lang="fr-FR" sz="2600" dirty="0" smtClean="0">
                <a:solidFill>
                  <a:srgbClr val="7030A0"/>
                </a:solidFill>
              </a:rPr>
              <a:t>diagrammes de classes </a:t>
            </a:r>
            <a:r>
              <a:rPr lang="fr-FR" sz="2600" dirty="0" smtClean="0"/>
              <a:t>permettent de spécifier la structure et les liens entre les objets dont le système est composé.</a:t>
            </a:r>
            <a:endParaRPr lang="fr-FR" sz="2600" dirty="0">
              <a:latin typeface="Times New Roman" pitchFamily="18" charset="0"/>
              <a:cs typeface="Times New Roman" pitchFamily="18" charset="0"/>
            </a:endParaRPr>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de classes</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3</a:t>
            </a:fld>
            <a:endParaRPr lang="fr-F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785810"/>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marL="342900" indent="-342900" algn="l">
              <a:spcBef>
                <a:spcPct val="20000"/>
              </a:spcBef>
            </a:pPr>
            <a:r>
              <a:rPr lang="fr-FR" sz="4000" dirty="0" smtClean="0">
                <a:solidFill>
                  <a:srgbClr val="C00000"/>
                </a:solidFill>
              </a:rPr>
              <a:t>Présentation</a:t>
            </a:r>
            <a:endParaRPr lang="fr-FR" sz="4000" dirty="0">
              <a:solidFill>
                <a:srgbClr val="C00000"/>
              </a:solidFill>
            </a:endParaRPr>
          </a:p>
        </p:txBody>
      </p:sp>
      <p:sp>
        <p:nvSpPr>
          <p:cNvPr id="3" name="Espace réservé du contenu 2"/>
          <p:cNvSpPr>
            <a:spLocks noGrp="1"/>
          </p:cNvSpPr>
          <p:nvPr>
            <p:ph idx="1"/>
          </p:nvPr>
        </p:nvSpPr>
        <p:spPr>
          <a:xfrm>
            <a:off x="285720" y="1214422"/>
            <a:ext cx="8501122" cy="5286412"/>
          </a:xfrm>
        </p:spPr>
        <p:txBody>
          <a:bodyPr>
            <a:noAutofit/>
          </a:bodyPr>
          <a:lstStyle/>
          <a:p>
            <a:endParaRPr lang="fr-FR" sz="1800" dirty="0" smtClean="0"/>
          </a:p>
          <a:p>
            <a:endParaRPr lang="fr-FR" sz="1800" dirty="0" smtClean="0"/>
          </a:p>
          <a:p>
            <a:endParaRPr lang="fr-FR" sz="1800" dirty="0" smtClean="0"/>
          </a:p>
          <a:p>
            <a:endParaRPr lang="fr-FR" sz="1800" dirty="0" smtClean="0"/>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de cas d’utilisation </a:t>
            </a:r>
          </a:p>
        </p:txBody>
      </p:sp>
      <p:sp>
        <p:nvSpPr>
          <p:cNvPr id="5" name="Espace réservé du numéro de diapositive 4"/>
          <p:cNvSpPr>
            <a:spLocks noGrp="1"/>
          </p:cNvSpPr>
          <p:nvPr>
            <p:ph type="sldNum" sz="quarter" idx="12"/>
          </p:nvPr>
        </p:nvSpPr>
        <p:spPr>
          <a:xfrm>
            <a:off x="6858016" y="6357958"/>
            <a:ext cx="2133600" cy="365125"/>
          </a:xfrm>
        </p:spPr>
        <p:txBody>
          <a:bodyPr/>
          <a:lstStyle/>
          <a:p>
            <a:fld id="{35780222-E5EC-4C11-93CF-38BD575362D0}" type="slidenum">
              <a:rPr lang="fr-FR" smtClean="0"/>
              <a:pPr/>
              <a:t>30</a:t>
            </a:fld>
            <a:endParaRPr lang="fr-FR"/>
          </a:p>
        </p:txBody>
      </p:sp>
      <p:sp>
        <p:nvSpPr>
          <p:cNvPr id="6" name="Titre 1"/>
          <p:cNvSpPr txBox="1">
            <a:spLocks/>
          </p:cNvSpPr>
          <p:nvPr/>
        </p:nvSpPr>
        <p:spPr>
          <a:xfrm>
            <a:off x="-32"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d’objets</a:t>
            </a:r>
          </a:p>
        </p:txBody>
      </p:sp>
      <p:grpSp>
        <p:nvGrpSpPr>
          <p:cNvPr id="10" name="Groupe 9"/>
          <p:cNvGrpSpPr/>
          <p:nvPr/>
        </p:nvGrpSpPr>
        <p:grpSpPr>
          <a:xfrm>
            <a:off x="1071538" y="1285860"/>
            <a:ext cx="2664000" cy="1714512"/>
            <a:chOff x="5429256" y="4857760"/>
            <a:chExt cx="2664000" cy="1714512"/>
          </a:xfrm>
        </p:grpSpPr>
        <p:sp>
          <p:nvSpPr>
            <p:cNvPr id="11" name="Rectangle 10"/>
            <p:cNvSpPr/>
            <p:nvPr/>
          </p:nvSpPr>
          <p:spPr>
            <a:xfrm>
              <a:off x="5429256" y="5286388"/>
              <a:ext cx="2664000" cy="1285884"/>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smtClean="0"/>
                <a:t>attribut1 : classe1: valeur1</a:t>
              </a:r>
            </a:p>
            <a:p>
              <a:pPr algn="ctr"/>
              <a:r>
                <a:rPr lang="fr-FR" dirty="0" smtClean="0"/>
                <a:t>attribut2 : classe2: valeur </a:t>
              </a:r>
            </a:p>
            <a:p>
              <a:pPr algn="ctr"/>
              <a:endParaRPr lang="fr-FR" dirty="0"/>
            </a:p>
          </p:txBody>
        </p:sp>
        <p:sp>
          <p:nvSpPr>
            <p:cNvPr id="12" name="Rectangle 11"/>
            <p:cNvSpPr/>
            <p:nvPr/>
          </p:nvSpPr>
          <p:spPr>
            <a:xfrm>
              <a:off x="5429256" y="4857760"/>
              <a:ext cx="2664000" cy="428628"/>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u="sng" dirty="0" err="1" smtClean="0"/>
                <a:t>nomObjet</a:t>
              </a:r>
              <a:r>
                <a:rPr lang="fr-FR" u="sng" dirty="0" smtClean="0"/>
                <a:t> : nomClasse1</a:t>
              </a:r>
              <a:endParaRPr lang="fr-FR" u="sng" dirty="0"/>
            </a:p>
          </p:txBody>
        </p:sp>
      </p:grpSp>
      <p:grpSp>
        <p:nvGrpSpPr>
          <p:cNvPr id="16" name="Groupe 15"/>
          <p:cNvGrpSpPr/>
          <p:nvPr/>
        </p:nvGrpSpPr>
        <p:grpSpPr>
          <a:xfrm>
            <a:off x="785786" y="4286256"/>
            <a:ext cx="3357586" cy="1714512"/>
            <a:chOff x="5429256" y="4857760"/>
            <a:chExt cx="2664000" cy="1714512"/>
          </a:xfrm>
        </p:grpSpPr>
        <p:sp>
          <p:nvSpPr>
            <p:cNvPr id="17" name="Rectangle 16"/>
            <p:cNvSpPr/>
            <p:nvPr/>
          </p:nvSpPr>
          <p:spPr>
            <a:xfrm>
              <a:off x="5429256" y="5286388"/>
              <a:ext cx="2664000" cy="1285884"/>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fr-FR" dirty="0" smtClean="0"/>
                <a:t>nom: string = "</a:t>
              </a:r>
              <a:r>
                <a:rPr lang="fr-FR" dirty="0" err="1" smtClean="0"/>
                <a:t>Benmohamed</a:t>
              </a:r>
              <a:r>
                <a:rPr lang="fr-FR" dirty="0" smtClean="0"/>
                <a:t>"</a:t>
              </a:r>
            </a:p>
            <a:p>
              <a:r>
                <a:rPr lang="fr-FR" dirty="0" err="1" smtClean="0"/>
                <a:t>prenom</a:t>
              </a:r>
              <a:r>
                <a:rPr lang="fr-FR" dirty="0" smtClean="0"/>
                <a:t> : string ="</a:t>
              </a:r>
              <a:r>
                <a:rPr lang="fr-FR" dirty="0" err="1" smtClean="0"/>
                <a:t>mohamed</a:t>
              </a:r>
              <a:r>
                <a:rPr lang="fr-FR" dirty="0" smtClean="0"/>
                <a:t> " </a:t>
              </a:r>
            </a:p>
            <a:p>
              <a:pPr algn="ctr"/>
              <a:endParaRPr lang="fr-FR" dirty="0"/>
            </a:p>
          </p:txBody>
        </p:sp>
        <p:sp>
          <p:nvSpPr>
            <p:cNvPr id="18" name="Rectangle 17"/>
            <p:cNvSpPr/>
            <p:nvPr/>
          </p:nvSpPr>
          <p:spPr>
            <a:xfrm>
              <a:off x="5429256" y="4857760"/>
              <a:ext cx="2664000" cy="428628"/>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u="sng" dirty="0" smtClean="0"/>
                <a:t>P1: Personne</a:t>
              </a:r>
              <a:endParaRPr lang="fr-FR" u="sng" dirty="0"/>
            </a:p>
          </p:txBody>
        </p:sp>
      </p:grpSp>
      <p:cxnSp>
        <p:nvCxnSpPr>
          <p:cNvPr id="14" name="Connecteur droit avec flèche 13"/>
          <p:cNvCxnSpPr/>
          <p:nvPr/>
        </p:nvCxnSpPr>
        <p:spPr>
          <a:xfrm rot="5400000" flipH="1" flipV="1">
            <a:off x="1714480" y="3571876"/>
            <a:ext cx="1143008" cy="1588"/>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20" name="ZoneTexte 19"/>
          <p:cNvSpPr txBox="1"/>
          <p:nvPr/>
        </p:nvSpPr>
        <p:spPr>
          <a:xfrm>
            <a:off x="2214546" y="3357562"/>
            <a:ext cx="1428760" cy="369332"/>
          </a:xfrm>
          <a:prstGeom prst="rect">
            <a:avLst/>
          </a:prstGeom>
          <a:noFill/>
        </p:spPr>
        <p:txBody>
          <a:bodyPr wrap="square" rtlCol="0">
            <a:spAutoFit/>
          </a:bodyPr>
          <a:lstStyle/>
          <a:p>
            <a:r>
              <a:rPr lang="fr-FR" dirty="0" smtClean="0"/>
              <a:t>Instance de</a:t>
            </a:r>
            <a:endParaRPr lang="fr-F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785810"/>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marL="342900" indent="-342900" algn="l">
              <a:spcBef>
                <a:spcPct val="20000"/>
              </a:spcBef>
            </a:pPr>
            <a:r>
              <a:rPr lang="fr-FR" sz="4000" dirty="0" smtClean="0">
                <a:solidFill>
                  <a:srgbClr val="C00000"/>
                </a:solidFill>
              </a:rPr>
              <a:t>Présentation</a:t>
            </a:r>
            <a:endParaRPr lang="fr-FR" sz="4000" dirty="0">
              <a:solidFill>
                <a:srgbClr val="C00000"/>
              </a:solidFill>
            </a:endParaRPr>
          </a:p>
        </p:txBody>
      </p:sp>
      <p:sp>
        <p:nvSpPr>
          <p:cNvPr id="3" name="Espace réservé du contenu 2"/>
          <p:cNvSpPr>
            <a:spLocks noGrp="1"/>
          </p:cNvSpPr>
          <p:nvPr>
            <p:ph idx="1"/>
          </p:nvPr>
        </p:nvSpPr>
        <p:spPr>
          <a:xfrm>
            <a:off x="285720" y="1214422"/>
            <a:ext cx="8501122" cy="5286412"/>
          </a:xfrm>
        </p:spPr>
        <p:txBody>
          <a:bodyPr>
            <a:noAutofit/>
          </a:bodyPr>
          <a:lstStyle/>
          <a:p>
            <a:pPr>
              <a:buNone/>
            </a:pPr>
            <a:r>
              <a:rPr lang="fr-FR" sz="2400" b="1" dirty="0" smtClean="0"/>
              <a:t>2. Les liens</a:t>
            </a:r>
          </a:p>
          <a:p>
            <a:r>
              <a:rPr lang="fr-FR" sz="2400" dirty="0" smtClean="0"/>
              <a:t>Dans un diagrammes d’objets, les relations du diagramme de classes deviennent des liens. Graphiquement, un lien se représente comme une relation, mais, s’il y a un nom, il est souligné.</a:t>
            </a:r>
          </a:p>
          <a:p>
            <a:r>
              <a:rPr lang="fr-FR" sz="2400" dirty="0" smtClean="0"/>
              <a:t>La relation de généralisation ne possède pas d'instance, elle n'est donc jamais représentée dans un diagramme d'objets.</a:t>
            </a:r>
          </a:p>
          <a:p>
            <a:r>
              <a:rPr lang="fr-FR" sz="2400" dirty="0" smtClean="0"/>
              <a:t>Naturellement, on ne représente pas les multiplicités.</a:t>
            </a:r>
          </a:p>
          <a:p>
            <a:endParaRPr lang="fr-FR" sz="1800" dirty="0" smtClean="0"/>
          </a:p>
          <a:p>
            <a:endParaRPr lang="fr-FR" sz="1800" dirty="0" smtClean="0"/>
          </a:p>
          <a:p>
            <a:endParaRPr lang="fr-FR" sz="1800" dirty="0" smtClean="0"/>
          </a:p>
          <a:p>
            <a:endParaRPr lang="fr-FR" sz="1800" dirty="0" smtClean="0"/>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de cas d’utilisation </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31</a:t>
            </a:fld>
            <a:endParaRPr lang="fr-FR"/>
          </a:p>
        </p:txBody>
      </p:sp>
      <p:sp>
        <p:nvSpPr>
          <p:cNvPr id="6" name="Titre 1"/>
          <p:cNvSpPr txBox="1">
            <a:spLocks/>
          </p:cNvSpPr>
          <p:nvPr/>
        </p:nvSpPr>
        <p:spPr>
          <a:xfrm>
            <a:off x="-32"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d’objets</a:t>
            </a:r>
          </a:p>
        </p:txBody>
      </p:sp>
      <p:grpSp>
        <p:nvGrpSpPr>
          <p:cNvPr id="7" name="Groupe 6"/>
          <p:cNvGrpSpPr/>
          <p:nvPr/>
        </p:nvGrpSpPr>
        <p:grpSpPr>
          <a:xfrm>
            <a:off x="3428992" y="4714884"/>
            <a:ext cx="5378644" cy="1714512"/>
            <a:chOff x="2714612" y="4857760"/>
            <a:chExt cx="5378644" cy="1714512"/>
          </a:xfrm>
        </p:grpSpPr>
        <p:sp>
          <p:nvSpPr>
            <p:cNvPr id="8" name="Rectangle 7"/>
            <p:cNvSpPr/>
            <p:nvPr/>
          </p:nvSpPr>
          <p:spPr>
            <a:xfrm>
              <a:off x="5429256" y="5286388"/>
              <a:ext cx="2664000" cy="1285884"/>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smtClean="0"/>
                <a:t>attribut1 : classe3: valeur1</a:t>
              </a:r>
            </a:p>
            <a:p>
              <a:pPr algn="ctr"/>
              <a:r>
                <a:rPr lang="fr-FR" dirty="0" smtClean="0"/>
                <a:t>attribut2 : classe4: valeur1 </a:t>
              </a:r>
            </a:p>
            <a:p>
              <a:pPr algn="ctr"/>
              <a:endParaRPr lang="fr-FR" dirty="0"/>
            </a:p>
          </p:txBody>
        </p:sp>
        <p:sp>
          <p:nvSpPr>
            <p:cNvPr id="9" name="Rectangle 8"/>
            <p:cNvSpPr/>
            <p:nvPr/>
          </p:nvSpPr>
          <p:spPr>
            <a:xfrm>
              <a:off x="5429256" y="4857760"/>
              <a:ext cx="2664000" cy="428628"/>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u="sng" dirty="0" err="1" smtClean="0"/>
                <a:t>nomObjet</a:t>
              </a:r>
              <a:r>
                <a:rPr lang="fr-FR" u="sng" dirty="0" smtClean="0"/>
                <a:t> : nomClasse2</a:t>
              </a:r>
              <a:endParaRPr lang="fr-FR" u="sng" dirty="0"/>
            </a:p>
          </p:txBody>
        </p:sp>
        <p:sp>
          <p:nvSpPr>
            <p:cNvPr id="15" name="Rectangle 14"/>
            <p:cNvSpPr/>
            <p:nvPr/>
          </p:nvSpPr>
          <p:spPr>
            <a:xfrm>
              <a:off x="2714612" y="5643578"/>
              <a:ext cx="2664000" cy="428628"/>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u="sng" dirty="0" err="1" smtClean="0"/>
                <a:t>nomRelation</a:t>
              </a:r>
              <a:endParaRPr lang="fr-FR" u="sng" dirty="0"/>
            </a:p>
          </p:txBody>
        </p:sp>
      </p:grpSp>
      <p:grpSp>
        <p:nvGrpSpPr>
          <p:cNvPr id="10" name="Groupe 9"/>
          <p:cNvGrpSpPr/>
          <p:nvPr/>
        </p:nvGrpSpPr>
        <p:grpSpPr>
          <a:xfrm>
            <a:off x="714348" y="4643446"/>
            <a:ext cx="2664000" cy="1714512"/>
            <a:chOff x="5429256" y="4857760"/>
            <a:chExt cx="2664000" cy="1714512"/>
          </a:xfrm>
        </p:grpSpPr>
        <p:sp>
          <p:nvSpPr>
            <p:cNvPr id="11" name="Rectangle 10"/>
            <p:cNvSpPr/>
            <p:nvPr/>
          </p:nvSpPr>
          <p:spPr>
            <a:xfrm>
              <a:off x="5429256" y="5286388"/>
              <a:ext cx="2664000" cy="1285884"/>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smtClean="0"/>
                <a:t>attribut1 : classe1: valeur1</a:t>
              </a:r>
            </a:p>
            <a:p>
              <a:pPr algn="ctr"/>
              <a:r>
                <a:rPr lang="fr-FR" dirty="0" smtClean="0"/>
                <a:t>attribut2 : classe2: valeur </a:t>
              </a:r>
            </a:p>
            <a:p>
              <a:pPr algn="ctr"/>
              <a:endParaRPr lang="fr-FR" dirty="0"/>
            </a:p>
          </p:txBody>
        </p:sp>
        <p:sp>
          <p:nvSpPr>
            <p:cNvPr id="12" name="Rectangle 11"/>
            <p:cNvSpPr/>
            <p:nvPr/>
          </p:nvSpPr>
          <p:spPr>
            <a:xfrm>
              <a:off x="5429256" y="4857760"/>
              <a:ext cx="2664000" cy="428628"/>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u="sng" dirty="0" err="1" smtClean="0"/>
                <a:t>nomObjet</a:t>
              </a:r>
              <a:r>
                <a:rPr lang="fr-FR" u="sng" dirty="0" smtClean="0"/>
                <a:t> : nomClasse1</a:t>
              </a:r>
              <a:endParaRPr lang="fr-FR" u="sng" dirty="0"/>
            </a:p>
          </p:txBody>
        </p:sp>
      </p:grpSp>
      <p:cxnSp>
        <p:nvCxnSpPr>
          <p:cNvPr id="14" name="Connecteur droit 13"/>
          <p:cNvCxnSpPr/>
          <p:nvPr/>
        </p:nvCxnSpPr>
        <p:spPr>
          <a:xfrm>
            <a:off x="3428992" y="5429264"/>
            <a:ext cx="271464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785810"/>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marL="342900" indent="-342900" algn="l">
              <a:spcBef>
                <a:spcPct val="20000"/>
              </a:spcBef>
            </a:pPr>
            <a:r>
              <a:rPr lang="fr-FR" sz="4000" dirty="0" smtClean="0">
                <a:solidFill>
                  <a:srgbClr val="C00000"/>
                </a:solidFill>
              </a:rPr>
              <a:t>Exemple</a:t>
            </a:r>
            <a:endParaRPr lang="fr-FR" sz="4000" dirty="0">
              <a:solidFill>
                <a:srgbClr val="C00000"/>
              </a:solidFill>
            </a:endParaRPr>
          </a:p>
        </p:txBody>
      </p:sp>
      <p:sp>
        <p:nvSpPr>
          <p:cNvPr id="3" name="Espace réservé du contenu 2"/>
          <p:cNvSpPr>
            <a:spLocks noGrp="1"/>
          </p:cNvSpPr>
          <p:nvPr>
            <p:ph idx="1"/>
          </p:nvPr>
        </p:nvSpPr>
        <p:spPr>
          <a:xfrm>
            <a:off x="285720" y="1214422"/>
            <a:ext cx="8501122" cy="5286412"/>
          </a:xfrm>
        </p:spPr>
        <p:txBody>
          <a:bodyPr>
            <a:noAutofit/>
          </a:bodyPr>
          <a:lstStyle/>
          <a:p>
            <a:endParaRPr lang="fr-FR" sz="1800" dirty="0" smtClean="0"/>
          </a:p>
          <a:p>
            <a:endParaRPr lang="fr-FR" sz="1800" dirty="0" smtClean="0"/>
          </a:p>
          <a:p>
            <a:endParaRPr lang="fr-FR" sz="1800" dirty="0" smtClean="0"/>
          </a:p>
          <a:p>
            <a:endParaRPr lang="fr-FR" sz="1800" dirty="0" smtClean="0"/>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de cas d’utilisation </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32</a:t>
            </a:fld>
            <a:endParaRPr lang="fr-FR"/>
          </a:p>
        </p:txBody>
      </p:sp>
      <p:sp>
        <p:nvSpPr>
          <p:cNvPr id="6" name="Titre 1"/>
          <p:cNvSpPr txBox="1">
            <a:spLocks/>
          </p:cNvSpPr>
          <p:nvPr/>
        </p:nvSpPr>
        <p:spPr>
          <a:xfrm>
            <a:off x="-32"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d’objets</a:t>
            </a:r>
          </a:p>
        </p:txBody>
      </p:sp>
      <p:pic>
        <p:nvPicPr>
          <p:cNvPr id="1026" name="Picture 2"/>
          <p:cNvPicPr>
            <a:picLocks noChangeAspect="1" noChangeArrowheads="1"/>
          </p:cNvPicPr>
          <p:nvPr/>
        </p:nvPicPr>
        <p:blipFill>
          <a:blip r:embed="rId2"/>
          <a:srcRect/>
          <a:stretch>
            <a:fillRect/>
          </a:stretch>
        </p:blipFill>
        <p:spPr bwMode="auto">
          <a:xfrm>
            <a:off x="714348" y="1714488"/>
            <a:ext cx="7780566" cy="254794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785810"/>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marL="342900" indent="-342900" algn="l">
              <a:spcBef>
                <a:spcPct val="20000"/>
              </a:spcBef>
            </a:pPr>
            <a:r>
              <a:rPr lang="fr-FR" sz="4000" dirty="0" smtClean="0">
                <a:solidFill>
                  <a:srgbClr val="C00000"/>
                </a:solidFill>
              </a:rPr>
              <a:t>Présentation</a:t>
            </a:r>
            <a:endParaRPr lang="fr-FR" sz="4000" dirty="0">
              <a:solidFill>
                <a:srgbClr val="C00000"/>
              </a:solidFill>
            </a:endParaRPr>
          </a:p>
        </p:txBody>
      </p:sp>
      <p:sp>
        <p:nvSpPr>
          <p:cNvPr id="3" name="Espace réservé du contenu 2"/>
          <p:cNvSpPr>
            <a:spLocks noGrp="1"/>
          </p:cNvSpPr>
          <p:nvPr>
            <p:ph idx="1"/>
          </p:nvPr>
        </p:nvSpPr>
        <p:spPr>
          <a:xfrm>
            <a:off x="285720" y="1214422"/>
            <a:ext cx="8858280" cy="5286412"/>
          </a:xfrm>
        </p:spPr>
        <p:txBody>
          <a:bodyPr>
            <a:noAutofit/>
          </a:bodyPr>
          <a:lstStyle/>
          <a:p>
            <a:pPr>
              <a:buNone/>
            </a:pPr>
            <a:r>
              <a:rPr lang="fr-FR" sz="2400" b="1" u="sng" dirty="0" smtClean="0"/>
              <a:t>Relation de dépendance d’instanciation</a:t>
            </a:r>
          </a:p>
          <a:p>
            <a:pPr>
              <a:buNone/>
            </a:pPr>
            <a:endParaRPr lang="fr-FR" sz="1800" dirty="0" smtClean="0"/>
          </a:p>
          <a:p>
            <a:pPr>
              <a:buNone/>
            </a:pPr>
            <a:endParaRPr lang="fr-FR" sz="1800" dirty="0" smtClean="0"/>
          </a:p>
          <a:p>
            <a:pPr>
              <a:buNone/>
            </a:pPr>
            <a:endParaRPr lang="fr-FR" sz="1800" dirty="0" smtClean="0"/>
          </a:p>
          <a:p>
            <a:pPr>
              <a:buNone/>
            </a:pPr>
            <a:endParaRPr lang="fr-FR" sz="1800" dirty="0" smtClean="0"/>
          </a:p>
          <a:p>
            <a:pPr>
              <a:buNone/>
            </a:pPr>
            <a:endParaRPr lang="fr-FR" sz="1800" dirty="0" smtClean="0"/>
          </a:p>
          <a:p>
            <a:pPr>
              <a:buNone/>
            </a:pPr>
            <a:endParaRPr lang="fr-FR" sz="1800" dirty="0" smtClean="0"/>
          </a:p>
          <a:p>
            <a:pPr>
              <a:buNone/>
            </a:pPr>
            <a:endParaRPr lang="fr-FR" sz="1800" dirty="0" smtClean="0"/>
          </a:p>
          <a:p>
            <a:pPr algn="ctr">
              <a:buNone/>
            </a:pPr>
            <a:r>
              <a:rPr lang="fr-FR" sz="1800" dirty="0" smtClean="0"/>
              <a:t>Dépendance d’instanciation entre les classeurs et leurs instances.</a:t>
            </a:r>
          </a:p>
          <a:p>
            <a:endParaRPr lang="fr-FR" sz="1800" dirty="0" smtClean="0"/>
          </a:p>
          <a:p>
            <a:r>
              <a:rPr lang="fr-FR" sz="2000" dirty="0" smtClean="0"/>
              <a:t>La relation de dépendance d’instanciation (stéréotypée « </a:t>
            </a:r>
            <a:r>
              <a:rPr lang="fr-FR" sz="2000" dirty="0" err="1" smtClean="0"/>
              <a:t>instanceof</a:t>
            </a:r>
            <a:r>
              <a:rPr lang="fr-FR" sz="2000" dirty="0" smtClean="0"/>
              <a:t> ») décrit la relation entre un classeur et ses instances. Elle relie, en particulier, les liens aux associations et les objets aux classes.</a:t>
            </a:r>
          </a:p>
          <a:p>
            <a:pPr>
              <a:buNone/>
            </a:pPr>
            <a:endParaRPr lang="fr-FR" sz="1800" dirty="0" smtClean="0"/>
          </a:p>
          <a:p>
            <a:endParaRPr lang="fr-FR" sz="1800" dirty="0" smtClean="0"/>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de cas d’utilisation </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33</a:t>
            </a:fld>
            <a:endParaRPr lang="fr-FR"/>
          </a:p>
        </p:txBody>
      </p:sp>
      <p:sp>
        <p:nvSpPr>
          <p:cNvPr id="6" name="Titre 1"/>
          <p:cNvSpPr txBox="1">
            <a:spLocks/>
          </p:cNvSpPr>
          <p:nvPr/>
        </p:nvSpPr>
        <p:spPr>
          <a:xfrm>
            <a:off x="-32"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d’objets</a:t>
            </a:r>
          </a:p>
        </p:txBody>
      </p:sp>
      <p:pic>
        <p:nvPicPr>
          <p:cNvPr id="2051" name="Picture 3"/>
          <p:cNvPicPr>
            <a:picLocks noChangeAspect="1" noChangeArrowheads="1"/>
          </p:cNvPicPr>
          <p:nvPr/>
        </p:nvPicPr>
        <p:blipFill>
          <a:blip r:embed="rId2"/>
          <a:srcRect/>
          <a:stretch>
            <a:fillRect/>
          </a:stretch>
        </p:blipFill>
        <p:spPr bwMode="auto">
          <a:xfrm>
            <a:off x="1928794" y="1928802"/>
            <a:ext cx="5943642" cy="17859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642942"/>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marL="342900" indent="-342900" algn="l">
              <a:spcBef>
                <a:spcPct val="20000"/>
              </a:spcBef>
            </a:pPr>
            <a:r>
              <a:rPr lang="fr-FR" sz="2800" dirty="0" smtClean="0">
                <a:solidFill>
                  <a:srgbClr val="C00000"/>
                </a:solidFill>
                <a:latin typeface="Times New Roman" pitchFamily="18" charset="0"/>
                <a:cs typeface="Times New Roman" pitchFamily="18" charset="0"/>
              </a:rPr>
              <a:t> 1. Introduction </a:t>
            </a:r>
            <a:r>
              <a:rPr lang="fr-FR" sz="2400" dirty="0" smtClean="0">
                <a:solidFill>
                  <a:srgbClr val="C00000"/>
                </a:solidFill>
                <a:latin typeface="Times New Roman" pitchFamily="18" charset="0"/>
                <a:cs typeface="Times New Roman" pitchFamily="18" charset="0"/>
              </a:rPr>
              <a:t>(Exemple de diagramme de classes)</a:t>
            </a:r>
            <a:endParaRPr lang="fr-FR" sz="4000" dirty="0">
              <a:solidFill>
                <a:srgbClr val="C00000"/>
              </a:solidFill>
            </a:endParaRPr>
          </a:p>
        </p:txBody>
      </p:sp>
      <p:sp>
        <p:nvSpPr>
          <p:cNvPr id="3" name="Espace réservé du contenu 2"/>
          <p:cNvSpPr>
            <a:spLocks noGrp="1"/>
          </p:cNvSpPr>
          <p:nvPr>
            <p:ph idx="1"/>
          </p:nvPr>
        </p:nvSpPr>
        <p:spPr>
          <a:xfrm>
            <a:off x="285720" y="1428736"/>
            <a:ext cx="8401080" cy="5072098"/>
          </a:xfrm>
        </p:spPr>
        <p:txBody>
          <a:bodyPr>
            <a:noAutofit/>
          </a:bodyPr>
          <a:lstStyle/>
          <a:p>
            <a:pPr algn="just">
              <a:spcAft>
                <a:spcPts val="600"/>
              </a:spcAft>
              <a:buClr>
                <a:schemeClr val="tx2">
                  <a:lumMod val="60000"/>
                  <a:lumOff val="40000"/>
                </a:schemeClr>
              </a:buClr>
              <a:buFont typeface="Calibri" pitchFamily="34" charset="0"/>
              <a:buChar char="•"/>
            </a:pPr>
            <a:endParaRPr lang="fr-FR" sz="2600" dirty="0" smtClean="0"/>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de classes</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4</a:t>
            </a:fld>
            <a:endParaRPr lang="fr-FR"/>
          </a:p>
        </p:txBody>
      </p:sp>
      <p:pic>
        <p:nvPicPr>
          <p:cNvPr id="1026" name="Picture 2"/>
          <p:cNvPicPr>
            <a:picLocks noChangeAspect="1" noChangeArrowheads="1"/>
          </p:cNvPicPr>
          <p:nvPr/>
        </p:nvPicPr>
        <p:blipFill>
          <a:blip r:embed="rId2"/>
          <a:srcRect/>
          <a:stretch>
            <a:fillRect/>
          </a:stretch>
        </p:blipFill>
        <p:spPr bwMode="auto">
          <a:xfrm>
            <a:off x="0" y="928670"/>
            <a:ext cx="9144000" cy="592933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857256"/>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pPr marL="342900" indent="-342900" algn="l">
              <a:spcBef>
                <a:spcPct val="20000"/>
              </a:spcBef>
            </a:pPr>
            <a:r>
              <a:rPr lang="fr-FR" sz="2800" dirty="0" smtClean="0">
                <a:solidFill>
                  <a:srgbClr val="C00000"/>
                </a:solidFill>
                <a:latin typeface="Times New Roman" pitchFamily="18" charset="0"/>
                <a:cs typeface="Times New Roman" pitchFamily="18" charset="0"/>
              </a:rPr>
              <a:t> 2. Les classe</a:t>
            </a:r>
            <a:br>
              <a:rPr lang="fr-FR" sz="2800" dirty="0" smtClean="0">
                <a:solidFill>
                  <a:srgbClr val="C00000"/>
                </a:solidFill>
                <a:latin typeface="Times New Roman" pitchFamily="18" charset="0"/>
                <a:cs typeface="Times New Roman" pitchFamily="18" charset="0"/>
              </a:rPr>
            </a:br>
            <a:r>
              <a:rPr lang="fr-FR" sz="2800" dirty="0" smtClean="0">
                <a:solidFill>
                  <a:srgbClr val="C00000"/>
                </a:solidFill>
                <a:latin typeface="Times New Roman" pitchFamily="18" charset="0"/>
                <a:cs typeface="Times New Roman" pitchFamily="18" charset="0"/>
              </a:rPr>
              <a:t>2.1 Concept abstrait et instance</a:t>
            </a:r>
            <a:endParaRPr lang="fr-FR" sz="3600" dirty="0">
              <a:solidFill>
                <a:srgbClr val="C00000"/>
              </a:solidFill>
            </a:endParaRPr>
          </a:p>
        </p:txBody>
      </p:sp>
      <p:sp>
        <p:nvSpPr>
          <p:cNvPr id="3" name="Espace réservé du contenu 2"/>
          <p:cNvSpPr>
            <a:spLocks noGrp="1"/>
          </p:cNvSpPr>
          <p:nvPr>
            <p:ph idx="1"/>
          </p:nvPr>
        </p:nvSpPr>
        <p:spPr>
          <a:xfrm>
            <a:off x="285720" y="1428736"/>
            <a:ext cx="8643998" cy="5072098"/>
          </a:xfrm>
        </p:spPr>
        <p:txBody>
          <a:bodyPr>
            <a:normAutofit/>
          </a:bodyPr>
          <a:lstStyle/>
          <a:p>
            <a:pPr algn="just">
              <a:spcBef>
                <a:spcPts val="0"/>
              </a:spcBef>
              <a:buClr>
                <a:schemeClr val="tx2">
                  <a:lumMod val="60000"/>
                  <a:lumOff val="40000"/>
                </a:schemeClr>
              </a:buClr>
            </a:pPr>
            <a:r>
              <a:rPr lang="fr-FR" sz="2400" dirty="0" smtClean="0"/>
              <a:t>Une </a:t>
            </a:r>
            <a:r>
              <a:rPr lang="fr-FR" sz="2400" b="1" dirty="0" smtClean="0">
                <a:solidFill>
                  <a:srgbClr val="002060"/>
                </a:solidFill>
              </a:rPr>
              <a:t>instance</a:t>
            </a:r>
            <a:r>
              <a:rPr lang="fr-FR" sz="2400" dirty="0" smtClean="0"/>
              <a:t> est une concrétisation d’un concept </a:t>
            </a:r>
            <a:r>
              <a:rPr lang="fr-FR" sz="2400" b="1" dirty="0" smtClean="0">
                <a:solidFill>
                  <a:srgbClr val="002060"/>
                </a:solidFill>
              </a:rPr>
              <a:t>abstrait</a:t>
            </a:r>
            <a:r>
              <a:rPr lang="fr-FR" sz="2400" dirty="0" smtClean="0"/>
              <a:t>.</a:t>
            </a:r>
          </a:p>
          <a:p>
            <a:pPr algn="just">
              <a:spcAft>
                <a:spcPts val="600"/>
              </a:spcAft>
              <a:buClr>
                <a:schemeClr val="tx2">
                  <a:lumMod val="60000"/>
                  <a:lumOff val="40000"/>
                </a:schemeClr>
              </a:buClr>
              <a:buNone/>
            </a:pPr>
            <a:r>
              <a:rPr lang="fr-FR" sz="2400" dirty="0" smtClean="0"/>
              <a:t>     Par exemple : La Peugeot 307 est une instance du concept abstrait Automobile ;</a:t>
            </a:r>
          </a:p>
          <a:p>
            <a:pPr>
              <a:buClr>
                <a:schemeClr val="accent1">
                  <a:lumMod val="50000"/>
                </a:schemeClr>
              </a:buClr>
            </a:pPr>
            <a:r>
              <a:rPr lang="fr-FR" sz="2400" dirty="0" smtClean="0"/>
              <a:t>Un </a:t>
            </a:r>
            <a:r>
              <a:rPr lang="fr-FR" sz="2400" b="1" dirty="0" smtClean="0">
                <a:solidFill>
                  <a:srgbClr val="002060"/>
                </a:solidFill>
              </a:rPr>
              <a:t>objet</a:t>
            </a:r>
            <a:r>
              <a:rPr lang="fr-FR" sz="2400" dirty="0" smtClean="0"/>
              <a:t> est une instance d'une </a:t>
            </a:r>
            <a:r>
              <a:rPr lang="fr-FR" sz="2400" b="1" dirty="0" smtClean="0">
                <a:solidFill>
                  <a:srgbClr val="002060"/>
                </a:solidFill>
              </a:rPr>
              <a:t>classe</a:t>
            </a:r>
            <a:r>
              <a:rPr lang="fr-FR" sz="2400" dirty="0" smtClean="0"/>
              <a:t>.</a:t>
            </a:r>
          </a:p>
          <a:p>
            <a:pPr indent="196850"/>
            <a:r>
              <a:rPr lang="fr-FR" sz="2400" dirty="0" smtClean="0"/>
              <a:t>Classe : Livre</a:t>
            </a:r>
          </a:p>
          <a:p>
            <a:pPr marL="539750" indent="-179388" algn="just">
              <a:spcAft>
                <a:spcPts val="600"/>
              </a:spcAft>
              <a:tabLst>
                <a:tab pos="900113" algn="l"/>
              </a:tabLst>
            </a:pPr>
            <a:r>
              <a:rPr lang="fr-FR" sz="2400" dirty="0" smtClean="0"/>
              <a:t>Objets : le livre « </a:t>
            </a:r>
            <a:r>
              <a:rPr lang="fr-FR" sz="2400" b="1" dirty="0" smtClean="0">
                <a:solidFill>
                  <a:srgbClr val="0070C0"/>
                </a:solidFill>
              </a:rPr>
              <a:t>UML2 par la pratique </a:t>
            </a:r>
            <a:r>
              <a:rPr lang="fr-FR" sz="2400" dirty="0" smtClean="0"/>
              <a:t>» est un instance du classe livre. </a:t>
            </a:r>
          </a:p>
          <a:p>
            <a:pPr>
              <a:spcBef>
                <a:spcPts val="0"/>
              </a:spcBef>
            </a:pPr>
            <a:r>
              <a:rPr lang="fr-FR" sz="2400" dirty="0" smtClean="0"/>
              <a:t>Un </a:t>
            </a:r>
            <a:r>
              <a:rPr lang="fr-FR" sz="2400" b="1" dirty="0" smtClean="0">
                <a:solidFill>
                  <a:srgbClr val="002060"/>
                </a:solidFill>
              </a:rPr>
              <a:t>lien</a:t>
            </a:r>
            <a:r>
              <a:rPr lang="fr-FR" sz="2400" dirty="0" smtClean="0"/>
              <a:t> est une instance </a:t>
            </a:r>
            <a:r>
              <a:rPr lang="fr-FR" sz="2400" b="1" dirty="0" smtClean="0">
                <a:solidFill>
                  <a:srgbClr val="002060"/>
                </a:solidFill>
              </a:rPr>
              <a:t>d'association</a:t>
            </a:r>
            <a:r>
              <a:rPr lang="fr-FR" sz="2400" dirty="0" smtClean="0"/>
              <a:t>.</a:t>
            </a:r>
          </a:p>
          <a:p>
            <a:pPr marL="628650">
              <a:spcBef>
                <a:spcPts val="0"/>
              </a:spcBef>
              <a:tabLst>
                <a:tab pos="630238" algn="l"/>
              </a:tabLst>
            </a:pPr>
            <a:r>
              <a:rPr lang="fr-FR" sz="2400" dirty="0" smtClean="0"/>
              <a:t>Association : Concept  avis d'internaute  qui lie commentaire et article</a:t>
            </a:r>
          </a:p>
          <a:p>
            <a:pPr marL="628650">
              <a:spcBef>
                <a:spcPts val="0"/>
              </a:spcBef>
              <a:tabLst>
                <a:tab pos="630238" algn="l"/>
              </a:tabLst>
            </a:pPr>
            <a:r>
              <a:rPr lang="fr-FR" sz="2400" dirty="0" smtClean="0"/>
              <a:t>Lien : instance </a:t>
            </a:r>
            <a:r>
              <a:rPr lang="fr-FR" sz="2400" b="1" dirty="0" smtClean="0">
                <a:solidFill>
                  <a:srgbClr val="0070C0"/>
                </a:solidFill>
              </a:rPr>
              <a:t>[Ali avec son avis négatif]</a:t>
            </a:r>
            <a:r>
              <a:rPr lang="fr-FR" sz="2400" dirty="0" smtClean="0"/>
              <a:t>, </a:t>
            </a:r>
            <a:r>
              <a:rPr lang="fr-FR" sz="2400" b="1" dirty="0" smtClean="0">
                <a:solidFill>
                  <a:srgbClr val="0070C0"/>
                </a:solidFill>
              </a:rPr>
              <a:t>[Mohamed avec son avis positif]</a:t>
            </a:r>
          </a:p>
          <a:p>
            <a:pPr>
              <a:buFont typeface="Wingdings" pitchFamily="2" charset="2"/>
              <a:buChar char="§"/>
            </a:pPr>
            <a:endParaRPr lang="fr-FR" dirty="0">
              <a:latin typeface="Times New Roman" pitchFamily="18" charset="0"/>
              <a:cs typeface="Times New Roman" pitchFamily="18" charset="0"/>
            </a:endParaRPr>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de classes</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5</a:t>
            </a:fld>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heckerboard(across)">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checkerboard(across)">
                                      <p:cBhvr>
                                        <p:cTn id="15" dur="500"/>
                                        <p:tgtEl>
                                          <p:spTgt spid="3">
                                            <p:txEl>
                                              <p:pRg st="2" end="2"/>
                                            </p:txEl>
                                          </p:spTgt>
                                        </p:tgtEl>
                                      </p:cBhvr>
                                    </p:animEffect>
                                  </p:childTnLst>
                                </p:cTn>
                              </p:par>
                              <p:par>
                                <p:cTn id="16" presetID="5" presetClass="entr" presetSubtype="1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checkerboard(across)">
                                      <p:cBhvr>
                                        <p:cTn id="18" dur="500"/>
                                        <p:tgtEl>
                                          <p:spTgt spid="3">
                                            <p:txEl>
                                              <p:pRg st="3" end="3"/>
                                            </p:txEl>
                                          </p:spTgt>
                                        </p:tgtEl>
                                      </p:cBhvr>
                                    </p:animEffect>
                                  </p:childTnLst>
                                </p:cTn>
                              </p:par>
                              <p:par>
                                <p:cTn id="19" presetID="5" presetClass="entr" presetSubtype="1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checkerboard(across)">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 presetClass="entr" presetSubtype="10" fill="hold" grpId="0"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checkerboard(across)">
                                      <p:cBhvr>
                                        <p:cTn id="26" dur="500"/>
                                        <p:tgtEl>
                                          <p:spTgt spid="3">
                                            <p:txEl>
                                              <p:pRg st="5" end="5"/>
                                            </p:txEl>
                                          </p:spTgt>
                                        </p:tgtEl>
                                      </p:cBhvr>
                                    </p:animEffect>
                                  </p:childTnLst>
                                </p:cTn>
                              </p:par>
                              <p:par>
                                <p:cTn id="27" presetID="5" presetClass="entr" presetSubtype="10"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checkerboard(across)">
                                      <p:cBhvr>
                                        <p:cTn id="29" dur="500"/>
                                        <p:tgtEl>
                                          <p:spTgt spid="3">
                                            <p:txEl>
                                              <p:pRg st="6" end="6"/>
                                            </p:txEl>
                                          </p:spTgt>
                                        </p:tgtEl>
                                      </p:cBhvr>
                                    </p:animEffect>
                                  </p:childTnLst>
                                </p:cTn>
                              </p:par>
                              <p:par>
                                <p:cTn id="30" presetID="5" presetClass="entr" presetSubtype="10" fill="hold" grpId="0"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checkerboard(across)">
                                      <p:cBhvr>
                                        <p:cTn id="3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857256"/>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pPr marL="342900" indent="-342900" algn="l">
              <a:spcBef>
                <a:spcPct val="20000"/>
              </a:spcBef>
            </a:pPr>
            <a:r>
              <a:rPr lang="fr-FR" sz="2800" dirty="0" smtClean="0">
                <a:solidFill>
                  <a:srgbClr val="C00000"/>
                </a:solidFill>
                <a:latin typeface="Times New Roman" pitchFamily="18" charset="0"/>
                <a:cs typeface="Times New Roman" pitchFamily="18" charset="0"/>
              </a:rPr>
              <a:t> 2. Les classe</a:t>
            </a:r>
            <a:br>
              <a:rPr lang="fr-FR" sz="2800" dirty="0" smtClean="0">
                <a:solidFill>
                  <a:srgbClr val="C00000"/>
                </a:solidFill>
                <a:latin typeface="Times New Roman" pitchFamily="18" charset="0"/>
                <a:cs typeface="Times New Roman" pitchFamily="18" charset="0"/>
              </a:rPr>
            </a:br>
            <a:r>
              <a:rPr lang="fr-FR" sz="2800" dirty="0" smtClean="0">
                <a:solidFill>
                  <a:srgbClr val="C00000"/>
                </a:solidFill>
                <a:latin typeface="Times New Roman" pitchFamily="18" charset="0"/>
                <a:cs typeface="Times New Roman" pitchFamily="18" charset="0"/>
              </a:rPr>
              <a:t>2.2 Notions de classe</a:t>
            </a:r>
            <a:endParaRPr lang="fr-FR" sz="3600" dirty="0">
              <a:solidFill>
                <a:srgbClr val="C00000"/>
              </a:solidFill>
            </a:endParaRPr>
          </a:p>
        </p:txBody>
      </p:sp>
      <p:sp>
        <p:nvSpPr>
          <p:cNvPr id="3" name="Espace réservé du contenu 2"/>
          <p:cNvSpPr>
            <a:spLocks noGrp="1"/>
          </p:cNvSpPr>
          <p:nvPr>
            <p:ph idx="1"/>
          </p:nvPr>
        </p:nvSpPr>
        <p:spPr>
          <a:xfrm>
            <a:off x="285720" y="1428736"/>
            <a:ext cx="8401080" cy="5072098"/>
          </a:xfrm>
        </p:spPr>
        <p:txBody>
          <a:bodyPr>
            <a:normAutofit/>
          </a:bodyPr>
          <a:lstStyle/>
          <a:p>
            <a:pPr algn="just">
              <a:spcAft>
                <a:spcPts val="600"/>
              </a:spcAft>
              <a:buClr>
                <a:schemeClr val="tx2">
                  <a:lumMod val="60000"/>
                  <a:lumOff val="40000"/>
                </a:schemeClr>
              </a:buClr>
            </a:pPr>
            <a:r>
              <a:rPr lang="fr-FR" sz="2400" dirty="0" smtClean="0"/>
              <a:t>Une </a:t>
            </a:r>
            <a:r>
              <a:rPr lang="fr-FR" sz="2400" b="1" dirty="0" smtClean="0">
                <a:solidFill>
                  <a:srgbClr val="002060"/>
                </a:solidFill>
              </a:rPr>
              <a:t>classe</a:t>
            </a:r>
            <a:r>
              <a:rPr lang="fr-FR" sz="2400" dirty="0" smtClean="0"/>
              <a:t> est la description d'un ensemble d'objets ayant une sémantique, des attributs, des méthodes et des relations en commun. </a:t>
            </a:r>
          </a:p>
          <a:p>
            <a:pPr algn="just">
              <a:spcAft>
                <a:spcPts val="600"/>
              </a:spcAft>
              <a:buClr>
                <a:schemeClr val="tx2">
                  <a:lumMod val="60000"/>
                  <a:lumOff val="40000"/>
                </a:schemeClr>
              </a:buClr>
            </a:pPr>
            <a:r>
              <a:rPr lang="fr-FR" sz="2400" dirty="0" smtClean="0"/>
              <a:t>Elle spécifie l'ensemble des caractéristiques qui composent des objets de même type.</a:t>
            </a:r>
          </a:p>
          <a:p>
            <a:pPr algn="just">
              <a:spcAft>
                <a:spcPts val="600"/>
              </a:spcAft>
              <a:buClr>
                <a:schemeClr val="tx2">
                  <a:lumMod val="60000"/>
                  <a:lumOff val="40000"/>
                </a:schemeClr>
              </a:buClr>
            </a:pPr>
            <a:endParaRPr lang="fr-FR" sz="2400" dirty="0" smtClean="0"/>
          </a:p>
          <a:p>
            <a:pPr>
              <a:buFont typeface="Wingdings" pitchFamily="2" charset="2"/>
              <a:buChar char="§"/>
            </a:pPr>
            <a:endParaRPr lang="fr-FR" dirty="0">
              <a:latin typeface="Times New Roman" pitchFamily="18" charset="0"/>
              <a:cs typeface="Times New Roman" pitchFamily="18" charset="0"/>
            </a:endParaRPr>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de classes</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6</a:t>
            </a:fld>
            <a:endParaRPr lang="fr-FR"/>
          </a:p>
        </p:txBody>
      </p:sp>
      <p:pic>
        <p:nvPicPr>
          <p:cNvPr id="1026" name="Picture 2"/>
          <p:cNvPicPr>
            <a:picLocks noChangeAspect="1" noChangeArrowheads="1"/>
          </p:cNvPicPr>
          <p:nvPr/>
        </p:nvPicPr>
        <p:blipFill>
          <a:blip r:embed="rId2"/>
          <a:srcRect/>
          <a:stretch>
            <a:fillRect/>
          </a:stretch>
        </p:blipFill>
        <p:spPr bwMode="auto">
          <a:xfrm>
            <a:off x="4357686" y="3096095"/>
            <a:ext cx="4572000" cy="3047549"/>
          </a:xfrm>
          <a:prstGeom prst="rect">
            <a:avLst/>
          </a:prstGeom>
          <a:noFill/>
          <a:ln w="9525">
            <a:noFill/>
            <a:miter lim="800000"/>
            <a:headEnd/>
            <a:tailEnd/>
          </a:ln>
          <a:effectLst/>
        </p:spPr>
      </p:pic>
      <p:sp>
        <p:nvSpPr>
          <p:cNvPr id="7" name="Rectangle 6"/>
          <p:cNvSpPr/>
          <p:nvPr/>
        </p:nvSpPr>
        <p:spPr>
          <a:xfrm>
            <a:off x="4643438" y="6072206"/>
            <a:ext cx="4358565" cy="400110"/>
          </a:xfrm>
          <a:prstGeom prst="rect">
            <a:avLst/>
          </a:prstGeom>
        </p:spPr>
        <p:txBody>
          <a:bodyPr wrap="none">
            <a:spAutoFit/>
          </a:bodyPr>
          <a:lstStyle/>
          <a:p>
            <a:pPr algn="just">
              <a:spcAft>
                <a:spcPts val="600"/>
              </a:spcAft>
              <a:buClr>
                <a:schemeClr val="tx2">
                  <a:lumMod val="60000"/>
                  <a:lumOff val="40000"/>
                </a:schemeClr>
              </a:buClr>
              <a:buNone/>
            </a:pPr>
            <a:r>
              <a:rPr lang="fr-FR" sz="2000" b="1" dirty="0" smtClean="0"/>
              <a:t>Représentation graphique d’une classe </a:t>
            </a:r>
          </a:p>
        </p:txBody>
      </p:sp>
      <p:sp>
        <p:nvSpPr>
          <p:cNvPr id="8" name="Rectangle 7"/>
          <p:cNvSpPr/>
          <p:nvPr/>
        </p:nvSpPr>
        <p:spPr>
          <a:xfrm>
            <a:off x="285720" y="3714752"/>
            <a:ext cx="3929090" cy="1200329"/>
          </a:xfrm>
          <a:prstGeom prst="rect">
            <a:avLst/>
          </a:prstGeom>
        </p:spPr>
        <p:txBody>
          <a:bodyPr wrap="square">
            <a:spAutoFit/>
          </a:bodyPr>
          <a:lstStyle/>
          <a:p>
            <a:pPr marL="449263" indent="-449263" algn="just">
              <a:spcAft>
                <a:spcPts val="600"/>
              </a:spcAft>
              <a:buClr>
                <a:schemeClr val="tx2">
                  <a:lumMod val="60000"/>
                  <a:lumOff val="40000"/>
                </a:schemeClr>
              </a:buClr>
              <a:buFont typeface="Arial" pitchFamily="34" charset="0"/>
              <a:buChar char="•"/>
            </a:pPr>
            <a:r>
              <a:rPr lang="fr-FR" sz="2400" dirty="0" smtClean="0"/>
              <a:t>Une classe est composée  d'un nom, d'attributs et d'opérations., etc.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heckerboard(across)">
                                      <p:cBhvr>
                                        <p:cTn id="7" dur="500"/>
                                        <p:tgtEl>
                                          <p:spTgt spid="8"/>
                                        </p:tgtEl>
                                      </p:cBhvr>
                                    </p:animEffect>
                                  </p:childTnLst>
                                </p:cTn>
                              </p:par>
                              <p:par>
                                <p:cTn id="8" presetID="5" presetClass="entr" presetSubtype="10" fill="hold" nodeType="withEffect">
                                  <p:stCondLst>
                                    <p:cond delay="0"/>
                                  </p:stCondLst>
                                  <p:childTnLst>
                                    <p:set>
                                      <p:cBhvr>
                                        <p:cTn id="9" dur="1" fill="hold">
                                          <p:stCondLst>
                                            <p:cond delay="0"/>
                                          </p:stCondLst>
                                        </p:cTn>
                                        <p:tgtEl>
                                          <p:spTgt spid="1026"/>
                                        </p:tgtEl>
                                        <p:attrNameLst>
                                          <p:attrName>style.visibility</p:attrName>
                                        </p:attrNameLst>
                                      </p:cBhvr>
                                      <p:to>
                                        <p:strVal val="visible"/>
                                      </p:to>
                                    </p:set>
                                    <p:animEffect transition="in" filter="checkerboard(across)">
                                      <p:cBhvr>
                                        <p:cTn id="10" dur="500"/>
                                        <p:tgtEl>
                                          <p:spTgt spid="1026"/>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checkerboard(across)">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857256"/>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pPr marL="342900" indent="-342900" algn="l">
              <a:spcBef>
                <a:spcPct val="20000"/>
              </a:spcBef>
            </a:pPr>
            <a:r>
              <a:rPr lang="fr-FR" sz="2800" dirty="0" smtClean="0">
                <a:solidFill>
                  <a:srgbClr val="C00000"/>
                </a:solidFill>
                <a:latin typeface="Times New Roman" pitchFamily="18" charset="0"/>
                <a:cs typeface="Times New Roman" pitchFamily="18" charset="0"/>
              </a:rPr>
              <a:t> 2. Les classe</a:t>
            </a:r>
            <a:br>
              <a:rPr lang="fr-FR" sz="2800" dirty="0" smtClean="0">
                <a:solidFill>
                  <a:srgbClr val="C00000"/>
                </a:solidFill>
                <a:latin typeface="Times New Roman" pitchFamily="18" charset="0"/>
                <a:cs typeface="Times New Roman" pitchFamily="18" charset="0"/>
              </a:rPr>
            </a:br>
            <a:r>
              <a:rPr lang="fr-FR" sz="2800" dirty="0" smtClean="0">
                <a:solidFill>
                  <a:srgbClr val="C00000"/>
                </a:solidFill>
                <a:latin typeface="Times New Roman" pitchFamily="18" charset="0"/>
                <a:cs typeface="Times New Roman" pitchFamily="18" charset="0"/>
              </a:rPr>
              <a:t>2.3Propriétés d’une classe</a:t>
            </a:r>
            <a:endParaRPr lang="fr-FR" sz="3600" dirty="0">
              <a:solidFill>
                <a:srgbClr val="C00000"/>
              </a:solidFill>
            </a:endParaRPr>
          </a:p>
        </p:txBody>
      </p:sp>
      <p:sp>
        <p:nvSpPr>
          <p:cNvPr id="3" name="Espace réservé du contenu 2"/>
          <p:cNvSpPr>
            <a:spLocks noGrp="1"/>
          </p:cNvSpPr>
          <p:nvPr>
            <p:ph idx="1"/>
          </p:nvPr>
        </p:nvSpPr>
        <p:spPr>
          <a:xfrm>
            <a:off x="285720" y="1428736"/>
            <a:ext cx="8401080" cy="5072098"/>
          </a:xfrm>
        </p:spPr>
        <p:txBody>
          <a:bodyPr>
            <a:normAutofit/>
          </a:bodyPr>
          <a:lstStyle/>
          <a:p>
            <a:pPr algn="just">
              <a:spcAft>
                <a:spcPts val="600"/>
              </a:spcAft>
            </a:pPr>
            <a:r>
              <a:rPr lang="fr-FR" sz="2400" dirty="0" smtClean="0"/>
              <a:t>Les attributs et les opérations sont les propriétés d'une classe. Leur nom commence par une minuscule. </a:t>
            </a:r>
          </a:p>
          <a:p>
            <a:pPr>
              <a:spcAft>
                <a:spcPts val="600"/>
              </a:spcAft>
            </a:pPr>
            <a:r>
              <a:rPr lang="fr-FR" sz="2400" dirty="0" smtClean="0"/>
              <a:t>Un attribut décrit une donnée de la classe.</a:t>
            </a:r>
          </a:p>
          <a:p>
            <a:pPr marL="717550" algn="just">
              <a:spcAft>
                <a:spcPts val="600"/>
              </a:spcAft>
            </a:pPr>
            <a:r>
              <a:rPr lang="fr-FR" sz="2400" dirty="0" smtClean="0"/>
              <a:t>Les </a:t>
            </a:r>
            <a:r>
              <a:rPr lang="fr-FR" sz="2400" b="1" dirty="0" smtClean="0">
                <a:solidFill>
                  <a:srgbClr val="002060"/>
                </a:solidFill>
              </a:rPr>
              <a:t>types</a:t>
            </a:r>
            <a:r>
              <a:rPr lang="fr-FR" sz="2400" dirty="0" smtClean="0"/>
              <a:t> des attributs et </a:t>
            </a:r>
            <a:r>
              <a:rPr lang="fr-FR" sz="2400" b="1" dirty="0" smtClean="0">
                <a:solidFill>
                  <a:srgbClr val="002060"/>
                </a:solidFill>
              </a:rPr>
              <a:t>leurs initialisations</a:t>
            </a:r>
            <a:r>
              <a:rPr lang="fr-FR" sz="2400" dirty="0" smtClean="0"/>
              <a:t> ainsi que les  </a:t>
            </a:r>
            <a:r>
              <a:rPr lang="fr-FR" sz="2400" b="1" dirty="0" smtClean="0">
                <a:solidFill>
                  <a:srgbClr val="002060"/>
                </a:solidFill>
              </a:rPr>
              <a:t>modificateurs d'accès</a:t>
            </a:r>
            <a:r>
              <a:rPr lang="fr-FR" sz="2400" dirty="0" smtClean="0"/>
              <a:t> peuvent être précisés dans le modèle.</a:t>
            </a:r>
          </a:p>
          <a:p>
            <a:pPr marL="717550" algn="just">
              <a:spcAft>
                <a:spcPts val="600"/>
              </a:spcAft>
            </a:pPr>
            <a:r>
              <a:rPr lang="fr-FR" sz="2400" dirty="0" smtClean="0"/>
              <a:t>Les attributs prennent des valeurs lorsque la classe est instanciée : ils sont en quelque sorte des  variables  attachées aux objets.</a:t>
            </a:r>
          </a:p>
          <a:p>
            <a:pPr algn="just">
              <a:spcAft>
                <a:spcPts val="600"/>
              </a:spcAft>
            </a:pPr>
            <a:r>
              <a:rPr lang="fr-FR" sz="2400" dirty="0" smtClean="0"/>
              <a:t>Une opération est un service offert par la classe (un traitement que les objets correspondant peuvent effectuer).</a:t>
            </a:r>
          </a:p>
          <a:p>
            <a:pPr algn="just">
              <a:spcAft>
                <a:spcPts val="600"/>
              </a:spcAft>
              <a:buClr>
                <a:schemeClr val="tx2">
                  <a:lumMod val="60000"/>
                  <a:lumOff val="40000"/>
                </a:schemeClr>
              </a:buClr>
            </a:pPr>
            <a:endParaRPr lang="fr-FR" sz="2400" dirty="0" smtClean="0"/>
          </a:p>
          <a:p>
            <a:pPr>
              <a:buFont typeface="Wingdings" pitchFamily="2" charset="2"/>
              <a:buChar char="§"/>
            </a:pPr>
            <a:endParaRPr lang="fr-FR" dirty="0">
              <a:latin typeface="Times New Roman" pitchFamily="18" charset="0"/>
              <a:cs typeface="Times New Roman" pitchFamily="18" charset="0"/>
            </a:endParaRPr>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de classes</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7</a:t>
            </a:fld>
            <a:endParaRPr lang="fr-F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857256"/>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pPr marL="342900" indent="-342900" algn="l">
              <a:spcBef>
                <a:spcPct val="20000"/>
              </a:spcBef>
            </a:pPr>
            <a:r>
              <a:rPr lang="fr-FR" sz="2800" dirty="0" smtClean="0">
                <a:solidFill>
                  <a:srgbClr val="C00000"/>
                </a:solidFill>
                <a:latin typeface="Times New Roman" pitchFamily="18" charset="0"/>
                <a:cs typeface="Times New Roman" pitchFamily="18" charset="0"/>
              </a:rPr>
              <a:t> 2. Les classe</a:t>
            </a:r>
            <a:br>
              <a:rPr lang="fr-FR" sz="2800" dirty="0" smtClean="0">
                <a:solidFill>
                  <a:srgbClr val="C00000"/>
                </a:solidFill>
                <a:latin typeface="Times New Roman" pitchFamily="18" charset="0"/>
                <a:cs typeface="Times New Roman" pitchFamily="18" charset="0"/>
              </a:rPr>
            </a:br>
            <a:r>
              <a:rPr lang="fr-FR" sz="2800" dirty="0" smtClean="0">
                <a:solidFill>
                  <a:srgbClr val="C00000"/>
                </a:solidFill>
                <a:latin typeface="Times New Roman" pitchFamily="18" charset="0"/>
                <a:cs typeface="Times New Roman" pitchFamily="18" charset="0"/>
              </a:rPr>
              <a:t>2.3 Propriétés d’une classe</a:t>
            </a:r>
            <a:endParaRPr lang="fr-FR" sz="3600" dirty="0">
              <a:solidFill>
                <a:srgbClr val="C00000"/>
              </a:solidFill>
            </a:endParaRPr>
          </a:p>
        </p:txBody>
      </p:sp>
      <p:sp>
        <p:nvSpPr>
          <p:cNvPr id="3" name="Espace réservé du contenu 2"/>
          <p:cNvSpPr>
            <a:spLocks noGrp="1"/>
          </p:cNvSpPr>
          <p:nvPr>
            <p:ph idx="1"/>
          </p:nvPr>
        </p:nvSpPr>
        <p:spPr>
          <a:xfrm>
            <a:off x="285720" y="1428736"/>
            <a:ext cx="8858280" cy="5072098"/>
          </a:xfrm>
        </p:spPr>
        <p:txBody>
          <a:bodyPr>
            <a:normAutofit/>
          </a:bodyPr>
          <a:lstStyle/>
          <a:p>
            <a:r>
              <a:rPr lang="fr-FR" sz="2400" dirty="0" smtClean="0"/>
              <a:t>Un </a:t>
            </a:r>
            <a:r>
              <a:rPr lang="fr-FR" sz="2400" b="1" dirty="0" smtClean="0">
                <a:solidFill>
                  <a:srgbClr val="002060"/>
                </a:solidFill>
              </a:rPr>
              <a:t>attribut</a:t>
            </a:r>
            <a:r>
              <a:rPr lang="fr-FR" sz="2400" dirty="0" smtClean="0"/>
              <a:t> peut être initialisé et sa visibilité est définie lors de sa déclaration.</a:t>
            </a:r>
          </a:p>
          <a:p>
            <a:r>
              <a:rPr lang="fr-FR" sz="2400" dirty="0" smtClean="0"/>
              <a:t>Syntaxe de la déclaration d'un attribut :</a:t>
            </a:r>
          </a:p>
          <a:p>
            <a:pPr>
              <a:buNone/>
            </a:pPr>
            <a:r>
              <a:rPr lang="fr-FR" sz="2400" dirty="0" smtClean="0"/>
              <a:t> </a:t>
            </a:r>
            <a:r>
              <a:rPr lang="fr-FR" sz="2000" dirty="0" smtClean="0"/>
              <a:t>« </a:t>
            </a:r>
            <a:r>
              <a:rPr lang="fr-FR" sz="2000" dirty="0" err="1" smtClean="0"/>
              <a:t>modificateurAcces</a:t>
            </a:r>
            <a:r>
              <a:rPr lang="fr-FR" sz="2000" dirty="0" smtClean="0"/>
              <a:t> » « </a:t>
            </a:r>
            <a:r>
              <a:rPr lang="fr-FR" sz="2000" dirty="0" err="1" smtClean="0"/>
              <a:t>nomAtt</a:t>
            </a:r>
            <a:r>
              <a:rPr lang="fr-FR" sz="2000" dirty="0" smtClean="0"/>
              <a:t> » : « </a:t>
            </a:r>
            <a:r>
              <a:rPr lang="fr-FR" sz="2000" dirty="0" err="1" smtClean="0"/>
              <a:t>nomClasse</a:t>
            </a:r>
            <a:r>
              <a:rPr lang="fr-FR" sz="2000" dirty="0" smtClean="0"/>
              <a:t> » [ multiplicité ] = «</a:t>
            </a:r>
            <a:r>
              <a:rPr lang="fr-FR" sz="2000" dirty="0" err="1" smtClean="0"/>
              <a:t>valeurInitiale</a:t>
            </a:r>
            <a:r>
              <a:rPr lang="fr-FR" sz="2000" dirty="0" smtClean="0"/>
              <a:t> »</a:t>
            </a:r>
            <a:endParaRPr lang="fr-FR" sz="2400" dirty="0" smtClean="0"/>
          </a:p>
          <a:p>
            <a:pPr algn="just">
              <a:spcAft>
                <a:spcPts val="600"/>
              </a:spcAft>
            </a:pPr>
            <a:endParaRPr lang="fr-FR" sz="2400" dirty="0" smtClean="0"/>
          </a:p>
          <a:p>
            <a:pPr algn="just">
              <a:spcAft>
                <a:spcPts val="600"/>
              </a:spcAft>
              <a:buClr>
                <a:schemeClr val="tx2">
                  <a:lumMod val="60000"/>
                  <a:lumOff val="40000"/>
                </a:schemeClr>
              </a:buClr>
            </a:pPr>
            <a:endParaRPr lang="fr-FR" sz="2400" dirty="0" smtClean="0"/>
          </a:p>
          <a:p>
            <a:pPr>
              <a:buFont typeface="Wingdings" pitchFamily="2" charset="2"/>
              <a:buChar char="§"/>
            </a:pPr>
            <a:endParaRPr lang="fr-FR" dirty="0">
              <a:latin typeface="Times New Roman" pitchFamily="18" charset="0"/>
              <a:cs typeface="Times New Roman" pitchFamily="18" charset="0"/>
            </a:endParaRPr>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de classes</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8</a:t>
            </a:fld>
            <a:endParaRPr lang="fr-FR"/>
          </a:p>
        </p:txBody>
      </p:sp>
      <p:pic>
        <p:nvPicPr>
          <p:cNvPr id="1026" name="Picture 2"/>
          <p:cNvPicPr>
            <a:picLocks noChangeAspect="1" noChangeArrowheads="1"/>
          </p:cNvPicPr>
          <p:nvPr/>
        </p:nvPicPr>
        <p:blipFill>
          <a:blip r:embed="rId2"/>
          <a:srcRect/>
          <a:stretch>
            <a:fillRect/>
          </a:stretch>
        </p:blipFill>
        <p:spPr bwMode="auto">
          <a:xfrm>
            <a:off x="1537208" y="3786190"/>
            <a:ext cx="4677866" cy="1857388"/>
          </a:xfrm>
          <a:prstGeom prst="rect">
            <a:avLst/>
          </a:prstGeom>
          <a:noFill/>
          <a:ln w="9525">
            <a:noFill/>
            <a:miter lim="800000"/>
            <a:headEnd/>
            <a:tailEnd/>
          </a:ln>
          <a:effectLst/>
        </p:spPr>
      </p:pic>
      <p:cxnSp>
        <p:nvCxnSpPr>
          <p:cNvPr id="8" name="Connecteur droit avec flèche 7"/>
          <p:cNvCxnSpPr/>
          <p:nvPr/>
        </p:nvCxnSpPr>
        <p:spPr>
          <a:xfrm rot="16200000" flipH="1">
            <a:off x="642910" y="3143248"/>
            <a:ext cx="1357322" cy="1071570"/>
          </a:xfrm>
          <a:prstGeom prst="straightConnector1">
            <a:avLst/>
          </a:prstGeom>
          <a:ln w="19050">
            <a:solidFill>
              <a:srgbClr val="C00000"/>
            </a:solidFill>
            <a:tailEnd type="arrow"/>
          </a:ln>
        </p:spPr>
        <p:style>
          <a:lnRef idx="1">
            <a:schemeClr val="dk1"/>
          </a:lnRef>
          <a:fillRef idx="0">
            <a:schemeClr val="dk1"/>
          </a:fillRef>
          <a:effectRef idx="0">
            <a:schemeClr val="dk1"/>
          </a:effectRef>
          <a:fontRef idx="minor">
            <a:schemeClr val="tx1"/>
          </a:fontRef>
        </p:style>
      </p:cxnSp>
      <p:cxnSp>
        <p:nvCxnSpPr>
          <p:cNvPr id="9" name="Connecteur droit avec flèche 8"/>
          <p:cNvCxnSpPr/>
          <p:nvPr/>
        </p:nvCxnSpPr>
        <p:spPr>
          <a:xfrm rot="5400000">
            <a:off x="2285984" y="3357562"/>
            <a:ext cx="1285884" cy="571504"/>
          </a:xfrm>
          <a:prstGeom prst="straightConnector1">
            <a:avLst/>
          </a:prstGeom>
          <a:ln w="19050">
            <a:solidFill>
              <a:srgbClr val="C00000"/>
            </a:solidFill>
            <a:tailEnd type="arrow"/>
          </a:ln>
        </p:spPr>
        <p:style>
          <a:lnRef idx="1">
            <a:schemeClr val="dk1"/>
          </a:lnRef>
          <a:fillRef idx="0">
            <a:schemeClr val="dk1"/>
          </a:fillRef>
          <a:effectRef idx="0">
            <a:schemeClr val="dk1"/>
          </a:effectRef>
          <a:fontRef idx="minor">
            <a:schemeClr val="tx1"/>
          </a:fontRef>
        </p:style>
      </p:cxnSp>
      <p:cxnSp>
        <p:nvCxnSpPr>
          <p:cNvPr id="12" name="Connecteur droit avec flèche 11"/>
          <p:cNvCxnSpPr/>
          <p:nvPr/>
        </p:nvCxnSpPr>
        <p:spPr>
          <a:xfrm rot="5400000">
            <a:off x="3571868" y="3286124"/>
            <a:ext cx="1357322" cy="785818"/>
          </a:xfrm>
          <a:prstGeom prst="straightConnector1">
            <a:avLst/>
          </a:prstGeom>
          <a:ln w="19050">
            <a:solidFill>
              <a:srgbClr val="C00000"/>
            </a:solidFill>
            <a:tailEnd type="arrow"/>
          </a:ln>
        </p:spPr>
        <p:style>
          <a:lnRef idx="1">
            <a:schemeClr val="dk1"/>
          </a:lnRef>
          <a:fillRef idx="0">
            <a:schemeClr val="dk1"/>
          </a:fillRef>
          <a:effectRef idx="0">
            <a:schemeClr val="dk1"/>
          </a:effectRef>
          <a:fontRef idx="minor">
            <a:schemeClr val="tx1"/>
          </a:fontRef>
        </p:style>
      </p:cxnSp>
      <p:cxnSp>
        <p:nvCxnSpPr>
          <p:cNvPr id="18" name="Connecteur droit avec flèche 17"/>
          <p:cNvCxnSpPr/>
          <p:nvPr/>
        </p:nvCxnSpPr>
        <p:spPr>
          <a:xfrm rot="5400000">
            <a:off x="4929190" y="3643314"/>
            <a:ext cx="2071702" cy="785818"/>
          </a:xfrm>
          <a:prstGeom prst="straightConnector1">
            <a:avLst/>
          </a:prstGeom>
          <a:ln w="19050">
            <a:solidFill>
              <a:srgbClr val="C00000"/>
            </a:solidFill>
            <a:tailEnd type="arrow"/>
          </a:ln>
        </p:spPr>
        <p:style>
          <a:lnRef idx="1">
            <a:schemeClr val="dk1"/>
          </a:lnRef>
          <a:fillRef idx="0">
            <a:schemeClr val="dk1"/>
          </a:fillRef>
          <a:effectRef idx="0">
            <a:schemeClr val="dk1"/>
          </a:effectRef>
          <a:fontRef idx="minor">
            <a:schemeClr val="tx1"/>
          </a:fontRef>
        </p:style>
      </p:cxnSp>
      <p:cxnSp>
        <p:nvCxnSpPr>
          <p:cNvPr id="21" name="Connecteur droit avec flèche 20"/>
          <p:cNvCxnSpPr/>
          <p:nvPr/>
        </p:nvCxnSpPr>
        <p:spPr>
          <a:xfrm rot="10800000" flipV="1">
            <a:off x="3714744" y="3143248"/>
            <a:ext cx="3929090" cy="1571636"/>
          </a:xfrm>
          <a:prstGeom prst="straightConnector1">
            <a:avLst/>
          </a:prstGeom>
          <a:ln w="19050">
            <a:solidFill>
              <a:srgbClr val="C00000"/>
            </a:solidFill>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par>
                                <p:cTn id="13" presetID="5"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checkerboard(across)">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 presetClass="entr" presetSubtype="10" fill="hold" nodeType="clickEffect">
                                  <p:stCondLst>
                                    <p:cond delay="0"/>
                                  </p:stCondLst>
                                  <p:childTnLst>
                                    <p:set>
                                      <p:cBhvr>
                                        <p:cTn id="19" dur="1" fill="hold">
                                          <p:stCondLst>
                                            <p:cond delay="0"/>
                                          </p:stCondLst>
                                        </p:cTn>
                                        <p:tgtEl>
                                          <p:spTgt spid="1026"/>
                                        </p:tgtEl>
                                        <p:attrNameLst>
                                          <p:attrName>style.visibility</p:attrName>
                                        </p:attrNameLst>
                                      </p:cBhvr>
                                      <p:to>
                                        <p:strVal val="visible"/>
                                      </p:to>
                                    </p:set>
                                    <p:animEffect transition="in" filter="checkerboard(across)">
                                      <p:cBhvr>
                                        <p:cTn id="20" dur="500"/>
                                        <p:tgtEl>
                                          <p:spTgt spid="1026"/>
                                        </p:tgtEl>
                                      </p:cBhvr>
                                    </p:animEffect>
                                  </p:childTnLst>
                                </p:cTn>
                              </p:par>
                            </p:childTnLst>
                          </p:cTn>
                        </p:par>
                      </p:childTnLst>
                    </p:cTn>
                  </p:par>
                  <p:par>
                    <p:cTn id="21" fill="hold">
                      <p:stCondLst>
                        <p:cond delay="indefinite"/>
                      </p:stCondLst>
                      <p:childTnLst>
                        <p:par>
                          <p:cTn id="22" fill="hold">
                            <p:stCondLst>
                              <p:cond delay="0"/>
                            </p:stCondLst>
                            <p:childTnLst>
                              <p:par>
                                <p:cTn id="23" presetID="5" presetClass="entr" presetSubtype="10"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checkerboard(across)">
                                      <p:cBhvr>
                                        <p:cTn id="25" dur="500"/>
                                        <p:tgtEl>
                                          <p:spTgt spid="8"/>
                                        </p:tgtEl>
                                      </p:cBhvr>
                                    </p:animEffect>
                                  </p:childTnLst>
                                </p:cTn>
                              </p:par>
                            </p:childTnLst>
                          </p:cTn>
                        </p:par>
                      </p:childTnLst>
                    </p:cTn>
                  </p:par>
                  <p:par>
                    <p:cTn id="26" fill="hold">
                      <p:stCondLst>
                        <p:cond delay="indefinite"/>
                      </p:stCondLst>
                      <p:childTnLst>
                        <p:par>
                          <p:cTn id="27" fill="hold">
                            <p:stCondLst>
                              <p:cond delay="0"/>
                            </p:stCondLst>
                            <p:childTnLst>
                              <p:par>
                                <p:cTn id="28" presetID="5" presetClass="entr" presetSubtype="10" fill="hold"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checkerboard(across)">
                                      <p:cBhvr>
                                        <p:cTn id="30" dur="500"/>
                                        <p:tgtEl>
                                          <p:spTgt spid="9"/>
                                        </p:tgtEl>
                                      </p:cBhvr>
                                    </p:animEffect>
                                  </p:childTnLst>
                                </p:cTn>
                              </p:par>
                            </p:childTnLst>
                          </p:cTn>
                        </p:par>
                      </p:childTnLst>
                    </p:cTn>
                  </p:par>
                  <p:par>
                    <p:cTn id="31" fill="hold">
                      <p:stCondLst>
                        <p:cond delay="indefinite"/>
                      </p:stCondLst>
                      <p:childTnLst>
                        <p:par>
                          <p:cTn id="32" fill="hold">
                            <p:stCondLst>
                              <p:cond delay="0"/>
                            </p:stCondLst>
                            <p:childTnLst>
                              <p:par>
                                <p:cTn id="33" presetID="5" presetClass="entr" presetSubtype="10" fill="hold"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checkerboard(across)">
                                      <p:cBhvr>
                                        <p:cTn id="35" dur="500"/>
                                        <p:tgtEl>
                                          <p:spTgt spid="12"/>
                                        </p:tgtEl>
                                      </p:cBhvr>
                                    </p:animEffect>
                                  </p:childTnLst>
                                </p:cTn>
                              </p:par>
                            </p:childTnLst>
                          </p:cTn>
                        </p:par>
                      </p:childTnLst>
                    </p:cTn>
                  </p:par>
                  <p:par>
                    <p:cTn id="36" fill="hold">
                      <p:stCondLst>
                        <p:cond delay="indefinite"/>
                      </p:stCondLst>
                      <p:childTnLst>
                        <p:par>
                          <p:cTn id="37" fill="hold">
                            <p:stCondLst>
                              <p:cond delay="0"/>
                            </p:stCondLst>
                            <p:childTnLst>
                              <p:par>
                                <p:cTn id="38" presetID="5" presetClass="entr" presetSubtype="10" fill="hold" nodeType="clickEffect">
                                  <p:stCondLst>
                                    <p:cond delay="0"/>
                                  </p:stCondLst>
                                  <p:childTnLst>
                                    <p:set>
                                      <p:cBhvr>
                                        <p:cTn id="39" dur="1" fill="hold">
                                          <p:stCondLst>
                                            <p:cond delay="0"/>
                                          </p:stCondLst>
                                        </p:cTn>
                                        <p:tgtEl>
                                          <p:spTgt spid="18"/>
                                        </p:tgtEl>
                                        <p:attrNameLst>
                                          <p:attrName>style.visibility</p:attrName>
                                        </p:attrNameLst>
                                      </p:cBhvr>
                                      <p:to>
                                        <p:strVal val="visible"/>
                                      </p:to>
                                    </p:set>
                                    <p:animEffect transition="in" filter="checkerboard(across)">
                                      <p:cBhvr>
                                        <p:cTn id="40" dur="500"/>
                                        <p:tgtEl>
                                          <p:spTgt spid="18"/>
                                        </p:tgtEl>
                                      </p:cBhvr>
                                    </p:animEffect>
                                  </p:childTnLst>
                                </p:cTn>
                              </p:par>
                            </p:childTnLst>
                          </p:cTn>
                        </p:par>
                      </p:childTnLst>
                    </p:cTn>
                  </p:par>
                  <p:par>
                    <p:cTn id="41" fill="hold">
                      <p:stCondLst>
                        <p:cond delay="indefinite"/>
                      </p:stCondLst>
                      <p:childTnLst>
                        <p:par>
                          <p:cTn id="42" fill="hold">
                            <p:stCondLst>
                              <p:cond delay="0"/>
                            </p:stCondLst>
                            <p:childTnLst>
                              <p:par>
                                <p:cTn id="43" presetID="5" presetClass="entr" presetSubtype="10" fill="hold" nodeType="clickEffect">
                                  <p:stCondLst>
                                    <p:cond delay="0"/>
                                  </p:stCondLst>
                                  <p:childTnLst>
                                    <p:set>
                                      <p:cBhvr>
                                        <p:cTn id="44" dur="1" fill="hold">
                                          <p:stCondLst>
                                            <p:cond delay="0"/>
                                          </p:stCondLst>
                                        </p:cTn>
                                        <p:tgtEl>
                                          <p:spTgt spid="21"/>
                                        </p:tgtEl>
                                        <p:attrNameLst>
                                          <p:attrName>style.visibility</p:attrName>
                                        </p:attrNameLst>
                                      </p:cBhvr>
                                      <p:to>
                                        <p:strVal val="visible"/>
                                      </p:to>
                                    </p:set>
                                    <p:animEffect transition="in" filter="checkerboard(across)">
                                      <p:cBhvr>
                                        <p:cTn id="45"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857256"/>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pPr marL="342900" indent="-342900" algn="l">
              <a:spcBef>
                <a:spcPct val="20000"/>
              </a:spcBef>
            </a:pPr>
            <a:r>
              <a:rPr lang="fr-FR" sz="2800" dirty="0" smtClean="0">
                <a:solidFill>
                  <a:srgbClr val="C00000"/>
                </a:solidFill>
                <a:latin typeface="Times New Roman" pitchFamily="18" charset="0"/>
                <a:cs typeface="Times New Roman" pitchFamily="18" charset="0"/>
              </a:rPr>
              <a:t> 2. Les classe</a:t>
            </a:r>
            <a:br>
              <a:rPr lang="fr-FR" sz="2800" dirty="0" smtClean="0">
                <a:solidFill>
                  <a:srgbClr val="C00000"/>
                </a:solidFill>
                <a:latin typeface="Times New Roman" pitchFamily="18" charset="0"/>
                <a:cs typeface="Times New Roman" pitchFamily="18" charset="0"/>
              </a:rPr>
            </a:br>
            <a:r>
              <a:rPr lang="fr-FR" sz="2800" dirty="0" smtClean="0">
                <a:solidFill>
                  <a:srgbClr val="C00000"/>
                </a:solidFill>
                <a:latin typeface="Times New Roman" pitchFamily="18" charset="0"/>
                <a:cs typeface="Times New Roman" pitchFamily="18" charset="0"/>
              </a:rPr>
              <a:t>2.3 Propriétés d’une classe</a:t>
            </a:r>
            <a:endParaRPr lang="fr-FR" sz="3600" dirty="0">
              <a:solidFill>
                <a:srgbClr val="C00000"/>
              </a:solidFill>
            </a:endParaRPr>
          </a:p>
        </p:txBody>
      </p:sp>
      <p:sp>
        <p:nvSpPr>
          <p:cNvPr id="3" name="Espace réservé du contenu 2"/>
          <p:cNvSpPr>
            <a:spLocks noGrp="1"/>
          </p:cNvSpPr>
          <p:nvPr>
            <p:ph idx="1"/>
          </p:nvPr>
        </p:nvSpPr>
        <p:spPr>
          <a:xfrm>
            <a:off x="285720" y="1428736"/>
            <a:ext cx="8858280" cy="5072098"/>
          </a:xfrm>
        </p:spPr>
        <p:txBody>
          <a:bodyPr>
            <a:normAutofit/>
          </a:bodyPr>
          <a:lstStyle/>
          <a:p>
            <a:r>
              <a:rPr lang="fr-FR" sz="2400" dirty="0" smtClean="0"/>
              <a:t>Une </a:t>
            </a:r>
            <a:r>
              <a:rPr lang="fr-FR" sz="2400" b="1" dirty="0" smtClean="0">
                <a:solidFill>
                  <a:srgbClr val="0070C0"/>
                </a:solidFill>
              </a:rPr>
              <a:t>opération</a:t>
            </a:r>
            <a:r>
              <a:rPr lang="fr-FR" sz="2400" dirty="0" smtClean="0"/>
              <a:t> est définie par son </a:t>
            </a:r>
            <a:r>
              <a:rPr lang="fr-FR" sz="2400" b="1" dirty="0" smtClean="0">
                <a:solidFill>
                  <a:srgbClr val="002060"/>
                </a:solidFill>
              </a:rPr>
              <a:t>nom</a:t>
            </a:r>
            <a:r>
              <a:rPr lang="fr-FR" sz="2400" dirty="0" smtClean="0"/>
              <a:t> ainsi que par les </a:t>
            </a:r>
            <a:r>
              <a:rPr lang="fr-FR" sz="2400" b="1" dirty="0" smtClean="0"/>
              <a:t>types</a:t>
            </a:r>
            <a:r>
              <a:rPr lang="fr-FR" sz="2400" dirty="0" smtClean="0"/>
              <a:t> de ses </a:t>
            </a:r>
            <a:r>
              <a:rPr lang="fr-FR" sz="2400" b="1" dirty="0" smtClean="0"/>
              <a:t>paramètres</a:t>
            </a:r>
            <a:r>
              <a:rPr lang="fr-FR" sz="2400" dirty="0" smtClean="0"/>
              <a:t> et le </a:t>
            </a:r>
            <a:r>
              <a:rPr lang="fr-FR" sz="2400" b="1" dirty="0" smtClean="0"/>
              <a:t>type</a:t>
            </a:r>
            <a:r>
              <a:rPr lang="fr-FR" sz="2400" dirty="0" smtClean="0"/>
              <a:t> de sa </a:t>
            </a:r>
            <a:r>
              <a:rPr lang="fr-FR" sz="2400" b="1" dirty="0" smtClean="0"/>
              <a:t>valeur de retour</a:t>
            </a:r>
            <a:r>
              <a:rPr lang="fr-FR" sz="2400" dirty="0" smtClean="0"/>
              <a:t>.</a:t>
            </a:r>
          </a:p>
          <a:p>
            <a:r>
              <a:rPr lang="fr-FR" sz="2400" dirty="0" smtClean="0"/>
              <a:t>La syntaxe de la déclaration d'une opération est la suivante :</a:t>
            </a:r>
          </a:p>
          <a:p>
            <a:pPr>
              <a:buNone/>
            </a:pPr>
            <a:r>
              <a:rPr lang="fr-FR" sz="2400" dirty="0" smtClean="0"/>
              <a:t>	</a:t>
            </a:r>
            <a:r>
              <a:rPr lang="fr-FR" sz="2400" dirty="0" err="1" smtClean="0">
                <a:solidFill>
                  <a:srgbClr val="002060"/>
                </a:solidFill>
              </a:rPr>
              <a:t>modifAcces</a:t>
            </a:r>
            <a:r>
              <a:rPr lang="fr-FR" sz="2400" dirty="0" smtClean="0">
                <a:solidFill>
                  <a:srgbClr val="002060"/>
                </a:solidFill>
              </a:rPr>
              <a:t> </a:t>
            </a:r>
            <a:r>
              <a:rPr lang="fr-FR" sz="2400" dirty="0" err="1" smtClean="0">
                <a:solidFill>
                  <a:srgbClr val="002060"/>
                </a:solidFill>
              </a:rPr>
              <a:t>nomOperation</a:t>
            </a:r>
            <a:r>
              <a:rPr lang="fr-FR" sz="2400" dirty="0" smtClean="0">
                <a:solidFill>
                  <a:srgbClr val="002060"/>
                </a:solidFill>
              </a:rPr>
              <a:t> ( </a:t>
            </a:r>
            <a:r>
              <a:rPr lang="fr-FR" sz="2400" dirty="0" err="1" smtClean="0">
                <a:solidFill>
                  <a:srgbClr val="002060"/>
                </a:solidFill>
              </a:rPr>
              <a:t>parametres</a:t>
            </a:r>
            <a:r>
              <a:rPr lang="fr-FR" sz="2400" dirty="0" smtClean="0">
                <a:solidFill>
                  <a:srgbClr val="002060"/>
                </a:solidFill>
              </a:rPr>
              <a:t> ): </a:t>
            </a:r>
            <a:r>
              <a:rPr lang="fr-FR" sz="2400" dirty="0" err="1" smtClean="0">
                <a:solidFill>
                  <a:srgbClr val="002060"/>
                </a:solidFill>
              </a:rPr>
              <a:t>ClasseRetour</a:t>
            </a:r>
            <a:endParaRPr lang="fr-FR" sz="2400" dirty="0" smtClean="0">
              <a:solidFill>
                <a:srgbClr val="002060"/>
              </a:solidFill>
            </a:endParaRPr>
          </a:p>
          <a:p>
            <a:r>
              <a:rPr lang="fr-FR" sz="2400" dirty="0" smtClean="0"/>
              <a:t>La syntaxe de la liste des paramètres est la suivante :</a:t>
            </a:r>
          </a:p>
          <a:p>
            <a:pPr>
              <a:spcBef>
                <a:spcPts val="0"/>
              </a:spcBef>
              <a:spcAft>
                <a:spcPts val="600"/>
              </a:spcAft>
              <a:buNone/>
            </a:pPr>
            <a:r>
              <a:rPr lang="fr-FR" sz="2200" dirty="0" smtClean="0"/>
              <a:t>             </a:t>
            </a:r>
            <a:r>
              <a:rPr lang="fr-FR" sz="2200" dirty="0" smtClean="0">
                <a:solidFill>
                  <a:srgbClr val="C00000"/>
                </a:solidFill>
              </a:rPr>
              <a:t>nomParam1 : nomClasee1 , ... , </a:t>
            </a:r>
            <a:r>
              <a:rPr lang="fr-FR" sz="2200" dirty="0" err="1" smtClean="0">
                <a:solidFill>
                  <a:srgbClr val="C00000"/>
                </a:solidFill>
              </a:rPr>
              <a:t>nomParamN</a:t>
            </a:r>
            <a:r>
              <a:rPr lang="fr-FR" sz="2200" dirty="0" smtClean="0">
                <a:solidFill>
                  <a:srgbClr val="C00000"/>
                </a:solidFill>
              </a:rPr>
              <a:t> :</a:t>
            </a:r>
            <a:r>
              <a:rPr lang="fr-FR" sz="2200" dirty="0" err="1" smtClean="0">
                <a:solidFill>
                  <a:srgbClr val="C00000"/>
                </a:solidFill>
              </a:rPr>
              <a:t>nomClasseN</a:t>
            </a:r>
            <a:r>
              <a:rPr lang="fr-FR" sz="2200" dirty="0" smtClean="0">
                <a:solidFill>
                  <a:srgbClr val="C00000"/>
                </a:solidFill>
              </a:rPr>
              <a:t> </a:t>
            </a:r>
          </a:p>
          <a:p>
            <a:pPr>
              <a:lnSpc>
                <a:spcPct val="150000"/>
              </a:lnSpc>
              <a:spcBef>
                <a:spcPts val="0"/>
              </a:spcBef>
              <a:buNone/>
            </a:pPr>
            <a:r>
              <a:rPr lang="fr-FR" sz="2400" b="1" dirty="0" smtClean="0"/>
              <a:t>Exemple: </a:t>
            </a:r>
            <a:r>
              <a:rPr lang="fr-FR" sz="2400" b="1" dirty="0" smtClean="0">
                <a:solidFill>
                  <a:srgbClr val="002060"/>
                </a:solidFill>
              </a:rPr>
              <a:t>public</a:t>
            </a:r>
            <a:r>
              <a:rPr lang="fr-FR" sz="2400" dirty="0" smtClean="0"/>
              <a:t> </a:t>
            </a:r>
            <a:r>
              <a:rPr lang="fr-FR" sz="2400" dirty="0" err="1" smtClean="0"/>
              <a:t>calculMontant</a:t>
            </a:r>
            <a:r>
              <a:rPr lang="fr-FR" sz="2400" dirty="0" smtClean="0"/>
              <a:t> (prix: </a:t>
            </a:r>
            <a:r>
              <a:rPr lang="fr-FR" sz="2400" dirty="0" err="1" smtClean="0">
                <a:solidFill>
                  <a:srgbClr val="002060"/>
                </a:solidFill>
              </a:rPr>
              <a:t>float</a:t>
            </a:r>
            <a:r>
              <a:rPr lang="fr-FR" sz="2400" dirty="0" smtClean="0"/>
              <a:t>, Quantité: </a:t>
            </a:r>
            <a:r>
              <a:rPr lang="fr-FR" sz="2400" dirty="0" err="1" smtClean="0">
                <a:solidFill>
                  <a:srgbClr val="002060"/>
                </a:solidFill>
              </a:rPr>
              <a:t>float</a:t>
            </a:r>
            <a:r>
              <a:rPr lang="fr-FR" sz="2400" dirty="0" smtClean="0"/>
              <a:t>): </a:t>
            </a:r>
            <a:r>
              <a:rPr lang="fr-FR" sz="2400" dirty="0" err="1" smtClean="0">
                <a:solidFill>
                  <a:srgbClr val="002060"/>
                </a:solidFill>
              </a:rPr>
              <a:t>float</a:t>
            </a:r>
            <a:endParaRPr lang="fr-FR" sz="2400" dirty="0" smtClean="0">
              <a:solidFill>
                <a:srgbClr val="002060"/>
              </a:solidFill>
            </a:endParaRPr>
          </a:p>
          <a:p>
            <a:pPr>
              <a:buNone/>
            </a:pPr>
            <a:r>
              <a:rPr lang="fr-FR" sz="2400" dirty="0" err="1" smtClean="0"/>
              <a:t>modifAcces</a:t>
            </a:r>
            <a:r>
              <a:rPr lang="fr-FR" sz="2400" dirty="0" smtClean="0"/>
              <a:t>: </a:t>
            </a:r>
            <a:r>
              <a:rPr lang="fr-FR" sz="2400" dirty="0" smtClean="0">
                <a:solidFill>
                  <a:srgbClr val="7030A0"/>
                </a:solidFill>
              </a:rPr>
              <a:t>public</a:t>
            </a:r>
          </a:p>
          <a:p>
            <a:pPr>
              <a:buNone/>
            </a:pPr>
            <a:r>
              <a:rPr lang="fr-FR" sz="2400" dirty="0" err="1" smtClean="0"/>
              <a:t>nomOperation</a:t>
            </a:r>
            <a:r>
              <a:rPr lang="fr-FR" sz="2400" dirty="0" smtClean="0"/>
              <a:t>: </a:t>
            </a:r>
            <a:r>
              <a:rPr lang="fr-FR" sz="2400" dirty="0" err="1" smtClean="0">
                <a:solidFill>
                  <a:srgbClr val="7030A0"/>
                </a:solidFill>
              </a:rPr>
              <a:t>calculMontant</a:t>
            </a:r>
            <a:endParaRPr lang="fr-FR" sz="2400" dirty="0" smtClean="0">
              <a:solidFill>
                <a:srgbClr val="7030A0"/>
              </a:solidFill>
            </a:endParaRPr>
          </a:p>
          <a:p>
            <a:pPr>
              <a:buNone/>
            </a:pPr>
            <a:r>
              <a:rPr lang="fr-FR" sz="2400" dirty="0" err="1" smtClean="0"/>
              <a:t>parametres</a:t>
            </a:r>
            <a:r>
              <a:rPr lang="fr-FR" sz="2400" dirty="0" smtClean="0"/>
              <a:t> : </a:t>
            </a:r>
            <a:r>
              <a:rPr lang="fr-FR" sz="2400" dirty="0" smtClean="0">
                <a:solidFill>
                  <a:srgbClr val="7030A0"/>
                </a:solidFill>
              </a:rPr>
              <a:t>prix , quantité </a:t>
            </a:r>
          </a:p>
          <a:p>
            <a:pPr>
              <a:buNone/>
            </a:pPr>
            <a:r>
              <a:rPr lang="fr-FR" sz="2400" dirty="0" err="1" smtClean="0"/>
              <a:t>ClasseRetour</a:t>
            </a:r>
            <a:r>
              <a:rPr lang="fr-FR" sz="2400" dirty="0" smtClean="0"/>
              <a:t>: </a:t>
            </a:r>
            <a:r>
              <a:rPr lang="fr-FR" sz="2400" dirty="0" err="1" smtClean="0">
                <a:solidFill>
                  <a:srgbClr val="7030A0"/>
                </a:solidFill>
              </a:rPr>
              <a:t>float</a:t>
            </a:r>
            <a:endParaRPr lang="fr-FR" sz="2400" dirty="0" smtClean="0">
              <a:solidFill>
                <a:srgbClr val="7030A0"/>
              </a:solidFill>
            </a:endParaRPr>
          </a:p>
          <a:p>
            <a:pPr algn="just">
              <a:spcAft>
                <a:spcPts val="600"/>
              </a:spcAft>
              <a:buNone/>
            </a:pPr>
            <a:endParaRPr lang="fr-FR" sz="2400" dirty="0" smtClean="0"/>
          </a:p>
          <a:p>
            <a:pPr algn="just">
              <a:spcAft>
                <a:spcPts val="600"/>
              </a:spcAft>
              <a:buClr>
                <a:schemeClr val="tx2">
                  <a:lumMod val="60000"/>
                  <a:lumOff val="40000"/>
                </a:schemeClr>
              </a:buClr>
            </a:pPr>
            <a:endParaRPr lang="fr-FR" sz="2400" dirty="0" smtClean="0"/>
          </a:p>
          <a:p>
            <a:pPr>
              <a:buFont typeface="Wingdings" pitchFamily="2" charset="2"/>
              <a:buChar char="§"/>
            </a:pPr>
            <a:endParaRPr lang="fr-FR" dirty="0">
              <a:latin typeface="Times New Roman" pitchFamily="18" charset="0"/>
              <a:cs typeface="Times New Roman" pitchFamily="18" charset="0"/>
            </a:endParaRPr>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de classes</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9</a:t>
            </a:fld>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par>
                                <p:cTn id="13" presetID="5"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checkerboard(across)">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 presetClass="entr" presetSubtype="1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checkerboard(across)">
                                      <p:cBhvr>
                                        <p:cTn id="20" dur="500"/>
                                        <p:tgtEl>
                                          <p:spTgt spid="3">
                                            <p:txEl>
                                              <p:pRg st="3" end="3"/>
                                            </p:txEl>
                                          </p:spTgt>
                                        </p:tgtEl>
                                      </p:cBhvr>
                                    </p:animEffect>
                                  </p:childTnLst>
                                </p:cTn>
                              </p:par>
                              <p:par>
                                <p:cTn id="21" presetID="5" presetClass="entr" presetSubtype="10"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checkerboard(across)">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 presetClass="entr" presetSubtype="10"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checkerboard(across)">
                                      <p:cBhvr>
                                        <p:cTn id="28" dur="500"/>
                                        <p:tgtEl>
                                          <p:spTgt spid="3">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 presetClass="entr" presetSubtype="10"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checkerboard(across)">
                                      <p:cBhvr>
                                        <p:cTn id="33" dur="500"/>
                                        <p:tgtEl>
                                          <p:spTgt spid="3">
                                            <p:txEl>
                                              <p:pRg st="6" end="6"/>
                                            </p:txEl>
                                          </p:spTgt>
                                        </p:tgtEl>
                                      </p:cBhvr>
                                    </p:animEffect>
                                  </p:childTnLst>
                                </p:cTn>
                              </p:par>
                              <p:par>
                                <p:cTn id="34" presetID="5" presetClass="entr" presetSubtype="10" fill="hold" nodeType="with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checkerboard(across)">
                                      <p:cBhvr>
                                        <p:cTn id="36" dur="500"/>
                                        <p:tgtEl>
                                          <p:spTgt spid="3">
                                            <p:txEl>
                                              <p:pRg st="7" end="7"/>
                                            </p:txEl>
                                          </p:spTgt>
                                        </p:tgtEl>
                                      </p:cBhvr>
                                    </p:animEffect>
                                  </p:childTnLst>
                                </p:cTn>
                              </p:par>
                              <p:par>
                                <p:cTn id="37" presetID="5" presetClass="entr" presetSubtype="10" fill="hold"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Effect transition="in" filter="checkerboard(across)">
                                      <p:cBhvr>
                                        <p:cTn id="39" dur="500"/>
                                        <p:tgtEl>
                                          <p:spTgt spid="3">
                                            <p:txEl>
                                              <p:pRg st="8" end="8"/>
                                            </p:txEl>
                                          </p:spTgt>
                                        </p:tgtEl>
                                      </p:cBhvr>
                                    </p:animEffect>
                                  </p:childTnLst>
                                </p:cTn>
                              </p:par>
                              <p:par>
                                <p:cTn id="40" presetID="5" presetClass="entr" presetSubtype="10" fill="hold" nodeType="with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checkerboard(across)">
                                      <p:cBhvr>
                                        <p:cTn id="4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773</TotalTime>
  <Words>2145</Words>
  <Application>Microsoft Office PowerPoint</Application>
  <PresentationFormat>Affichage à l'écran (4:3)</PresentationFormat>
  <Paragraphs>329</Paragraphs>
  <Slides>33</Slides>
  <Notes>0</Notes>
  <HiddenSlides>0</HiddenSlides>
  <MMClips>0</MMClips>
  <ScaleCrop>false</ScaleCrop>
  <HeadingPairs>
    <vt:vector size="4" baseType="variant">
      <vt:variant>
        <vt:lpstr>Thème</vt:lpstr>
      </vt:variant>
      <vt:variant>
        <vt:i4>1</vt:i4>
      </vt:variant>
      <vt:variant>
        <vt:lpstr>Titres des diapositives</vt:lpstr>
      </vt:variant>
      <vt:variant>
        <vt:i4>33</vt:i4>
      </vt:variant>
    </vt:vector>
  </HeadingPairs>
  <TitlesOfParts>
    <vt:vector size="34" baseType="lpstr">
      <vt:lpstr>Thème Office</vt:lpstr>
      <vt:lpstr>Diapositive 1</vt:lpstr>
      <vt:lpstr>Plan </vt:lpstr>
      <vt:lpstr> 1. Introduction</vt:lpstr>
      <vt:lpstr> 1. Introduction (Exemple de diagramme de classes)</vt:lpstr>
      <vt:lpstr> 2. Les classe 2.1 Concept abstrait et instance</vt:lpstr>
      <vt:lpstr> 2. Les classe 2.2 Notions de classe</vt:lpstr>
      <vt:lpstr> 2. Les classe 2.3Propriétés d’une classe</vt:lpstr>
      <vt:lpstr> 2. Les classe 2.3 Propriétés d’une classe</vt:lpstr>
      <vt:lpstr> 2. Les classe 2.3 Propriétés d’une classe</vt:lpstr>
      <vt:lpstr> 2. Les classe 2.4 Encapsulation </vt:lpstr>
      <vt:lpstr> 2. Les classe 2.4 Encapsulation (Exemple d'encapsulation)</vt:lpstr>
      <vt:lpstr> 3. Relations entre classes </vt:lpstr>
      <vt:lpstr> 3. Relations entre classes 3.1 L’héritage </vt:lpstr>
      <vt:lpstr> 3.1 L’héritage  propriétés de l’héritage </vt:lpstr>
      <vt:lpstr>3.1 L’héritage Propriétés de l’héritage </vt:lpstr>
      <vt:lpstr>3.1 L’héritage Classes abstraites</vt:lpstr>
      <vt:lpstr>3.2 Association</vt:lpstr>
      <vt:lpstr>3.2 Association (Multiplicités des associations)</vt:lpstr>
      <vt:lpstr>3.2 Association (Navigabilité d'une association)</vt:lpstr>
      <vt:lpstr>3.2 Association (Associations réflexives)</vt:lpstr>
      <vt:lpstr>3.2 Association (Classe-association)</vt:lpstr>
      <vt:lpstr>3.2 Association (Associations n-aires)</vt:lpstr>
      <vt:lpstr>3.4 Agrégation </vt:lpstr>
      <vt:lpstr>3.4 Composition </vt:lpstr>
      <vt:lpstr>3.4 Composition et agrégation </vt:lpstr>
      <vt:lpstr>3.4 Dépendance</vt:lpstr>
      <vt:lpstr>Diapositive 27</vt:lpstr>
      <vt:lpstr>Présentation</vt:lpstr>
      <vt:lpstr>Présentation</vt:lpstr>
      <vt:lpstr>Présentation</vt:lpstr>
      <vt:lpstr>Présentation</vt:lpstr>
      <vt:lpstr>Exemple</vt:lpstr>
      <vt:lpstr>Présentation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Chapitre 2 UML - Diagramme de cas d’utilisation (Usecase diagram)</dc:title>
  <dc:creator>Salim</dc:creator>
  <cp:lastModifiedBy>Salim</cp:lastModifiedBy>
  <cp:revision>254</cp:revision>
  <dcterms:created xsi:type="dcterms:W3CDTF">2015-02-06T15:38:25Z</dcterms:created>
  <dcterms:modified xsi:type="dcterms:W3CDTF">2018-02-06T08:02:47Z</dcterms:modified>
</cp:coreProperties>
</file>