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notesMasterIdLst>
    <p:notesMasterId r:id="rId58"/>
  </p:notesMasterIdLst>
  <p:sldIdLst>
    <p:sldId id="256" r:id="rId2"/>
    <p:sldId id="257" r:id="rId3"/>
    <p:sldId id="258" r:id="rId4"/>
    <p:sldId id="259" r:id="rId5"/>
    <p:sldId id="261" r:id="rId6"/>
    <p:sldId id="262" r:id="rId7"/>
    <p:sldId id="263" r:id="rId8"/>
    <p:sldId id="264" r:id="rId9"/>
    <p:sldId id="265" r:id="rId10"/>
    <p:sldId id="270" r:id="rId11"/>
    <p:sldId id="271" r:id="rId12"/>
    <p:sldId id="272" r:id="rId13"/>
    <p:sldId id="273" r:id="rId14"/>
    <p:sldId id="277" r:id="rId15"/>
    <p:sldId id="278" r:id="rId16"/>
    <p:sldId id="279" r:id="rId17"/>
    <p:sldId id="280" r:id="rId18"/>
    <p:sldId id="281" r:id="rId19"/>
    <p:sldId id="282" r:id="rId20"/>
    <p:sldId id="321" r:id="rId21"/>
    <p:sldId id="322" r:id="rId22"/>
    <p:sldId id="285" r:id="rId23"/>
    <p:sldId id="286" r:id="rId24"/>
    <p:sldId id="287" r:id="rId25"/>
    <p:sldId id="288" r:id="rId26"/>
    <p:sldId id="289" r:id="rId27"/>
    <p:sldId id="290" r:id="rId28"/>
    <p:sldId id="291" r:id="rId29"/>
    <p:sldId id="292" r:id="rId30"/>
    <p:sldId id="293" r:id="rId31"/>
    <p:sldId id="294" r:id="rId32"/>
    <p:sldId id="299" r:id="rId33"/>
    <p:sldId id="300" r:id="rId34"/>
    <p:sldId id="301" r:id="rId35"/>
    <p:sldId id="302" r:id="rId36"/>
    <p:sldId id="324" r:id="rId37"/>
    <p:sldId id="325" r:id="rId38"/>
    <p:sldId id="326" r:id="rId39"/>
    <p:sldId id="331" r:id="rId40"/>
    <p:sldId id="306" r:id="rId41"/>
    <p:sldId id="307" r:id="rId42"/>
    <p:sldId id="308" r:id="rId43"/>
    <p:sldId id="330" r:id="rId44"/>
    <p:sldId id="309" r:id="rId45"/>
    <p:sldId id="327" r:id="rId46"/>
    <p:sldId id="328" r:id="rId47"/>
    <p:sldId id="310" r:id="rId48"/>
    <p:sldId id="329" r:id="rId49"/>
    <p:sldId id="311" r:id="rId50"/>
    <p:sldId id="312" r:id="rId51"/>
    <p:sldId id="313" r:id="rId52"/>
    <p:sldId id="314" r:id="rId53"/>
    <p:sldId id="317" r:id="rId54"/>
    <p:sldId id="318" r:id="rId55"/>
    <p:sldId id="319" r:id="rId56"/>
    <p:sldId id="320" r:id="rId57"/>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64" autoAdjust="0"/>
  </p:normalViewPr>
  <p:slideViewPr>
    <p:cSldViewPr>
      <p:cViewPr varScale="1">
        <p:scale>
          <a:sx n="73" d="100"/>
          <a:sy n="73" d="100"/>
        </p:scale>
        <p:origin x="181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BCE8E45-5ACA-4F62-9878-C8D480A07567}" type="datetimeFigureOut">
              <a:rPr lang="fr-FR" smtClean="0"/>
              <a:pPr/>
              <a:t>24/11/2022</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2D91F05-2595-4390-9EA9-713A2463C600}"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D91F05-2595-4390-9EA9-713A2463C600}" type="slidenum">
              <a:rPr lang="fr-FR" smtClean="0"/>
              <a:pPr/>
              <a:t>27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980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381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1217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8237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0980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9401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145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346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523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890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24-Nov-22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881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24-Nov-22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467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24-Nov-22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431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24-Nov-22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411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484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960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24-Nov-22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052604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jpe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image" Target="../media/image48.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image" Target="../media/image79.png"/><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4.xml"/><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object 6"/>
          <p:cNvSpPr txBox="1">
            <a:spLocks noGrp="1"/>
          </p:cNvSpPr>
          <p:nvPr>
            <p:ph type="title"/>
          </p:nvPr>
        </p:nvSpPr>
        <p:spPr>
          <a:xfrm>
            <a:off x="0" y="304800"/>
            <a:ext cx="9144000" cy="1383711"/>
          </a:xfrm>
          <a:prstGeom prst="rect">
            <a:avLst/>
          </a:prstGeom>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29209" rIns="0" bIns="0" rtlCol="0">
            <a:spAutoFit/>
          </a:bodyPr>
          <a:lstStyle/>
          <a:p>
            <a:pPr marL="2683510" marR="1216025" indent="-1458595">
              <a:lnSpc>
                <a:spcPct val="100000"/>
              </a:lnSpc>
              <a:spcBef>
                <a:spcPts val="229"/>
              </a:spcBef>
            </a:pPr>
            <a:r>
              <a:rPr lang="en-US" sz="4400" spc="-200" dirty="0" smtClean="0">
                <a:solidFill>
                  <a:srgbClr val="FFFFFF"/>
                </a:solidFill>
                <a:latin typeface="Arial"/>
                <a:cs typeface="Arial"/>
              </a:rPr>
              <a:t>     </a:t>
            </a:r>
            <a:r>
              <a:rPr lang="en-US" sz="4400" dirty="0" err="1" smtClean="0">
                <a:ln w="0"/>
                <a:solidFill>
                  <a:schemeClr val="tx1"/>
                </a:solidFill>
                <a:effectLst>
                  <a:outerShdw blurRad="38100" dist="19050" dir="2700000" algn="tl" rotWithShape="0">
                    <a:schemeClr val="dk1">
                      <a:alpha val="40000"/>
                    </a:schemeClr>
                  </a:outerShdw>
                </a:effectLst>
                <a:latin typeface="Arial"/>
                <a:cs typeface="Arial"/>
              </a:rPr>
              <a:t>E</a:t>
            </a:r>
            <a:r>
              <a:rPr sz="4400" dirty="0" err="1" smtClean="0">
                <a:ln w="0"/>
                <a:solidFill>
                  <a:schemeClr val="tx1"/>
                </a:solidFill>
                <a:effectLst>
                  <a:outerShdw blurRad="38100" dist="19050" dir="2700000" algn="tl" rotWithShape="0">
                    <a:schemeClr val="dk1">
                      <a:alpha val="40000"/>
                    </a:schemeClr>
                  </a:outerShdw>
                </a:effectLst>
                <a:latin typeface="Arial"/>
                <a:cs typeface="Arial"/>
              </a:rPr>
              <a:t>thique</a:t>
            </a:r>
            <a:r>
              <a:rPr sz="4400" dirty="0" smtClean="0">
                <a:ln w="0"/>
                <a:solidFill>
                  <a:schemeClr val="tx1"/>
                </a:solidFill>
                <a:effectLst>
                  <a:outerShdw blurRad="38100" dist="19050" dir="2700000" algn="tl" rotWithShape="0">
                    <a:schemeClr val="dk1">
                      <a:alpha val="40000"/>
                    </a:schemeClr>
                  </a:outerShdw>
                </a:effectLst>
                <a:latin typeface="Arial"/>
                <a:cs typeface="Arial"/>
              </a:rPr>
              <a:t> </a:t>
            </a:r>
            <a:r>
              <a:rPr sz="4400" dirty="0">
                <a:ln w="0"/>
                <a:solidFill>
                  <a:schemeClr val="tx1"/>
                </a:solidFill>
                <a:effectLst>
                  <a:outerShdw blurRad="38100" dist="19050" dir="2700000" algn="tl" rotWithShape="0">
                    <a:schemeClr val="dk1">
                      <a:alpha val="40000"/>
                    </a:schemeClr>
                  </a:outerShdw>
                </a:effectLst>
                <a:latin typeface="Arial"/>
                <a:cs typeface="Arial"/>
              </a:rPr>
              <a:t>et </a:t>
            </a:r>
            <a:r>
              <a:rPr lang="en-US" sz="4400" dirty="0" err="1" smtClean="0">
                <a:ln w="0"/>
                <a:solidFill>
                  <a:schemeClr val="tx1"/>
                </a:solidFill>
                <a:effectLst>
                  <a:outerShdw blurRad="38100" dist="19050" dir="2700000" algn="tl" rotWithShape="0">
                    <a:schemeClr val="dk1">
                      <a:alpha val="40000"/>
                    </a:schemeClr>
                  </a:outerShdw>
                </a:effectLst>
                <a:latin typeface="Arial"/>
                <a:cs typeface="Arial"/>
              </a:rPr>
              <a:t>D</a:t>
            </a:r>
            <a:r>
              <a:rPr sz="4400" dirty="0" err="1" smtClean="0">
                <a:ln w="0"/>
                <a:solidFill>
                  <a:schemeClr val="tx1"/>
                </a:solidFill>
                <a:effectLst>
                  <a:outerShdw blurRad="38100" dist="19050" dir="2700000" algn="tl" rotWithShape="0">
                    <a:schemeClr val="dk1">
                      <a:alpha val="40000"/>
                    </a:schemeClr>
                  </a:outerShdw>
                </a:effectLst>
                <a:latin typeface="Arial"/>
                <a:cs typeface="Arial"/>
              </a:rPr>
              <a:t>éontologie</a:t>
            </a:r>
            <a:r>
              <a:rPr sz="4400" dirty="0" smtClean="0">
                <a:ln w="0"/>
                <a:solidFill>
                  <a:schemeClr val="tx1"/>
                </a:solidFill>
                <a:effectLst>
                  <a:outerShdw blurRad="38100" dist="19050" dir="2700000" algn="tl" rotWithShape="0">
                    <a:schemeClr val="dk1">
                      <a:alpha val="40000"/>
                    </a:schemeClr>
                  </a:outerShdw>
                </a:effectLst>
                <a:latin typeface="Arial"/>
                <a:cs typeface="Arial"/>
              </a:rPr>
              <a:t>  </a:t>
            </a:r>
            <a:r>
              <a:rPr sz="4400" dirty="0">
                <a:ln w="0"/>
                <a:solidFill>
                  <a:schemeClr val="tx1"/>
                </a:solidFill>
                <a:effectLst>
                  <a:outerShdw blurRad="38100" dist="19050" dir="2700000" algn="tl" rotWithShape="0">
                    <a:schemeClr val="dk1">
                      <a:alpha val="40000"/>
                    </a:schemeClr>
                  </a:outerShdw>
                </a:effectLst>
              </a:rPr>
              <a:t>Universitaires</a:t>
            </a:r>
            <a:endParaRPr sz="4400" dirty="0">
              <a:ln w="0"/>
              <a:solidFill>
                <a:schemeClr val="tx1"/>
              </a:solidFill>
              <a:effectLst>
                <a:outerShdw blurRad="38100" dist="19050" dir="2700000" algn="tl" rotWithShape="0">
                  <a:schemeClr val="dk1">
                    <a:alpha val="40000"/>
                  </a:schemeClr>
                </a:outerShdw>
              </a:effectLst>
              <a:latin typeface="Arial"/>
              <a:cs typeface="Arial"/>
            </a:endParaRPr>
          </a:p>
        </p:txBody>
      </p:sp>
      <p:sp>
        <p:nvSpPr>
          <p:cNvPr id="7" name="object 7"/>
          <p:cNvSpPr/>
          <p:nvPr/>
        </p:nvSpPr>
        <p:spPr>
          <a:xfrm>
            <a:off x="8077200" y="383245"/>
            <a:ext cx="934720" cy="1226820"/>
          </a:xfrm>
          <a:prstGeom prst="rect">
            <a:avLst/>
          </a:prstGeom>
          <a:blipFill>
            <a:blip r:embed="rId2" cstate="print"/>
            <a:stretch>
              <a:fillRect/>
            </a:stretch>
          </a:blipFill>
        </p:spPr>
        <p:txBody>
          <a:bodyPr wrap="square" lIns="0" tIns="0" rIns="0" bIns="0" rtlCol="0"/>
          <a:lstStyle/>
          <a:p>
            <a:endParaRPr/>
          </a:p>
        </p:txBody>
      </p:sp>
      <p:sp>
        <p:nvSpPr>
          <p:cNvPr id="2" name="AutoShape 2" descr="Diapositiv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1981200" y="2133600"/>
            <a:ext cx="5714999" cy="426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2384" y="162560"/>
            <a:ext cx="8308340" cy="1153160"/>
            <a:chOff x="532384" y="162560"/>
            <a:chExt cx="8308340" cy="1153160"/>
          </a:xfrm>
        </p:grpSpPr>
        <p:sp>
          <p:nvSpPr>
            <p:cNvPr id="3" name="object 3"/>
            <p:cNvSpPr/>
            <p:nvPr/>
          </p:nvSpPr>
          <p:spPr>
            <a:xfrm>
              <a:off x="532384" y="265672"/>
              <a:ext cx="8307830" cy="79453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26079" y="162560"/>
              <a:ext cx="3517900" cy="11531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1500" y="284480"/>
              <a:ext cx="8229600" cy="71628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571500" y="284479"/>
            <a:ext cx="8229600" cy="716280"/>
          </a:xfrm>
          <a:prstGeom prst="rect">
            <a:avLst/>
          </a:prstGeom>
          <a:ln w="10159">
            <a:solidFill>
              <a:srgbClr val="97B853"/>
            </a:solidFill>
          </a:ln>
        </p:spPr>
        <p:txBody>
          <a:bodyPr vert="horz" wrap="square" lIns="0" tIns="36195" rIns="0" bIns="0" rtlCol="0">
            <a:spAutoFit/>
          </a:bodyPr>
          <a:lstStyle/>
          <a:p>
            <a:pPr marL="2703830">
              <a:lnSpc>
                <a:spcPct val="100000"/>
              </a:lnSpc>
              <a:spcBef>
                <a:spcPts val="285"/>
              </a:spcBef>
              <a:tabLst>
                <a:tab pos="3592829" algn="l"/>
              </a:tabLst>
            </a:pPr>
            <a:r>
              <a:rPr i="1" spc="-5" dirty="0">
                <a:latin typeface="Times New Roman"/>
                <a:cs typeface="Times New Roman"/>
              </a:rPr>
              <a:t>1.2	</a:t>
            </a:r>
            <a:r>
              <a:rPr i="1" spc="-15" dirty="0">
                <a:latin typeface="Times New Roman"/>
                <a:cs typeface="Times New Roman"/>
              </a:rPr>
              <a:t>L’éthique</a:t>
            </a:r>
          </a:p>
        </p:txBody>
      </p:sp>
      <p:sp>
        <p:nvSpPr>
          <p:cNvPr id="13" name="object 13"/>
          <p:cNvSpPr txBox="1">
            <a:spLocks noGrp="1"/>
          </p:cNvSpPr>
          <p:nvPr>
            <p:ph idx="1"/>
          </p:nvPr>
        </p:nvSpPr>
        <p:spPr>
          <a:xfrm>
            <a:off x="152400" y="1145235"/>
            <a:ext cx="7239000" cy="5352747"/>
          </a:xfrm>
          <a:prstGeom prst="rect">
            <a:avLst/>
          </a:prstGeom>
        </p:spPr>
        <p:txBody>
          <a:bodyPr vert="horz" wrap="square" lIns="0" tIns="12700" rIns="0" bIns="0" rtlCol="0">
            <a:spAutoFit/>
          </a:bodyPr>
          <a:lstStyle/>
          <a:p>
            <a:pPr marL="1931670">
              <a:lnSpc>
                <a:spcPts val="2740"/>
              </a:lnSpc>
              <a:spcBef>
                <a:spcPts val="100"/>
              </a:spcBef>
              <a:tabLst>
                <a:tab pos="3283585" algn="l"/>
                <a:tab pos="4963160" algn="l"/>
                <a:tab pos="5610860" algn="l"/>
                <a:tab pos="6377940" algn="l"/>
              </a:tabLst>
            </a:pPr>
            <a:r>
              <a:rPr b="1" dirty="0">
                <a:latin typeface="Times New Roman"/>
                <a:cs typeface="Times New Roman"/>
              </a:rPr>
              <a:t>Éthique</a:t>
            </a:r>
            <a:r>
              <a:rPr dirty="0"/>
              <a:t>,	</a:t>
            </a:r>
            <a:r>
              <a:rPr spc="-5" dirty="0"/>
              <a:t>Philosophie	</a:t>
            </a:r>
            <a:r>
              <a:rPr dirty="0"/>
              <a:t>(du	grec	</a:t>
            </a:r>
            <a:r>
              <a:rPr i="1" spc="-5" dirty="0">
                <a:latin typeface="Times New Roman"/>
                <a:cs typeface="Times New Roman"/>
              </a:rPr>
              <a:t>éthos</a:t>
            </a:r>
          </a:p>
          <a:p>
            <a:pPr marL="1931670">
              <a:lnSpc>
                <a:spcPts val="2740"/>
              </a:lnSpc>
            </a:pPr>
            <a:r>
              <a:rPr spc="-10" dirty="0"/>
              <a:t>mœurs) </a:t>
            </a:r>
            <a:r>
              <a:rPr dirty="0"/>
              <a:t>: </a:t>
            </a:r>
            <a:r>
              <a:rPr spc="-5" dirty="0"/>
              <a:t>Partie théorique de la</a:t>
            </a:r>
            <a:r>
              <a:rPr spc="25" dirty="0"/>
              <a:t> </a:t>
            </a:r>
            <a:r>
              <a:rPr spc="-10" dirty="0"/>
              <a:t>morale.</a:t>
            </a:r>
          </a:p>
          <a:p>
            <a:pPr marL="378460">
              <a:lnSpc>
                <a:spcPct val="100000"/>
              </a:lnSpc>
            </a:pPr>
            <a:endParaRPr sz="2600"/>
          </a:p>
          <a:p>
            <a:pPr marL="378460">
              <a:lnSpc>
                <a:spcPct val="100000"/>
              </a:lnSpc>
            </a:pPr>
            <a:endParaRPr sz="3100"/>
          </a:p>
          <a:p>
            <a:pPr marL="391160" marR="5080">
              <a:lnSpc>
                <a:spcPts val="2600"/>
              </a:lnSpc>
              <a:buSzPct val="95833"/>
              <a:buFont typeface="Arial"/>
              <a:buChar char="•"/>
              <a:tabLst>
                <a:tab pos="499745" algn="l"/>
              </a:tabLst>
            </a:pPr>
            <a:r>
              <a:rPr spc="-30" dirty="0"/>
              <a:t>L’éthique </a:t>
            </a:r>
            <a:r>
              <a:rPr dirty="0"/>
              <a:t>n’est </a:t>
            </a:r>
            <a:r>
              <a:rPr spc="-5" dirty="0"/>
              <a:t>pas </a:t>
            </a:r>
            <a:r>
              <a:rPr dirty="0"/>
              <a:t>un </a:t>
            </a:r>
            <a:r>
              <a:rPr spc="-15" dirty="0"/>
              <a:t>système </a:t>
            </a:r>
            <a:r>
              <a:rPr spc="-5" dirty="0"/>
              <a:t>juridique </a:t>
            </a:r>
            <a:r>
              <a:rPr dirty="0"/>
              <a:t>ou une </a:t>
            </a:r>
            <a:r>
              <a:rPr spc="-5" dirty="0"/>
              <a:t>loi d’application  générale.</a:t>
            </a:r>
          </a:p>
          <a:p>
            <a:pPr marL="391160" marR="1254760">
              <a:lnSpc>
                <a:spcPts val="2580"/>
              </a:lnSpc>
              <a:spcBef>
                <a:spcPts val="20"/>
              </a:spcBef>
              <a:buSzPct val="95833"/>
              <a:buFont typeface="Arial"/>
              <a:buChar char="•"/>
              <a:tabLst>
                <a:tab pos="499745" algn="l"/>
              </a:tabLst>
            </a:pPr>
            <a:r>
              <a:rPr spc="-30" dirty="0"/>
              <a:t>L’éthique </a:t>
            </a:r>
            <a:r>
              <a:rPr spc="-5" dirty="0"/>
              <a:t>doit apporter </a:t>
            </a:r>
            <a:r>
              <a:rPr dirty="0"/>
              <a:t>une </a:t>
            </a:r>
            <a:r>
              <a:rPr spc="-5" dirty="0"/>
              <a:t>façon </a:t>
            </a:r>
            <a:r>
              <a:rPr dirty="0"/>
              <a:t>de </a:t>
            </a:r>
            <a:r>
              <a:rPr spc="-5" dirty="0"/>
              <a:t>faire ainsi </a:t>
            </a:r>
            <a:r>
              <a:rPr dirty="0"/>
              <a:t>que </a:t>
            </a:r>
            <a:r>
              <a:rPr spc="-5" dirty="0"/>
              <a:t>les  justifications </a:t>
            </a:r>
            <a:r>
              <a:rPr dirty="0"/>
              <a:t>de </a:t>
            </a:r>
            <a:r>
              <a:rPr spc="-5" dirty="0"/>
              <a:t>nos</a:t>
            </a:r>
            <a:r>
              <a:rPr dirty="0"/>
              <a:t> </a:t>
            </a:r>
            <a:r>
              <a:rPr spc="-5" dirty="0"/>
              <a:t>actions.</a:t>
            </a:r>
          </a:p>
          <a:p>
            <a:pPr marL="498475" indent="-107950">
              <a:lnSpc>
                <a:spcPts val="2415"/>
              </a:lnSpc>
              <a:buSzPct val="95833"/>
              <a:buFont typeface="Arial"/>
              <a:buChar char="•"/>
              <a:tabLst>
                <a:tab pos="499745" algn="l"/>
              </a:tabLst>
            </a:pPr>
            <a:r>
              <a:rPr spc="-5" dirty="0"/>
              <a:t>Morale personnelle </a:t>
            </a:r>
            <a:r>
              <a:rPr dirty="0"/>
              <a:t>de</a:t>
            </a:r>
            <a:r>
              <a:rPr spc="-5" dirty="0"/>
              <a:t> l’action:</a:t>
            </a:r>
          </a:p>
          <a:p>
            <a:pPr marL="1092200" lvl="1" indent="-244475">
              <a:lnSpc>
                <a:spcPts val="2590"/>
              </a:lnSpc>
              <a:buSzPct val="95833"/>
              <a:buFont typeface="Wingdings"/>
              <a:buChar char=""/>
              <a:tabLst>
                <a:tab pos="1092835" algn="l"/>
              </a:tabLst>
            </a:pPr>
            <a:r>
              <a:rPr sz="2400" dirty="0">
                <a:latin typeface="Times New Roman"/>
                <a:cs typeface="Times New Roman"/>
              </a:rPr>
              <a:t>Ce que </a:t>
            </a:r>
            <a:r>
              <a:rPr sz="2400" spc="-5" dirty="0">
                <a:latin typeface="Times New Roman"/>
                <a:cs typeface="Times New Roman"/>
              </a:rPr>
              <a:t>l’on </a:t>
            </a:r>
            <a:r>
              <a:rPr sz="2400" spc="-10" dirty="0">
                <a:latin typeface="Times New Roman"/>
                <a:cs typeface="Times New Roman"/>
              </a:rPr>
              <a:t>estime </a:t>
            </a:r>
            <a:r>
              <a:rPr sz="2400" spc="-5" dirty="0">
                <a:latin typeface="Times New Roman"/>
                <a:cs typeface="Times New Roman"/>
              </a:rPr>
              <a:t>être </a:t>
            </a:r>
            <a:r>
              <a:rPr sz="2400" dirty="0">
                <a:latin typeface="Times New Roman"/>
                <a:cs typeface="Times New Roman"/>
              </a:rPr>
              <a:t>bon pour</a:t>
            </a:r>
            <a:r>
              <a:rPr sz="2400" spc="20" dirty="0">
                <a:latin typeface="Times New Roman"/>
                <a:cs typeface="Times New Roman"/>
              </a:rPr>
              <a:t> </a:t>
            </a:r>
            <a:r>
              <a:rPr sz="2400" spc="-5" dirty="0">
                <a:latin typeface="Times New Roman"/>
                <a:cs typeface="Times New Roman"/>
              </a:rPr>
              <a:t>soi.</a:t>
            </a:r>
            <a:endParaRPr sz="2400">
              <a:latin typeface="Times New Roman"/>
              <a:cs typeface="Times New Roman"/>
            </a:endParaRPr>
          </a:p>
          <a:p>
            <a:pPr marL="847725" marR="402590" lvl="1">
              <a:lnSpc>
                <a:spcPts val="2600"/>
              </a:lnSpc>
              <a:spcBef>
                <a:spcPts val="180"/>
              </a:spcBef>
              <a:buSzPct val="95833"/>
              <a:buFont typeface="Wingdings"/>
              <a:buChar char=""/>
              <a:tabLst>
                <a:tab pos="1092835" algn="l"/>
                <a:tab pos="6641465" algn="l"/>
              </a:tabLst>
            </a:pPr>
            <a:r>
              <a:rPr sz="2400" spc="-5" dirty="0">
                <a:latin typeface="Times New Roman"/>
                <a:cs typeface="Times New Roman"/>
              </a:rPr>
              <a:t>Démarche visant </a:t>
            </a:r>
            <a:r>
              <a:rPr sz="2400" dirty="0">
                <a:latin typeface="Times New Roman"/>
                <a:cs typeface="Times New Roman"/>
              </a:rPr>
              <a:t>à répondre aux</a:t>
            </a:r>
            <a:r>
              <a:rPr sz="2400" spc="35" dirty="0">
                <a:latin typeface="Times New Roman"/>
                <a:cs typeface="Times New Roman"/>
              </a:rPr>
              <a:t> </a:t>
            </a:r>
            <a:r>
              <a:rPr sz="2400" spc="-5" dirty="0">
                <a:latin typeface="Times New Roman"/>
                <a:cs typeface="Times New Roman"/>
              </a:rPr>
              <a:t>questions</a:t>
            </a:r>
            <a:r>
              <a:rPr sz="2400" spc="5" dirty="0">
                <a:latin typeface="Times New Roman"/>
                <a:cs typeface="Times New Roman"/>
              </a:rPr>
              <a:t> </a:t>
            </a:r>
            <a:r>
              <a:rPr sz="2400" dirty="0">
                <a:latin typeface="Times New Roman"/>
                <a:cs typeface="Times New Roman"/>
              </a:rPr>
              <a:t>«	</a:t>
            </a:r>
            <a:r>
              <a:rPr sz="2400" i="1" dirty="0">
                <a:latin typeface="Times New Roman"/>
                <a:cs typeface="Times New Roman"/>
              </a:rPr>
              <a:t>que</a:t>
            </a:r>
            <a:r>
              <a:rPr sz="2400" i="1" spc="-50" dirty="0">
                <a:latin typeface="Times New Roman"/>
                <a:cs typeface="Times New Roman"/>
              </a:rPr>
              <a:t> </a:t>
            </a:r>
            <a:r>
              <a:rPr sz="2400" i="1" spc="-5" dirty="0">
                <a:latin typeface="Times New Roman"/>
                <a:cs typeface="Times New Roman"/>
              </a:rPr>
              <a:t>dois-je  </a:t>
            </a:r>
            <a:r>
              <a:rPr sz="2400" i="1" spc="-20" dirty="0">
                <a:latin typeface="Times New Roman"/>
                <a:cs typeface="Times New Roman"/>
              </a:rPr>
              <a:t>faire? </a:t>
            </a:r>
            <a:r>
              <a:rPr sz="2400" i="1" spc="-5" dirty="0">
                <a:latin typeface="Times New Roman"/>
                <a:cs typeface="Times New Roman"/>
              </a:rPr>
              <a:t>Comment dois-je </a:t>
            </a:r>
            <a:r>
              <a:rPr sz="2400" i="1" dirty="0">
                <a:latin typeface="Times New Roman"/>
                <a:cs typeface="Times New Roman"/>
              </a:rPr>
              <a:t>agir? Comment </a:t>
            </a:r>
            <a:r>
              <a:rPr sz="2400" i="1" spc="-5" dirty="0">
                <a:latin typeface="Times New Roman"/>
                <a:cs typeface="Times New Roman"/>
              </a:rPr>
              <a:t>dois-je </a:t>
            </a:r>
            <a:r>
              <a:rPr sz="2400" i="1" spc="-20" dirty="0">
                <a:latin typeface="Times New Roman"/>
                <a:cs typeface="Times New Roman"/>
              </a:rPr>
              <a:t>vivre </a:t>
            </a:r>
            <a:r>
              <a:rPr sz="2400" i="1" dirty="0">
                <a:latin typeface="Times New Roman"/>
                <a:cs typeface="Times New Roman"/>
              </a:rPr>
              <a:t>?</a:t>
            </a:r>
            <a:r>
              <a:rPr sz="2400" i="1" spc="20" dirty="0">
                <a:latin typeface="Times New Roman"/>
                <a:cs typeface="Times New Roman"/>
              </a:rPr>
              <a:t> </a:t>
            </a:r>
            <a:r>
              <a:rPr sz="2400" dirty="0">
                <a:latin typeface="Times New Roman"/>
                <a:cs typeface="Times New Roman"/>
              </a:rPr>
              <a:t>»</a:t>
            </a:r>
            <a:endParaRPr sz="2400">
              <a:latin typeface="Times New Roman"/>
              <a:cs typeface="Times New Roman"/>
            </a:endParaRPr>
          </a:p>
        </p:txBody>
      </p:sp>
      <p:sp>
        <p:nvSpPr>
          <p:cNvPr id="14" name="object 14"/>
          <p:cNvSpPr/>
          <p:nvPr/>
        </p:nvSpPr>
        <p:spPr>
          <a:xfrm>
            <a:off x="7279838" y="1676400"/>
            <a:ext cx="1538605" cy="1390650"/>
          </a:xfrm>
          <a:custGeom>
            <a:avLst/>
            <a:gdLst/>
            <a:ahLst/>
            <a:cxnLst/>
            <a:rect l="l" t="t" r="r" b="b"/>
            <a:pathLst>
              <a:path w="1538604" h="1390650">
                <a:moveTo>
                  <a:pt x="473989" y="259765"/>
                </a:moveTo>
                <a:lnTo>
                  <a:pt x="441032" y="233845"/>
                </a:lnTo>
                <a:lnTo>
                  <a:pt x="414528" y="212991"/>
                </a:lnTo>
                <a:lnTo>
                  <a:pt x="435483" y="187058"/>
                </a:lnTo>
                <a:lnTo>
                  <a:pt x="452475" y="119468"/>
                </a:lnTo>
                <a:lnTo>
                  <a:pt x="443979" y="59728"/>
                </a:lnTo>
                <a:lnTo>
                  <a:pt x="414528" y="9004"/>
                </a:lnTo>
                <a:lnTo>
                  <a:pt x="373151" y="0"/>
                </a:lnTo>
                <a:lnTo>
                  <a:pt x="345630" y="0"/>
                </a:lnTo>
                <a:lnTo>
                  <a:pt x="299008" y="21310"/>
                </a:lnTo>
                <a:lnTo>
                  <a:pt x="248043" y="127838"/>
                </a:lnTo>
                <a:lnTo>
                  <a:pt x="235013" y="225386"/>
                </a:lnTo>
                <a:lnTo>
                  <a:pt x="256527" y="302044"/>
                </a:lnTo>
                <a:lnTo>
                  <a:pt x="312039" y="310502"/>
                </a:lnTo>
                <a:lnTo>
                  <a:pt x="376021" y="276682"/>
                </a:lnTo>
                <a:lnTo>
                  <a:pt x="401510" y="233845"/>
                </a:lnTo>
                <a:lnTo>
                  <a:pt x="452475" y="268224"/>
                </a:lnTo>
                <a:lnTo>
                  <a:pt x="473989" y="259765"/>
                </a:lnTo>
                <a:close/>
              </a:path>
              <a:path w="1538604" h="1390650">
                <a:moveTo>
                  <a:pt x="1324038" y="233845"/>
                </a:moveTo>
                <a:lnTo>
                  <a:pt x="1311567" y="191008"/>
                </a:lnTo>
                <a:lnTo>
                  <a:pt x="1286141" y="140258"/>
                </a:lnTo>
                <a:lnTo>
                  <a:pt x="1221524" y="76606"/>
                </a:lnTo>
                <a:lnTo>
                  <a:pt x="1166037" y="64173"/>
                </a:lnTo>
                <a:lnTo>
                  <a:pt x="1119022" y="81038"/>
                </a:lnTo>
                <a:lnTo>
                  <a:pt x="1102029" y="106400"/>
                </a:lnTo>
                <a:lnTo>
                  <a:pt x="1097508" y="140258"/>
                </a:lnTo>
                <a:lnTo>
                  <a:pt x="1115060" y="203962"/>
                </a:lnTo>
                <a:lnTo>
                  <a:pt x="1136015" y="254698"/>
                </a:lnTo>
                <a:lnTo>
                  <a:pt x="1140536" y="267665"/>
                </a:lnTo>
                <a:lnTo>
                  <a:pt x="1067498" y="297535"/>
                </a:lnTo>
                <a:lnTo>
                  <a:pt x="1072019" y="309943"/>
                </a:lnTo>
                <a:lnTo>
                  <a:pt x="1085049" y="331355"/>
                </a:lnTo>
                <a:lnTo>
                  <a:pt x="1102029" y="331355"/>
                </a:lnTo>
                <a:lnTo>
                  <a:pt x="1152994" y="289090"/>
                </a:lnTo>
                <a:lnTo>
                  <a:pt x="1174534" y="314452"/>
                </a:lnTo>
                <a:lnTo>
                  <a:pt x="1213027" y="335305"/>
                </a:lnTo>
                <a:lnTo>
                  <a:pt x="1247571" y="344322"/>
                </a:lnTo>
                <a:lnTo>
                  <a:pt x="1281557" y="335305"/>
                </a:lnTo>
                <a:lnTo>
                  <a:pt x="1306995" y="326847"/>
                </a:lnTo>
                <a:lnTo>
                  <a:pt x="1324038" y="276110"/>
                </a:lnTo>
                <a:lnTo>
                  <a:pt x="1324038" y="233845"/>
                </a:lnTo>
                <a:close/>
              </a:path>
              <a:path w="1538604" h="1390650">
                <a:moveTo>
                  <a:pt x="1538046" y="799744"/>
                </a:moveTo>
                <a:lnTo>
                  <a:pt x="1533601" y="782840"/>
                </a:lnTo>
                <a:lnTo>
                  <a:pt x="1512100" y="778332"/>
                </a:lnTo>
                <a:lnTo>
                  <a:pt x="1478026" y="761415"/>
                </a:lnTo>
                <a:lnTo>
                  <a:pt x="1456537" y="731545"/>
                </a:lnTo>
                <a:lnTo>
                  <a:pt x="1444078" y="714641"/>
                </a:lnTo>
                <a:lnTo>
                  <a:pt x="1456537" y="684771"/>
                </a:lnTo>
                <a:lnTo>
                  <a:pt x="1486547" y="646430"/>
                </a:lnTo>
                <a:lnTo>
                  <a:pt x="1525079" y="595147"/>
                </a:lnTo>
                <a:lnTo>
                  <a:pt x="1529016" y="561327"/>
                </a:lnTo>
                <a:lnTo>
                  <a:pt x="1529016" y="544423"/>
                </a:lnTo>
                <a:lnTo>
                  <a:pt x="1503591" y="515150"/>
                </a:lnTo>
                <a:lnTo>
                  <a:pt x="1503591" y="574281"/>
                </a:lnTo>
                <a:lnTo>
                  <a:pt x="1495069" y="599643"/>
                </a:lnTo>
                <a:lnTo>
                  <a:pt x="1478026" y="629526"/>
                </a:lnTo>
                <a:lnTo>
                  <a:pt x="1456537" y="654888"/>
                </a:lnTo>
                <a:lnTo>
                  <a:pt x="1438109" y="684593"/>
                </a:lnTo>
                <a:lnTo>
                  <a:pt x="1435049" y="646430"/>
                </a:lnTo>
                <a:lnTo>
                  <a:pt x="1422577" y="586689"/>
                </a:lnTo>
                <a:lnTo>
                  <a:pt x="1405547" y="527507"/>
                </a:lnTo>
                <a:lnTo>
                  <a:pt x="1388630" y="472274"/>
                </a:lnTo>
                <a:lnTo>
                  <a:pt x="1383042" y="458533"/>
                </a:lnTo>
                <a:lnTo>
                  <a:pt x="1397025" y="467753"/>
                </a:lnTo>
                <a:lnTo>
                  <a:pt x="1431099" y="497636"/>
                </a:lnTo>
                <a:lnTo>
                  <a:pt x="1465059" y="522998"/>
                </a:lnTo>
                <a:lnTo>
                  <a:pt x="1491119" y="557377"/>
                </a:lnTo>
                <a:lnTo>
                  <a:pt x="1503591" y="574281"/>
                </a:lnTo>
                <a:lnTo>
                  <a:pt x="1503591" y="515150"/>
                </a:lnTo>
                <a:lnTo>
                  <a:pt x="1499641" y="510590"/>
                </a:lnTo>
                <a:lnTo>
                  <a:pt x="1448015" y="459308"/>
                </a:lnTo>
                <a:lnTo>
                  <a:pt x="1397025" y="408012"/>
                </a:lnTo>
                <a:lnTo>
                  <a:pt x="1354048" y="374192"/>
                </a:lnTo>
                <a:lnTo>
                  <a:pt x="1339659" y="374192"/>
                </a:lnTo>
                <a:lnTo>
                  <a:pt x="1337005" y="370255"/>
                </a:lnTo>
                <a:lnTo>
                  <a:pt x="1303045" y="361797"/>
                </a:lnTo>
                <a:lnTo>
                  <a:pt x="1277620" y="365734"/>
                </a:lnTo>
                <a:lnTo>
                  <a:pt x="1263789" y="379501"/>
                </a:lnTo>
                <a:lnTo>
                  <a:pt x="1260030" y="378701"/>
                </a:lnTo>
                <a:lnTo>
                  <a:pt x="1226058" y="391668"/>
                </a:lnTo>
                <a:lnTo>
                  <a:pt x="1183017" y="429425"/>
                </a:lnTo>
                <a:lnTo>
                  <a:pt x="1170559" y="446900"/>
                </a:lnTo>
                <a:lnTo>
                  <a:pt x="1123543" y="489178"/>
                </a:lnTo>
                <a:lnTo>
                  <a:pt x="1041996" y="527507"/>
                </a:lnTo>
                <a:lnTo>
                  <a:pt x="986510" y="548360"/>
                </a:lnTo>
                <a:lnTo>
                  <a:pt x="905535" y="591197"/>
                </a:lnTo>
                <a:lnTo>
                  <a:pt x="820013" y="612051"/>
                </a:lnTo>
                <a:lnTo>
                  <a:pt x="776973" y="612051"/>
                </a:lnTo>
                <a:lnTo>
                  <a:pt x="763930" y="601980"/>
                </a:lnTo>
                <a:lnTo>
                  <a:pt x="739038" y="582739"/>
                </a:lnTo>
                <a:lnTo>
                  <a:pt x="692023" y="582739"/>
                </a:lnTo>
                <a:lnTo>
                  <a:pt x="692023" y="611365"/>
                </a:lnTo>
                <a:lnTo>
                  <a:pt x="676744" y="621068"/>
                </a:lnTo>
                <a:lnTo>
                  <a:pt x="633691" y="614311"/>
                </a:lnTo>
                <a:lnTo>
                  <a:pt x="550456" y="584428"/>
                </a:lnTo>
                <a:lnTo>
                  <a:pt x="475691" y="531456"/>
                </a:lnTo>
                <a:lnTo>
                  <a:pt x="472681" y="529831"/>
                </a:lnTo>
                <a:lnTo>
                  <a:pt x="464362" y="512292"/>
                </a:lnTo>
                <a:lnTo>
                  <a:pt x="417804" y="425018"/>
                </a:lnTo>
                <a:lnTo>
                  <a:pt x="417804" y="499440"/>
                </a:lnTo>
                <a:lnTo>
                  <a:pt x="347713" y="454799"/>
                </a:lnTo>
                <a:lnTo>
                  <a:pt x="341477" y="447548"/>
                </a:lnTo>
                <a:lnTo>
                  <a:pt x="341477" y="439013"/>
                </a:lnTo>
                <a:lnTo>
                  <a:pt x="338277" y="396227"/>
                </a:lnTo>
                <a:lnTo>
                  <a:pt x="349415" y="408012"/>
                </a:lnTo>
                <a:lnTo>
                  <a:pt x="378866" y="442391"/>
                </a:lnTo>
                <a:lnTo>
                  <a:pt x="417804" y="499440"/>
                </a:lnTo>
                <a:lnTo>
                  <a:pt x="417804" y="425018"/>
                </a:lnTo>
                <a:lnTo>
                  <a:pt x="396405" y="384898"/>
                </a:lnTo>
                <a:lnTo>
                  <a:pt x="366395" y="340372"/>
                </a:lnTo>
                <a:lnTo>
                  <a:pt x="344881" y="334175"/>
                </a:lnTo>
                <a:lnTo>
                  <a:pt x="331381" y="363143"/>
                </a:lnTo>
                <a:lnTo>
                  <a:pt x="328460" y="352209"/>
                </a:lnTo>
                <a:lnTo>
                  <a:pt x="302412" y="323469"/>
                </a:lnTo>
                <a:lnTo>
                  <a:pt x="276352" y="318401"/>
                </a:lnTo>
                <a:lnTo>
                  <a:pt x="241249" y="328549"/>
                </a:lnTo>
                <a:lnTo>
                  <a:pt x="237032" y="335483"/>
                </a:lnTo>
                <a:lnTo>
                  <a:pt x="225945" y="329666"/>
                </a:lnTo>
                <a:lnTo>
                  <a:pt x="205003" y="331914"/>
                </a:lnTo>
                <a:lnTo>
                  <a:pt x="195935" y="363486"/>
                </a:lnTo>
                <a:lnTo>
                  <a:pt x="208216" y="390283"/>
                </a:lnTo>
                <a:lnTo>
                  <a:pt x="188582" y="443522"/>
                </a:lnTo>
                <a:lnTo>
                  <a:pt x="171030" y="506095"/>
                </a:lnTo>
                <a:lnTo>
                  <a:pt x="153466" y="573722"/>
                </a:lnTo>
                <a:lnTo>
                  <a:pt x="140449" y="640803"/>
                </a:lnTo>
                <a:lnTo>
                  <a:pt x="135902" y="703364"/>
                </a:lnTo>
                <a:lnTo>
                  <a:pt x="135902" y="746760"/>
                </a:lnTo>
                <a:lnTo>
                  <a:pt x="149771" y="784618"/>
                </a:lnTo>
                <a:lnTo>
                  <a:pt x="141008" y="791298"/>
                </a:lnTo>
                <a:lnTo>
                  <a:pt x="117792" y="857250"/>
                </a:lnTo>
                <a:lnTo>
                  <a:pt x="107035" y="963206"/>
                </a:lnTo>
                <a:lnTo>
                  <a:pt x="115531" y="1095095"/>
                </a:lnTo>
                <a:lnTo>
                  <a:pt x="145542" y="1228686"/>
                </a:lnTo>
                <a:lnTo>
                  <a:pt x="166484" y="1290688"/>
                </a:lnTo>
                <a:lnTo>
                  <a:pt x="158000" y="1301394"/>
                </a:lnTo>
                <a:lnTo>
                  <a:pt x="132511" y="1305344"/>
                </a:lnTo>
                <a:lnTo>
                  <a:pt x="60032" y="1309852"/>
                </a:lnTo>
                <a:lnTo>
                  <a:pt x="8496" y="1329016"/>
                </a:lnTo>
                <a:lnTo>
                  <a:pt x="0" y="1343672"/>
                </a:lnTo>
                <a:lnTo>
                  <a:pt x="4533" y="1367345"/>
                </a:lnTo>
                <a:lnTo>
                  <a:pt x="47002" y="1390459"/>
                </a:lnTo>
                <a:lnTo>
                  <a:pt x="61722" y="1375803"/>
                </a:lnTo>
                <a:lnTo>
                  <a:pt x="68516" y="1354378"/>
                </a:lnTo>
                <a:lnTo>
                  <a:pt x="110998" y="1339723"/>
                </a:lnTo>
                <a:lnTo>
                  <a:pt x="156298" y="1330706"/>
                </a:lnTo>
                <a:lnTo>
                  <a:pt x="190284" y="1335214"/>
                </a:lnTo>
                <a:lnTo>
                  <a:pt x="209537" y="1326756"/>
                </a:lnTo>
                <a:lnTo>
                  <a:pt x="209537" y="1313802"/>
                </a:lnTo>
                <a:lnTo>
                  <a:pt x="185737" y="1260817"/>
                </a:lnTo>
                <a:lnTo>
                  <a:pt x="162534" y="1188669"/>
                </a:lnTo>
                <a:lnTo>
                  <a:pt x="141008" y="1109764"/>
                </a:lnTo>
                <a:lnTo>
                  <a:pt x="143268" y="1046060"/>
                </a:lnTo>
                <a:lnTo>
                  <a:pt x="149504" y="967727"/>
                </a:lnTo>
                <a:lnTo>
                  <a:pt x="166484" y="905713"/>
                </a:lnTo>
                <a:lnTo>
                  <a:pt x="184048" y="850480"/>
                </a:lnTo>
                <a:lnTo>
                  <a:pt x="201650" y="825220"/>
                </a:lnTo>
                <a:lnTo>
                  <a:pt x="228231" y="832993"/>
                </a:lnTo>
                <a:lnTo>
                  <a:pt x="245084" y="832993"/>
                </a:lnTo>
                <a:lnTo>
                  <a:pt x="257111" y="866267"/>
                </a:lnTo>
                <a:lnTo>
                  <a:pt x="295605" y="915289"/>
                </a:lnTo>
                <a:lnTo>
                  <a:pt x="310337" y="962075"/>
                </a:lnTo>
                <a:lnTo>
                  <a:pt x="317131" y="1015060"/>
                </a:lnTo>
                <a:lnTo>
                  <a:pt x="323354" y="1089469"/>
                </a:lnTo>
                <a:lnTo>
                  <a:pt x="325615" y="1159916"/>
                </a:lnTo>
                <a:lnTo>
                  <a:pt x="308635" y="1225867"/>
                </a:lnTo>
                <a:lnTo>
                  <a:pt x="287121" y="1255750"/>
                </a:lnTo>
                <a:lnTo>
                  <a:pt x="282587" y="1281112"/>
                </a:lnTo>
                <a:lnTo>
                  <a:pt x="293344" y="1291818"/>
                </a:lnTo>
                <a:lnTo>
                  <a:pt x="338086" y="1306474"/>
                </a:lnTo>
                <a:lnTo>
                  <a:pt x="376593" y="1331836"/>
                </a:lnTo>
                <a:lnTo>
                  <a:pt x="419633" y="1370164"/>
                </a:lnTo>
                <a:lnTo>
                  <a:pt x="453605" y="1383131"/>
                </a:lnTo>
                <a:lnTo>
                  <a:pt x="476834" y="1370164"/>
                </a:lnTo>
                <a:lnTo>
                  <a:pt x="475132" y="1357757"/>
                </a:lnTo>
                <a:lnTo>
                  <a:pt x="429831" y="1325638"/>
                </a:lnTo>
                <a:lnTo>
                  <a:pt x="374319" y="1300276"/>
                </a:lnTo>
                <a:lnTo>
                  <a:pt x="329590" y="1283360"/>
                </a:lnTo>
                <a:lnTo>
                  <a:pt x="323354" y="1268145"/>
                </a:lnTo>
                <a:lnTo>
                  <a:pt x="340347" y="1210652"/>
                </a:lnTo>
                <a:lnTo>
                  <a:pt x="353377" y="1153160"/>
                </a:lnTo>
                <a:lnTo>
                  <a:pt x="351116" y="1104684"/>
                </a:lnTo>
                <a:lnTo>
                  <a:pt x="346570" y="1021829"/>
                </a:lnTo>
                <a:lnTo>
                  <a:pt x="336384" y="945172"/>
                </a:lnTo>
                <a:lnTo>
                  <a:pt x="334111" y="896124"/>
                </a:lnTo>
                <a:lnTo>
                  <a:pt x="310337" y="817219"/>
                </a:lnTo>
                <a:lnTo>
                  <a:pt x="305714" y="811403"/>
                </a:lnTo>
                <a:lnTo>
                  <a:pt x="315429" y="804265"/>
                </a:lnTo>
                <a:lnTo>
                  <a:pt x="337527" y="737184"/>
                </a:lnTo>
                <a:lnTo>
                  <a:pt x="341477" y="655447"/>
                </a:lnTo>
                <a:lnTo>
                  <a:pt x="341477" y="478434"/>
                </a:lnTo>
                <a:lnTo>
                  <a:pt x="356196" y="486930"/>
                </a:lnTo>
                <a:lnTo>
                  <a:pt x="443230" y="554634"/>
                </a:lnTo>
                <a:lnTo>
                  <a:pt x="443420" y="555117"/>
                </a:lnTo>
                <a:lnTo>
                  <a:pt x="449643" y="573722"/>
                </a:lnTo>
                <a:lnTo>
                  <a:pt x="432650" y="595147"/>
                </a:lnTo>
                <a:lnTo>
                  <a:pt x="408876" y="620509"/>
                </a:lnTo>
                <a:lnTo>
                  <a:pt x="381127" y="639673"/>
                </a:lnTo>
                <a:lnTo>
                  <a:pt x="351116" y="663346"/>
                </a:lnTo>
                <a:lnTo>
                  <a:pt x="344881" y="680250"/>
                </a:lnTo>
                <a:lnTo>
                  <a:pt x="340918" y="714082"/>
                </a:lnTo>
                <a:lnTo>
                  <a:pt x="349415" y="756907"/>
                </a:lnTo>
                <a:lnTo>
                  <a:pt x="374891" y="796937"/>
                </a:lnTo>
                <a:lnTo>
                  <a:pt x="404901" y="822858"/>
                </a:lnTo>
                <a:lnTo>
                  <a:pt x="415658" y="799185"/>
                </a:lnTo>
                <a:lnTo>
                  <a:pt x="417372" y="782269"/>
                </a:lnTo>
                <a:lnTo>
                  <a:pt x="398119" y="771563"/>
                </a:lnTo>
                <a:lnTo>
                  <a:pt x="370370" y="746201"/>
                </a:lnTo>
                <a:lnTo>
                  <a:pt x="360172" y="711822"/>
                </a:lnTo>
                <a:lnTo>
                  <a:pt x="353377" y="690956"/>
                </a:lnTo>
                <a:lnTo>
                  <a:pt x="372630" y="665594"/>
                </a:lnTo>
                <a:lnTo>
                  <a:pt x="413397" y="639673"/>
                </a:lnTo>
                <a:lnTo>
                  <a:pt x="464362" y="601345"/>
                </a:lnTo>
                <a:lnTo>
                  <a:pt x="476148" y="572820"/>
                </a:lnTo>
                <a:lnTo>
                  <a:pt x="552716" y="605853"/>
                </a:lnTo>
                <a:lnTo>
                  <a:pt x="612736" y="637984"/>
                </a:lnTo>
                <a:lnTo>
                  <a:pt x="655205" y="682510"/>
                </a:lnTo>
                <a:lnTo>
                  <a:pt x="687501" y="699414"/>
                </a:lnTo>
                <a:lnTo>
                  <a:pt x="745248" y="693216"/>
                </a:lnTo>
                <a:lnTo>
                  <a:pt x="747255" y="686676"/>
                </a:lnTo>
                <a:lnTo>
                  <a:pt x="756031" y="688721"/>
                </a:lnTo>
                <a:lnTo>
                  <a:pt x="790003" y="675741"/>
                </a:lnTo>
                <a:lnTo>
                  <a:pt x="837006" y="637984"/>
                </a:lnTo>
                <a:lnTo>
                  <a:pt x="900988" y="612051"/>
                </a:lnTo>
                <a:lnTo>
                  <a:pt x="1003490" y="582739"/>
                </a:lnTo>
                <a:lnTo>
                  <a:pt x="1110526" y="519049"/>
                </a:lnTo>
                <a:lnTo>
                  <a:pt x="1209065" y="476211"/>
                </a:lnTo>
                <a:lnTo>
                  <a:pt x="1239596" y="462267"/>
                </a:lnTo>
                <a:lnTo>
                  <a:pt x="1239075" y="467753"/>
                </a:lnTo>
                <a:lnTo>
                  <a:pt x="1239075" y="658837"/>
                </a:lnTo>
                <a:lnTo>
                  <a:pt x="1243609" y="731545"/>
                </a:lnTo>
                <a:lnTo>
                  <a:pt x="1264577" y="790727"/>
                </a:lnTo>
                <a:lnTo>
                  <a:pt x="1230579" y="854417"/>
                </a:lnTo>
                <a:lnTo>
                  <a:pt x="1217561" y="901204"/>
                </a:lnTo>
                <a:lnTo>
                  <a:pt x="1192072" y="973353"/>
                </a:lnTo>
                <a:lnTo>
                  <a:pt x="1170559" y="1053960"/>
                </a:lnTo>
                <a:lnTo>
                  <a:pt x="1157541" y="1100747"/>
                </a:lnTo>
                <a:lnTo>
                  <a:pt x="1157541" y="1160487"/>
                </a:lnTo>
                <a:lnTo>
                  <a:pt x="1162062" y="1220228"/>
                </a:lnTo>
                <a:lnTo>
                  <a:pt x="1153566" y="1232636"/>
                </a:lnTo>
                <a:lnTo>
                  <a:pt x="1106563" y="1241082"/>
                </a:lnTo>
                <a:lnTo>
                  <a:pt x="1046543" y="1254048"/>
                </a:lnTo>
                <a:lnTo>
                  <a:pt x="995578" y="1275461"/>
                </a:lnTo>
                <a:lnTo>
                  <a:pt x="991031" y="1287868"/>
                </a:lnTo>
                <a:lnTo>
                  <a:pt x="1012558" y="1305344"/>
                </a:lnTo>
                <a:lnTo>
                  <a:pt x="1046543" y="1300835"/>
                </a:lnTo>
                <a:lnTo>
                  <a:pt x="1098067" y="1270965"/>
                </a:lnTo>
                <a:lnTo>
                  <a:pt x="1140536" y="1254048"/>
                </a:lnTo>
                <a:lnTo>
                  <a:pt x="1187551" y="1249540"/>
                </a:lnTo>
                <a:lnTo>
                  <a:pt x="1200569" y="1241082"/>
                </a:lnTo>
                <a:lnTo>
                  <a:pt x="1200569" y="1215720"/>
                </a:lnTo>
                <a:lnTo>
                  <a:pt x="1187551" y="1181912"/>
                </a:lnTo>
                <a:lnTo>
                  <a:pt x="1183576" y="1113701"/>
                </a:lnTo>
                <a:lnTo>
                  <a:pt x="1200569" y="1045502"/>
                </a:lnTo>
                <a:lnTo>
                  <a:pt x="1222082" y="973353"/>
                </a:lnTo>
                <a:lnTo>
                  <a:pt x="1239075" y="922629"/>
                </a:lnTo>
                <a:lnTo>
                  <a:pt x="1264577" y="879779"/>
                </a:lnTo>
                <a:lnTo>
                  <a:pt x="1311567" y="841463"/>
                </a:lnTo>
                <a:lnTo>
                  <a:pt x="1327315" y="816660"/>
                </a:lnTo>
                <a:lnTo>
                  <a:pt x="1350098" y="816660"/>
                </a:lnTo>
                <a:lnTo>
                  <a:pt x="1374355" y="809967"/>
                </a:lnTo>
                <a:lnTo>
                  <a:pt x="1380109" y="888238"/>
                </a:lnTo>
                <a:lnTo>
                  <a:pt x="1367015" y="964895"/>
                </a:lnTo>
                <a:lnTo>
                  <a:pt x="1354048" y="1028598"/>
                </a:lnTo>
                <a:lnTo>
                  <a:pt x="1316151" y="1100747"/>
                </a:lnTo>
                <a:lnTo>
                  <a:pt x="1277620" y="1164437"/>
                </a:lnTo>
                <a:lnTo>
                  <a:pt x="1243609" y="1211211"/>
                </a:lnTo>
                <a:lnTo>
                  <a:pt x="1239075" y="1224178"/>
                </a:lnTo>
                <a:lnTo>
                  <a:pt x="1256068" y="1237145"/>
                </a:lnTo>
                <a:lnTo>
                  <a:pt x="1290078" y="1241082"/>
                </a:lnTo>
                <a:lnTo>
                  <a:pt x="1333055" y="1257998"/>
                </a:lnTo>
                <a:lnTo>
                  <a:pt x="1371079" y="1283919"/>
                </a:lnTo>
                <a:lnTo>
                  <a:pt x="1371079" y="1304772"/>
                </a:lnTo>
                <a:lnTo>
                  <a:pt x="1384058" y="1322247"/>
                </a:lnTo>
                <a:lnTo>
                  <a:pt x="1431099" y="1309293"/>
                </a:lnTo>
                <a:lnTo>
                  <a:pt x="1439494" y="1287868"/>
                </a:lnTo>
                <a:lnTo>
                  <a:pt x="1435049" y="1270965"/>
                </a:lnTo>
                <a:lnTo>
                  <a:pt x="1388630" y="1241082"/>
                </a:lnTo>
                <a:lnTo>
                  <a:pt x="1320088" y="1220228"/>
                </a:lnTo>
                <a:lnTo>
                  <a:pt x="1294536" y="1211211"/>
                </a:lnTo>
                <a:lnTo>
                  <a:pt x="1290078" y="1198816"/>
                </a:lnTo>
                <a:lnTo>
                  <a:pt x="1324546" y="1143571"/>
                </a:lnTo>
                <a:lnTo>
                  <a:pt x="1384058" y="1020140"/>
                </a:lnTo>
                <a:lnTo>
                  <a:pt x="1422577" y="892759"/>
                </a:lnTo>
                <a:lnTo>
                  <a:pt x="1435049" y="786231"/>
                </a:lnTo>
                <a:lnTo>
                  <a:pt x="1431683" y="759523"/>
                </a:lnTo>
                <a:lnTo>
                  <a:pt x="1439494" y="740003"/>
                </a:lnTo>
                <a:lnTo>
                  <a:pt x="1461109" y="778332"/>
                </a:lnTo>
                <a:lnTo>
                  <a:pt x="1495069" y="808202"/>
                </a:lnTo>
                <a:lnTo>
                  <a:pt x="1533601" y="825106"/>
                </a:lnTo>
                <a:lnTo>
                  <a:pt x="1538046" y="799744"/>
                </a:lnTo>
                <a:close/>
              </a:path>
            </a:pathLst>
          </a:custGeom>
          <a:solidFill>
            <a:srgbClr val="FFFF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8802" y="1143000"/>
            <a:ext cx="8345170" cy="5840343"/>
          </a:xfrm>
          <a:prstGeom prst="rect">
            <a:avLst/>
          </a:prstGeom>
        </p:spPr>
        <p:txBody>
          <a:bodyPr vert="horz" wrap="square" lIns="0" tIns="16510" rIns="0" bIns="0" rtlCol="0">
            <a:spAutoFit/>
          </a:bodyPr>
          <a:lstStyle/>
          <a:p>
            <a:pPr marL="83820" algn="just">
              <a:lnSpc>
                <a:spcPct val="100000"/>
              </a:lnSpc>
              <a:spcBef>
                <a:spcPts val="130"/>
              </a:spcBef>
            </a:pPr>
            <a:r>
              <a:rPr sz="2400" i="1" spc="-175" dirty="0">
                <a:latin typeface="Verdana"/>
                <a:cs typeface="Verdana"/>
              </a:rPr>
              <a:t>« </a:t>
            </a:r>
            <a:r>
              <a:rPr sz="2500" i="1" spc="155" dirty="0">
                <a:latin typeface="Arial"/>
                <a:cs typeface="Arial"/>
              </a:rPr>
              <a:t>l’éthique </a:t>
            </a:r>
            <a:r>
              <a:rPr sz="2400" spc="-5" dirty="0">
                <a:latin typeface="Times New Roman"/>
                <a:cs typeface="Times New Roman"/>
              </a:rPr>
              <a:t>est </a:t>
            </a:r>
            <a:r>
              <a:rPr sz="2400" spc="-10" dirty="0">
                <a:latin typeface="Times New Roman"/>
                <a:cs typeface="Times New Roman"/>
              </a:rPr>
              <a:t>l’ensemble </a:t>
            </a:r>
            <a:r>
              <a:rPr sz="2400" spc="-5" dirty="0">
                <a:latin typeface="Times New Roman"/>
                <a:cs typeface="Times New Roman"/>
              </a:rPr>
              <a:t>des principes</a:t>
            </a:r>
            <a:r>
              <a:rPr sz="2400" spc="190" dirty="0">
                <a:latin typeface="Times New Roman"/>
                <a:cs typeface="Times New Roman"/>
              </a:rPr>
              <a:t> </a:t>
            </a:r>
            <a:r>
              <a:rPr sz="2400" dirty="0">
                <a:latin typeface="Times New Roman"/>
                <a:cs typeface="Times New Roman"/>
              </a:rPr>
              <a:t>qui </a:t>
            </a:r>
            <a:r>
              <a:rPr sz="2400" spc="-5" dirty="0">
                <a:latin typeface="Times New Roman"/>
                <a:cs typeface="Times New Roman"/>
              </a:rPr>
              <a:t>régissent </a:t>
            </a:r>
            <a:r>
              <a:rPr sz="2400" spc="-10" dirty="0">
                <a:latin typeface="Times New Roman"/>
                <a:cs typeface="Times New Roman"/>
              </a:rPr>
              <a:t>le</a:t>
            </a:r>
            <a:endParaRPr sz="2400">
              <a:latin typeface="Times New Roman"/>
              <a:cs typeface="Times New Roman"/>
            </a:endParaRPr>
          </a:p>
          <a:p>
            <a:pPr marL="83820" algn="just">
              <a:lnSpc>
                <a:spcPct val="100000"/>
              </a:lnSpc>
              <a:spcBef>
                <a:spcPts val="114"/>
              </a:spcBef>
            </a:pPr>
            <a:r>
              <a:rPr sz="2400" spc="-10" dirty="0">
                <a:latin typeface="Times New Roman"/>
                <a:cs typeface="Times New Roman"/>
              </a:rPr>
              <a:t>comportement moral</a:t>
            </a:r>
            <a:r>
              <a:rPr sz="2400" spc="70" dirty="0">
                <a:latin typeface="Times New Roman"/>
                <a:cs typeface="Times New Roman"/>
              </a:rPr>
              <a:t> </a:t>
            </a:r>
            <a:r>
              <a:rPr sz="2400" spc="-5" dirty="0">
                <a:latin typeface="Times New Roman"/>
                <a:cs typeface="Times New Roman"/>
              </a:rPr>
              <a:t>».</a:t>
            </a:r>
            <a:endParaRPr sz="2400">
              <a:latin typeface="Times New Roman"/>
              <a:cs typeface="Times New Roman"/>
            </a:endParaRPr>
          </a:p>
          <a:p>
            <a:pPr>
              <a:lnSpc>
                <a:spcPct val="100000"/>
              </a:lnSpc>
            </a:pPr>
            <a:endParaRPr sz="2350">
              <a:latin typeface="Times New Roman"/>
              <a:cs typeface="Times New Roman"/>
            </a:endParaRPr>
          </a:p>
          <a:p>
            <a:pPr marL="83820" marR="360680" algn="just">
              <a:lnSpc>
                <a:spcPct val="98000"/>
              </a:lnSpc>
              <a:spcBef>
                <a:spcPts val="5"/>
              </a:spcBef>
            </a:pPr>
            <a:r>
              <a:rPr sz="2500" i="1" spc="-240" dirty="0">
                <a:latin typeface="Verdana"/>
                <a:cs typeface="Verdana"/>
              </a:rPr>
              <a:t>« </a:t>
            </a:r>
            <a:r>
              <a:rPr sz="2500" i="1" spc="155" dirty="0">
                <a:latin typeface="Arial"/>
                <a:cs typeface="Arial"/>
              </a:rPr>
              <a:t>l’éthique </a:t>
            </a:r>
            <a:r>
              <a:rPr sz="2400" i="1" spc="-10" dirty="0">
                <a:latin typeface="Times New Roman"/>
                <a:cs typeface="Times New Roman"/>
              </a:rPr>
              <a:t>peut </a:t>
            </a:r>
            <a:r>
              <a:rPr sz="2400" i="1" spc="-25" dirty="0">
                <a:latin typeface="Times New Roman"/>
                <a:cs typeface="Times New Roman"/>
              </a:rPr>
              <a:t>être </a:t>
            </a:r>
            <a:r>
              <a:rPr sz="2400" i="1" spc="-5" dirty="0">
                <a:latin typeface="Times New Roman"/>
                <a:cs typeface="Times New Roman"/>
              </a:rPr>
              <a:t>définie </a:t>
            </a:r>
            <a:r>
              <a:rPr sz="2400" i="1" dirty="0">
                <a:latin typeface="Times New Roman"/>
                <a:cs typeface="Times New Roman"/>
              </a:rPr>
              <a:t>comme </a:t>
            </a:r>
            <a:r>
              <a:rPr sz="2400" i="1" spc="-5" dirty="0">
                <a:latin typeface="Times New Roman"/>
                <a:cs typeface="Times New Roman"/>
              </a:rPr>
              <a:t>étant l’étude  philosophique </a:t>
            </a:r>
            <a:r>
              <a:rPr sz="2400" i="1" dirty="0">
                <a:latin typeface="Times New Roman"/>
                <a:cs typeface="Times New Roman"/>
              </a:rPr>
              <a:t>du comportement </a:t>
            </a:r>
            <a:r>
              <a:rPr sz="2400" i="1" spc="-5" dirty="0">
                <a:latin typeface="Times New Roman"/>
                <a:cs typeface="Times New Roman"/>
              </a:rPr>
              <a:t>moral, </a:t>
            </a:r>
            <a:r>
              <a:rPr sz="2400" i="1" dirty="0">
                <a:latin typeface="Times New Roman"/>
                <a:cs typeface="Times New Roman"/>
              </a:rPr>
              <a:t>de </a:t>
            </a:r>
            <a:r>
              <a:rPr sz="2400" i="1" spc="-5" dirty="0">
                <a:latin typeface="Times New Roman"/>
                <a:cs typeface="Times New Roman"/>
              </a:rPr>
              <a:t>la prise </a:t>
            </a:r>
            <a:r>
              <a:rPr sz="2400" i="1" dirty="0">
                <a:latin typeface="Times New Roman"/>
                <a:cs typeface="Times New Roman"/>
              </a:rPr>
              <a:t>de </a:t>
            </a:r>
            <a:r>
              <a:rPr sz="2400" i="1" spc="-5" dirty="0">
                <a:latin typeface="Times New Roman"/>
                <a:cs typeface="Times New Roman"/>
              </a:rPr>
              <a:t>décision  </a:t>
            </a:r>
            <a:r>
              <a:rPr sz="2400" i="1" dirty="0">
                <a:latin typeface="Times New Roman"/>
                <a:cs typeface="Times New Roman"/>
              </a:rPr>
              <a:t>morale, ou </a:t>
            </a:r>
            <a:r>
              <a:rPr sz="2400" i="1" spc="-5" dirty="0">
                <a:latin typeface="Times New Roman"/>
                <a:cs typeface="Times New Roman"/>
              </a:rPr>
              <a:t>du</a:t>
            </a:r>
            <a:r>
              <a:rPr sz="2400" i="1" spc="-20" dirty="0">
                <a:latin typeface="Times New Roman"/>
                <a:cs typeface="Times New Roman"/>
              </a:rPr>
              <a:t> </a:t>
            </a:r>
            <a:r>
              <a:rPr sz="2400" i="1" spc="-55" dirty="0">
                <a:latin typeface="Times New Roman"/>
                <a:cs typeface="Times New Roman"/>
              </a:rPr>
              <a:t>bien-être</a:t>
            </a:r>
            <a:r>
              <a:rPr sz="2500" i="1" spc="-55" dirty="0">
                <a:latin typeface="Verdana"/>
                <a:cs typeface="Verdana"/>
              </a:rPr>
              <a:t>».</a:t>
            </a:r>
            <a:endParaRPr sz="2500">
              <a:latin typeface="Verdana"/>
              <a:cs typeface="Verdana"/>
            </a:endParaRPr>
          </a:p>
          <a:p>
            <a:pPr marL="83820" marR="360680" algn="just">
              <a:lnSpc>
                <a:spcPct val="98700"/>
              </a:lnSpc>
              <a:spcBef>
                <a:spcPts val="2800"/>
              </a:spcBef>
            </a:pPr>
            <a:r>
              <a:rPr sz="2500" i="1" spc="-240" dirty="0">
                <a:latin typeface="Verdana"/>
                <a:cs typeface="Verdana"/>
              </a:rPr>
              <a:t>« </a:t>
            </a:r>
            <a:r>
              <a:rPr sz="2500" i="1" spc="155" dirty="0">
                <a:latin typeface="Arial"/>
                <a:cs typeface="Arial"/>
              </a:rPr>
              <a:t>l’éthique </a:t>
            </a:r>
            <a:r>
              <a:rPr sz="2400" i="1" dirty="0">
                <a:latin typeface="Times New Roman"/>
                <a:cs typeface="Times New Roman"/>
              </a:rPr>
              <a:t>peut se </a:t>
            </a:r>
            <a:r>
              <a:rPr sz="2400" i="1" spc="-5" dirty="0">
                <a:latin typeface="Times New Roman"/>
                <a:cs typeface="Times New Roman"/>
              </a:rPr>
              <a:t>distinguer de </a:t>
            </a:r>
            <a:r>
              <a:rPr sz="2400" i="1" spc="-10" dirty="0">
                <a:latin typeface="Times New Roman"/>
                <a:cs typeface="Times New Roman"/>
              </a:rPr>
              <a:t>la </a:t>
            </a:r>
            <a:r>
              <a:rPr sz="2400" i="1" dirty="0">
                <a:latin typeface="Times New Roman"/>
                <a:cs typeface="Times New Roman"/>
              </a:rPr>
              <a:t>morale comprise comme  </a:t>
            </a:r>
            <a:r>
              <a:rPr sz="2400" i="1" spc="-5" dirty="0">
                <a:latin typeface="Times New Roman"/>
                <a:cs typeface="Times New Roman"/>
              </a:rPr>
              <a:t>l’activité de choisir et </a:t>
            </a:r>
            <a:r>
              <a:rPr sz="2400" i="1" dirty="0">
                <a:latin typeface="Times New Roman"/>
                <a:cs typeface="Times New Roman"/>
              </a:rPr>
              <a:t>de </a:t>
            </a:r>
            <a:r>
              <a:rPr sz="2400" i="1" spc="-40" dirty="0">
                <a:latin typeface="Times New Roman"/>
                <a:cs typeface="Times New Roman"/>
              </a:rPr>
              <a:t>décider, </a:t>
            </a:r>
            <a:r>
              <a:rPr sz="2400" i="1" dirty="0">
                <a:latin typeface="Times New Roman"/>
                <a:cs typeface="Times New Roman"/>
              </a:rPr>
              <a:t>de </a:t>
            </a:r>
            <a:r>
              <a:rPr sz="2400" i="1" spc="-45" dirty="0">
                <a:latin typeface="Times New Roman"/>
                <a:cs typeface="Times New Roman"/>
              </a:rPr>
              <a:t>juger, </a:t>
            </a:r>
            <a:r>
              <a:rPr sz="2400" i="1" dirty="0">
                <a:latin typeface="Times New Roman"/>
                <a:cs typeface="Times New Roman"/>
              </a:rPr>
              <a:t>de </a:t>
            </a:r>
            <a:r>
              <a:rPr sz="2400" i="1" spc="-30" dirty="0">
                <a:latin typeface="Times New Roman"/>
                <a:cs typeface="Times New Roman"/>
              </a:rPr>
              <a:t>justifier, </a:t>
            </a:r>
            <a:r>
              <a:rPr sz="2400" i="1" spc="-5" dirty="0">
                <a:latin typeface="Times New Roman"/>
                <a:cs typeface="Times New Roman"/>
              </a:rPr>
              <a:t>et </a:t>
            </a:r>
            <a:r>
              <a:rPr sz="2400" i="1" dirty="0">
                <a:latin typeface="Times New Roman"/>
                <a:cs typeface="Times New Roman"/>
              </a:rPr>
              <a:t>de  </a:t>
            </a:r>
            <a:r>
              <a:rPr sz="2400" i="1" spc="-15" dirty="0">
                <a:latin typeface="Times New Roman"/>
                <a:cs typeface="Times New Roman"/>
              </a:rPr>
              <a:t>défendre </a:t>
            </a:r>
            <a:r>
              <a:rPr sz="2400" i="1" spc="-10" dirty="0">
                <a:latin typeface="Times New Roman"/>
                <a:cs typeface="Times New Roman"/>
              </a:rPr>
              <a:t>les </a:t>
            </a:r>
            <a:r>
              <a:rPr sz="2400" i="1" spc="-5" dirty="0">
                <a:latin typeface="Times New Roman"/>
                <a:cs typeface="Times New Roman"/>
              </a:rPr>
              <a:t>conduites, </a:t>
            </a:r>
            <a:r>
              <a:rPr sz="2400" i="1" dirty="0">
                <a:latin typeface="Times New Roman"/>
                <a:cs typeface="Times New Roman"/>
              </a:rPr>
              <a:t>pendant que </a:t>
            </a:r>
            <a:r>
              <a:rPr sz="2400" i="1" spc="-5" dirty="0">
                <a:latin typeface="Times New Roman"/>
                <a:cs typeface="Times New Roman"/>
              </a:rPr>
              <a:t>l’éthique étudie </a:t>
            </a:r>
            <a:r>
              <a:rPr sz="2400" i="1" dirty="0">
                <a:latin typeface="Times New Roman"/>
                <a:cs typeface="Times New Roman"/>
              </a:rPr>
              <a:t>comment  </a:t>
            </a:r>
            <a:r>
              <a:rPr sz="2400" i="1" spc="-5" dirty="0">
                <a:latin typeface="Times New Roman"/>
                <a:cs typeface="Times New Roman"/>
              </a:rPr>
              <a:t>doivent </a:t>
            </a:r>
            <a:r>
              <a:rPr sz="2400" i="1" dirty="0">
                <a:latin typeface="Times New Roman"/>
                <a:cs typeface="Times New Roman"/>
              </a:rPr>
              <a:t>se </a:t>
            </a:r>
            <a:r>
              <a:rPr sz="2400" i="1" spc="-20" dirty="0">
                <a:latin typeface="Times New Roman"/>
                <a:cs typeface="Times New Roman"/>
              </a:rPr>
              <a:t>faire </a:t>
            </a:r>
            <a:r>
              <a:rPr sz="2400" i="1" spc="-5" dirty="0">
                <a:latin typeface="Times New Roman"/>
                <a:cs typeface="Times New Roman"/>
              </a:rPr>
              <a:t>les choix </a:t>
            </a:r>
            <a:r>
              <a:rPr sz="2400" i="1" dirty="0">
                <a:latin typeface="Times New Roman"/>
                <a:cs typeface="Times New Roman"/>
              </a:rPr>
              <a:t>moraux</a:t>
            </a:r>
            <a:r>
              <a:rPr sz="2400" i="1" spc="210" dirty="0">
                <a:latin typeface="Times New Roman"/>
                <a:cs typeface="Times New Roman"/>
              </a:rPr>
              <a:t> </a:t>
            </a:r>
            <a:r>
              <a:rPr sz="2500" i="1" spc="-235" dirty="0">
                <a:latin typeface="Verdana"/>
                <a:cs typeface="Verdana"/>
              </a:rPr>
              <a:t>».</a:t>
            </a:r>
            <a:endParaRPr sz="2500">
              <a:latin typeface="Verdana"/>
              <a:cs typeface="Verdana"/>
            </a:endParaRPr>
          </a:p>
          <a:p>
            <a:pPr>
              <a:lnSpc>
                <a:spcPct val="100000"/>
              </a:lnSpc>
              <a:spcBef>
                <a:spcPts val="15"/>
              </a:spcBef>
            </a:pPr>
            <a:endParaRPr sz="2900">
              <a:latin typeface="Verdana"/>
              <a:cs typeface="Verdana"/>
            </a:endParaRPr>
          </a:p>
          <a:p>
            <a:pPr marL="12700" algn="just">
              <a:lnSpc>
                <a:spcPts val="2760"/>
              </a:lnSpc>
            </a:pPr>
            <a:r>
              <a:rPr sz="2400" b="1" spc="-20" dirty="0">
                <a:latin typeface="Carlito"/>
                <a:cs typeface="Carlito"/>
              </a:rPr>
              <a:t>Kant </a:t>
            </a:r>
            <a:r>
              <a:rPr sz="2400" b="1" dirty="0">
                <a:latin typeface="Carlito"/>
                <a:cs typeface="Carlito"/>
              </a:rPr>
              <a:t>(1724-1804) </a:t>
            </a:r>
            <a:r>
              <a:rPr sz="2400" b="1" spc="-10" dirty="0">
                <a:latin typeface="Carlito"/>
                <a:cs typeface="Carlito"/>
              </a:rPr>
              <a:t>insiste </a:t>
            </a:r>
            <a:r>
              <a:rPr sz="2400" b="1" dirty="0">
                <a:latin typeface="Carlito"/>
                <a:cs typeface="Carlito"/>
              </a:rPr>
              <a:t>sur </a:t>
            </a:r>
            <a:r>
              <a:rPr sz="2400" b="1" spc="-5" dirty="0">
                <a:latin typeface="Carlito"/>
                <a:cs typeface="Carlito"/>
              </a:rPr>
              <a:t>ce </a:t>
            </a:r>
            <a:r>
              <a:rPr sz="2400" b="1" spc="-10" dirty="0">
                <a:latin typeface="Carlito"/>
                <a:cs typeface="Carlito"/>
              </a:rPr>
              <a:t>principe absolu: </a:t>
            </a:r>
            <a:r>
              <a:rPr sz="2400" b="1" dirty="0">
                <a:latin typeface="Carlito"/>
                <a:cs typeface="Carlito"/>
              </a:rPr>
              <a:t>« </a:t>
            </a:r>
            <a:r>
              <a:rPr sz="2400" b="1" i="1" dirty="0">
                <a:latin typeface="Times New Roman"/>
                <a:cs typeface="Times New Roman"/>
              </a:rPr>
              <a:t>Ne </a:t>
            </a:r>
            <a:r>
              <a:rPr sz="2400" b="1" i="1" spc="-5" dirty="0">
                <a:latin typeface="Times New Roman"/>
                <a:cs typeface="Times New Roman"/>
              </a:rPr>
              <a:t>fais </a:t>
            </a:r>
            <a:r>
              <a:rPr sz="2400" b="1" i="1" dirty="0">
                <a:latin typeface="Times New Roman"/>
                <a:cs typeface="Times New Roman"/>
              </a:rPr>
              <a:t>pas</a:t>
            </a:r>
            <a:r>
              <a:rPr sz="2400" b="1" i="1" spc="50" dirty="0">
                <a:latin typeface="Times New Roman"/>
                <a:cs typeface="Times New Roman"/>
              </a:rPr>
              <a:t> </a:t>
            </a:r>
            <a:r>
              <a:rPr sz="2400" b="1" i="1" dirty="0">
                <a:latin typeface="Times New Roman"/>
                <a:cs typeface="Times New Roman"/>
              </a:rPr>
              <a:t>aux</a:t>
            </a:r>
            <a:endParaRPr sz="2400">
              <a:latin typeface="Times New Roman"/>
              <a:cs typeface="Times New Roman"/>
            </a:endParaRPr>
          </a:p>
          <a:p>
            <a:pPr marL="12700" algn="just">
              <a:lnSpc>
                <a:spcPts val="2760"/>
              </a:lnSpc>
            </a:pPr>
            <a:r>
              <a:rPr sz="2400" b="1" i="1" dirty="0">
                <a:latin typeface="Times New Roman"/>
                <a:cs typeface="Times New Roman"/>
              </a:rPr>
              <a:t>autres ce que tu </a:t>
            </a:r>
            <a:r>
              <a:rPr sz="2400" b="1" i="1" spc="5" dirty="0">
                <a:latin typeface="Times New Roman"/>
                <a:cs typeface="Times New Roman"/>
              </a:rPr>
              <a:t>ne </a:t>
            </a:r>
            <a:r>
              <a:rPr sz="2400" b="1" i="1" dirty="0">
                <a:latin typeface="Times New Roman"/>
                <a:cs typeface="Times New Roman"/>
              </a:rPr>
              <a:t>voudrais pas que l’on te fasse</a:t>
            </a:r>
            <a:r>
              <a:rPr sz="2400" b="1" i="1" spc="-100" dirty="0">
                <a:latin typeface="Times New Roman"/>
                <a:cs typeface="Times New Roman"/>
              </a:rPr>
              <a:t> </a:t>
            </a:r>
            <a:r>
              <a:rPr sz="2400" b="1" i="1" dirty="0">
                <a:latin typeface="Times New Roman"/>
                <a:cs typeface="Times New Roman"/>
              </a:rPr>
              <a:t>».</a:t>
            </a:r>
            <a:endParaRPr sz="2400">
              <a:latin typeface="Times New Roman"/>
              <a:cs typeface="Times New Roman"/>
            </a:endParaRPr>
          </a:p>
        </p:txBody>
      </p:sp>
      <p:grpSp>
        <p:nvGrpSpPr>
          <p:cNvPr id="3" name="object 3"/>
          <p:cNvGrpSpPr/>
          <p:nvPr/>
        </p:nvGrpSpPr>
        <p:grpSpPr>
          <a:xfrm>
            <a:off x="532384" y="162560"/>
            <a:ext cx="8308340" cy="1153160"/>
            <a:chOff x="532384" y="162560"/>
            <a:chExt cx="8308340" cy="1153160"/>
          </a:xfrm>
        </p:grpSpPr>
        <p:sp>
          <p:nvSpPr>
            <p:cNvPr id="4" name="object 4"/>
            <p:cNvSpPr/>
            <p:nvPr/>
          </p:nvSpPr>
          <p:spPr>
            <a:xfrm>
              <a:off x="532384" y="265672"/>
              <a:ext cx="8307830" cy="79453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926079" y="162560"/>
              <a:ext cx="3517900" cy="11531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1500" y="284480"/>
              <a:ext cx="8229600" cy="71628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571500" y="284479"/>
            <a:ext cx="8229600" cy="716280"/>
          </a:xfrm>
          <a:prstGeom prst="rect">
            <a:avLst/>
          </a:prstGeom>
          <a:ln w="10159">
            <a:solidFill>
              <a:srgbClr val="97B853"/>
            </a:solidFill>
          </a:ln>
        </p:spPr>
        <p:txBody>
          <a:bodyPr vert="horz" wrap="square" lIns="0" tIns="36195" rIns="0" bIns="0" rtlCol="0">
            <a:spAutoFit/>
          </a:bodyPr>
          <a:lstStyle/>
          <a:p>
            <a:pPr marL="2703830">
              <a:lnSpc>
                <a:spcPct val="100000"/>
              </a:lnSpc>
              <a:spcBef>
                <a:spcPts val="285"/>
              </a:spcBef>
              <a:tabLst>
                <a:tab pos="3593465" algn="l"/>
              </a:tabLst>
            </a:pPr>
            <a:r>
              <a:rPr i="1" dirty="0">
                <a:latin typeface="Times New Roman"/>
                <a:cs typeface="Times New Roman"/>
              </a:rPr>
              <a:t>1.2	</a:t>
            </a:r>
            <a:r>
              <a:rPr i="1" spc="-15" dirty="0">
                <a:latin typeface="Times New Roman"/>
                <a:cs typeface="Times New Roman"/>
              </a:rPr>
              <a:t>L’éthique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2384" y="162560"/>
            <a:ext cx="8308340" cy="1153160"/>
            <a:chOff x="532384" y="162560"/>
            <a:chExt cx="8308340" cy="1153160"/>
          </a:xfrm>
        </p:grpSpPr>
        <p:sp>
          <p:nvSpPr>
            <p:cNvPr id="3" name="object 3"/>
            <p:cNvSpPr/>
            <p:nvPr/>
          </p:nvSpPr>
          <p:spPr>
            <a:xfrm>
              <a:off x="532384" y="265672"/>
              <a:ext cx="8307830" cy="79453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26079" y="162560"/>
              <a:ext cx="3517900" cy="11531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1500" y="284480"/>
              <a:ext cx="8229600" cy="71628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571500" y="284479"/>
            <a:ext cx="8229600" cy="716280"/>
          </a:xfrm>
          <a:prstGeom prst="rect">
            <a:avLst/>
          </a:prstGeom>
          <a:ln w="10159">
            <a:solidFill>
              <a:srgbClr val="97B853"/>
            </a:solidFill>
          </a:ln>
        </p:spPr>
        <p:txBody>
          <a:bodyPr vert="horz" wrap="square" lIns="0" tIns="36195" rIns="0" bIns="0" rtlCol="0">
            <a:spAutoFit/>
          </a:bodyPr>
          <a:lstStyle/>
          <a:p>
            <a:pPr marL="2703830">
              <a:lnSpc>
                <a:spcPct val="100000"/>
              </a:lnSpc>
              <a:spcBef>
                <a:spcPts val="285"/>
              </a:spcBef>
              <a:tabLst>
                <a:tab pos="3592829" algn="l"/>
              </a:tabLst>
            </a:pPr>
            <a:r>
              <a:rPr i="1" spc="-5" dirty="0">
                <a:latin typeface="Times New Roman"/>
                <a:cs typeface="Times New Roman"/>
              </a:rPr>
              <a:t>1.2	</a:t>
            </a:r>
            <a:r>
              <a:rPr i="1" spc="-15" dirty="0">
                <a:latin typeface="Times New Roman"/>
                <a:cs typeface="Times New Roman"/>
              </a:rPr>
              <a:t>L’éthique</a:t>
            </a:r>
          </a:p>
        </p:txBody>
      </p:sp>
      <p:sp>
        <p:nvSpPr>
          <p:cNvPr id="7" name="object 7"/>
          <p:cNvSpPr txBox="1"/>
          <p:nvPr/>
        </p:nvSpPr>
        <p:spPr>
          <a:xfrm>
            <a:off x="457200" y="1066801"/>
            <a:ext cx="8375014" cy="5559984"/>
          </a:xfrm>
          <a:prstGeom prst="rect">
            <a:avLst/>
          </a:prstGeom>
        </p:spPr>
        <p:txBody>
          <a:bodyPr vert="horz" wrap="square" lIns="0" tIns="12700" rIns="0" bIns="0" rtlCol="0">
            <a:spAutoFit/>
          </a:bodyPr>
          <a:lstStyle/>
          <a:p>
            <a:pPr marL="12700" algn="just">
              <a:lnSpc>
                <a:spcPts val="2380"/>
              </a:lnSpc>
              <a:spcBef>
                <a:spcPts val="100"/>
              </a:spcBef>
            </a:pPr>
            <a:r>
              <a:rPr lang="fr-FR" sz="2400" b="1" dirty="0" smtClean="0"/>
              <a:t>Ethique : </a:t>
            </a:r>
            <a:r>
              <a:rPr lang="fr-FR" sz="2800" dirty="0" smtClean="0">
                <a:latin typeface="Times New Roman" panose="02020603050405020304" pitchFamily="18" charset="0"/>
                <a:cs typeface="Times New Roman" panose="02020603050405020304" pitchFamily="18" charset="0"/>
              </a:rPr>
              <a:t>« Qui se rapporte à la morale. Discipline de la philosophie qui a pour </a:t>
            </a:r>
            <a:r>
              <a:rPr lang="fr-FR" sz="2800" b="1" dirty="0" smtClean="0">
                <a:latin typeface="Times New Roman" panose="02020603050405020304" pitchFamily="18" charset="0"/>
                <a:cs typeface="Times New Roman" panose="02020603050405020304" pitchFamily="18" charset="0"/>
              </a:rPr>
              <a:t>objet les principes moraux </a:t>
            </a:r>
            <a:r>
              <a:rPr lang="fr-FR" sz="2800" dirty="0" smtClean="0">
                <a:latin typeface="Times New Roman" panose="02020603050405020304" pitchFamily="18" charset="0"/>
                <a:cs typeface="Times New Roman" panose="02020603050405020304" pitchFamily="18" charset="0"/>
              </a:rPr>
              <a:t>guidant la conduite d’un individu, d’un groupe ». Art de diriger la conduite humaine en tenant compte, en conscience, des valeurs en jeu. Elle se réfère aussi au produit d'une réflexion portant sur les valeurs afin de les critiquer, de les renouveler, et ce à la mesure des changements que la vie quotidienne fait émerger. Une telle réflexion est alimentée notamment par la morale, par la philosophie, par la psychologie et par la sociologie. À cet égard, le discours éthique est appréciatif. L’éthique est une démarche visant, face à un problème donné à adopter la </a:t>
            </a:r>
            <a:r>
              <a:rPr lang="fr-FR" sz="2800" u="sng" dirty="0" smtClean="0">
                <a:latin typeface="Times New Roman" panose="02020603050405020304" pitchFamily="18" charset="0"/>
                <a:cs typeface="Times New Roman" panose="02020603050405020304" pitchFamily="18" charset="0"/>
              </a:rPr>
              <a:t>meilleure solution </a:t>
            </a:r>
            <a:r>
              <a:rPr lang="fr-FR" sz="2800" dirty="0" smtClean="0">
                <a:latin typeface="Times New Roman" panose="02020603050405020304" pitchFamily="18" charset="0"/>
                <a:cs typeface="Times New Roman" panose="02020603050405020304" pitchFamily="18" charset="0"/>
              </a:rPr>
              <a:t>en s’appuyant sur des valeurs apprises, admises et intégrées et en tenant compte du contexte dans lequel le problème se pose actuellement. Qui se rapporte à la morale. </a:t>
            </a:r>
            <a:r>
              <a:rPr lang="fr-FR" sz="2800" b="1" dirty="0" smtClean="0">
                <a:solidFill>
                  <a:srgbClr val="FF0000"/>
                </a:solidFill>
                <a:latin typeface="Times New Roman" panose="02020603050405020304" pitchFamily="18" charset="0"/>
                <a:cs typeface="Times New Roman" panose="02020603050405020304" pitchFamily="18" charset="0"/>
              </a:rPr>
              <a:t>Discipline de la philosophie qui a pour objet les principes moraux guidant la conduite d’un individu, d’un groupe.</a:t>
            </a:r>
            <a:endParaRPr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32800" y="6427152"/>
            <a:ext cx="1778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Carlito"/>
                <a:cs typeface="Carlito"/>
              </a:rPr>
              <a:t>18</a:t>
            </a:r>
            <a:endParaRPr sz="1200">
              <a:latin typeface="Carlito"/>
              <a:cs typeface="Carlito"/>
            </a:endParaRPr>
          </a:p>
        </p:txBody>
      </p:sp>
      <p:grpSp>
        <p:nvGrpSpPr>
          <p:cNvPr id="3" name="object 3"/>
          <p:cNvGrpSpPr/>
          <p:nvPr/>
        </p:nvGrpSpPr>
        <p:grpSpPr>
          <a:xfrm>
            <a:off x="1470660" y="1767839"/>
            <a:ext cx="1018540" cy="731520"/>
            <a:chOff x="1470660" y="1767839"/>
            <a:chExt cx="1018540" cy="731520"/>
          </a:xfrm>
        </p:grpSpPr>
        <p:sp>
          <p:nvSpPr>
            <p:cNvPr id="4" name="object 4"/>
            <p:cNvSpPr/>
            <p:nvPr/>
          </p:nvSpPr>
          <p:spPr>
            <a:xfrm>
              <a:off x="1475740" y="1772919"/>
              <a:ext cx="1008380" cy="721360"/>
            </a:xfrm>
            <a:custGeom>
              <a:avLst/>
              <a:gdLst/>
              <a:ahLst/>
              <a:cxnLst/>
              <a:rect l="l" t="t" r="r" b="b"/>
              <a:pathLst>
                <a:path w="1008380" h="721360">
                  <a:moveTo>
                    <a:pt x="504190" y="0"/>
                  </a:moveTo>
                  <a:lnTo>
                    <a:pt x="449243" y="2117"/>
                  </a:lnTo>
                  <a:lnTo>
                    <a:pt x="396013" y="8321"/>
                  </a:lnTo>
                  <a:lnTo>
                    <a:pt x="344806" y="18393"/>
                  </a:lnTo>
                  <a:lnTo>
                    <a:pt x="295929" y="32112"/>
                  </a:lnTo>
                  <a:lnTo>
                    <a:pt x="249691" y="49257"/>
                  </a:lnTo>
                  <a:lnTo>
                    <a:pt x="206398" y="69608"/>
                  </a:lnTo>
                  <a:lnTo>
                    <a:pt x="166357" y="92944"/>
                  </a:lnTo>
                  <a:lnTo>
                    <a:pt x="129877" y="119046"/>
                  </a:lnTo>
                  <a:lnTo>
                    <a:pt x="97263" y="147693"/>
                  </a:lnTo>
                  <a:lnTo>
                    <a:pt x="68824" y="178665"/>
                  </a:lnTo>
                  <a:lnTo>
                    <a:pt x="44867" y="211741"/>
                  </a:lnTo>
                  <a:lnTo>
                    <a:pt x="25698" y="246701"/>
                  </a:lnTo>
                  <a:lnTo>
                    <a:pt x="11626" y="283324"/>
                  </a:lnTo>
                  <a:lnTo>
                    <a:pt x="2957" y="321390"/>
                  </a:lnTo>
                  <a:lnTo>
                    <a:pt x="0" y="360679"/>
                  </a:lnTo>
                  <a:lnTo>
                    <a:pt x="2957" y="399969"/>
                  </a:lnTo>
                  <a:lnTo>
                    <a:pt x="11626" y="438035"/>
                  </a:lnTo>
                  <a:lnTo>
                    <a:pt x="25698" y="474658"/>
                  </a:lnTo>
                  <a:lnTo>
                    <a:pt x="44867" y="509618"/>
                  </a:lnTo>
                  <a:lnTo>
                    <a:pt x="68824" y="542694"/>
                  </a:lnTo>
                  <a:lnTo>
                    <a:pt x="97263" y="573666"/>
                  </a:lnTo>
                  <a:lnTo>
                    <a:pt x="129877" y="602313"/>
                  </a:lnTo>
                  <a:lnTo>
                    <a:pt x="166357" y="628415"/>
                  </a:lnTo>
                  <a:lnTo>
                    <a:pt x="206398" y="651751"/>
                  </a:lnTo>
                  <a:lnTo>
                    <a:pt x="249691" y="672102"/>
                  </a:lnTo>
                  <a:lnTo>
                    <a:pt x="295929" y="689247"/>
                  </a:lnTo>
                  <a:lnTo>
                    <a:pt x="344806" y="702966"/>
                  </a:lnTo>
                  <a:lnTo>
                    <a:pt x="396013" y="713038"/>
                  </a:lnTo>
                  <a:lnTo>
                    <a:pt x="449243" y="719242"/>
                  </a:lnTo>
                  <a:lnTo>
                    <a:pt x="504190" y="721359"/>
                  </a:lnTo>
                  <a:lnTo>
                    <a:pt x="559136" y="719242"/>
                  </a:lnTo>
                  <a:lnTo>
                    <a:pt x="612366" y="713038"/>
                  </a:lnTo>
                  <a:lnTo>
                    <a:pt x="663573" y="702966"/>
                  </a:lnTo>
                  <a:lnTo>
                    <a:pt x="712450" y="689247"/>
                  </a:lnTo>
                  <a:lnTo>
                    <a:pt x="758688" y="672102"/>
                  </a:lnTo>
                  <a:lnTo>
                    <a:pt x="801981" y="651751"/>
                  </a:lnTo>
                  <a:lnTo>
                    <a:pt x="842022" y="628415"/>
                  </a:lnTo>
                  <a:lnTo>
                    <a:pt x="878502" y="602313"/>
                  </a:lnTo>
                  <a:lnTo>
                    <a:pt x="911116" y="573666"/>
                  </a:lnTo>
                  <a:lnTo>
                    <a:pt x="939555" y="542694"/>
                  </a:lnTo>
                  <a:lnTo>
                    <a:pt x="963512" y="509618"/>
                  </a:lnTo>
                  <a:lnTo>
                    <a:pt x="982681" y="474658"/>
                  </a:lnTo>
                  <a:lnTo>
                    <a:pt x="996753" y="438035"/>
                  </a:lnTo>
                  <a:lnTo>
                    <a:pt x="1005422" y="399969"/>
                  </a:lnTo>
                  <a:lnTo>
                    <a:pt x="1008379" y="360679"/>
                  </a:lnTo>
                  <a:lnTo>
                    <a:pt x="1005422" y="321390"/>
                  </a:lnTo>
                  <a:lnTo>
                    <a:pt x="996753" y="283324"/>
                  </a:lnTo>
                  <a:lnTo>
                    <a:pt x="982681" y="246701"/>
                  </a:lnTo>
                  <a:lnTo>
                    <a:pt x="963512" y="211741"/>
                  </a:lnTo>
                  <a:lnTo>
                    <a:pt x="939555" y="178665"/>
                  </a:lnTo>
                  <a:lnTo>
                    <a:pt x="911116" y="147693"/>
                  </a:lnTo>
                  <a:lnTo>
                    <a:pt x="878502" y="119046"/>
                  </a:lnTo>
                  <a:lnTo>
                    <a:pt x="842022" y="92944"/>
                  </a:lnTo>
                  <a:lnTo>
                    <a:pt x="801981" y="69608"/>
                  </a:lnTo>
                  <a:lnTo>
                    <a:pt x="758688" y="49257"/>
                  </a:lnTo>
                  <a:lnTo>
                    <a:pt x="712450" y="32112"/>
                  </a:lnTo>
                  <a:lnTo>
                    <a:pt x="663573" y="18393"/>
                  </a:lnTo>
                  <a:lnTo>
                    <a:pt x="612366" y="8321"/>
                  </a:lnTo>
                  <a:lnTo>
                    <a:pt x="559136" y="2117"/>
                  </a:lnTo>
                  <a:lnTo>
                    <a:pt x="504190" y="0"/>
                  </a:lnTo>
                  <a:close/>
                </a:path>
              </a:pathLst>
            </a:custGeom>
            <a:solidFill>
              <a:srgbClr val="000000"/>
            </a:solidFill>
          </p:spPr>
          <p:txBody>
            <a:bodyPr wrap="square" lIns="0" tIns="0" rIns="0" bIns="0" rtlCol="0"/>
            <a:lstStyle/>
            <a:p>
              <a:endParaRPr/>
            </a:p>
          </p:txBody>
        </p:sp>
        <p:sp>
          <p:nvSpPr>
            <p:cNvPr id="5" name="object 5"/>
            <p:cNvSpPr/>
            <p:nvPr/>
          </p:nvSpPr>
          <p:spPr>
            <a:xfrm>
              <a:off x="1475740" y="1772919"/>
              <a:ext cx="1008380" cy="721360"/>
            </a:xfrm>
            <a:custGeom>
              <a:avLst/>
              <a:gdLst/>
              <a:ahLst/>
              <a:cxnLst/>
              <a:rect l="l" t="t" r="r" b="b"/>
              <a:pathLst>
                <a:path w="1008380" h="721360">
                  <a:moveTo>
                    <a:pt x="0" y="360679"/>
                  </a:moveTo>
                  <a:lnTo>
                    <a:pt x="2957" y="321390"/>
                  </a:lnTo>
                  <a:lnTo>
                    <a:pt x="11626" y="283324"/>
                  </a:lnTo>
                  <a:lnTo>
                    <a:pt x="25698" y="246701"/>
                  </a:lnTo>
                  <a:lnTo>
                    <a:pt x="44867" y="211741"/>
                  </a:lnTo>
                  <a:lnTo>
                    <a:pt x="68824" y="178665"/>
                  </a:lnTo>
                  <a:lnTo>
                    <a:pt x="97263" y="147693"/>
                  </a:lnTo>
                  <a:lnTo>
                    <a:pt x="129877" y="119046"/>
                  </a:lnTo>
                  <a:lnTo>
                    <a:pt x="166357" y="92944"/>
                  </a:lnTo>
                  <a:lnTo>
                    <a:pt x="206398" y="69608"/>
                  </a:lnTo>
                  <a:lnTo>
                    <a:pt x="249691" y="49257"/>
                  </a:lnTo>
                  <a:lnTo>
                    <a:pt x="295929" y="32112"/>
                  </a:lnTo>
                  <a:lnTo>
                    <a:pt x="344806" y="18393"/>
                  </a:lnTo>
                  <a:lnTo>
                    <a:pt x="396013" y="8321"/>
                  </a:lnTo>
                  <a:lnTo>
                    <a:pt x="449243" y="2117"/>
                  </a:lnTo>
                  <a:lnTo>
                    <a:pt x="504190" y="0"/>
                  </a:lnTo>
                  <a:lnTo>
                    <a:pt x="559136" y="2117"/>
                  </a:lnTo>
                  <a:lnTo>
                    <a:pt x="612366" y="8321"/>
                  </a:lnTo>
                  <a:lnTo>
                    <a:pt x="663573" y="18393"/>
                  </a:lnTo>
                  <a:lnTo>
                    <a:pt x="712450" y="32112"/>
                  </a:lnTo>
                  <a:lnTo>
                    <a:pt x="758688" y="49257"/>
                  </a:lnTo>
                  <a:lnTo>
                    <a:pt x="801981" y="69608"/>
                  </a:lnTo>
                  <a:lnTo>
                    <a:pt x="842022" y="92944"/>
                  </a:lnTo>
                  <a:lnTo>
                    <a:pt x="878502" y="119046"/>
                  </a:lnTo>
                  <a:lnTo>
                    <a:pt x="911116" y="147693"/>
                  </a:lnTo>
                  <a:lnTo>
                    <a:pt x="939555" y="178665"/>
                  </a:lnTo>
                  <a:lnTo>
                    <a:pt x="963512" y="211741"/>
                  </a:lnTo>
                  <a:lnTo>
                    <a:pt x="982681" y="246701"/>
                  </a:lnTo>
                  <a:lnTo>
                    <a:pt x="996753" y="283324"/>
                  </a:lnTo>
                  <a:lnTo>
                    <a:pt x="1005422" y="321390"/>
                  </a:lnTo>
                  <a:lnTo>
                    <a:pt x="1008379" y="360679"/>
                  </a:lnTo>
                  <a:lnTo>
                    <a:pt x="1005422" y="399969"/>
                  </a:lnTo>
                  <a:lnTo>
                    <a:pt x="996753" y="438035"/>
                  </a:lnTo>
                  <a:lnTo>
                    <a:pt x="982681" y="474658"/>
                  </a:lnTo>
                  <a:lnTo>
                    <a:pt x="963512" y="509618"/>
                  </a:lnTo>
                  <a:lnTo>
                    <a:pt x="939555" y="542694"/>
                  </a:lnTo>
                  <a:lnTo>
                    <a:pt x="911116" y="573666"/>
                  </a:lnTo>
                  <a:lnTo>
                    <a:pt x="878502" y="602313"/>
                  </a:lnTo>
                  <a:lnTo>
                    <a:pt x="842022" y="628415"/>
                  </a:lnTo>
                  <a:lnTo>
                    <a:pt x="801981" y="651751"/>
                  </a:lnTo>
                  <a:lnTo>
                    <a:pt x="758688" y="672102"/>
                  </a:lnTo>
                  <a:lnTo>
                    <a:pt x="712450" y="689247"/>
                  </a:lnTo>
                  <a:lnTo>
                    <a:pt x="663573" y="702966"/>
                  </a:lnTo>
                  <a:lnTo>
                    <a:pt x="612366" y="713038"/>
                  </a:lnTo>
                  <a:lnTo>
                    <a:pt x="559136" y="719242"/>
                  </a:lnTo>
                  <a:lnTo>
                    <a:pt x="504190" y="721359"/>
                  </a:lnTo>
                  <a:lnTo>
                    <a:pt x="449243" y="719242"/>
                  </a:lnTo>
                  <a:lnTo>
                    <a:pt x="396013" y="713038"/>
                  </a:lnTo>
                  <a:lnTo>
                    <a:pt x="344806" y="702966"/>
                  </a:lnTo>
                  <a:lnTo>
                    <a:pt x="295929" y="689247"/>
                  </a:lnTo>
                  <a:lnTo>
                    <a:pt x="249691" y="672102"/>
                  </a:lnTo>
                  <a:lnTo>
                    <a:pt x="206398" y="651751"/>
                  </a:lnTo>
                  <a:lnTo>
                    <a:pt x="166357" y="628415"/>
                  </a:lnTo>
                  <a:lnTo>
                    <a:pt x="129877" y="602313"/>
                  </a:lnTo>
                  <a:lnTo>
                    <a:pt x="97263" y="573666"/>
                  </a:lnTo>
                  <a:lnTo>
                    <a:pt x="68824" y="542694"/>
                  </a:lnTo>
                  <a:lnTo>
                    <a:pt x="44867" y="509618"/>
                  </a:lnTo>
                  <a:lnTo>
                    <a:pt x="25698" y="474658"/>
                  </a:lnTo>
                  <a:lnTo>
                    <a:pt x="11626" y="438035"/>
                  </a:lnTo>
                  <a:lnTo>
                    <a:pt x="2957" y="399969"/>
                  </a:lnTo>
                  <a:lnTo>
                    <a:pt x="0" y="360679"/>
                  </a:lnTo>
                  <a:close/>
                </a:path>
              </a:pathLst>
            </a:custGeom>
            <a:ln w="10160">
              <a:solidFill>
                <a:srgbClr val="000000"/>
              </a:solidFill>
            </a:ln>
          </p:spPr>
          <p:txBody>
            <a:bodyPr wrap="square" lIns="0" tIns="0" rIns="0" bIns="0" rtlCol="0"/>
            <a:lstStyle/>
            <a:p>
              <a:endParaRPr/>
            </a:p>
          </p:txBody>
        </p:sp>
      </p:grpSp>
      <p:sp>
        <p:nvSpPr>
          <p:cNvPr id="6" name="object 6"/>
          <p:cNvSpPr txBox="1"/>
          <p:nvPr/>
        </p:nvSpPr>
        <p:spPr>
          <a:xfrm>
            <a:off x="1524000" y="1981200"/>
            <a:ext cx="1066800" cy="182101"/>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EDEBE0"/>
                </a:solidFill>
                <a:latin typeface="Carlito"/>
                <a:cs typeface="Carlito"/>
              </a:rPr>
              <a:t>Mondialisation</a:t>
            </a:r>
            <a:endParaRPr sz="1100">
              <a:latin typeface="Carlito"/>
              <a:cs typeface="Carlito"/>
            </a:endParaRPr>
          </a:p>
        </p:txBody>
      </p:sp>
      <p:grpSp>
        <p:nvGrpSpPr>
          <p:cNvPr id="7" name="object 7"/>
          <p:cNvGrpSpPr/>
          <p:nvPr/>
        </p:nvGrpSpPr>
        <p:grpSpPr>
          <a:xfrm>
            <a:off x="535940" y="2466594"/>
            <a:ext cx="2738120" cy="962660"/>
            <a:chOff x="535940" y="2466594"/>
            <a:chExt cx="2738120" cy="962660"/>
          </a:xfrm>
        </p:grpSpPr>
        <p:sp>
          <p:nvSpPr>
            <p:cNvPr id="8" name="object 8"/>
            <p:cNvSpPr/>
            <p:nvPr/>
          </p:nvSpPr>
          <p:spPr>
            <a:xfrm>
              <a:off x="541020" y="2466593"/>
              <a:ext cx="2733040" cy="962660"/>
            </a:xfrm>
            <a:custGeom>
              <a:avLst/>
              <a:gdLst/>
              <a:ahLst/>
              <a:cxnLst/>
              <a:rect l="l" t="t" r="r" b="b"/>
              <a:pathLst>
                <a:path w="2733040" h="962660">
                  <a:moveTo>
                    <a:pt x="1005840" y="313436"/>
                  </a:moveTo>
                  <a:lnTo>
                    <a:pt x="992555" y="247332"/>
                  </a:lnTo>
                  <a:lnTo>
                    <a:pt x="954709" y="186639"/>
                  </a:lnTo>
                  <a:lnTo>
                    <a:pt x="927531" y="158877"/>
                  </a:lnTo>
                  <a:lnTo>
                    <a:pt x="895350" y="133108"/>
                  </a:lnTo>
                  <a:lnTo>
                    <a:pt x="858532" y="109575"/>
                  </a:lnTo>
                  <a:lnTo>
                    <a:pt x="817460" y="88468"/>
                  </a:lnTo>
                  <a:lnTo>
                    <a:pt x="772515" y="70027"/>
                  </a:lnTo>
                  <a:lnTo>
                    <a:pt x="724077" y="54444"/>
                  </a:lnTo>
                  <a:lnTo>
                    <a:pt x="672528" y="41960"/>
                  </a:lnTo>
                  <a:lnTo>
                    <a:pt x="618223" y="32766"/>
                  </a:lnTo>
                  <a:lnTo>
                    <a:pt x="561568" y="27089"/>
                  </a:lnTo>
                  <a:lnTo>
                    <a:pt x="502920" y="25146"/>
                  </a:lnTo>
                  <a:lnTo>
                    <a:pt x="444258" y="27089"/>
                  </a:lnTo>
                  <a:lnTo>
                    <a:pt x="387604" y="32766"/>
                  </a:lnTo>
                  <a:lnTo>
                    <a:pt x="333298" y="41960"/>
                  </a:lnTo>
                  <a:lnTo>
                    <a:pt x="281749" y="54444"/>
                  </a:lnTo>
                  <a:lnTo>
                    <a:pt x="233311" y="70027"/>
                  </a:lnTo>
                  <a:lnTo>
                    <a:pt x="188366" y="88468"/>
                  </a:lnTo>
                  <a:lnTo>
                    <a:pt x="147294" y="109575"/>
                  </a:lnTo>
                  <a:lnTo>
                    <a:pt x="110477" y="133108"/>
                  </a:lnTo>
                  <a:lnTo>
                    <a:pt x="78295" y="158877"/>
                  </a:lnTo>
                  <a:lnTo>
                    <a:pt x="51117" y="186639"/>
                  </a:lnTo>
                  <a:lnTo>
                    <a:pt x="13271" y="247332"/>
                  </a:lnTo>
                  <a:lnTo>
                    <a:pt x="0" y="313436"/>
                  </a:lnTo>
                  <a:lnTo>
                    <a:pt x="3378" y="347065"/>
                  </a:lnTo>
                  <a:lnTo>
                    <a:pt x="29311" y="410692"/>
                  </a:lnTo>
                  <a:lnTo>
                    <a:pt x="78295" y="468007"/>
                  </a:lnTo>
                  <a:lnTo>
                    <a:pt x="110477" y="493776"/>
                  </a:lnTo>
                  <a:lnTo>
                    <a:pt x="147294" y="517309"/>
                  </a:lnTo>
                  <a:lnTo>
                    <a:pt x="188366" y="538416"/>
                  </a:lnTo>
                  <a:lnTo>
                    <a:pt x="233311" y="556856"/>
                  </a:lnTo>
                  <a:lnTo>
                    <a:pt x="281749" y="572439"/>
                  </a:lnTo>
                  <a:lnTo>
                    <a:pt x="333298" y="584923"/>
                  </a:lnTo>
                  <a:lnTo>
                    <a:pt x="387604" y="594118"/>
                  </a:lnTo>
                  <a:lnTo>
                    <a:pt x="444258" y="599795"/>
                  </a:lnTo>
                  <a:lnTo>
                    <a:pt x="502920" y="601726"/>
                  </a:lnTo>
                  <a:lnTo>
                    <a:pt x="561568" y="599795"/>
                  </a:lnTo>
                  <a:lnTo>
                    <a:pt x="618223" y="594118"/>
                  </a:lnTo>
                  <a:lnTo>
                    <a:pt x="672528" y="584923"/>
                  </a:lnTo>
                  <a:lnTo>
                    <a:pt x="724077" y="572439"/>
                  </a:lnTo>
                  <a:lnTo>
                    <a:pt x="772515" y="556856"/>
                  </a:lnTo>
                  <a:lnTo>
                    <a:pt x="817460" y="538416"/>
                  </a:lnTo>
                  <a:lnTo>
                    <a:pt x="858532" y="517309"/>
                  </a:lnTo>
                  <a:lnTo>
                    <a:pt x="895350" y="493776"/>
                  </a:lnTo>
                  <a:lnTo>
                    <a:pt x="927531" y="468007"/>
                  </a:lnTo>
                  <a:lnTo>
                    <a:pt x="954709" y="440245"/>
                  </a:lnTo>
                  <a:lnTo>
                    <a:pt x="992555" y="379552"/>
                  </a:lnTo>
                  <a:lnTo>
                    <a:pt x="1005840" y="313436"/>
                  </a:lnTo>
                  <a:close/>
                </a:path>
                <a:path w="2733040" h="962660">
                  <a:moveTo>
                    <a:pt x="2733040" y="962406"/>
                  </a:moveTo>
                  <a:lnTo>
                    <a:pt x="2724315" y="939038"/>
                  </a:lnTo>
                  <a:lnTo>
                    <a:pt x="2705227" y="887857"/>
                  </a:lnTo>
                  <a:lnTo>
                    <a:pt x="2693098" y="900874"/>
                  </a:lnTo>
                  <a:lnTo>
                    <a:pt x="1726311" y="0"/>
                  </a:lnTo>
                  <a:lnTo>
                    <a:pt x="1702054" y="26035"/>
                  </a:lnTo>
                  <a:lnTo>
                    <a:pt x="2668841" y="926909"/>
                  </a:lnTo>
                  <a:lnTo>
                    <a:pt x="2656713" y="939927"/>
                  </a:lnTo>
                  <a:lnTo>
                    <a:pt x="2733040" y="962406"/>
                  </a:lnTo>
                  <a:close/>
                </a:path>
              </a:pathLst>
            </a:custGeom>
            <a:solidFill>
              <a:srgbClr val="000000"/>
            </a:solidFill>
          </p:spPr>
          <p:txBody>
            <a:bodyPr wrap="square" lIns="0" tIns="0" rIns="0" bIns="0" rtlCol="0"/>
            <a:lstStyle/>
            <a:p>
              <a:endParaRPr/>
            </a:p>
          </p:txBody>
        </p:sp>
        <p:sp>
          <p:nvSpPr>
            <p:cNvPr id="9" name="object 9"/>
            <p:cNvSpPr/>
            <p:nvPr/>
          </p:nvSpPr>
          <p:spPr>
            <a:xfrm>
              <a:off x="541020" y="2491740"/>
              <a:ext cx="1005840" cy="576580"/>
            </a:xfrm>
            <a:custGeom>
              <a:avLst/>
              <a:gdLst/>
              <a:ahLst/>
              <a:cxnLst/>
              <a:rect l="l" t="t" r="r" b="b"/>
              <a:pathLst>
                <a:path w="1005840" h="576580">
                  <a:moveTo>
                    <a:pt x="0" y="288289"/>
                  </a:moveTo>
                  <a:lnTo>
                    <a:pt x="13282" y="222175"/>
                  </a:lnTo>
                  <a:lnTo>
                    <a:pt x="51118" y="161489"/>
                  </a:lnTo>
                  <a:lnTo>
                    <a:pt x="78300" y="133723"/>
                  </a:lnTo>
                  <a:lnTo>
                    <a:pt x="110487" y="107962"/>
                  </a:lnTo>
                  <a:lnTo>
                    <a:pt x="147304" y="84423"/>
                  </a:lnTo>
                  <a:lnTo>
                    <a:pt x="188371" y="63321"/>
                  </a:lnTo>
                  <a:lnTo>
                    <a:pt x="233313" y="44873"/>
                  </a:lnTo>
                  <a:lnTo>
                    <a:pt x="281751" y="29295"/>
                  </a:lnTo>
                  <a:lnTo>
                    <a:pt x="333308" y="16802"/>
                  </a:lnTo>
                  <a:lnTo>
                    <a:pt x="387606" y="7611"/>
                  </a:lnTo>
                  <a:lnTo>
                    <a:pt x="444270" y="1938"/>
                  </a:lnTo>
                  <a:lnTo>
                    <a:pt x="502920" y="0"/>
                  </a:lnTo>
                  <a:lnTo>
                    <a:pt x="561569" y="1938"/>
                  </a:lnTo>
                  <a:lnTo>
                    <a:pt x="618233" y="7611"/>
                  </a:lnTo>
                  <a:lnTo>
                    <a:pt x="672531" y="16802"/>
                  </a:lnTo>
                  <a:lnTo>
                    <a:pt x="724088" y="29295"/>
                  </a:lnTo>
                  <a:lnTo>
                    <a:pt x="772526" y="44873"/>
                  </a:lnTo>
                  <a:lnTo>
                    <a:pt x="817468" y="63321"/>
                  </a:lnTo>
                  <a:lnTo>
                    <a:pt x="858535" y="84423"/>
                  </a:lnTo>
                  <a:lnTo>
                    <a:pt x="895352" y="107962"/>
                  </a:lnTo>
                  <a:lnTo>
                    <a:pt x="927539" y="133723"/>
                  </a:lnTo>
                  <a:lnTo>
                    <a:pt x="954721" y="161489"/>
                  </a:lnTo>
                  <a:lnTo>
                    <a:pt x="992557" y="222175"/>
                  </a:lnTo>
                  <a:lnTo>
                    <a:pt x="1005839" y="288289"/>
                  </a:lnTo>
                  <a:lnTo>
                    <a:pt x="1002456" y="321918"/>
                  </a:lnTo>
                  <a:lnTo>
                    <a:pt x="976519" y="385534"/>
                  </a:lnTo>
                  <a:lnTo>
                    <a:pt x="927539" y="442856"/>
                  </a:lnTo>
                  <a:lnTo>
                    <a:pt x="895352" y="468617"/>
                  </a:lnTo>
                  <a:lnTo>
                    <a:pt x="858535" y="492156"/>
                  </a:lnTo>
                  <a:lnTo>
                    <a:pt x="817468" y="513258"/>
                  </a:lnTo>
                  <a:lnTo>
                    <a:pt x="772526" y="531706"/>
                  </a:lnTo>
                  <a:lnTo>
                    <a:pt x="724088" y="547284"/>
                  </a:lnTo>
                  <a:lnTo>
                    <a:pt x="672531" y="559777"/>
                  </a:lnTo>
                  <a:lnTo>
                    <a:pt x="618233" y="568968"/>
                  </a:lnTo>
                  <a:lnTo>
                    <a:pt x="561569" y="574641"/>
                  </a:lnTo>
                  <a:lnTo>
                    <a:pt x="502920" y="576580"/>
                  </a:lnTo>
                  <a:lnTo>
                    <a:pt x="444270" y="574641"/>
                  </a:lnTo>
                  <a:lnTo>
                    <a:pt x="387606" y="568968"/>
                  </a:lnTo>
                  <a:lnTo>
                    <a:pt x="333308" y="559777"/>
                  </a:lnTo>
                  <a:lnTo>
                    <a:pt x="281751" y="547284"/>
                  </a:lnTo>
                  <a:lnTo>
                    <a:pt x="233313" y="531706"/>
                  </a:lnTo>
                  <a:lnTo>
                    <a:pt x="188371" y="513258"/>
                  </a:lnTo>
                  <a:lnTo>
                    <a:pt x="147304" y="492156"/>
                  </a:lnTo>
                  <a:lnTo>
                    <a:pt x="110487" y="468617"/>
                  </a:lnTo>
                  <a:lnTo>
                    <a:pt x="78300" y="442856"/>
                  </a:lnTo>
                  <a:lnTo>
                    <a:pt x="51118" y="415090"/>
                  </a:lnTo>
                  <a:lnTo>
                    <a:pt x="13282" y="354404"/>
                  </a:lnTo>
                  <a:lnTo>
                    <a:pt x="0" y="288289"/>
                  </a:lnTo>
                  <a:close/>
                </a:path>
              </a:pathLst>
            </a:custGeom>
            <a:ln w="10160">
              <a:solidFill>
                <a:srgbClr val="000000"/>
              </a:solidFill>
            </a:ln>
          </p:spPr>
          <p:txBody>
            <a:bodyPr wrap="square" lIns="0" tIns="0" rIns="0" bIns="0" rtlCol="0"/>
            <a:lstStyle/>
            <a:p>
              <a:endParaRPr/>
            </a:p>
          </p:txBody>
        </p:sp>
      </p:grpSp>
      <p:sp>
        <p:nvSpPr>
          <p:cNvPr id="10" name="object 10"/>
          <p:cNvSpPr txBox="1"/>
          <p:nvPr/>
        </p:nvSpPr>
        <p:spPr>
          <a:xfrm>
            <a:off x="599122" y="2575940"/>
            <a:ext cx="890905" cy="182101"/>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EDEBE0"/>
                </a:solidFill>
                <a:latin typeface="Carlito"/>
                <a:cs typeface="Carlito"/>
              </a:rPr>
              <a:t>Compétitivité</a:t>
            </a:r>
            <a:endParaRPr sz="1100">
              <a:latin typeface="Carlito"/>
              <a:cs typeface="Carlito"/>
            </a:endParaRPr>
          </a:p>
        </p:txBody>
      </p:sp>
      <p:sp>
        <p:nvSpPr>
          <p:cNvPr id="11" name="object 11"/>
          <p:cNvSpPr/>
          <p:nvPr/>
        </p:nvSpPr>
        <p:spPr>
          <a:xfrm>
            <a:off x="1308353" y="2974594"/>
            <a:ext cx="1678939" cy="609600"/>
          </a:xfrm>
          <a:custGeom>
            <a:avLst/>
            <a:gdLst/>
            <a:ahLst/>
            <a:cxnLst/>
            <a:rect l="l" t="t" r="r" b="b"/>
            <a:pathLst>
              <a:path w="1678939" h="609600">
                <a:moveTo>
                  <a:pt x="1605649" y="592583"/>
                </a:moveTo>
                <a:lnTo>
                  <a:pt x="1599819" y="609345"/>
                </a:lnTo>
                <a:lnTo>
                  <a:pt x="1678686" y="599185"/>
                </a:lnTo>
                <a:lnTo>
                  <a:pt x="1677944" y="598423"/>
                </a:lnTo>
                <a:lnTo>
                  <a:pt x="1622425" y="598423"/>
                </a:lnTo>
                <a:lnTo>
                  <a:pt x="1605649" y="592583"/>
                </a:lnTo>
                <a:close/>
              </a:path>
              <a:path w="1678939" h="609600">
                <a:moveTo>
                  <a:pt x="1617313" y="559048"/>
                </a:moveTo>
                <a:lnTo>
                  <a:pt x="1605649" y="592583"/>
                </a:lnTo>
                <a:lnTo>
                  <a:pt x="1622425" y="598423"/>
                </a:lnTo>
                <a:lnTo>
                  <a:pt x="1634109" y="564895"/>
                </a:lnTo>
                <a:lnTo>
                  <a:pt x="1617313" y="559048"/>
                </a:lnTo>
                <a:close/>
              </a:path>
              <a:path w="1678939" h="609600">
                <a:moveTo>
                  <a:pt x="1623187" y="542163"/>
                </a:moveTo>
                <a:lnTo>
                  <a:pt x="1617313" y="559048"/>
                </a:lnTo>
                <a:lnTo>
                  <a:pt x="1634109" y="564895"/>
                </a:lnTo>
                <a:lnTo>
                  <a:pt x="1622425" y="598423"/>
                </a:lnTo>
                <a:lnTo>
                  <a:pt x="1677944" y="598423"/>
                </a:lnTo>
                <a:lnTo>
                  <a:pt x="1623187" y="542163"/>
                </a:lnTo>
                <a:close/>
              </a:path>
              <a:path w="1678939" h="609600">
                <a:moveTo>
                  <a:pt x="11684" y="0"/>
                </a:moveTo>
                <a:lnTo>
                  <a:pt x="0" y="33527"/>
                </a:lnTo>
                <a:lnTo>
                  <a:pt x="1605649" y="592583"/>
                </a:lnTo>
                <a:lnTo>
                  <a:pt x="1617313" y="559048"/>
                </a:lnTo>
                <a:lnTo>
                  <a:pt x="11684" y="0"/>
                </a:lnTo>
                <a:close/>
              </a:path>
            </a:pathLst>
          </a:custGeom>
          <a:solidFill>
            <a:srgbClr val="000000"/>
          </a:solidFill>
        </p:spPr>
        <p:txBody>
          <a:bodyPr wrap="square" lIns="0" tIns="0" rIns="0" bIns="0" rtlCol="0"/>
          <a:lstStyle/>
          <a:p>
            <a:endParaRPr/>
          </a:p>
        </p:txBody>
      </p:sp>
      <p:grpSp>
        <p:nvGrpSpPr>
          <p:cNvPr id="12" name="object 12"/>
          <p:cNvGrpSpPr/>
          <p:nvPr/>
        </p:nvGrpSpPr>
        <p:grpSpPr>
          <a:xfrm>
            <a:off x="462280" y="3639820"/>
            <a:ext cx="1089660" cy="515620"/>
            <a:chOff x="462280" y="3639820"/>
            <a:chExt cx="1089660" cy="515620"/>
          </a:xfrm>
        </p:grpSpPr>
        <p:sp>
          <p:nvSpPr>
            <p:cNvPr id="13" name="object 13"/>
            <p:cNvSpPr/>
            <p:nvPr/>
          </p:nvSpPr>
          <p:spPr>
            <a:xfrm>
              <a:off x="467360" y="3644900"/>
              <a:ext cx="1079500" cy="505459"/>
            </a:xfrm>
            <a:custGeom>
              <a:avLst/>
              <a:gdLst/>
              <a:ahLst/>
              <a:cxnLst/>
              <a:rect l="l" t="t" r="r" b="b"/>
              <a:pathLst>
                <a:path w="1079500" h="505460">
                  <a:moveTo>
                    <a:pt x="539750" y="0"/>
                  </a:moveTo>
                  <a:lnTo>
                    <a:pt x="476803" y="1700"/>
                  </a:lnTo>
                  <a:lnTo>
                    <a:pt x="415990" y="6675"/>
                  </a:lnTo>
                  <a:lnTo>
                    <a:pt x="357715" y="14734"/>
                  </a:lnTo>
                  <a:lnTo>
                    <a:pt x="302382" y="25688"/>
                  </a:lnTo>
                  <a:lnTo>
                    <a:pt x="250396" y="39348"/>
                  </a:lnTo>
                  <a:lnTo>
                    <a:pt x="202164" y="55523"/>
                  </a:lnTo>
                  <a:lnTo>
                    <a:pt x="158089" y="74025"/>
                  </a:lnTo>
                  <a:lnTo>
                    <a:pt x="118577" y="94662"/>
                  </a:lnTo>
                  <a:lnTo>
                    <a:pt x="84032" y="117247"/>
                  </a:lnTo>
                  <a:lnTo>
                    <a:pt x="31466" y="167496"/>
                  </a:lnTo>
                  <a:lnTo>
                    <a:pt x="3631" y="223257"/>
                  </a:lnTo>
                  <a:lnTo>
                    <a:pt x="0" y="252730"/>
                  </a:lnTo>
                  <a:lnTo>
                    <a:pt x="3631" y="282202"/>
                  </a:lnTo>
                  <a:lnTo>
                    <a:pt x="31466" y="337963"/>
                  </a:lnTo>
                  <a:lnTo>
                    <a:pt x="84032" y="388212"/>
                  </a:lnTo>
                  <a:lnTo>
                    <a:pt x="118577" y="410797"/>
                  </a:lnTo>
                  <a:lnTo>
                    <a:pt x="158089" y="431434"/>
                  </a:lnTo>
                  <a:lnTo>
                    <a:pt x="202164" y="449936"/>
                  </a:lnTo>
                  <a:lnTo>
                    <a:pt x="250396" y="466111"/>
                  </a:lnTo>
                  <a:lnTo>
                    <a:pt x="302382" y="479771"/>
                  </a:lnTo>
                  <a:lnTo>
                    <a:pt x="357715" y="490725"/>
                  </a:lnTo>
                  <a:lnTo>
                    <a:pt x="415990" y="498784"/>
                  </a:lnTo>
                  <a:lnTo>
                    <a:pt x="476803" y="503759"/>
                  </a:lnTo>
                  <a:lnTo>
                    <a:pt x="539750" y="505460"/>
                  </a:lnTo>
                  <a:lnTo>
                    <a:pt x="602691" y="503759"/>
                  </a:lnTo>
                  <a:lnTo>
                    <a:pt x="663501" y="498784"/>
                  </a:lnTo>
                  <a:lnTo>
                    <a:pt x="721774" y="490725"/>
                  </a:lnTo>
                  <a:lnTo>
                    <a:pt x="777106" y="479771"/>
                  </a:lnTo>
                  <a:lnTo>
                    <a:pt x="829091" y="466111"/>
                  </a:lnTo>
                  <a:lnTo>
                    <a:pt x="877324" y="449936"/>
                  </a:lnTo>
                  <a:lnTo>
                    <a:pt x="921400" y="431434"/>
                  </a:lnTo>
                  <a:lnTo>
                    <a:pt x="960914" y="410797"/>
                  </a:lnTo>
                  <a:lnTo>
                    <a:pt x="995460" y="388212"/>
                  </a:lnTo>
                  <a:lnTo>
                    <a:pt x="1048030" y="337963"/>
                  </a:lnTo>
                  <a:lnTo>
                    <a:pt x="1075868" y="282202"/>
                  </a:lnTo>
                  <a:lnTo>
                    <a:pt x="1079500" y="252730"/>
                  </a:lnTo>
                  <a:lnTo>
                    <a:pt x="1075868" y="223257"/>
                  </a:lnTo>
                  <a:lnTo>
                    <a:pt x="1048030" y="167496"/>
                  </a:lnTo>
                  <a:lnTo>
                    <a:pt x="995460" y="117247"/>
                  </a:lnTo>
                  <a:lnTo>
                    <a:pt x="960914" y="94662"/>
                  </a:lnTo>
                  <a:lnTo>
                    <a:pt x="921400" y="74025"/>
                  </a:lnTo>
                  <a:lnTo>
                    <a:pt x="877324" y="55523"/>
                  </a:lnTo>
                  <a:lnTo>
                    <a:pt x="829091" y="39348"/>
                  </a:lnTo>
                  <a:lnTo>
                    <a:pt x="777106" y="25688"/>
                  </a:lnTo>
                  <a:lnTo>
                    <a:pt x="721774" y="14734"/>
                  </a:lnTo>
                  <a:lnTo>
                    <a:pt x="663501" y="6675"/>
                  </a:lnTo>
                  <a:lnTo>
                    <a:pt x="602691" y="1700"/>
                  </a:lnTo>
                  <a:lnTo>
                    <a:pt x="539750" y="0"/>
                  </a:lnTo>
                  <a:close/>
                </a:path>
              </a:pathLst>
            </a:custGeom>
            <a:solidFill>
              <a:srgbClr val="000000"/>
            </a:solidFill>
          </p:spPr>
          <p:txBody>
            <a:bodyPr wrap="square" lIns="0" tIns="0" rIns="0" bIns="0" rtlCol="0"/>
            <a:lstStyle/>
            <a:p>
              <a:endParaRPr/>
            </a:p>
          </p:txBody>
        </p:sp>
        <p:sp>
          <p:nvSpPr>
            <p:cNvPr id="14" name="object 14"/>
            <p:cNvSpPr/>
            <p:nvPr/>
          </p:nvSpPr>
          <p:spPr>
            <a:xfrm>
              <a:off x="467360" y="3644900"/>
              <a:ext cx="1079500" cy="505459"/>
            </a:xfrm>
            <a:custGeom>
              <a:avLst/>
              <a:gdLst/>
              <a:ahLst/>
              <a:cxnLst/>
              <a:rect l="l" t="t" r="r" b="b"/>
              <a:pathLst>
                <a:path w="1079500" h="505460">
                  <a:moveTo>
                    <a:pt x="0" y="252730"/>
                  </a:moveTo>
                  <a:lnTo>
                    <a:pt x="14255" y="194783"/>
                  </a:lnTo>
                  <a:lnTo>
                    <a:pt x="54861" y="141588"/>
                  </a:lnTo>
                  <a:lnTo>
                    <a:pt x="118577" y="94662"/>
                  </a:lnTo>
                  <a:lnTo>
                    <a:pt x="158089" y="74025"/>
                  </a:lnTo>
                  <a:lnTo>
                    <a:pt x="202164" y="55523"/>
                  </a:lnTo>
                  <a:lnTo>
                    <a:pt x="250396" y="39348"/>
                  </a:lnTo>
                  <a:lnTo>
                    <a:pt x="302382" y="25688"/>
                  </a:lnTo>
                  <a:lnTo>
                    <a:pt x="357715" y="14734"/>
                  </a:lnTo>
                  <a:lnTo>
                    <a:pt x="415990" y="6675"/>
                  </a:lnTo>
                  <a:lnTo>
                    <a:pt x="476803" y="1700"/>
                  </a:lnTo>
                  <a:lnTo>
                    <a:pt x="539750" y="0"/>
                  </a:lnTo>
                  <a:lnTo>
                    <a:pt x="602691" y="1700"/>
                  </a:lnTo>
                  <a:lnTo>
                    <a:pt x="663501" y="6675"/>
                  </a:lnTo>
                  <a:lnTo>
                    <a:pt x="721774" y="14734"/>
                  </a:lnTo>
                  <a:lnTo>
                    <a:pt x="777106" y="25688"/>
                  </a:lnTo>
                  <a:lnTo>
                    <a:pt x="829091" y="39348"/>
                  </a:lnTo>
                  <a:lnTo>
                    <a:pt x="877324" y="55523"/>
                  </a:lnTo>
                  <a:lnTo>
                    <a:pt x="921400" y="74025"/>
                  </a:lnTo>
                  <a:lnTo>
                    <a:pt x="960914" y="94662"/>
                  </a:lnTo>
                  <a:lnTo>
                    <a:pt x="995460" y="117247"/>
                  </a:lnTo>
                  <a:lnTo>
                    <a:pt x="1048030" y="167496"/>
                  </a:lnTo>
                  <a:lnTo>
                    <a:pt x="1075868" y="223257"/>
                  </a:lnTo>
                  <a:lnTo>
                    <a:pt x="1079500" y="252730"/>
                  </a:lnTo>
                  <a:lnTo>
                    <a:pt x="1075868" y="282202"/>
                  </a:lnTo>
                  <a:lnTo>
                    <a:pt x="1048030" y="337963"/>
                  </a:lnTo>
                  <a:lnTo>
                    <a:pt x="995460" y="388212"/>
                  </a:lnTo>
                  <a:lnTo>
                    <a:pt x="960914" y="410797"/>
                  </a:lnTo>
                  <a:lnTo>
                    <a:pt x="921400" y="431434"/>
                  </a:lnTo>
                  <a:lnTo>
                    <a:pt x="877324" y="449936"/>
                  </a:lnTo>
                  <a:lnTo>
                    <a:pt x="829091" y="466111"/>
                  </a:lnTo>
                  <a:lnTo>
                    <a:pt x="777106" y="479771"/>
                  </a:lnTo>
                  <a:lnTo>
                    <a:pt x="721774" y="490725"/>
                  </a:lnTo>
                  <a:lnTo>
                    <a:pt x="663501" y="498784"/>
                  </a:lnTo>
                  <a:lnTo>
                    <a:pt x="602691" y="503759"/>
                  </a:lnTo>
                  <a:lnTo>
                    <a:pt x="539750" y="505460"/>
                  </a:lnTo>
                  <a:lnTo>
                    <a:pt x="476803" y="503759"/>
                  </a:lnTo>
                  <a:lnTo>
                    <a:pt x="415990" y="498784"/>
                  </a:lnTo>
                  <a:lnTo>
                    <a:pt x="357715" y="490725"/>
                  </a:lnTo>
                  <a:lnTo>
                    <a:pt x="302382" y="479771"/>
                  </a:lnTo>
                  <a:lnTo>
                    <a:pt x="250396" y="466111"/>
                  </a:lnTo>
                  <a:lnTo>
                    <a:pt x="202164" y="449936"/>
                  </a:lnTo>
                  <a:lnTo>
                    <a:pt x="158089" y="431434"/>
                  </a:lnTo>
                  <a:lnTo>
                    <a:pt x="118577" y="410797"/>
                  </a:lnTo>
                  <a:lnTo>
                    <a:pt x="84032" y="388212"/>
                  </a:lnTo>
                  <a:lnTo>
                    <a:pt x="31466" y="337963"/>
                  </a:lnTo>
                  <a:lnTo>
                    <a:pt x="3631" y="282202"/>
                  </a:lnTo>
                  <a:lnTo>
                    <a:pt x="0" y="252730"/>
                  </a:lnTo>
                  <a:close/>
                </a:path>
              </a:pathLst>
            </a:custGeom>
            <a:ln w="10160">
              <a:solidFill>
                <a:srgbClr val="000000"/>
              </a:solidFill>
            </a:ln>
          </p:spPr>
          <p:txBody>
            <a:bodyPr wrap="square" lIns="0" tIns="0" rIns="0" bIns="0" rtlCol="0"/>
            <a:lstStyle/>
            <a:p>
              <a:endParaRPr/>
            </a:p>
          </p:txBody>
        </p:sp>
      </p:grpSp>
      <p:sp>
        <p:nvSpPr>
          <p:cNvPr id="15" name="object 15"/>
          <p:cNvSpPr txBox="1"/>
          <p:nvPr/>
        </p:nvSpPr>
        <p:spPr>
          <a:xfrm>
            <a:off x="609600" y="3733800"/>
            <a:ext cx="987741" cy="182101"/>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EDEBE0"/>
                </a:solidFill>
                <a:latin typeface="Carlito"/>
                <a:cs typeface="Carlito"/>
              </a:rPr>
              <a:t>Massification</a:t>
            </a:r>
            <a:endParaRPr sz="1100">
              <a:latin typeface="Carlito"/>
              <a:cs typeface="Carlito"/>
            </a:endParaRPr>
          </a:p>
        </p:txBody>
      </p:sp>
      <p:grpSp>
        <p:nvGrpSpPr>
          <p:cNvPr id="16" name="object 16"/>
          <p:cNvGrpSpPr/>
          <p:nvPr/>
        </p:nvGrpSpPr>
        <p:grpSpPr>
          <a:xfrm>
            <a:off x="391159" y="3842130"/>
            <a:ext cx="2595880" cy="1248410"/>
            <a:chOff x="391159" y="3842130"/>
            <a:chExt cx="2595880" cy="1248410"/>
          </a:xfrm>
        </p:grpSpPr>
        <p:sp>
          <p:nvSpPr>
            <p:cNvPr id="17" name="object 17"/>
            <p:cNvSpPr/>
            <p:nvPr/>
          </p:nvSpPr>
          <p:spPr>
            <a:xfrm>
              <a:off x="396240" y="3842130"/>
              <a:ext cx="2590800" cy="1243330"/>
            </a:xfrm>
            <a:custGeom>
              <a:avLst/>
              <a:gdLst/>
              <a:ahLst/>
              <a:cxnLst/>
              <a:rect l="l" t="t" r="r" b="b"/>
              <a:pathLst>
                <a:path w="2590800" h="1243329">
                  <a:moveTo>
                    <a:pt x="1150620" y="883539"/>
                  </a:moveTo>
                  <a:lnTo>
                    <a:pt x="1138923" y="811110"/>
                  </a:lnTo>
                  <a:lnTo>
                    <a:pt x="1105408" y="743648"/>
                  </a:lnTo>
                  <a:lnTo>
                    <a:pt x="1081176" y="712228"/>
                  </a:lnTo>
                  <a:lnTo>
                    <a:pt x="1052360" y="682599"/>
                  </a:lnTo>
                  <a:lnTo>
                    <a:pt x="1019251" y="654926"/>
                  </a:lnTo>
                  <a:lnTo>
                    <a:pt x="982116" y="629399"/>
                  </a:lnTo>
                  <a:lnTo>
                    <a:pt x="941260" y="606209"/>
                  </a:lnTo>
                  <a:lnTo>
                    <a:pt x="896975" y="585520"/>
                  </a:lnTo>
                  <a:lnTo>
                    <a:pt x="849541" y="567512"/>
                  </a:lnTo>
                  <a:lnTo>
                    <a:pt x="799249" y="552373"/>
                  </a:lnTo>
                  <a:lnTo>
                    <a:pt x="746391" y="540296"/>
                  </a:lnTo>
                  <a:lnTo>
                    <a:pt x="691248" y="531431"/>
                  </a:lnTo>
                  <a:lnTo>
                    <a:pt x="634123" y="525995"/>
                  </a:lnTo>
                  <a:lnTo>
                    <a:pt x="575310" y="524129"/>
                  </a:lnTo>
                  <a:lnTo>
                    <a:pt x="516483" y="525995"/>
                  </a:lnTo>
                  <a:lnTo>
                    <a:pt x="459359" y="531431"/>
                  </a:lnTo>
                  <a:lnTo>
                    <a:pt x="404215" y="540296"/>
                  </a:lnTo>
                  <a:lnTo>
                    <a:pt x="351358" y="552373"/>
                  </a:lnTo>
                  <a:lnTo>
                    <a:pt x="301078" y="567512"/>
                  </a:lnTo>
                  <a:lnTo>
                    <a:pt x="253644" y="585520"/>
                  </a:lnTo>
                  <a:lnTo>
                    <a:pt x="209346" y="606209"/>
                  </a:lnTo>
                  <a:lnTo>
                    <a:pt x="168490" y="629399"/>
                  </a:lnTo>
                  <a:lnTo>
                    <a:pt x="131368" y="654926"/>
                  </a:lnTo>
                  <a:lnTo>
                    <a:pt x="98247" y="682599"/>
                  </a:lnTo>
                  <a:lnTo>
                    <a:pt x="69430" y="712228"/>
                  </a:lnTo>
                  <a:lnTo>
                    <a:pt x="45199" y="743648"/>
                  </a:lnTo>
                  <a:lnTo>
                    <a:pt x="25857" y="776668"/>
                  </a:lnTo>
                  <a:lnTo>
                    <a:pt x="2959" y="846797"/>
                  </a:lnTo>
                  <a:lnTo>
                    <a:pt x="0" y="883539"/>
                  </a:lnTo>
                  <a:lnTo>
                    <a:pt x="2959" y="920292"/>
                  </a:lnTo>
                  <a:lnTo>
                    <a:pt x="25857" y="990422"/>
                  </a:lnTo>
                  <a:lnTo>
                    <a:pt x="45199" y="1023442"/>
                  </a:lnTo>
                  <a:lnTo>
                    <a:pt x="69430" y="1054862"/>
                  </a:lnTo>
                  <a:lnTo>
                    <a:pt x="98247" y="1084491"/>
                  </a:lnTo>
                  <a:lnTo>
                    <a:pt x="131368" y="1112164"/>
                  </a:lnTo>
                  <a:lnTo>
                    <a:pt x="168490" y="1137691"/>
                  </a:lnTo>
                  <a:lnTo>
                    <a:pt x="209346" y="1160881"/>
                  </a:lnTo>
                  <a:lnTo>
                    <a:pt x="253644" y="1181569"/>
                  </a:lnTo>
                  <a:lnTo>
                    <a:pt x="301078" y="1199578"/>
                  </a:lnTo>
                  <a:lnTo>
                    <a:pt x="351358" y="1214716"/>
                  </a:lnTo>
                  <a:lnTo>
                    <a:pt x="404215" y="1226794"/>
                  </a:lnTo>
                  <a:lnTo>
                    <a:pt x="459359" y="1235659"/>
                  </a:lnTo>
                  <a:lnTo>
                    <a:pt x="516483" y="1241094"/>
                  </a:lnTo>
                  <a:lnTo>
                    <a:pt x="575310" y="1242949"/>
                  </a:lnTo>
                  <a:lnTo>
                    <a:pt x="634123" y="1241094"/>
                  </a:lnTo>
                  <a:lnTo>
                    <a:pt x="691248" y="1235659"/>
                  </a:lnTo>
                  <a:lnTo>
                    <a:pt x="746391" y="1226794"/>
                  </a:lnTo>
                  <a:lnTo>
                    <a:pt x="799249" y="1214716"/>
                  </a:lnTo>
                  <a:lnTo>
                    <a:pt x="849541" y="1199578"/>
                  </a:lnTo>
                  <a:lnTo>
                    <a:pt x="896975" y="1181569"/>
                  </a:lnTo>
                  <a:lnTo>
                    <a:pt x="941260" y="1160881"/>
                  </a:lnTo>
                  <a:lnTo>
                    <a:pt x="982116" y="1137691"/>
                  </a:lnTo>
                  <a:lnTo>
                    <a:pt x="1019251" y="1112164"/>
                  </a:lnTo>
                  <a:lnTo>
                    <a:pt x="1052360" y="1084491"/>
                  </a:lnTo>
                  <a:lnTo>
                    <a:pt x="1081176" y="1054862"/>
                  </a:lnTo>
                  <a:lnTo>
                    <a:pt x="1105408" y="1023442"/>
                  </a:lnTo>
                  <a:lnTo>
                    <a:pt x="1124750" y="990422"/>
                  </a:lnTo>
                  <a:lnTo>
                    <a:pt x="1147648" y="920292"/>
                  </a:lnTo>
                  <a:lnTo>
                    <a:pt x="1150620" y="883539"/>
                  </a:lnTo>
                  <a:close/>
                </a:path>
                <a:path w="2590800" h="1243329">
                  <a:moveTo>
                    <a:pt x="2556433" y="104902"/>
                  </a:moveTo>
                  <a:lnTo>
                    <a:pt x="2536698" y="104902"/>
                  </a:lnTo>
                  <a:lnTo>
                    <a:pt x="2518841" y="104902"/>
                  </a:lnTo>
                  <a:lnTo>
                    <a:pt x="2518029" y="121793"/>
                  </a:lnTo>
                  <a:lnTo>
                    <a:pt x="2556433" y="104902"/>
                  </a:lnTo>
                  <a:close/>
                </a:path>
                <a:path w="2590800" h="1243329">
                  <a:moveTo>
                    <a:pt x="2590800" y="89789"/>
                  </a:moveTo>
                  <a:lnTo>
                    <a:pt x="2521458" y="50800"/>
                  </a:lnTo>
                  <a:lnTo>
                    <a:pt x="2520594" y="68478"/>
                  </a:lnTo>
                  <a:lnTo>
                    <a:pt x="1133729" y="0"/>
                  </a:lnTo>
                  <a:lnTo>
                    <a:pt x="1131951" y="35560"/>
                  </a:lnTo>
                  <a:lnTo>
                    <a:pt x="2518880" y="104025"/>
                  </a:lnTo>
                  <a:lnTo>
                    <a:pt x="2536736" y="104025"/>
                  </a:lnTo>
                  <a:lnTo>
                    <a:pt x="2558427" y="104025"/>
                  </a:lnTo>
                  <a:lnTo>
                    <a:pt x="2590800" y="89789"/>
                  </a:lnTo>
                  <a:close/>
                </a:path>
              </a:pathLst>
            </a:custGeom>
            <a:solidFill>
              <a:srgbClr val="000000"/>
            </a:solidFill>
          </p:spPr>
          <p:txBody>
            <a:bodyPr wrap="square" lIns="0" tIns="0" rIns="0" bIns="0" rtlCol="0"/>
            <a:lstStyle/>
            <a:p>
              <a:endParaRPr/>
            </a:p>
          </p:txBody>
        </p:sp>
        <p:sp>
          <p:nvSpPr>
            <p:cNvPr id="18" name="object 18"/>
            <p:cNvSpPr/>
            <p:nvPr/>
          </p:nvSpPr>
          <p:spPr>
            <a:xfrm>
              <a:off x="396239" y="4366259"/>
              <a:ext cx="1150620" cy="718820"/>
            </a:xfrm>
            <a:custGeom>
              <a:avLst/>
              <a:gdLst/>
              <a:ahLst/>
              <a:cxnLst/>
              <a:rect l="l" t="t" r="r" b="b"/>
              <a:pathLst>
                <a:path w="1150620" h="718820">
                  <a:moveTo>
                    <a:pt x="0" y="359409"/>
                  </a:moveTo>
                  <a:lnTo>
                    <a:pt x="11687" y="286975"/>
                  </a:lnTo>
                  <a:lnTo>
                    <a:pt x="45209" y="219509"/>
                  </a:lnTo>
                  <a:lnTo>
                    <a:pt x="69435" y="188091"/>
                  </a:lnTo>
                  <a:lnTo>
                    <a:pt x="98252" y="158458"/>
                  </a:lnTo>
                  <a:lnTo>
                    <a:pt x="131370" y="130790"/>
                  </a:lnTo>
                  <a:lnTo>
                    <a:pt x="168502" y="105267"/>
                  </a:lnTo>
                  <a:lnTo>
                    <a:pt x="209356" y="82070"/>
                  </a:lnTo>
                  <a:lnTo>
                    <a:pt x="253645" y="61380"/>
                  </a:lnTo>
                  <a:lnTo>
                    <a:pt x="301080" y="43377"/>
                  </a:lnTo>
                  <a:lnTo>
                    <a:pt x="351370" y="28243"/>
                  </a:lnTo>
                  <a:lnTo>
                    <a:pt x="404228" y="16157"/>
                  </a:lnTo>
                  <a:lnTo>
                    <a:pt x="459363" y="7301"/>
                  </a:lnTo>
                  <a:lnTo>
                    <a:pt x="516486" y="1855"/>
                  </a:lnTo>
                  <a:lnTo>
                    <a:pt x="575310" y="0"/>
                  </a:lnTo>
                  <a:lnTo>
                    <a:pt x="634135" y="1855"/>
                  </a:lnTo>
                  <a:lnTo>
                    <a:pt x="691260" y="7301"/>
                  </a:lnTo>
                  <a:lnTo>
                    <a:pt x="746396" y="16157"/>
                  </a:lnTo>
                  <a:lnTo>
                    <a:pt x="799254" y="28243"/>
                  </a:lnTo>
                  <a:lnTo>
                    <a:pt x="849545" y="43377"/>
                  </a:lnTo>
                  <a:lnTo>
                    <a:pt x="896979" y="61380"/>
                  </a:lnTo>
                  <a:lnTo>
                    <a:pt x="941268" y="82070"/>
                  </a:lnTo>
                  <a:lnTo>
                    <a:pt x="982122" y="105267"/>
                  </a:lnTo>
                  <a:lnTo>
                    <a:pt x="1019253" y="130790"/>
                  </a:lnTo>
                  <a:lnTo>
                    <a:pt x="1052371" y="158458"/>
                  </a:lnTo>
                  <a:lnTo>
                    <a:pt x="1081187" y="188091"/>
                  </a:lnTo>
                  <a:lnTo>
                    <a:pt x="1105411" y="219509"/>
                  </a:lnTo>
                  <a:lnTo>
                    <a:pt x="1124756" y="252530"/>
                  </a:lnTo>
                  <a:lnTo>
                    <a:pt x="1147649" y="322661"/>
                  </a:lnTo>
                  <a:lnTo>
                    <a:pt x="1150620" y="359409"/>
                  </a:lnTo>
                  <a:lnTo>
                    <a:pt x="1147649" y="396158"/>
                  </a:lnTo>
                  <a:lnTo>
                    <a:pt x="1124756" y="466289"/>
                  </a:lnTo>
                  <a:lnTo>
                    <a:pt x="1105411" y="499310"/>
                  </a:lnTo>
                  <a:lnTo>
                    <a:pt x="1081187" y="530728"/>
                  </a:lnTo>
                  <a:lnTo>
                    <a:pt x="1052371" y="560361"/>
                  </a:lnTo>
                  <a:lnTo>
                    <a:pt x="1019253" y="588029"/>
                  </a:lnTo>
                  <a:lnTo>
                    <a:pt x="982122" y="613552"/>
                  </a:lnTo>
                  <a:lnTo>
                    <a:pt x="941268" y="636749"/>
                  </a:lnTo>
                  <a:lnTo>
                    <a:pt x="896979" y="657439"/>
                  </a:lnTo>
                  <a:lnTo>
                    <a:pt x="849545" y="675442"/>
                  </a:lnTo>
                  <a:lnTo>
                    <a:pt x="799254" y="690576"/>
                  </a:lnTo>
                  <a:lnTo>
                    <a:pt x="746396" y="702662"/>
                  </a:lnTo>
                  <a:lnTo>
                    <a:pt x="691260" y="711518"/>
                  </a:lnTo>
                  <a:lnTo>
                    <a:pt x="634135" y="716964"/>
                  </a:lnTo>
                  <a:lnTo>
                    <a:pt x="575310" y="718819"/>
                  </a:lnTo>
                  <a:lnTo>
                    <a:pt x="516486" y="716964"/>
                  </a:lnTo>
                  <a:lnTo>
                    <a:pt x="459363" y="711518"/>
                  </a:lnTo>
                  <a:lnTo>
                    <a:pt x="404228" y="702662"/>
                  </a:lnTo>
                  <a:lnTo>
                    <a:pt x="351370" y="690576"/>
                  </a:lnTo>
                  <a:lnTo>
                    <a:pt x="301080" y="675442"/>
                  </a:lnTo>
                  <a:lnTo>
                    <a:pt x="253645" y="657439"/>
                  </a:lnTo>
                  <a:lnTo>
                    <a:pt x="209356" y="636749"/>
                  </a:lnTo>
                  <a:lnTo>
                    <a:pt x="168502" y="613552"/>
                  </a:lnTo>
                  <a:lnTo>
                    <a:pt x="131370" y="588029"/>
                  </a:lnTo>
                  <a:lnTo>
                    <a:pt x="98252" y="560361"/>
                  </a:lnTo>
                  <a:lnTo>
                    <a:pt x="69435" y="530728"/>
                  </a:lnTo>
                  <a:lnTo>
                    <a:pt x="45209" y="499310"/>
                  </a:lnTo>
                  <a:lnTo>
                    <a:pt x="25864" y="466289"/>
                  </a:lnTo>
                  <a:lnTo>
                    <a:pt x="2970" y="396158"/>
                  </a:lnTo>
                  <a:lnTo>
                    <a:pt x="0" y="359409"/>
                  </a:lnTo>
                  <a:close/>
                </a:path>
              </a:pathLst>
            </a:custGeom>
            <a:ln w="10160">
              <a:solidFill>
                <a:srgbClr val="000000"/>
              </a:solidFill>
            </a:ln>
          </p:spPr>
          <p:txBody>
            <a:bodyPr wrap="square" lIns="0" tIns="0" rIns="0" bIns="0" rtlCol="0"/>
            <a:lstStyle/>
            <a:p>
              <a:endParaRPr/>
            </a:p>
          </p:txBody>
        </p:sp>
      </p:grpSp>
      <p:sp>
        <p:nvSpPr>
          <p:cNvPr id="19" name="object 19"/>
          <p:cNvSpPr txBox="1"/>
          <p:nvPr/>
        </p:nvSpPr>
        <p:spPr>
          <a:xfrm>
            <a:off x="457200" y="4648200"/>
            <a:ext cx="104394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EDEBE0"/>
                </a:solidFill>
                <a:latin typeface="Carlito"/>
                <a:cs typeface="Carlito"/>
              </a:rPr>
              <a:t>Employabilité</a:t>
            </a:r>
            <a:endParaRPr sz="1200">
              <a:latin typeface="Carlito"/>
              <a:cs typeface="Carlito"/>
            </a:endParaRPr>
          </a:p>
        </p:txBody>
      </p:sp>
      <p:grpSp>
        <p:nvGrpSpPr>
          <p:cNvPr id="20" name="object 20"/>
          <p:cNvGrpSpPr/>
          <p:nvPr/>
        </p:nvGrpSpPr>
        <p:grpSpPr>
          <a:xfrm>
            <a:off x="1308861" y="4136263"/>
            <a:ext cx="1749425" cy="1675764"/>
            <a:chOff x="1308861" y="4136263"/>
            <a:chExt cx="1749425" cy="1675764"/>
          </a:xfrm>
        </p:grpSpPr>
        <p:sp>
          <p:nvSpPr>
            <p:cNvPr id="21" name="object 21"/>
            <p:cNvSpPr/>
            <p:nvPr/>
          </p:nvSpPr>
          <p:spPr>
            <a:xfrm>
              <a:off x="1308862" y="4136262"/>
              <a:ext cx="1749425" cy="1670685"/>
            </a:xfrm>
            <a:custGeom>
              <a:avLst/>
              <a:gdLst/>
              <a:ahLst/>
              <a:cxnLst/>
              <a:rect l="l" t="t" r="r" b="b"/>
              <a:pathLst>
                <a:path w="1749425" h="1670685">
                  <a:moveTo>
                    <a:pt x="1104138" y="1346327"/>
                  </a:moveTo>
                  <a:lnTo>
                    <a:pt x="1091755" y="1272095"/>
                  </a:lnTo>
                  <a:lnTo>
                    <a:pt x="1056500" y="1203934"/>
                  </a:lnTo>
                  <a:lnTo>
                    <a:pt x="1031176" y="1172743"/>
                  </a:lnTo>
                  <a:lnTo>
                    <a:pt x="1001179" y="1143800"/>
                  </a:lnTo>
                  <a:lnTo>
                    <a:pt x="966876" y="1117358"/>
                  </a:lnTo>
                  <a:lnTo>
                    <a:pt x="928611" y="1093647"/>
                  </a:lnTo>
                  <a:lnTo>
                    <a:pt x="886726" y="1072908"/>
                  </a:lnTo>
                  <a:lnTo>
                    <a:pt x="841590" y="1055408"/>
                  </a:lnTo>
                  <a:lnTo>
                    <a:pt x="793559" y="1041361"/>
                  </a:lnTo>
                  <a:lnTo>
                    <a:pt x="742962" y="1031036"/>
                  </a:lnTo>
                  <a:lnTo>
                    <a:pt x="690156" y="1024661"/>
                  </a:lnTo>
                  <a:lnTo>
                    <a:pt x="635508" y="1022477"/>
                  </a:lnTo>
                  <a:lnTo>
                    <a:pt x="580847" y="1024661"/>
                  </a:lnTo>
                  <a:lnTo>
                    <a:pt x="528040" y="1031036"/>
                  </a:lnTo>
                  <a:lnTo>
                    <a:pt x="477443" y="1041361"/>
                  </a:lnTo>
                  <a:lnTo>
                    <a:pt x="429412" y="1055408"/>
                  </a:lnTo>
                  <a:lnTo>
                    <a:pt x="384276" y="1072908"/>
                  </a:lnTo>
                  <a:lnTo>
                    <a:pt x="342392" y="1093647"/>
                  </a:lnTo>
                  <a:lnTo>
                    <a:pt x="304126" y="1117346"/>
                  </a:lnTo>
                  <a:lnTo>
                    <a:pt x="269824" y="1143800"/>
                  </a:lnTo>
                  <a:lnTo>
                    <a:pt x="239826" y="1172743"/>
                  </a:lnTo>
                  <a:lnTo>
                    <a:pt x="214503" y="1203934"/>
                  </a:lnTo>
                  <a:lnTo>
                    <a:pt x="194195" y="1237132"/>
                  </a:lnTo>
                  <a:lnTo>
                    <a:pt x="170027" y="1308569"/>
                  </a:lnTo>
                  <a:lnTo>
                    <a:pt x="166878" y="1346327"/>
                  </a:lnTo>
                  <a:lnTo>
                    <a:pt x="170027" y="1384096"/>
                  </a:lnTo>
                  <a:lnTo>
                    <a:pt x="194195" y="1455547"/>
                  </a:lnTo>
                  <a:lnTo>
                    <a:pt x="214503" y="1488757"/>
                  </a:lnTo>
                  <a:lnTo>
                    <a:pt x="239826" y="1519948"/>
                  </a:lnTo>
                  <a:lnTo>
                    <a:pt x="269824" y="1548879"/>
                  </a:lnTo>
                  <a:lnTo>
                    <a:pt x="304126" y="1575333"/>
                  </a:lnTo>
                  <a:lnTo>
                    <a:pt x="342392" y="1599031"/>
                  </a:lnTo>
                  <a:lnTo>
                    <a:pt x="384276" y="1619758"/>
                  </a:lnTo>
                  <a:lnTo>
                    <a:pt x="429412" y="1637271"/>
                  </a:lnTo>
                  <a:lnTo>
                    <a:pt x="477443" y="1651304"/>
                  </a:lnTo>
                  <a:lnTo>
                    <a:pt x="528040" y="1661629"/>
                  </a:lnTo>
                  <a:lnTo>
                    <a:pt x="580847" y="1668005"/>
                  </a:lnTo>
                  <a:lnTo>
                    <a:pt x="635508" y="1670177"/>
                  </a:lnTo>
                  <a:lnTo>
                    <a:pt x="690156" y="1668005"/>
                  </a:lnTo>
                  <a:lnTo>
                    <a:pt x="742962" y="1661629"/>
                  </a:lnTo>
                  <a:lnTo>
                    <a:pt x="793559" y="1651304"/>
                  </a:lnTo>
                  <a:lnTo>
                    <a:pt x="841590" y="1637271"/>
                  </a:lnTo>
                  <a:lnTo>
                    <a:pt x="886726" y="1619758"/>
                  </a:lnTo>
                  <a:lnTo>
                    <a:pt x="928611" y="1599031"/>
                  </a:lnTo>
                  <a:lnTo>
                    <a:pt x="966876" y="1575333"/>
                  </a:lnTo>
                  <a:lnTo>
                    <a:pt x="1001179" y="1548879"/>
                  </a:lnTo>
                  <a:lnTo>
                    <a:pt x="1031176" y="1519948"/>
                  </a:lnTo>
                  <a:lnTo>
                    <a:pt x="1056500" y="1488757"/>
                  </a:lnTo>
                  <a:lnTo>
                    <a:pt x="1076807" y="1455547"/>
                  </a:lnTo>
                  <a:lnTo>
                    <a:pt x="1100975" y="1384096"/>
                  </a:lnTo>
                  <a:lnTo>
                    <a:pt x="1104138" y="1346327"/>
                  </a:lnTo>
                  <a:close/>
                </a:path>
                <a:path w="1749425" h="1670685">
                  <a:moveTo>
                    <a:pt x="1749298" y="14097"/>
                  </a:moveTo>
                  <a:lnTo>
                    <a:pt x="1738020" y="12065"/>
                  </a:lnTo>
                  <a:lnTo>
                    <a:pt x="1671066" y="0"/>
                  </a:lnTo>
                  <a:lnTo>
                    <a:pt x="1676044" y="17081"/>
                  </a:lnTo>
                  <a:lnTo>
                    <a:pt x="0" y="507492"/>
                  </a:lnTo>
                  <a:lnTo>
                    <a:pt x="10033" y="541655"/>
                  </a:lnTo>
                  <a:lnTo>
                    <a:pt x="1686001" y="51104"/>
                  </a:lnTo>
                  <a:lnTo>
                    <a:pt x="1691005" y="68199"/>
                  </a:lnTo>
                  <a:lnTo>
                    <a:pt x="1749298" y="14097"/>
                  </a:lnTo>
                  <a:close/>
                </a:path>
              </a:pathLst>
            </a:custGeom>
            <a:solidFill>
              <a:srgbClr val="000000"/>
            </a:solidFill>
          </p:spPr>
          <p:txBody>
            <a:bodyPr wrap="square" lIns="0" tIns="0" rIns="0" bIns="0" rtlCol="0"/>
            <a:lstStyle/>
            <a:p>
              <a:endParaRPr/>
            </a:p>
          </p:txBody>
        </p:sp>
        <p:sp>
          <p:nvSpPr>
            <p:cNvPr id="22" name="object 22"/>
            <p:cNvSpPr/>
            <p:nvPr/>
          </p:nvSpPr>
          <p:spPr>
            <a:xfrm>
              <a:off x="1475739" y="5158740"/>
              <a:ext cx="937260" cy="647700"/>
            </a:xfrm>
            <a:custGeom>
              <a:avLst/>
              <a:gdLst/>
              <a:ahLst/>
              <a:cxnLst/>
              <a:rect l="l" t="t" r="r" b="b"/>
              <a:pathLst>
                <a:path w="937260" h="647700">
                  <a:moveTo>
                    <a:pt x="0" y="323850"/>
                  </a:moveTo>
                  <a:lnTo>
                    <a:pt x="12376" y="249607"/>
                  </a:lnTo>
                  <a:lnTo>
                    <a:pt x="47630" y="181447"/>
                  </a:lnTo>
                  <a:lnTo>
                    <a:pt x="72957" y="150256"/>
                  </a:lnTo>
                  <a:lnTo>
                    <a:pt x="102949" y="121315"/>
                  </a:lnTo>
                  <a:lnTo>
                    <a:pt x="137255" y="94868"/>
                  </a:lnTo>
                  <a:lnTo>
                    <a:pt x="175522" y="71159"/>
                  </a:lnTo>
                  <a:lnTo>
                    <a:pt x="217399" y="50429"/>
                  </a:lnTo>
                  <a:lnTo>
                    <a:pt x="262534" y="32923"/>
                  </a:lnTo>
                  <a:lnTo>
                    <a:pt x="310576" y="18884"/>
                  </a:lnTo>
                  <a:lnTo>
                    <a:pt x="361174" y="8555"/>
                  </a:lnTo>
                  <a:lnTo>
                    <a:pt x="413976" y="2179"/>
                  </a:lnTo>
                  <a:lnTo>
                    <a:pt x="468629" y="0"/>
                  </a:lnTo>
                  <a:lnTo>
                    <a:pt x="523283" y="2179"/>
                  </a:lnTo>
                  <a:lnTo>
                    <a:pt x="576085" y="8555"/>
                  </a:lnTo>
                  <a:lnTo>
                    <a:pt x="626683" y="18884"/>
                  </a:lnTo>
                  <a:lnTo>
                    <a:pt x="674725" y="32923"/>
                  </a:lnTo>
                  <a:lnTo>
                    <a:pt x="719860" y="50429"/>
                  </a:lnTo>
                  <a:lnTo>
                    <a:pt x="761737" y="71159"/>
                  </a:lnTo>
                  <a:lnTo>
                    <a:pt x="800004" y="94869"/>
                  </a:lnTo>
                  <a:lnTo>
                    <a:pt x="834310" y="121315"/>
                  </a:lnTo>
                  <a:lnTo>
                    <a:pt x="864302" y="150256"/>
                  </a:lnTo>
                  <a:lnTo>
                    <a:pt x="889629" y="181447"/>
                  </a:lnTo>
                  <a:lnTo>
                    <a:pt x="909940" y="214645"/>
                  </a:lnTo>
                  <a:lnTo>
                    <a:pt x="934107" y="286089"/>
                  </a:lnTo>
                  <a:lnTo>
                    <a:pt x="937260" y="323850"/>
                  </a:lnTo>
                  <a:lnTo>
                    <a:pt x="934107" y="361617"/>
                  </a:lnTo>
                  <a:lnTo>
                    <a:pt x="909940" y="433069"/>
                  </a:lnTo>
                  <a:lnTo>
                    <a:pt x="889629" y="466269"/>
                  </a:lnTo>
                  <a:lnTo>
                    <a:pt x="864302" y="497460"/>
                  </a:lnTo>
                  <a:lnTo>
                    <a:pt x="834310" y="526400"/>
                  </a:lnTo>
                  <a:lnTo>
                    <a:pt x="800004" y="552845"/>
                  </a:lnTo>
                  <a:lnTo>
                    <a:pt x="761737" y="576552"/>
                  </a:lnTo>
                  <a:lnTo>
                    <a:pt x="719860" y="597279"/>
                  </a:lnTo>
                  <a:lnTo>
                    <a:pt x="674725" y="614782"/>
                  </a:lnTo>
                  <a:lnTo>
                    <a:pt x="626683" y="628819"/>
                  </a:lnTo>
                  <a:lnTo>
                    <a:pt x="576085" y="639146"/>
                  </a:lnTo>
                  <a:lnTo>
                    <a:pt x="523283" y="645521"/>
                  </a:lnTo>
                  <a:lnTo>
                    <a:pt x="468629" y="647700"/>
                  </a:lnTo>
                  <a:lnTo>
                    <a:pt x="413976" y="645521"/>
                  </a:lnTo>
                  <a:lnTo>
                    <a:pt x="361174" y="639146"/>
                  </a:lnTo>
                  <a:lnTo>
                    <a:pt x="310576" y="628819"/>
                  </a:lnTo>
                  <a:lnTo>
                    <a:pt x="262534" y="614782"/>
                  </a:lnTo>
                  <a:lnTo>
                    <a:pt x="217399" y="597279"/>
                  </a:lnTo>
                  <a:lnTo>
                    <a:pt x="175522" y="576552"/>
                  </a:lnTo>
                  <a:lnTo>
                    <a:pt x="137255" y="552845"/>
                  </a:lnTo>
                  <a:lnTo>
                    <a:pt x="102949" y="526400"/>
                  </a:lnTo>
                  <a:lnTo>
                    <a:pt x="72957" y="497460"/>
                  </a:lnTo>
                  <a:lnTo>
                    <a:pt x="47630" y="466269"/>
                  </a:lnTo>
                  <a:lnTo>
                    <a:pt x="27319" y="433069"/>
                  </a:lnTo>
                  <a:lnTo>
                    <a:pt x="3152" y="361617"/>
                  </a:lnTo>
                  <a:lnTo>
                    <a:pt x="0" y="323850"/>
                  </a:lnTo>
                  <a:close/>
                </a:path>
              </a:pathLst>
            </a:custGeom>
            <a:ln w="10160">
              <a:solidFill>
                <a:srgbClr val="000000"/>
              </a:solidFill>
            </a:ln>
          </p:spPr>
          <p:txBody>
            <a:bodyPr wrap="square" lIns="0" tIns="0" rIns="0" bIns="0" rtlCol="0"/>
            <a:lstStyle/>
            <a:p>
              <a:endParaRPr/>
            </a:p>
          </p:txBody>
        </p:sp>
      </p:grpSp>
      <p:sp>
        <p:nvSpPr>
          <p:cNvPr id="23" name="object 23"/>
          <p:cNvSpPr txBox="1"/>
          <p:nvPr/>
        </p:nvSpPr>
        <p:spPr>
          <a:xfrm>
            <a:off x="1524000" y="5410200"/>
            <a:ext cx="774699"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EDEBE0"/>
                </a:solidFill>
                <a:latin typeface="Carlito"/>
                <a:cs typeface="Carlito"/>
              </a:rPr>
              <a:t>Innovation</a:t>
            </a:r>
            <a:endParaRPr sz="1200">
              <a:latin typeface="Carlito"/>
              <a:cs typeface="Carlito"/>
            </a:endParaRPr>
          </a:p>
        </p:txBody>
      </p:sp>
      <p:grpSp>
        <p:nvGrpSpPr>
          <p:cNvPr id="24" name="object 24"/>
          <p:cNvGrpSpPr/>
          <p:nvPr/>
        </p:nvGrpSpPr>
        <p:grpSpPr>
          <a:xfrm>
            <a:off x="2243201" y="3208020"/>
            <a:ext cx="2407920" cy="1976120"/>
            <a:chOff x="2243201" y="3208020"/>
            <a:chExt cx="2407920" cy="1976120"/>
          </a:xfrm>
        </p:grpSpPr>
        <p:sp>
          <p:nvSpPr>
            <p:cNvPr id="25" name="object 25"/>
            <p:cNvSpPr/>
            <p:nvPr/>
          </p:nvSpPr>
          <p:spPr>
            <a:xfrm>
              <a:off x="2243201" y="4366260"/>
              <a:ext cx="1033780" cy="817880"/>
            </a:xfrm>
            <a:custGeom>
              <a:avLst/>
              <a:gdLst/>
              <a:ahLst/>
              <a:cxnLst/>
              <a:rect l="l" t="t" r="r" b="b"/>
              <a:pathLst>
                <a:path w="1033779" h="817879">
                  <a:moveTo>
                    <a:pt x="966475" y="29897"/>
                  </a:moveTo>
                  <a:lnTo>
                    <a:pt x="0" y="789432"/>
                  </a:lnTo>
                  <a:lnTo>
                    <a:pt x="21971" y="817498"/>
                  </a:lnTo>
                  <a:lnTo>
                    <a:pt x="988507" y="57916"/>
                  </a:lnTo>
                  <a:lnTo>
                    <a:pt x="966475" y="29897"/>
                  </a:lnTo>
                  <a:close/>
                </a:path>
                <a:path w="1033779" h="817879">
                  <a:moveTo>
                    <a:pt x="1024472" y="18922"/>
                  </a:moveTo>
                  <a:lnTo>
                    <a:pt x="980440" y="18922"/>
                  </a:lnTo>
                  <a:lnTo>
                    <a:pt x="1002411" y="46989"/>
                  </a:lnTo>
                  <a:lnTo>
                    <a:pt x="988507" y="57916"/>
                  </a:lnTo>
                  <a:lnTo>
                    <a:pt x="999490" y="71881"/>
                  </a:lnTo>
                  <a:lnTo>
                    <a:pt x="1024472" y="18922"/>
                  </a:lnTo>
                  <a:close/>
                </a:path>
                <a:path w="1033779" h="817879">
                  <a:moveTo>
                    <a:pt x="980440" y="18922"/>
                  </a:moveTo>
                  <a:lnTo>
                    <a:pt x="966475" y="29897"/>
                  </a:lnTo>
                  <a:lnTo>
                    <a:pt x="988507" y="57916"/>
                  </a:lnTo>
                  <a:lnTo>
                    <a:pt x="1002411" y="46989"/>
                  </a:lnTo>
                  <a:lnTo>
                    <a:pt x="980440" y="18922"/>
                  </a:lnTo>
                  <a:close/>
                </a:path>
                <a:path w="1033779" h="817879">
                  <a:moveTo>
                    <a:pt x="1033399" y="0"/>
                  </a:moveTo>
                  <a:lnTo>
                    <a:pt x="955548" y="16001"/>
                  </a:lnTo>
                  <a:lnTo>
                    <a:pt x="966475" y="29897"/>
                  </a:lnTo>
                  <a:lnTo>
                    <a:pt x="980440" y="18922"/>
                  </a:lnTo>
                  <a:lnTo>
                    <a:pt x="1024472" y="18922"/>
                  </a:lnTo>
                  <a:lnTo>
                    <a:pt x="1033399" y="0"/>
                  </a:lnTo>
                  <a:close/>
                </a:path>
              </a:pathLst>
            </a:custGeom>
            <a:solidFill>
              <a:srgbClr val="000000"/>
            </a:solidFill>
          </p:spPr>
          <p:txBody>
            <a:bodyPr wrap="square" lIns="0" tIns="0" rIns="0" bIns="0" rtlCol="0"/>
            <a:lstStyle/>
            <a:p>
              <a:endParaRPr/>
            </a:p>
          </p:txBody>
        </p:sp>
        <p:sp>
          <p:nvSpPr>
            <p:cNvPr id="26" name="object 26"/>
            <p:cNvSpPr/>
            <p:nvPr/>
          </p:nvSpPr>
          <p:spPr>
            <a:xfrm>
              <a:off x="3493770" y="3376295"/>
              <a:ext cx="1150620" cy="1133475"/>
            </a:xfrm>
            <a:custGeom>
              <a:avLst/>
              <a:gdLst/>
              <a:ahLst/>
              <a:cxnLst/>
              <a:rect l="l" t="t" r="r" b="b"/>
              <a:pathLst>
                <a:path w="1150620" h="1133475">
                  <a:moveTo>
                    <a:pt x="1150619" y="0"/>
                  </a:moveTo>
                  <a:lnTo>
                    <a:pt x="1133050" y="39855"/>
                  </a:lnTo>
                  <a:lnTo>
                    <a:pt x="1083217" y="76083"/>
                  </a:lnTo>
                  <a:lnTo>
                    <a:pt x="1047548" y="92460"/>
                  </a:lnTo>
                  <a:lnTo>
                    <a:pt x="1005431" y="107476"/>
                  </a:lnTo>
                  <a:lnTo>
                    <a:pt x="957403" y="120980"/>
                  </a:lnTo>
                  <a:lnTo>
                    <a:pt x="904005" y="132822"/>
                  </a:lnTo>
                  <a:lnTo>
                    <a:pt x="845774" y="142850"/>
                  </a:lnTo>
                  <a:lnTo>
                    <a:pt x="783250" y="150913"/>
                  </a:lnTo>
                  <a:lnTo>
                    <a:pt x="716972" y="156859"/>
                  </a:lnTo>
                  <a:lnTo>
                    <a:pt x="647479" y="160538"/>
                  </a:lnTo>
                  <a:lnTo>
                    <a:pt x="575309" y="161797"/>
                  </a:lnTo>
                  <a:lnTo>
                    <a:pt x="503140" y="160538"/>
                  </a:lnTo>
                  <a:lnTo>
                    <a:pt x="433647" y="156859"/>
                  </a:lnTo>
                  <a:lnTo>
                    <a:pt x="367369" y="150913"/>
                  </a:lnTo>
                  <a:lnTo>
                    <a:pt x="304845" y="142850"/>
                  </a:lnTo>
                  <a:lnTo>
                    <a:pt x="246614" y="132822"/>
                  </a:lnTo>
                  <a:lnTo>
                    <a:pt x="193216" y="120980"/>
                  </a:lnTo>
                  <a:lnTo>
                    <a:pt x="145188" y="107476"/>
                  </a:lnTo>
                  <a:lnTo>
                    <a:pt x="103071" y="92460"/>
                  </a:lnTo>
                  <a:lnTo>
                    <a:pt x="67402" y="76083"/>
                  </a:lnTo>
                  <a:lnTo>
                    <a:pt x="17569" y="39855"/>
                  </a:lnTo>
                  <a:lnTo>
                    <a:pt x="0" y="0"/>
                  </a:lnTo>
                  <a:lnTo>
                    <a:pt x="0" y="971549"/>
                  </a:lnTo>
                  <a:lnTo>
                    <a:pt x="17569" y="1011413"/>
                  </a:lnTo>
                  <a:lnTo>
                    <a:pt x="67402" y="1047662"/>
                  </a:lnTo>
                  <a:lnTo>
                    <a:pt x="103071" y="1064052"/>
                  </a:lnTo>
                  <a:lnTo>
                    <a:pt x="145188" y="1079082"/>
                  </a:lnTo>
                  <a:lnTo>
                    <a:pt x="193216" y="1092601"/>
                  </a:lnTo>
                  <a:lnTo>
                    <a:pt x="246614" y="1104457"/>
                  </a:lnTo>
                  <a:lnTo>
                    <a:pt x="304845" y="1114498"/>
                  </a:lnTo>
                  <a:lnTo>
                    <a:pt x="367369" y="1122573"/>
                  </a:lnTo>
                  <a:lnTo>
                    <a:pt x="433647" y="1128528"/>
                  </a:lnTo>
                  <a:lnTo>
                    <a:pt x="503140" y="1132213"/>
                  </a:lnTo>
                  <a:lnTo>
                    <a:pt x="575309" y="1133474"/>
                  </a:lnTo>
                  <a:lnTo>
                    <a:pt x="647479" y="1132213"/>
                  </a:lnTo>
                  <a:lnTo>
                    <a:pt x="716972" y="1128528"/>
                  </a:lnTo>
                  <a:lnTo>
                    <a:pt x="783250" y="1122573"/>
                  </a:lnTo>
                  <a:lnTo>
                    <a:pt x="845774" y="1114498"/>
                  </a:lnTo>
                  <a:lnTo>
                    <a:pt x="904005" y="1104457"/>
                  </a:lnTo>
                  <a:lnTo>
                    <a:pt x="957403" y="1092601"/>
                  </a:lnTo>
                  <a:lnTo>
                    <a:pt x="1005431" y="1079082"/>
                  </a:lnTo>
                  <a:lnTo>
                    <a:pt x="1047548" y="1064052"/>
                  </a:lnTo>
                  <a:lnTo>
                    <a:pt x="1083217" y="1047662"/>
                  </a:lnTo>
                  <a:lnTo>
                    <a:pt x="1133050" y="1011413"/>
                  </a:lnTo>
                  <a:lnTo>
                    <a:pt x="1150619" y="971549"/>
                  </a:lnTo>
                  <a:lnTo>
                    <a:pt x="1150619" y="0"/>
                  </a:lnTo>
                  <a:close/>
                </a:path>
              </a:pathLst>
            </a:custGeom>
            <a:solidFill>
              <a:srgbClr val="B3A1C6"/>
            </a:solidFill>
          </p:spPr>
          <p:txBody>
            <a:bodyPr wrap="square" lIns="0" tIns="0" rIns="0" bIns="0" rtlCol="0"/>
            <a:lstStyle/>
            <a:p>
              <a:endParaRPr/>
            </a:p>
          </p:txBody>
        </p:sp>
        <p:sp>
          <p:nvSpPr>
            <p:cNvPr id="27" name="object 27"/>
            <p:cNvSpPr/>
            <p:nvPr/>
          </p:nvSpPr>
          <p:spPr>
            <a:xfrm>
              <a:off x="3493770" y="3214370"/>
              <a:ext cx="1150620" cy="323850"/>
            </a:xfrm>
            <a:custGeom>
              <a:avLst/>
              <a:gdLst/>
              <a:ahLst/>
              <a:cxnLst/>
              <a:rect l="l" t="t" r="r" b="b"/>
              <a:pathLst>
                <a:path w="1150620" h="323850">
                  <a:moveTo>
                    <a:pt x="575309" y="0"/>
                  </a:moveTo>
                  <a:lnTo>
                    <a:pt x="503140" y="1261"/>
                  </a:lnTo>
                  <a:lnTo>
                    <a:pt x="433647" y="4946"/>
                  </a:lnTo>
                  <a:lnTo>
                    <a:pt x="367369" y="10901"/>
                  </a:lnTo>
                  <a:lnTo>
                    <a:pt x="304845" y="18976"/>
                  </a:lnTo>
                  <a:lnTo>
                    <a:pt x="246614" y="29017"/>
                  </a:lnTo>
                  <a:lnTo>
                    <a:pt x="193216" y="40873"/>
                  </a:lnTo>
                  <a:lnTo>
                    <a:pt x="145188" y="54392"/>
                  </a:lnTo>
                  <a:lnTo>
                    <a:pt x="103071" y="69422"/>
                  </a:lnTo>
                  <a:lnTo>
                    <a:pt x="67402" y="85812"/>
                  </a:lnTo>
                  <a:lnTo>
                    <a:pt x="17569" y="122061"/>
                  </a:lnTo>
                  <a:lnTo>
                    <a:pt x="0" y="161925"/>
                  </a:lnTo>
                  <a:lnTo>
                    <a:pt x="4482" y="182230"/>
                  </a:lnTo>
                  <a:lnTo>
                    <a:pt x="38722" y="220423"/>
                  </a:lnTo>
                  <a:lnTo>
                    <a:pt x="103071" y="254385"/>
                  </a:lnTo>
                  <a:lnTo>
                    <a:pt x="145188" y="269401"/>
                  </a:lnTo>
                  <a:lnTo>
                    <a:pt x="193216" y="282905"/>
                  </a:lnTo>
                  <a:lnTo>
                    <a:pt x="246614" y="294747"/>
                  </a:lnTo>
                  <a:lnTo>
                    <a:pt x="304845" y="304775"/>
                  </a:lnTo>
                  <a:lnTo>
                    <a:pt x="367369" y="312838"/>
                  </a:lnTo>
                  <a:lnTo>
                    <a:pt x="433647" y="318784"/>
                  </a:lnTo>
                  <a:lnTo>
                    <a:pt x="503140" y="322463"/>
                  </a:lnTo>
                  <a:lnTo>
                    <a:pt x="575309" y="323722"/>
                  </a:lnTo>
                  <a:lnTo>
                    <a:pt x="647479" y="322463"/>
                  </a:lnTo>
                  <a:lnTo>
                    <a:pt x="716972" y="318784"/>
                  </a:lnTo>
                  <a:lnTo>
                    <a:pt x="783250" y="312838"/>
                  </a:lnTo>
                  <a:lnTo>
                    <a:pt x="845774" y="304775"/>
                  </a:lnTo>
                  <a:lnTo>
                    <a:pt x="904005" y="294747"/>
                  </a:lnTo>
                  <a:lnTo>
                    <a:pt x="957403" y="282905"/>
                  </a:lnTo>
                  <a:lnTo>
                    <a:pt x="1005431" y="269401"/>
                  </a:lnTo>
                  <a:lnTo>
                    <a:pt x="1047548" y="254385"/>
                  </a:lnTo>
                  <a:lnTo>
                    <a:pt x="1083217" y="238008"/>
                  </a:lnTo>
                  <a:lnTo>
                    <a:pt x="1133050" y="201780"/>
                  </a:lnTo>
                  <a:lnTo>
                    <a:pt x="1150619" y="161925"/>
                  </a:lnTo>
                  <a:lnTo>
                    <a:pt x="1146137" y="141617"/>
                  </a:lnTo>
                  <a:lnTo>
                    <a:pt x="1111897" y="103409"/>
                  </a:lnTo>
                  <a:lnTo>
                    <a:pt x="1047548" y="69422"/>
                  </a:lnTo>
                  <a:lnTo>
                    <a:pt x="1005431" y="54392"/>
                  </a:lnTo>
                  <a:lnTo>
                    <a:pt x="957403" y="40873"/>
                  </a:lnTo>
                  <a:lnTo>
                    <a:pt x="904005" y="29017"/>
                  </a:lnTo>
                  <a:lnTo>
                    <a:pt x="845774" y="18976"/>
                  </a:lnTo>
                  <a:lnTo>
                    <a:pt x="783250" y="10901"/>
                  </a:lnTo>
                  <a:lnTo>
                    <a:pt x="716972" y="4946"/>
                  </a:lnTo>
                  <a:lnTo>
                    <a:pt x="647479" y="1261"/>
                  </a:lnTo>
                  <a:lnTo>
                    <a:pt x="575309" y="0"/>
                  </a:lnTo>
                  <a:close/>
                </a:path>
              </a:pathLst>
            </a:custGeom>
            <a:solidFill>
              <a:srgbClr val="D1C6DD"/>
            </a:solidFill>
          </p:spPr>
          <p:txBody>
            <a:bodyPr wrap="square" lIns="0" tIns="0" rIns="0" bIns="0" rtlCol="0"/>
            <a:lstStyle/>
            <a:p>
              <a:endParaRPr/>
            </a:p>
          </p:txBody>
        </p:sp>
        <p:sp>
          <p:nvSpPr>
            <p:cNvPr id="28" name="object 28"/>
            <p:cNvSpPr/>
            <p:nvPr/>
          </p:nvSpPr>
          <p:spPr>
            <a:xfrm>
              <a:off x="3493770" y="3214370"/>
              <a:ext cx="1150620" cy="1295400"/>
            </a:xfrm>
            <a:custGeom>
              <a:avLst/>
              <a:gdLst/>
              <a:ahLst/>
              <a:cxnLst/>
              <a:rect l="l" t="t" r="r" b="b"/>
              <a:pathLst>
                <a:path w="1150620" h="1295400">
                  <a:moveTo>
                    <a:pt x="1150619" y="161925"/>
                  </a:moveTo>
                  <a:lnTo>
                    <a:pt x="1133050" y="201780"/>
                  </a:lnTo>
                  <a:lnTo>
                    <a:pt x="1083217" y="238008"/>
                  </a:lnTo>
                  <a:lnTo>
                    <a:pt x="1047548" y="254385"/>
                  </a:lnTo>
                  <a:lnTo>
                    <a:pt x="1005431" y="269401"/>
                  </a:lnTo>
                  <a:lnTo>
                    <a:pt x="957403" y="282905"/>
                  </a:lnTo>
                  <a:lnTo>
                    <a:pt x="904005" y="294747"/>
                  </a:lnTo>
                  <a:lnTo>
                    <a:pt x="845774" y="304775"/>
                  </a:lnTo>
                  <a:lnTo>
                    <a:pt x="783250" y="312838"/>
                  </a:lnTo>
                  <a:lnTo>
                    <a:pt x="716972" y="318784"/>
                  </a:lnTo>
                  <a:lnTo>
                    <a:pt x="647479" y="322463"/>
                  </a:lnTo>
                  <a:lnTo>
                    <a:pt x="575309" y="323722"/>
                  </a:lnTo>
                  <a:lnTo>
                    <a:pt x="503140" y="322463"/>
                  </a:lnTo>
                  <a:lnTo>
                    <a:pt x="433647" y="318784"/>
                  </a:lnTo>
                  <a:lnTo>
                    <a:pt x="367369" y="312838"/>
                  </a:lnTo>
                  <a:lnTo>
                    <a:pt x="304845" y="304775"/>
                  </a:lnTo>
                  <a:lnTo>
                    <a:pt x="246614" y="294747"/>
                  </a:lnTo>
                  <a:lnTo>
                    <a:pt x="193216" y="282905"/>
                  </a:lnTo>
                  <a:lnTo>
                    <a:pt x="145188" y="269401"/>
                  </a:lnTo>
                  <a:lnTo>
                    <a:pt x="103071" y="254385"/>
                  </a:lnTo>
                  <a:lnTo>
                    <a:pt x="67402" y="238008"/>
                  </a:lnTo>
                  <a:lnTo>
                    <a:pt x="17569" y="201780"/>
                  </a:lnTo>
                  <a:lnTo>
                    <a:pt x="0" y="161925"/>
                  </a:lnTo>
                  <a:lnTo>
                    <a:pt x="4482" y="141617"/>
                  </a:lnTo>
                  <a:lnTo>
                    <a:pt x="38722" y="103409"/>
                  </a:lnTo>
                  <a:lnTo>
                    <a:pt x="103071" y="69422"/>
                  </a:lnTo>
                  <a:lnTo>
                    <a:pt x="145188" y="54392"/>
                  </a:lnTo>
                  <a:lnTo>
                    <a:pt x="193216" y="40873"/>
                  </a:lnTo>
                  <a:lnTo>
                    <a:pt x="246614" y="29017"/>
                  </a:lnTo>
                  <a:lnTo>
                    <a:pt x="304845" y="18976"/>
                  </a:lnTo>
                  <a:lnTo>
                    <a:pt x="367369" y="10901"/>
                  </a:lnTo>
                  <a:lnTo>
                    <a:pt x="433647" y="4946"/>
                  </a:lnTo>
                  <a:lnTo>
                    <a:pt x="503140" y="1261"/>
                  </a:lnTo>
                  <a:lnTo>
                    <a:pt x="575309" y="0"/>
                  </a:lnTo>
                  <a:lnTo>
                    <a:pt x="647479" y="1261"/>
                  </a:lnTo>
                  <a:lnTo>
                    <a:pt x="716972" y="4946"/>
                  </a:lnTo>
                  <a:lnTo>
                    <a:pt x="783250" y="10901"/>
                  </a:lnTo>
                  <a:lnTo>
                    <a:pt x="845774" y="18976"/>
                  </a:lnTo>
                  <a:lnTo>
                    <a:pt x="904005" y="29017"/>
                  </a:lnTo>
                  <a:lnTo>
                    <a:pt x="957403" y="40873"/>
                  </a:lnTo>
                  <a:lnTo>
                    <a:pt x="1005431" y="54392"/>
                  </a:lnTo>
                  <a:lnTo>
                    <a:pt x="1047548" y="69422"/>
                  </a:lnTo>
                  <a:lnTo>
                    <a:pt x="1083217" y="85812"/>
                  </a:lnTo>
                  <a:lnTo>
                    <a:pt x="1133050" y="122061"/>
                  </a:lnTo>
                  <a:lnTo>
                    <a:pt x="1150619" y="161925"/>
                  </a:lnTo>
                  <a:close/>
                </a:path>
                <a:path w="1150620" h="1295400">
                  <a:moveTo>
                    <a:pt x="1150619" y="161925"/>
                  </a:moveTo>
                  <a:lnTo>
                    <a:pt x="1150619" y="1133474"/>
                  </a:lnTo>
                  <a:lnTo>
                    <a:pt x="1146137" y="1153782"/>
                  </a:lnTo>
                  <a:lnTo>
                    <a:pt x="1111897" y="1191990"/>
                  </a:lnTo>
                  <a:lnTo>
                    <a:pt x="1047548" y="1225977"/>
                  </a:lnTo>
                  <a:lnTo>
                    <a:pt x="1005431" y="1241007"/>
                  </a:lnTo>
                  <a:lnTo>
                    <a:pt x="957403" y="1254526"/>
                  </a:lnTo>
                  <a:lnTo>
                    <a:pt x="904005" y="1266382"/>
                  </a:lnTo>
                  <a:lnTo>
                    <a:pt x="845774" y="1276423"/>
                  </a:lnTo>
                  <a:lnTo>
                    <a:pt x="783250" y="1284498"/>
                  </a:lnTo>
                  <a:lnTo>
                    <a:pt x="716972" y="1290453"/>
                  </a:lnTo>
                  <a:lnTo>
                    <a:pt x="647479" y="1294138"/>
                  </a:lnTo>
                  <a:lnTo>
                    <a:pt x="575309" y="1295399"/>
                  </a:lnTo>
                  <a:lnTo>
                    <a:pt x="503140" y="1294138"/>
                  </a:lnTo>
                  <a:lnTo>
                    <a:pt x="433647" y="1290453"/>
                  </a:lnTo>
                  <a:lnTo>
                    <a:pt x="367369" y="1284498"/>
                  </a:lnTo>
                  <a:lnTo>
                    <a:pt x="304845" y="1276423"/>
                  </a:lnTo>
                  <a:lnTo>
                    <a:pt x="246614" y="1266382"/>
                  </a:lnTo>
                  <a:lnTo>
                    <a:pt x="193216" y="1254526"/>
                  </a:lnTo>
                  <a:lnTo>
                    <a:pt x="145188" y="1241007"/>
                  </a:lnTo>
                  <a:lnTo>
                    <a:pt x="103071" y="1225977"/>
                  </a:lnTo>
                  <a:lnTo>
                    <a:pt x="67402" y="1209587"/>
                  </a:lnTo>
                  <a:lnTo>
                    <a:pt x="17569" y="1173338"/>
                  </a:lnTo>
                  <a:lnTo>
                    <a:pt x="0" y="1133474"/>
                  </a:lnTo>
                  <a:lnTo>
                    <a:pt x="0" y="161925"/>
                  </a:lnTo>
                </a:path>
              </a:pathLst>
            </a:custGeom>
            <a:ln w="12700">
              <a:solidFill>
                <a:srgbClr val="000000"/>
              </a:solidFill>
            </a:ln>
          </p:spPr>
          <p:txBody>
            <a:bodyPr wrap="square" lIns="0" tIns="0" rIns="0" bIns="0" rtlCol="0"/>
            <a:lstStyle/>
            <a:p>
              <a:endParaRPr/>
            </a:p>
          </p:txBody>
        </p:sp>
      </p:grpSp>
      <p:sp>
        <p:nvSpPr>
          <p:cNvPr id="29" name="object 29"/>
          <p:cNvSpPr txBox="1"/>
          <p:nvPr/>
        </p:nvSpPr>
        <p:spPr>
          <a:xfrm>
            <a:off x="3534790" y="3763009"/>
            <a:ext cx="1071245" cy="330200"/>
          </a:xfrm>
          <a:prstGeom prst="rect">
            <a:avLst/>
          </a:prstGeom>
        </p:spPr>
        <p:txBody>
          <a:bodyPr vert="horz" wrap="square" lIns="0" tIns="12700" rIns="0" bIns="0" rtlCol="0">
            <a:spAutoFit/>
          </a:bodyPr>
          <a:lstStyle/>
          <a:p>
            <a:pPr marL="12700">
              <a:lnSpc>
                <a:spcPct val="100000"/>
              </a:lnSpc>
              <a:spcBef>
                <a:spcPts val="100"/>
              </a:spcBef>
            </a:pPr>
            <a:r>
              <a:rPr dirty="0">
                <a:solidFill>
                  <a:srgbClr val="EDEBE0"/>
                </a:solidFill>
                <a:latin typeface="Carlito"/>
                <a:cs typeface="Carlito"/>
              </a:rPr>
              <a:t>Uni</a:t>
            </a:r>
            <a:r>
              <a:rPr spc="-25" dirty="0">
                <a:solidFill>
                  <a:srgbClr val="EDEBE0"/>
                </a:solidFill>
                <a:latin typeface="Carlito"/>
                <a:cs typeface="Carlito"/>
              </a:rPr>
              <a:t>v</a:t>
            </a:r>
            <a:r>
              <a:rPr dirty="0">
                <a:solidFill>
                  <a:srgbClr val="EDEBE0"/>
                </a:solidFill>
                <a:latin typeface="Carlito"/>
                <a:cs typeface="Carlito"/>
              </a:rPr>
              <a:t>e</a:t>
            </a:r>
            <a:r>
              <a:rPr spc="-35" dirty="0">
                <a:solidFill>
                  <a:srgbClr val="EDEBE0"/>
                </a:solidFill>
                <a:latin typeface="Carlito"/>
                <a:cs typeface="Carlito"/>
              </a:rPr>
              <a:t>r</a:t>
            </a:r>
            <a:r>
              <a:rPr spc="-5" dirty="0">
                <a:solidFill>
                  <a:srgbClr val="EDEBE0"/>
                </a:solidFill>
                <a:latin typeface="Carlito"/>
                <a:cs typeface="Carlito"/>
              </a:rPr>
              <a:t>si</a:t>
            </a:r>
            <a:r>
              <a:rPr spc="-15" dirty="0">
                <a:solidFill>
                  <a:srgbClr val="EDEBE0"/>
                </a:solidFill>
                <a:latin typeface="Carlito"/>
                <a:cs typeface="Carlito"/>
              </a:rPr>
              <a:t>t</a:t>
            </a:r>
            <a:r>
              <a:rPr sz="2000" dirty="0">
                <a:solidFill>
                  <a:srgbClr val="EDEBE0"/>
                </a:solidFill>
                <a:latin typeface="Carlito"/>
                <a:cs typeface="Carlito"/>
              </a:rPr>
              <a:t>é</a:t>
            </a:r>
            <a:endParaRPr sz="2000">
              <a:latin typeface="Carlito"/>
              <a:cs typeface="Carlito"/>
            </a:endParaRPr>
          </a:p>
        </p:txBody>
      </p:sp>
      <p:grpSp>
        <p:nvGrpSpPr>
          <p:cNvPr id="30" name="object 30"/>
          <p:cNvGrpSpPr/>
          <p:nvPr/>
        </p:nvGrpSpPr>
        <p:grpSpPr>
          <a:xfrm>
            <a:off x="3774440" y="2776220"/>
            <a:ext cx="302260" cy="370840"/>
            <a:chOff x="3774440" y="2776220"/>
            <a:chExt cx="302260" cy="370840"/>
          </a:xfrm>
        </p:grpSpPr>
        <p:sp>
          <p:nvSpPr>
            <p:cNvPr id="31" name="object 31"/>
            <p:cNvSpPr/>
            <p:nvPr/>
          </p:nvSpPr>
          <p:spPr>
            <a:xfrm>
              <a:off x="3780790" y="2782570"/>
              <a:ext cx="289560" cy="358140"/>
            </a:xfrm>
            <a:custGeom>
              <a:avLst/>
              <a:gdLst/>
              <a:ahLst/>
              <a:cxnLst/>
              <a:rect l="l" t="t" r="r" b="b"/>
              <a:pathLst>
                <a:path w="289560" h="358139">
                  <a:moveTo>
                    <a:pt x="113537" y="0"/>
                  </a:moveTo>
                  <a:lnTo>
                    <a:pt x="0" y="64515"/>
                  </a:lnTo>
                  <a:lnTo>
                    <a:pt x="101854" y="138937"/>
                  </a:lnTo>
                  <a:lnTo>
                    <a:pt x="67310" y="160908"/>
                  </a:lnTo>
                  <a:lnTo>
                    <a:pt x="163830" y="231901"/>
                  </a:lnTo>
                  <a:lnTo>
                    <a:pt x="134238" y="247268"/>
                  </a:lnTo>
                  <a:lnTo>
                    <a:pt x="289560" y="358139"/>
                  </a:lnTo>
                  <a:lnTo>
                    <a:pt x="197993" y="213487"/>
                  </a:lnTo>
                  <a:lnTo>
                    <a:pt x="222250" y="199135"/>
                  </a:lnTo>
                  <a:lnTo>
                    <a:pt x="148082" y="112649"/>
                  </a:lnTo>
                  <a:lnTo>
                    <a:pt x="172338" y="100837"/>
                  </a:lnTo>
                  <a:lnTo>
                    <a:pt x="113537" y="0"/>
                  </a:lnTo>
                  <a:close/>
                </a:path>
              </a:pathLst>
            </a:custGeom>
            <a:solidFill>
              <a:srgbClr val="FF0000"/>
            </a:solidFill>
          </p:spPr>
          <p:txBody>
            <a:bodyPr wrap="square" lIns="0" tIns="0" rIns="0" bIns="0" rtlCol="0"/>
            <a:lstStyle/>
            <a:p>
              <a:endParaRPr/>
            </a:p>
          </p:txBody>
        </p:sp>
        <p:sp>
          <p:nvSpPr>
            <p:cNvPr id="32" name="object 32"/>
            <p:cNvSpPr/>
            <p:nvPr/>
          </p:nvSpPr>
          <p:spPr>
            <a:xfrm>
              <a:off x="3780790" y="2782570"/>
              <a:ext cx="289560" cy="358140"/>
            </a:xfrm>
            <a:custGeom>
              <a:avLst/>
              <a:gdLst/>
              <a:ahLst/>
              <a:cxnLst/>
              <a:rect l="l" t="t" r="r" b="b"/>
              <a:pathLst>
                <a:path w="289560" h="358139">
                  <a:moveTo>
                    <a:pt x="113537" y="0"/>
                  </a:moveTo>
                  <a:lnTo>
                    <a:pt x="172338" y="100837"/>
                  </a:lnTo>
                  <a:lnTo>
                    <a:pt x="148082" y="112649"/>
                  </a:lnTo>
                  <a:lnTo>
                    <a:pt x="222250" y="199135"/>
                  </a:lnTo>
                  <a:lnTo>
                    <a:pt x="197993" y="213487"/>
                  </a:lnTo>
                  <a:lnTo>
                    <a:pt x="289560" y="358139"/>
                  </a:lnTo>
                  <a:lnTo>
                    <a:pt x="134238" y="247268"/>
                  </a:lnTo>
                  <a:lnTo>
                    <a:pt x="163830" y="231901"/>
                  </a:lnTo>
                  <a:lnTo>
                    <a:pt x="67310" y="160908"/>
                  </a:lnTo>
                  <a:lnTo>
                    <a:pt x="101854" y="138937"/>
                  </a:lnTo>
                  <a:lnTo>
                    <a:pt x="0" y="64515"/>
                  </a:lnTo>
                  <a:lnTo>
                    <a:pt x="113537" y="0"/>
                  </a:lnTo>
                  <a:close/>
                </a:path>
              </a:pathLst>
            </a:custGeom>
            <a:ln w="12699">
              <a:solidFill>
                <a:srgbClr val="000000"/>
              </a:solidFill>
            </a:ln>
          </p:spPr>
          <p:txBody>
            <a:bodyPr wrap="square" lIns="0" tIns="0" rIns="0" bIns="0" rtlCol="0"/>
            <a:lstStyle/>
            <a:p>
              <a:endParaRPr/>
            </a:p>
          </p:txBody>
        </p:sp>
      </p:grpSp>
      <p:sp>
        <p:nvSpPr>
          <p:cNvPr id="33" name="object 33"/>
          <p:cNvSpPr txBox="1"/>
          <p:nvPr/>
        </p:nvSpPr>
        <p:spPr>
          <a:xfrm>
            <a:off x="3859529" y="2461577"/>
            <a:ext cx="79565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Pluralité</a:t>
            </a:r>
            <a:endParaRPr sz="1800">
              <a:latin typeface="Carlito"/>
              <a:cs typeface="Carlito"/>
            </a:endParaRPr>
          </a:p>
        </p:txBody>
      </p:sp>
      <p:sp>
        <p:nvSpPr>
          <p:cNvPr id="34" name="object 34"/>
          <p:cNvSpPr txBox="1"/>
          <p:nvPr/>
        </p:nvSpPr>
        <p:spPr>
          <a:xfrm>
            <a:off x="5005070" y="2061210"/>
            <a:ext cx="863600" cy="3530600"/>
          </a:xfrm>
          <a:prstGeom prst="rect">
            <a:avLst/>
          </a:prstGeom>
          <a:solidFill>
            <a:srgbClr val="EDEBE0"/>
          </a:solidFill>
          <a:ln w="12700">
            <a:solidFill>
              <a:srgbClr val="000000"/>
            </a:solidFill>
          </a:ln>
        </p:spPr>
        <p:txBody>
          <a:bodyPr vert="vert" wrap="square" lIns="0" tIns="203835" rIns="0" bIns="0" rtlCol="0">
            <a:spAutoFit/>
          </a:bodyPr>
          <a:lstStyle/>
          <a:p>
            <a:pPr marL="238125">
              <a:lnSpc>
                <a:spcPct val="100000"/>
              </a:lnSpc>
              <a:spcBef>
                <a:spcPts val="1605"/>
              </a:spcBef>
            </a:pPr>
            <a:r>
              <a:rPr sz="2400" b="1" spc="-10" dirty="0">
                <a:latin typeface="Carlito"/>
                <a:cs typeface="Carlito"/>
              </a:rPr>
              <a:t>insuffisances </a:t>
            </a:r>
            <a:r>
              <a:rPr sz="2400" b="1" spc="-5" dirty="0">
                <a:latin typeface="Carlito"/>
                <a:cs typeface="Carlito"/>
              </a:rPr>
              <a:t>du</a:t>
            </a:r>
            <a:r>
              <a:rPr sz="2400" b="1" spc="50" dirty="0">
                <a:latin typeface="Carlito"/>
                <a:cs typeface="Carlito"/>
              </a:rPr>
              <a:t> </a:t>
            </a:r>
            <a:r>
              <a:rPr sz="2400" b="1" spc="-15" dirty="0">
                <a:latin typeface="Carlito"/>
                <a:cs typeface="Carlito"/>
              </a:rPr>
              <a:t>système</a:t>
            </a:r>
            <a:endParaRPr sz="2400">
              <a:latin typeface="Carlito"/>
              <a:cs typeface="Carlito"/>
            </a:endParaRPr>
          </a:p>
        </p:txBody>
      </p:sp>
      <p:grpSp>
        <p:nvGrpSpPr>
          <p:cNvPr id="35" name="object 35"/>
          <p:cNvGrpSpPr/>
          <p:nvPr/>
        </p:nvGrpSpPr>
        <p:grpSpPr>
          <a:xfrm>
            <a:off x="6005374" y="2708171"/>
            <a:ext cx="2751455" cy="1597660"/>
            <a:chOff x="6005374" y="2708171"/>
            <a:chExt cx="2751455" cy="1597660"/>
          </a:xfrm>
        </p:grpSpPr>
        <p:sp>
          <p:nvSpPr>
            <p:cNvPr id="36" name="object 36"/>
            <p:cNvSpPr/>
            <p:nvPr/>
          </p:nvSpPr>
          <p:spPr>
            <a:xfrm>
              <a:off x="6011724" y="2714521"/>
              <a:ext cx="2738755" cy="1584960"/>
            </a:xfrm>
            <a:custGeom>
              <a:avLst/>
              <a:gdLst/>
              <a:ahLst/>
              <a:cxnLst/>
              <a:rect l="l" t="t" r="r" b="b"/>
              <a:pathLst>
                <a:path w="2738754" h="1584960">
                  <a:moveTo>
                    <a:pt x="1652739" y="0"/>
                  </a:moveTo>
                  <a:lnTo>
                    <a:pt x="1606041" y="5671"/>
                  </a:lnTo>
                  <a:lnTo>
                    <a:pt x="1561360" y="17460"/>
                  </a:lnTo>
                  <a:lnTo>
                    <a:pt x="1519742" y="35089"/>
                  </a:lnTo>
                  <a:lnTo>
                    <a:pt x="1482235" y="58281"/>
                  </a:lnTo>
                  <a:lnTo>
                    <a:pt x="1449887" y="86758"/>
                  </a:lnTo>
                  <a:lnTo>
                    <a:pt x="1423744" y="120245"/>
                  </a:lnTo>
                  <a:lnTo>
                    <a:pt x="1405730" y="107249"/>
                  </a:lnTo>
                  <a:lnTo>
                    <a:pt x="1366416" y="84544"/>
                  </a:lnTo>
                  <a:lnTo>
                    <a:pt x="1299467" y="58973"/>
                  </a:lnTo>
                  <a:lnTo>
                    <a:pt x="1252411" y="48745"/>
                  </a:lnTo>
                  <a:lnTo>
                    <a:pt x="1204797" y="44052"/>
                  </a:lnTo>
                  <a:lnTo>
                    <a:pt x="1157331" y="44722"/>
                  </a:lnTo>
                  <a:lnTo>
                    <a:pt x="1110720" y="50586"/>
                  </a:lnTo>
                  <a:lnTo>
                    <a:pt x="1065671" y="61472"/>
                  </a:lnTo>
                  <a:lnTo>
                    <a:pt x="1022888" y="77210"/>
                  </a:lnTo>
                  <a:lnTo>
                    <a:pt x="983080" y="97629"/>
                  </a:lnTo>
                  <a:lnTo>
                    <a:pt x="946953" y="122559"/>
                  </a:lnTo>
                  <a:lnTo>
                    <a:pt x="915213" y="151829"/>
                  </a:lnTo>
                  <a:lnTo>
                    <a:pt x="888566" y="185269"/>
                  </a:lnTo>
                  <a:lnTo>
                    <a:pt x="846209" y="168092"/>
                  </a:lnTo>
                  <a:lnTo>
                    <a:pt x="801971" y="154827"/>
                  </a:lnTo>
                  <a:lnTo>
                    <a:pt x="756280" y="145534"/>
                  </a:lnTo>
                  <a:lnTo>
                    <a:pt x="709562" y="140273"/>
                  </a:lnTo>
                  <a:lnTo>
                    <a:pt x="662245" y="139105"/>
                  </a:lnTo>
                  <a:lnTo>
                    <a:pt x="614754" y="142089"/>
                  </a:lnTo>
                  <a:lnTo>
                    <a:pt x="562069" y="150376"/>
                  </a:lnTo>
                  <a:lnTo>
                    <a:pt x="512212" y="163451"/>
                  </a:lnTo>
                  <a:lnTo>
                    <a:pt x="465526" y="180959"/>
                  </a:lnTo>
                  <a:lnTo>
                    <a:pt x="422357" y="202545"/>
                  </a:lnTo>
                  <a:lnTo>
                    <a:pt x="383046" y="227851"/>
                  </a:lnTo>
                  <a:lnTo>
                    <a:pt x="347938" y="256523"/>
                  </a:lnTo>
                  <a:lnTo>
                    <a:pt x="317377" y="288205"/>
                  </a:lnTo>
                  <a:lnTo>
                    <a:pt x="291707" y="322540"/>
                  </a:lnTo>
                  <a:lnTo>
                    <a:pt x="271270" y="359173"/>
                  </a:lnTo>
                  <a:lnTo>
                    <a:pt x="256412" y="397747"/>
                  </a:lnTo>
                  <a:lnTo>
                    <a:pt x="247475" y="437908"/>
                  </a:lnTo>
                  <a:lnTo>
                    <a:pt x="244803" y="479299"/>
                  </a:lnTo>
                  <a:lnTo>
                    <a:pt x="248740" y="521565"/>
                  </a:lnTo>
                  <a:lnTo>
                    <a:pt x="246327" y="526518"/>
                  </a:lnTo>
                  <a:lnTo>
                    <a:pt x="195374" y="534590"/>
                  </a:lnTo>
                  <a:lnTo>
                    <a:pt x="147828" y="549886"/>
                  </a:lnTo>
                  <a:lnTo>
                    <a:pt x="104842" y="571827"/>
                  </a:lnTo>
                  <a:lnTo>
                    <a:pt x="67568" y="599833"/>
                  </a:lnTo>
                  <a:lnTo>
                    <a:pt x="37158" y="633325"/>
                  </a:lnTo>
                  <a:lnTo>
                    <a:pt x="13983" y="673475"/>
                  </a:lnTo>
                  <a:lnTo>
                    <a:pt x="1727" y="715212"/>
                  </a:lnTo>
                  <a:lnTo>
                    <a:pt x="0" y="757336"/>
                  </a:lnTo>
                  <a:lnTo>
                    <a:pt x="8409" y="798647"/>
                  </a:lnTo>
                  <a:lnTo>
                    <a:pt x="26563" y="837946"/>
                  </a:lnTo>
                  <a:lnTo>
                    <a:pt x="54071" y="874034"/>
                  </a:lnTo>
                  <a:lnTo>
                    <a:pt x="90542" y="905710"/>
                  </a:lnTo>
                  <a:lnTo>
                    <a:pt x="135583" y="931775"/>
                  </a:lnTo>
                  <a:lnTo>
                    <a:pt x="99479" y="969635"/>
                  </a:lnTo>
                  <a:lnTo>
                    <a:pt x="74877" y="1012245"/>
                  </a:lnTo>
                  <a:lnTo>
                    <a:pt x="62467" y="1058023"/>
                  </a:lnTo>
                  <a:lnTo>
                    <a:pt x="62939" y="1105384"/>
                  </a:lnTo>
                  <a:lnTo>
                    <a:pt x="73143" y="1143747"/>
                  </a:lnTo>
                  <a:lnTo>
                    <a:pt x="91324" y="1179061"/>
                  </a:lnTo>
                  <a:lnTo>
                    <a:pt x="116618" y="1210789"/>
                  </a:lnTo>
                  <a:lnTo>
                    <a:pt x="148158" y="1238394"/>
                  </a:lnTo>
                  <a:lnTo>
                    <a:pt x="185079" y="1261337"/>
                  </a:lnTo>
                  <a:lnTo>
                    <a:pt x="226515" y="1279082"/>
                  </a:lnTo>
                  <a:lnTo>
                    <a:pt x="271602" y="1291092"/>
                  </a:lnTo>
                  <a:lnTo>
                    <a:pt x="319473" y="1296830"/>
                  </a:lnTo>
                  <a:lnTo>
                    <a:pt x="369263" y="1295757"/>
                  </a:lnTo>
                  <a:lnTo>
                    <a:pt x="372692" y="1300456"/>
                  </a:lnTo>
                  <a:lnTo>
                    <a:pt x="402379" y="1335595"/>
                  </a:lnTo>
                  <a:lnTo>
                    <a:pt x="433730" y="1365482"/>
                  </a:lnTo>
                  <a:lnTo>
                    <a:pt x="468188" y="1392336"/>
                  </a:lnTo>
                  <a:lnTo>
                    <a:pt x="505413" y="1416089"/>
                  </a:lnTo>
                  <a:lnTo>
                    <a:pt x="545070" y="1436676"/>
                  </a:lnTo>
                  <a:lnTo>
                    <a:pt x="586820" y="1454029"/>
                  </a:lnTo>
                  <a:lnTo>
                    <a:pt x="630327" y="1468080"/>
                  </a:lnTo>
                  <a:lnTo>
                    <a:pt x="675254" y="1478764"/>
                  </a:lnTo>
                  <a:lnTo>
                    <a:pt x="721262" y="1486013"/>
                  </a:lnTo>
                  <a:lnTo>
                    <a:pt x="768015" y="1489759"/>
                  </a:lnTo>
                  <a:lnTo>
                    <a:pt x="815176" y="1489937"/>
                  </a:lnTo>
                  <a:lnTo>
                    <a:pt x="862406" y="1486479"/>
                  </a:lnTo>
                  <a:lnTo>
                    <a:pt x="909370" y="1479318"/>
                  </a:lnTo>
                  <a:lnTo>
                    <a:pt x="955729" y="1468388"/>
                  </a:lnTo>
                  <a:lnTo>
                    <a:pt x="1001146" y="1453620"/>
                  </a:lnTo>
                  <a:lnTo>
                    <a:pt x="1045284" y="1434949"/>
                  </a:lnTo>
                  <a:lnTo>
                    <a:pt x="1081397" y="1471854"/>
                  </a:lnTo>
                  <a:lnTo>
                    <a:pt x="1123295" y="1504273"/>
                  </a:lnTo>
                  <a:lnTo>
                    <a:pt x="1170301" y="1531802"/>
                  </a:lnTo>
                  <a:lnTo>
                    <a:pt x="1221739" y="1554040"/>
                  </a:lnTo>
                  <a:lnTo>
                    <a:pt x="1276932" y="1570585"/>
                  </a:lnTo>
                  <a:lnTo>
                    <a:pt x="1329215" y="1580353"/>
                  </a:lnTo>
                  <a:lnTo>
                    <a:pt x="1381452" y="1584826"/>
                  </a:lnTo>
                  <a:lnTo>
                    <a:pt x="1433144" y="1584217"/>
                  </a:lnTo>
                  <a:lnTo>
                    <a:pt x="1483790" y="1578736"/>
                  </a:lnTo>
                  <a:lnTo>
                    <a:pt x="1532890" y="1568594"/>
                  </a:lnTo>
                  <a:lnTo>
                    <a:pt x="1579942" y="1554003"/>
                  </a:lnTo>
                  <a:lnTo>
                    <a:pt x="1624447" y="1535175"/>
                  </a:lnTo>
                  <a:lnTo>
                    <a:pt x="1665904" y="1512319"/>
                  </a:lnTo>
                  <a:lnTo>
                    <a:pt x="1703812" y="1485648"/>
                  </a:lnTo>
                  <a:lnTo>
                    <a:pt x="1737672" y="1455373"/>
                  </a:lnTo>
                  <a:lnTo>
                    <a:pt x="1766982" y="1421704"/>
                  </a:lnTo>
                  <a:lnTo>
                    <a:pt x="1791242" y="1384854"/>
                  </a:lnTo>
                  <a:lnTo>
                    <a:pt x="1809951" y="1345033"/>
                  </a:lnTo>
                  <a:lnTo>
                    <a:pt x="1854514" y="1363702"/>
                  </a:lnTo>
                  <a:lnTo>
                    <a:pt x="1901661" y="1377323"/>
                  </a:lnTo>
                  <a:lnTo>
                    <a:pt x="1950737" y="1385752"/>
                  </a:lnTo>
                  <a:lnTo>
                    <a:pt x="2001086" y="1388848"/>
                  </a:lnTo>
                  <a:lnTo>
                    <a:pt x="2055247" y="1386057"/>
                  </a:lnTo>
                  <a:lnTo>
                    <a:pt x="2107000" y="1377285"/>
                  </a:lnTo>
                  <a:lnTo>
                    <a:pt x="2155772" y="1362978"/>
                  </a:lnTo>
                  <a:lnTo>
                    <a:pt x="2200996" y="1343578"/>
                  </a:lnTo>
                  <a:lnTo>
                    <a:pt x="2242099" y="1319530"/>
                  </a:lnTo>
                  <a:lnTo>
                    <a:pt x="2278513" y="1291276"/>
                  </a:lnTo>
                  <a:lnTo>
                    <a:pt x="2309667" y="1259262"/>
                  </a:lnTo>
                  <a:lnTo>
                    <a:pt x="2334990" y="1223929"/>
                  </a:lnTo>
                  <a:lnTo>
                    <a:pt x="2353912" y="1185723"/>
                  </a:lnTo>
                  <a:lnTo>
                    <a:pt x="2365864" y="1145086"/>
                  </a:lnTo>
                  <a:lnTo>
                    <a:pt x="2370275" y="1102463"/>
                  </a:lnTo>
                  <a:lnTo>
                    <a:pt x="2424203" y="1093619"/>
                  </a:lnTo>
                  <a:lnTo>
                    <a:pt x="2476034" y="1079428"/>
                  </a:lnTo>
                  <a:lnTo>
                    <a:pt x="2525152" y="1060118"/>
                  </a:lnTo>
                  <a:lnTo>
                    <a:pt x="2570935" y="1035915"/>
                  </a:lnTo>
                  <a:lnTo>
                    <a:pt x="2611563" y="1007980"/>
                  </a:lnTo>
                  <a:lnTo>
                    <a:pt x="2646706" y="976990"/>
                  </a:lnTo>
                  <a:lnTo>
                    <a:pt x="2676288" y="943390"/>
                  </a:lnTo>
                  <a:lnTo>
                    <a:pt x="2700235" y="907624"/>
                  </a:lnTo>
                  <a:lnTo>
                    <a:pt x="2718472" y="870137"/>
                  </a:lnTo>
                  <a:lnTo>
                    <a:pt x="2730923" y="831372"/>
                  </a:lnTo>
                  <a:lnTo>
                    <a:pt x="2737514" y="791773"/>
                  </a:lnTo>
                  <a:lnTo>
                    <a:pt x="2738170" y="751786"/>
                  </a:lnTo>
                  <a:lnTo>
                    <a:pt x="2732816" y="711855"/>
                  </a:lnTo>
                  <a:lnTo>
                    <a:pt x="2721377" y="672423"/>
                  </a:lnTo>
                  <a:lnTo>
                    <a:pt x="2703779" y="633936"/>
                  </a:lnTo>
                  <a:lnTo>
                    <a:pt x="2679945" y="596836"/>
                  </a:lnTo>
                  <a:lnTo>
                    <a:pt x="2649802" y="561570"/>
                  </a:lnTo>
                  <a:lnTo>
                    <a:pt x="2654259" y="552950"/>
                  </a:lnTo>
                  <a:lnTo>
                    <a:pt x="2675428" y="483829"/>
                  </a:lnTo>
                  <a:lnTo>
                    <a:pt x="2676737" y="441553"/>
                  </a:lnTo>
                  <a:lnTo>
                    <a:pt x="2669712" y="400364"/>
                  </a:lnTo>
                  <a:lnTo>
                    <a:pt x="2654839" y="360934"/>
                  </a:lnTo>
                  <a:lnTo>
                    <a:pt x="2632610" y="323937"/>
                  </a:lnTo>
                  <a:lnTo>
                    <a:pt x="2603510" y="290045"/>
                  </a:lnTo>
                  <a:lnTo>
                    <a:pt x="2568030" y="259931"/>
                  </a:lnTo>
                  <a:lnTo>
                    <a:pt x="2526657" y="234268"/>
                  </a:lnTo>
                  <a:lnTo>
                    <a:pt x="2479880" y="213728"/>
                  </a:lnTo>
                  <a:lnTo>
                    <a:pt x="2428187" y="198985"/>
                  </a:lnTo>
                  <a:lnTo>
                    <a:pt x="2414259" y="158641"/>
                  </a:lnTo>
                  <a:lnTo>
                    <a:pt x="2391913" y="121023"/>
                  </a:lnTo>
                  <a:lnTo>
                    <a:pt x="2361732" y="86953"/>
                  </a:lnTo>
                  <a:lnTo>
                    <a:pt x="2324301" y="57253"/>
                  </a:lnTo>
                  <a:lnTo>
                    <a:pt x="2283652" y="34303"/>
                  </a:lnTo>
                  <a:lnTo>
                    <a:pt x="2240025" y="17233"/>
                  </a:lnTo>
                  <a:lnTo>
                    <a:pt x="2194311" y="5984"/>
                  </a:lnTo>
                  <a:lnTo>
                    <a:pt x="2147403" y="499"/>
                  </a:lnTo>
                  <a:lnTo>
                    <a:pt x="2100194" y="722"/>
                  </a:lnTo>
                  <a:lnTo>
                    <a:pt x="2053575" y="6595"/>
                  </a:lnTo>
                  <a:lnTo>
                    <a:pt x="2008439" y="18061"/>
                  </a:lnTo>
                  <a:lnTo>
                    <a:pt x="1965678" y="35064"/>
                  </a:lnTo>
                  <a:lnTo>
                    <a:pt x="1926184" y="57544"/>
                  </a:lnTo>
                  <a:lnTo>
                    <a:pt x="1890850" y="85447"/>
                  </a:lnTo>
                  <a:lnTo>
                    <a:pt x="1870288" y="66496"/>
                  </a:lnTo>
                  <a:lnTo>
                    <a:pt x="1821877" y="34834"/>
                  </a:lnTo>
                  <a:lnTo>
                    <a:pt x="1747994" y="8114"/>
                  </a:lnTo>
                  <a:lnTo>
                    <a:pt x="1700406" y="721"/>
                  </a:lnTo>
                  <a:lnTo>
                    <a:pt x="1652739" y="0"/>
                  </a:lnTo>
                  <a:close/>
                </a:path>
              </a:pathLst>
            </a:custGeom>
            <a:solidFill>
              <a:srgbClr val="FF0000"/>
            </a:solidFill>
          </p:spPr>
          <p:txBody>
            <a:bodyPr wrap="square" lIns="0" tIns="0" rIns="0" bIns="0" rtlCol="0"/>
            <a:lstStyle/>
            <a:p>
              <a:endParaRPr/>
            </a:p>
          </p:txBody>
        </p:sp>
        <p:sp>
          <p:nvSpPr>
            <p:cNvPr id="37" name="object 37"/>
            <p:cNvSpPr/>
            <p:nvPr/>
          </p:nvSpPr>
          <p:spPr>
            <a:xfrm>
              <a:off x="6094857" y="4060697"/>
              <a:ext cx="188594" cy="176021"/>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6197092" y="3943603"/>
              <a:ext cx="264160" cy="264160"/>
            </a:xfrm>
            <a:custGeom>
              <a:avLst/>
              <a:gdLst/>
              <a:ahLst/>
              <a:cxnLst/>
              <a:rect l="l" t="t" r="r" b="b"/>
              <a:pathLst>
                <a:path w="264160" h="264160">
                  <a:moveTo>
                    <a:pt x="132080" y="0"/>
                  </a:moveTo>
                  <a:lnTo>
                    <a:pt x="90302" y="6725"/>
                  </a:lnTo>
                  <a:lnTo>
                    <a:pt x="54041" y="25460"/>
                  </a:lnTo>
                  <a:lnTo>
                    <a:pt x="25460" y="54041"/>
                  </a:lnTo>
                  <a:lnTo>
                    <a:pt x="6725" y="90302"/>
                  </a:lnTo>
                  <a:lnTo>
                    <a:pt x="0" y="132080"/>
                  </a:lnTo>
                  <a:lnTo>
                    <a:pt x="6725" y="173809"/>
                  </a:lnTo>
                  <a:lnTo>
                    <a:pt x="25460" y="210064"/>
                  </a:lnTo>
                  <a:lnTo>
                    <a:pt x="54041" y="238662"/>
                  </a:lnTo>
                  <a:lnTo>
                    <a:pt x="90302" y="257421"/>
                  </a:lnTo>
                  <a:lnTo>
                    <a:pt x="132080" y="264160"/>
                  </a:lnTo>
                  <a:lnTo>
                    <a:pt x="173809" y="257421"/>
                  </a:lnTo>
                  <a:lnTo>
                    <a:pt x="210064" y="238662"/>
                  </a:lnTo>
                  <a:lnTo>
                    <a:pt x="238662" y="210064"/>
                  </a:lnTo>
                  <a:lnTo>
                    <a:pt x="257421" y="173809"/>
                  </a:lnTo>
                  <a:lnTo>
                    <a:pt x="264160" y="132080"/>
                  </a:lnTo>
                  <a:lnTo>
                    <a:pt x="257421" y="90302"/>
                  </a:lnTo>
                  <a:lnTo>
                    <a:pt x="238662" y="54041"/>
                  </a:lnTo>
                  <a:lnTo>
                    <a:pt x="210064" y="25460"/>
                  </a:lnTo>
                  <a:lnTo>
                    <a:pt x="173809" y="6725"/>
                  </a:lnTo>
                  <a:lnTo>
                    <a:pt x="132080" y="0"/>
                  </a:lnTo>
                  <a:close/>
                </a:path>
              </a:pathLst>
            </a:custGeom>
            <a:solidFill>
              <a:srgbClr val="FF0000"/>
            </a:solidFill>
          </p:spPr>
          <p:txBody>
            <a:bodyPr wrap="square" lIns="0" tIns="0" rIns="0" bIns="0" rtlCol="0"/>
            <a:lstStyle/>
            <a:p>
              <a:endParaRPr/>
            </a:p>
          </p:txBody>
        </p:sp>
        <p:sp>
          <p:nvSpPr>
            <p:cNvPr id="39" name="object 39"/>
            <p:cNvSpPr/>
            <p:nvPr/>
          </p:nvSpPr>
          <p:spPr>
            <a:xfrm>
              <a:off x="6011724" y="2714521"/>
              <a:ext cx="2738755" cy="1584960"/>
            </a:xfrm>
            <a:custGeom>
              <a:avLst/>
              <a:gdLst/>
              <a:ahLst/>
              <a:cxnLst/>
              <a:rect l="l" t="t" r="r" b="b"/>
              <a:pathLst>
                <a:path w="2738754" h="1584960">
                  <a:moveTo>
                    <a:pt x="248740" y="521565"/>
                  </a:moveTo>
                  <a:lnTo>
                    <a:pt x="244803" y="479299"/>
                  </a:lnTo>
                  <a:lnTo>
                    <a:pt x="247475" y="437908"/>
                  </a:lnTo>
                  <a:lnTo>
                    <a:pt x="256412" y="397747"/>
                  </a:lnTo>
                  <a:lnTo>
                    <a:pt x="271270" y="359173"/>
                  </a:lnTo>
                  <a:lnTo>
                    <a:pt x="291707" y="322540"/>
                  </a:lnTo>
                  <a:lnTo>
                    <a:pt x="317377" y="288205"/>
                  </a:lnTo>
                  <a:lnTo>
                    <a:pt x="347938" y="256523"/>
                  </a:lnTo>
                  <a:lnTo>
                    <a:pt x="383046" y="227851"/>
                  </a:lnTo>
                  <a:lnTo>
                    <a:pt x="422357" y="202545"/>
                  </a:lnTo>
                  <a:lnTo>
                    <a:pt x="465526" y="180959"/>
                  </a:lnTo>
                  <a:lnTo>
                    <a:pt x="512212" y="163451"/>
                  </a:lnTo>
                  <a:lnTo>
                    <a:pt x="562069" y="150376"/>
                  </a:lnTo>
                  <a:lnTo>
                    <a:pt x="614754" y="142089"/>
                  </a:lnTo>
                  <a:lnTo>
                    <a:pt x="662245" y="139105"/>
                  </a:lnTo>
                  <a:lnTo>
                    <a:pt x="709562" y="140273"/>
                  </a:lnTo>
                  <a:lnTo>
                    <a:pt x="756280" y="145534"/>
                  </a:lnTo>
                  <a:lnTo>
                    <a:pt x="801971" y="154827"/>
                  </a:lnTo>
                  <a:lnTo>
                    <a:pt x="846209" y="168092"/>
                  </a:lnTo>
                  <a:lnTo>
                    <a:pt x="888566" y="185269"/>
                  </a:lnTo>
                  <a:lnTo>
                    <a:pt x="915213" y="151829"/>
                  </a:lnTo>
                  <a:lnTo>
                    <a:pt x="946953" y="122559"/>
                  </a:lnTo>
                  <a:lnTo>
                    <a:pt x="983080" y="97629"/>
                  </a:lnTo>
                  <a:lnTo>
                    <a:pt x="1022888" y="77210"/>
                  </a:lnTo>
                  <a:lnTo>
                    <a:pt x="1065671" y="61472"/>
                  </a:lnTo>
                  <a:lnTo>
                    <a:pt x="1110720" y="50586"/>
                  </a:lnTo>
                  <a:lnTo>
                    <a:pt x="1157331" y="44722"/>
                  </a:lnTo>
                  <a:lnTo>
                    <a:pt x="1204797" y="44052"/>
                  </a:lnTo>
                  <a:lnTo>
                    <a:pt x="1252411" y="48745"/>
                  </a:lnTo>
                  <a:lnTo>
                    <a:pt x="1299467" y="58973"/>
                  </a:lnTo>
                  <a:lnTo>
                    <a:pt x="1345258" y="74906"/>
                  </a:lnTo>
                  <a:lnTo>
                    <a:pt x="1386597" y="95337"/>
                  </a:lnTo>
                  <a:lnTo>
                    <a:pt x="1423744" y="120245"/>
                  </a:lnTo>
                  <a:lnTo>
                    <a:pt x="1449887" y="86758"/>
                  </a:lnTo>
                  <a:lnTo>
                    <a:pt x="1482235" y="58281"/>
                  </a:lnTo>
                  <a:lnTo>
                    <a:pt x="1519742" y="35089"/>
                  </a:lnTo>
                  <a:lnTo>
                    <a:pt x="1561360" y="17460"/>
                  </a:lnTo>
                  <a:lnTo>
                    <a:pt x="1606041" y="5671"/>
                  </a:lnTo>
                  <a:lnTo>
                    <a:pt x="1652739" y="0"/>
                  </a:lnTo>
                  <a:lnTo>
                    <a:pt x="1700406" y="721"/>
                  </a:lnTo>
                  <a:lnTo>
                    <a:pt x="1747994" y="8114"/>
                  </a:lnTo>
                  <a:lnTo>
                    <a:pt x="1794457" y="22455"/>
                  </a:lnTo>
                  <a:lnTo>
                    <a:pt x="1847226" y="49569"/>
                  </a:lnTo>
                  <a:lnTo>
                    <a:pt x="1890850" y="85447"/>
                  </a:lnTo>
                  <a:lnTo>
                    <a:pt x="1926184" y="57544"/>
                  </a:lnTo>
                  <a:lnTo>
                    <a:pt x="1965678" y="35064"/>
                  </a:lnTo>
                  <a:lnTo>
                    <a:pt x="2008439" y="18061"/>
                  </a:lnTo>
                  <a:lnTo>
                    <a:pt x="2053575" y="6595"/>
                  </a:lnTo>
                  <a:lnTo>
                    <a:pt x="2100194" y="722"/>
                  </a:lnTo>
                  <a:lnTo>
                    <a:pt x="2147403" y="499"/>
                  </a:lnTo>
                  <a:lnTo>
                    <a:pt x="2194311" y="5984"/>
                  </a:lnTo>
                  <a:lnTo>
                    <a:pt x="2240025" y="17233"/>
                  </a:lnTo>
                  <a:lnTo>
                    <a:pt x="2283652" y="34303"/>
                  </a:lnTo>
                  <a:lnTo>
                    <a:pt x="2324301" y="57253"/>
                  </a:lnTo>
                  <a:lnTo>
                    <a:pt x="2361732" y="86953"/>
                  </a:lnTo>
                  <a:lnTo>
                    <a:pt x="2391913" y="121023"/>
                  </a:lnTo>
                  <a:lnTo>
                    <a:pt x="2414259" y="158641"/>
                  </a:lnTo>
                  <a:lnTo>
                    <a:pt x="2428187" y="198985"/>
                  </a:lnTo>
                  <a:lnTo>
                    <a:pt x="2479880" y="213728"/>
                  </a:lnTo>
                  <a:lnTo>
                    <a:pt x="2526657" y="234268"/>
                  </a:lnTo>
                  <a:lnTo>
                    <a:pt x="2568030" y="259931"/>
                  </a:lnTo>
                  <a:lnTo>
                    <a:pt x="2603510" y="290045"/>
                  </a:lnTo>
                  <a:lnTo>
                    <a:pt x="2632610" y="323937"/>
                  </a:lnTo>
                  <a:lnTo>
                    <a:pt x="2654839" y="360934"/>
                  </a:lnTo>
                  <a:lnTo>
                    <a:pt x="2669712" y="400364"/>
                  </a:lnTo>
                  <a:lnTo>
                    <a:pt x="2676737" y="441553"/>
                  </a:lnTo>
                  <a:lnTo>
                    <a:pt x="2675428" y="483829"/>
                  </a:lnTo>
                  <a:lnTo>
                    <a:pt x="2665296" y="526518"/>
                  </a:lnTo>
                  <a:lnTo>
                    <a:pt x="2649802" y="561570"/>
                  </a:lnTo>
                  <a:lnTo>
                    <a:pt x="2679945" y="596836"/>
                  </a:lnTo>
                  <a:lnTo>
                    <a:pt x="2703779" y="633936"/>
                  </a:lnTo>
                  <a:lnTo>
                    <a:pt x="2721377" y="672423"/>
                  </a:lnTo>
                  <a:lnTo>
                    <a:pt x="2732816" y="711855"/>
                  </a:lnTo>
                  <a:lnTo>
                    <a:pt x="2738170" y="751786"/>
                  </a:lnTo>
                  <a:lnTo>
                    <a:pt x="2737514" y="791773"/>
                  </a:lnTo>
                  <a:lnTo>
                    <a:pt x="2730923" y="831372"/>
                  </a:lnTo>
                  <a:lnTo>
                    <a:pt x="2718472" y="870137"/>
                  </a:lnTo>
                  <a:lnTo>
                    <a:pt x="2700235" y="907624"/>
                  </a:lnTo>
                  <a:lnTo>
                    <a:pt x="2676288" y="943390"/>
                  </a:lnTo>
                  <a:lnTo>
                    <a:pt x="2646706" y="976990"/>
                  </a:lnTo>
                  <a:lnTo>
                    <a:pt x="2611563" y="1007980"/>
                  </a:lnTo>
                  <a:lnTo>
                    <a:pt x="2570935" y="1035915"/>
                  </a:lnTo>
                  <a:lnTo>
                    <a:pt x="2525152" y="1060118"/>
                  </a:lnTo>
                  <a:lnTo>
                    <a:pt x="2476034" y="1079428"/>
                  </a:lnTo>
                  <a:lnTo>
                    <a:pt x="2424203" y="1093619"/>
                  </a:lnTo>
                  <a:lnTo>
                    <a:pt x="2370275" y="1102463"/>
                  </a:lnTo>
                  <a:lnTo>
                    <a:pt x="2365864" y="1145086"/>
                  </a:lnTo>
                  <a:lnTo>
                    <a:pt x="2353912" y="1185723"/>
                  </a:lnTo>
                  <a:lnTo>
                    <a:pt x="2334990" y="1223929"/>
                  </a:lnTo>
                  <a:lnTo>
                    <a:pt x="2309667" y="1259262"/>
                  </a:lnTo>
                  <a:lnTo>
                    <a:pt x="2278513" y="1291276"/>
                  </a:lnTo>
                  <a:lnTo>
                    <a:pt x="2242099" y="1319530"/>
                  </a:lnTo>
                  <a:lnTo>
                    <a:pt x="2200996" y="1343578"/>
                  </a:lnTo>
                  <a:lnTo>
                    <a:pt x="2155772" y="1362978"/>
                  </a:lnTo>
                  <a:lnTo>
                    <a:pt x="2107000" y="1377285"/>
                  </a:lnTo>
                  <a:lnTo>
                    <a:pt x="2055247" y="1386057"/>
                  </a:lnTo>
                  <a:lnTo>
                    <a:pt x="2001086" y="1388848"/>
                  </a:lnTo>
                  <a:lnTo>
                    <a:pt x="1950737" y="1385752"/>
                  </a:lnTo>
                  <a:lnTo>
                    <a:pt x="1901661" y="1377323"/>
                  </a:lnTo>
                  <a:lnTo>
                    <a:pt x="1854514" y="1363702"/>
                  </a:lnTo>
                  <a:lnTo>
                    <a:pt x="1809951" y="1345033"/>
                  </a:lnTo>
                  <a:lnTo>
                    <a:pt x="1791242" y="1384854"/>
                  </a:lnTo>
                  <a:lnTo>
                    <a:pt x="1766982" y="1421704"/>
                  </a:lnTo>
                  <a:lnTo>
                    <a:pt x="1737672" y="1455373"/>
                  </a:lnTo>
                  <a:lnTo>
                    <a:pt x="1703812" y="1485648"/>
                  </a:lnTo>
                  <a:lnTo>
                    <a:pt x="1665904" y="1512319"/>
                  </a:lnTo>
                  <a:lnTo>
                    <a:pt x="1624447" y="1535175"/>
                  </a:lnTo>
                  <a:lnTo>
                    <a:pt x="1579942" y="1554003"/>
                  </a:lnTo>
                  <a:lnTo>
                    <a:pt x="1532890" y="1568594"/>
                  </a:lnTo>
                  <a:lnTo>
                    <a:pt x="1483790" y="1578736"/>
                  </a:lnTo>
                  <a:lnTo>
                    <a:pt x="1433144" y="1584217"/>
                  </a:lnTo>
                  <a:lnTo>
                    <a:pt x="1381452" y="1584826"/>
                  </a:lnTo>
                  <a:lnTo>
                    <a:pt x="1329215" y="1580353"/>
                  </a:lnTo>
                  <a:lnTo>
                    <a:pt x="1276932" y="1570585"/>
                  </a:lnTo>
                  <a:lnTo>
                    <a:pt x="1221739" y="1554040"/>
                  </a:lnTo>
                  <a:lnTo>
                    <a:pt x="1170301" y="1531802"/>
                  </a:lnTo>
                  <a:lnTo>
                    <a:pt x="1123295" y="1504273"/>
                  </a:lnTo>
                  <a:lnTo>
                    <a:pt x="1081397" y="1471854"/>
                  </a:lnTo>
                  <a:lnTo>
                    <a:pt x="1045284" y="1434949"/>
                  </a:lnTo>
                  <a:lnTo>
                    <a:pt x="1001146" y="1453620"/>
                  </a:lnTo>
                  <a:lnTo>
                    <a:pt x="955729" y="1468388"/>
                  </a:lnTo>
                  <a:lnTo>
                    <a:pt x="909370" y="1479318"/>
                  </a:lnTo>
                  <a:lnTo>
                    <a:pt x="862406" y="1486479"/>
                  </a:lnTo>
                  <a:lnTo>
                    <a:pt x="815176" y="1489937"/>
                  </a:lnTo>
                  <a:lnTo>
                    <a:pt x="768015" y="1489759"/>
                  </a:lnTo>
                  <a:lnTo>
                    <a:pt x="721262" y="1486013"/>
                  </a:lnTo>
                  <a:lnTo>
                    <a:pt x="675254" y="1478764"/>
                  </a:lnTo>
                  <a:lnTo>
                    <a:pt x="630327" y="1468080"/>
                  </a:lnTo>
                  <a:lnTo>
                    <a:pt x="586820" y="1454029"/>
                  </a:lnTo>
                  <a:lnTo>
                    <a:pt x="545070" y="1436676"/>
                  </a:lnTo>
                  <a:lnTo>
                    <a:pt x="505413" y="1416089"/>
                  </a:lnTo>
                  <a:lnTo>
                    <a:pt x="468188" y="1392336"/>
                  </a:lnTo>
                  <a:lnTo>
                    <a:pt x="433730" y="1365482"/>
                  </a:lnTo>
                  <a:lnTo>
                    <a:pt x="402379" y="1335595"/>
                  </a:lnTo>
                  <a:lnTo>
                    <a:pt x="374470" y="1302742"/>
                  </a:lnTo>
                  <a:lnTo>
                    <a:pt x="371041" y="1298043"/>
                  </a:lnTo>
                  <a:lnTo>
                    <a:pt x="369263" y="1295757"/>
                  </a:lnTo>
                  <a:lnTo>
                    <a:pt x="319473" y="1296830"/>
                  </a:lnTo>
                  <a:lnTo>
                    <a:pt x="271602" y="1291092"/>
                  </a:lnTo>
                  <a:lnTo>
                    <a:pt x="226515" y="1279082"/>
                  </a:lnTo>
                  <a:lnTo>
                    <a:pt x="185079" y="1261337"/>
                  </a:lnTo>
                  <a:lnTo>
                    <a:pt x="148158" y="1238394"/>
                  </a:lnTo>
                  <a:lnTo>
                    <a:pt x="116618" y="1210789"/>
                  </a:lnTo>
                  <a:lnTo>
                    <a:pt x="91324" y="1179061"/>
                  </a:lnTo>
                  <a:lnTo>
                    <a:pt x="73143" y="1143747"/>
                  </a:lnTo>
                  <a:lnTo>
                    <a:pt x="62939" y="1105384"/>
                  </a:lnTo>
                  <a:lnTo>
                    <a:pt x="62467" y="1058023"/>
                  </a:lnTo>
                  <a:lnTo>
                    <a:pt x="74877" y="1012245"/>
                  </a:lnTo>
                  <a:lnTo>
                    <a:pt x="99479" y="969635"/>
                  </a:lnTo>
                  <a:lnTo>
                    <a:pt x="135583" y="931775"/>
                  </a:lnTo>
                  <a:lnTo>
                    <a:pt x="90542" y="905710"/>
                  </a:lnTo>
                  <a:lnTo>
                    <a:pt x="54071" y="874034"/>
                  </a:lnTo>
                  <a:lnTo>
                    <a:pt x="26563" y="837946"/>
                  </a:lnTo>
                  <a:lnTo>
                    <a:pt x="8409" y="798647"/>
                  </a:lnTo>
                  <a:lnTo>
                    <a:pt x="0" y="757336"/>
                  </a:lnTo>
                  <a:lnTo>
                    <a:pt x="1727" y="715212"/>
                  </a:lnTo>
                  <a:lnTo>
                    <a:pt x="13983" y="673475"/>
                  </a:lnTo>
                  <a:lnTo>
                    <a:pt x="37158" y="633325"/>
                  </a:lnTo>
                  <a:lnTo>
                    <a:pt x="67568" y="599833"/>
                  </a:lnTo>
                  <a:lnTo>
                    <a:pt x="104842" y="571827"/>
                  </a:lnTo>
                  <a:lnTo>
                    <a:pt x="147828" y="549886"/>
                  </a:lnTo>
                  <a:lnTo>
                    <a:pt x="195374" y="534590"/>
                  </a:lnTo>
                  <a:lnTo>
                    <a:pt x="246327" y="526518"/>
                  </a:lnTo>
                  <a:lnTo>
                    <a:pt x="248740" y="521565"/>
                  </a:lnTo>
                  <a:close/>
                </a:path>
              </a:pathLst>
            </a:custGeom>
            <a:ln w="12700">
              <a:solidFill>
                <a:srgbClr val="000000"/>
              </a:solidFill>
            </a:ln>
          </p:spPr>
          <p:txBody>
            <a:bodyPr wrap="square" lIns="0" tIns="0" rIns="0" bIns="0" rtlCol="0"/>
            <a:lstStyle/>
            <a:p>
              <a:endParaRPr/>
            </a:p>
          </p:txBody>
        </p:sp>
        <p:sp>
          <p:nvSpPr>
            <p:cNvPr id="40" name="object 40"/>
            <p:cNvSpPr/>
            <p:nvPr/>
          </p:nvSpPr>
          <p:spPr>
            <a:xfrm>
              <a:off x="6088507" y="4054347"/>
              <a:ext cx="201294" cy="188721"/>
            </a:xfrm>
            <a:prstGeom prst="rect">
              <a:avLst/>
            </a:prstGeom>
            <a:blipFill>
              <a:blip r:embed="rId3" cstate="print"/>
              <a:stretch>
                <a:fillRect/>
              </a:stretch>
            </a:blipFill>
          </p:spPr>
          <p:txBody>
            <a:bodyPr wrap="square" lIns="0" tIns="0" rIns="0" bIns="0" rtlCol="0"/>
            <a:lstStyle/>
            <a:p>
              <a:endParaRPr/>
            </a:p>
          </p:txBody>
        </p:sp>
        <p:sp>
          <p:nvSpPr>
            <p:cNvPr id="41" name="object 41"/>
            <p:cNvSpPr/>
            <p:nvPr/>
          </p:nvSpPr>
          <p:spPr>
            <a:xfrm>
              <a:off x="6150229" y="2794761"/>
              <a:ext cx="2510155" cy="1413510"/>
            </a:xfrm>
            <a:custGeom>
              <a:avLst/>
              <a:gdLst/>
              <a:ahLst/>
              <a:cxnLst/>
              <a:rect l="l" t="t" r="r" b="b"/>
              <a:pathLst>
                <a:path w="2510154" h="1413510">
                  <a:moveTo>
                    <a:pt x="311023" y="1280921"/>
                  </a:moveTo>
                  <a:lnTo>
                    <a:pt x="304284" y="1322651"/>
                  </a:lnTo>
                  <a:lnTo>
                    <a:pt x="285525" y="1358906"/>
                  </a:lnTo>
                  <a:lnTo>
                    <a:pt x="256927" y="1387504"/>
                  </a:lnTo>
                  <a:lnTo>
                    <a:pt x="220672" y="1406263"/>
                  </a:lnTo>
                  <a:lnTo>
                    <a:pt x="178943" y="1413002"/>
                  </a:lnTo>
                  <a:lnTo>
                    <a:pt x="137165" y="1406263"/>
                  </a:lnTo>
                  <a:lnTo>
                    <a:pt x="100904" y="1387504"/>
                  </a:lnTo>
                  <a:lnTo>
                    <a:pt x="72323" y="1358906"/>
                  </a:lnTo>
                  <a:lnTo>
                    <a:pt x="53588" y="1322651"/>
                  </a:lnTo>
                  <a:lnTo>
                    <a:pt x="46862" y="1280921"/>
                  </a:lnTo>
                  <a:lnTo>
                    <a:pt x="53588" y="1239144"/>
                  </a:lnTo>
                  <a:lnTo>
                    <a:pt x="72323" y="1202883"/>
                  </a:lnTo>
                  <a:lnTo>
                    <a:pt x="100904" y="1174302"/>
                  </a:lnTo>
                  <a:lnTo>
                    <a:pt x="137165" y="1155567"/>
                  </a:lnTo>
                  <a:lnTo>
                    <a:pt x="178943" y="1148842"/>
                  </a:lnTo>
                  <a:lnTo>
                    <a:pt x="220672" y="1155567"/>
                  </a:lnTo>
                  <a:lnTo>
                    <a:pt x="256927" y="1174302"/>
                  </a:lnTo>
                  <a:lnTo>
                    <a:pt x="285525" y="1202883"/>
                  </a:lnTo>
                  <a:lnTo>
                    <a:pt x="304284" y="1239144"/>
                  </a:lnTo>
                  <a:lnTo>
                    <a:pt x="311023" y="1280921"/>
                  </a:lnTo>
                  <a:close/>
                </a:path>
                <a:path w="2510154" h="1413510">
                  <a:moveTo>
                    <a:pt x="160400" y="874521"/>
                  </a:moveTo>
                  <a:lnTo>
                    <a:pt x="118514" y="874565"/>
                  </a:lnTo>
                  <a:lnTo>
                    <a:pt x="77343" y="869632"/>
                  </a:lnTo>
                  <a:lnTo>
                    <a:pt x="37599" y="859841"/>
                  </a:lnTo>
                  <a:lnTo>
                    <a:pt x="0" y="845312"/>
                  </a:lnTo>
                </a:path>
                <a:path w="2510154" h="1413510">
                  <a:moveTo>
                    <a:pt x="301879" y="1194562"/>
                  </a:moveTo>
                  <a:lnTo>
                    <a:pt x="284817" y="1199441"/>
                  </a:lnTo>
                  <a:lnTo>
                    <a:pt x="267398" y="1203404"/>
                  </a:lnTo>
                  <a:lnTo>
                    <a:pt x="249693" y="1206438"/>
                  </a:lnTo>
                  <a:lnTo>
                    <a:pt x="231775" y="1208532"/>
                  </a:lnTo>
                </a:path>
                <a:path w="2510154" h="1413510">
                  <a:moveTo>
                    <a:pt x="906652" y="1348358"/>
                  </a:moveTo>
                  <a:lnTo>
                    <a:pt x="894490" y="1333055"/>
                  </a:lnTo>
                  <a:lnTo>
                    <a:pt x="883364" y="1317275"/>
                  </a:lnTo>
                  <a:lnTo>
                    <a:pt x="873309" y="1301067"/>
                  </a:lnTo>
                  <a:lnTo>
                    <a:pt x="864362" y="1284477"/>
                  </a:lnTo>
                </a:path>
                <a:path w="2510154" h="1413510">
                  <a:moveTo>
                    <a:pt x="1688592" y="1189101"/>
                  </a:moveTo>
                  <a:lnTo>
                    <a:pt x="1686169" y="1206859"/>
                  </a:lnTo>
                  <a:lnTo>
                    <a:pt x="1682543" y="1224486"/>
                  </a:lnTo>
                  <a:lnTo>
                    <a:pt x="1677751" y="1241946"/>
                  </a:lnTo>
                  <a:lnTo>
                    <a:pt x="1671827" y="1259205"/>
                  </a:lnTo>
                </a:path>
                <a:path w="2510154" h="1413510">
                  <a:moveTo>
                    <a:pt x="2024379" y="756285"/>
                  </a:moveTo>
                  <a:lnTo>
                    <a:pt x="2075832" y="780308"/>
                  </a:lnTo>
                  <a:lnTo>
                    <a:pt x="2120932" y="810067"/>
                  </a:lnTo>
                  <a:lnTo>
                    <a:pt x="2159084" y="844799"/>
                  </a:lnTo>
                  <a:lnTo>
                    <a:pt x="2189688" y="883738"/>
                  </a:lnTo>
                  <a:lnTo>
                    <a:pt x="2212149" y="926120"/>
                  </a:lnTo>
                  <a:lnTo>
                    <a:pt x="2225867" y="971182"/>
                  </a:lnTo>
                  <a:lnTo>
                    <a:pt x="2230247" y="1018158"/>
                  </a:lnTo>
                </a:path>
                <a:path w="2510154" h="1413510">
                  <a:moveTo>
                    <a:pt x="2510028" y="477520"/>
                  </a:moveTo>
                  <a:lnTo>
                    <a:pt x="2492611" y="505057"/>
                  </a:lnTo>
                  <a:lnTo>
                    <a:pt x="2471372" y="530748"/>
                  </a:lnTo>
                  <a:lnTo>
                    <a:pt x="2446537" y="554368"/>
                  </a:lnTo>
                  <a:lnTo>
                    <a:pt x="2418334" y="575690"/>
                  </a:lnTo>
                </a:path>
                <a:path w="2510154" h="1413510">
                  <a:moveTo>
                    <a:pt x="2290064" y="113284"/>
                  </a:moveTo>
                  <a:lnTo>
                    <a:pt x="2292300" y="124759"/>
                  </a:lnTo>
                  <a:lnTo>
                    <a:pt x="2293858" y="136318"/>
                  </a:lnTo>
                  <a:lnTo>
                    <a:pt x="2294725" y="147949"/>
                  </a:lnTo>
                  <a:lnTo>
                    <a:pt x="2294890" y="159638"/>
                  </a:lnTo>
                </a:path>
                <a:path w="2510154" h="1413510">
                  <a:moveTo>
                    <a:pt x="1704594" y="59182"/>
                  </a:moveTo>
                  <a:lnTo>
                    <a:pt x="1714255" y="43380"/>
                  </a:lnTo>
                  <a:lnTo>
                    <a:pt x="1725310" y="28209"/>
                  </a:lnTo>
                  <a:lnTo>
                    <a:pt x="1737723" y="13729"/>
                  </a:lnTo>
                  <a:lnTo>
                    <a:pt x="1751456" y="0"/>
                  </a:lnTo>
                </a:path>
                <a:path w="2510154" h="1413510">
                  <a:moveTo>
                    <a:pt x="1265301" y="87375"/>
                  </a:moveTo>
                  <a:lnTo>
                    <a:pt x="1269442" y="74183"/>
                  </a:lnTo>
                  <a:lnTo>
                    <a:pt x="1274619" y="61277"/>
                  </a:lnTo>
                  <a:lnTo>
                    <a:pt x="1280820" y="48656"/>
                  </a:lnTo>
                  <a:lnTo>
                    <a:pt x="1288034" y="36322"/>
                  </a:lnTo>
                </a:path>
                <a:path w="2510154" h="1413510">
                  <a:moveTo>
                    <a:pt x="749807" y="104648"/>
                  </a:moveTo>
                  <a:lnTo>
                    <a:pt x="771757" y="115528"/>
                  </a:lnTo>
                  <a:lnTo>
                    <a:pt x="792813" y="127396"/>
                  </a:lnTo>
                  <a:lnTo>
                    <a:pt x="812940" y="140241"/>
                  </a:lnTo>
                  <a:lnTo>
                    <a:pt x="832103" y="154050"/>
                  </a:lnTo>
                </a:path>
                <a:path w="2510154" h="1413510">
                  <a:moveTo>
                    <a:pt x="124587" y="493395"/>
                  </a:moveTo>
                  <a:lnTo>
                    <a:pt x="119987" y="480562"/>
                  </a:lnTo>
                  <a:lnTo>
                    <a:pt x="116077" y="467598"/>
                  </a:lnTo>
                  <a:lnTo>
                    <a:pt x="112835" y="454515"/>
                  </a:lnTo>
                  <a:lnTo>
                    <a:pt x="110236" y="441325"/>
                  </a:lnTo>
                </a:path>
              </a:pathLst>
            </a:custGeom>
            <a:ln w="12700">
              <a:solidFill>
                <a:srgbClr val="000000"/>
              </a:solidFill>
            </a:ln>
          </p:spPr>
          <p:txBody>
            <a:bodyPr wrap="square" lIns="0" tIns="0" rIns="0" bIns="0" rtlCol="0"/>
            <a:lstStyle/>
            <a:p>
              <a:endParaRPr/>
            </a:p>
          </p:txBody>
        </p:sp>
      </p:grpSp>
      <p:sp>
        <p:nvSpPr>
          <p:cNvPr id="42" name="object 42"/>
          <p:cNvSpPr txBox="1"/>
          <p:nvPr/>
        </p:nvSpPr>
        <p:spPr>
          <a:xfrm>
            <a:off x="6524243" y="3082671"/>
            <a:ext cx="1718945"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FFFF00"/>
                </a:solidFill>
                <a:latin typeface="Carlito"/>
                <a:cs typeface="Carlito"/>
              </a:rPr>
              <a:t>Se </a:t>
            </a:r>
            <a:r>
              <a:rPr sz="2400" b="1" spc="-10" dirty="0">
                <a:solidFill>
                  <a:srgbClr val="FFFF00"/>
                </a:solidFill>
                <a:latin typeface="Carlito"/>
                <a:cs typeface="Carlito"/>
              </a:rPr>
              <a:t>tourner  </a:t>
            </a:r>
            <a:r>
              <a:rPr sz="2400" b="1" spc="-210" dirty="0">
                <a:solidFill>
                  <a:srgbClr val="FFFF00"/>
                </a:solidFill>
                <a:latin typeface="Arial"/>
                <a:cs typeface="Arial"/>
              </a:rPr>
              <a:t>vers</a:t>
            </a:r>
            <a:r>
              <a:rPr sz="2400" b="1" spc="-204" dirty="0">
                <a:solidFill>
                  <a:srgbClr val="FFFF00"/>
                </a:solidFill>
                <a:latin typeface="Arial"/>
                <a:cs typeface="Arial"/>
              </a:rPr>
              <a:t> </a:t>
            </a:r>
            <a:r>
              <a:rPr sz="2400" b="1" spc="-135" dirty="0">
                <a:solidFill>
                  <a:srgbClr val="FFFF00"/>
                </a:solidFill>
                <a:latin typeface="Arial"/>
                <a:cs typeface="Arial"/>
              </a:rPr>
              <a:t>l’éthique</a:t>
            </a:r>
            <a:endParaRPr sz="2400">
              <a:latin typeface="Arial"/>
              <a:cs typeface="Arial"/>
            </a:endParaRPr>
          </a:p>
        </p:txBody>
      </p:sp>
      <p:grpSp>
        <p:nvGrpSpPr>
          <p:cNvPr id="43" name="object 43"/>
          <p:cNvGrpSpPr/>
          <p:nvPr/>
        </p:nvGrpSpPr>
        <p:grpSpPr>
          <a:xfrm>
            <a:off x="2328417" y="4493514"/>
            <a:ext cx="2244090" cy="2177415"/>
            <a:chOff x="2328417" y="4493514"/>
            <a:chExt cx="2244090" cy="2177415"/>
          </a:xfrm>
        </p:grpSpPr>
        <p:sp>
          <p:nvSpPr>
            <p:cNvPr id="44" name="object 44"/>
            <p:cNvSpPr/>
            <p:nvPr/>
          </p:nvSpPr>
          <p:spPr>
            <a:xfrm>
              <a:off x="2328417" y="5698164"/>
              <a:ext cx="933957" cy="713348"/>
            </a:xfrm>
            <a:prstGeom prst="rect">
              <a:avLst/>
            </a:prstGeom>
            <a:blipFill>
              <a:blip r:embed="rId4" cstate="print"/>
              <a:stretch>
                <a:fillRect/>
              </a:stretch>
            </a:blipFill>
          </p:spPr>
          <p:txBody>
            <a:bodyPr wrap="square" lIns="0" tIns="0" rIns="0" bIns="0" rtlCol="0"/>
            <a:lstStyle/>
            <a:p>
              <a:endParaRPr/>
            </a:p>
          </p:txBody>
        </p:sp>
        <p:sp>
          <p:nvSpPr>
            <p:cNvPr id="45" name="object 45"/>
            <p:cNvSpPr/>
            <p:nvPr/>
          </p:nvSpPr>
          <p:spPr>
            <a:xfrm>
              <a:off x="2931413" y="4493514"/>
              <a:ext cx="622300" cy="1157605"/>
            </a:xfrm>
            <a:custGeom>
              <a:avLst/>
              <a:gdLst/>
              <a:ahLst/>
              <a:cxnLst/>
              <a:rect l="l" t="t" r="r" b="b"/>
              <a:pathLst>
                <a:path w="622300" h="1157604">
                  <a:moveTo>
                    <a:pt x="574150" y="53650"/>
                  </a:moveTo>
                  <a:lnTo>
                    <a:pt x="0" y="1141031"/>
                  </a:lnTo>
                  <a:lnTo>
                    <a:pt x="30861" y="1157338"/>
                  </a:lnTo>
                  <a:lnTo>
                    <a:pt x="604986" y="69956"/>
                  </a:lnTo>
                  <a:lnTo>
                    <a:pt x="574150" y="53650"/>
                  </a:lnTo>
                  <a:close/>
                </a:path>
                <a:path w="622300" h="1157604">
                  <a:moveTo>
                    <a:pt x="621302" y="38227"/>
                  </a:moveTo>
                  <a:lnTo>
                    <a:pt x="582295" y="38227"/>
                  </a:lnTo>
                  <a:lnTo>
                    <a:pt x="613156" y="54483"/>
                  </a:lnTo>
                  <a:lnTo>
                    <a:pt x="604986" y="69956"/>
                  </a:lnTo>
                  <a:lnTo>
                    <a:pt x="620395" y="78105"/>
                  </a:lnTo>
                  <a:lnTo>
                    <a:pt x="621302" y="38227"/>
                  </a:lnTo>
                  <a:close/>
                </a:path>
                <a:path w="622300" h="1157604">
                  <a:moveTo>
                    <a:pt x="582295" y="38227"/>
                  </a:moveTo>
                  <a:lnTo>
                    <a:pt x="574150" y="53650"/>
                  </a:lnTo>
                  <a:lnTo>
                    <a:pt x="604986" y="69956"/>
                  </a:lnTo>
                  <a:lnTo>
                    <a:pt x="613156" y="54483"/>
                  </a:lnTo>
                  <a:lnTo>
                    <a:pt x="582295" y="38227"/>
                  </a:lnTo>
                  <a:close/>
                </a:path>
                <a:path w="622300" h="1157604">
                  <a:moveTo>
                    <a:pt x="622173" y="0"/>
                  </a:moveTo>
                  <a:lnTo>
                    <a:pt x="558673" y="45466"/>
                  </a:lnTo>
                  <a:lnTo>
                    <a:pt x="574150" y="53650"/>
                  </a:lnTo>
                  <a:lnTo>
                    <a:pt x="582295" y="38227"/>
                  </a:lnTo>
                  <a:lnTo>
                    <a:pt x="621302" y="38227"/>
                  </a:lnTo>
                  <a:lnTo>
                    <a:pt x="622173" y="0"/>
                  </a:lnTo>
                  <a:close/>
                </a:path>
              </a:pathLst>
            </a:custGeom>
            <a:solidFill>
              <a:srgbClr val="000000"/>
            </a:solidFill>
          </p:spPr>
          <p:txBody>
            <a:bodyPr wrap="square" lIns="0" tIns="0" rIns="0" bIns="0" rtlCol="0"/>
            <a:lstStyle/>
            <a:p>
              <a:endParaRPr/>
            </a:p>
          </p:txBody>
        </p:sp>
        <p:sp>
          <p:nvSpPr>
            <p:cNvPr id="46" name="object 46"/>
            <p:cNvSpPr/>
            <p:nvPr/>
          </p:nvSpPr>
          <p:spPr>
            <a:xfrm>
              <a:off x="3728592" y="4545965"/>
              <a:ext cx="843423" cy="2124840"/>
            </a:xfrm>
            <a:prstGeom prst="rect">
              <a:avLst/>
            </a:prstGeom>
            <a:blipFill>
              <a:blip r:embed="rId5" cstate="print"/>
              <a:stretch>
                <a:fillRect/>
              </a:stretch>
            </a:blipFill>
          </p:spPr>
          <p:txBody>
            <a:bodyPr wrap="square" lIns="0" tIns="0" rIns="0" bIns="0" rtlCol="0"/>
            <a:lstStyle/>
            <a:p>
              <a:endParaRPr/>
            </a:p>
          </p:txBody>
        </p:sp>
      </p:grpSp>
      <p:grpSp>
        <p:nvGrpSpPr>
          <p:cNvPr id="47" name="object 47"/>
          <p:cNvGrpSpPr/>
          <p:nvPr/>
        </p:nvGrpSpPr>
        <p:grpSpPr>
          <a:xfrm>
            <a:off x="-5080" y="0"/>
            <a:ext cx="9154160" cy="1033780"/>
            <a:chOff x="-5080" y="0"/>
            <a:chExt cx="9154160" cy="1033780"/>
          </a:xfrm>
        </p:grpSpPr>
        <p:sp>
          <p:nvSpPr>
            <p:cNvPr id="48" name="object 48"/>
            <p:cNvSpPr/>
            <p:nvPr/>
          </p:nvSpPr>
          <p:spPr>
            <a:xfrm>
              <a:off x="0" y="713739"/>
              <a:ext cx="9143999" cy="68580"/>
            </a:xfrm>
            <a:prstGeom prst="rect">
              <a:avLst/>
            </a:prstGeom>
            <a:blipFill>
              <a:blip r:embed="rId6" cstate="print"/>
              <a:stretch>
                <a:fillRect/>
              </a:stretch>
            </a:blipFill>
          </p:spPr>
          <p:txBody>
            <a:bodyPr wrap="square" lIns="0" tIns="0" rIns="0" bIns="0" rtlCol="0"/>
            <a:lstStyle/>
            <a:p>
              <a:endParaRPr/>
            </a:p>
          </p:txBody>
        </p:sp>
        <p:sp>
          <p:nvSpPr>
            <p:cNvPr id="49" name="object 49"/>
            <p:cNvSpPr/>
            <p:nvPr/>
          </p:nvSpPr>
          <p:spPr>
            <a:xfrm>
              <a:off x="2811780" y="713739"/>
              <a:ext cx="3517900" cy="314960"/>
            </a:xfrm>
            <a:prstGeom prst="rect">
              <a:avLst/>
            </a:prstGeom>
            <a:blipFill>
              <a:blip r:embed="rId7" cstate="print"/>
              <a:stretch>
                <a:fillRect/>
              </a:stretch>
            </a:blipFill>
          </p:spPr>
          <p:txBody>
            <a:bodyPr wrap="square" lIns="0" tIns="0" rIns="0" bIns="0" rtlCol="0"/>
            <a:lstStyle/>
            <a:p>
              <a:endParaRPr/>
            </a:p>
          </p:txBody>
        </p:sp>
        <p:sp>
          <p:nvSpPr>
            <p:cNvPr id="50" name="object 50"/>
            <p:cNvSpPr/>
            <p:nvPr/>
          </p:nvSpPr>
          <p:spPr>
            <a:xfrm>
              <a:off x="0" y="0"/>
              <a:ext cx="9144000" cy="713739"/>
            </a:xfrm>
            <a:prstGeom prst="rect">
              <a:avLst/>
            </a:prstGeom>
            <a:blipFill>
              <a:blip r:embed="rId8" cstate="print"/>
              <a:stretch>
                <a:fillRect/>
              </a:stretch>
            </a:blipFill>
          </p:spPr>
          <p:txBody>
            <a:bodyPr wrap="square" lIns="0" tIns="0" rIns="0" bIns="0" rtlCol="0"/>
            <a:lstStyle/>
            <a:p>
              <a:endParaRPr/>
            </a:p>
          </p:txBody>
        </p:sp>
        <p:sp>
          <p:nvSpPr>
            <p:cNvPr id="51" name="object 51"/>
            <p:cNvSpPr/>
            <p:nvPr/>
          </p:nvSpPr>
          <p:spPr>
            <a:xfrm>
              <a:off x="0" y="0"/>
              <a:ext cx="9144000" cy="713740"/>
            </a:xfrm>
            <a:custGeom>
              <a:avLst/>
              <a:gdLst/>
              <a:ahLst/>
              <a:cxnLst/>
              <a:rect l="l" t="t" r="r" b="b"/>
              <a:pathLst>
                <a:path w="9144000" h="713740">
                  <a:moveTo>
                    <a:pt x="0" y="713739"/>
                  </a:moveTo>
                  <a:lnTo>
                    <a:pt x="9144000" y="713739"/>
                  </a:lnTo>
                  <a:lnTo>
                    <a:pt x="9144000" y="0"/>
                  </a:lnTo>
                  <a:lnTo>
                    <a:pt x="0" y="0"/>
                  </a:lnTo>
                  <a:lnTo>
                    <a:pt x="0" y="713739"/>
                  </a:lnTo>
                  <a:close/>
                </a:path>
              </a:pathLst>
            </a:custGeom>
            <a:ln w="10160">
              <a:solidFill>
                <a:srgbClr val="97B853"/>
              </a:solidFill>
            </a:ln>
          </p:spPr>
          <p:txBody>
            <a:bodyPr wrap="square" lIns="0" tIns="0" rIns="0" bIns="0" rtlCol="0"/>
            <a:lstStyle/>
            <a:p>
              <a:endParaRPr/>
            </a:p>
          </p:txBody>
        </p:sp>
      </p:grpSp>
      <p:sp>
        <p:nvSpPr>
          <p:cNvPr id="52" name="object 52"/>
          <p:cNvSpPr txBox="1">
            <a:spLocks noGrp="1"/>
          </p:cNvSpPr>
          <p:nvPr>
            <p:ph type="title"/>
          </p:nvPr>
        </p:nvSpPr>
        <p:spPr>
          <a:xfrm>
            <a:off x="939482" y="22225"/>
            <a:ext cx="7591425" cy="1257935"/>
          </a:xfrm>
          <a:prstGeom prst="rect">
            <a:avLst/>
          </a:prstGeom>
        </p:spPr>
        <p:txBody>
          <a:bodyPr vert="horz" wrap="square" lIns="0" tIns="12700" rIns="0" bIns="0" rtlCol="0">
            <a:spAutoFit/>
          </a:bodyPr>
          <a:lstStyle/>
          <a:p>
            <a:pPr marL="2221230">
              <a:lnSpc>
                <a:spcPts val="4610"/>
              </a:lnSpc>
              <a:spcBef>
                <a:spcPts val="100"/>
              </a:spcBef>
              <a:tabLst>
                <a:tab pos="3110865" algn="l"/>
              </a:tabLst>
            </a:pPr>
            <a:r>
              <a:rPr i="1" dirty="0">
                <a:latin typeface="Times New Roman"/>
                <a:cs typeface="Times New Roman"/>
              </a:rPr>
              <a:t>1.2	</a:t>
            </a:r>
            <a:r>
              <a:rPr i="1" spc="-15" dirty="0">
                <a:latin typeface="Times New Roman"/>
                <a:cs typeface="Times New Roman"/>
              </a:rPr>
              <a:t>L’éthique</a:t>
            </a:r>
          </a:p>
          <a:p>
            <a:pPr marL="12700">
              <a:lnSpc>
                <a:spcPts val="5090"/>
              </a:lnSpc>
            </a:pPr>
            <a:r>
              <a:rPr sz="4400" spc="-5" dirty="0"/>
              <a:t>Quelle </a:t>
            </a:r>
            <a:r>
              <a:rPr sz="4400" dirty="0">
                <a:latin typeface="Times New Roman"/>
                <a:cs typeface="Times New Roman"/>
              </a:rPr>
              <a:t>éthique </a:t>
            </a:r>
            <a:r>
              <a:rPr sz="4400" spc="-85" dirty="0">
                <a:latin typeface="Arial"/>
                <a:cs typeface="Arial"/>
              </a:rPr>
              <a:t>pour </a:t>
            </a:r>
            <a:r>
              <a:rPr sz="4400" spc="-114" dirty="0">
                <a:latin typeface="Arial"/>
                <a:cs typeface="Arial"/>
              </a:rPr>
              <a:t>l’Université</a:t>
            </a:r>
            <a:r>
              <a:rPr sz="4400" spc="-265" dirty="0">
                <a:latin typeface="Arial"/>
                <a:cs typeface="Arial"/>
              </a:rPr>
              <a:t> </a:t>
            </a:r>
            <a:r>
              <a:rPr sz="4400" dirty="0"/>
              <a:t>?</a:t>
            </a:r>
            <a:endParaRPr sz="44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32800" y="6427152"/>
            <a:ext cx="1778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Carlito"/>
                <a:cs typeface="Carlito"/>
              </a:rPr>
              <a:t>22</a:t>
            </a:r>
            <a:endParaRPr sz="1200">
              <a:latin typeface="Carlito"/>
              <a:cs typeface="Carlito"/>
            </a:endParaRPr>
          </a:p>
        </p:txBody>
      </p:sp>
      <p:sp>
        <p:nvSpPr>
          <p:cNvPr id="3" name="object 3"/>
          <p:cNvSpPr txBox="1">
            <a:spLocks noGrp="1"/>
          </p:cNvSpPr>
          <p:nvPr>
            <p:ph type="title"/>
          </p:nvPr>
        </p:nvSpPr>
        <p:spPr>
          <a:xfrm>
            <a:off x="1981200" y="304800"/>
            <a:ext cx="5646420" cy="1066800"/>
          </a:xfrm>
          <a:prstGeom prst="rect">
            <a:avLst/>
          </a:prstGeom>
          <a:solidFill>
            <a:schemeClr val="tx2">
              <a:lumMod val="40000"/>
              <a:lumOff val="60000"/>
            </a:schemeClr>
          </a:solidFill>
        </p:spPr>
        <p:txBody>
          <a:bodyPr vert="horz" wrap="square" lIns="0" tIns="21590" rIns="0" bIns="0" rtlCol="0">
            <a:spAutoFit/>
          </a:bodyPr>
          <a:lstStyle/>
          <a:p>
            <a:pPr marL="941705" marR="276225" indent="-742315">
              <a:lnSpc>
                <a:spcPct val="100000"/>
              </a:lnSpc>
              <a:spcBef>
                <a:spcPts val="170"/>
              </a:spcBef>
            </a:pPr>
            <a:r>
              <a:rPr sz="3200" b="1" spc="-254" dirty="0">
                <a:solidFill>
                  <a:srgbClr val="FF0000"/>
                </a:solidFill>
                <a:latin typeface="Arial"/>
                <a:cs typeface="Arial"/>
              </a:rPr>
              <a:t>L’éthique </a:t>
            </a:r>
            <a:r>
              <a:rPr sz="3200" b="1" spc="-150" dirty="0">
                <a:solidFill>
                  <a:srgbClr val="FF0000"/>
                </a:solidFill>
                <a:latin typeface="Arial"/>
                <a:cs typeface="Arial"/>
              </a:rPr>
              <a:t>peut </a:t>
            </a:r>
            <a:r>
              <a:rPr sz="3200" b="1" spc="-250" dirty="0">
                <a:solidFill>
                  <a:srgbClr val="FF0000"/>
                </a:solidFill>
                <a:latin typeface="Arial"/>
                <a:cs typeface="Arial"/>
              </a:rPr>
              <a:t>poser </a:t>
            </a:r>
            <a:r>
              <a:rPr sz="3200" b="1" spc="-195" dirty="0">
                <a:solidFill>
                  <a:srgbClr val="FF0000"/>
                </a:solidFill>
                <a:latin typeface="Arial"/>
                <a:cs typeface="Arial"/>
              </a:rPr>
              <a:t>problème  </a:t>
            </a:r>
            <a:r>
              <a:rPr sz="3200" b="1" spc="-10" dirty="0">
                <a:solidFill>
                  <a:srgbClr val="FF0000"/>
                </a:solidFill>
                <a:latin typeface="Carlito"/>
                <a:cs typeface="Carlito"/>
              </a:rPr>
              <a:t>et </a:t>
            </a:r>
            <a:r>
              <a:rPr sz="3200" b="1" spc="-15" dirty="0">
                <a:solidFill>
                  <a:srgbClr val="FF0000"/>
                </a:solidFill>
                <a:latin typeface="Carlito"/>
                <a:cs typeface="Carlito"/>
              </a:rPr>
              <a:t>montrer </a:t>
            </a:r>
            <a:r>
              <a:rPr sz="3200" b="1" dirty="0">
                <a:solidFill>
                  <a:srgbClr val="FF0000"/>
                </a:solidFill>
                <a:latin typeface="Carlito"/>
                <a:cs typeface="Carlito"/>
              </a:rPr>
              <a:t>ses </a:t>
            </a:r>
            <a:r>
              <a:rPr sz="3200" b="1" spc="-15" dirty="0">
                <a:solidFill>
                  <a:srgbClr val="FF0000"/>
                </a:solidFill>
                <a:latin typeface="Carlito"/>
                <a:cs typeface="Carlito"/>
              </a:rPr>
              <a:t>limites</a:t>
            </a:r>
            <a:endParaRPr sz="3200">
              <a:latin typeface="Carlito"/>
              <a:cs typeface="Carlito"/>
            </a:endParaRPr>
          </a:p>
        </p:txBody>
      </p:sp>
      <p:sp>
        <p:nvSpPr>
          <p:cNvPr id="4" name="object 4"/>
          <p:cNvSpPr txBox="1"/>
          <p:nvPr/>
        </p:nvSpPr>
        <p:spPr>
          <a:xfrm>
            <a:off x="228600" y="1752600"/>
            <a:ext cx="8664575" cy="3706143"/>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marL="12700" marR="5080">
              <a:lnSpc>
                <a:spcPct val="100000"/>
              </a:lnSpc>
              <a:spcBef>
                <a:spcPts val="100"/>
              </a:spcBef>
              <a:buClr>
                <a:srgbClr val="FF0000"/>
              </a:buClr>
              <a:buFont typeface="Wingdings"/>
              <a:buChar char=""/>
              <a:tabLst>
                <a:tab pos="353695" algn="l"/>
              </a:tabLst>
            </a:pPr>
            <a:r>
              <a:rPr sz="2400" b="1" spc="-5" dirty="0">
                <a:latin typeface="Carlito"/>
                <a:cs typeface="Carlito"/>
              </a:rPr>
              <a:t>Comment </a:t>
            </a:r>
            <a:r>
              <a:rPr sz="2400" b="1" spc="-10" dirty="0">
                <a:latin typeface="Carlito"/>
                <a:cs typeface="Carlito"/>
              </a:rPr>
              <a:t>déterminer </a:t>
            </a:r>
            <a:r>
              <a:rPr sz="2400" b="1" dirty="0">
                <a:latin typeface="Carlito"/>
                <a:cs typeface="Carlito"/>
              </a:rPr>
              <a:t>où </a:t>
            </a:r>
            <a:r>
              <a:rPr sz="2400" b="1" spc="-10" dirty="0">
                <a:latin typeface="Carlito"/>
                <a:cs typeface="Carlito"/>
              </a:rPr>
              <a:t>commencent </a:t>
            </a:r>
            <a:r>
              <a:rPr sz="2400" b="1" spc="-15" dirty="0">
                <a:latin typeface="Carlito"/>
                <a:cs typeface="Carlito"/>
              </a:rPr>
              <a:t>et </a:t>
            </a:r>
            <a:r>
              <a:rPr sz="2400" b="1" spc="5" dirty="0">
                <a:latin typeface="Carlito"/>
                <a:cs typeface="Carlito"/>
              </a:rPr>
              <a:t>où </a:t>
            </a:r>
            <a:r>
              <a:rPr sz="2400" b="1" spc="-10" dirty="0">
                <a:latin typeface="Carlito"/>
                <a:cs typeface="Carlito"/>
              </a:rPr>
              <a:t>finissent les pouvoirs  </a:t>
            </a:r>
            <a:r>
              <a:rPr sz="2400" b="1" spc="-165" dirty="0">
                <a:latin typeface="Arial"/>
                <a:cs typeface="Arial"/>
              </a:rPr>
              <a:t>d’un </a:t>
            </a:r>
            <a:r>
              <a:rPr sz="2400" b="1" spc="-150" dirty="0">
                <a:latin typeface="Arial"/>
                <a:cs typeface="Arial"/>
              </a:rPr>
              <a:t>acteur </a:t>
            </a:r>
            <a:r>
              <a:rPr sz="2400" b="1" spc="-190" dirty="0">
                <a:latin typeface="Arial"/>
                <a:cs typeface="Arial"/>
              </a:rPr>
              <a:t>du </a:t>
            </a:r>
            <a:r>
              <a:rPr sz="2400" b="1" spc="-210" dirty="0">
                <a:latin typeface="Arial"/>
                <a:cs typeface="Arial"/>
              </a:rPr>
              <a:t>système </a:t>
            </a:r>
            <a:r>
              <a:rPr sz="2400" b="1" spc="-145" dirty="0">
                <a:latin typeface="Arial"/>
                <a:cs typeface="Arial"/>
              </a:rPr>
              <a:t>universitaire </a:t>
            </a:r>
            <a:r>
              <a:rPr sz="2400" b="1" spc="-180" dirty="0">
                <a:latin typeface="Arial"/>
                <a:cs typeface="Arial"/>
              </a:rPr>
              <a:t>(professeur,</a:t>
            </a:r>
            <a:r>
              <a:rPr sz="2400" b="1" spc="150" dirty="0">
                <a:latin typeface="Arial"/>
                <a:cs typeface="Arial"/>
              </a:rPr>
              <a:t> </a:t>
            </a:r>
            <a:r>
              <a:rPr sz="2400" b="1" spc="-190" dirty="0" err="1" smtClean="0">
                <a:latin typeface="Arial"/>
                <a:cs typeface="Arial"/>
              </a:rPr>
              <a:t>responsable</a:t>
            </a:r>
            <a:r>
              <a:rPr lang="ar-DZ" sz="2400" b="1" spc="-190" dirty="0" smtClean="0">
                <a:latin typeface="Arial"/>
                <a:cs typeface="Arial"/>
              </a:rPr>
              <a:t> </a:t>
            </a:r>
            <a:r>
              <a:rPr sz="2400" b="1" spc="-130" dirty="0" err="1" smtClean="0">
                <a:latin typeface="Arial"/>
                <a:cs typeface="Arial"/>
              </a:rPr>
              <a:t>administratif</a:t>
            </a:r>
            <a:r>
              <a:rPr sz="2400" b="1" spc="-130" dirty="0">
                <a:latin typeface="Arial"/>
                <a:cs typeface="Arial"/>
              </a:rPr>
              <a:t>, </a:t>
            </a:r>
            <a:r>
              <a:rPr sz="2400" b="1" spc="-145" dirty="0">
                <a:latin typeface="Arial"/>
                <a:cs typeface="Arial"/>
              </a:rPr>
              <a:t>représentant </a:t>
            </a:r>
            <a:r>
              <a:rPr sz="2400" b="1" spc="-114" dirty="0">
                <a:latin typeface="Arial"/>
                <a:cs typeface="Arial"/>
              </a:rPr>
              <a:t>étudiant </a:t>
            </a:r>
            <a:r>
              <a:rPr sz="2400" b="1" spc="-375" dirty="0">
                <a:latin typeface="Arial"/>
                <a:cs typeface="Arial"/>
              </a:rPr>
              <a:t>…)</a:t>
            </a:r>
            <a:r>
              <a:rPr sz="2400" b="1" spc="-290" dirty="0">
                <a:latin typeface="Arial"/>
                <a:cs typeface="Arial"/>
              </a:rPr>
              <a:t> </a:t>
            </a:r>
            <a:r>
              <a:rPr sz="2400" b="1" dirty="0">
                <a:latin typeface="Carlito"/>
                <a:cs typeface="Carlito"/>
              </a:rPr>
              <a:t>?</a:t>
            </a:r>
            <a:endParaRPr sz="2400" dirty="0">
              <a:latin typeface="Carlito"/>
              <a:cs typeface="Carlito"/>
            </a:endParaRPr>
          </a:p>
          <a:p>
            <a:pPr marL="353060" indent="-340995">
              <a:lnSpc>
                <a:spcPct val="100000"/>
              </a:lnSpc>
              <a:buClr>
                <a:srgbClr val="FF0000"/>
              </a:buClr>
              <a:buFont typeface="Wingdings"/>
              <a:buChar char=""/>
              <a:tabLst>
                <a:tab pos="353695" algn="l"/>
                <a:tab pos="6671309" algn="l"/>
              </a:tabLst>
            </a:pPr>
            <a:r>
              <a:rPr sz="2400" b="1" spc="-5" dirty="0">
                <a:latin typeface="Carlito"/>
                <a:cs typeface="Carlito"/>
              </a:rPr>
              <a:t>Comment </a:t>
            </a:r>
            <a:r>
              <a:rPr sz="2400" b="1" spc="-15" dirty="0">
                <a:latin typeface="Carlito"/>
                <a:cs typeface="Carlito"/>
              </a:rPr>
              <a:t>définir </a:t>
            </a:r>
            <a:r>
              <a:rPr sz="2400" b="1" spc="-10" dirty="0">
                <a:latin typeface="Carlito"/>
                <a:cs typeface="Carlito"/>
              </a:rPr>
              <a:t>les </a:t>
            </a:r>
            <a:r>
              <a:rPr sz="2400" b="1" spc="-15" dirty="0">
                <a:latin typeface="Carlito"/>
                <a:cs typeface="Carlito"/>
              </a:rPr>
              <a:t>devoirs et </a:t>
            </a:r>
            <a:r>
              <a:rPr sz="2400" b="1" spc="-5" dirty="0">
                <a:latin typeface="Carlito"/>
                <a:cs typeface="Carlito"/>
              </a:rPr>
              <a:t>droits</a:t>
            </a:r>
            <a:r>
              <a:rPr sz="2400" b="1" spc="135" dirty="0">
                <a:latin typeface="Carlito"/>
                <a:cs typeface="Carlito"/>
              </a:rPr>
              <a:t> </a:t>
            </a:r>
            <a:r>
              <a:rPr sz="2400" b="1" spc="-5" dirty="0">
                <a:latin typeface="Carlito"/>
                <a:cs typeface="Carlito"/>
              </a:rPr>
              <a:t>de</a:t>
            </a:r>
            <a:r>
              <a:rPr sz="2400" b="1" spc="10" dirty="0">
                <a:latin typeface="Carlito"/>
                <a:cs typeface="Carlito"/>
              </a:rPr>
              <a:t> </a:t>
            </a:r>
            <a:r>
              <a:rPr sz="2400" b="1" spc="-10" dirty="0">
                <a:latin typeface="Carlito"/>
                <a:cs typeface="Carlito"/>
              </a:rPr>
              <a:t>chacune	des</a:t>
            </a:r>
            <a:r>
              <a:rPr sz="2400" b="1" spc="10" dirty="0">
                <a:latin typeface="Carlito"/>
                <a:cs typeface="Carlito"/>
              </a:rPr>
              <a:t> </a:t>
            </a:r>
            <a:r>
              <a:rPr sz="2400" b="1" spc="-5" dirty="0" smtClean="0">
                <a:latin typeface="Carlito"/>
                <a:cs typeface="Carlito"/>
              </a:rPr>
              <a:t>parties</a:t>
            </a:r>
            <a:r>
              <a:rPr lang="ar-DZ" sz="2400" b="1" spc="-5" dirty="0" smtClean="0">
                <a:latin typeface="Carlito"/>
                <a:cs typeface="Carlito"/>
              </a:rPr>
              <a:t> </a:t>
            </a:r>
            <a:r>
              <a:rPr sz="2400" b="1" spc="-15" dirty="0" err="1" smtClean="0">
                <a:latin typeface="Carlito"/>
                <a:cs typeface="Carlito"/>
              </a:rPr>
              <a:t>prenantes</a:t>
            </a:r>
            <a:r>
              <a:rPr sz="2400" b="1" spc="15" dirty="0" smtClean="0">
                <a:latin typeface="Carlito"/>
                <a:cs typeface="Carlito"/>
              </a:rPr>
              <a:t> </a:t>
            </a:r>
            <a:r>
              <a:rPr sz="2400" b="1" dirty="0">
                <a:latin typeface="Carlito"/>
                <a:cs typeface="Carlito"/>
              </a:rPr>
              <a:t>?</a:t>
            </a:r>
            <a:endParaRPr sz="2400" dirty="0">
              <a:latin typeface="Carlito"/>
              <a:cs typeface="Carlito"/>
            </a:endParaRPr>
          </a:p>
          <a:p>
            <a:pPr marL="285115" indent="-273050">
              <a:lnSpc>
                <a:spcPct val="100000"/>
              </a:lnSpc>
              <a:buClr>
                <a:srgbClr val="FF0000"/>
              </a:buClr>
              <a:buFont typeface="Wingdings"/>
              <a:buChar char=""/>
              <a:tabLst>
                <a:tab pos="285750" algn="l"/>
              </a:tabLst>
            </a:pPr>
            <a:r>
              <a:rPr sz="2400" b="1" spc="-215" dirty="0">
                <a:latin typeface="Arial"/>
                <a:cs typeface="Arial"/>
              </a:rPr>
              <a:t>Où </a:t>
            </a:r>
            <a:r>
              <a:rPr sz="2400" b="1" spc="-210" dirty="0">
                <a:latin typeface="Arial"/>
                <a:cs typeface="Arial"/>
              </a:rPr>
              <a:t>commence </a:t>
            </a:r>
            <a:r>
              <a:rPr sz="2400" b="1" spc="-200" dirty="0">
                <a:latin typeface="Arial"/>
                <a:cs typeface="Arial"/>
              </a:rPr>
              <a:t>l’abus </a:t>
            </a:r>
            <a:r>
              <a:rPr sz="2400" b="1" dirty="0">
                <a:latin typeface="Carlito"/>
                <a:cs typeface="Carlito"/>
              </a:rPr>
              <a:t>? </a:t>
            </a:r>
            <a:r>
              <a:rPr sz="2400" b="1" spc="-20" dirty="0">
                <a:latin typeface="Carlito"/>
                <a:cs typeface="Carlito"/>
              </a:rPr>
              <a:t>et </a:t>
            </a:r>
            <a:r>
              <a:rPr sz="2400" b="1" spc="-10" dirty="0">
                <a:latin typeface="Carlito"/>
                <a:cs typeface="Carlito"/>
              </a:rPr>
              <a:t>quelle limite </a:t>
            </a:r>
            <a:r>
              <a:rPr sz="2400" b="1" spc="-5" dirty="0">
                <a:latin typeface="Carlito"/>
                <a:cs typeface="Carlito"/>
              </a:rPr>
              <a:t>pour </a:t>
            </a:r>
            <a:r>
              <a:rPr sz="2400" b="1" dirty="0">
                <a:latin typeface="Carlito"/>
                <a:cs typeface="Carlito"/>
              </a:rPr>
              <a:t>le </a:t>
            </a:r>
            <a:r>
              <a:rPr sz="2400" b="1" spc="-15" dirty="0">
                <a:latin typeface="Carlito"/>
                <a:cs typeface="Carlito"/>
              </a:rPr>
              <a:t>tolérable</a:t>
            </a:r>
            <a:r>
              <a:rPr sz="2400" b="1" spc="345" dirty="0">
                <a:latin typeface="Carlito"/>
                <a:cs typeface="Carlito"/>
              </a:rPr>
              <a:t> </a:t>
            </a:r>
            <a:r>
              <a:rPr sz="2400" b="1" dirty="0">
                <a:latin typeface="Carlito"/>
                <a:cs typeface="Carlito"/>
              </a:rPr>
              <a:t>?</a:t>
            </a:r>
            <a:endParaRPr sz="2400" dirty="0">
              <a:latin typeface="Carlito"/>
              <a:cs typeface="Carlito"/>
            </a:endParaRPr>
          </a:p>
          <a:p>
            <a:pPr marL="284480" indent="-272415">
              <a:lnSpc>
                <a:spcPct val="100000"/>
              </a:lnSpc>
              <a:buClr>
                <a:srgbClr val="FF0000"/>
              </a:buClr>
              <a:buFont typeface="Wingdings"/>
              <a:buChar char=""/>
              <a:tabLst>
                <a:tab pos="285115" algn="l"/>
              </a:tabLst>
            </a:pPr>
            <a:r>
              <a:rPr sz="2400" b="1" spc="-10" dirty="0">
                <a:latin typeface="Carlito"/>
                <a:cs typeface="Carlito"/>
              </a:rPr>
              <a:t>Quels moyens </a:t>
            </a:r>
            <a:r>
              <a:rPr sz="2400" b="1" dirty="0">
                <a:latin typeface="Carlito"/>
                <a:cs typeface="Carlito"/>
              </a:rPr>
              <a:t>de </a:t>
            </a:r>
            <a:r>
              <a:rPr sz="2400" b="1" spc="-10" dirty="0">
                <a:latin typeface="Carlito"/>
                <a:cs typeface="Carlito"/>
              </a:rPr>
              <a:t>recours envisager </a:t>
            </a:r>
            <a:r>
              <a:rPr sz="2400" b="1" dirty="0">
                <a:latin typeface="Carlito"/>
                <a:cs typeface="Carlito"/>
              </a:rPr>
              <a:t>? </a:t>
            </a:r>
            <a:r>
              <a:rPr sz="2400" b="1" spc="-15" dirty="0">
                <a:latin typeface="Carlito"/>
                <a:cs typeface="Carlito"/>
              </a:rPr>
              <a:t>et </a:t>
            </a:r>
            <a:r>
              <a:rPr sz="2400" b="1" spc="-20" dirty="0">
                <a:latin typeface="Carlito"/>
                <a:cs typeface="Carlito"/>
              </a:rPr>
              <a:t>avec </a:t>
            </a:r>
            <a:r>
              <a:rPr sz="2400" b="1" spc="-10" dirty="0">
                <a:latin typeface="Carlito"/>
                <a:cs typeface="Carlito"/>
              </a:rPr>
              <a:t>quelle efficacité</a:t>
            </a:r>
            <a:r>
              <a:rPr sz="2400" b="1" spc="120" dirty="0">
                <a:latin typeface="Carlito"/>
                <a:cs typeface="Carlito"/>
              </a:rPr>
              <a:t> </a:t>
            </a:r>
            <a:r>
              <a:rPr sz="2400" b="1" dirty="0">
                <a:latin typeface="Carlito"/>
                <a:cs typeface="Carlito"/>
              </a:rPr>
              <a:t>?</a:t>
            </a:r>
            <a:endParaRPr sz="2400" dirty="0">
              <a:latin typeface="Carlito"/>
              <a:cs typeface="Carlito"/>
            </a:endParaRPr>
          </a:p>
          <a:p>
            <a:pPr marL="285115" indent="-273050">
              <a:lnSpc>
                <a:spcPct val="100000"/>
              </a:lnSpc>
              <a:buClr>
                <a:srgbClr val="FF0000"/>
              </a:buClr>
              <a:buFont typeface="Wingdings"/>
              <a:buChar char=""/>
              <a:tabLst>
                <a:tab pos="285750" algn="l"/>
                <a:tab pos="5050155" algn="l"/>
              </a:tabLst>
            </a:pPr>
            <a:r>
              <a:rPr sz="2400" b="1" spc="-5" dirty="0">
                <a:latin typeface="Carlito"/>
                <a:cs typeface="Carlito"/>
              </a:rPr>
              <a:t>Comment </a:t>
            </a:r>
            <a:r>
              <a:rPr sz="2400" b="1" spc="-10" dirty="0">
                <a:latin typeface="Carlito"/>
                <a:cs typeface="Carlito"/>
              </a:rPr>
              <a:t>pérenniser </a:t>
            </a:r>
            <a:r>
              <a:rPr sz="2400" b="1" spc="-5" dirty="0">
                <a:latin typeface="Carlito"/>
                <a:cs typeface="Carlito"/>
              </a:rPr>
              <a:t>la</a:t>
            </a:r>
            <a:r>
              <a:rPr sz="2400" b="1" spc="65" dirty="0">
                <a:latin typeface="Carlito"/>
                <a:cs typeface="Carlito"/>
              </a:rPr>
              <a:t> </a:t>
            </a:r>
            <a:r>
              <a:rPr sz="2400" b="1" spc="-10" dirty="0">
                <a:latin typeface="Carlito"/>
                <a:cs typeface="Carlito"/>
              </a:rPr>
              <a:t>démarche</a:t>
            </a:r>
            <a:r>
              <a:rPr sz="2400" b="1" spc="40" dirty="0">
                <a:latin typeface="Carlito"/>
                <a:cs typeface="Carlito"/>
              </a:rPr>
              <a:t> </a:t>
            </a:r>
            <a:r>
              <a:rPr sz="2400" b="1" spc="-15" dirty="0">
                <a:latin typeface="Carlito"/>
                <a:cs typeface="Carlito"/>
              </a:rPr>
              <a:t>et	</a:t>
            </a:r>
            <a:r>
              <a:rPr sz="2400" b="1" spc="-10" dirty="0">
                <a:latin typeface="Carlito"/>
                <a:cs typeface="Carlito"/>
              </a:rPr>
              <a:t>introduire </a:t>
            </a:r>
            <a:r>
              <a:rPr sz="2400" b="1" spc="-15" dirty="0" err="1">
                <a:latin typeface="Carlito"/>
                <a:cs typeface="Carlito"/>
              </a:rPr>
              <a:t>cette</a:t>
            </a:r>
            <a:r>
              <a:rPr sz="2400" b="1" spc="-25" dirty="0">
                <a:latin typeface="Carlito"/>
                <a:cs typeface="Carlito"/>
              </a:rPr>
              <a:t> </a:t>
            </a:r>
            <a:r>
              <a:rPr sz="2400" b="1" spc="-10" dirty="0" smtClean="0">
                <a:latin typeface="Carlito"/>
                <a:cs typeface="Carlito"/>
              </a:rPr>
              <a:t>nouvelle</a:t>
            </a:r>
            <a:r>
              <a:rPr lang="ar-DZ" sz="2400" b="1" spc="-10" dirty="0" smtClean="0">
                <a:latin typeface="Carlito"/>
                <a:cs typeface="Carlito"/>
              </a:rPr>
              <a:t> </a:t>
            </a:r>
            <a:r>
              <a:rPr sz="2400" b="1" spc="-10" dirty="0" smtClean="0">
                <a:latin typeface="Carlito"/>
                <a:cs typeface="Carlito"/>
              </a:rPr>
              <a:t>culture</a:t>
            </a:r>
            <a:r>
              <a:rPr sz="2400" b="1" spc="-10" dirty="0">
                <a:latin typeface="Carlito"/>
                <a:cs typeface="Carlito"/>
              </a:rPr>
              <a:t>?</a:t>
            </a:r>
            <a:endParaRPr sz="2400" dirty="0">
              <a:latin typeface="Carlito"/>
              <a:cs typeface="Carlit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57200" y="381000"/>
            <a:ext cx="8229600" cy="636713"/>
          </a:xfrm>
          <a:prstGeom prst="rect">
            <a:avLst/>
          </a:prstGeom>
          <a:solidFill>
            <a:schemeClr val="accent4">
              <a:lumMod val="40000"/>
              <a:lumOff val="60000"/>
            </a:schemeClr>
          </a:solidFill>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grpSp>
        <p:nvGrpSpPr>
          <p:cNvPr id="7" name="object 7"/>
          <p:cNvGrpSpPr/>
          <p:nvPr/>
        </p:nvGrpSpPr>
        <p:grpSpPr>
          <a:xfrm>
            <a:off x="457200" y="1752600"/>
            <a:ext cx="8432800" cy="3581400"/>
            <a:chOff x="462280" y="2989579"/>
            <a:chExt cx="8432800" cy="3122930"/>
          </a:xfrm>
        </p:grpSpPr>
        <p:sp>
          <p:nvSpPr>
            <p:cNvPr id="8" name="object 8"/>
            <p:cNvSpPr/>
            <p:nvPr/>
          </p:nvSpPr>
          <p:spPr>
            <a:xfrm>
              <a:off x="476510" y="3024158"/>
              <a:ext cx="8404338" cy="308806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011680" y="3416299"/>
              <a:ext cx="5427980" cy="24130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62280" y="2989579"/>
              <a:ext cx="8432800" cy="311658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71500" y="3098799"/>
              <a:ext cx="8214359" cy="289814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71500" y="3098799"/>
              <a:ext cx="8214359" cy="2898140"/>
            </a:xfrm>
            <a:custGeom>
              <a:avLst/>
              <a:gdLst/>
              <a:ahLst/>
              <a:cxnLst/>
              <a:rect l="l" t="t" r="r" b="b"/>
              <a:pathLst>
                <a:path w="8214359" h="2898140">
                  <a:moveTo>
                    <a:pt x="0" y="1449070"/>
                  </a:moveTo>
                  <a:lnTo>
                    <a:pt x="2239" y="1400753"/>
                  </a:lnTo>
                  <a:lnTo>
                    <a:pt x="8912" y="1352832"/>
                  </a:lnTo>
                  <a:lnTo>
                    <a:pt x="19948" y="1305332"/>
                  </a:lnTo>
                  <a:lnTo>
                    <a:pt x="35278" y="1258277"/>
                  </a:lnTo>
                  <a:lnTo>
                    <a:pt x="54832" y="1211692"/>
                  </a:lnTo>
                  <a:lnTo>
                    <a:pt x="78540" y="1165601"/>
                  </a:lnTo>
                  <a:lnTo>
                    <a:pt x="106333" y="1120028"/>
                  </a:lnTo>
                  <a:lnTo>
                    <a:pt x="138140" y="1075000"/>
                  </a:lnTo>
                  <a:lnTo>
                    <a:pt x="173892" y="1030539"/>
                  </a:lnTo>
                  <a:lnTo>
                    <a:pt x="213520" y="986671"/>
                  </a:lnTo>
                  <a:lnTo>
                    <a:pt x="256953" y="943420"/>
                  </a:lnTo>
                  <a:lnTo>
                    <a:pt x="304123" y="900811"/>
                  </a:lnTo>
                  <a:lnTo>
                    <a:pt x="354958" y="858868"/>
                  </a:lnTo>
                  <a:lnTo>
                    <a:pt x="409390" y="817617"/>
                  </a:lnTo>
                  <a:lnTo>
                    <a:pt x="467349" y="777080"/>
                  </a:lnTo>
                  <a:lnTo>
                    <a:pt x="528764" y="737285"/>
                  </a:lnTo>
                  <a:lnTo>
                    <a:pt x="593567" y="698253"/>
                  </a:lnTo>
                  <a:lnTo>
                    <a:pt x="627217" y="679032"/>
                  </a:lnTo>
                  <a:lnTo>
                    <a:pt x="661688" y="660012"/>
                  </a:lnTo>
                  <a:lnTo>
                    <a:pt x="696971" y="641194"/>
                  </a:lnTo>
                  <a:lnTo>
                    <a:pt x="733057" y="622584"/>
                  </a:lnTo>
                  <a:lnTo>
                    <a:pt x="769937" y="604183"/>
                  </a:lnTo>
                  <a:lnTo>
                    <a:pt x="807603" y="585994"/>
                  </a:lnTo>
                  <a:lnTo>
                    <a:pt x="846047" y="568022"/>
                  </a:lnTo>
                  <a:lnTo>
                    <a:pt x="885258" y="550268"/>
                  </a:lnTo>
                  <a:lnTo>
                    <a:pt x="925230" y="532736"/>
                  </a:lnTo>
                  <a:lnTo>
                    <a:pt x="965952" y="515430"/>
                  </a:lnTo>
                  <a:lnTo>
                    <a:pt x="1007417" y="498351"/>
                  </a:lnTo>
                  <a:lnTo>
                    <a:pt x="1049615" y="481503"/>
                  </a:lnTo>
                  <a:lnTo>
                    <a:pt x="1092538" y="464890"/>
                  </a:lnTo>
                  <a:lnTo>
                    <a:pt x="1136177" y="448514"/>
                  </a:lnTo>
                  <a:lnTo>
                    <a:pt x="1180524" y="432378"/>
                  </a:lnTo>
                  <a:lnTo>
                    <a:pt x="1225569" y="416486"/>
                  </a:lnTo>
                  <a:lnTo>
                    <a:pt x="1271304" y="400841"/>
                  </a:lnTo>
                  <a:lnTo>
                    <a:pt x="1317720" y="385445"/>
                  </a:lnTo>
                  <a:lnTo>
                    <a:pt x="1364809" y="370301"/>
                  </a:lnTo>
                  <a:lnTo>
                    <a:pt x="1412562" y="355413"/>
                  </a:lnTo>
                  <a:lnTo>
                    <a:pt x="1460970" y="340785"/>
                  </a:lnTo>
                  <a:lnTo>
                    <a:pt x="1510024" y="326418"/>
                  </a:lnTo>
                  <a:lnTo>
                    <a:pt x="1559716" y="312316"/>
                  </a:lnTo>
                  <a:lnTo>
                    <a:pt x="1610037" y="298482"/>
                  </a:lnTo>
                  <a:lnTo>
                    <a:pt x="1660978" y="284919"/>
                  </a:lnTo>
                  <a:lnTo>
                    <a:pt x="1712531" y="271630"/>
                  </a:lnTo>
                  <a:lnTo>
                    <a:pt x="1764686" y="258619"/>
                  </a:lnTo>
                  <a:lnTo>
                    <a:pt x="1817436" y="245888"/>
                  </a:lnTo>
                  <a:lnTo>
                    <a:pt x="1870771" y="233440"/>
                  </a:lnTo>
                  <a:lnTo>
                    <a:pt x="1924682" y="221279"/>
                  </a:lnTo>
                  <a:lnTo>
                    <a:pt x="1979162" y="209407"/>
                  </a:lnTo>
                  <a:lnTo>
                    <a:pt x="2034201" y="197828"/>
                  </a:lnTo>
                  <a:lnTo>
                    <a:pt x="2089790" y="186545"/>
                  </a:lnTo>
                  <a:lnTo>
                    <a:pt x="2145921" y="175560"/>
                  </a:lnTo>
                  <a:lnTo>
                    <a:pt x="2202586" y="164877"/>
                  </a:lnTo>
                  <a:lnTo>
                    <a:pt x="2259774" y="154499"/>
                  </a:lnTo>
                  <a:lnTo>
                    <a:pt x="2317479" y="144430"/>
                  </a:lnTo>
                  <a:lnTo>
                    <a:pt x="2375690" y="134671"/>
                  </a:lnTo>
                  <a:lnTo>
                    <a:pt x="2434399" y="125226"/>
                  </a:lnTo>
                  <a:lnTo>
                    <a:pt x="2493599" y="116099"/>
                  </a:lnTo>
                  <a:lnTo>
                    <a:pt x="2553278" y="107292"/>
                  </a:lnTo>
                  <a:lnTo>
                    <a:pt x="2613430" y="98808"/>
                  </a:lnTo>
                  <a:lnTo>
                    <a:pt x="2674046" y="90651"/>
                  </a:lnTo>
                  <a:lnTo>
                    <a:pt x="2735116" y="82823"/>
                  </a:lnTo>
                  <a:lnTo>
                    <a:pt x="2796632" y="75328"/>
                  </a:lnTo>
                  <a:lnTo>
                    <a:pt x="2858585" y="68168"/>
                  </a:lnTo>
                  <a:lnTo>
                    <a:pt x="2920966" y="61347"/>
                  </a:lnTo>
                  <a:lnTo>
                    <a:pt x="2983768" y="54868"/>
                  </a:lnTo>
                  <a:lnTo>
                    <a:pt x="3046981" y="48734"/>
                  </a:lnTo>
                  <a:lnTo>
                    <a:pt x="3110596" y="42948"/>
                  </a:lnTo>
                  <a:lnTo>
                    <a:pt x="3174604" y="37513"/>
                  </a:lnTo>
                  <a:lnTo>
                    <a:pt x="3238998" y="32432"/>
                  </a:lnTo>
                  <a:lnTo>
                    <a:pt x="3303768" y="27708"/>
                  </a:lnTo>
                  <a:lnTo>
                    <a:pt x="3368905" y="23344"/>
                  </a:lnTo>
                  <a:lnTo>
                    <a:pt x="3434401" y="19344"/>
                  </a:lnTo>
                  <a:lnTo>
                    <a:pt x="3500247" y="15710"/>
                  </a:lnTo>
                  <a:lnTo>
                    <a:pt x="3566435" y="12445"/>
                  </a:lnTo>
                  <a:lnTo>
                    <a:pt x="3632955" y="9554"/>
                  </a:lnTo>
                  <a:lnTo>
                    <a:pt x="3699799" y="7037"/>
                  </a:lnTo>
                  <a:lnTo>
                    <a:pt x="3766959" y="4900"/>
                  </a:lnTo>
                  <a:lnTo>
                    <a:pt x="3834425" y="3144"/>
                  </a:lnTo>
                  <a:lnTo>
                    <a:pt x="3902189" y="1773"/>
                  </a:lnTo>
                  <a:lnTo>
                    <a:pt x="3970241" y="790"/>
                  </a:lnTo>
                  <a:lnTo>
                    <a:pt x="4038575" y="198"/>
                  </a:lnTo>
                  <a:lnTo>
                    <a:pt x="4107179" y="0"/>
                  </a:lnTo>
                  <a:lnTo>
                    <a:pt x="4175784" y="198"/>
                  </a:lnTo>
                  <a:lnTo>
                    <a:pt x="4244118" y="790"/>
                  </a:lnTo>
                  <a:lnTo>
                    <a:pt x="4312170" y="1773"/>
                  </a:lnTo>
                  <a:lnTo>
                    <a:pt x="4379934" y="3144"/>
                  </a:lnTo>
                  <a:lnTo>
                    <a:pt x="4447400" y="4900"/>
                  </a:lnTo>
                  <a:lnTo>
                    <a:pt x="4514560" y="7037"/>
                  </a:lnTo>
                  <a:lnTo>
                    <a:pt x="4581404" y="9554"/>
                  </a:lnTo>
                  <a:lnTo>
                    <a:pt x="4647924" y="12445"/>
                  </a:lnTo>
                  <a:lnTo>
                    <a:pt x="4714112" y="15710"/>
                  </a:lnTo>
                  <a:lnTo>
                    <a:pt x="4779958" y="19344"/>
                  </a:lnTo>
                  <a:lnTo>
                    <a:pt x="4845454" y="23344"/>
                  </a:lnTo>
                  <a:lnTo>
                    <a:pt x="4910591" y="27708"/>
                  </a:lnTo>
                  <a:lnTo>
                    <a:pt x="4975361" y="32432"/>
                  </a:lnTo>
                  <a:lnTo>
                    <a:pt x="5039755" y="37513"/>
                  </a:lnTo>
                  <a:lnTo>
                    <a:pt x="5103763" y="42948"/>
                  </a:lnTo>
                  <a:lnTo>
                    <a:pt x="5167378" y="48734"/>
                  </a:lnTo>
                  <a:lnTo>
                    <a:pt x="5230591" y="54868"/>
                  </a:lnTo>
                  <a:lnTo>
                    <a:pt x="5293393" y="61347"/>
                  </a:lnTo>
                  <a:lnTo>
                    <a:pt x="5355774" y="68168"/>
                  </a:lnTo>
                  <a:lnTo>
                    <a:pt x="5417727" y="75328"/>
                  </a:lnTo>
                  <a:lnTo>
                    <a:pt x="5479243" y="82823"/>
                  </a:lnTo>
                  <a:lnTo>
                    <a:pt x="5540313" y="90651"/>
                  </a:lnTo>
                  <a:lnTo>
                    <a:pt x="5600929" y="98808"/>
                  </a:lnTo>
                  <a:lnTo>
                    <a:pt x="5661081" y="107292"/>
                  </a:lnTo>
                  <a:lnTo>
                    <a:pt x="5720760" y="116099"/>
                  </a:lnTo>
                  <a:lnTo>
                    <a:pt x="5779960" y="125226"/>
                  </a:lnTo>
                  <a:lnTo>
                    <a:pt x="5838669" y="134671"/>
                  </a:lnTo>
                  <a:lnTo>
                    <a:pt x="5896880" y="144430"/>
                  </a:lnTo>
                  <a:lnTo>
                    <a:pt x="5954585" y="154499"/>
                  </a:lnTo>
                  <a:lnTo>
                    <a:pt x="6011773" y="164877"/>
                  </a:lnTo>
                  <a:lnTo>
                    <a:pt x="6068438" y="175560"/>
                  </a:lnTo>
                  <a:lnTo>
                    <a:pt x="6124569" y="186545"/>
                  </a:lnTo>
                  <a:lnTo>
                    <a:pt x="6180158" y="197828"/>
                  </a:lnTo>
                  <a:lnTo>
                    <a:pt x="6235197" y="209407"/>
                  </a:lnTo>
                  <a:lnTo>
                    <a:pt x="6289677" y="221279"/>
                  </a:lnTo>
                  <a:lnTo>
                    <a:pt x="6343588" y="233440"/>
                  </a:lnTo>
                  <a:lnTo>
                    <a:pt x="6396923" y="245888"/>
                  </a:lnTo>
                  <a:lnTo>
                    <a:pt x="6449673" y="258619"/>
                  </a:lnTo>
                  <a:lnTo>
                    <a:pt x="6501828" y="271630"/>
                  </a:lnTo>
                  <a:lnTo>
                    <a:pt x="6553381" y="284919"/>
                  </a:lnTo>
                  <a:lnTo>
                    <a:pt x="6604322" y="298482"/>
                  </a:lnTo>
                  <a:lnTo>
                    <a:pt x="6654643" y="312316"/>
                  </a:lnTo>
                  <a:lnTo>
                    <a:pt x="6704335" y="326418"/>
                  </a:lnTo>
                  <a:lnTo>
                    <a:pt x="6753389" y="340785"/>
                  </a:lnTo>
                  <a:lnTo>
                    <a:pt x="6801797" y="355413"/>
                  </a:lnTo>
                  <a:lnTo>
                    <a:pt x="6849550" y="370301"/>
                  </a:lnTo>
                  <a:lnTo>
                    <a:pt x="6896639" y="385445"/>
                  </a:lnTo>
                  <a:lnTo>
                    <a:pt x="6943055" y="400841"/>
                  </a:lnTo>
                  <a:lnTo>
                    <a:pt x="6988790" y="416486"/>
                  </a:lnTo>
                  <a:lnTo>
                    <a:pt x="7033835" y="432378"/>
                  </a:lnTo>
                  <a:lnTo>
                    <a:pt x="7078182" y="448514"/>
                  </a:lnTo>
                  <a:lnTo>
                    <a:pt x="7121821" y="464890"/>
                  </a:lnTo>
                  <a:lnTo>
                    <a:pt x="7164744" y="481503"/>
                  </a:lnTo>
                  <a:lnTo>
                    <a:pt x="7206942" y="498351"/>
                  </a:lnTo>
                  <a:lnTo>
                    <a:pt x="7248407" y="515430"/>
                  </a:lnTo>
                  <a:lnTo>
                    <a:pt x="7289129" y="532736"/>
                  </a:lnTo>
                  <a:lnTo>
                    <a:pt x="7329101" y="550268"/>
                  </a:lnTo>
                  <a:lnTo>
                    <a:pt x="7368312" y="568022"/>
                  </a:lnTo>
                  <a:lnTo>
                    <a:pt x="7406756" y="585994"/>
                  </a:lnTo>
                  <a:lnTo>
                    <a:pt x="7444422" y="604183"/>
                  </a:lnTo>
                  <a:lnTo>
                    <a:pt x="7481302" y="622584"/>
                  </a:lnTo>
                  <a:lnTo>
                    <a:pt x="7517388" y="641194"/>
                  </a:lnTo>
                  <a:lnTo>
                    <a:pt x="7552671" y="660012"/>
                  </a:lnTo>
                  <a:lnTo>
                    <a:pt x="7587142" y="679032"/>
                  </a:lnTo>
                  <a:lnTo>
                    <a:pt x="7620792" y="698253"/>
                  </a:lnTo>
                  <a:lnTo>
                    <a:pt x="7653612" y="717672"/>
                  </a:lnTo>
                  <a:lnTo>
                    <a:pt x="7716730" y="757088"/>
                  </a:lnTo>
                  <a:lnTo>
                    <a:pt x="7776426" y="797258"/>
                  </a:lnTo>
                  <a:lnTo>
                    <a:pt x="7832630" y="838154"/>
                  </a:lnTo>
                  <a:lnTo>
                    <a:pt x="7885273" y="879755"/>
                  </a:lnTo>
                  <a:lnTo>
                    <a:pt x="7934284" y="922034"/>
                  </a:lnTo>
                  <a:lnTo>
                    <a:pt x="7979594" y="964967"/>
                  </a:lnTo>
                  <a:lnTo>
                    <a:pt x="8021133" y="1008529"/>
                  </a:lnTo>
                  <a:lnTo>
                    <a:pt x="8058832" y="1052697"/>
                  </a:lnTo>
                  <a:lnTo>
                    <a:pt x="8092620" y="1097445"/>
                  </a:lnTo>
                  <a:lnTo>
                    <a:pt x="8122429" y="1142748"/>
                  </a:lnTo>
                  <a:lnTo>
                    <a:pt x="8148188" y="1188583"/>
                  </a:lnTo>
                  <a:lnTo>
                    <a:pt x="8169827" y="1234924"/>
                  </a:lnTo>
                  <a:lnTo>
                    <a:pt x="8187278" y="1281747"/>
                  </a:lnTo>
                  <a:lnTo>
                    <a:pt x="8200470" y="1329028"/>
                  </a:lnTo>
                  <a:lnTo>
                    <a:pt x="8209333" y="1376742"/>
                  </a:lnTo>
                  <a:lnTo>
                    <a:pt x="8213798" y="1424863"/>
                  </a:lnTo>
                  <a:lnTo>
                    <a:pt x="8214359" y="1449070"/>
                  </a:lnTo>
                  <a:lnTo>
                    <a:pt x="8213798" y="1473276"/>
                  </a:lnTo>
                  <a:lnTo>
                    <a:pt x="8209333" y="1521397"/>
                  </a:lnTo>
                  <a:lnTo>
                    <a:pt x="8200470" y="1569111"/>
                  </a:lnTo>
                  <a:lnTo>
                    <a:pt x="8187278" y="1616392"/>
                  </a:lnTo>
                  <a:lnTo>
                    <a:pt x="8169827" y="1663215"/>
                  </a:lnTo>
                  <a:lnTo>
                    <a:pt x="8148188" y="1709556"/>
                  </a:lnTo>
                  <a:lnTo>
                    <a:pt x="8122429" y="1755391"/>
                  </a:lnTo>
                  <a:lnTo>
                    <a:pt x="8092620" y="1800694"/>
                  </a:lnTo>
                  <a:lnTo>
                    <a:pt x="8058832" y="1845442"/>
                  </a:lnTo>
                  <a:lnTo>
                    <a:pt x="8021133" y="1889610"/>
                  </a:lnTo>
                  <a:lnTo>
                    <a:pt x="7979594" y="1933172"/>
                  </a:lnTo>
                  <a:lnTo>
                    <a:pt x="7934284" y="1976105"/>
                  </a:lnTo>
                  <a:lnTo>
                    <a:pt x="7885273" y="2018384"/>
                  </a:lnTo>
                  <a:lnTo>
                    <a:pt x="7832630" y="2059985"/>
                  </a:lnTo>
                  <a:lnTo>
                    <a:pt x="7776426" y="2100881"/>
                  </a:lnTo>
                  <a:lnTo>
                    <a:pt x="7716730" y="2141051"/>
                  </a:lnTo>
                  <a:lnTo>
                    <a:pt x="7653612" y="2180467"/>
                  </a:lnTo>
                  <a:lnTo>
                    <a:pt x="7620792" y="2199886"/>
                  </a:lnTo>
                  <a:lnTo>
                    <a:pt x="7587142" y="2219107"/>
                  </a:lnTo>
                  <a:lnTo>
                    <a:pt x="7552671" y="2238127"/>
                  </a:lnTo>
                  <a:lnTo>
                    <a:pt x="7517388" y="2256945"/>
                  </a:lnTo>
                  <a:lnTo>
                    <a:pt x="7481302" y="2275555"/>
                  </a:lnTo>
                  <a:lnTo>
                    <a:pt x="7444422" y="2293956"/>
                  </a:lnTo>
                  <a:lnTo>
                    <a:pt x="7406756" y="2312145"/>
                  </a:lnTo>
                  <a:lnTo>
                    <a:pt x="7368312" y="2330117"/>
                  </a:lnTo>
                  <a:lnTo>
                    <a:pt x="7329101" y="2347871"/>
                  </a:lnTo>
                  <a:lnTo>
                    <a:pt x="7289129" y="2365403"/>
                  </a:lnTo>
                  <a:lnTo>
                    <a:pt x="7248407" y="2382709"/>
                  </a:lnTo>
                  <a:lnTo>
                    <a:pt x="7206942" y="2399788"/>
                  </a:lnTo>
                  <a:lnTo>
                    <a:pt x="7164744" y="2416636"/>
                  </a:lnTo>
                  <a:lnTo>
                    <a:pt x="7121821" y="2433249"/>
                  </a:lnTo>
                  <a:lnTo>
                    <a:pt x="7078182" y="2449625"/>
                  </a:lnTo>
                  <a:lnTo>
                    <a:pt x="7033835" y="2465761"/>
                  </a:lnTo>
                  <a:lnTo>
                    <a:pt x="6988790" y="2481653"/>
                  </a:lnTo>
                  <a:lnTo>
                    <a:pt x="6943055" y="2497298"/>
                  </a:lnTo>
                  <a:lnTo>
                    <a:pt x="6896639" y="2512694"/>
                  </a:lnTo>
                  <a:lnTo>
                    <a:pt x="6849550" y="2527838"/>
                  </a:lnTo>
                  <a:lnTo>
                    <a:pt x="6801797" y="2542726"/>
                  </a:lnTo>
                  <a:lnTo>
                    <a:pt x="6753389" y="2557354"/>
                  </a:lnTo>
                  <a:lnTo>
                    <a:pt x="6704335" y="2571721"/>
                  </a:lnTo>
                  <a:lnTo>
                    <a:pt x="6654643" y="2585823"/>
                  </a:lnTo>
                  <a:lnTo>
                    <a:pt x="6604322" y="2599657"/>
                  </a:lnTo>
                  <a:lnTo>
                    <a:pt x="6553381" y="2613220"/>
                  </a:lnTo>
                  <a:lnTo>
                    <a:pt x="6501828" y="2626509"/>
                  </a:lnTo>
                  <a:lnTo>
                    <a:pt x="6449673" y="2639520"/>
                  </a:lnTo>
                  <a:lnTo>
                    <a:pt x="6396923" y="2652251"/>
                  </a:lnTo>
                  <a:lnTo>
                    <a:pt x="6343588" y="2664699"/>
                  </a:lnTo>
                  <a:lnTo>
                    <a:pt x="6289677" y="2676860"/>
                  </a:lnTo>
                  <a:lnTo>
                    <a:pt x="6235197" y="2688732"/>
                  </a:lnTo>
                  <a:lnTo>
                    <a:pt x="6180158" y="2700311"/>
                  </a:lnTo>
                  <a:lnTo>
                    <a:pt x="6124569" y="2711594"/>
                  </a:lnTo>
                  <a:lnTo>
                    <a:pt x="6068438" y="2722579"/>
                  </a:lnTo>
                  <a:lnTo>
                    <a:pt x="6011773" y="2733262"/>
                  </a:lnTo>
                  <a:lnTo>
                    <a:pt x="5954585" y="2743640"/>
                  </a:lnTo>
                  <a:lnTo>
                    <a:pt x="5896880" y="2753709"/>
                  </a:lnTo>
                  <a:lnTo>
                    <a:pt x="5838669" y="2763468"/>
                  </a:lnTo>
                  <a:lnTo>
                    <a:pt x="5779960" y="2772913"/>
                  </a:lnTo>
                  <a:lnTo>
                    <a:pt x="5720760" y="2782040"/>
                  </a:lnTo>
                  <a:lnTo>
                    <a:pt x="5661081" y="2790847"/>
                  </a:lnTo>
                  <a:lnTo>
                    <a:pt x="5600929" y="2799331"/>
                  </a:lnTo>
                  <a:lnTo>
                    <a:pt x="5540313" y="2807488"/>
                  </a:lnTo>
                  <a:lnTo>
                    <a:pt x="5479243" y="2815316"/>
                  </a:lnTo>
                  <a:lnTo>
                    <a:pt x="5417727" y="2822811"/>
                  </a:lnTo>
                  <a:lnTo>
                    <a:pt x="5355774" y="2829971"/>
                  </a:lnTo>
                  <a:lnTo>
                    <a:pt x="5293393" y="2836792"/>
                  </a:lnTo>
                  <a:lnTo>
                    <a:pt x="5230591" y="2843271"/>
                  </a:lnTo>
                  <a:lnTo>
                    <a:pt x="5167378" y="2849405"/>
                  </a:lnTo>
                  <a:lnTo>
                    <a:pt x="5103763" y="2855191"/>
                  </a:lnTo>
                  <a:lnTo>
                    <a:pt x="5039755" y="2860626"/>
                  </a:lnTo>
                  <a:lnTo>
                    <a:pt x="4975361" y="2865707"/>
                  </a:lnTo>
                  <a:lnTo>
                    <a:pt x="4910591" y="2870431"/>
                  </a:lnTo>
                  <a:lnTo>
                    <a:pt x="4845454" y="2874795"/>
                  </a:lnTo>
                  <a:lnTo>
                    <a:pt x="4779958" y="2878795"/>
                  </a:lnTo>
                  <a:lnTo>
                    <a:pt x="4714112" y="2882429"/>
                  </a:lnTo>
                  <a:lnTo>
                    <a:pt x="4647924" y="2885694"/>
                  </a:lnTo>
                  <a:lnTo>
                    <a:pt x="4581404" y="2888585"/>
                  </a:lnTo>
                  <a:lnTo>
                    <a:pt x="4514560" y="2891102"/>
                  </a:lnTo>
                  <a:lnTo>
                    <a:pt x="4447400" y="2893239"/>
                  </a:lnTo>
                  <a:lnTo>
                    <a:pt x="4379934" y="2894995"/>
                  </a:lnTo>
                  <a:lnTo>
                    <a:pt x="4312170" y="2896366"/>
                  </a:lnTo>
                  <a:lnTo>
                    <a:pt x="4244118" y="2897349"/>
                  </a:lnTo>
                  <a:lnTo>
                    <a:pt x="4175784" y="2897941"/>
                  </a:lnTo>
                  <a:lnTo>
                    <a:pt x="4107179" y="2898140"/>
                  </a:lnTo>
                  <a:lnTo>
                    <a:pt x="4038575" y="2897941"/>
                  </a:lnTo>
                  <a:lnTo>
                    <a:pt x="3970241" y="2897349"/>
                  </a:lnTo>
                  <a:lnTo>
                    <a:pt x="3902189" y="2896366"/>
                  </a:lnTo>
                  <a:lnTo>
                    <a:pt x="3834425" y="2894995"/>
                  </a:lnTo>
                  <a:lnTo>
                    <a:pt x="3766959" y="2893239"/>
                  </a:lnTo>
                  <a:lnTo>
                    <a:pt x="3699799" y="2891102"/>
                  </a:lnTo>
                  <a:lnTo>
                    <a:pt x="3632955" y="2888585"/>
                  </a:lnTo>
                  <a:lnTo>
                    <a:pt x="3566435" y="2885694"/>
                  </a:lnTo>
                  <a:lnTo>
                    <a:pt x="3500247" y="2882429"/>
                  </a:lnTo>
                  <a:lnTo>
                    <a:pt x="3434401" y="2878795"/>
                  </a:lnTo>
                  <a:lnTo>
                    <a:pt x="3368905" y="2874795"/>
                  </a:lnTo>
                  <a:lnTo>
                    <a:pt x="3303768" y="2870431"/>
                  </a:lnTo>
                  <a:lnTo>
                    <a:pt x="3238998" y="2865707"/>
                  </a:lnTo>
                  <a:lnTo>
                    <a:pt x="3174604" y="2860626"/>
                  </a:lnTo>
                  <a:lnTo>
                    <a:pt x="3110596" y="2855191"/>
                  </a:lnTo>
                  <a:lnTo>
                    <a:pt x="3046981" y="2849405"/>
                  </a:lnTo>
                  <a:lnTo>
                    <a:pt x="2983768" y="2843271"/>
                  </a:lnTo>
                  <a:lnTo>
                    <a:pt x="2920966" y="2836792"/>
                  </a:lnTo>
                  <a:lnTo>
                    <a:pt x="2858585" y="2829971"/>
                  </a:lnTo>
                  <a:lnTo>
                    <a:pt x="2796632" y="2822811"/>
                  </a:lnTo>
                  <a:lnTo>
                    <a:pt x="2735116" y="2815316"/>
                  </a:lnTo>
                  <a:lnTo>
                    <a:pt x="2674046" y="2807488"/>
                  </a:lnTo>
                  <a:lnTo>
                    <a:pt x="2613430" y="2799331"/>
                  </a:lnTo>
                  <a:lnTo>
                    <a:pt x="2553278" y="2790847"/>
                  </a:lnTo>
                  <a:lnTo>
                    <a:pt x="2493599" y="2782040"/>
                  </a:lnTo>
                  <a:lnTo>
                    <a:pt x="2434399" y="2772913"/>
                  </a:lnTo>
                  <a:lnTo>
                    <a:pt x="2375690" y="2763468"/>
                  </a:lnTo>
                  <a:lnTo>
                    <a:pt x="2317479" y="2753709"/>
                  </a:lnTo>
                  <a:lnTo>
                    <a:pt x="2259774" y="2743640"/>
                  </a:lnTo>
                  <a:lnTo>
                    <a:pt x="2202586" y="2733262"/>
                  </a:lnTo>
                  <a:lnTo>
                    <a:pt x="2145921" y="2722579"/>
                  </a:lnTo>
                  <a:lnTo>
                    <a:pt x="2089790" y="2711594"/>
                  </a:lnTo>
                  <a:lnTo>
                    <a:pt x="2034201" y="2700311"/>
                  </a:lnTo>
                  <a:lnTo>
                    <a:pt x="1979162" y="2688732"/>
                  </a:lnTo>
                  <a:lnTo>
                    <a:pt x="1924682" y="2676860"/>
                  </a:lnTo>
                  <a:lnTo>
                    <a:pt x="1870771" y="2664699"/>
                  </a:lnTo>
                  <a:lnTo>
                    <a:pt x="1817436" y="2652251"/>
                  </a:lnTo>
                  <a:lnTo>
                    <a:pt x="1764686" y="2639520"/>
                  </a:lnTo>
                  <a:lnTo>
                    <a:pt x="1712531" y="2626509"/>
                  </a:lnTo>
                  <a:lnTo>
                    <a:pt x="1660978" y="2613220"/>
                  </a:lnTo>
                  <a:lnTo>
                    <a:pt x="1610037" y="2599657"/>
                  </a:lnTo>
                  <a:lnTo>
                    <a:pt x="1559716" y="2585823"/>
                  </a:lnTo>
                  <a:lnTo>
                    <a:pt x="1510024" y="2571721"/>
                  </a:lnTo>
                  <a:lnTo>
                    <a:pt x="1460970" y="2557354"/>
                  </a:lnTo>
                  <a:lnTo>
                    <a:pt x="1412562" y="2542726"/>
                  </a:lnTo>
                  <a:lnTo>
                    <a:pt x="1364809" y="2527838"/>
                  </a:lnTo>
                  <a:lnTo>
                    <a:pt x="1317720" y="2512694"/>
                  </a:lnTo>
                  <a:lnTo>
                    <a:pt x="1271304" y="2497298"/>
                  </a:lnTo>
                  <a:lnTo>
                    <a:pt x="1225569" y="2481653"/>
                  </a:lnTo>
                  <a:lnTo>
                    <a:pt x="1180524" y="2465761"/>
                  </a:lnTo>
                  <a:lnTo>
                    <a:pt x="1136177" y="2449625"/>
                  </a:lnTo>
                  <a:lnTo>
                    <a:pt x="1092538" y="2433249"/>
                  </a:lnTo>
                  <a:lnTo>
                    <a:pt x="1049615" y="2416636"/>
                  </a:lnTo>
                  <a:lnTo>
                    <a:pt x="1007417" y="2399788"/>
                  </a:lnTo>
                  <a:lnTo>
                    <a:pt x="965952" y="2382709"/>
                  </a:lnTo>
                  <a:lnTo>
                    <a:pt x="925230" y="2365403"/>
                  </a:lnTo>
                  <a:lnTo>
                    <a:pt x="885258" y="2347871"/>
                  </a:lnTo>
                  <a:lnTo>
                    <a:pt x="846047" y="2330117"/>
                  </a:lnTo>
                  <a:lnTo>
                    <a:pt x="807603" y="2312145"/>
                  </a:lnTo>
                  <a:lnTo>
                    <a:pt x="769937" y="2293956"/>
                  </a:lnTo>
                  <a:lnTo>
                    <a:pt x="733057" y="2275555"/>
                  </a:lnTo>
                  <a:lnTo>
                    <a:pt x="696971" y="2256945"/>
                  </a:lnTo>
                  <a:lnTo>
                    <a:pt x="661688" y="2238127"/>
                  </a:lnTo>
                  <a:lnTo>
                    <a:pt x="627217" y="2219107"/>
                  </a:lnTo>
                  <a:lnTo>
                    <a:pt x="593567" y="2199886"/>
                  </a:lnTo>
                  <a:lnTo>
                    <a:pt x="560747" y="2180467"/>
                  </a:lnTo>
                  <a:lnTo>
                    <a:pt x="497629" y="2141051"/>
                  </a:lnTo>
                  <a:lnTo>
                    <a:pt x="437933" y="2100881"/>
                  </a:lnTo>
                  <a:lnTo>
                    <a:pt x="381729" y="2059985"/>
                  </a:lnTo>
                  <a:lnTo>
                    <a:pt x="329086" y="2018384"/>
                  </a:lnTo>
                  <a:lnTo>
                    <a:pt x="280075" y="1976105"/>
                  </a:lnTo>
                  <a:lnTo>
                    <a:pt x="234765" y="1933172"/>
                  </a:lnTo>
                  <a:lnTo>
                    <a:pt x="193226" y="1889610"/>
                  </a:lnTo>
                  <a:lnTo>
                    <a:pt x="155527" y="1845442"/>
                  </a:lnTo>
                  <a:lnTo>
                    <a:pt x="121739" y="1800694"/>
                  </a:lnTo>
                  <a:lnTo>
                    <a:pt x="91930" y="1755391"/>
                  </a:lnTo>
                  <a:lnTo>
                    <a:pt x="66171" y="1709556"/>
                  </a:lnTo>
                  <a:lnTo>
                    <a:pt x="44532" y="1663215"/>
                  </a:lnTo>
                  <a:lnTo>
                    <a:pt x="27081" y="1616392"/>
                  </a:lnTo>
                  <a:lnTo>
                    <a:pt x="13889" y="1569111"/>
                  </a:lnTo>
                  <a:lnTo>
                    <a:pt x="5026" y="1521397"/>
                  </a:lnTo>
                  <a:lnTo>
                    <a:pt x="561" y="1473276"/>
                  </a:lnTo>
                  <a:lnTo>
                    <a:pt x="0" y="1449070"/>
                  </a:lnTo>
                  <a:close/>
                </a:path>
              </a:pathLst>
            </a:custGeom>
            <a:ln w="10160">
              <a:solidFill>
                <a:srgbClr val="497DBA"/>
              </a:solidFill>
            </a:ln>
          </p:spPr>
          <p:txBody>
            <a:bodyPr wrap="square" lIns="0" tIns="0" rIns="0" bIns="0" rtlCol="0"/>
            <a:lstStyle/>
            <a:p>
              <a:endParaRPr/>
            </a:p>
          </p:txBody>
        </p:sp>
      </p:grpSp>
      <p:sp>
        <p:nvSpPr>
          <p:cNvPr id="13" name="object 13"/>
          <p:cNvSpPr txBox="1"/>
          <p:nvPr/>
        </p:nvSpPr>
        <p:spPr>
          <a:xfrm>
            <a:off x="2286000" y="2667000"/>
            <a:ext cx="4880610" cy="1987550"/>
          </a:xfrm>
          <a:prstGeom prst="rect">
            <a:avLst/>
          </a:prstGeom>
        </p:spPr>
        <p:txBody>
          <a:bodyPr vert="horz" wrap="square" lIns="0" tIns="12700" rIns="0" bIns="0" rtlCol="0">
            <a:spAutoFit/>
          </a:bodyPr>
          <a:lstStyle/>
          <a:p>
            <a:pPr algn="ctr">
              <a:lnSpc>
                <a:spcPct val="100000"/>
              </a:lnSpc>
              <a:spcBef>
                <a:spcPts val="100"/>
              </a:spcBef>
              <a:tabLst>
                <a:tab pos="4064635" algn="l"/>
              </a:tabLst>
            </a:pPr>
            <a:r>
              <a:rPr sz="3200" dirty="0">
                <a:latin typeface="Times New Roman"/>
                <a:cs typeface="Times New Roman"/>
              </a:rPr>
              <a:t>La déon</a:t>
            </a:r>
            <a:r>
              <a:rPr sz="3200" spc="-20" dirty="0">
                <a:latin typeface="Times New Roman"/>
                <a:cs typeface="Times New Roman"/>
              </a:rPr>
              <a:t>t</a:t>
            </a:r>
            <a:r>
              <a:rPr sz="3200" dirty="0">
                <a:latin typeface="Times New Roman"/>
                <a:cs typeface="Times New Roman"/>
              </a:rPr>
              <a:t>o</a:t>
            </a:r>
            <a:r>
              <a:rPr sz="3200" spc="-15" dirty="0">
                <a:latin typeface="Times New Roman"/>
                <a:cs typeface="Times New Roman"/>
              </a:rPr>
              <a:t>l</a:t>
            </a:r>
            <a:r>
              <a:rPr sz="3200" dirty="0">
                <a:latin typeface="Times New Roman"/>
                <a:cs typeface="Times New Roman"/>
              </a:rPr>
              <a:t>og</a:t>
            </a:r>
            <a:r>
              <a:rPr sz="3200" spc="-15" dirty="0">
                <a:latin typeface="Times New Roman"/>
                <a:cs typeface="Times New Roman"/>
              </a:rPr>
              <a:t>i</a:t>
            </a:r>
            <a:r>
              <a:rPr sz="3200" dirty="0">
                <a:latin typeface="Times New Roman"/>
                <a:cs typeface="Times New Roman"/>
              </a:rPr>
              <a:t>e,</a:t>
            </a:r>
            <a:r>
              <a:rPr sz="3200" spc="35" dirty="0">
                <a:latin typeface="Times New Roman"/>
                <a:cs typeface="Times New Roman"/>
              </a:rPr>
              <a:t> </a:t>
            </a:r>
            <a:r>
              <a:rPr sz="3200" dirty="0">
                <a:latin typeface="Times New Roman"/>
                <a:cs typeface="Times New Roman"/>
              </a:rPr>
              <a:t>du g</a:t>
            </a:r>
            <a:r>
              <a:rPr sz="3200" spc="-10" dirty="0">
                <a:latin typeface="Times New Roman"/>
                <a:cs typeface="Times New Roman"/>
              </a:rPr>
              <a:t>r</a:t>
            </a:r>
            <a:r>
              <a:rPr sz="3200" dirty="0">
                <a:latin typeface="Times New Roman"/>
                <a:cs typeface="Times New Roman"/>
              </a:rPr>
              <a:t>ec	</a:t>
            </a:r>
            <a:r>
              <a:rPr sz="3200" spc="-5" dirty="0">
                <a:latin typeface="Times New Roman"/>
                <a:cs typeface="Times New Roman"/>
              </a:rPr>
              <a:t>deon</a:t>
            </a:r>
            <a:endParaRPr sz="3200">
              <a:latin typeface="Times New Roman"/>
              <a:cs typeface="Times New Roman"/>
            </a:endParaRPr>
          </a:p>
          <a:p>
            <a:pPr marL="210820" marR="293370" indent="-1270" algn="ctr">
              <a:lnSpc>
                <a:spcPct val="100000"/>
              </a:lnSpc>
              <a:spcBef>
                <a:spcPts val="85"/>
              </a:spcBef>
            </a:pPr>
            <a:r>
              <a:rPr sz="3200" spc="-5" dirty="0">
                <a:latin typeface="Times New Roman"/>
                <a:cs typeface="Times New Roman"/>
              </a:rPr>
              <a:t>«</a:t>
            </a:r>
            <a:r>
              <a:rPr sz="3200" spc="-5" dirty="0">
                <a:solidFill>
                  <a:srgbClr val="521100"/>
                </a:solidFill>
                <a:latin typeface="Arial"/>
                <a:cs typeface="Arial"/>
              </a:rPr>
              <a:t>Deon=convenance </a:t>
            </a:r>
            <a:r>
              <a:rPr sz="3200" dirty="0">
                <a:latin typeface="Times New Roman"/>
                <a:cs typeface="Times New Roman"/>
              </a:rPr>
              <a:t>»  </a:t>
            </a:r>
            <a:r>
              <a:rPr sz="3200" spc="-5" dirty="0">
                <a:latin typeface="Times New Roman"/>
                <a:cs typeface="Times New Roman"/>
              </a:rPr>
              <a:t>Deontology →"théorie </a:t>
            </a:r>
            <a:r>
              <a:rPr sz="3200" dirty="0">
                <a:latin typeface="Times New Roman"/>
                <a:cs typeface="Times New Roman"/>
              </a:rPr>
              <a:t>des  </a:t>
            </a:r>
            <a:r>
              <a:rPr sz="3200" spc="-5" dirty="0">
                <a:latin typeface="Times New Roman"/>
                <a:cs typeface="Times New Roman"/>
              </a:rPr>
              <a:t>devoirs".</a:t>
            </a:r>
            <a:endParaRPr sz="320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007" y="1246187"/>
            <a:ext cx="7887334" cy="880110"/>
          </a:xfrm>
          <a:prstGeom prst="rect">
            <a:avLst/>
          </a:prstGeom>
        </p:spPr>
        <p:txBody>
          <a:bodyPr vert="horz" wrap="square" lIns="0" tIns="12700" rIns="0" bIns="0" rtlCol="0">
            <a:spAutoFit/>
          </a:bodyPr>
          <a:lstStyle/>
          <a:p>
            <a:pPr marL="12700" marR="5080">
              <a:lnSpc>
                <a:spcPct val="100000"/>
              </a:lnSpc>
              <a:spcBef>
                <a:spcPts val="100"/>
              </a:spcBef>
              <a:buSzPct val="96428"/>
              <a:buFont typeface="Arial"/>
              <a:buChar char="•"/>
              <a:tabLst>
                <a:tab pos="138430" algn="l"/>
                <a:tab pos="741045" algn="l"/>
                <a:tab pos="2646680" algn="l"/>
                <a:tab pos="3269615" algn="l"/>
                <a:tab pos="4011295" algn="l"/>
                <a:tab pos="5619750" algn="l"/>
                <a:tab pos="6875145" algn="l"/>
                <a:tab pos="7596505" algn="l"/>
              </a:tabLst>
            </a:pPr>
            <a:r>
              <a:rPr sz="2800" i="1" dirty="0">
                <a:latin typeface="Times New Roman"/>
                <a:cs typeface="Times New Roman"/>
              </a:rPr>
              <a:t>La	déontol</a:t>
            </a:r>
            <a:r>
              <a:rPr sz="2800" i="1" spc="-10" dirty="0">
                <a:latin typeface="Times New Roman"/>
                <a:cs typeface="Times New Roman"/>
              </a:rPr>
              <a:t>o</a:t>
            </a:r>
            <a:r>
              <a:rPr sz="2800" i="1" dirty="0">
                <a:latin typeface="Times New Roman"/>
                <a:cs typeface="Times New Roman"/>
              </a:rPr>
              <a:t>gie	e</a:t>
            </a:r>
            <a:r>
              <a:rPr sz="2800" i="1" spc="-15" dirty="0">
                <a:latin typeface="Times New Roman"/>
                <a:cs typeface="Times New Roman"/>
              </a:rPr>
              <a:t>s</a:t>
            </a:r>
            <a:r>
              <a:rPr sz="2800" i="1" dirty="0">
                <a:latin typeface="Times New Roman"/>
                <a:cs typeface="Times New Roman"/>
              </a:rPr>
              <a:t>t	</a:t>
            </a:r>
            <a:r>
              <a:rPr sz="2800" i="1" spc="-5" dirty="0">
                <a:latin typeface="Times New Roman"/>
                <a:cs typeface="Times New Roman"/>
              </a:rPr>
              <a:t>un</a:t>
            </a:r>
            <a:r>
              <a:rPr sz="2800" i="1" dirty="0">
                <a:latin typeface="Times New Roman"/>
                <a:cs typeface="Times New Roman"/>
              </a:rPr>
              <a:t>e	di</a:t>
            </a:r>
            <a:r>
              <a:rPr sz="2800" i="1" spc="-15" dirty="0">
                <a:latin typeface="Times New Roman"/>
                <a:cs typeface="Times New Roman"/>
              </a:rPr>
              <a:t>s</a:t>
            </a:r>
            <a:r>
              <a:rPr sz="2800" i="1" dirty="0">
                <a:latin typeface="Times New Roman"/>
                <a:cs typeface="Times New Roman"/>
              </a:rPr>
              <a:t>cipli</a:t>
            </a:r>
            <a:r>
              <a:rPr sz="2800" i="1" spc="-25" dirty="0">
                <a:latin typeface="Times New Roman"/>
                <a:cs typeface="Times New Roman"/>
              </a:rPr>
              <a:t>n</a:t>
            </a:r>
            <a:r>
              <a:rPr sz="2800" i="1" dirty="0">
                <a:latin typeface="Times New Roman"/>
                <a:cs typeface="Times New Roman"/>
              </a:rPr>
              <a:t>e	donn</a:t>
            </a:r>
            <a:r>
              <a:rPr sz="2800" i="1" spc="-10" dirty="0">
                <a:latin typeface="Times New Roman"/>
                <a:cs typeface="Times New Roman"/>
              </a:rPr>
              <a:t>é</a:t>
            </a:r>
            <a:r>
              <a:rPr sz="2800" i="1" dirty="0">
                <a:latin typeface="Times New Roman"/>
                <a:cs typeface="Times New Roman"/>
              </a:rPr>
              <a:t>e	</a:t>
            </a:r>
            <a:r>
              <a:rPr sz="2800" i="1" spc="-5" dirty="0">
                <a:latin typeface="Times New Roman"/>
                <a:cs typeface="Times New Roman"/>
              </a:rPr>
              <a:t>pa</a:t>
            </a:r>
            <a:r>
              <a:rPr sz="2800" i="1" dirty="0">
                <a:latin typeface="Times New Roman"/>
                <a:cs typeface="Times New Roman"/>
              </a:rPr>
              <a:t>r	la  </a:t>
            </a:r>
            <a:r>
              <a:rPr sz="2800" i="1" spc="-15" dirty="0">
                <a:latin typeface="Times New Roman"/>
                <a:cs typeface="Times New Roman"/>
              </a:rPr>
              <a:t>profession.</a:t>
            </a:r>
            <a:endParaRPr sz="2800">
              <a:latin typeface="Times New Roman"/>
              <a:cs typeface="Times New Roman"/>
            </a:endParaRPr>
          </a:p>
        </p:txBody>
      </p:sp>
      <p:sp>
        <p:nvSpPr>
          <p:cNvPr id="3" name="object 3"/>
          <p:cNvSpPr txBox="1"/>
          <p:nvPr/>
        </p:nvSpPr>
        <p:spPr>
          <a:xfrm>
            <a:off x="822007" y="2099881"/>
            <a:ext cx="6499860" cy="452755"/>
          </a:xfrm>
          <a:prstGeom prst="rect">
            <a:avLst/>
          </a:prstGeom>
        </p:spPr>
        <p:txBody>
          <a:bodyPr vert="horz" wrap="square" lIns="0" tIns="12700" rIns="0" bIns="0" rtlCol="0">
            <a:spAutoFit/>
          </a:bodyPr>
          <a:lstStyle/>
          <a:p>
            <a:pPr marL="137795" indent="-125730">
              <a:lnSpc>
                <a:spcPct val="100000"/>
              </a:lnSpc>
              <a:spcBef>
                <a:spcPts val="100"/>
              </a:spcBef>
              <a:buSzPct val="96428"/>
              <a:buFont typeface="Arial"/>
              <a:buChar char="•"/>
              <a:tabLst>
                <a:tab pos="138430" algn="l"/>
                <a:tab pos="858519" algn="l"/>
                <a:tab pos="2880360" algn="l"/>
                <a:tab pos="4311015" algn="l"/>
                <a:tab pos="6150610" algn="l"/>
              </a:tabLst>
            </a:pPr>
            <a:r>
              <a:rPr sz="2800" i="1" dirty="0">
                <a:latin typeface="Times New Roman"/>
                <a:cs typeface="Times New Roman"/>
              </a:rPr>
              <a:t>La	déontologie	dé</a:t>
            </a:r>
            <a:r>
              <a:rPr sz="2800" i="1" spc="-20" dirty="0">
                <a:latin typeface="Times New Roman"/>
                <a:cs typeface="Times New Roman"/>
              </a:rPr>
              <a:t>s</a:t>
            </a:r>
            <a:r>
              <a:rPr sz="2800" i="1" dirty="0">
                <a:latin typeface="Times New Roman"/>
                <a:cs typeface="Times New Roman"/>
              </a:rPr>
              <a:t>igne	l'en</a:t>
            </a:r>
            <a:r>
              <a:rPr sz="2800" i="1" spc="-15" dirty="0">
                <a:latin typeface="Times New Roman"/>
                <a:cs typeface="Times New Roman"/>
              </a:rPr>
              <a:t>s</a:t>
            </a:r>
            <a:r>
              <a:rPr sz="2800" i="1" spc="-25" dirty="0">
                <a:latin typeface="Times New Roman"/>
                <a:cs typeface="Times New Roman"/>
              </a:rPr>
              <a:t>e</a:t>
            </a:r>
            <a:r>
              <a:rPr sz="2800" i="1" dirty="0">
                <a:latin typeface="Times New Roman"/>
                <a:cs typeface="Times New Roman"/>
              </a:rPr>
              <a:t>mble	</a:t>
            </a:r>
            <a:r>
              <a:rPr sz="2800" i="1" spc="-5" dirty="0">
                <a:latin typeface="Times New Roman"/>
                <a:cs typeface="Times New Roman"/>
              </a:rPr>
              <a:t>de</a:t>
            </a:r>
            <a:endParaRPr sz="2800">
              <a:latin typeface="Times New Roman"/>
              <a:cs typeface="Times New Roman"/>
            </a:endParaRPr>
          </a:p>
        </p:txBody>
      </p:sp>
      <p:sp>
        <p:nvSpPr>
          <p:cNvPr id="4" name="object 4"/>
          <p:cNvSpPr txBox="1"/>
          <p:nvPr/>
        </p:nvSpPr>
        <p:spPr>
          <a:xfrm>
            <a:off x="822007" y="2099881"/>
            <a:ext cx="7887334" cy="880110"/>
          </a:xfrm>
          <a:prstGeom prst="rect">
            <a:avLst/>
          </a:prstGeom>
        </p:spPr>
        <p:txBody>
          <a:bodyPr vert="horz" wrap="square" lIns="0" tIns="12700" rIns="0" bIns="0" rtlCol="0">
            <a:spAutoFit/>
          </a:bodyPr>
          <a:lstStyle/>
          <a:p>
            <a:pPr marL="12700" marR="5080" indent="6818630">
              <a:lnSpc>
                <a:spcPct val="100000"/>
              </a:lnSpc>
              <a:spcBef>
                <a:spcPts val="100"/>
              </a:spcBef>
              <a:tabLst>
                <a:tab pos="1696720" algn="l"/>
                <a:tab pos="2120900" algn="l"/>
                <a:tab pos="2842895" algn="l"/>
                <a:tab pos="5129530" algn="l"/>
                <a:tab pos="6720205" algn="l"/>
                <a:tab pos="7301230" algn="l"/>
              </a:tabLst>
            </a:pPr>
            <a:r>
              <a:rPr sz="2800" i="1" dirty="0">
                <a:latin typeface="Times New Roman"/>
                <a:cs typeface="Times New Roman"/>
              </a:rPr>
              <a:t>de</a:t>
            </a:r>
            <a:r>
              <a:rPr sz="2800" i="1" spc="-15" dirty="0">
                <a:latin typeface="Times New Roman"/>
                <a:cs typeface="Times New Roman"/>
              </a:rPr>
              <a:t>v</a:t>
            </a:r>
            <a:r>
              <a:rPr sz="2800" i="1" dirty="0">
                <a:latin typeface="Times New Roman"/>
                <a:cs typeface="Times New Roman"/>
              </a:rPr>
              <a:t>o</a:t>
            </a:r>
            <a:r>
              <a:rPr sz="2800" i="1" spc="-20" dirty="0">
                <a:latin typeface="Times New Roman"/>
                <a:cs typeface="Times New Roman"/>
              </a:rPr>
              <a:t>i</a:t>
            </a:r>
            <a:r>
              <a:rPr sz="2800" i="1" spc="-15" dirty="0">
                <a:latin typeface="Times New Roman"/>
                <a:cs typeface="Times New Roman"/>
              </a:rPr>
              <a:t>r</a:t>
            </a:r>
            <a:r>
              <a:rPr sz="2800" i="1" dirty="0">
                <a:latin typeface="Times New Roman"/>
                <a:cs typeface="Times New Roman"/>
              </a:rPr>
              <a:t>s  </a:t>
            </a:r>
            <a:r>
              <a:rPr sz="2800" i="1" spc="-5" dirty="0">
                <a:latin typeface="Times New Roman"/>
                <a:cs typeface="Times New Roman"/>
              </a:rPr>
              <a:t>qu'impose	à	des	p</a:t>
            </a:r>
            <a:r>
              <a:rPr sz="2800" i="1" spc="-114" dirty="0">
                <a:latin typeface="Times New Roman"/>
                <a:cs typeface="Times New Roman"/>
              </a:rPr>
              <a:t>r</a:t>
            </a:r>
            <a:r>
              <a:rPr sz="2800" i="1" spc="-5" dirty="0">
                <a:latin typeface="Times New Roman"/>
                <a:cs typeface="Times New Roman"/>
              </a:rPr>
              <a:t>ofe</a:t>
            </a:r>
            <a:r>
              <a:rPr sz="2800" i="1" spc="-20" dirty="0">
                <a:latin typeface="Times New Roman"/>
                <a:cs typeface="Times New Roman"/>
              </a:rPr>
              <a:t>s</a:t>
            </a:r>
            <a:r>
              <a:rPr sz="2800" i="1" spc="-15" dirty="0">
                <a:latin typeface="Times New Roman"/>
                <a:cs typeface="Times New Roman"/>
              </a:rPr>
              <a:t>s</a:t>
            </a:r>
            <a:r>
              <a:rPr sz="2800" i="1" spc="-5" dirty="0">
                <a:latin typeface="Times New Roman"/>
                <a:cs typeface="Times New Roman"/>
              </a:rPr>
              <a:t>ionnels	l'exe</a:t>
            </a:r>
            <a:r>
              <a:rPr sz="2800" i="1" spc="-125" dirty="0">
                <a:latin typeface="Times New Roman"/>
                <a:cs typeface="Times New Roman"/>
              </a:rPr>
              <a:t>r</a:t>
            </a:r>
            <a:r>
              <a:rPr sz="2800" i="1" dirty="0">
                <a:latin typeface="Times New Roman"/>
                <a:cs typeface="Times New Roman"/>
              </a:rPr>
              <a:t>cice	de	l</a:t>
            </a:r>
            <a:r>
              <a:rPr sz="2800" i="1" spc="-25" dirty="0">
                <a:latin typeface="Times New Roman"/>
                <a:cs typeface="Times New Roman"/>
              </a:rPr>
              <a:t>e</a:t>
            </a:r>
            <a:r>
              <a:rPr sz="2800" i="1" spc="-5" dirty="0">
                <a:latin typeface="Times New Roman"/>
                <a:cs typeface="Times New Roman"/>
              </a:rPr>
              <a:t>ur</a:t>
            </a:r>
            <a:endParaRPr sz="2800">
              <a:latin typeface="Times New Roman"/>
              <a:cs typeface="Times New Roman"/>
            </a:endParaRPr>
          </a:p>
        </p:txBody>
      </p:sp>
      <p:sp>
        <p:nvSpPr>
          <p:cNvPr id="5" name="object 5"/>
          <p:cNvSpPr txBox="1"/>
          <p:nvPr/>
        </p:nvSpPr>
        <p:spPr>
          <a:xfrm>
            <a:off x="822007" y="2953702"/>
            <a:ext cx="7889875" cy="3867785"/>
          </a:xfrm>
          <a:prstGeom prst="rect">
            <a:avLst/>
          </a:prstGeom>
        </p:spPr>
        <p:txBody>
          <a:bodyPr vert="horz" wrap="square" lIns="0" tIns="12700" rIns="0" bIns="0" rtlCol="0">
            <a:spAutoFit/>
          </a:bodyPr>
          <a:lstStyle/>
          <a:p>
            <a:pPr marL="12700" marR="5080" algn="just">
              <a:lnSpc>
                <a:spcPct val="100000"/>
              </a:lnSpc>
              <a:spcBef>
                <a:spcPts val="100"/>
              </a:spcBef>
            </a:pPr>
            <a:r>
              <a:rPr sz="2800" i="1" spc="-5" dirty="0">
                <a:latin typeface="Times New Roman"/>
                <a:cs typeface="Times New Roman"/>
              </a:rPr>
              <a:t>métier de </a:t>
            </a:r>
            <a:r>
              <a:rPr sz="2800" i="1" dirty="0">
                <a:latin typeface="Times New Roman"/>
                <a:cs typeface="Times New Roman"/>
              </a:rPr>
              <a:t>façon à faciliter </a:t>
            </a:r>
            <a:r>
              <a:rPr sz="2800" i="1" spc="-10" dirty="0">
                <a:latin typeface="Times New Roman"/>
                <a:cs typeface="Times New Roman"/>
              </a:rPr>
              <a:t>les </a:t>
            </a:r>
            <a:r>
              <a:rPr sz="2800" i="1" spc="-15" dirty="0">
                <a:latin typeface="Times New Roman"/>
                <a:cs typeface="Times New Roman"/>
              </a:rPr>
              <a:t>relations  </a:t>
            </a:r>
            <a:r>
              <a:rPr sz="2800" i="1" spc="-25" dirty="0">
                <a:latin typeface="Times New Roman"/>
                <a:cs typeface="Times New Roman"/>
              </a:rPr>
              <a:t>entre  </a:t>
            </a:r>
            <a:r>
              <a:rPr sz="2800" i="1" spc="-10" dirty="0">
                <a:latin typeface="Times New Roman"/>
                <a:cs typeface="Times New Roman"/>
              </a:rPr>
              <a:t>professionnels.</a:t>
            </a:r>
            <a:endParaRPr sz="2800">
              <a:latin typeface="Times New Roman"/>
              <a:cs typeface="Times New Roman"/>
            </a:endParaRPr>
          </a:p>
          <a:p>
            <a:pPr marL="12700" marR="5080" algn="just">
              <a:lnSpc>
                <a:spcPct val="100000"/>
              </a:lnSpc>
              <a:spcBef>
                <a:spcPts val="5"/>
              </a:spcBef>
              <a:buSzPct val="96428"/>
              <a:buFont typeface="Times New Roman"/>
              <a:buChar char="•"/>
              <a:tabLst>
                <a:tab pos="138430" algn="l"/>
              </a:tabLst>
            </a:pPr>
            <a:r>
              <a:rPr sz="2800" i="1" spc="-5" dirty="0">
                <a:latin typeface="Times New Roman"/>
                <a:cs typeface="Times New Roman"/>
              </a:rPr>
              <a:t>Concrètement </a:t>
            </a:r>
            <a:r>
              <a:rPr sz="2800" i="1" dirty="0">
                <a:latin typeface="Times New Roman"/>
                <a:cs typeface="Times New Roman"/>
              </a:rPr>
              <a:t>: </a:t>
            </a:r>
            <a:r>
              <a:rPr sz="2800" i="1" spc="-15" dirty="0">
                <a:latin typeface="Times New Roman"/>
                <a:cs typeface="Times New Roman"/>
              </a:rPr>
              <a:t>un </a:t>
            </a:r>
            <a:r>
              <a:rPr sz="2800" i="1" spc="-5" dirty="0">
                <a:latin typeface="Times New Roman"/>
                <a:cs typeface="Times New Roman"/>
              </a:rPr>
              <a:t>ensemble de règles exprimées </a:t>
            </a:r>
            <a:r>
              <a:rPr sz="2800" i="1" dirty="0">
                <a:latin typeface="Times New Roman"/>
                <a:cs typeface="Times New Roman"/>
              </a:rPr>
              <a:t>de  façon formelle </a:t>
            </a:r>
            <a:r>
              <a:rPr sz="2800" i="1" spc="-5" dirty="0">
                <a:latin typeface="Times New Roman"/>
                <a:cs typeface="Times New Roman"/>
              </a:rPr>
              <a:t>et </a:t>
            </a:r>
            <a:r>
              <a:rPr sz="2800" i="1" dirty="0">
                <a:latin typeface="Times New Roman"/>
                <a:cs typeface="Times New Roman"/>
              </a:rPr>
              <a:t>explicite </a:t>
            </a:r>
            <a:r>
              <a:rPr sz="2800" i="1" spc="-5" dirty="0">
                <a:latin typeface="Times New Roman"/>
                <a:cs typeface="Times New Roman"/>
              </a:rPr>
              <a:t>et </a:t>
            </a:r>
            <a:r>
              <a:rPr sz="2800" i="1" dirty="0">
                <a:latin typeface="Times New Roman"/>
                <a:cs typeface="Times New Roman"/>
              </a:rPr>
              <a:t>dont </a:t>
            </a:r>
            <a:r>
              <a:rPr sz="2800" i="1" spc="-10" dirty="0">
                <a:latin typeface="Times New Roman"/>
                <a:cs typeface="Times New Roman"/>
              </a:rPr>
              <a:t>la </a:t>
            </a:r>
            <a:r>
              <a:rPr sz="2800" i="1" spc="-15" dirty="0">
                <a:latin typeface="Times New Roman"/>
                <a:cs typeface="Times New Roman"/>
              </a:rPr>
              <a:t>transgression </a:t>
            </a:r>
            <a:r>
              <a:rPr sz="2800" i="1" spc="-5" dirty="0">
                <a:latin typeface="Times New Roman"/>
                <a:cs typeface="Times New Roman"/>
              </a:rPr>
              <a:t>est  susceptible </a:t>
            </a:r>
            <a:r>
              <a:rPr sz="2800" i="1" dirty="0">
                <a:latin typeface="Times New Roman"/>
                <a:cs typeface="Times New Roman"/>
              </a:rPr>
              <a:t>de</a:t>
            </a:r>
            <a:r>
              <a:rPr sz="2800" i="1" spc="-5" dirty="0">
                <a:latin typeface="Times New Roman"/>
                <a:cs typeface="Times New Roman"/>
              </a:rPr>
              <a:t> sanction.</a:t>
            </a:r>
            <a:endParaRPr sz="2800">
              <a:latin typeface="Times New Roman"/>
              <a:cs typeface="Times New Roman"/>
            </a:endParaRPr>
          </a:p>
          <a:p>
            <a:pPr marL="12700" marR="7620" algn="just">
              <a:lnSpc>
                <a:spcPct val="100000"/>
              </a:lnSpc>
              <a:spcBef>
                <a:spcPts val="5"/>
              </a:spcBef>
              <a:buSzPct val="96428"/>
              <a:buFont typeface="Arial"/>
              <a:buChar char="•"/>
              <a:tabLst>
                <a:tab pos="138430" algn="l"/>
              </a:tabLst>
            </a:pPr>
            <a:r>
              <a:rPr sz="2800" i="1" spc="-5" dirty="0">
                <a:latin typeface="Times New Roman"/>
                <a:cs typeface="Times New Roman"/>
              </a:rPr>
              <a:t>La </a:t>
            </a:r>
            <a:r>
              <a:rPr sz="2800" i="1" dirty="0">
                <a:latin typeface="Times New Roman"/>
                <a:cs typeface="Times New Roman"/>
              </a:rPr>
              <a:t>fonction </a:t>
            </a:r>
            <a:r>
              <a:rPr sz="2800" i="1" spc="-15" dirty="0">
                <a:latin typeface="Times New Roman"/>
                <a:cs typeface="Times New Roman"/>
              </a:rPr>
              <a:t>primordiale </a:t>
            </a:r>
            <a:r>
              <a:rPr sz="2800" i="1" dirty="0">
                <a:latin typeface="Times New Roman"/>
                <a:cs typeface="Times New Roman"/>
              </a:rPr>
              <a:t>d’un code de déontologie </a:t>
            </a:r>
            <a:r>
              <a:rPr sz="2800" i="1" spc="-15" dirty="0">
                <a:latin typeface="Times New Roman"/>
                <a:cs typeface="Times New Roman"/>
              </a:rPr>
              <a:t>est  </a:t>
            </a:r>
            <a:r>
              <a:rPr sz="2800" i="1" dirty="0">
                <a:latin typeface="Times New Roman"/>
                <a:cs typeface="Times New Roman"/>
              </a:rPr>
              <a:t>de </a:t>
            </a:r>
            <a:r>
              <a:rPr sz="2800" i="1" spc="-15" dirty="0">
                <a:latin typeface="Times New Roman"/>
                <a:cs typeface="Times New Roman"/>
              </a:rPr>
              <a:t>protéger </a:t>
            </a:r>
            <a:r>
              <a:rPr sz="2800" i="1" spc="-5" dirty="0">
                <a:latin typeface="Times New Roman"/>
                <a:cs typeface="Times New Roman"/>
              </a:rPr>
              <a:t>et de </a:t>
            </a:r>
            <a:r>
              <a:rPr sz="2800" i="1" spc="-15" dirty="0">
                <a:latin typeface="Times New Roman"/>
                <a:cs typeface="Times New Roman"/>
              </a:rPr>
              <a:t>promouvoir </a:t>
            </a:r>
            <a:r>
              <a:rPr sz="2800" i="1" dirty="0">
                <a:latin typeface="Times New Roman"/>
                <a:cs typeface="Times New Roman"/>
              </a:rPr>
              <a:t>le </a:t>
            </a:r>
            <a:r>
              <a:rPr sz="2800" i="1" spc="-15" dirty="0">
                <a:latin typeface="Times New Roman"/>
                <a:cs typeface="Times New Roman"/>
              </a:rPr>
              <a:t>bien-être</a:t>
            </a:r>
            <a:r>
              <a:rPr sz="2800" i="1" spc="670" dirty="0">
                <a:latin typeface="Times New Roman"/>
                <a:cs typeface="Times New Roman"/>
              </a:rPr>
              <a:t> </a:t>
            </a:r>
            <a:r>
              <a:rPr sz="2800" i="1" dirty="0">
                <a:latin typeface="Times New Roman"/>
                <a:cs typeface="Times New Roman"/>
              </a:rPr>
              <a:t>du  </a:t>
            </a:r>
            <a:r>
              <a:rPr sz="2800" i="1" spc="-10" dirty="0">
                <a:latin typeface="Times New Roman"/>
                <a:cs typeface="Times New Roman"/>
              </a:rPr>
              <a:t>professionnel.</a:t>
            </a:r>
            <a:endParaRPr sz="2800">
              <a:latin typeface="Times New Roman"/>
              <a:cs typeface="Times New Roman"/>
            </a:endParaRPr>
          </a:p>
          <a:p>
            <a:pPr marL="12700">
              <a:lnSpc>
                <a:spcPct val="100000"/>
              </a:lnSpc>
              <a:spcBef>
                <a:spcPts val="5"/>
              </a:spcBef>
            </a:pPr>
            <a:endParaRPr sz="2800">
              <a:latin typeface="Arial"/>
              <a:cs typeface="Arial"/>
            </a:endParaRPr>
          </a:p>
        </p:txBody>
      </p:sp>
      <p:grpSp>
        <p:nvGrpSpPr>
          <p:cNvPr id="6" name="object 6"/>
          <p:cNvGrpSpPr/>
          <p:nvPr/>
        </p:nvGrpSpPr>
        <p:grpSpPr>
          <a:xfrm>
            <a:off x="390144" y="220979"/>
            <a:ext cx="8308340" cy="1168400"/>
            <a:chOff x="390144" y="220979"/>
            <a:chExt cx="8308340" cy="1168400"/>
          </a:xfrm>
        </p:grpSpPr>
        <p:sp>
          <p:nvSpPr>
            <p:cNvPr id="7" name="object 7"/>
            <p:cNvSpPr/>
            <p:nvPr/>
          </p:nvSpPr>
          <p:spPr>
            <a:xfrm>
              <a:off x="390144" y="339355"/>
              <a:ext cx="8307830" cy="79194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227580" y="220979"/>
              <a:ext cx="4744720" cy="11684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29259" y="358139"/>
              <a:ext cx="8229600" cy="71373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xfrm>
            <a:off x="429259" y="358140"/>
            <a:ext cx="8229600" cy="713740"/>
          </a:xfrm>
          <a:prstGeom prst="rect">
            <a:avLst/>
          </a:prstGeom>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371600"/>
            <a:ext cx="8075295" cy="4531360"/>
          </a:xfrm>
          <a:prstGeom prst="rect">
            <a:avLst/>
          </a:prstGeom>
        </p:spPr>
        <p:txBody>
          <a:bodyPr vert="horz" wrap="square" lIns="0" tIns="53975" rIns="0" bIns="0" rtlCol="0">
            <a:spAutoFit/>
          </a:bodyPr>
          <a:lstStyle/>
          <a:p>
            <a:pPr marL="355600" indent="-342900">
              <a:lnSpc>
                <a:spcPct val="100000"/>
              </a:lnSpc>
              <a:spcBef>
                <a:spcPts val="425"/>
              </a:spcBef>
              <a:tabLst>
                <a:tab pos="354965" algn="l"/>
                <a:tab pos="355600" algn="l"/>
              </a:tabLst>
            </a:pPr>
            <a:r>
              <a:rPr lang="fr-FR" sz="2800" dirty="0" smtClean="0">
                <a:latin typeface="Arial"/>
                <a:cs typeface="Arial"/>
              </a:rPr>
              <a:t> </a:t>
            </a:r>
            <a:r>
              <a:rPr sz="2800" smtClean="0">
                <a:latin typeface="Arial"/>
                <a:cs typeface="Arial"/>
              </a:rPr>
              <a:t>Source </a:t>
            </a:r>
            <a:r>
              <a:rPr sz="2800" dirty="0">
                <a:latin typeface="Arial"/>
                <a:cs typeface="Arial"/>
              </a:rPr>
              <a:t>de </a:t>
            </a:r>
            <a:r>
              <a:rPr sz="2800" spc="-5" dirty="0">
                <a:latin typeface="Arial"/>
                <a:cs typeface="Arial"/>
              </a:rPr>
              <a:t>la </a:t>
            </a:r>
            <a:r>
              <a:rPr sz="2800" dirty="0">
                <a:latin typeface="Arial"/>
                <a:cs typeface="Arial"/>
              </a:rPr>
              <a:t>Déontologie:</a:t>
            </a:r>
            <a:r>
              <a:rPr sz="2800" spc="30" dirty="0">
                <a:latin typeface="Arial"/>
                <a:cs typeface="Arial"/>
              </a:rPr>
              <a:t> </a:t>
            </a:r>
            <a:r>
              <a:rPr sz="2800" spc="-5" dirty="0">
                <a:latin typeface="Arial"/>
                <a:cs typeface="Arial"/>
              </a:rPr>
              <a:t>Ethique</a:t>
            </a:r>
            <a:endParaRPr sz="2800">
              <a:latin typeface="Arial"/>
              <a:cs typeface="Arial"/>
            </a:endParaRPr>
          </a:p>
          <a:p>
            <a:pPr marL="756285" marR="5080" indent="-287020" algn="just">
              <a:lnSpc>
                <a:spcPct val="90100"/>
              </a:lnSpc>
              <a:spcBef>
                <a:spcPts val="650"/>
              </a:spcBef>
            </a:pPr>
            <a:r>
              <a:rPr lang="ar-DZ" sz="2800" dirty="0" smtClean="0">
                <a:latin typeface="Arial"/>
                <a:cs typeface="Arial"/>
              </a:rPr>
              <a:t>-</a:t>
            </a:r>
            <a:r>
              <a:rPr sz="2800" smtClean="0">
                <a:latin typeface="Arial"/>
                <a:cs typeface="Arial"/>
              </a:rPr>
              <a:t> </a:t>
            </a:r>
            <a:r>
              <a:rPr sz="2800" spc="-5" dirty="0">
                <a:cs typeface="Times New Roman"/>
              </a:rPr>
              <a:t>La formulation </a:t>
            </a:r>
            <a:r>
              <a:rPr sz="2800" dirty="0">
                <a:cs typeface="Times New Roman"/>
              </a:rPr>
              <a:t>d’un code d’éthique pour la  </a:t>
            </a:r>
            <a:r>
              <a:rPr sz="2800" spc="-5" dirty="0">
                <a:cs typeface="Times New Roman"/>
              </a:rPr>
              <a:t>pratique </a:t>
            </a:r>
            <a:r>
              <a:rPr sz="2800" dirty="0">
                <a:cs typeface="Times New Roman"/>
              </a:rPr>
              <a:t>de </a:t>
            </a:r>
            <a:r>
              <a:rPr sz="2800" spc="-15" dirty="0">
                <a:cs typeface="Times New Roman"/>
              </a:rPr>
              <a:t>relation </a:t>
            </a:r>
            <a:r>
              <a:rPr sz="2800" dirty="0">
                <a:cs typeface="Times New Roman"/>
              </a:rPr>
              <a:t>d’aide, </a:t>
            </a:r>
            <a:r>
              <a:rPr sz="2800" spc="-10" dirty="0">
                <a:cs typeface="Times New Roman"/>
              </a:rPr>
              <a:t>sert </a:t>
            </a:r>
            <a:r>
              <a:rPr sz="2800" dirty="0">
                <a:cs typeface="Times New Roman"/>
              </a:rPr>
              <a:t>à établir les  </a:t>
            </a:r>
            <a:r>
              <a:rPr sz="2800" spc="-5" dirty="0">
                <a:cs typeface="Times New Roman"/>
              </a:rPr>
              <a:t>normes </a:t>
            </a:r>
            <a:r>
              <a:rPr sz="2800" dirty="0">
                <a:cs typeface="Times New Roman"/>
              </a:rPr>
              <a:t>à </a:t>
            </a:r>
            <a:r>
              <a:rPr sz="2800" spc="-20" dirty="0">
                <a:cs typeface="Times New Roman"/>
              </a:rPr>
              <a:t>suivre </a:t>
            </a:r>
            <a:r>
              <a:rPr sz="2800" dirty="0">
                <a:cs typeface="Times New Roman"/>
              </a:rPr>
              <a:t>dans la formation ou </a:t>
            </a:r>
            <a:r>
              <a:rPr sz="2800" spc="-15" dirty="0">
                <a:cs typeface="Times New Roman"/>
              </a:rPr>
              <a:t>l’exercice </a:t>
            </a:r>
            <a:r>
              <a:rPr sz="2800" dirty="0">
                <a:cs typeface="Times New Roman"/>
              </a:rPr>
              <a:t>de  la</a:t>
            </a:r>
            <a:r>
              <a:rPr sz="2800" spc="-5" dirty="0">
                <a:cs typeface="Times New Roman"/>
              </a:rPr>
              <a:t> </a:t>
            </a:r>
            <a:r>
              <a:rPr sz="2800" spc="-15" dirty="0">
                <a:cs typeface="Times New Roman"/>
              </a:rPr>
              <a:t>profession.</a:t>
            </a:r>
            <a:endParaRPr sz="2800">
              <a:cs typeface="Times New Roman"/>
            </a:endParaRPr>
          </a:p>
          <a:p>
            <a:pPr marL="355600" indent="-342900">
              <a:lnSpc>
                <a:spcPct val="100000"/>
              </a:lnSpc>
              <a:spcBef>
                <a:spcPts val="385"/>
              </a:spcBef>
              <a:tabLst>
                <a:tab pos="354965" algn="l"/>
                <a:tab pos="355600" algn="l"/>
              </a:tabLst>
            </a:pPr>
            <a:r>
              <a:rPr sz="3200" dirty="0">
                <a:cs typeface="Arial"/>
              </a:rPr>
              <a:t>Principes</a:t>
            </a:r>
            <a:r>
              <a:rPr sz="3200" spc="-25" dirty="0">
                <a:cs typeface="Arial"/>
              </a:rPr>
              <a:t> </a:t>
            </a:r>
            <a:r>
              <a:rPr sz="3200" dirty="0">
                <a:cs typeface="Arial"/>
              </a:rPr>
              <a:t>déontologiques:</a:t>
            </a:r>
            <a:endParaRPr sz="3200">
              <a:cs typeface="Arial"/>
            </a:endParaRPr>
          </a:p>
          <a:p>
            <a:pPr marL="756285" lvl="1" indent="-287655">
              <a:lnSpc>
                <a:spcPct val="100000"/>
              </a:lnSpc>
              <a:spcBef>
                <a:spcPts val="360"/>
              </a:spcBef>
              <a:buChar char="-"/>
              <a:tabLst>
                <a:tab pos="756285" algn="l"/>
                <a:tab pos="756920" algn="l"/>
              </a:tabLst>
            </a:pPr>
            <a:r>
              <a:rPr sz="2800" dirty="0">
                <a:cs typeface="Arial"/>
              </a:rPr>
              <a:t>traditionnels</a:t>
            </a:r>
            <a:endParaRPr sz="2800">
              <a:cs typeface="Arial"/>
            </a:endParaRPr>
          </a:p>
          <a:p>
            <a:pPr marL="756285" lvl="1" indent="-287655">
              <a:lnSpc>
                <a:spcPct val="100000"/>
              </a:lnSpc>
              <a:spcBef>
                <a:spcPts val="340"/>
              </a:spcBef>
              <a:buChar char="-"/>
              <a:tabLst>
                <a:tab pos="756285" algn="l"/>
                <a:tab pos="756920" algn="l"/>
              </a:tabLst>
            </a:pPr>
            <a:r>
              <a:rPr sz="2800" dirty="0">
                <a:cs typeface="Arial"/>
              </a:rPr>
              <a:t>fondamentaux</a:t>
            </a:r>
            <a:endParaRPr sz="2800">
              <a:cs typeface="Arial"/>
            </a:endParaRPr>
          </a:p>
          <a:p>
            <a:pPr marL="756285" lvl="1" indent="-287655">
              <a:lnSpc>
                <a:spcPct val="100000"/>
              </a:lnSpc>
              <a:spcBef>
                <a:spcPts val="325"/>
              </a:spcBef>
              <a:buChar char="-"/>
              <a:tabLst>
                <a:tab pos="756285" algn="l"/>
                <a:tab pos="756920" algn="l"/>
              </a:tabLst>
            </a:pPr>
            <a:r>
              <a:rPr sz="2800" dirty="0">
                <a:cs typeface="Arial"/>
              </a:rPr>
              <a:t>évolution</a:t>
            </a:r>
            <a:r>
              <a:rPr sz="2800" spc="15" dirty="0">
                <a:cs typeface="Arial"/>
              </a:rPr>
              <a:t> </a:t>
            </a:r>
            <a:r>
              <a:rPr sz="2800" dirty="0">
                <a:cs typeface="Arial"/>
              </a:rPr>
              <a:t>profession</a:t>
            </a:r>
            <a:endParaRPr sz="2800">
              <a:cs typeface="Arial"/>
            </a:endParaRPr>
          </a:p>
          <a:p>
            <a:pPr marL="756285" lvl="1" indent="-287655">
              <a:lnSpc>
                <a:spcPct val="100000"/>
              </a:lnSpc>
              <a:spcBef>
                <a:spcPts val="340"/>
              </a:spcBef>
              <a:buChar char="-"/>
              <a:tabLst>
                <a:tab pos="756285" algn="l"/>
                <a:tab pos="756920" algn="l"/>
              </a:tabLst>
            </a:pPr>
            <a:r>
              <a:rPr sz="2800" dirty="0">
                <a:cs typeface="Arial"/>
              </a:rPr>
              <a:t>Caractère obligatoire (faute </a:t>
            </a:r>
            <a:r>
              <a:rPr sz="2800" dirty="0">
                <a:cs typeface="Wingdings"/>
              </a:rPr>
              <a:t></a:t>
            </a:r>
            <a:r>
              <a:rPr sz="2800" spc="85" dirty="0">
                <a:cs typeface="Times New Roman"/>
              </a:rPr>
              <a:t> </a:t>
            </a:r>
            <a:r>
              <a:rPr sz="2800" dirty="0">
                <a:cs typeface="Arial"/>
              </a:rPr>
              <a:t>sanction</a:t>
            </a:r>
            <a:r>
              <a:rPr sz="2800" dirty="0">
                <a:latin typeface="Arial"/>
                <a:cs typeface="Arial"/>
              </a:rPr>
              <a:t>)</a:t>
            </a:r>
            <a:endParaRPr sz="2800">
              <a:latin typeface="Arial"/>
              <a:cs typeface="Arial"/>
            </a:endParaRPr>
          </a:p>
        </p:txBody>
      </p:sp>
      <p:grpSp>
        <p:nvGrpSpPr>
          <p:cNvPr id="3" name="object 3"/>
          <p:cNvGrpSpPr/>
          <p:nvPr/>
        </p:nvGrpSpPr>
        <p:grpSpPr>
          <a:xfrm>
            <a:off x="390144" y="220979"/>
            <a:ext cx="8308340" cy="1168400"/>
            <a:chOff x="390144" y="220979"/>
            <a:chExt cx="8308340" cy="1168400"/>
          </a:xfrm>
        </p:grpSpPr>
        <p:sp>
          <p:nvSpPr>
            <p:cNvPr id="4" name="object 4"/>
            <p:cNvSpPr/>
            <p:nvPr/>
          </p:nvSpPr>
          <p:spPr>
            <a:xfrm>
              <a:off x="390144" y="339355"/>
              <a:ext cx="8307830" cy="7919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27580" y="220979"/>
              <a:ext cx="4744720" cy="1168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259" y="358139"/>
              <a:ext cx="8229600" cy="71373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29259" y="358140"/>
            <a:ext cx="8229600" cy="713740"/>
          </a:xfrm>
          <a:prstGeom prst="rect">
            <a:avLst/>
          </a:prstGeom>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86300" y="4953000"/>
            <a:ext cx="4457700" cy="736600"/>
          </a:xfrm>
          <a:custGeom>
            <a:avLst/>
            <a:gdLst/>
            <a:ahLst/>
            <a:cxnLst/>
            <a:rect l="l" t="t" r="r" b="b"/>
            <a:pathLst>
              <a:path w="4457700" h="736600">
                <a:moveTo>
                  <a:pt x="735584" y="0"/>
                </a:moveTo>
                <a:lnTo>
                  <a:pt x="3836416" y="0"/>
                </a:lnTo>
                <a:lnTo>
                  <a:pt x="3899888" y="1351"/>
                </a:lnTo>
                <a:lnTo>
                  <a:pt x="3961860" y="5332"/>
                </a:lnTo>
                <a:lnTo>
                  <a:pt x="4022111" y="11832"/>
                </a:lnTo>
                <a:lnTo>
                  <a:pt x="4080421" y="20740"/>
                </a:lnTo>
                <a:lnTo>
                  <a:pt x="4136569" y="31947"/>
                </a:lnTo>
                <a:lnTo>
                  <a:pt x="4190334" y="45341"/>
                </a:lnTo>
                <a:lnTo>
                  <a:pt x="4241496" y="60812"/>
                </a:lnTo>
                <a:lnTo>
                  <a:pt x="4289833" y="78251"/>
                </a:lnTo>
                <a:lnTo>
                  <a:pt x="4335125" y="97545"/>
                </a:lnTo>
                <a:lnTo>
                  <a:pt x="4377151" y="118586"/>
                </a:lnTo>
                <a:lnTo>
                  <a:pt x="4415690" y="141262"/>
                </a:lnTo>
                <a:lnTo>
                  <a:pt x="4450523" y="165463"/>
                </a:lnTo>
                <a:lnTo>
                  <a:pt x="4457700" y="171412"/>
                </a:lnTo>
              </a:path>
              <a:path w="4457700" h="736600">
                <a:moveTo>
                  <a:pt x="4457700" y="565187"/>
                </a:moveTo>
                <a:lnTo>
                  <a:pt x="4415690" y="595337"/>
                </a:lnTo>
                <a:lnTo>
                  <a:pt x="4377151" y="618013"/>
                </a:lnTo>
                <a:lnTo>
                  <a:pt x="4335125" y="639054"/>
                </a:lnTo>
                <a:lnTo>
                  <a:pt x="4289833" y="658348"/>
                </a:lnTo>
                <a:lnTo>
                  <a:pt x="4241496" y="675787"/>
                </a:lnTo>
                <a:lnTo>
                  <a:pt x="4190334" y="691258"/>
                </a:lnTo>
                <a:lnTo>
                  <a:pt x="4136569" y="704652"/>
                </a:lnTo>
                <a:lnTo>
                  <a:pt x="4080421" y="715859"/>
                </a:lnTo>
                <a:lnTo>
                  <a:pt x="4022111" y="724767"/>
                </a:lnTo>
                <a:lnTo>
                  <a:pt x="3961860" y="731267"/>
                </a:lnTo>
                <a:lnTo>
                  <a:pt x="3899888" y="735248"/>
                </a:lnTo>
                <a:lnTo>
                  <a:pt x="3836416" y="736599"/>
                </a:lnTo>
                <a:lnTo>
                  <a:pt x="735584" y="736599"/>
                </a:lnTo>
                <a:lnTo>
                  <a:pt x="672111" y="735248"/>
                </a:lnTo>
                <a:lnTo>
                  <a:pt x="610139" y="731267"/>
                </a:lnTo>
                <a:lnTo>
                  <a:pt x="549888" y="724767"/>
                </a:lnTo>
                <a:lnTo>
                  <a:pt x="491578" y="715859"/>
                </a:lnTo>
                <a:lnTo>
                  <a:pt x="435430" y="704652"/>
                </a:lnTo>
                <a:lnTo>
                  <a:pt x="381665" y="691258"/>
                </a:lnTo>
                <a:lnTo>
                  <a:pt x="330503" y="675787"/>
                </a:lnTo>
                <a:lnTo>
                  <a:pt x="282166" y="658348"/>
                </a:lnTo>
                <a:lnTo>
                  <a:pt x="236874" y="639054"/>
                </a:lnTo>
                <a:lnTo>
                  <a:pt x="194848" y="618013"/>
                </a:lnTo>
                <a:lnTo>
                  <a:pt x="156309" y="595337"/>
                </a:lnTo>
                <a:lnTo>
                  <a:pt x="121476" y="571136"/>
                </a:lnTo>
                <a:lnTo>
                  <a:pt x="90572" y="545520"/>
                </a:lnTo>
                <a:lnTo>
                  <a:pt x="41431" y="490485"/>
                </a:lnTo>
                <a:lnTo>
                  <a:pt x="10652" y="431118"/>
                </a:lnTo>
                <a:lnTo>
                  <a:pt x="0" y="368299"/>
                </a:lnTo>
                <a:lnTo>
                  <a:pt x="2699" y="336514"/>
                </a:lnTo>
                <a:lnTo>
                  <a:pt x="23636" y="275311"/>
                </a:lnTo>
                <a:lnTo>
                  <a:pt x="63817" y="218000"/>
                </a:lnTo>
                <a:lnTo>
                  <a:pt x="121476" y="165463"/>
                </a:lnTo>
                <a:lnTo>
                  <a:pt x="156309" y="141262"/>
                </a:lnTo>
                <a:lnTo>
                  <a:pt x="194848" y="118586"/>
                </a:lnTo>
                <a:lnTo>
                  <a:pt x="236874" y="97545"/>
                </a:lnTo>
                <a:lnTo>
                  <a:pt x="282166" y="78251"/>
                </a:lnTo>
                <a:lnTo>
                  <a:pt x="330503" y="60812"/>
                </a:lnTo>
                <a:lnTo>
                  <a:pt x="381665" y="45341"/>
                </a:lnTo>
                <a:lnTo>
                  <a:pt x="435430" y="31947"/>
                </a:lnTo>
                <a:lnTo>
                  <a:pt x="491578" y="20740"/>
                </a:lnTo>
                <a:lnTo>
                  <a:pt x="549888" y="11832"/>
                </a:lnTo>
                <a:lnTo>
                  <a:pt x="610139" y="5332"/>
                </a:lnTo>
                <a:lnTo>
                  <a:pt x="672111" y="1351"/>
                </a:lnTo>
                <a:lnTo>
                  <a:pt x="735584" y="0"/>
                </a:lnTo>
              </a:path>
            </a:pathLst>
          </a:custGeom>
          <a:ln w="25400">
            <a:solidFill>
              <a:srgbClr val="4F81BC"/>
            </a:solidFill>
          </a:ln>
        </p:spPr>
        <p:txBody>
          <a:bodyPr wrap="square" lIns="0" tIns="0" rIns="0" bIns="0" rtlCol="0"/>
          <a:lstStyle/>
          <a:p>
            <a:endParaRPr/>
          </a:p>
        </p:txBody>
      </p:sp>
      <p:grpSp>
        <p:nvGrpSpPr>
          <p:cNvPr id="3" name="object 3"/>
          <p:cNvGrpSpPr/>
          <p:nvPr/>
        </p:nvGrpSpPr>
        <p:grpSpPr>
          <a:xfrm>
            <a:off x="390144" y="220979"/>
            <a:ext cx="8308340" cy="1168400"/>
            <a:chOff x="390144" y="220979"/>
            <a:chExt cx="8308340" cy="1168400"/>
          </a:xfrm>
        </p:grpSpPr>
        <p:sp>
          <p:nvSpPr>
            <p:cNvPr id="4" name="object 4"/>
            <p:cNvSpPr/>
            <p:nvPr/>
          </p:nvSpPr>
          <p:spPr>
            <a:xfrm>
              <a:off x="390144" y="339355"/>
              <a:ext cx="8307830" cy="7919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27580" y="220979"/>
              <a:ext cx="4744720" cy="1168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259" y="358139"/>
              <a:ext cx="8229600" cy="71373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29259" y="358140"/>
            <a:ext cx="8229600" cy="713740"/>
          </a:xfrm>
          <a:prstGeom prst="rect">
            <a:avLst/>
          </a:prstGeom>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grpSp>
        <p:nvGrpSpPr>
          <p:cNvPr id="8" name="object 8"/>
          <p:cNvGrpSpPr/>
          <p:nvPr/>
        </p:nvGrpSpPr>
        <p:grpSpPr>
          <a:xfrm>
            <a:off x="1179576" y="2782836"/>
            <a:ext cx="7503159" cy="1419860"/>
            <a:chOff x="1179576" y="2782836"/>
            <a:chExt cx="7503159" cy="1419860"/>
          </a:xfrm>
        </p:grpSpPr>
        <p:sp>
          <p:nvSpPr>
            <p:cNvPr id="9" name="object 9"/>
            <p:cNvSpPr/>
            <p:nvPr/>
          </p:nvSpPr>
          <p:spPr>
            <a:xfrm>
              <a:off x="1179576" y="2782836"/>
              <a:ext cx="7503158" cy="141932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136139" y="2913379"/>
              <a:ext cx="5435600" cy="125984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14120" y="2801619"/>
              <a:ext cx="7429500" cy="134111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214120" y="2801619"/>
              <a:ext cx="7429500" cy="1341120"/>
            </a:xfrm>
            <a:custGeom>
              <a:avLst/>
              <a:gdLst/>
              <a:ahLst/>
              <a:cxnLst/>
              <a:rect l="l" t="t" r="r" b="b"/>
              <a:pathLst>
                <a:path w="7429500" h="1341120">
                  <a:moveTo>
                    <a:pt x="0" y="670559"/>
                  </a:moveTo>
                  <a:lnTo>
                    <a:pt x="6779" y="629712"/>
                  </a:lnTo>
                  <a:lnTo>
                    <a:pt x="26859" y="589511"/>
                  </a:lnTo>
                  <a:lnTo>
                    <a:pt x="59850" y="550028"/>
                  </a:lnTo>
                  <a:lnTo>
                    <a:pt x="88826" y="524138"/>
                  </a:lnTo>
                  <a:lnTo>
                    <a:pt x="123252" y="498620"/>
                  </a:lnTo>
                  <a:lnTo>
                    <a:pt x="163014" y="473493"/>
                  </a:lnTo>
                  <a:lnTo>
                    <a:pt x="207996" y="448779"/>
                  </a:lnTo>
                  <a:lnTo>
                    <a:pt x="258083" y="424497"/>
                  </a:lnTo>
                  <a:lnTo>
                    <a:pt x="313160" y="400670"/>
                  </a:lnTo>
                  <a:lnTo>
                    <a:pt x="373112" y="377317"/>
                  </a:lnTo>
                  <a:lnTo>
                    <a:pt x="437824" y="354460"/>
                  </a:lnTo>
                  <a:lnTo>
                    <a:pt x="507181" y="332119"/>
                  </a:lnTo>
                  <a:lnTo>
                    <a:pt x="581067" y="310315"/>
                  </a:lnTo>
                  <a:lnTo>
                    <a:pt x="619673" y="299620"/>
                  </a:lnTo>
                  <a:lnTo>
                    <a:pt x="659368" y="289068"/>
                  </a:lnTo>
                  <a:lnTo>
                    <a:pt x="700137" y="278661"/>
                  </a:lnTo>
                  <a:lnTo>
                    <a:pt x="741967" y="268401"/>
                  </a:lnTo>
                  <a:lnTo>
                    <a:pt x="784843" y="258290"/>
                  </a:lnTo>
                  <a:lnTo>
                    <a:pt x="828751" y="248332"/>
                  </a:lnTo>
                  <a:lnTo>
                    <a:pt x="873676" y="238530"/>
                  </a:lnTo>
                  <a:lnTo>
                    <a:pt x="919604" y="228884"/>
                  </a:lnTo>
                  <a:lnTo>
                    <a:pt x="966520" y="219399"/>
                  </a:lnTo>
                  <a:lnTo>
                    <a:pt x="1014410" y="210077"/>
                  </a:lnTo>
                  <a:lnTo>
                    <a:pt x="1063260" y="200921"/>
                  </a:lnTo>
                  <a:lnTo>
                    <a:pt x="1113055" y="191932"/>
                  </a:lnTo>
                  <a:lnTo>
                    <a:pt x="1163781" y="183114"/>
                  </a:lnTo>
                  <a:lnTo>
                    <a:pt x="1215424" y="174469"/>
                  </a:lnTo>
                  <a:lnTo>
                    <a:pt x="1267968" y="166000"/>
                  </a:lnTo>
                  <a:lnTo>
                    <a:pt x="1321401" y="157709"/>
                  </a:lnTo>
                  <a:lnTo>
                    <a:pt x="1375706" y="149600"/>
                  </a:lnTo>
                  <a:lnTo>
                    <a:pt x="1430871" y="141674"/>
                  </a:lnTo>
                  <a:lnTo>
                    <a:pt x="1486880" y="133934"/>
                  </a:lnTo>
                  <a:lnTo>
                    <a:pt x="1543719" y="126383"/>
                  </a:lnTo>
                  <a:lnTo>
                    <a:pt x="1601374" y="119024"/>
                  </a:lnTo>
                  <a:lnTo>
                    <a:pt x="1659830" y="111859"/>
                  </a:lnTo>
                  <a:lnTo>
                    <a:pt x="1719073" y="104890"/>
                  </a:lnTo>
                  <a:lnTo>
                    <a:pt x="1779089" y="98120"/>
                  </a:lnTo>
                  <a:lnTo>
                    <a:pt x="1839863" y="91552"/>
                  </a:lnTo>
                  <a:lnTo>
                    <a:pt x="1901380" y="85189"/>
                  </a:lnTo>
                  <a:lnTo>
                    <a:pt x="1963627" y="79033"/>
                  </a:lnTo>
                  <a:lnTo>
                    <a:pt x="2026589" y="73086"/>
                  </a:lnTo>
                  <a:lnTo>
                    <a:pt x="2090252" y="67351"/>
                  </a:lnTo>
                  <a:lnTo>
                    <a:pt x="2154601" y="61831"/>
                  </a:lnTo>
                  <a:lnTo>
                    <a:pt x="2219621" y="56529"/>
                  </a:lnTo>
                  <a:lnTo>
                    <a:pt x="2285299" y="51447"/>
                  </a:lnTo>
                  <a:lnTo>
                    <a:pt x="2351620" y="46587"/>
                  </a:lnTo>
                  <a:lnTo>
                    <a:pt x="2418570" y="41952"/>
                  </a:lnTo>
                  <a:lnTo>
                    <a:pt x="2486134" y="37546"/>
                  </a:lnTo>
                  <a:lnTo>
                    <a:pt x="2554297" y="33369"/>
                  </a:lnTo>
                  <a:lnTo>
                    <a:pt x="2623046" y="29426"/>
                  </a:lnTo>
                  <a:lnTo>
                    <a:pt x="2692367" y="25718"/>
                  </a:lnTo>
                  <a:lnTo>
                    <a:pt x="2762243" y="22248"/>
                  </a:lnTo>
                  <a:lnTo>
                    <a:pt x="2832663" y="19019"/>
                  </a:lnTo>
                  <a:lnTo>
                    <a:pt x="2903609" y="16034"/>
                  </a:lnTo>
                  <a:lnTo>
                    <a:pt x="2975070" y="13294"/>
                  </a:lnTo>
                  <a:lnTo>
                    <a:pt x="3047029" y="10803"/>
                  </a:lnTo>
                  <a:lnTo>
                    <a:pt x="3119474" y="8564"/>
                  </a:lnTo>
                  <a:lnTo>
                    <a:pt x="3192388" y="6578"/>
                  </a:lnTo>
                  <a:lnTo>
                    <a:pt x="3265759" y="4848"/>
                  </a:lnTo>
                  <a:lnTo>
                    <a:pt x="3339571" y="3377"/>
                  </a:lnTo>
                  <a:lnTo>
                    <a:pt x="3413810" y="2168"/>
                  </a:lnTo>
                  <a:lnTo>
                    <a:pt x="3488462" y="1223"/>
                  </a:lnTo>
                  <a:lnTo>
                    <a:pt x="3563512" y="545"/>
                  </a:lnTo>
                  <a:lnTo>
                    <a:pt x="3638946" y="136"/>
                  </a:lnTo>
                  <a:lnTo>
                    <a:pt x="3714750" y="0"/>
                  </a:lnTo>
                  <a:lnTo>
                    <a:pt x="3790553" y="136"/>
                  </a:lnTo>
                  <a:lnTo>
                    <a:pt x="3865987" y="545"/>
                  </a:lnTo>
                  <a:lnTo>
                    <a:pt x="3941037" y="1223"/>
                  </a:lnTo>
                  <a:lnTo>
                    <a:pt x="4015689" y="2168"/>
                  </a:lnTo>
                  <a:lnTo>
                    <a:pt x="4089928" y="3377"/>
                  </a:lnTo>
                  <a:lnTo>
                    <a:pt x="4163740" y="4848"/>
                  </a:lnTo>
                  <a:lnTo>
                    <a:pt x="4237111" y="6578"/>
                  </a:lnTo>
                  <a:lnTo>
                    <a:pt x="4310025" y="8564"/>
                  </a:lnTo>
                  <a:lnTo>
                    <a:pt x="4382470" y="10803"/>
                  </a:lnTo>
                  <a:lnTo>
                    <a:pt x="4454429" y="13294"/>
                  </a:lnTo>
                  <a:lnTo>
                    <a:pt x="4525890" y="16034"/>
                  </a:lnTo>
                  <a:lnTo>
                    <a:pt x="4596836" y="19019"/>
                  </a:lnTo>
                  <a:lnTo>
                    <a:pt x="4667256" y="22248"/>
                  </a:lnTo>
                  <a:lnTo>
                    <a:pt x="4737132" y="25718"/>
                  </a:lnTo>
                  <a:lnTo>
                    <a:pt x="4806453" y="29426"/>
                  </a:lnTo>
                  <a:lnTo>
                    <a:pt x="4875202" y="33369"/>
                  </a:lnTo>
                  <a:lnTo>
                    <a:pt x="4943365" y="37546"/>
                  </a:lnTo>
                  <a:lnTo>
                    <a:pt x="5010929" y="41952"/>
                  </a:lnTo>
                  <a:lnTo>
                    <a:pt x="5077879" y="46587"/>
                  </a:lnTo>
                  <a:lnTo>
                    <a:pt x="5144200" y="51447"/>
                  </a:lnTo>
                  <a:lnTo>
                    <a:pt x="5209878" y="56529"/>
                  </a:lnTo>
                  <a:lnTo>
                    <a:pt x="5274898" y="61831"/>
                  </a:lnTo>
                  <a:lnTo>
                    <a:pt x="5339247" y="67351"/>
                  </a:lnTo>
                  <a:lnTo>
                    <a:pt x="5402910" y="73086"/>
                  </a:lnTo>
                  <a:lnTo>
                    <a:pt x="5465872" y="79033"/>
                  </a:lnTo>
                  <a:lnTo>
                    <a:pt x="5528119" y="85189"/>
                  </a:lnTo>
                  <a:lnTo>
                    <a:pt x="5589636" y="91552"/>
                  </a:lnTo>
                  <a:lnTo>
                    <a:pt x="5650410" y="98120"/>
                  </a:lnTo>
                  <a:lnTo>
                    <a:pt x="5710426" y="104890"/>
                  </a:lnTo>
                  <a:lnTo>
                    <a:pt x="5769669" y="111859"/>
                  </a:lnTo>
                  <a:lnTo>
                    <a:pt x="5828125" y="119024"/>
                  </a:lnTo>
                  <a:lnTo>
                    <a:pt x="5885780" y="126383"/>
                  </a:lnTo>
                  <a:lnTo>
                    <a:pt x="5942619" y="133934"/>
                  </a:lnTo>
                  <a:lnTo>
                    <a:pt x="5998628" y="141674"/>
                  </a:lnTo>
                  <a:lnTo>
                    <a:pt x="6053793" y="149600"/>
                  </a:lnTo>
                  <a:lnTo>
                    <a:pt x="6108098" y="157709"/>
                  </a:lnTo>
                  <a:lnTo>
                    <a:pt x="6161531" y="166000"/>
                  </a:lnTo>
                  <a:lnTo>
                    <a:pt x="6214075" y="174469"/>
                  </a:lnTo>
                  <a:lnTo>
                    <a:pt x="6265718" y="183114"/>
                  </a:lnTo>
                  <a:lnTo>
                    <a:pt x="6316444" y="191932"/>
                  </a:lnTo>
                  <a:lnTo>
                    <a:pt x="6366239" y="200921"/>
                  </a:lnTo>
                  <a:lnTo>
                    <a:pt x="6415089" y="210077"/>
                  </a:lnTo>
                  <a:lnTo>
                    <a:pt x="6462979" y="219399"/>
                  </a:lnTo>
                  <a:lnTo>
                    <a:pt x="6509895" y="228884"/>
                  </a:lnTo>
                  <a:lnTo>
                    <a:pt x="6555823" y="238530"/>
                  </a:lnTo>
                  <a:lnTo>
                    <a:pt x="6600748" y="248332"/>
                  </a:lnTo>
                  <a:lnTo>
                    <a:pt x="6644656" y="258290"/>
                  </a:lnTo>
                  <a:lnTo>
                    <a:pt x="6687532" y="268401"/>
                  </a:lnTo>
                  <a:lnTo>
                    <a:pt x="6729362" y="278661"/>
                  </a:lnTo>
                  <a:lnTo>
                    <a:pt x="6770131" y="289068"/>
                  </a:lnTo>
                  <a:lnTo>
                    <a:pt x="6809826" y="299620"/>
                  </a:lnTo>
                  <a:lnTo>
                    <a:pt x="6848432" y="310315"/>
                  </a:lnTo>
                  <a:lnTo>
                    <a:pt x="6885934" y="321148"/>
                  </a:lnTo>
                  <a:lnTo>
                    <a:pt x="6957570" y="343223"/>
                  </a:lnTo>
                  <a:lnTo>
                    <a:pt x="7024618" y="365825"/>
                  </a:lnTo>
                  <a:lnTo>
                    <a:pt x="7086965" y="388933"/>
                  </a:lnTo>
                  <a:lnTo>
                    <a:pt x="7144494" y="412526"/>
                  </a:lnTo>
                  <a:lnTo>
                    <a:pt x="7197091" y="436583"/>
                  </a:lnTo>
                  <a:lnTo>
                    <a:pt x="7244640" y="461083"/>
                  </a:lnTo>
                  <a:lnTo>
                    <a:pt x="7287026" y="486006"/>
                  </a:lnTo>
                  <a:lnTo>
                    <a:pt x="7324134" y="511332"/>
                  </a:lnTo>
                  <a:lnTo>
                    <a:pt x="7355849" y="537038"/>
                  </a:lnTo>
                  <a:lnTo>
                    <a:pt x="7393058" y="576267"/>
                  </a:lnTo>
                  <a:lnTo>
                    <a:pt x="7417485" y="616236"/>
                  </a:lnTo>
                  <a:lnTo>
                    <a:pt x="7428741" y="656876"/>
                  </a:lnTo>
                  <a:lnTo>
                    <a:pt x="7429500" y="670559"/>
                  </a:lnTo>
                  <a:lnTo>
                    <a:pt x="7428741" y="684243"/>
                  </a:lnTo>
                  <a:lnTo>
                    <a:pt x="7417485" y="724883"/>
                  </a:lnTo>
                  <a:lnTo>
                    <a:pt x="7393058" y="764852"/>
                  </a:lnTo>
                  <a:lnTo>
                    <a:pt x="7355849" y="804081"/>
                  </a:lnTo>
                  <a:lnTo>
                    <a:pt x="7324134" y="829787"/>
                  </a:lnTo>
                  <a:lnTo>
                    <a:pt x="7287026" y="855113"/>
                  </a:lnTo>
                  <a:lnTo>
                    <a:pt x="7244640" y="880036"/>
                  </a:lnTo>
                  <a:lnTo>
                    <a:pt x="7197091" y="904536"/>
                  </a:lnTo>
                  <a:lnTo>
                    <a:pt x="7144494" y="928593"/>
                  </a:lnTo>
                  <a:lnTo>
                    <a:pt x="7086965" y="952186"/>
                  </a:lnTo>
                  <a:lnTo>
                    <a:pt x="7024618" y="975294"/>
                  </a:lnTo>
                  <a:lnTo>
                    <a:pt x="6957570" y="997896"/>
                  </a:lnTo>
                  <a:lnTo>
                    <a:pt x="6885934" y="1019971"/>
                  </a:lnTo>
                  <a:lnTo>
                    <a:pt x="6848432" y="1030804"/>
                  </a:lnTo>
                  <a:lnTo>
                    <a:pt x="6809826" y="1041499"/>
                  </a:lnTo>
                  <a:lnTo>
                    <a:pt x="6770131" y="1052051"/>
                  </a:lnTo>
                  <a:lnTo>
                    <a:pt x="6729362" y="1062458"/>
                  </a:lnTo>
                  <a:lnTo>
                    <a:pt x="6687532" y="1072718"/>
                  </a:lnTo>
                  <a:lnTo>
                    <a:pt x="6644656" y="1082829"/>
                  </a:lnTo>
                  <a:lnTo>
                    <a:pt x="6600748" y="1092787"/>
                  </a:lnTo>
                  <a:lnTo>
                    <a:pt x="6555823" y="1102589"/>
                  </a:lnTo>
                  <a:lnTo>
                    <a:pt x="6509895" y="1112235"/>
                  </a:lnTo>
                  <a:lnTo>
                    <a:pt x="6462979" y="1121720"/>
                  </a:lnTo>
                  <a:lnTo>
                    <a:pt x="6415089" y="1131042"/>
                  </a:lnTo>
                  <a:lnTo>
                    <a:pt x="6366239" y="1140198"/>
                  </a:lnTo>
                  <a:lnTo>
                    <a:pt x="6316444" y="1149187"/>
                  </a:lnTo>
                  <a:lnTo>
                    <a:pt x="6265718" y="1158005"/>
                  </a:lnTo>
                  <a:lnTo>
                    <a:pt x="6214075" y="1166650"/>
                  </a:lnTo>
                  <a:lnTo>
                    <a:pt x="6161531" y="1175119"/>
                  </a:lnTo>
                  <a:lnTo>
                    <a:pt x="6108098" y="1183410"/>
                  </a:lnTo>
                  <a:lnTo>
                    <a:pt x="6053793" y="1191519"/>
                  </a:lnTo>
                  <a:lnTo>
                    <a:pt x="5998628" y="1199445"/>
                  </a:lnTo>
                  <a:lnTo>
                    <a:pt x="5942619" y="1207185"/>
                  </a:lnTo>
                  <a:lnTo>
                    <a:pt x="5885780" y="1214736"/>
                  </a:lnTo>
                  <a:lnTo>
                    <a:pt x="5828125" y="1222095"/>
                  </a:lnTo>
                  <a:lnTo>
                    <a:pt x="5769669" y="1229260"/>
                  </a:lnTo>
                  <a:lnTo>
                    <a:pt x="5710426" y="1236229"/>
                  </a:lnTo>
                  <a:lnTo>
                    <a:pt x="5650410" y="1242999"/>
                  </a:lnTo>
                  <a:lnTo>
                    <a:pt x="5589636" y="1249567"/>
                  </a:lnTo>
                  <a:lnTo>
                    <a:pt x="5528119" y="1255930"/>
                  </a:lnTo>
                  <a:lnTo>
                    <a:pt x="5465872" y="1262086"/>
                  </a:lnTo>
                  <a:lnTo>
                    <a:pt x="5402910" y="1268033"/>
                  </a:lnTo>
                  <a:lnTo>
                    <a:pt x="5339247" y="1273768"/>
                  </a:lnTo>
                  <a:lnTo>
                    <a:pt x="5274898" y="1279288"/>
                  </a:lnTo>
                  <a:lnTo>
                    <a:pt x="5209878" y="1284590"/>
                  </a:lnTo>
                  <a:lnTo>
                    <a:pt x="5144200" y="1289672"/>
                  </a:lnTo>
                  <a:lnTo>
                    <a:pt x="5077879" y="1294532"/>
                  </a:lnTo>
                  <a:lnTo>
                    <a:pt x="5010929" y="1299167"/>
                  </a:lnTo>
                  <a:lnTo>
                    <a:pt x="4943365" y="1303573"/>
                  </a:lnTo>
                  <a:lnTo>
                    <a:pt x="4875202" y="1307750"/>
                  </a:lnTo>
                  <a:lnTo>
                    <a:pt x="4806453" y="1311693"/>
                  </a:lnTo>
                  <a:lnTo>
                    <a:pt x="4737132" y="1315401"/>
                  </a:lnTo>
                  <a:lnTo>
                    <a:pt x="4667256" y="1318871"/>
                  </a:lnTo>
                  <a:lnTo>
                    <a:pt x="4596836" y="1322100"/>
                  </a:lnTo>
                  <a:lnTo>
                    <a:pt x="4525890" y="1325085"/>
                  </a:lnTo>
                  <a:lnTo>
                    <a:pt x="4454429" y="1327825"/>
                  </a:lnTo>
                  <a:lnTo>
                    <a:pt x="4382470" y="1330316"/>
                  </a:lnTo>
                  <a:lnTo>
                    <a:pt x="4310025" y="1332555"/>
                  </a:lnTo>
                  <a:lnTo>
                    <a:pt x="4237111" y="1334541"/>
                  </a:lnTo>
                  <a:lnTo>
                    <a:pt x="4163740" y="1336271"/>
                  </a:lnTo>
                  <a:lnTo>
                    <a:pt x="4089928" y="1337742"/>
                  </a:lnTo>
                  <a:lnTo>
                    <a:pt x="4015689" y="1338951"/>
                  </a:lnTo>
                  <a:lnTo>
                    <a:pt x="3941037" y="1339896"/>
                  </a:lnTo>
                  <a:lnTo>
                    <a:pt x="3865987" y="1340574"/>
                  </a:lnTo>
                  <a:lnTo>
                    <a:pt x="3790553" y="1340983"/>
                  </a:lnTo>
                  <a:lnTo>
                    <a:pt x="3714750" y="1341119"/>
                  </a:lnTo>
                  <a:lnTo>
                    <a:pt x="3638946" y="1340983"/>
                  </a:lnTo>
                  <a:lnTo>
                    <a:pt x="3563512" y="1340574"/>
                  </a:lnTo>
                  <a:lnTo>
                    <a:pt x="3488462" y="1339896"/>
                  </a:lnTo>
                  <a:lnTo>
                    <a:pt x="3413810" y="1338951"/>
                  </a:lnTo>
                  <a:lnTo>
                    <a:pt x="3339571" y="1337742"/>
                  </a:lnTo>
                  <a:lnTo>
                    <a:pt x="3265759" y="1336271"/>
                  </a:lnTo>
                  <a:lnTo>
                    <a:pt x="3192388" y="1334541"/>
                  </a:lnTo>
                  <a:lnTo>
                    <a:pt x="3119474" y="1332555"/>
                  </a:lnTo>
                  <a:lnTo>
                    <a:pt x="3047029" y="1330316"/>
                  </a:lnTo>
                  <a:lnTo>
                    <a:pt x="2975070" y="1327825"/>
                  </a:lnTo>
                  <a:lnTo>
                    <a:pt x="2903609" y="1325085"/>
                  </a:lnTo>
                  <a:lnTo>
                    <a:pt x="2832663" y="1322100"/>
                  </a:lnTo>
                  <a:lnTo>
                    <a:pt x="2762243" y="1318871"/>
                  </a:lnTo>
                  <a:lnTo>
                    <a:pt x="2692367" y="1315401"/>
                  </a:lnTo>
                  <a:lnTo>
                    <a:pt x="2623046" y="1311693"/>
                  </a:lnTo>
                  <a:lnTo>
                    <a:pt x="2554297" y="1307750"/>
                  </a:lnTo>
                  <a:lnTo>
                    <a:pt x="2486134" y="1303573"/>
                  </a:lnTo>
                  <a:lnTo>
                    <a:pt x="2418570" y="1299167"/>
                  </a:lnTo>
                  <a:lnTo>
                    <a:pt x="2351620" y="1294532"/>
                  </a:lnTo>
                  <a:lnTo>
                    <a:pt x="2285299" y="1289672"/>
                  </a:lnTo>
                  <a:lnTo>
                    <a:pt x="2219621" y="1284590"/>
                  </a:lnTo>
                  <a:lnTo>
                    <a:pt x="2154601" y="1279288"/>
                  </a:lnTo>
                  <a:lnTo>
                    <a:pt x="2090252" y="1273768"/>
                  </a:lnTo>
                  <a:lnTo>
                    <a:pt x="2026589" y="1268033"/>
                  </a:lnTo>
                  <a:lnTo>
                    <a:pt x="1963627" y="1262086"/>
                  </a:lnTo>
                  <a:lnTo>
                    <a:pt x="1901380" y="1255930"/>
                  </a:lnTo>
                  <a:lnTo>
                    <a:pt x="1839863" y="1249567"/>
                  </a:lnTo>
                  <a:lnTo>
                    <a:pt x="1779089" y="1242999"/>
                  </a:lnTo>
                  <a:lnTo>
                    <a:pt x="1719073" y="1236229"/>
                  </a:lnTo>
                  <a:lnTo>
                    <a:pt x="1659830" y="1229260"/>
                  </a:lnTo>
                  <a:lnTo>
                    <a:pt x="1601374" y="1222095"/>
                  </a:lnTo>
                  <a:lnTo>
                    <a:pt x="1543719" y="1214736"/>
                  </a:lnTo>
                  <a:lnTo>
                    <a:pt x="1486880" y="1207185"/>
                  </a:lnTo>
                  <a:lnTo>
                    <a:pt x="1430871" y="1199445"/>
                  </a:lnTo>
                  <a:lnTo>
                    <a:pt x="1375706" y="1191519"/>
                  </a:lnTo>
                  <a:lnTo>
                    <a:pt x="1321401" y="1183410"/>
                  </a:lnTo>
                  <a:lnTo>
                    <a:pt x="1267968" y="1175119"/>
                  </a:lnTo>
                  <a:lnTo>
                    <a:pt x="1215424" y="1166650"/>
                  </a:lnTo>
                  <a:lnTo>
                    <a:pt x="1163781" y="1158005"/>
                  </a:lnTo>
                  <a:lnTo>
                    <a:pt x="1113055" y="1149187"/>
                  </a:lnTo>
                  <a:lnTo>
                    <a:pt x="1063260" y="1140198"/>
                  </a:lnTo>
                  <a:lnTo>
                    <a:pt x="1014410" y="1131042"/>
                  </a:lnTo>
                  <a:lnTo>
                    <a:pt x="966520" y="1121720"/>
                  </a:lnTo>
                  <a:lnTo>
                    <a:pt x="919604" y="1112235"/>
                  </a:lnTo>
                  <a:lnTo>
                    <a:pt x="873676" y="1102589"/>
                  </a:lnTo>
                  <a:lnTo>
                    <a:pt x="828751" y="1092787"/>
                  </a:lnTo>
                  <a:lnTo>
                    <a:pt x="784843" y="1082829"/>
                  </a:lnTo>
                  <a:lnTo>
                    <a:pt x="741967" y="1072718"/>
                  </a:lnTo>
                  <a:lnTo>
                    <a:pt x="700137" y="1062458"/>
                  </a:lnTo>
                  <a:lnTo>
                    <a:pt x="659368" y="1052051"/>
                  </a:lnTo>
                  <a:lnTo>
                    <a:pt x="619673" y="1041499"/>
                  </a:lnTo>
                  <a:lnTo>
                    <a:pt x="581067" y="1030804"/>
                  </a:lnTo>
                  <a:lnTo>
                    <a:pt x="543565" y="1019971"/>
                  </a:lnTo>
                  <a:lnTo>
                    <a:pt x="471929" y="997896"/>
                  </a:lnTo>
                  <a:lnTo>
                    <a:pt x="404881" y="975294"/>
                  </a:lnTo>
                  <a:lnTo>
                    <a:pt x="342534" y="952186"/>
                  </a:lnTo>
                  <a:lnTo>
                    <a:pt x="285005" y="928593"/>
                  </a:lnTo>
                  <a:lnTo>
                    <a:pt x="232408" y="904536"/>
                  </a:lnTo>
                  <a:lnTo>
                    <a:pt x="184859" y="880036"/>
                  </a:lnTo>
                  <a:lnTo>
                    <a:pt x="142473" y="855113"/>
                  </a:lnTo>
                  <a:lnTo>
                    <a:pt x="105365" y="829787"/>
                  </a:lnTo>
                  <a:lnTo>
                    <a:pt x="73650" y="804081"/>
                  </a:lnTo>
                  <a:lnTo>
                    <a:pt x="36441" y="764852"/>
                  </a:lnTo>
                  <a:lnTo>
                    <a:pt x="12014" y="724883"/>
                  </a:lnTo>
                  <a:lnTo>
                    <a:pt x="758" y="684243"/>
                  </a:lnTo>
                  <a:lnTo>
                    <a:pt x="0" y="670559"/>
                  </a:lnTo>
                  <a:close/>
                </a:path>
              </a:pathLst>
            </a:custGeom>
            <a:ln w="10160">
              <a:solidFill>
                <a:srgbClr val="497DBA"/>
              </a:solidFill>
            </a:ln>
          </p:spPr>
          <p:txBody>
            <a:bodyPr wrap="square" lIns="0" tIns="0" rIns="0" bIns="0" rtlCol="0"/>
            <a:lstStyle/>
            <a:p>
              <a:endParaRPr/>
            </a:p>
          </p:txBody>
        </p:sp>
      </p:grpSp>
      <p:sp>
        <p:nvSpPr>
          <p:cNvPr id="13" name="object 13"/>
          <p:cNvSpPr/>
          <p:nvPr/>
        </p:nvSpPr>
        <p:spPr>
          <a:xfrm>
            <a:off x="0" y="5867400"/>
            <a:ext cx="5928360" cy="734060"/>
          </a:xfrm>
          <a:custGeom>
            <a:avLst/>
            <a:gdLst/>
            <a:ahLst/>
            <a:cxnLst/>
            <a:rect l="l" t="t" r="r" b="b"/>
            <a:pathLst>
              <a:path w="5928360" h="734060">
                <a:moveTo>
                  <a:pt x="953757" y="0"/>
                </a:moveTo>
                <a:lnTo>
                  <a:pt x="4974590" y="0"/>
                </a:lnTo>
                <a:lnTo>
                  <a:pt x="5042709" y="921"/>
                </a:lnTo>
                <a:lnTo>
                  <a:pt x="5109535" y="3644"/>
                </a:lnTo>
                <a:lnTo>
                  <a:pt x="5174906" y="8107"/>
                </a:lnTo>
                <a:lnTo>
                  <a:pt x="5238661" y="14247"/>
                </a:lnTo>
                <a:lnTo>
                  <a:pt x="5300639" y="22003"/>
                </a:lnTo>
                <a:lnTo>
                  <a:pt x="5360677" y="31312"/>
                </a:lnTo>
                <a:lnTo>
                  <a:pt x="5418616" y="42112"/>
                </a:lnTo>
                <a:lnTo>
                  <a:pt x="5474292" y="54341"/>
                </a:lnTo>
                <a:lnTo>
                  <a:pt x="5527547" y="67937"/>
                </a:lnTo>
                <a:lnTo>
                  <a:pt x="5578216" y="82838"/>
                </a:lnTo>
                <a:lnTo>
                  <a:pt x="5626141" y="98982"/>
                </a:lnTo>
                <a:lnTo>
                  <a:pt x="5671158" y="116306"/>
                </a:lnTo>
                <a:lnTo>
                  <a:pt x="5713108" y="134749"/>
                </a:lnTo>
                <a:lnTo>
                  <a:pt x="5751828" y="154248"/>
                </a:lnTo>
                <a:lnTo>
                  <a:pt x="5787157" y="174741"/>
                </a:lnTo>
                <a:lnTo>
                  <a:pt x="5818934" y="196167"/>
                </a:lnTo>
                <a:lnTo>
                  <a:pt x="5871185" y="241566"/>
                </a:lnTo>
                <a:lnTo>
                  <a:pt x="5907293" y="289949"/>
                </a:lnTo>
                <a:lnTo>
                  <a:pt x="5925965" y="340818"/>
                </a:lnTo>
                <a:lnTo>
                  <a:pt x="5928360" y="367030"/>
                </a:lnTo>
                <a:lnTo>
                  <a:pt x="5925965" y="393241"/>
                </a:lnTo>
                <a:lnTo>
                  <a:pt x="5907293" y="444110"/>
                </a:lnTo>
                <a:lnTo>
                  <a:pt x="5871185" y="492493"/>
                </a:lnTo>
                <a:lnTo>
                  <a:pt x="5818934" y="537892"/>
                </a:lnTo>
                <a:lnTo>
                  <a:pt x="5787157" y="559318"/>
                </a:lnTo>
                <a:lnTo>
                  <a:pt x="5751828" y="579811"/>
                </a:lnTo>
                <a:lnTo>
                  <a:pt x="5713108" y="599310"/>
                </a:lnTo>
                <a:lnTo>
                  <a:pt x="5671158" y="617753"/>
                </a:lnTo>
                <a:lnTo>
                  <a:pt x="5626141" y="635077"/>
                </a:lnTo>
                <a:lnTo>
                  <a:pt x="5578216" y="651221"/>
                </a:lnTo>
                <a:lnTo>
                  <a:pt x="5527547" y="666122"/>
                </a:lnTo>
                <a:lnTo>
                  <a:pt x="5474292" y="679718"/>
                </a:lnTo>
                <a:lnTo>
                  <a:pt x="5418616" y="691947"/>
                </a:lnTo>
                <a:lnTo>
                  <a:pt x="5360677" y="702747"/>
                </a:lnTo>
                <a:lnTo>
                  <a:pt x="5300639" y="712056"/>
                </a:lnTo>
                <a:lnTo>
                  <a:pt x="5238661" y="719812"/>
                </a:lnTo>
                <a:lnTo>
                  <a:pt x="5174906" y="725952"/>
                </a:lnTo>
                <a:lnTo>
                  <a:pt x="5109535" y="730415"/>
                </a:lnTo>
                <a:lnTo>
                  <a:pt x="5042709" y="733138"/>
                </a:lnTo>
                <a:lnTo>
                  <a:pt x="4974590" y="734060"/>
                </a:lnTo>
                <a:lnTo>
                  <a:pt x="953757" y="734060"/>
                </a:lnTo>
                <a:lnTo>
                  <a:pt x="885643" y="733138"/>
                </a:lnTo>
                <a:lnTo>
                  <a:pt x="818823" y="730415"/>
                </a:lnTo>
                <a:lnTo>
                  <a:pt x="753456" y="725952"/>
                </a:lnTo>
                <a:lnTo>
                  <a:pt x="689704" y="719812"/>
                </a:lnTo>
                <a:lnTo>
                  <a:pt x="627730" y="712056"/>
                </a:lnTo>
                <a:lnTo>
                  <a:pt x="567693" y="702747"/>
                </a:lnTo>
                <a:lnTo>
                  <a:pt x="509756" y="691947"/>
                </a:lnTo>
                <a:lnTo>
                  <a:pt x="454080" y="679718"/>
                </a:lnTo>
                <a:lnTo>
                  <a:pt x="400826" y="666122"/>
                </a:lnTo>
                <a:lnTo>
                  <a:pt x="350156" y="651221"/>
                </a:lnTo>
                <a:lnTo>
                  <a:pt x="302231" y="635077"/>
                </a:lnTo>
                <a:lnTo>
                  <a:pt x="257213" y="617753"/>
                </a:lnTo>
                <a:lnTo>
                  <a:pt x="215262" y="599310"/>
                </a:lnTo>
                <a:lnTo>
                  <a:pt x="176541" y="579811"/>
                </a:lnTo>
                <a:lnTo>
                  <a:pt x="141211" y="559318"/>
                </a:lnTo>
                <a:lnTo>
                  <a:pt x="109432" y="537892"/>
                </a:lnTo>
                <a:lnTo>
                  <a:pt x="57178" y="492493"/>
                </a:lnTo>
                <a:lnTo>
                  <a:pt x="21068" y="444110"/>
                </a:lnTo>
                <a:lnTo>
                  <a:pt x="2394" y="393241"/>
                </a:lnTo>
                <a:lnTo>
                  <a:pt x="0" y="367030"/>
                </a:lnTo>
                <a:lnTo>
                  <a:pt x="2394" y="340818"/>
                </a:lnTo>
                <a:lnTo>
                  <a:pt x="21068" y="289949"/>
                </a:lnTo>
                <a:lnTo>
                  <a:pt x="57178" y="241566"/>
                </a:lnTo>
                <a:lnTo>
                  <a:pt x="109432" y="196167"/>
                </a:lnTo>
                <a:lnTo>
                  <a:pt x="141211" y="174741"/>
                </a:lnTo>
                <a:lnTo>
                  <a:pt x="176541" y="154248"/>
                </a:lnTo>
                <a:lnTo>
                  <a:pt x="215262" y="134749"/>
                </a:lnTo>
                <a:lnTo>
                  <a:pt x="257213" y="116306"/>
                </a:lnTo>
                <a:lnTo>
                  <a:pt x="302231" y="98982"/>
                </a:lnTo>
                <a:lnTo>
                  <a:pt x="350156" y="82838"/>
                </a:lnTo>
                <a:lnTo>
                  <a:pt x="400826" y="67937"/>
                </a:lnTo>
                <a:lnTo>
                  <a:pt x="454080" y="54341"/>
                </a:lnTo>
                <a:lnTo>
                  <a:pt x="509756" y="42112"/>
                </a:lnTo>
                <a:lnTo>
                  <a:pt x="567693" y="31312"/>
                </a:lnTo>
                <a:lnTo>
                  <a:pt x="627730" y="22003"/>
                </a:lnTo>
                <a:lnTo>
                  <a:pt x="689704" y="14247"/>
                </a:lnTo>
                <a:lnTo>
                  <a:pt x="753456" y="8107"/>
                </a:lnTo>
                <a:lnTo>
                  <a:pt x="818823" y="3644"/>
                </a:lnTo>
                <a:lnTo>
                  <a:pt x="885643" y="921"/>
                </a:lnTo>
                <a:lnTo>
                  <a:pt x="953757" y="0"/>
                </a:lnTo>
                <a:close/>
              </a:path>
            </a:pathLst>
          </a:custGeom>
          <a:ln w="25400">
            <a:solidFill>
              <a:srgbClr val="4F81BC"/>
            </a:solidFill>
          </a:ln>
        </p:spPr>
        <p:txBody>
          <a:bodyPr wrap="square" lIns="0" tIns="0" rIns="0" bIns="0" rtlCol="0"/>
          <a:lstStyle/>
          <a:p>
            <a:endParaRPr/>
          </a:p>
        </p:txBody>
      </p:sp>
      <p:sp>
        <p:nvSpPr>
          <p:cNvPr id="14" name="object 14"/>
          <p:cNvSpPr txBox="1"/>
          <p:nvPr/>
        </p:nvSpPr>
        <p:spPr>
          <a:xfrm>
            <a:off x="838200" y="3048000"/>
            <a:ext cx="8133080" cy="3498394"/>
          </a:xfrm>
          <a:prstGeom prst="rect">
            <a:avLst/>
          </a:prstGeom>
        </p:spPr>
        <p:txBody>
          <a:bodyPr vert="horz" wrap="square" lIns="0" tIns="12700" rIns="0" bIns="0" rtlCol="0">
            <a:spAutoFit/>
          </a:bodyPr>
          <a:lstStyle/>
          <a:p>
            <a:pPr marL="1578610" marR="1702435">
              <a:lnSpc>
                <a:spcPct val="100000"/>
              </a:lnSpc>
              <a:spcBef>
                <a:spcPts val="100"/>
              </a:spcBef>
            </a:pPr>
            <a:r>
              <a:rPr sz="2800" dirty="0">
                <a:latin typeface="Carlito"/>
                <a:cs typeface="Carlito"/>
              </a:rPr>
              <a:t>en </a:t>
            </a:r>
            <a:r>
              <a:rPr sz="2800" spc="-10" dirty="0">
                <a:latin typeface="Carlito"/>
                <a:cs typeface="Carlito"/>
              </a:rPr>
              <a:t>fonction </a:t>
            </a:r>
            <a:r>
              <a:rPr sz="2800" dirty="0">
                <a:latin typeface="Carlito"/>
                <a:cs typeface="Carlito"/>
              </a:rPr>
              <a:t>de la </a:t>
            </a:r>
            <a:r>
              <a:rPr sz="2800" spc="-10" dirty="0">
                <a:latin typeface="Carlito"/>
                <a:cs typeface="Carlito"/>
              </a:rPr>
              <a:t>source </a:t>
            </a:r>
            <a:r>
              <a:rPr sz="2800" dirty="0">
                <a:latin typeface="Carlito"/>
                <a:cs typeface="Carlito"/>
              </a:rPr>
              <a:t>juridique  qui les</a:t>
            </a:r>
            <a:r>
              <a:rPr sz="2800" spc="-20" dirty="0">
                <a:latin typeface="Carlito"/>
                <a:cs typeface="Carlito"/>
              </a:rPr>
              <a:t> </a:t>
            </a:r>
            <a:r>
              <a:rPr sz="2800" spc="-10" dirty="0">
                <a:latin typeface="Carlito"/>
                <a:cs typeface="Carlito"/>
              </a:rPr>
              <a:t>reconnait</a:t>
            </a:r>
            <a:endParaRPr sz="2800">
              <a:latin typeface="Carlito"/>
              <a:cs typeface="Carlito"/>
            </a:endParaRPr>
          </a:p>
          <a:p>
            <a:pPr>
              <a:lnSpc>
                <a:spcPct val="100000"/>
              </a:lnSpc>
            </a:pPr>
            <a:endParaRPr sz="2800">
              <a:latin typeface="Carlito"/>
              <a:cs typeface="Carlito"/>
            </a:endParaRPr>
          </a:p>
          <a:p>
            <a:pPr>
              <a:lnSpc>
                <a:spcPct val="100000"/>
              </a:lnSpc>
              <a:spcBef>
                <a:spcPts val="35"/>
              </a:spcBef>
            </a:pPr>
            <a:endParaRPr sz="3300">
              <a:latin typeface="Carlito"/>
              <a:cs typeface="Carlito"/>
            </a:endParaRPr>
          </a:p>
          <a:p>
            <a:pPr marL="4637405" algn="ctr">
              <a:lnSpc>
                <a:spcPct val="100000"/>
              </a:lnSpc>
            </a:pPr>
            <a:r>
              <a:rPr sz="2800" spc="-5" dirty="0">
                <a:latin typeface="Carlito"/>
                <a:cs typeface="Carlito"/>
              </a:rPr>
              <a:t>La </a:t>
            </a:r>
            <a:r>
              <a:rPr sz="2800" i="1" spc="-10" dirty="0">
                <a:latin typeface="Carlito"/>
                <a:cs typeface="Carlito"/>
              </a:rPr>
              <a:t>déontologie</a:t>
            </a:r>
            <a:r>
              <a:rPr sz="2800" i="1" spc="-95" dirty="0">
                <a:latin typeface="Carlito"/>
                <a:cs typeface="Carlito"/>
              </a:rPr>
              <a:t> </a:t>
            </a:r>
            <a:r>
              <a:rPr sz="2800" i="1" spc="-5" dirty="0">
                <a:latin typeface="Carlito"/>
                <a:cs typeface="Carlito"/>
              </a:rPr>
              <a:t>médicale</a:t>
            </a:r>
            <a:endParaRPr sz="2800">
              <a:latin typeface="Carlito"/>
              <a:cs typeface="Carlito"/>
            </a:endParaRPr>
          </a:p>
          <a:p>
            <a:pPr>
              <a:lnSpc>
                <a:spcPct val="100000"/>
              </a:lnSpc>
              <a:spcBef>
                <a:spcPts val="10"/>
              </a:spcBef>
            </a:pPr>
            <a:endParaRPr sz="2550">
              <a:latin typeface="Carlito"/>
              <a:cs typeface="Carlito"/>
            </a:endParaRPr>
          </a:p>
          <a:p>
            <a:pPr marL="12700">
              <a:lnSpc>
                <a:spcPct val="100000"/>
              </a:lnSpc>
            </a:pPr>
            <a:r>
              <a:rPr sz="2800" spc="-5" dirty="0">
                <a:latin typeface="Carlito"/>
                <a:cs typeface="Carlito"/>
              </a:rPr>
              <a:t>La </a:t>
            </a:r>
            <a:r>
              <a:rPr sz="2800" i="1" spc="-140" dirty="0">
                <a:latin typeface="Trebuchet MS"/>
                <a:cs typeface="Trebuchet MS"/>
              </a:rPr>
              <a:t>déontologie</a:t>
            </a:r>
            <a:r>
              <a:rPr sz="2800" i="1" spc="-235" dirty="0">
                <a:latin typeface="Trebuchet MS"/>
                <a:cs typeface="Trebuchet MS"/>
              </a:rPr>
              <a:t> </a:t>
            </a:r>
            <a:r>
              <a:rPr sz="2800" i="1" spc="-160" dirty="0">
                <a:latin typeface="Trebuchet MS"/>
                <a:cs typeface="Trebuchet MS"/>
              </a:rPr>
              <a:t>d’enseignement</a:t>
            </a:r>
            <a:endParaRPr sz="2800">
              <a:latin typeface="Trebuchet MS"/>
              <a:cs typeface="Trebuchet MS"/>
            </a:endParaRPr>
          </a:p>
        </p:txBody>
      </p:sp>
      <p:grpSp>
        <p:nvGrpSpPr>
          <p:cNvPr id="15" name="object 15"/>
          <p:cNvGrpSpPr/>
          <p:nvPr/>
        </p:nvGrpSpPr>
        <p:grpSpPr>
          <a:xfrm>
            <a:off x="5331459" y="982980"/>
            <a:ext cx="3812540" cy="3662045"/>
            <a:chOff x="5331459" y="982980"/>
            <a:chExt cx="3812540" cy="3662045"/>
          </a:xfrm>
        </p:grpSpPr>
        <p:sp>
          <p:nvSpPr>
            <p:cNvPr id="16" name="object 16"/>
            <p:cNvSpPr/>
            <p:nvPr/>
          </p:nvSpPr>
          <p:spPr>
            <a:xfrm>
              <a:off x="5460999" y="1033780"/>
              <a:ext cx="3088640" cy="2204720"/>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5331459" y="982980"/>
              <a:ext cx="3304540" cy="2453640"/>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5509894" y="1062355"/>
              <a:ext cx="2991230" cy="2109216"/>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5509894" y="1062355"/>
              <a:ext cx="2991485" cy="2109470"/>
            </a:xfrm>
            <a:custGeom>
              <a:avLst/>
              <a:gdLst/>
              <a:ahLst/>
              <a:cxnLst/>
              <a:rect l="l" t="t" r="r" b="b"/>
              <a:pathLst>
                <a:path w="2991484" h="2109470">
                  <a:moveTo>
                    <a:pt x="0" y="1662811"/>
                  </a:moveTo>
                  <a:lnTo>
                    <a:pt x="2718180" y="0"/>
                  </a:lnTo>
                  <a:lnTo>
                    <a:pt x="2991230" y="446278"/>
                  </a:lnTo>
                  <a:lnTo>
                    <a:pt x="273050" y="2109216"/>
                  </a:lnTo>
                  <a:lnTo>
                    <a:pt x="0" y="1662811"/>
                  </a:lnTo>
                  <a:close/>
                </a:path>
              </a:pathLst>
            </a:custGeom>
            <a:ln w="9525">
              <a:solidFill>
                <a:srgbClr val="7C5F9F"/>
              </a:solidFill>
            </a:ln>
          </p:spPr>
          <p:txBody>
            <a:bodyPr wrap="square" lIns="0" tIns="0" rIns="0" bIns="0" rtlCol="0"/>
            <a:lstStyle/>
            <a:p>
              <a:endParaRPr/>
            </a:p>
          </p:txBody>
        </p:sp>
        <p:sp>
          <p:nvSpPr>
            <p:cNvPr id="20" name="object 20"/>
            <p:cNvSpPr/>
            <p:nvPr/>
          </p:nvSpPr>
          <p:spPr>
            <a:xfrm>
              <a:off x="5693028" y="1367917"/>
              <a:ext cx="2531110" cy="1615313"/>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201659" y="1715388"/>
              <a:ext cx="147955" cy="2929890"/>
            </a:xfrm>
            <a:custGeom>
              <a:avLst/>
              <a:gdLst/>
              <a:ahLst/>
              <a:cxnLst/>
              <a:rect l="l" t="t" r="r" b="b"/>
              <a:pathLst>
                <a:path w="147954" h="2929890">
                  <a:moveTo>
                    <a:pt x="33020" y="2803144"/>
                  </a:moveTo>
                  <a:lnTo>
                    <a:pt x="26416" y="2807208"/>
                  </a:lnTo>
                  <a:lnTo>
                    <a:pt x="19939" y="2811272"/>
                  </a:lnTo>
                  <a:lnTo>
                    <a:pt x="17907" y="2819908"/>
                  </a:lnTo>
                  <a:lnTo>
                    <a:pt x="21971" y="2826385"/>
                  </a:lnTo>
                  <a:lnTo>
                    <a:pt x="85344" y="2929382"/>
                  </a:lnTo>
                  <a:lnTo>
                    <a:pt x="100404" y="2902077"/>
                  </a:lnTo>
                  <a:lnTo>
                    <a:pt x="70739" y="2902077"/>
                  </a:lnTo>
                  <a:lnTo>
                    <a:pt x="69476" y="2850279"/>
                  </a:lnTo>
                  <a:lnTo>
                    <a:pt x="41656" y="2805176"/>
                  </a:lnTo>
                  <a:lnTo>
                    <a:pt x="33020" y="2803144"/>
                  </a:lnTo>
                  <a:close/>
                </a:path>
                <a:path w="147954" h="2929890">
                  <a:moveTo>
                    <a:pt x="69476" y="2850279"/>
                  </a:moveTo>
                  <a:lnTo>
                    <a:pt x="70739" y="2902077"/>
                  </a:lnTo>
                  <a:lnTo>
                    <a:pt x="98679" y="2901442"/>
                  </a:lnTo>
                  <a:lnTo>
                    <a:pt x="98521" y="2894965"/>
                  </a:lnTo>
                  <a:lnTo>
                    <a:pt x="72517" y="2894965"/>
                  </a:lnTo>
                  <a:lnTo>
                    <a:pt x="84093" y="2873977"/>
                  </a:lnTo>
                  <a:lnTo>
                    <a:pt x="69476" y="2850279"/>
                  </a:lnTo>
                  <a:close/>
                </a:path>
                <a:path w="147954" h="2929890">
                  <a:moveTo>
                    <a:pt x="131572" y="2800731"/>
                  </a:moveTo>
                  <a:lnTo>
                    <a:pt x="123063" y="2803144"/>
                  </a:lnTo>
                  <a:lnTo>
                    <a:pt x="119380" y="2810002"/>
                  </a:lnTo>
                  <a:lnTo>
                    <a:pt x="97420" y="2849815"/>
                  </a:lnTo>
                  <a:lnTo>
                    <a:pt x="98679" y="2901442"/>
                  </a:lnTo>
                  <a:lnTo>
                    <a:pt x="70739" y="2902077"/>
                  </a:lnTo>
                  <a:lnTo>
                    <a:pt x="100404" y="2902077"/>
                  </a:lnTo>
                  <a:lnTo>
                    <a:pt x="143764" y="2823464"/>
                  </a:lnTo>
                  <a:lnTo>
                    <a:pt x="147574" y="2816733"/>
                  </a:lnTo>
                  <a:lnTo>
                    <a:pt x="145034" y="2808224"/>
                  </a:lnTo>
                  <a:lnTo>
                    <a:pt x="138303" y="2804414"/>
                  </a:lnTo>
                  <a:lnTo>
                    <a:pt x="131572" y="2800731"/>
                  </a:lnTo>
                  <a:close/>
                </a:path>
                <a:path w="147954" h="2929890">
                  <a:moveTo>
                    <a:pt x="84093" y="2873977"/>
                  </a:moveTo>
                  <a:lnTo>
                    <a:pt x="72517" y="2894965"/>
                  </a:lnTo>
                  <a:lnTo>
                    <a:pt x="96647" y="2894330"/>
                  </a:lnTo>
                  <a:lnTo>
                    <a:pt x="84093" y="2873977"/>
                  </a:lnTo>
                  <a:close/>
                </a:path>
                <a:path w="147954" h="2929890">
                  <a:moveTo>
                    <a:pt x="97420" y="2849815"/>
                  </a:moveTo>
                  <a:lnTo>
                    <a:pt x="84093" y="2873977"/>
                  </a:lnTo>
                  <a:lnTo>
                    <a:pt x="96647" y="2894330"/>
                  </a:lnTo>
                  <a:lnTo>
                    <a:pt x="72517" y="2894965"/>
                  </a:lnTo>
                  <a:lnTo>
                    <a:pt x="98521" y="2894965"/>
                  </a:lnTo>
                  <a:lnTo>
                    <a:pt x="97420" y="2849815"/>
                  </a:lnTo>
                  <a:close/>
                </a:path>
                <a:path w="147954" h="2929890">
                  <a:moveTo>
                    <a:pt x="27940" y="0"/>
                  </a:moveTo>
                  <a:lnTo>
                    <a:pt x="0" y="762"/>
                  </a:lnTo>
                  <a:lnTo>
                    <a:pt x="69476" y="2850279"/>
                  </a:lnTo>
                  <a:lnTo>
                    <a:pt x="84093" y="2873977"/>
                  </a:lnTo>
                  <a:lnTo>
                    <a:pt x="97420" y="2849815"/>
                  </a:lnTo>
                  <a:lnTo>
                    <a:pt x="27940" y="0"/>
                  </a:lnTo>
                  <a:close/>
                </a:path>
              </a:pathLst>
            </a:custGeom>
            <a:solidFill>
              <a:srgbClr val="000000"/>
            </a:solidFill>
          </p:spPr>
          <p:txBody>
            <a:bodyPr wrap="square" lIns="0" tIns="0" rIns="0" bIns="0" rtlCol="0"/>
            <a:lstStyle/>
            <a:p>
              <a:endParaRPr/>
            </a:p>
          </p:txBody>
        </p:sp>
        <p:sp>
          <p:nvSpPr>
            <p:cNvPr id="22" name="object 22"/>
            <p:cNvSpPr/>
            <p:nvPr/>
          </p:nvSpPr>
          <p:spPr>
            <a:xfrm>
              <a:off x="8293236" y="999509"/>
              <a:ext cx="850763" cy="1826520"/>
            </a:xfrm>
            <a:prstGeom prst="rect">
              <a:avLst/>
            </a:prstGeom>
            <a:blipFill>
              <a:blip r:embed="rId12" cstate="print"/>
              <a:stretch>
                <a:fillRect/>
              </a:stretch>
            </a:blipFill>
          </p:spPr>
          <p:txBody>
            <a:bodyPr wrap="square" lIns="0" tIns="0" rIns="0" bIns="0" rtlCol="0"/>
            <a:lstStyle/>
            <a:p>
              <a:endParaRPr/>
            </a:p>
          </p:txBody>
        </p:sp>
      </p:grpSp>
      <p:grpSp>
        <p:nvGrpSpPr>
          <p:cNvPr id="23" name="object 23"/>
          <p:cNvGrpSpPr/>
          <p:nvPr/>
        </p:nvGrpSpPr>
        <p:grpSpPr>
          <a:xfrm>
            <a:off x="86360" y="988060"/>
            <a:ext cx="4028440" cy="4584700"/>
            <a:chOff x="86360" y="988060"/>
            <a:chExt cx="4028440" cy="4584700"/>
          </a:xfrm>
        </p:grpSpPr>
        <p:sp>
          <p:nvSpPr>
            <p:cNvPr id="24" name="object 24"/>
            <p:cNvSpPr/>
            <p:nvPr/>
          </p:nvSpPr>
          <p:spPr>
            <a:xfrm>
              <a:off x="909320" y="1097280"/>
              <a:ext cx="3103880" cy="222504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726440" y="988060"/>
              <a:ext cx="3388360" cy="2514600"/>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958392" y="1126109"/>
              <a:ext cx="3007436" cy="2128646"/>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958392" y="1126109"/>
              <a:ext cx="3007995" cy="2129155"/>
            </a:xfrm>
            <a:custGeom>
              <a:avLst/>
              <a:gdLst/>
              <a:ahLst/>
              <a:cxnLst/>
              <a:rect l="l" t="t" r="r" b="b"/>
              <a:pathLst>
                <a:path w="3007995" h="2129154">
                  <a:moveTo>
                    <a:pt x="274383" y="0"/>
                  </a:moveTo>
                  <a:lnTo>
                    <a:pt x="3007436" y="1683130"/>
                  </a:lnTo>
                  <a:lnTo>
                    <a:pt x="2732989" y="2128646"/>
                  </a:lnTo>
                  <a:lnTo>
                    <a:pt x="0" y="445515"/>
                  </a:lnTo>
                  <a:lnTo>
                    <a:pt x="274383" y="0"/>
                  </a:lnTo>
                  <a:close/>
                </a:path>
              </a:pathLst>
            </a:custGeom>
            <a:ln w="9524">
              <a:solidFill>
                <a:srgbClr val="7C5F9F"/>
              </a:solidFill>
            </a:ln>
          </p:spPr>
          <p:txBody>
            <a:bodyPr wrap="square" lIns="0" tIns="0" rIns="0" bIns="0" rtlCol="0"/>
            <a:lstStyle/>
            <a:p>
              <a:endParaRPr/>
            </a:p>
          </p:txBody>
        </p:sp>
        <p:sp>
          <p:nvSpPr>
            <p:cNvPr id="28" name="object 28"/>
            <p:cNvSpPr/>
            <p:nvPr/>
          </p:nvSpPr>
          <p:spPr>
            <a:xfrm>
              <a:off x="1137081" y="1323467"/>
              <a:ext cx="2587066" cy="1718564"/>
            </a:xfrm>
            <a:prstGeom prst="rect">
              <a:avLst/>
            </a:prstGeom>
            <a:blipFill>
              <a:blip r:embed="rId16" cstate="print"/>
              <a:stretch>
                <a:fillRect/>
              </a:stretch>
            </a:blipFill>
          </p:spPr>
          <p:txBody>
            <a:bodyPr wrap="square" lIns="0" tIns="0" rIns="0" bIns="0" rtlCol="0"/>
            <a:lstStyle/>
            <a:p>
              <a:endParaRPr/>
            </a:p>
          </p:txBody>
        </p:sp>
        <p:sp>
          <p:nvSpPr>
            <p:cNvPr id="29" name="object 29"/>
            <p:cNvSpPr/>
            <p:nvPr/>
          </p:nvSpPr>
          <p:spPr>
            <a:xfrm>
              <a:off x="540283" y="1996440"/>
              <a:ext cx="1046480" cy="3576320"/>
            </a:xfrm>
            <a:custGeom>
              <a:avLst/>
              <a:gdLst/>
              <a:ahLst/>
              <a:cxnLst/>
              <a:rect l="l" t="t" r="r" b="b"/>
              <a:pathLst>
                <a:path w="1046480" h="3576320">
                  <a:moveTo>
                    <a:pt x="19405" y="3439668"/>
                  </a:moveTo>
                  <a:lnTo>
                    <a:pt x="11937" y="3441700"/>
                  </a:lnTo>
                  <a:lnTo>
                    <a:pt x="4470" y="3443604"/>
                  </a:lnTo>
                  <a:lnTo>
                    <a:pt x="0" y="3451225"/>
                  </a:lnTo>
                  <a:lnTo>
                    <a:pt x="32473" y="3575812"/>
                  </a:lnTo>
                  <a:lnTo>
                    <a:pt x="56192" y="3552825"/>
                  </a:lnTo>
                  <a:lnTo>
                    <a:pt x="53390" y="3552825"/>
                  </a:lnTo>
                  <a:lnTo>
                    <a:pt x="26492" y="3545332"/>
                  </a:lnTo>
                  <a:lnTo>
                    <a:pt x="40430" y="3495550"/>
                  </a:lnTo>
                  <a:lnTo>
                    <a:pt x="28880" y="3451225"/>
                  </a:lnTo>
                  <a:lnTo>
                    <a:pt x="27038" y="3444240"/>
                  </a:lnTo>
                  <a:lnTo>
                    <a:pt x="19405" y="3439668"/>
                  </a:lnTo>
                  <a:close/>
                </a:path>
                <a:path w="1046480" h="3576320">
                  <a:moveTo>
                    <a:pt x="40430" y="3495550"/>
                  </a:moveTo>
                  <a:lnTo>
                    <a:pt x="26492" y="3545332"/>
                  </a:lnTo>
                  <a:lnTo>
                    <a:pt x="53390" y="3552825"/>
                  </a:lnTo>
                  <a:lnTo>
                    <a:pt x="55417" y="3545586"/>
                  </a:lnTo>
                  <a:lnTo>
                    <a:pt x="53467" y="3545586"/>
                  </a:lnTo>
                  <a:lnTo>
                    <a:pt x="30225" y="3538982"/>
                  </a:lnTo>
                  <a:lnTo>
                    <a:pt x="47412" y="3522349"/>
                  </a:lnTo>
                  <a:lnTo>
                    <a:pt x="40430" y="3495550"/>
                  </a:lnTo>
                  <a:close/>
                </a:path>
                <a:path w="1046480" h="3576320">
                  <a:moveTo>
                    <a:pt x="105448" y="3466084"/>
                  </a:moveTo>
                  <a:lnTo>
                    <a:pt x="99910" y="3471545"/>
                  </a:lnTo>
                  <a:lnTo>
                    <a:pt x="67317" y="3503086"/>
                  </a:lnTo>
                  <a:lnTo>
                    <a:pt x="53390" y="3552825"/>
                  </a:lnTo>
                  <a:lnTo>
                    <a:pt x="56192" y="3552825"/>
                  </a:lnTo>
                  <a:lnTo>
                    <a:pt x="119354" y="3491611"/>
                  </a:lnTo>
                  <a:lnTo>
                    <a:pt x="124891" y="3486150"/>
                  </a:lnTo>
                  <a:lnTo>
                    <a:pt x="125031" y="3477387"/>
                  </a:lnTo>
                  <a:lnTo>
                    <a:pt x="119659" y="3471799"/>
                  </a:lnTo>
                  <a:lnTo>
                    <a:pt x="114287" y="3466338"/>
                  </a:lnTo>
                  <a:lnTo>
                    <a:pt x="105448" y="3466084"/>
                  </a:lnTo>
                  <a:close/>
                </a:path>
                <a:path w="1046480" h="3576320">
                  <a:moveTo>
                    <a:pt x="47412" y="3522349"/>
                  </a:moveTo>
                  <a:lnTo>
                    <a:pt x="30225" y="3538982"/>
                  </a:lnTo>
                  <a:lnTo>
                    <a:pt x="53467" y="3545586"/>
                  </a:lnTo>
                  <a:lnTo>
                    <a:pt x="47412" y="3522349"/>
                  </a:lnTo>
                  <a:close/>
                </a:path>
                <a:path w="1046480" h="3576320">
                  <a:moveTo>
                    <a:pt x="67317" y="3503086"/>
                  </a:moveTo>
                  <a:lnTo>
                    <a:pt x="47412" y="3522349"/>
                  </a:lnTo>
                  <a:lnTo>
                    <a:pt x="53467" y="3545586"/>
                  </a:lnTo>
                  <a:lnTo>
                    <a:pt x="55417" y="3545586"/>
                  </a:lnTo>
                  <a:lnTo>
                    <a:pt x="67317" y="3503086"/>
                  </a:lnTo>
                  <a:close/>
                </a:path>
                <a:path w="1046480" h="3576320">
                  <a:moveTo>
                    <a:pt x="1019149" y="0"/>
                  </a:moveTo>
                  <a:lnTo>
                    <a:pt x="40430" y="3495550"/>
                  </a:lnTo>
                  <a:lnTo>
                    <a:pt x="47412" y="3522349"/>
                  </a:lnTo>
                  <a:lnTo>
                    <a:pt x="67317" y="3503086"/>
                  </a:lnTo>
                  <a:lnTo>
                    <a:pt x="1046073" y="7620"/>
                  </a:lnTo>
                  <a:lnTo>
                    <a:pt x="1019149" y="0"/>
                  </a:lnTo>
                  <a:close/>
                </a:path>
              </a:pathLst>
            </a:custGeom>
            <a:solidFill>
              <a:srgbClr val="000000"/>
            </a:solidFill>
          </p:spPr>
          <p:txBody>
            <a:bodyPr wrap="square" lIns="0" tIns="0" rIns="0" bIns="0" rtlCol="0"/>
            <a:lstStyle/>
            <a:p>
              <a:endParaRPr/>
            </a:p>
          </p:txBody>
        </p:sp>
        <p:sp>
          <p:nvSpPr>
            <p:cNvPr id="30" name="object 30"/>
            <p:cNvSpPr/>
            <p:nvPr/>
          </p:nvSpPr>
          <p:spPr>
            <a:xfrm>
              <a:off x="86360" y="1610360"/>
              <a:ext cx="1056640" cy="2971800"/>
            </a:xfrm>
            <a:prstGeom prst="rect">
              <a:avLst/>
            </a:prstGeom>
            <a:blipFill>
              <a:blip r:embed="rId17"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0600" y="1371600"/>
            <a:ext cx="7551420" cy="4124325"/>
          </a:xfrm>
          <a:prstGeom prst="rect">
            <a:avLst/>
          </a:prstGeom>
        </p:spPr>
        <p:txBody>
          <a:bodyPr vert="horz" wrap="square" lIns="0" tIns="12700" rIns="0" bIns="0" rtlCol="0">
            <a:spAutoFit/>
          </a:bodyPr>
          <a:lstStyle/>
          <a:p>
            <a:pPr marL="299085" marR="502284" indent="-287020">
              <a:lnSpc>
                <a:spcPct val="100000"/>
              </a:lnSpc>
              <a:spcBef>
                <a:spcPts val="100"/>
              </a:spcBef>
            </a:pPr>
            <a:r>
              <a:rPr sz="2800" dirty="0">
                <a:latin typeface="Carlito"/>
                <a:cs typeface="Carlito"/>
              </a:rPr>
              <a:t>Il </a:t>
            </a:r>
            <a:r>
              <a:rPr sz="2800" spc="-15" dirty="0">
                <a:latin typeface="Carlito"/>
                <a:cs typeface="Carlito"/>
              </a:rPr>
              <a:t>faut </a:t>
            </a:r>
            <a:r>
              <a:rPr sz="2800" spc="-25" dirty="0">
                <a:latin typeface="Carlito"/>
                <a:cs typeface="Carlito"/>
              </a:rPr>
              <a:t>faire </a:t>
            </a:r>
            <a:r>
              <a:rPr sz="2800" dirty="0">
                <a:latin typeface="Carlito"/>
                <a:cs typeface="Carlito"/>
              </a:rPr>
              <a:t>la </a:t>
            </a:r>
            <a:r>
              <a:rPr sz="2800" spc="-5" dirty="0">
                <a:latin typeface="Carlito"/>
                <a:cs typeface="Carlito"/>
              </a:rPr>
              <a:t>distinction </a:t>
            </a:r>
            <a:r>
              <a:rPr sz="2800" spc="-10" dirty="0">
                <a:latin typeface="Carlito"/>
                <a:cs typeface="Carlito"/>
              </a:rPr>
              <a:t>entre </a:t>
            </a:r>
            <a:r>
              <a:rPr sz="2800" b="1" spc="-5" dirty="0">
                <a:latin typeface="Carlito"/>
                <a:cs typeface="Carlito"/>
              </a:rPr>
              <a:t>la </a:t>
            </a:r>
            <a:r>
              <a:rPr sz="2800" b="1" spc="-15" dirty="0">
                <a:latin typeface="Carlito"/>
                <a:cs typeface="Carlito"/>
              </a:rPr>
              <a:t>profession </a:t>
            </a:r>
            <a:r>
              <a:rPr sz="2800" spc="-10" dirty="0">
                <a:latin typeface="Carlito"/>
                <a:cs typeface="Carlito"/>
              </a:rPr>
              <a:t>et </a:t>
            </a:r>
            <a:r>
              <a:rPr sz="2800" b="1" spc="-10" dirty="0">
                <a:latin typeface="Carlito"/>
                <a:cs typeface="Carlito"/>
              </a:rPr>
              <a:t>le  métier</a:t>
            </a:r>
            <a:r>
              <a:rPr sz="2800" b="1" spc="25" dirty="0">
                <a:latin typeface="Carlito"/>
                <a:cs typeface="Carlito"/>
              </a:rPr>
              <a:t> </a:t>
            </a:r>
            <a:r>
              <a:rPr sz="2800" dirty="0">
                <a:latin typeface="Carlito"/>
                <a:cs typeface="Carlito"/>
              </a:rPr>
              <a:t>:</a:t>
            </a:r>
            <a:endParaRPr sz="2800">
              <a:latin typeface="Carlito"/>
              <a:cs typeface="Carlito"/>
            </a:endParaRPr>
          </a:p>
          <a:p>
            <a:pPr marL="299085" marR="414020" indent="-287020">
              <a:lnSpc>
                <a:spcPct val="100000"/>
              </a:lnSpc>
              <a:spcBef>
                <a:spcPts val="685"/>
              </a:spcBef>
              <a:buSzPct val="96428"/>
              <a:buFont typeface="Wingdings"/>
              <a:buChar char=""/>
              <a:tabLst>
                <a:tab pos="299720" algn="l"/>
              </a:tabLst>
            </a:pPr>
            <a:r>
              <a:rPr sz="2800" b="1" spc="-5" dirty="0">
                <a:latin typeface="Carlito"/>
                <a:cs typeface="Carlito"/>
              </a:rPr>
              <a:t>le </a:t>
            </a:r>
            <a:r>
              <a:rPr sz="2800" b="1" spc="-10" dirty="0">
                <a:latin typeface="Carlito"/>
                <a:cs typeface="Carlito"/>
              </a:rPr>
              <a:t>métier </a:t>
            </a:r>
            <a:r>
              <a:rPr sz="2800" spc="-5" dirty="0">
                <a:latin typeface="Carlito"/>
                <a:cs typeface="Carlito"/>
              </a:rPr>
              <a:t>(occupation) </a:t>
            </a:r>
            <a:r>
              <a:rPr sz="2800" spc="5" dirty="0">
                <a:latin typeface="Carlito"/>
                <a:cs typeface="Carlito"/>
              </a:rPr>
              <a:t>pour </a:t>
            </a:r>
            <a:r>
              <a:rPr sz="2800" dirty="0">
                <a:latin typeface="Carlito"/>
                <a:cs typeface="Carlito"/>
              </a:rPr>
              <a:t>souligner la </a:t>
            </a:r>
            <a:r>
              <a:rPr sz="2800" spc="-5" dirty="0">
                <a:latin typeface="Carlito"/>
                <a:cs typeface="Carlito"/>
              </a:rPr>
              <a:t>dignité  </a:t>
            </a:r>
            <a:r>
              <a:rPr sz="2800" dirty="0">
                <a:latin typeface="Carlito"/>
                <a:cs typeface="Carlito"/>
              </a:rPr>
              <a:t>intrinsèque </a:t>
            </a:r>
            <a:r>
              <a:rPr sz="2800" spc="-15" dirty="0">
                <a:latin typeface="Carlito"/>
                <a:cs typeface="Carlito"/>
              </a:rPr>
              <a:t>attachée </a:t>
            </a:r>
            <a:r>
              <a:rPr sz="2800" dirty="0">
                <a:latin typeface="Carlito"/>
                <a:cs typeface="Carlito"/>
              </a:rPr>
              <a:t>à </a:t>
            </a:r>
            <a:r>
              <a:rPr sz="2800" spc="-5" dirty="0">
                <a:latin typeface="Carlito"/>
                <a:cs typeface="Carlito"/>
              </a:rPr>
              <a:t>certaines </a:t>
            </a:r>
            <a:r>
              <a:rPr sz="2800" spc="-10">
                <a:latin typeface="Carlito"/>
                <a:cs typeface="Carlito"/>
              </a:rPr>
              <a:t>professions  </a:t>
            </a:r>
            <a:r>
              <a:rPr sz="2800" spc="-5" smtClean="0">
                <a:latin typeface="Carlito"/>
                <a:cs typeface="Carlito"/>
              </a:rPr>
              <a:t>libérales</a:t>
            </a:r>
            <a:r>
              <a:rPr lang="ar-DZ" sz="2800" spc="-5" dirty="0" smtClean="0">
                <a:latin typeface="Carlito"/>
                <a:cs typeface="Carlito"/>
              </a:rPr>
              <a:t>.</a:t>
            </a:r>
            <a:endParaRPr sz="2800">
              <a:latin typeface="Carlito"/>
              <a:cs typeface="Carlito"/>
            </a:endParaRPr>
          </a:p>
          <a:p>
            <a:pPr>
              <a:lnSpc>
                <a:spcPct val="100000"/>
              </a:lnSpc>
              <a:spcBef>
                <a:spcPts val="5"/>
              </a:spcBef>
              <a:buFont typeface="Wingdings"/>
              <a:buChar char=""/>
            </a:pPr>
            <a:endParaRPr sz="3850">
              <a:latin typeface="Carlito"/>
              <a:cs typeface="Carlito"/>
            </a:endParaRPr>
          </a:p>
          <a:p>
            <a:pPr marL="299085" marR="5080" indent="-287020">
              <a:lnSpc>
                <a:spcPct val="100000"/>
              </a:lnSpc>
              <a:buSzPct val="96428"/>
              <a:buFont typeface="Wingdings"/>
              <a:buChar char=""/>
              <a:tabLst>
                <a:tab pos="299720" algn="l"/>
              </a:tabLst>
            </a:pPr>
            <a:r>
              <a:rPr sz="2800" dirty="0">
                <a:latin typeface="Carlito"/>
                <a:cs typeface="Carlito"/>
              </a:rPr>
              <a:t>le </a:t>
            </a:r>
            <a:r>
              <a:rPr sz="2800" spc="-10" dirty="0">
                <a:latin typeface="Carlito"/>
                <a:cs typeface="Carlito"/>
              </a:rPr>
              <a:t>terme </a:t>
            </a:r>
            <a:r>
              <a:rPr sz="2800" b="1" spc="-15" dirty="0">
                <a:latin typeface="Carlito"/>
                <a:cs typeface="Carlito"/>
              </a:rPr>
              <a:t>profession </a:t>
            </a:r>
            <a:r>
              <a:rPr sz="2800" spc="-10" dirty="0">
                <a:latin typeface="Carlito"/>
                <a:cs typeface="Carlito"/>
              </a:rPr>
              <a:t>est </a:t>
            </a:r>
            <a:r>
              <a:rPr sz="2800" spc="-5" dirty="0">
                <a:latin typeface="Carlito"/>
                <a:cs typeface="Carlito"/>
              </a:rPr>
              <a:t>réservé </a:t>
            </a:r>
            <a:r>
              <a:rPr sz="2800" dirty="0">
                <a:latin typeface="Carlito"/>
                <a:cs typeface="Carlito"/>
              </a:rPr>
              <a:t>aux </a:t>
            </a:r>
            <a:r>
              <a:rPr sz="2800" spc="-10" dirty="0">
                <a:latin typeface="Carlito"/>
                <a:cs typeface="Carlito"/>
              </a:rPr>
              <a:t>activités </a:t>
            </a:r>
            <a:r>
              <a:rPr sz="2800" spc="-25" dirty="0">
                <a:latin typeface="Carlito"/>
                <a:cs typeface="Carlito"/>
              </a:rPr>
              <a:t>ayant  </a:t>
            </a:r>
            <a:r>
              <a:rPr sz="2800" spc="-10" dirty="0">
                <a:latin typeface="Carlito"/>
                <a:cs typeface="Carlito"/>
              </a:rPr>
              <a:t>formalisé </a:t>
            </a:r>
            <a:r>
              <a:rPr sz="2800" dirty="0">
                <a:latin typeface="Carlito"/>
                <a:cs typeface="Carlito"/>
              </a:rPr>
              <a:t>une </a:t>
            </a:r>
            <a:r>
              <a:rPr sz="2800" spc="-10" dirty="0">
                <a:latin typeface="Carlito"/>
                <a:cs typeface="Carlito"/>
              </a:rPr>
              <a:t>morale </a:t>
            </a:r>
            <a:r>
              <a:rPr sz="2800" spc="-5" dirty="0">
                <a:latin typeface="Carlito"/>
                <a:cs typeface="Carlito"/>
              </a:rPr>
              <a:t>ou </a:t>
            </a:r>
            <a:r>
              <a:rPr sz="2800" dirty="0">
                <a:latin typeface="Carlito"/>
                <a:cs typeface="Carlito"/>
              </a:rPr>
              <a:t>une éthique </a:t>
            </a:r>
            <a:r>
              <a:rPr sz="2800" spc="-15">
                <a:latin typeface="Carlito"/>
                <a:cs typeface="Carlito"/>
              </a:rPr>
              <a:t>propres</a:t>
            </a:r>
            <a:r>
              <a:rPr sz="2800" spc="-160">
                <a:latin typeface="Carlito"/>
                <a:cs typeface="Carlito"/>
              </a:rPr>
              <a:t> </a:t>
            </a:r>
            <a:r>
              <a:rPr sz="2800" smtClean="0">
                <a:latin typeface="Carlito"/>
                <a:cs typeface="Carlito"/>
              </a:rPr>
              <a:t>à</a:t>
            </a:r>
            <a:r>
              <a:rPr lang="ar-DZ" sz="2800" dirty="0" smtClean="0">
                <a:latin typeface="Carlito"/>
                <a:cs typeface="Carlito"/>
              </a:rPr>
              <a:t> </a:t>
            </a:r>
            <a:r>
              <a:rPr sz="2800" spc="-50" smtClean="0">
                <a:latin typeface="Arial"/>
                <a:cs typeface="Arial"/>
              </a:rPr>
              <a:t>leur </a:t>
            </a:r>
            <a:r>
              <a:rPr sz="2800" spc="-140" dirty="0">
                <a:latin typeface="Arial"/>
                <a:cs typeface="Arial"/>
              </a:rPr>
              <a:t>champ</a:t>
            </a:r>
            <a:r>
              <a:rPr sz="2800" spc="-254" dirty="0">
                <a:latin typeface="Arial"/>
                <a:cs typeface="Arial"/>
              </a:rPr>
              <a:t> </a:t>
            </a:r>
            <a:r>
              <a:rPr sz="2800" spc="-135" dirty="0">
                <a:latin typeface="Arial"/>
                <a:cs typeface="Arial"/>
              </a:rPr>
              <a:t>d’exercice.</a:t>
            </a:r>
            <a:endParaRPr sz="2800">
              <a:latin typeface="Arial"/>
              <a:cs typeface="Arial"/>
            </a:endParaRPr>
          </a:p>
        </p:txBody>
      </p:sp>
      <p:grpSp>
        <p:nvGrpSpPr>
          <p:cNvPr id="3" name="object 3"/>
          <p:cNvGrpSpPr/>
          <p:nvPr/>
        </p:nvGrpSpPr>
        <p:grpSpPr>
          <a:xfrm>
            <a:off x="390144" y="220979"/>
            <a:ext cx="8308340" cy="1168400"/>
            <a:chOff x="390144" y="220979"/>
            <a:chExt cx="8308340" cy="1168400"/>
          </a:xfrm>
        </p:grpSpPr>
        <p:sp>
          <p:nvSpPr>
            <p:cNvPr id="4" name="object 4"/>
            <p:cNvSpPr/>
            <p:nvPr/>
          </p:nvSpPr>
          <p:spPr>
            <a:xfrm>
              <a:off x="390144" y="339355"/>
              <a:ext cx="8307830" cy="7919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27580" y="220979"/>
              <a:ext cx="4744720" cy="1168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259" y="358139"/>
              <a:ext cx="8229600" cy="71373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29259" y="358140"/>
            <a:ext cx="8229600" cy="713740"/>
          </a:xfrm>
          <a:prstGeom prst="rect">
            <a:avLst/>
          </a:prstGeom>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936878"/>
            <a:ext cx="2415793" cy="505267"/>
          </a:xfrm>
          <a:prstGeom prst="rect">
            <a:avLst/>
          </a:prstGeom>
        </p:spPr>
        <p:txBody>
          <a:bodyPr vert="horz" wrap="square" lIns="0" tIns="12700" rIns="0" bIns="0" rtlCol="0">
            <a:spAutoFit/>
          </a:bodyPr>
          <a:lstStyle/>
          <a:p>
            <a:pPr marL="12700" algn="ctr">
              <a:lnSpc>
                <a:spcPct val="100000"/>
              </a:lnSpc>
              <a:spcBef>
                <a:spcPts val="100"/>
              </a:spcBef>
            </a:pPr>
            <a:r>
              <a:rPr lang="fr-FR" sz="3200" b="1" spc="-10" dirty="0" err="1" smtClean="0">
                <a:latin typeface="Carlito"/>
                <a:cs typeface="Carlito"/>
              </a:rPr>
              <a:t>sem</a:t>
            </a:r>
            <a:r>
              <a:rPr sz="3200" b="1" spc="-10" smtClean="0">
                <a:latin typeface="Carlito"/>
                <a:cs typeface="Carlito"/>
              </a:rPr>
              <a:t>estre </a:t>
            </a:r>
            <a:r>
              <a:rPr lang="fr-FR" sz="3200" b="1" spc="-10" dirty="0" smtClean="0">
                <a:latin typeface="Carlito"/>
                <a:cs typeface="Carlito"/>
              </a:rPr>
              <a:t>:3</a:t>
            </a:r>
            <a:endParaRPr sz="3200">
              <a:latin typeface="Carlito"/>
              <a:cs typeface="Carlito"/>
            </a:endParaRPr>
          </a:p>
        </p:txBody>
      </p:sp>
      <p:sp>
        <p:nvSpPr>
          <p:cNvPr id="3" name="object 3"/>
          <p:cNvSpPr txBox="1">
            <a:spLocks noGrp="1"/>
          </p:cNvSpPr>
          <p:nvPr>
            <p:ph idx="1"/>
          </p:nvPr>
        </p:nvSpPr>
        <p:spPr>
          <a:xfrm>
            <a:off x="371475" y="1295400"/>
            <a:ext cx="8543925" cy="2519151"/>
          </a:xfrm>
          <a:prstGeom prst="rect">
            <a:avLst/>
          </a:prstGeom>
        </p:spPr>
        <p:txBody>
          <a:bodyPr vert="horz" wrap="square" lIns="0" tIns="739140" rIns="0" bIns="0" rtlCol="0">
            <a:spAutoFit/>
          </a:bodyPr>
          <a:lstStyle/>
          <a:p>
            <a:pPr marL="454659" marR="5080" indent="840740" algn="ctr">
              <a:lnSpc>
                <a:spcPct val="119900"/>
              </a:lnSpc>
              <a:spcBef>
                <a:spcPts val="95"/>
              </a:spcBef>
            </a:pPr>
            <a:r>
              <a:rPr lang="fr-FR" sz="3200" b="1" spc="-155" dirty="0" smtClean="0">
                <a:latin typeface="Arial"/>
                <a:cs typeface="Arial"/>
              </a:rPr>
              <a:t> </a:t>
            </a:r>
            <a:r>
              <a:rPr sz="3200" b="1" spc="-155" smtClean="0">
                <a:latin typeface="Arial"/>
                <a:cs typeface="Arial"/>
              </a:rPr>
              <a:t>Unité </a:t>
            </a:r>
            <a:r>
              <a:rPr sz="3200" b="1" spc="-229" smtClean="0">
                <a:latin typeface="Arial"/>
                <a:cs typeface="Arial"/>
              </a:rPr>
              <a:t>d’ense</a:t>
            </a:r>
            <a:r>
              <a:rPr lang="fr-FR" sz="3200" b="1" spc="-229" dirty="0" smtClean="0">
                <a:latin typeface="Arial"/>
                <a:cs typeface="Arial"/>
              </a:rPr>
              <a:t>i</a:t>
            </a:r>
            <a:r>
              <a:rPr sz="3200" b="1" spc="-229" smtClean="0">
                <a:latin typeface="Arial"/>
                <a:cs typeface="Arial"/>
              </a:rPr>
              <a:t>gnement </a:t>
            </a:r>
            <a:r>
              <a:rPr sz="3200" b="1" spc="-185" dirty="0">
                <a:latin typeface="Arial"/>
                <a:cs typeface="Arial"/>
              </a:rPr>
              <a:t>: </a:t>
            </a:r>
            <a:r>
              <a:rPr sz="3200" b="1" spc="-275" dirty="0">
                <a:latin typeface="Arial"/>
                <a:cs typeface="Arial"/>
              </a:rPr>
              <a:t>Transversale  </a:t>
            </a:r>
            <a:r>
              <a:rPr sz="3200" b="1" spc="-10" dirty="0">
                <a:latin typeface="Carlito"/>
                <a:cs typeface="Carlito"/>
              </a:rPr>
              <a:t>Matière </a:t>
            </a:r>
            <a:r>
              <a:rPr sz="3200" b="1" dirty="0">
                <a:latin typeface="Carlito"/>
                <a:cs typeface="Carlito"/>
              </a:rPr>
              <a:t>: </a:t>
            </a:r>
            <a:r>
              <a:rPr sz="3200" b="1" spc="-10" dirty="0">
                <a:latin typeface="Carlito"/>
                <a:cs typeface="Carlito"/>
              </a:rPr>
              <a:t>Ethique </a:t>
            </a:r>
            <a:r>
              <a:rPr sz="3200" b="1" spc="-5" dirty="0">
                <a:latin typeface="Carlito"/>
                <a:cs typeface="Carlito"/>
              </a:rPr>
              <a:t>et </a:t>
            </a:r>
            <a:r>
              <a:rPr sz="3200" b="1" spc="-10">
                <a:latin typeface="Carlito"/>
                <a:cs typeface="Carlito"/>
              </a:rPr>
              <a:t>Déontologie</a:t>
            </a:r>
            <a:r>
              <a:rPr sz="3200" b="1" spc="-30">
                <a:latin typeface="Carlito"/>
                <a:cs typeface="Carlito"/>
              </a:rPr>
              <a:t> </a:t>
            </a:r>
            <a:r>
              <a:rPr sz="3200" b="1" spc="-15" smtClean="0">
                <a:latin typeface="Carlito"/>
                <a:cs typeface="Carlito"/>
              </a:rPr>
              <a:t>Universitaire</a:t>
            </a:r>
            <a:endParaRPr sz="3200">
              <a:latin typeface="Carlito"/>
              <a:cs typeface="Carli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304800"/>
            <a:ext cx="8763000" cy="838200"/>
          </a:xfrm>
          <a:solidFill>
            <a:schemeClr val="accent4">
              <a:lumMod val="40000"/>
              <a:lumOff val="60000"/>
            </a:schemeClr>
          </a:solidFill>
        </p:spPr>
        <p:txBody>
          <a:bodyPr>
            <a:normAutofit fontScale="90000"/>
          </a:bodyPr>
          <a:lstStyle/>
          <a:p>
            <a:r>
              <a:rPr lang="fr-FR" sz="3600" b="1" dirty="0" smtClean="0"/>
              <a:t>Distinction entre Ethique et Déontologie </a:t>
            </a:r>
            <a:r>
              <a:rPr lang="fr-FR" b="1" dirty="0" smtClean="0"/>
              <a:t/>
            </a:r>
            <a:br>
              <a:rPr lang="fr-FR" b="1" dirty="0" smtClean="0"/>
            </a:br>
            <a:endParaRPr lang="fr-FR" dirty="0"/>
          </a:p>
        </p:txBody>
      </p:sp>
      <p:sp>
        <p:nvSpPr>
          <p:cNvPr id="3" name="Espace réservé du texte 2"/>
          <p:cNvSpPr>
            <a:spLocks noGrp="1"/>
          </p:cNvSpPr>
          <p:nvPr>
            <p:ph idx="1"/>
          </p:nvPr>
        </p:nvSpPr>
        <p:spPr>
          <a:xfrm>
            <a:off x="371475" y="1284223"/>
            <a:ext cx="8401049" cy="3693319"/>
          </a:xfrm>
        </p:spPr>
        <p:txBody>
          <a:bodyPr>
            <a:normAutofit/>
          </a:bodyPr>
          <a:lstStyle/>
          <a:p>
            <a:endParaRPr lang="fr-FR" dirty="0" smtClean="0"/>
          </a:p>
          <a:p>
            <a:r>
              <a:rPr lang="fr-FR" dirty="0" smtClean="0"/>
              <a:t>Le mot déontologie désigne l’ensemble des devoirs et des obligations imposés aux membres d’un ordre ou d’une association professionnelle. Comme les règles de droit, les règles déontologiques s’appliquent de manière identique à tous les membres du groupe, dans toutes les situations de la pratique. Une autorité est chargée de les faire respecter et d’imposer des sanctions en cas de dérogation. L’éthique, au contraire, invite le professionnel à réfléchir sur les valeurs qui motivent son action et à choisir, sur cette base, la conduite la plus appropriée.</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6629400" cy="550920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r-FR" sz="3200" b="1" i="1" dirty="0" smtClean="0"/>
              <a:t>Conclusion : </a:t>
            </a:r>
          </a:p>
          <a:p>
            <a:r>
              <a:rPr lang="fr-FR" sz="3200" dirty="0" smtClean="0"/>
              <a:t>La réflexion éthique est une interrogation sur les actes et les abstentions. </a:t>
            </a:r>
          </a:p>
          <a:p>
            <a:r>
              <a:rPr lang="fr-FR" sz="3200" dirty="0" smtClean="0"/>
              <a:t>La morale gouverne les actes et les abstentions mais aussi les intentions même si elles restent à l’état caché. </a:t>
            </a:r>
          </a:p>
          <a:p>
            <a:r>
              <a:rPr lang="fr-FR" sz="3200" dirty="0" smtClean="0"/>
              <a:t>La déontologie guide les actes et les abstentions </a:t>
            </a:r>
          </a:p>
          <a:p>
            <a:endParaRPr lang="fr-F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29000" y="838200"/>
            <a:ext cx="5401310" cy="1158240"/>
            <a:chOff x="3748025" y="1408691"/>
            <a:chExt cx="5401310" cy="1158240"/>
          </a:xfrm>
        </p:grpSpPr>
        <p:sp>
          <p:nvSpPr>
            <p:cNvPr id="3" name="object 3"/>
            <p:cNvSpPr/>
            <p:nvPr/>
          </p:nvSpPr>
          <p:spPr>
            <a:xfrm>
              <a:off x="3748025" y="1408691"/>
              <a:ext cx="5395974" cy="11577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59200" y="1557020"/>
              <a:ext cx="4683759" cy="9550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787140" y="1427480"/>
              <a:ext cx="5356860" cy="1079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87140" y="1427480"/>
              <a:ext cx="5356860" cy="1079500"/>
            </a:xfrm>
            <a:custGeom>
              <a:avLst/>
              <a:gdLst/>
              <a:ahLst/>
              <a:cxnLst/>
              <a:rect l="l" t="t" r="r" b="b"/>
              <a:pathLst>
                <a:path w="5356859" h="1079500">
                  <a:moveTo>
                    <a:pt x="0" y="1079500"/>
                  </a:moveTo>
                  <a:lnTo>
                    <a:pt x="5356860" y="1079500"/>
                  </a:lnTo>
                  <a:lnTo>
                    <a:pt x="5356860" y="0"/>
                  </a:lnTo>
                  <a:lnTo>
                    <a:pt x="0" y="0"/>
                  </a:lnTo>
                  <a:lnTo>
                    <a:pt x="0" y="1079500"/>
                  </a:lnTo>
                  <a:close/>
                </a:path>
              </a:pathLst>
            </a:custGeom>
            <a:ln w="10160">
              <a:solidFill>
                <a:srgbClr val="BD4A47"/>
              </a:solidFill>
            </a:ln>
          </p:spPr>
          <p:txBody>
            <a:bodyPr wrap="square" lIns="0" tIns="0" rIns="0" bIns="0" rtlCol="0"/>
            <a:lstStyle/>
            <a:p>
              <a:endParaRPr/>
            </a:p>
          </p:txBody>
        </p:sp>
        <p:sp>
          <p:nvSpPr>
            <p:cNvPr id="7" name="object 7"/>
            <p:cNvSpPr/>
            <p:nvPr/>
          </p:nvSpPr>
          <p:spPr>
            <a:xfrm>
              <a:off x="3879342" y="1580896"/>
              <a:ext cx="1360296" cy="29794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712460" y="1580896"/>
              <a:ext cx="2688463" cy="37922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802634" y="2068576"/>
              <a:ext cx="1475866" cy="380111"/>
            </a:xfrm>
            <a:prstGeom prst="rect">
              <a:avLst/>
            </a:prstGeom>
            <a:blipFill>
              <a:blip r:embed="rId7" cstate="print"/>
              <a:stretch>
                <a:fillRect/>
              </a:stretch>
            </a:blipFill>
          </p:spPr>
          <p:txBody>
            <a:bodyPr wrap="square" lIns="0" tIns="0" rIns="0" bIns="0" rtlCol="0"/>
            <a:lstStyle/>
            <a:p>
              <a:endParaRPr/>
            </a:p>
          </p:txBody>
        </p:sp>
      </p:grpSp>
      <p:grpSp>
        <p:nvGrpSpPr>
          <p:cNvPr id="10" name="object 10"/>
          <p:cNvGrpSpPr/>
          <p:nvPr/>
        </p:nvGrpSpPr>
        <p:grpSpPr>
          <a:xfrm>
            <a:off x="3505200" y="2438400"/>
            <a:ext cx="5401310" cy="662940"/>
            <a:chOff x="3748025" y="2897117"/>
            <a:chExt cx="5401310" cy="662940"/>
          </a:xfrm>
        </p:grpSpPr>
        <p:sp>
          <p:nvSpPr>
            <p:cNvPr id="11" name="object 11"/>
            <p:cNvSpPr/>
            <p:nvPr/>
          </p:nvSpPr>
          <p:spPr>
            <a:xfrm>
              <a:off x="3748025" y="2897117"/>
              <a:ext cx="5395974" cy="66244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837940" y="3045459"/>
              <a:ext cx="4947920" cy="46482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787140" y="2915919"/>
              <a:ext cx="5356860" cy="5842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787140" y="2915919"/>
              <a:ext cx="5356860" cy="584200"/>
            </a:xfrm>
            <a:custGeom>
              <a:avLst/>
              <a:gdLst/>
              <a:ahLst/>
              <a:cxnLst/>
              <a:rect l="l" t="t" r="r" b="b"/>
              <a:pathLst>
                <a:path w="5356859" h="584200">
                  <a:moveTo>
                    <a:pt x="0" y="584200"/>
                  </a:moveTo>
                  <a:lnTo>
                    <a:pt x="5356860" y="584200"/>
                  </a:lnTo>
                  <a:lnTo>
                    <a:pt x="5356860" y="0"/>
                  </a:lnTo>
                  <a:lnTo>
                    <a:pt x="0" y="0"/>
                  </a:lnTo>
                  <a:lnTo>
                    <a:pt x="0" y="584200"/>
                  </a:lnTo>
                  <a:close/>
                </a:path>
              </a:pathLst>
            </a:custGeom>
            <a:ln w="10160">
              <a:solidFill>
                <a:srgbClr val="97B853"/>
              </a:solidFill>
            </a:ln>
          </p:spPr>
          <p:txBody>
            <a:bodyPr wrap="square" lIns="0" tIns="0" rIns="0" bIns="0" rtlCol="0"/>
            <a:lstStyle/>
            <a:p>
              <a:endParaRPr/>
            </a:p>
          </p:txBody>
        </p:sp>
        <p:sp>
          <p:nvSpPr>
            <p:cNvPr id="15" name="object 15"/>
            <p:cNvSpPr/>
            <p:nvPr/>
          </p:nvSpPr>
          <p:spPr>
            <a:xfrm>
              <a:off x="3880866" y="3067811"/>
              <a:ext cx="1447672" cy="379221"/>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5712460" y="3067811"/>
              <a:ext cx="3030600" cy="380110"/>
            </a:xfrm>
            <a:prstGeom prst="rect">
              <a:avLst/>
            </a:prstGeom>
            <a:blipFill>
              <a:blip r:embed="rId12" cstate="print"/>
              <a:stretch>
                <a:fillRect/>
              </a:stretch>
            </a:blipFill>
          </p:spPr>
          <p:txBody>
            <a:bodyPr wrap="square" lIns="0" tIns="0" rIns="0" bIns="0" rtlCol="0"/>
            <a:lstStyle/>
            <a:p>
              <a:endParaRPr/>
            </a:p>
          </p:txBody>
        </p:sp>
      </p:grpSp>
      <p:grpSp>
        <p:nvGrpSpPr>
          <p:cNvPr id="17" name="object 17"/>
          <p:cNvGrpSpPr/>
          <p:nvPr/>
        </p:nvGrpSpPr>
        <p:grpSpPr>
          <a:xfrm>
            <a:off x="3505200" y="3657600"/>
            <a:ext cx="5401310" cy="1155700"/>
            <a:chOff x="3748025" y="4047732"/>
            <a:chExt cx="5401310" cy="1155700"/>
          </a:xfrm>
        </p:grpSpPr>
        <p:sp>
          <p:nvSpPr>
            <p:cNvPr id="18" name="object 18"/>
            <p:cNvSpPr/>
            <p:nvPr/>
          </p:nvSpPr>
          <p:spPr>
            <a:xfrm>
              <a:off x="3748025" y="4047732"/>
              <a:ext cx="5395974" cy="1155215"/>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3784600" y="4196079"/>
              <a:ext cx="3921759" cy="952500"/>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3787140" y="4066539"/>
              <a:ext cx="5356860" cy="1076960"/>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3787140" y="4066539"/>
              <a:ext cx="5356860" cy="1076960"/>
            </a:xfrm>
            <a:custGeom>
              <a:avLst/>
              <a:gdLst/>
              <a:ahLst/>
              <a:cxnLst/>
              <a:rect l="l" t="t" r="r" b="b"/>
              <a:pathLst>
                <a:path w="5356859" h="1076960">
                  <a:moveTo>
                    <a:pt x="0" y="1076960"/>
                  </a:moveTo>
                  <a:lnTo>
                    <a:pt x="5356860" y="1076960"/>
                  </a:lnTo>
                  <a:lnTo>
                    <a:pt x="5356860" y="0"/>
                  </a:lnTo>
                  <a:lnTo>
                    <a:pt x="0" y="0"/>
                  </a:lnTo>
                  <a:lnTo>
                    <a:pt x="0" y="1076960"/>
                  </a:lnTo>
                  <a:close/>
                </a:path>
              </a:pathLst>
            </a:custGeom>
            <a:ln w="10160">
              <a:solidFill>
                <a:srgbClr val="7C5F9F"/>
              </a:solidFill>
            </a:ln>
          </p:spPr>
          <p:txBody>
            <a:bodyPr wrap="square" lIns="0" tIns="0" rIns="0" bIns="0" rtlCol="0"/>
            <a:lstStyle/>
            <a:p>
              <a:endParaRPr/>
            </a:p>
          </p:txBody>
        </p:sp>
        <p:sp>
          <p:nvSpPr>
            <p:cNvPr id="22" name="object 22"/>
            <p:cNvSpPr/>
            <p:nvPr/>
          </p:nvSpPr>
          <p:spPr>
            <a:xfrm>
              <a:off x="3879469" y="4218431"/>
              <a:ext cx="2193289" cy="380111"/>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6210300" y="4218431"/>
              <a:ext cx="1452118" cy="379222"/>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3827653" y="4706111"/>
              <a:ext cx="1712467" cy="380111"/>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5708269" y="4713096"/>
              <a:ext cx="1577593" cy="372237"/>
            </a:xfrm>
            <a:prstGeom prst="rect">
              <a:avLst/>
            </a:prstGeom>
            <a:blipFill>
              <a:blip r:embed="rId19" cstate="print"/>
              <a:stretch>
                <a:fillRect/>
              </a:stretch>
            </a:blipFill>
          </p:spPr>
          <p:txBody>
            <a:bodyPr wrap="square" lIns="0" tIns="0" rIns="0" bIns="0" rtlCol="0"/>
            <a:lstStyle/>
            <a:p>
              <a:endParaRPr/>
            </a:p>
          </p:txBody>
        </p:sp>
      </p:grpSp>
      <p:grpSp>
        <p:nvGrpSpPr>
          <p:cNvPr id="26" name="object 26"/>
          <p:cNvGrpSpPr/>
          <p:nvPr/>
        </p:nvGrpSpPr>
        <p:grpSpPr>
          <a:xfrm>
            <a:off x="3505200" y="5181600"/>
            <a:ext cx="5401310" cy="1101090"/>
            <a:chOff x="3748025" y="5762231"/>
            <a:chExt cx="5401310" cy="1101090"/>
          </a:xfrm>
        </p:grpSpPr>
        <p:sp>
          <p:nvSpPr>
            <p:cNvPr id="27" name="object 27"/>
            <p:cNvSpPr/>
            <p:nvPr/>
          </p:nvSpPr>
          <p:spPr>
            <a:xfrm>
              <a:off x="3748025" y="5762231"/>
              <a:ext cx="5395974" cy="1095768"/>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3835400" y="5910578"/>
              <a:ext cx="5062220" cy="947421"/>
            </a:xfrm>
            <a:prstGeom prst="rect">
              <a:avLst/>
            </a:prstGeom>
            <a:blipFill>
              <a:blip r:embed="rId21" cstate="print"/>
              <a:stretch>
                <a:fillRect/>
              </a:stretch>
            </a:blipFill>
          </p:spPr>
          <p:txBody>
            <a:bodyPr wrap="square" lIns="0" tIns="0" rIns="0" bIns="0" rtlCol="0"/>
            <a:lstStyle/>
            <a:p>
              <a:endParaRPr/>
            </a:p>
          </p:txBody>
        </p:sp>
        <p:sp>
          <p:nvSpPr>
            <p:cNvPr id="29" name="object 29"/>
            <p:cNvSpPr/>
            <p:nvPr/>
          </p:nvSpPr>
          <p:spPr>
            <a:xfrm>
              <a:off x="3787140" y="5781039"/>
              <a:ext cx="5356860" cy="1076960"/>
            </a:xfrm>
            <a:prstGeom prst="rect">
              <a:avLst/>
            </a:prstGeom>
            <a:solidFill>
              <a:schemeClr val="bg2">
                <a:lumMod val="75000"/>
              </a:schemeClr>
            </a:solidFill>
          </p:spPr>
          <p:txBody>
            <a:bodyPr wrap="square" lIns="0" tIns="0" rIns="0" bIns="0" rtlCol="0"/>
            <a:lstStyle/>
            <a:p>
              <a:endParaRPr/>
            </a:p>
          </p:txBody>
        </p:sp>
        <p:sp>
          <p:nvSpPr>
            <p:cNvPr id="30" name="object 30"/>
            <p:cNvSpPr/>
            <p:nvPr/>
          </p:nvSpPr>
          <p:spPr>
            <a:xfrm>
              <a:off x="3787140" y="5781039"/>
              <a:ext cx="5356860" cy="1076960"/>
            </a:xfrm>
            <a:custGeom>
              <a:avLst/>
              <a:gdLst/>
              <a:ahLst/>
              <a:cxnLst/>
              <a:rect l="l" t="t" r="r" b="b"/>
              <a:pathLst>
                <a:path w="5356859" h="1076959">
                  <a:moveTo>
                    <a:pt x="0" y="1076960"/>
                  </a:moveTo>
                  <a:lnTo>
                    <a:pt x="5356860" y="1076960"/>
                  </a:lnTo>
                  <a:lnTo>
                    <a:pt x="5356860" y="0"/>
                  </a:lnTo>
                  <a:lnTo>
                    <a:pt x="0" y="0"/>
                  </a:lnTo>
                  <a:lnTo>
                    <a:pt x="0" y="1076960"/>
                  </a:lnTo>
                  <a:close/>
                </a:path>
              </a:pathLst>
            </a:custGeom>
            <a:ln w="10160">
              <a:solidFill>
                <a:srgbClr val="F69240"/>
              </a:solidFill>
            </a:ln>
          </p:spPr>
          <p:txBody>
            <a:bodyPr wrap="square" lIns="0" tIns="0" rIns="0" bIns="0" rtlCol="0"/>
            <a:lstStyle/>
            <a:p>
              <a:endParaRPr/>
            </a:p>
          </p:txBody>
        </p:sp>
        <p:sp>
          <p:nvSpPr>
            <p:cNvPr id="31" name="object 31"/>
            <p:cNvSpPr/>
            <p:nvPr/>
          </p:nvSpPr>
          <p:spPr>
            <a:xfrm>
              <a:off x="3879469" y="5932969"/>
              <a:ext cx="1042669" cy="297891"/>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a:off x="5712460" y="5932969"/>
              <a:ext cx="3142868" cy="380047"/>
            </a:xfrm>
            <a:prstGeom prst="rect">
              <a:avLst/>
            </a:prstGeom>
            <a:blipFill>
              <a:blip r:embed="rId23" cstate="print"/>
              <a:stretch>
                <a:fillRect/>
              </a:stretch>
            </a:blipFill>
          </p:spPr>
          <p:txBody>
            <a:bodyPr wrap="square" lIns="0" tIns="0" rIns="0" bIns="0" rtlCol="0"/>
            <a:lstStyle/>
            <a:p>
              <a:endParaRPr/>
            </a:p>
          </p:txBody>
        </p:sp>
        <p:sp>
          <p:nvSpPr>
            <p:cNvPr id="33" name="object 33"/>
            <p:cNvSpPr/>
            <p:nvPr/>
          </p:nvSpPr>
          <p:spPr>
            <a:xfrm>
              <a:off x="3883660" y="6523240"/>
              <a:ext cx="1146682" cy="194513"/>
            </a:xfrm>
            <a:prstGeom prst="rect">
              <a:avLst/>
            </a:prstGeom>
            <a:blipFill>
              <a:blip r:embed="rId24" cstate="print"/>
              <a:stretch>
                <a:fillRect/>
              </a:stretch>
            </a:blipFill>
          </p:spPr>
          <p:txBody>
            <a:bodyPr wrap="square" lIns="0" tIns="0" rIns="0" bIns="0" rtlCol="0"/>
            <a:lstStyle/>
            <a:p>
              <a:endParaRPr/>
            </a:p>
          </p:txBody>
        </p:sp>
        <p:sp>
          <p:nvSpPr>
            <p:cNvPr id="34" name="object 34"/>
            <p:cNvSpPr/>
            <p:nvPr/>
          </p:nvSpPr>
          <p:spPr>
            <a:xfrm>
              <a:off x="5656453" y="6420649"/>
              <a:ext cx="3045459" cy="380044"/>
            </a:xfrm>
            <a:prstGeom prst="rect">
              <a:avLst/>
            </a:prstGeom>
            <a:blipFill>
              <a:blip r:embed="rId25" cstate="print"/>
              <a:stretch>
                <a:fillRect/>
              </a:stretch>
            </a:blipFill>
          </p:spPr>
          <p:txBody>
            <a:bodyPr wrap="square" lIns="0" tIns="0" rIns="0" bIns="0" rtlCol="0"/>
            <a:lstStyle/>
            <a:p>
              <a:endParaRPr/>
            </a:p>
          </p:txBody>
        </p:sp>
      </p:grpSp>
      <p:sp>
        <p:nvSpPr>
          <p:cNvPr id="35" name="object 35"/>
          <p:cNvSpPr/>
          <p:nvPr/>
        </p:nvSpPr>
        <p:spPr>
          <a:xfrm>
            <a:off x="533400" y="914400"/>
            <a:ext cx="2620645" cy="5486400"/>
          </a:xfrm>
          <a:custGeom>
            <a:avLst/>
            <a:gdLst/>
            <a:ahLst/>
            <a:cxnLst/>
            <a:rect l="l" t="t" r="r" b="b"/>
            <a:pathLst>
              <a:path w="2620645" h="4107815">
                <a:moveTo>
                  <a:pt x="798017" y="2659913"/>
                </a:moveTo>
                <a:lnTo>
                  <a:pt x="779602" y="2628392"/>
                </a:lnTo>
                <a:lnTo>
                  <a:pt x="773417" y="2620441"/>
                </a:lnTo>
                <a:lnTo>
                  <a:pt x="798017" y="2659913"/>
                </a:lnTo>
                <a:close/>
              </a:path>
              <a:path w="2620645" h="4107815">
                <a:moveTo>
                  <a:pt x="1489951" y="535101"/>
                </a:moveTo>
                <a:lnTo>
                  <a:pt x="1419199" y="515429"/>
                </a:lnTo>
                <a:lnTo>
                  <a:pt x="1147051" y="521271"/>
                </a:lnTo>
                <a:lnTo>
                  <a:pt x="1142479" y="387019"/>
                </a:lnTo>
                <a:lnTo>
                  <a:pt x="1137805" y="282333"/>
                </a:lnTo>
                <a:lnTo>
                  <a:pt x="1096276" y="134251"/>
                </a:lnTo>
                <a:lnTo>
                  <a:pt x="1031697" y="31597"/>
                </a:lnTo>
                <a:lnTo>
                  <a:pt x="970229" y="0"/>
                </a:lnTo>
                <a:lnTo>
                  <a:pt x="885659" y="43395"/>
                </a:lnTo>
                <a:lnTo>
                  <a:pt x="914869" y="37553"/>
                </a:lnTo>
                <a:lnTo>
                  <a:pt x="859523" y="96812"/>
                </a:lnTo>
                <a:lnTo>
                  <a:pt x="814933" y="193509"/>
                </a:lnTo>
                <a:lnTo>
                  <a:pt x="754964" y="359359"/>
                </a:lnTo>
                <a:lnTo>
                  <a:pt x="728827" y="580529"/>
                </a:lnTo>
                <a:lnTo>
                  <a:pt x="739584" y="689152"/>
                </a:lnTo>
                <a:lnTo>
                  <a:pt x="788797" y="817562"/>
                </a:lnTo>
                <a:lnTo>
                  <a:pt x="859523" y="922248"/>
                </a:lnTo>
                <a:lnTo>
                  <a:pt x="910259" y="947877"/>
                </a:lnTo>
                <a:lnTo>
                  <a:pt x="980986" y="908418"/>
                </a:lnTo>
                <a:lnTo>
                  <a:pt x="1047089" y="862990"/>
                </a:lnTo>
                <a:lnTo>
                  <a:pt x="1102436" y="746506"/>
                </a:lnTo>
                <a:lnTo>
                  <a:pt x="1142479" y="612127"/>
                </a:lnTo>
                <a:lnTo>
                  <a:pt x="1334643" y="572655"/>
                </a:lnTo>
                <a:lnTo>
                  <a:pt x="1480705" y="598297"/>
                </a:lnTo>
                <a:lnTo>
                  <a:pt x="1489951" y="535101"/>
                </a:lnTo>
                <a:close/>
              </a:path>
              <a:path w="2620645" h="4107815">
                <a:moveTo>
                  <a:pt x="2620086" y="947877"/>
                </a:moveTo>
                <a:lnTo>
                  <a:pt x="2615412" y="908418"/>
                </a:lnTo>
                <a:lnTo>
                  <a:pt x="2403271" y="928090"/>
                </a:lnTo>
                <a:lnTo>
                  <a:pt x="2151100" y="965644"/>
                </a:lnTo>
                <a:lnTo>
                  <a:pt x="1960422" y="973518"/>
                </a:lnTo>
                <a:lnTo>
                  <a:pt x="1702079" y="1024902"/>
                </a:lnTo>
                <a:lnTo>
                  <a:pt x="1471460" y="1050531"/>
                </a:lnTo>
                <a:lnTo>
                  <a:pt x="1193152" y="1076172"/>
                </a:lnTo>
                <a:lnTo>
                  <a:pt x="1137881" y="1100429"/>
                </a:lnTo>
                <a:lnTo>
                  <a:pt x="1133233" y="1084160"/>
                </a:lnTo>
                <a:lnTo>
                  <a:pt x="1011720" y="1007135"/>
                </a:lnTo>
                <a:lnTo>
                  <a:pt x="921029" y="1007135"/>
                </a:lnTo>
                <a:lnTo>
                  <a:pt x="845693" y="989380"/>
                </a:lnTo>
                <a:lnTo>
                  <a:pt x="730364" y="995210"/>
                </a:lnTo>
                <a:lnTo>
                  <a:pt x="682675" y="1056500"/>
                </a:lnTo>
                <a:lnTo>
                  <a:pt x="636574" y="1056500"/>
                </a:lnTo>
                <a:lnTo>
                  <a:pt x="561225" y="1113726"/>
                </a:lnTo>
                <a:lnTo>
                  <a:pt x="530479" y="1153198"/>
                </a:lnTo>
                <a:lnTo>
                  <a:pt x="379793" y="1250010"/>
                </a:lnTo>
                <a:lnTo>
                  <a:pt x="229108" y="1352664"/>
                </a:lnTo>
                <a:lnTo>
                  <a:pt x="72275" y="1469148"/>
                </a:lnTo>
                <a:lnTo>
                  <a:pt x="32296" y="1500746"/>
                </a:lnTo>
                <a:lnTo>
                  <a:pt x="32296" y="1565973"/>
                </a:lnTo>
                <a:lnTo>
                  <a:pt x="76885" y="1676488"/>
                </a:lnTo>
                <a:lnTo>
                  <a:pt x="153771" y="1792986"/>
                </a:lnTo>
                <a:lnTo>
                  <a:pt x="213728" y="1895767"/>
                </a:lnTo>
                <a:lnTo>
                  <a:pt x="284467" y="2012251"/>
                </a:lnTo>
                <a:lnTo>
                  <a:pt x="304444" y="2166302"/>
                </a:lnTo>
                <a:lnTo>
                  <a:pt x="289077" y="2225433"/>
                </a:lnTo>
                <a:lnTo>
                  <a:pt x="244487" y="2257031"/>
                </a:lnTo>
                <a:lnTo>
                  <a:pt x="193738" y="2316289"/>
                </a:lnTo>
                <a:lnTo>
                  <a:pt x="107645" y="2373642"/>
                </a:lnTo>
                <a:lnTo>
                  <a:pt x="76885" y="2456497"/>
                </a:lnTo>
                <a:lnTo>
                  <a:pt x="92265" y="2509799"/>
                </a:lnTo>
                <a:lnTo>
                  <a:pt x="138379" y="2509799"/>
                </a:lnTo>
                <a:lnTo>
                  <a:pt x="153771" y="2438730"/>
                </a:lnTo>
                <a:lnTo>
                  <a:pt x="178371" y="2379472"/>
                </a:lnTo>
                <a:lnTo>
                  <a:pt x="238328" y="2322245"/>
                </a:lnTo>
                <a:lnTo>
                  <a:pt x="299834" y="2296617"/>
                </a:lnTo>
                <a:lnTo>
                  <a:pt x="344424" y="2257031"/>
                </a:lnTo>
                <a:lnTo>
                  <a:pt x="359803" y="2199792"/>
                </a:lnTo>
                <a:lnTo>
                  <a:pt x="329044" y="2012251"/>
                </a:lnTo>
                <a:lnTo>
                  <a:pt x="253707" y="1830539"/>
                </a:lnTo>
                <a:lnTo>
                  <a:pt x="162991" y="1682457"/>
                </a:lnTo>
                <a:lnTo>
                  <a:pt x="118402" y="1546174"/>
                </a:lnTo>
                <a:lnTo>
                  <a:pt x="198361" y="1540217"/>
                </a:lnTo>
                <a:lnTo>
                  <a:pt x="410540" y="1392135"/>
                </a:lnTo>
                <a:lnTo>
                  <a:pt x="576605" y="1307236"/>
                </a:lnTo>
                <a:lnTo>
                  <a:pt x="661174" y="1250010"/>
                </a:lnTo>
                <a:lnTo>
                  <a:pt x="668020" y="1241209"/>
                </a:lnTo>
                <a:lnTo>
                  <a:pt x="679627" y="1374368"/>
                </a:lnTo>
                <a:lnTo>
                  <a:pt x="665784" y="1749590"/>
                </a:lnTo>
                <a:lnTo>
                  <a:pt x="624268" y="2051710"/>
                </a:lnTo>
                <a:lnTo>
                  <a:pt x="575068" y="2270861"/>
                </a:lnTo>
                <a:lnTo>
                  <a:pt x="575068" y="2392413"/>
                </a:lnTo>
                <a:lnTo>
                  <a:pt x="498195" y="2507894"/>
                </a:lnTo>
                <a:lnTo>
                  <a:pt x="396709" y="2675763"/>
                </a:lnTo>
                <a:lnTo>
                  <a:pt x="336740" y="2778429"/>
                </a:lnTo>
                <a:lnTo>
                  <a:pt x="256781" y="2971927"/>
                </a:lnTo>
                <a:lnTo>
                  <a:pt x="210654" y="3120021"/>
                </a:lnTo>
                <a:lnTo>
                  <a:pt x="201434" y="3281946"/>
                </a:lnTo>
                <a:lnTo>
                  <a:pt x="201434" y="3449802"/>
                </a:lnTo>
                <a:lnTo>
                  <a:pt x="241414" y="3591966"/>
                </a:lnTo>
                <a:lnTo>
                  <a:pt x="276771" y="3726243"/>
                </a:lnTo>
                <a:lnTo>
                  <a:pt x="301371" y="3823017"/>
                </a:lnTo>
                <a:lnTo>
                  <a:pt x="352107" y="3901998"/>
                </a:lnTo>
                <a:lnTo>
                  <a:pt x="226034" y="3901998"/>
                </a:lnTo>
                <a:lnTo>
                  <a:pt x="90728" y="3913848"/>
                </a:lnTo>
                <a:lnTo>
                  <a:pt x="4622" y="3959263"/>
                </a:lnTo>
                <a:lnTo>
                  <a:pt x="0" y="4016527"/>
                </a:lnTo>
                <a:lnTo>
                  <a:pt x="29222" y="4087622"/>
                </a:lnTo>
                <a:lnTo>
                  <a:pt x="75349" y="4107370"/>
                </a:lnTo>
                <a:lnTo>
                  <a:pt x="124548" y="4056024"/>
                </a:lnTo>
                <a:lnTo>
                  <a:pt x="210654" y="4016527"/>
                </a:lnTo>
                <a:lnTo>
                  <a:pt x="321360" y="3990848"/>
                </a:lnTo>
                <a:lnTo>
                  <a:pt x="392099" y="3990848"/>
                </a:lnTo>
                <a:lnTo>
                  <a:pt x="422846" y="3973093"/>
                </a:lnTo>
                <a:lnTo>
                  <a:pt x="422846" y="3919766"/>
                </a:lnTo>
                <a:lnTo>
                  <a:pt x="392099" y="3856571"/>
                </a:lnTo>
                <a:lnTo>
                  <a:pt x="347497" y="3759822"/>
                </a:lnTo>
                <a:lnTo>
                  <a:pt x="292150" y="3591966"/>
                </a:lnTo>
                <a:lnTo>
                  <a:pt x="270624" y="3416223"/>
                </a:lnTo>
                <a:lnTo>
                  <a:pt x="270624" y="3276015"/>
                </a:lnTo>
                <a:lnTo>
                  <a:pt x="292150" y="3120021"/>
                </a:lnTo>
                <a:lnTo>
                  <a:pt x="332130" y="3003524"/>
                </a:lnTo>
                <a:lnTo>
                  <a:pt x="367487" y="2906750"/>
                </a:lnTo>
                <a:lnTo>
                  <a:pt x="452056" y="2778429"/>
                </a:lnTo>
                <a:lnTo>
                  <a:pt x="527405" y="2681605"/>
                </a:lnTo>
                <a:lnTo>
                  <a:pt x="624268" y="2604579"/>
                </a:lnTo>
                <a:lnTo>
                  <a:pt x="651103" y="2575852"/>
                </a:lnTo>
                <a:lnTo>
                  <a:pt x="699604" y="2614485"/>
                </a:lnTo>
                <a:lnTo>
                  <a:pt x="771474" y="2614485"/>
                </a:lnTo>
                <a:lnTo>
                  <a:pt x="779602" y="2628392"/>
                </a:lnTo>
                <a:lnTo>
                  <a:pt x="848753" y="2717139"/>
                </a:lnTo>
                <a:lnTo>
                  <a:pt x="954862" y="2904782"/>
                </a:lnTo>
                <a:lnTo>
                  <a:pt x="994829" y="3078543"/>
                </a:lnTo>
                <a:lnTo>
                  <a:pt x="999401" y="3175317"/>
                </a:lnTo>
                <a:lnTo>
                  <a:pt x="984072" y="3356991"/>
                </a:lnTo>
                <a:lnTo>
                  <a:pt x="933323" y="3542601"/>
                </a:lnTo>
                <a:lnTo>
                  <a:pt x="818007" y="3755872"/>
                </a:lnTo>
                <a:lnTo>
                  <a:pt x="753427" y="3840772"/>
                </a:lnTo>
                <a:lnTo>
                  <a:pt x="711911" y="3892118"/>
                </a:lnTo>
                <a:lnTo>
                  <a:pt x="711911" y="3937546"/>
                </a:lnTo>
                <a:lnTo>
                  <a:pt x="742657" y="3969143"/>
                </a:lnTo>
                <a:lnTo>
                  <a:pt x="818007" y="3949382"/>
                </a:lnTo>
                <a:lnTo>
                  <a:pt x="939469" y="3957294"/>
                </a:lnTo>
                <a:lnTo>
                  <a:pt x="1024039" y="4014559"/>
                </a:lnTo>
                <a:lnTo>
                  <a:pt x="1105522" y="4052074"/>
                </a:lnTo>
                <a:lnTo>
                  <a:pt x="1145565" y="4026408"/>
                </a:lnTo>
                <a:lnTo>
                  <a:pt x="1165529" y="3975062"/>
                </a:lnTo>
                <a:lnTo>
                  <a:pt x="1170749" y="3949382"/>
                </a:lnTo>
                <a:lnTo>
                  <a:pt x="1174775" y="3929634"/>
                </a:lnTo>
                <a:lnTo>
                  <a:pt x="1044016" y="3872369"/>
                </a:lnTo>
                <a:lnTo>
                  <a:pt x="939469" y="3872369"/>
                </a:lnTo>
                <a:lnTo>
                  <a:pt x="857986" y="3860533"/>
                </a:lnTo>
                <a:lnTo>
                  <a:pt x="877976" y="3795357"/>
                </a:lnTo>
                <a:lnTo>
                  <a:pt x="964082" y="3647262"/>
                </a:lnTo>
                <a:lnTo>
                  <a:pt x="1039444" y="3388576"/>
                </a:lnTo>
                <a:lnTo>
                  <a:pt x="1085545" y="3291814"/>
                </a:lnTo>
                <a:lnTo>
                  <a:pt x="1090117" y="3214801"/>
                </a:lnTo>
                <a:lnTo>
                  <a:pt x="1074813" y="3066694"/>
                </a:lnTo>
                <a:lnTo>
                  <a:pt x="1030198" y="2904782"/>
                </a:lnTo>
                <a:lnTo>
                  <a:pt x="979462" y="2736926"/>
                </a:lnTo>
                <a:lnTo>
                  <a:pt x="888733" y="2563215"/>
                </a:lnTo>
                <a:lnTo>
                  <a:pt x="867930" y="2538222"/>
                </a:lnTo>
                <a:lnTo>
                  <a:pt x="936409" y="2381504"/>
                </a:lnTo>
                <a:lnTo>
                  <a:pt x="997915" y="2110968"/>
                </a:lnTo>
                <a:lnTo>
                  <a:pt x="1057821" y="1917458"/>
                </a:lnTo>
                <a:lnTo>
                  <a:pt x="1137805" y="1690331"/>
                </a:lnTo>
                <a:lnTo>
                  <a:pt x="1183919" y="1453413"/>
                </a:lnTo>
                <a:lnTo>
                  <a:pt x="1177848" y="1240116"/>
                </a:lnTo>
                <a:lnTo>
                  <a:pt x="1171524" y="1218018"/>
                </a:lnTo>
                <a:lnTo>
                  <a:pt x="1219288" y="1184783"/>
                </a:lnTo>
                <a:lnTo>
                  <a:pt x="1339215" y="1153198"/>
                </a:lnTo>
                <a:lnTo>
                  <a:pt x="1520647" y="1147356"/>
                </a:lnTo>
                <a:lnTo>
                  <a:pt x="1737448" y="1113726"/>
                </a:lnTo>
                <a:lnTo>
                  <a:pt x="1965096" y="1036701"/>
                </a:lnTo>
                <a:lnTo>
                  <a:pt x="2146528" y="1030744"/>
                </a:lnTo>
                <a:lnTo>
                  <a:pt x="2146528" y="1082128"/>
                </a:lnTo>
                <a:lnTo>
                  <a:pt x="2171065" y="1165123"/>
                </a:lnTo>
                <a:lnTo>
                  <a:pt x="2237244" y="1190752"/>
                </a:lnTo>
                <a:lnTo>
                  <a:pt x="2317127" y="1190752"/>
                </a:lnTo>
                <a:lnTo>
                  <a:pt x="2367902" y="1139355"/>
                </a:lnTo>
                <a:lnTo>
                  <a:pt x="2394039" y="1062342"/>
                </a:lnTo>
                <a:lnTo>
                  <a:pt x="2386330" y="1030744"/>
                </a:lnTo>
                <a:lnTo>
                  <a:pt x="2378633" y="999147"/>
                </a:lnTo>
                <a:lnTo>
                  <a:pt x="2569311" y="999147"/>
                </a:lnTo>
                <a:lnTo>
                  <a:pt x="2620086" y="947877"/>
                </a:lnTo>
                <a:close/>
              </a:path>
            </a:pathLst>
          </a:custGeom>
          <a:solidFill>
            <a:srgbClr val="FFFF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255527"/>
            <a:ext cx="8308340" cy="1221740"/>
            <a:chOff x="418084" y="255527"/>
            <a:chExt cx="8308340" cy="1221740"/>
          </a:xfrm>
        </p:grpSpPr>
        <p:sp>
          <p:nvSpPr>
            <p:cNvPr id="3" name="object 3"/>
            <p:cNvSpPr/>
            <p:nvPr/>
          </p:nvSpPr>
          <p:spPr>
            <a:xfrm>
              <a:off x="418084" y="255527"/>
              <a:ext cx="8307830" cy="12212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274319"/>
              <a:ext cx="8229600" cy="1143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274320"/>
            <a:ext cx="8229600" cy="1143000"/>
          </a:xfrm>
          <a:prstGeom prst="rect">
            <a:avLst/>
          </a:prstGeom>
          <a:ln w="10159">
            <a:solidFill>
              <a:srgbClr val="7C5F9F"/>
            </a:solidFill>
          </a:ln>
        </p:spPr>
        <p:txBody>
          <a:bodyPr vert="horz" wrap="square" lIns="0" tIns="302895" rIns="0" bIns="0" rtlCol="0">
            <a:spAutoFit/>
          </a:bodyPr>
          <a:lstStyle/>
          <a:p>
            <a:pPr marL="3810" algn="ctr">
              <a:lnSpc>
                <a:spcPct val="100000"/>
              </a:lnSpc>
              <a:spcBef>
                <a:spcPts val="2385"/>
              </a:spcBef>
            </a:pPr>
            <a:r>
              <a:rPr sz="3200" b="1" spc="-15" dirty="0">
                <a:latin typeface="Carlito"/>
                <a:cs typeface="Carlito"/>
              </a:rPr>
              <a:t>PROFESSION</a:t>
            </a:r>
            <a:endParaRPr sz="3200">
              <a:latin typeface="Carlito"/>
              <a:cs typeface="Carlito"/>
            </a:endParaRPr>
          </a:p>
        </p:txBody>
      </p:sp>
      <p:sp>
        <p:nvSpPr>
          <p:cNvPr id="6" name="object 6"/>
          <p:cNvSpPr txBox="1"/>
          <p:nvPr/>
        </p:nvSpPr>
        <p:spPr>
          <a:xfrm>
            <a:off x="536257" y="1564957"/>
            <a:ext cx="8077200" cy="4264025"/>
          </a:xfrm>
          <a:prstGeom prst="rect">
            <a:avLst/>
          </a:prstGeom>
        </p:spPr>
        <p:txBody>
          <a:bodyPr vert="horz" wrap="square" lIns="0" tIns="58419" rIns="0" bIns="0" rtlCol="0">
            <a:spAutoFit/>
          </a:bodyPr>
          <a:lstStyle/>
          <a:p>
            <a:pPr marL="354965" marR="5080" indent="-342900" algn="just">
              <a:lnSpc>
                <a:spcPct val="89300"/>
              </a:lnSpc>
              <a:spcBef>
                <a:spcPts val="459"/>
              </a:spcBef>
              <a:buFont typeface="Arial"/>
              <a:buChar char="•"/>
              <a:tabLst>
                <a:tab pos="355600" algn="l"/>
              </a:tabLst>
            </a:pPr>
            <a:r>
              <a:rPr sz="2200" dirty="0">
                <a:latin typeface="Carlito"/>
                <a:cs typeface="Carlito"/>
              </a:rPr>
              <a:t>« </a:t>
            </a:r>
            <a:r>
              <a:rPr sz="2800" dirty="0">
                <a:latin typeface="Carlito"/>
                <a:cs typeface="Carlito"/>
              </a:rPr>
              <a:t>Le </a:t>
            </a:r>
            <a:r>
              <a:rPr sz="2800" b="1" spc="-10" dirty="0">
                <a:latin typeface="Carlito"/>
                <a:cs typeface="Carlito"/>
              </a:rPr>
              <a:t>professionnel </a:t>
            </a:r>
            <a:r>
              <a:rPr sz="2800" spc="-10" dirty="0">
                <a:latin typeface="Carlito"/>
                <a:cs typeface="Carlito"/>
              </a:rPr>
              <a:t>est autonome non seulement </a:t>
            </a:r>
            <a:r>
              <a:rPr sz="2800" spc="5" dirty="0">
                <a:latin typeface="Carlito"/>
                <a:cs typeface="Carlito"/>
              </a:rPr>
              <a:t>en  </a:t>
            </a:r>
            <a:r>
              <a:rPr sz="2800" spc="-15" dirty="0">
                <a:latin typeface="Carlito"/>
                <a:cs typeface="Carlito"/>
              </a:rPr>
              <a:t>tant </a:t>
            </a:r>
            <a:r>
              <a:rPr sz="2800" spc="-10" dirty="0">
                <a:latin typeface="Arial"/>
                <a:cs typeface="Arial"/>
              </a:rPr>
              <a:t>qu’il </a:t>
            </a:r>
            <a:r>
              <a:rPr sz="2800" spc="-10" dirty="0">
                <a:latin typeface="Carlito"/>
                <a:cs typeface="Carlito"/>
              </a:rPr>
              <a:t>est </a:t>
            </a:r>
            <a:r>
              <a:rPr sz="2800" spc="-5" dirty="0">
                <a:latin typeface="Carlito"/>
                <a:cs typeface="Carlito"/>
              </a:rPr>
              <a:t>capable </a:t>
            </a:r>
            <a:r>
              <a:rPr sz="2800" spc="-85" dirty="0">
                <a:latin typeface="Arial"/>
                <a:cs typeface="Arial"/>
              </a:rPr>
              <a:t>d’autoréguler </a:t>
            </a:r>
            <a:r>
              <a:rPr sz="2800" dirty="0">
                <a:latin typeface="Carlito"/>
                <a:cs typeface="Carlito"/>
              </a:rPr>
              <a:t>son action, </a:t>
            </a:r>
            <a:r>
              <a:rPr sz="2800" spc="-10" dirty="0">
                <a:latin typeface="Carlito"/>
                <a:cs typeface="Carlito"/>
              </a:rPr>
              <a:t>mais  </a:t>
            </a:r>
            <a:r>
              <a:rPr sz="2800" spc="-15" dirty="0">
                <a:latin typeface="Carlito"/>
                <a:cs typeface="Carlito"/>
              </a:rPr>
              <a:t>également </a:t>
            </a:r>
            <a:r>
              <a:rPr sz="2800" spc="-10" dirty="0">
                <a:latin typeface="Carlito"/>
                <a:cs typeface="Carlito"/>
              </a:rPr>
              <a:t>en </a:t>
            </a:r>
            <a:r>
              <a:rPr sz="2800" spc="-15" dirty="0">
                <a:latin typeface="Carlito"/>
                <a:cs typeface="Carlito"/>
              </a:rPr>
              <a:t>tant </a:t>
            </a:r>
            <a:r>
              <a:rPr sz="2800" spc="-15" dirty="0">
                <a:latin typeface="Arial"/>
                <a:cs typeface="Arial"/>
              </a:rPr>
              <a:t>qu’il </a:t>
            </a:r>
            <a:r>
              <a:rPr sz="2800" spc="-5" dirty="0">
                <a:latin typeface="Carlito"/>
                <a:cs typeface="Carlito"/>
              </a:rPr>
              <a:t>peut guider </a:t>
            </a:r>
            <a:r>
              <a:rPr sz="2800" spc="-10" dirty="0">
                <a:latin typeface="Carlito"/>
                <a:cs typeface="Carlito"/>
              </a:rPr>
              <a:t>son </a:t>
            </a:r>
            <a:r>
              <a:rPr sz="2800" spc="-20" dirty="0">
                <a:latin typeface="Carlito"/>
                <a:cs typeface="Carlito"/>
              </a:rPr>
              <a:t>propre  </a:t>
            </a:r>
            <a:r>
              <a:rPr sz="2800" spc="-10" dirty="0">
                <a:latin typeface="Carlito"/>
                <a:cs typeface="Carlito"/>
              </a:rPr>
              <a:t>apprentissage </a:t>
            </a:r>
            <a:r>
              <a:rPr sz="2800" spc="-5" dirty="0">
                <a:latin typeface="Carlito"/>
                <a:cs typeface="Carlito"/>
              </a:rPr>
              <a:t>par </a:t>
            </a:r>
            <a:r>
              <a:rPr sz="2800" dirty="0">
                <a:latin typeface="Carlito"/>
                <a:cs typeface="Carlito"/>
              </a:rPr>
              <a:t>une </a:t>
            </a:r>
            <a:r>
              <a:rPr sz="2800" spc="-10" dirty="0">
                <a:latin typeface="Carlito"/>
                <a:cs typeface="Carlito"/>
              </a:rPr>
              <a:t>analyse </a:t>
            </a:r>
            <a:r>
              <a:rPr sz="2800" dirty="0">
                <a:latin typeface="Carlito"/>
                <a:cs typeface="Carlito"/>
              </a:rPr>
              <a:t>critique </a:t>
            </a:r>
            <a:r>
              <a:rPr sz="2800" spc="-10" dirty="0">
                <a:latin typeface="Carlito"/>
                <a:cs typeface="Carlito"/>
              </a:rPr>
              <a:t>de </a:t>
            </a:r>
            <a:r>
              <a:rPr sz="2800" dirty="0">
                <a:latin typeface="Carlito"/>
                <a:cs typeface="Carlito"/>
              </a:rPr>
              <a:t>ses  </a:t>
            </a:r>
            <a:r>
              <a:rPr sz="2800" spc="-10" dirty="0">
                <a:latin typeface="Carlito"/>
                <a:cs typeface="Carlito"/>
              </a:rPr>
              <a:t>pratiques et </a:t>
            </a:r>
            <a:r>
              <a:rPr sz="2800" dirty="0">
                <a:latin typeface="Carlito"/>
                <a:cs typeface="Carlito"/>
              </a:rPr>
              <a:t>des </a:t>
            </a:r>
            <a:r>
              <a:rPr sz="2800" spc="-15" dirty="0">
                <a:latin typeface="Carlito"/>
                <a:cs typeface="Carlito"/>
              </a:rPr>
              <a:t>résultats </a:t>
            </a:r>
            <a:r>
              <a:rPr sz="2800" spc="-10" dirty="0">
                <a:latin typeface="Carlito"/>
                <a:cs typeface="Carlito"/>
              </a:rPr>
              <a:t>de </a:t>
            </a:r>
            <a:r>
              <a:rPr sz="2800" spc="-5" dirty="0">
                <a:latin typeface="Carlito"/>
                <a:cs typeface="Carlito"/>
              </a:rPr>
              <a:t>celles-ci. Il </a:t>
            </a:r>
            <a:r>
              <a:rPr sz="2800" spc="-170" dirty="0">
                <a:latin typeface="Carlito"/>
                <a:cs typeface="Carlito"/>
              </a:rPr>
              <a:t>[</a:t>
            </a:r>
            <a:r>
              <a:rPr sz="2800" spc="-170" dirty="0">
                <a:latin typeface="Arial"/>
                <a:cs typeface="Arial"/>
              </a:rPr>
              <a:t>…</a:t>
            </a:r>
            <a:r>
              <a:rPr sz="2800" spc="-170" dirty="0">
                <a:latin typeface="Carlito"/>
                <a:cs typeface="Carlito"/>
              </a:rPr>
              <a:t>]ne </a:t>
            </a:r>
            <a:r>
              <a:rPr sz="2800" dirty="0">
                <a:latin typeface="Carlito"/>
                <a:cs typeface="Carlito"/>
              </a:rPr>
              <a:t>se </a:t>
            </a:r>
            <a:r>
              <a:rPr sz="2800" spc="-10" dirty="0">
                <a:latin typeface="Carlito"/>
                <a:cs typeface="Carlito"/>
              </a:rPr>
              <a:t>fie  </a:t>
            </a:r>
            <a:r>
              <a:rPr sz="2800" dirty="0">
                <a:latin typeface="Carlito"/>
                <a:cs typeface="Carlito"/>
              </a:rPr>
              <a:t>pas </a:t>
            </a:r>
            <a:r>
              <a:rPr sz="2800" spc="-10" dirty="0">
                <a:latin typeface="Carlito"/>
                <a:cs typeface="Carlito"/>
              </a:rPr>
              <a:t>seulement </a:t>
            </a:r>
            <a:r>
              <a:rPr sz="2800" dirty="0">
                <a:latin typeface="Carlito"/>
                <a:cs typeface="Carlito"/>
              </a:rPr>
              <a:t>à des </a:t>
            </a:r>
            <a:r>
              <a:rPr sz="2800" spc="-10" dirty="0">
                <a:latin typeface="Carlito"/>
                <a:cs typeface="Carlito"/>
              </a:rPr>
              <a:t>connaissances </a:t>
            </a:r>
            <a:r>
              <a:rPr sz="2800" spc="5" dirty="0">
                <a:latin typeface="Carlito"/>
                <a:cs typeface="Carlito"/>
              </a:rPr>
              <a:t>de </a:t>
            </a:r>
            <a:r>
              <a:rPr sz="2800" dirty="0">
                <a:latin typeface="Carlito"/>
                <a:cs typeface="Carlito"/>
              </a:rPr>
              <a:t>base </a:t>
            </a:r>
            <a:r>
              <a:rPr sz="2800" spc="-15" dirty="0">
                <a:latin typeface="Carlito"/>
                <a:cs typeface="Carlito"/>
              </a:rPr>
              <a:t>pourtant  </a:t>
            </a:r>
            <a:r>
              <a:rPr sz="2800" spc="-10" dirty="0">
                <a:latin typeface="Carlito"/>
                <a:cs typeface="Carlito"/>
              </a:rPr>
              <a:t>éprouvées </a:t>
            </a:r>
            <a:r>
              <a:rPr sz="2800" dirty="0">
                <a:latin typeface="Carlito"/>
                <a:cs typeface="Carlito"/>
              </a:rPr>
              <a:t>; </a:t>
            </a:r>
            <a:r>
              <a:rPr sz="2800" spc="-5" dirty="0">
                <a:latin typeface="Carlito"/>
                <a:cs typeface="Carlito"/>
              </a:rPr>
              <a:t>il </a:t>
            </a:r>
            <a:r>
              <a:rPr sz="2800" spc="-10" dirty="0">
                <a:latin typeface="Carlito"/>
                <a:cs typeface="Carlito"/>
              </a:rPr>
              <a:t>les </a:t>
            </a:r>
            <a:r>
              <a:rPr sz="2800" spc="-5" dirty="0">
                <a:latin typeface="Carlito"/>
                <a:cs typeface="Carlito"/>
              </a:rPr>
              <a:t>met </a:t>
            </a:r>
            <a:r>
              <a:rPr sz="2800" spc="-15" dirty="0">
                <a:latin typeface="Carlito"/>
                <a:cs typeface="Carlito"/>
              </a:rPr>
              <a:t>régulièrement </a:t>
            </a:r>
            <a:r>
              <a:rPr sz="2800" dirty="0">
                <a:latin typeface="Carlito"/>
                <a:cs typeface="Carlito"/>
              </a:rPr>
              <a:t>à </a:t>
            </a:r>
            <a:r>
              <a:rPr sz="2800" spc="-50" dirty="0">
                <a:latin typeface="Carlito"/>
                <a:cs typeface="Carlito"/>
              </a:rPr>
              <a:t>jour, </a:t>
            </a:r>
            <a:r>
              <a:rPr sz="2800" spc="-5" dirty="0">
                <a:latin typeface="Carlito"/>
                <a:cs typeface="Carlito"/>
              </a:rPr>
              <a:t>essaie </a:t>
            </a:r>
            <a:r>
              <a:rPr sz="2800" spc="-10" dirty="0">
                <a:latin typeface="Carlito"/>
                <a:cs typeface="Carlito"/>
              </a:rPr>
              <a:t>de  </a:t>
            </a:r>
            <a:r>
              <a:rPr sz="2800" spc="-5" dirty="0">
                <a:latin typeface="Carlito"/>
                <a:cs typeface="Carlito"/>
              </a:rPr>
              <a:t>nouvelles </a:t>
            </a:r>
            <a:r>
              <a:rPr sz="2800" spc="-10" dirty="0">
                <a:latin typeface="Carlito"/>
                <a:cs typeface="Carlito"/>
              </a:rPr>
              <a:t>approches afin </a:t>
            </a:r>
            <a:r>
              <a:rPr sz="2800" spc="-85" dirty="0">
                <a:latin typeface="Arial"/>
                <a:cs typeface="Arial"/>
              </a:rPr>
              <a:t>d’améliorer </a:t>
            </a:r>
            <a:r>
              <a:rPr sz="2800" spc="-75" dirty="0">
                <a:latin typeface="Arial"/>
                <a:cs typeface="Arial"/>
              </a:rPr>
              <a:t>l’efficacité </a:t>
            </a:r>
            <a:r>
              <a:rPr sz="2800" dirty="0">
                <a:latin typeface="Carlito"/>
                <a:cs typeface="Carlito"/>
              </a:rPr>
              <a:t>de </a:t>
            </a:r>
            <a:r>
              <a:rPr sz="2800" spc="-20" dirty="0">
                <a:latin typeface="Carlito"/>
                <a:cs typeface="Carlito"/>
              </a:rPr>
              <a:t>sa  </a:t>
            </a:r>
            <a:r>
              <a:rPr sz="2800" spc="-15" dirty="0">
                <a:latin typeface="Carlito"/>
                <a:cs typeface="Carlito"/>
              </a:rPr>
              <a:t>pratique </a:t>
            </a:r>
            <a:r>
              <a:rPr sz="2800" spc="-220" dirty="0">
                <a:latin typeface="Carlito"/>
                <a:cs typeface="Carlito"/>
              </a:rPr>
              <a:t>[</a:t>
            </a:r>
            <a:r>
              <a:rPr sz="2800" spc="-220" dirty="0">
                <a:latin typeface="Arial"/>
                <a:cs typeface="Arial"/>
              </a:rPr>
              <a:t>…</a:t>
            </a:r>
            <a:r>
              <a:rPr sz="2800" spc="-220" dirty="0">
                <a:latin typeface="Carlito"/>
                <a:cs typeface="Carlito"/>
              </a:rPr>
              <a:t>]. </a:t>
            </a:r>
            <a:r>
              <a:rPr sz="2800" dirty="0">
                <a:latin typeface="Carlito"/>
                <a:cs typeface="Carlito"/>
              </a:rPr>
              <a:t>Un </a:t>
            </a:r>
            <a:r>
              <a:rPr sz="2800" spc="-15" dirty="0">
                <a:latin typeface="Carlito"/>
                <a:cs typeface="Carlito"/>
              </a:rPr>
              <a:t>professionnel </a:t>
            </a:r>
            <a:r>
              <a:rPr sz="2800" spc="-20" dirty="0">
                <a:latin typeface="Carlito"/>
                <a:cs typeface="Carlito"/>
              </a:rPr>
              <a:t>est </a:t>
            </a:r>
            <a:r>
              <a:rPr sz="2800" dirty="0">
                <a:latin typeface="Carlito"/>
                <a:cs typeface="Carlito"/>
              </a:rPr>
              <a:t>un </a:t>
            </a:r>
            <a:r>
              <a:rPr sz="2800" spc="-20" dirty="0">
                <a:latin typeface="Carlito"/>
                <a:cs typeface="Carlito"/>
              </a:rPr>
              <a:t>analyste </a:t>
            </a:r>
            <a:r>
              <a:rPr sz="2800" spc="-10" dirty="0">
                <a:latin typeface="Carlito"/>
                <a:cs typeface="Carlito"/>
              </a:rPr>
              <a:t>de  </a:t>
            </a:r>
            <a:r>
              <a:rPr sz="2800" spc="-5" dirty="0">
                <a:latin typeface="Carlito"/>
                <a:cs typeface="Carlito"/>
              </a:rPr>
              <a:t>situations </a:t>
            </a:r>
            <a:r>
              <a:rPr sz="2800" spc="-10" dirty="0">
                <a:latin typeface="Carlito"/>
                <a:cs typeface="Carlito"/>
              </a:rPr>
              <a:t>dans </a:t>
            </a:r>
            <a:r>
              <a:rPr sz="2800" spc="-5" dirty="0">
                <a:latin typeface="Carlito"/>
                <a:cs typeface="Carlito"/>
              </a:rPr>
              <a:t>leur </a:t>
            </a:r>
            <a:r>
              <a:rPr sz="2800" spc="-10" dirty="0">
                <a:latin typeface="Carlito"/>
                <a:cs typeface="Carlito"/>
              </a:rPr>
              <a:t>singularité et </a:t>
            </a:r>
            <a:r>
              <a:rPr sz="2800" dirty="0">
                <a:latin typeface="Carlito"/>
                <a:cs typeface="Carlito"/>
              </a:rPr>
              <a:t>un </a:t>
            </a:r>
            <a:r>
              <a:rPr sz="2800" spc="-5" dirty="0">
                <a:latin typeface="Carlito"/>
                <a:cs typeface="Carlito"/>
              </a:rPr>
              <a:t>décideur  </a:t>
            </a:r>
            <a:r>
              <a:rPr sz="2800" spc="-35" dirty="0">
                <a:latin typeface="Carlito"/>
                <a:cs typeface="Carlito"/>
              </a:rPr>
              <a:t>réflexif. </a:t>
            </a:r>
            <a:r>
              <a:rPr sz="2800" dirty="0">
                <a:latin typeface="Carlito"/>
                <a:cs typeface="Carlito"/>
              </a:rPr>
              <a:t>» </a:t>
            </a:r>
            <a:r>
              <a:rPr sz="2200" spc="-15" dirty="0">
                <a:latin typeface="Carlito"/>
                <a:cs typeface="Carlito"/>
              </a:rPr>
              <a:t>(Paquay </a:t>
            </a:r>
            <a:r>
              <a:rPr sz="2200" spc="-10" dirty="0">
                <a:latin typeface="Carlito"/>
                <a:cs typeface="Carlito"/>
              </a:rPr>
              <a:t>et </a:t>
            </a:r>
            <a:r>
              <a:rPr sz="2200" spc="-40" dirty="0">
                <a:latin typeface="Carlito"/>
                <a:cs typeface="Carlito"/>
              </a:rPr>
              <a:t>Wagner,</a:t>
            </a:r>
            <a:r>
              <a:rPr sz="2200" spc="-25" dirty="0">
                <a:latin typeface="Carlito"/>
                <a:cs typeface="Carlito"/>
              </a:rPr>
              <a:t> </a:t>
            </a:r>
            <a:r>
              <a:rPr sz="2200" dirty="0">
                <a:latin typeface="Carlito"/>
                <a:cs typeface="Carlito"/>
              </a:rPr>
              <a:t>1996</a:t>
            </a:r>
            <a:r>
              <a:rPr sz="2200" i="1" dirty="0">
                <a:latin typeface="Carlito"/>
                <a:cs typeface="Carlito"/>
              </a:rPr>
              <a:t>)</a:t>
            </a:r>
            <a:endParaRPr sz="2200">
              <a:latin typeface="Carlito"/>
              <a:cs typeface="Carlit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12700"/>
            <a:ext cx="8308340" cy="2357120"/>
            <a:chOff x="418084" y="12700"/>
            <a:chExt cx="8308340" cy="2357120"/>
          </a:xfrm>
        </p:grpSpPr>
        <p:sp>
          <p:nvSpPr>
            <p:cNvPr id="3" name="object 3"/>
            <p:cNvSpPr/>
            <p:nvPr/>
          </p:nvSpPr>
          <p:spPr>
            <a:xfrm>
              <a:off x="418084" y="255518"/>
              <a:ext cx="8307830" cy="17317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6900" y="12700"/>
              <a:ext cx="8061959" cy="2357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274320"/>
              <a:ext cx="8229600" cy="165353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274320"/>
              <a:ext cx="8229600" cy="1653539"/>
            </a:xfrm>
            <a:custGeom>
              <a:avLst/>
              <a:gdLst/>
              <a:ahLst/>
              <a:cxnLst/>
              <a:rect l="l" t="t" r="r" b="b"/>
              <a:pathLst>
                <a:path w="8229600" h="1653539">
                  <a:moveTo>
                    <a:pt x="0" y="1653539"/>
                  </a:moveTo>
                  <a:lnTo>
                    <a:pt x="8229600" y="1653539"/>
                  </a:lnTo>
                  <a:lnTo>
                    <a:pt x="8229600" y="0"/>
                  </a:lnTo>
                  <a:lnTo>
                    <a:pt x="0" y="0"/>
                  </a:lnTo>
                  <a:lnTo>
                    <a:pt x="0" y="1653539"/>
                  </a:lnTo>
                  <a:close/>
                </a:path>
              </a:pathLst>
            </a:custGeom>
            <a:ln w="10160">
              <a:solidFill>
                <a:srgbClr val="7C5F9F"/>
              </a:solidFill>
            </a:ln>
          </p:spPr>
          <p:txBody>
            <a:bodyPr wrap="square" lIns="0" tIns="0" rIns="0" bIns="0" rtlCol="0"/>
            <a:lstStyle/>
            <a:p>
              <a:endParaRPr/>
            </a:p>
          </p:txBody>
        </p:sp>
      </p:grpSp>
      <p:sp>
        <p:nvSpPr>
          <p:cNvPr id="7" name="object 7"/>
          <p:cNvSpPr txBox="1">
            <a:spLocks noGrp="1"/>
          </p:cNvSpPr>
          <p:nvPr>
            <p:ph type="title"/>
          </p:nvPr>
        </p:nvSpPr>
        <p:spPr>
          <a:xfrm>
            <a:off x="457200" y="141858"/>
            <a:ext cx="8229600" cy="1859483"/>
          </a:xfrm>
          <a:prstGeom prst="rect">
            <a:avLst/>
          </a:prstGeom>
        </p:spPr>
        <p:txBody>
          <a:bodyPr vert="horz" wrap="square" lIns="0" tIns="12700" rIns="0" bIns="0" rtlCol="0">
            <a:spAutoFit/>
          </a:bodyPr>
          <a:lstStyle/>
          <a:p>
            <a:pPr marL="12700" marR="5080" algn="ctr">
              <a:lnSpc>
                <a:spcPct val="100000"/>
              </a:lnSpc>
              <a:spcBef>
                <a:spcPts val="100"/>
              </a:spcBef>
            </a:pPr>
            <a:r>
              <a:rPr spc="-5" dirty="0"/>
              <a:t>Les </a:t>
            </a:r>
            <a:r>
              <a:rPr spc="-15" dirty="0"/>
              <a:t>attitudes </a:t>
            </a:r>
            <a:r>
              <a:rPr dirty="0"/>
              <a:t>et les</a:t>
            </a:r>
            <a:r>
              <a:rPr spc="-120" dirty="0"/>
              <a:t> </a:t>
            </a:r>
            <a:r>
              <a:rPr spc="-10"/>
              <a:t>comportements  </a:t>
            </a:r>
            <a:r>
              <a:rPr spc="-15" smtClean="0"/>
              <a:t>professionnels</a:t>
            </a:r>
            <a:r>
              <a:rPr lang="ar-DZ" spc="-15" dirty="0" smtClean="0"/>
              <a:t/>
            </a:r>
            <a:br>
              <a:rPr lang="ar-DZ" spc="-15" dirty="0" smtClean="0"/>
            </a:br>
            <a:r>
              <a:rPr lang="ar-DZ" spc="-15" dirty="0" smtClean="0"/>
              <a:t>المواقف والتصرفات المهنية</a:t>
            </a:r>
            <a:endParaRPr spc="-15" dirty="0"/>
          </a:p>
        </p:txBody>
      </p:sp>
      <p:sp>
        <p:nvSpPr>
          <p:cNvPr id="8" name="object 8"/>
          <p:cNvSpPr txBox="1"/>
          <p:nvPr/>
        </p:nvSpPr>
        <p:spPr>
          <a:xfrm>
            <a:off x="536257" y="2192591"/>
            <a:ext cx="8075930" cy="3540125"/>
          </a:xfrm>
          <a:prstGeom prst="rect">
            <a:avLst/>
          </a:prstGeom>
        </p:spPr>
        <p:txBody>
          <a:bodyPr vert="horz" wrap="square" lIns="0" tIns="12700" rIns="0" bIns="0" rtlCol="0">
            <a:spAutoFit/>
          </a:bodyPr>
          <a:lstStyle/>
          <a:p>
            <a:pPr marL="354965" marR="5080" indent="-342900" algn="just">
              <a:lnSpc>
                <a:spcPct val="100000"/>
              </a:lnSpc>
              <a:spcBef>
                <a:spcPts val="100"/>
              </a:spcBef>
              <a:buFont typeface="Arial"/>
              <a:buChar char="•"/>
              <a:tabLst>
                <a:tab pos="355600" algn="l"/>
              </a:tabLst>
            </a:pPr>
            <a:r>
              <a:rPr sz="3200" spc="-5" dirty="0">
                <a:latin typeface="Carlito"/>
                <a:cs typeface="Carlito"/>
              </a:rPr>
              <a:t>Les </a:t>
            </a:r>
            <a:r>
              <a:rPr sz="3200" spc="-10" dirty="0">
                <a:latin typeface="Carlito"/>
                <a:cs typeface="Carlito"/>
              </a:rPr>
              <a:t>attitudes et </a:t>
            </a:r>
            <a:r>
              <a:rPr sz="3200" dirty="0">
                <a:latin typeface="Carlito"/>
                <a:cs typeface="Carlito"/>
              </a:rPr>
              <a:t>les </a:t>
            </a:r>
            <a:r>
              <a:rPr sz="3200" spc="-10" dirty="0">
                <a:latin typeface="Carlito"/>
                <a:cs typeface="Carlito"/>
              </a:rPr>
              <a:t>comportements  </a:t>
            </a:r>
            <a:r>
              <a:rPr sz="3200" spc="-15" dirty="0">
                <a:latin typeface="Carlito"/>
                <a:cs typeface="Carlito"/>
              </a:rPr>
              <a:t>professionnels </a:t>
            </a:r>
            <a:r>
              <a:rPr sz="3200" spc="-25" dirty="0">
                <a:latin typeface="Carlito"/>
                <a:cs typeface="Carlito"/>
              </a:rPr>
              <a:t>font </a:t>
            </a:r>
            <a:r>
              <a:rPr sz="3200" dirty="0">
                <a:latin typeface="Carlito"/>
                <a:cs typeface="Carlito"/>
              </a:rPr>
              <a:t>partie </a:t>
            </a:r>
            <a:r>
              <a:rPr sz="3200" spc="-80" dirty="0">
                <a:latin typeface="Arial"/>
                <a:cs typeface="Arial"/>
              </a:rPr>
              <a:t>d’un </a:t>
            </a:r>
            <a:r>
              <a:rPr sz="3200" spc="-25" dirty="0">
                <a:latin typeface="Carlito"/>
                <a:cs typeface="Carlito"/>
              </a:rPr>
              <a:t>système </a:t>
            </a:r>
            <a:r>
              <a:rPr sz="3200" dirty="0">
                <a:latin typeface="Carlito"/>
                <a:cs typeface="Carlito"/>
              </a:rPr>
              <a:t>de  </a:t>
            </a:r>
            <a:r>
              <a:rPr sz="3200" spc="-15" dirty="0">
                <a:latin typeface="Carlito"/>
                <a:cs typeface="Carlito"/>
              </a:rPr>
              <a:t>représentation </a:t>
            </a:r>
            <a:r>
              <a:rPr sz="3200" spc="-5" dirty="0">
                <a:latin typeface="Carlito"/>
                <a:cs typeface="Carlito"/>
              </a:rPr>
              <a:t>de </a:t>
            </a:r>
            <a:r>
              <a:rPr sz="3200" spc="-10" dirty="0">
                <a:latin typeface="Carlito"/>
                <a:cs typeface="Carlito"/>
              </a:rPr>
              <a:t>qualités </a:t>
            </a:r>
            <a:r>
              <a:rPr sz="3200" spc="-120" dirty="0">
                <a:latin typeface="Arial"/>
                <a:cs typeface="Arial"/>
              </a:rPr>
              <a:t>d’agir </a:t>
            </a:r>
            <a:r>
              <a:rPr sz="3200" spc="-5" dirty="0">
                <a:latin typeface="Carlito"/>
                <a:cs typeface="Carlito"/>
              </a:rPr>
              <a:t>qui </a:t>
            </a:r>
            <a:r>
              <a:rPr sz="3200" spc="-15" dirty="0">
                <a:latin typeface="Carlito"/>
                <a:cs typeface="Carlito"/>
              </a:rPr>
              <a:t>devrait  caractériser </a:t>
            </a:r>
            <a:r>
              <a:rPr sz="3200" spc="-5" dirty="0">
                <a:latin typeface="Carlito"/>
                <a:cs typeface="Carlito"/>
              </a:rPr>
              <a:t>une </a:t>
            </a:r>
            <a:r>
              <a:rPr sz="3200" spc="-10" dirty="0">
                <a:latin typeface="Carlito"/>
                <a:cs typeface="Carlito"/>
              </a:rPr>
              <a:t>personne </a:t>
            </a:r>
            <a:r>
              <a:rPr sz="3200" spc="-25" dirty="0">
                <a:latin typeface="Carlito"/>
                <a:cs typeface="Carlito"/>
              </a:rPr>
              <a:t>ayant </a:t>
            </a:r>
            <a:r>
              <a:rPr sz="3200" dirty="0">
                <a:latin typeface="Carlito"/>
                <a:cs typeface="Carlito"/>
              </a:rPr>
              <a:t>une  </a:t>
            </a:r>
            <a:r>
              <a:rPr sz="3200" spc="-5" dirty="0">
                <a:latin typeface="Carlito"/>
                <a:cs typeface="Carlito"/>
              </a:rPr>
              <a:t>appartenance </a:t>
            </a:r>
            <a:r>
              <a:rPr sz="3200" dirty="0">
                <a:latin typeface="Carlito"/>
                <a:cs typeface="Carlito"/>
              </a:rPr>
              <a:t>à </a:t>
            </a:r>
            <a:r>
              <a:rPr sz="3200" spc="-5" dirty="0">
                <a:latin typeface="Carlito"/>
                <a:cs typeface="Carlito"/>
              </a:rPr>
              <a:t>une </a:t>
            </a:r>
            <a:r>
              <a:rPr sz="3200" spc="-15" dirty="0">
                <a:latin typeface="Carlito"/>
                <a:cs typeface="Carlito"/>
              </a:rPr>
              <a:t>profession</a:t>
            </a:r>
            <a:r>
              <a:rPr sz="3200" spc="20" dirty="0">
                <a:latin typeface="Carlito"/>
                <a:cs typeface="Carlito"/>
              </a:rPr>
              <a:t> </a:t>
            </a:r>
            <a:r>
              <a:rPr sz="3200" spc="-10" dirty="0">
                <a:latin typeface="Carlito"/>
                <a:cs typeface="Carlito"/>
              </a:rPr>
              <a:t>reconnue.</a:t>
            </a:r>
            <a:endParaRPr sz="3200">
              <a:latin typeface="Carlito"/>
              <a:cs typeface="Carlito"/>
            </a:endParaRPr>
          </a:p>
          <a:p>
            <a:pPr marL="354965" marR="8255" indent="-342900" algn="just">
              <a:lnSpc>
                <a:spcPct val="100000"/>
              </a:lnSpc>
              <a:spcBef>
                <a:spcPts val="790"/>
              </a:spcBef>
              <a:buFont typeface="Arial"/>
              <a:buChar char="•"/>
              <a:tabLst>
                <a:tab pos="355600" algn="l"/>
              </a:tabLst>
            </a:pPr>
            <a:r>
              <a:rPr sz="3200" spc="-5" dirty="0">
                <a:latin typeface="Carlito"/>
                <a:cs typeface="Carlito"/>
              </a:rPr>
              <a:t>Ces </a:t>
            </a:r>
            <a:r>
              <a:rPr sz="3200" spc="-15" dirty="0">
                <a:latin typeface="Carlito"/>
                <a:cs typeface="Carlito"/>
              </a:rPr>
              <a:t>représentations </a:t>
            </a:r>
            <a:r>
              <a:rPr sz="3200" spc="-10" dirty="0">
                <a:latin typeface="Carlito"/>
                <a:cs typeface="Carlito"/>
              </a:rPr>
              <a:t>sont </a:t>
            </a:r>
            <a:r>
              <a:rPr sz="3200" spc="-5" dirty="0">
                <a:latin typeface="Carlito"/>
                <a:cs typeface="Carlito"/>
              </a:rPr>
              <a:t>sous-tendues par des  </a:t>
            </a:r>
            <a:r>
              <a:rPr sz="3200" spc="-15" dirty="0">
                <a:latin typeface="Carlito"/>
                <a:cs typeface="Carlito"/>
              </a:rPr>
              <a:t>valeurs </a:t>
            </a:r>
            <a:r>
              <a:rPr sz="3200" spc="-5" dirty="0">
                <a:latin typeface="Carlito"/>
                <a:cs typeface="Carlito"/>
              </a:rPr>
              <a:t>qui </a:t>
            </a:r>
            <a:r>
              <a:rPr sz="3200" spc="-10" dirty="0">
                <a:latin typeface="Carlito"/>
                <a:cs typeface="Carlito"/>
              </a:rPr>
              <a:t>sont </a:t>
            </a:r>
            <a:r>
              <a:rPr sz="3200" spc="-20" dirty="0">
                <a:latin typeface="Carlito"/>
                <a:cs typeface="Carlito"/>
              </a:rPr>
              <a:t>propres </a:t>
            </a:r>
            <a:r>
              <a:rPr sz="3200" dirty="0">
                <a:latin typeface="Carlito"/>
                <a:cs typeface="Carlito"/>
              </a:rPr>
              <a:t>à </a:t>
            </a:r>
            <a:r>
              <a:rPr sz="3200" spc="-15" dirty="0">
                <a:latin typeface="Carlito"/>
                <a:cs typeface="Carlito"/>
              </a:rPr>
              <a:t>cette</a:t>
            </a:r>
            <a:r>
              <a:rPr sz="3200" spc="30" dirty="0">
                <a:latin typeface="Carlito"/>
                <a:cs typeface="Carlito"/>
              </a:rPr>
              <a:t> </a:t>
            </a:r>
            <a:r>
              <a:rPr sz="3200" spc="-15" dirty="0">
                <a:latin typeface="Carlito"/>
                <a:cs typeface="Carlito"/>
              </a:rPr>
              <a:t>profession.</a:t>
            </a:r>
            <a:endParaRPr sz="3200">
              <a:latin typeface="Carlito"/>
              <a:cs typeface="Carlit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255527"/>
            <a:ext cx="8308340" cy="1221740"/>
            <a:chOff x="418084" y="255527"/>
            <a:chExt cx="8308340" cy="1221740"/>
          </a:xfrm>
        </p:grpSpPr>
        <p:sp>
          <p:nvSpPr>
            <p:cNvPr id="3" name="object 3"/>
            <p:cNvSpPr/>
            <p:nvPr/>
          </p:nvSpPr>
          <p:spPr>
            <a:xfrm>
              <a:off x="418084" y="255527"/>
              <a:ext cx="8307830" cy="12212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274319"/>
              <a:ext cx="8229600" cy="1143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274320"/>
            <a:ext cx="8229600" cy="1143000"/>
          </a:xfrm>
          <a:prstGeom prst="rect">
            <a:avLst/>
          </a:prstGeom>
          <a:ln w="10159">
            <a:solidFill>
              <a:srgbClr val="000000"/>
            </a:solidFill>
          </a:ln>
        </p:spPr>
        <p:txBody>
          <a:bodyPr vert="horz" wrap="square" lIns="0" tIns="305435" rIns="0" bIns="0" rtlCol="0">
            <a:spAutoFit/>
          </a:bodyPr>
          <a:lstStyle/>
          <a:p>
            <a:pPr marL="1169035">
              <a:lnSpc>
                <a:spcPct val="100000"/>
              </a:lnSpc>
              <a:spcBef>
                <a:spcPts val="2405"/>
              </a:spcBef>
            </a:pPr>
            <a:r>
              <a:rPr sz="3200" b="1" dirty="0">
                <a:latin typeface="Times New Roman"/>
                <a:cs typeface="Times New Roman"/>
              </a:rPr>
              <a:t>1.5 </a:t>
            </a:r>
            <a:r>
              <a:rPr sz="3200" b="1" dirty="0">
                <a:latin typeface="Caladea"/>
                <a:cs typeface="Caladea"/>
              </a:rPr>
              <a:t>Les </a:t>
            </a:r>
            <a:r>
              <a:rPr sz="3200" b="1" spc="-10" dirty="0">
                <a:latin typeface="Caladea"/>
                <a:cs typeface="Caladea"/>
              </a:rPr>
              <a:t>valeurs</a:t>
            </a:r>
            <a:r>
              <a:rPr sz="3200" b="1" spc="-30" dirty="0">
                <a:latin typeface="Caladea"/>
                <a:cs typeface="Caladea"/>
              </a:rPr>
              <a:t> </a:t>
            </a:r>
            <a:r>
              <a:rPr sz="3200" b="1" spc="-10" dirty="0">
                <a:latin typeface="Caladea"/>
                <a:cs typeface="Caladea"/>
              </a:rPr>
              <a:t>professionnelles</a:t>
            </a:r>
            <a:endParaRPr sz="3200">
              <a:latin typeface="Caladea"/>
              <a:cs typeface="Caladea"/>
            </a:endParaRPr>
          </a:p>
        </p:txBody>
      </p:sp>
      <p:sp>
        <p:nvSpPr>
          <p:cNvPr id="6" name="object 6"/>
          <p:cNvSpPr txBox="1"/>
          <p:nvPr/>
        </p:nvSpPr>
        <p:spPr>
          <a:xfrm>
            <a:off x="78739" y="1415986"/>
            <a:ext cx="8406765" cy="4721805"/>
          </a:xfrm>
          <a:prstGeom prst="rect">
            <a:avLst/>
          </a:prstGeom>
        </p:spPr>
        <p:txBody>
          <a:bodyPr vert="horz" wrap="square" lIns="0" tIns="12700" rIns="0" bIns="0" rtlCol="0">
            <a:spAutoFit/>
          </a:bodyPr>
          <a:lstStyle/>
          <a:p>
            <a:pPr marL="581025" algn="ctr">
              <a:lnSpc>
                <a:spcPct val="100000"/>
              </a:lnSpc>
              <a:spcBef>
                <a:spcPts val="100"/>
              </a:spcBef>
            </a:pPr>
            <a:r>
              <a:rPr sz="2800" spc="-190" dirty="0">
                <a:latin typeface="Arial"/>
                <a:cs typeface="Arial"/>
              </a:rPr>
              <a:t>Elles </a:t>
            </a:r>
            <a:r>
              <a:rPr sz="2800" spc="-85" dirty="0">
                <a:latin typeface="Arial"/>
                <a:cs typeface="Arial"/>
              </a:rPr>
              <a:t>s’imposent </a:t>
            </a:r>
            <a:r>
              <a:rPr sz="2800" spc="-140" dirty="0">
                <a:latin typeface="Arial"/>
                <a:cs typeface="Arial"/>
              </a:rPr>
              <a:t>comme </a:t>
            </a:r>
            <a:r>
              <a:rPr sz="2800" spc="-185" dirty="0">
                <a:latin typeface="Arial"/>
                <a:cs typeface="Arial"/>
              </a:rPr>
              <a:t>des</a:t>
            </a:r>
            <a:r>
              <a:rPr sz="2800" spc="-265" dirty="0">
                <a:latin typeface="Arial"/>
                <a:cs typeface="Arial"/>
              </a:rPr>
              <a:t> </a:t>
            </a:r>
            <a:r>
              <a:rPr sz="2800" spc="-150" dirty="0">
                <a:latin typeface="Arial"/>
                <a:cs typeface="Arial"/>
              </a:rPr>
              <a:t>évidences</a:t>
            </a:r>
            <a:endParaRPr sz="2800">
              <a:latin typeface="Arial"/>
              <a:cs typeface="Arial"/>
            </a:endParaRPr>
          </a:p>
          <a:p>
            <a:pPr>
              <a:lnSpc>
                <a:spcPct val="100000"/>
              </a:lnSpc>
              <a:spcBef>
                <a:spcPts val="25"/>
              </a:spcBef>
            </a:pPr>
            <a:endParaRPr sz="2600">
              <a:latin typeface="Arial"/>
              <a:cs typeface="Arial"/>
            </a:endParaRPr>
          </a:p>
          <a:p>
            <a:pPr marL="12700" marR="5080" algn="ctr">
              <a:lnSpc>
                <a:spcPct val="100000"/>
              </a:lnSpc>
              <a:tabLst>
                <a:tab pos="1791970" algn="l"/>
                <a:tab pos="2270125" algn="l"/>
                <a:tab pos="3004185" algn="l"/>
                <a:tab pos="3877945" algn="l"/>
                <a:tab pos="4403725" algn="l"/>
                <a:tab pos="6265545" algn="l"/>
                <a:tab pos="6824980" algn="l"/>
              </a:tabLst>
            </a:pPr>
            <a:r>
              <a:rPr sz="2800" dirty="0">
                <a:latin typeface="Carlito"/>
                <a:cs typeface="Carlito"/>
              </a:rPr>
              <a:t>l'U</a:t>
            </a:r>
            <a:r>
              <a:rPr sz="2800" spc="5" dirty="0">
                <a:latin typeface="Carlito"/>
                <a:cs typeface="Carlito"/>
              </a:rPr>
              <a:t>n</a:t>
            </a:r>
            <a:r>
              <a:rPr sz="2800" dirty="0">
                <a:latin typeface="Carlito"/>
                <a:cs typeface="Carlito"/>
              </a:rPr>
              <a:t>i</a:t>
            </a:r>
            <a:r>
              <a:rPr sz="2800" spc="-30" dirty="0">
                <a:latin typeface="Carlito"/>
                <a:cs typeface="Carlito"/>
              </a:rPr>
              <a:t>v</a:t>
            </a:r>
            <a:r>
              <a:rPr sz="2800" dirty="0">
                <a:latin typeface="Carlito"/>
                <a:cs typeface="Carlito"/>
              </a:rPr>
              <a:t>e</a:t>
            </a:r>
            <a:r>
              <a:rPr sz="2800" spc="-30" dirty="0">
                <a:latin typeface="Carlito"/>
                <a:cs typeface="Carlito"/>
              </a:rPr>
              <a:t>r</a:t>
            </a:r>
            <a:r>
              <a:rPr sz="2800" spc="-5" dirty="0">
                <a:latin typeface="Carlito"/>
                <a:cs typeface="Carlito"/>
              </a:rPr>
              <a:t>si</a:t>
            </a:r>
            <a:r>
              <a:rPr sz="2800" spc="-40" dirty="0">
                <a:latin typeface="Carlito"/>
                <a:cs typeface="Carlito"/>
              </a:rPr>
              <a:t>t</a:t>
            </a:r>
            <a:r>
              <a:rPr sz="2800" dirty="0">
                <a:latin typeface="Carlito"/>
                <a:cs typeface="Carlito"/>
              </a:rPr>
              <a:t>é	</a:t>
            </a:r>
            <a:r>
              <a:rPr sz="2800" spc="5" dirty="0">
                <a:latin typeface="Carlito"/>
                <a:cs typeface="Carlito"/>
              </a:rPr>
              <a:t>s</a:t>
            </a:r>
            <a:r>
              <a:rPr sz="2800" dirty="0">
                <a:latin typeface="Carlito"/>
                <a:cs typeface="Carlito"/>
              </a:rPr>
              <a:t>e	</a:t>
            </a:r>
            <a:r>
              <a:rPr sz="2800" spc="5" dirty="0">
                <a:latin typeface="Carlito"/>
                <a:cs typeface="Carlito"/>
              </a:rPr>
              <a:t>d</a:t>
            </a:r>
            <a:r>
              <a:rPr sz="2800" spc="-5" dirty="0">
                <a:latin typeface="Carlito"/>
                <a:cs typeface="Carlito"/>
              </a:rPr>
              <a:t>oi</a:t>
            </a:r>
            <a:r>
              <a:rPr sz="2800" dirty="0">
                <a:latin typeface="Carlito"/>
                <a:cs typeface="Carlito"/>
              </a:rPr>
              <a:t>t	</a:t>
            </a:r>
            <a:r>
              <a:rPr sz="2800" spc="10" dirty="0">
                <a:latin typeface="Carlito"/>
                <a:cs typeface="Carlito"/>
              </a:rPr>
              <a:t>d</a:t>
            </a:r>
            <a:r>
              <a:rPr sz="2800" spc="-5" dirty="0">
                <a:latin typeface="Carlito"/>
                <a:cs typeface="Carlito"/>
              </a:rPr>
              <a:t>o</a:t>
            </a:r>
            <a:r>
              <a:rPr sz="2800" spc="10" dirty="0">
                <a:latin typeface="Carlito"/>
                <a:cs typeface="Carlito"/>
              </a:rPr>
              <a:t>n</a:t>
            </a:r>
            <a:r>
              <a:rPr sz="2800" dirty="0">
                <a:latin typeface="Carlito"/>
                <a:cs typeface="Carlito"/>
              </a:rPr>
              <a:t>c	</a:t>
            </a:r>
            <a:r>
              <a:rPr sz="2800" spc="5" dirty="0">
                <a:latin typeface="Carlito"/>
                <a:cs typeface="Carlito"/>
              </a:rPr>
              <a:t>d</a:t>
            </a:r>
            <a:r>
              <a:rPr sz="2800" dirty="0">
                <a:latin typeface="Carlito"/>
                <a:cs typeface="Carlito"/>
              </a:rPr>
              <a:t>e	</a:t>
            </a:r>
            <a:r>
              <a:rPr sz="2800" spc="5" dirty="0">
                <a:latin typeface="Carlito"/>
                <a:cs typeface="Carlito"/>
              </a:rPr>
              <a:t>p</a:t>
            </a:r>
            <a:r>
              <a:rPr sz="2800" spc="-40" dirty="0">
                <a:latin typeface="Carlito"/>
                <a:cs typeface="Carlito"/>
              </a:rPr>
              <a:t>r</a:t>
            </a:r>
            <a:r>
              <a:rPr sz="2800" spc="-5" dirty="0">
                <a:latin typeface="Carlito"/>
                <a:cs typeface="Carlito"/>
              </a:rPr>
              <a:t>om</a:t>
            </a:r>
            <a:r>
              <a:rPr sz="2800" spc="5" dirty="0">
                <a:latin typeface="Carlito"/>
                <a:cs typeface="Carlito"/>
              </a:rPr>
              <a:t>ou</a:t>
            </a:r>
            <a:r>
              <a:rPr sz="2800" spc="-25" dirty="0">
                <a:latin typeface="Carlito"/>
                <a:cs typeface="Carlito"/>
              </a:rPr>
              <a:t>v</a:t>
            </a:r>
            <a:r>
              <a:rPr sz="2800" spc="-5" dirty="0">
                <a:latin typeface="Carlito"/>
                <a:cs typeface="Carlito"/>
              </a:rPr>
              <a:t>oi</a:t>
            </a:r>
            <a:r>
              <a:rPr sz="2800" dirty="0">
                <a:latin typeface="Carlito"/>
                <a:cs typeface="Carlito"/>
              </a:rPr>
              <a:t>r</a:t>
            </a:r>
            <a:r>
              <a:rPr sz="2800">
                <a:latin typeface="Carlito"/>
                <a:cs typeface="Carlito"/>
              </a:rPr>
              <a:t>	</a:t>
            </a:r>
            <a:r>
              <a:rPr sz="2800" smtClean="0">
                <a:latin typeface="Carlito"/>
                <a:cs typeface="Carlito"/>
              </a:rPr>
              <a:t>l</a:t>
            </a:r>
            <a:r>
              <a:rPr sz="2800" spc="5" smtClean="0">
                <a:latin typeface="Carlito"/>
                <a:cs typeface="Carlito"/>
              </a:rPr>
              <a:t>e</a:t>
            </a:r>
            <a:r>
              <a:rPr sz="2800" smtClean="0">
                <a:latin typeface="Carlito"/>
                <a:cs typeface="Carlito"/>
              </a:rPr>
              <a:t>s	pri</a:t>
            </a:r>
            <a:r>
              <a:rPr sz="2800" spc="5" smtClean="0">
                <a:latin typeface="Carlito"/>
                <a:cs typeface="Carlito"/>
              </a:rPr>
              <a:t>n</a:t>
            </a:r>
            <a:r>
              <a:rPr sz="2800" smtClean="0">
                <a:latin typeface="Carlito"/>
                <a:cs typeface="Carlito"/>
              </a:rPr>
              <a:t>cipales  </a:t>
            </a:r>
            <a:r>
              <a:rPr sz="2800" spc="-15" dirty="0">
                <a:latin typeface="Carlito"/>
                <a:cs typeface="Carlito"/>
              </a:rPr>
              <a:t>valeurs</a:t>
            </a:r>
            <a:r>
              <a:rPr sz="2800" spc="-35" dirty="0">
                <a:latin typeface="Carlito"/>
                <a:cs typeface="Carlito"/>
              </a:rPr>
              <a:t> </a:t>
            </a:r>
            <a:r>
              <a:rPr sz="2800" spc="-10">
                <a:latin typeface="Carlito"/>
                <a:cs typeface="Carlito"/>
              </a:rPr>
              <a:t>professionnelle</a:t>
            </a:r>
            <a:r>
              <a:rPr sz="2800" spc="-10" smtClean="0">
                <a:latin typeface="Carlito"/>
                <a:cs typeface="Carlito"/>
              </a:rPr>
              <a:t>:</a:t>
            </a:r>
            <a:endParaRPr sz="2800">
              <a:latin typeface="Carlito"/>
              <a:cs typeface="Carlito"/>
            </a:endParaRPr>
          </a:p>
          <a:p>
            <a:pPr marL="528320" indent="-516255">
              <a:lnSpc>
                <a:spcPct val="100000"/>
              </a:lnSpc>
              <a:buFont typeface="Wingdings"/>
              <a:buChar char=""/>
              <a:tabLst>
                <a:tab pos="528955" algn="l"/>
              </a:tabLst>
            </a:pPr>
            <a:r>
              <a:rPr sz="2800" dirty="0">
                <a:latin typeface="Carlito"/>
                <a:cs typeface="Carlito"/>
              </a:rPr>
              <a:t>la </a:t>
            </a:r>
            <a:r>
              <a:rPr sz="2800" spc="-10">
                <a:latin typeface="Carlito"/>
                <a:cs typeface="Carlito"/>
              </a:rPr>
              <a:t>compétence</a:t>
            </a:r>
            <a:r>
              <a:rPr sz="2800" spc="-55">
                <a:latin typeface="Carlito"/>
                <a:cs typeface="Carlito"/>
              </a:rPr>
              <a:t> </a:t>
            </a:r>
            <a:r>
              <a:rPr lang="ar-DZ" sz="2800" spc="-405" dirty="0" err="1" smtClean="0">
                <a:latin typeface="Arial"/>
                <a:cs typeface="Arial"/>
              </a:rPr>
              <a:t>المواضبة</a:t>
            </a:r>
            <a:endParaRPr sz="2800">
              <a:latin typeface="Arial"/>
              <a:cs typeface="Arial"/>
            </a:endParaRPr>
          </a:p>
          <a:p>
            <a:pPr marL="726440" indent="-714375">
              <a:lnSpc>
                <a:spcPct val="100000"/>
              </a:lnSpc>
              <a:buFont typeface="Wingdings"/>
              <a:buChar char=""/>
              <a:tabLst>
                <a:tab pos="727075" algn="l"/>
              </a:tabLst>
            </a:pPr>
            <a:r>
              <a:rPr sz="2800" spc="-10">
                <a:latin typeface="Carlito"/>
                <a:cs typeface="Carlito"/>
              </a:rPr>
              <a:t>l'intégrité </a:t>
            </a:r>
            <a:r>
              <a:rPr sz="2800" spc="-5" smtClean="0">
                <a:latin typeface="Carlito"/>
                <a:cs typeface="Carlito"/>
              </a:rPr>
              <a:t>scientifique</a:t>
            </a:r>
            <a:r>
              <a:rPr lang="ar-DZ" sz="2800" spc="-5" dirty="0" smtClean="0">
                <a:latin typeface="Carlito"/>
                <a:cs typeface="Carlito"/>
              </a:rPr>
              <a:t> </a:t>
            </a:r>
            <a:r>
              <a:rPr lang="ar-DZ" sz="2800" spc="-5" dirty="0" err="1" smtClean="0">
                <a:latin typeface="Carlito"/>
                <a:cs typeface="Carlito"/>
              </a:rPr>
              <a:t>الامانة</a:t>
            </a:r>
            <a:r>
              <a:rPr lang="ar-DZ" sz="2800" spc="-5" dirty="0" smtClean="0">
                <a:latin typeface="Carlito"/>
                <a:cs typeface="Carlito"/>
              </a:rPr>
              <a:t> العلمية   </a:t>
            </a:r>
            <a:endParaRPr sz="2800">
              <a:latin typeface="Carlito"/>
              <a:cs typeface="Carlito"/>
            </a:endParaRPr>
          </a:p>
          <a:p>
            <a:pPr marL="609600" indent="-597535">
              <a:lnSpc>
                <a:spcPct val="100000"/>
              </a:lnSpc>
              <a:spcBef>
                <a:spcPts val="5"/>
              </a:spcBef>
              <a:buFont typeface="Wingdings"/>
              <a:buChar char=""/>
              <a:tabLst>
                <a:tab pos="610235" algn="l"/>
              </a:tabLst>
            </a:pPr>
            <a:r>
              <a:rPr sz="2800" dirty="0">
                <a:latin typeface="Carlito"/>
                <a:cs typeface="Carlito"/>
              </a:rPr>
              <a:t>la </a:t>
            </a:r>
            <a:r>
              <a:rPr sz="2800" spc="-10">
                <a:latin typeface="Carlito"/>
                <a:cs typeface="Carlito"/>
              </a:rPr>
              <a:t>propriété </a:t>
            </a:r>
            <a:r>
              <a:rPr sz="2800" spc="-5" smtClean="0">
                <a:latin typeface="Carlito"/>
                <a:cs typeface="Carlito"/>
              </a:rPr>
              <a:t>intellectuelle</a:t>
            </a:r>
            <a:r>
              <a:rPr lang="ar-DZ" sz="2800" spc="-5" dirty="0" smtClean="0">
                <a:latin typeface="Carlito"/>
                <a:cs typeface="Carlito"/>
              </a:rPr>
              <a:t> الملكية الفكرية </a:t>
            </a:r>
            <a:endParaRPr sz="2800">
              <a:latin typeface="Carlito"/>
              <a:cs typeface="Carlito"/>
            </a:endParaRPr>
          </a:p>
          <a:p>
            <a:pPr marL="528320" indent="-516255">
              <a:lnSpc>
                <a:spcPct val="100000"/>
              </a:lnSpc>
              <a:buFont typeface="Wingdings"/>
              <a:buChar char=""/>
              <a:tabLst>
                <a:tab pos="528320" algn="l"/>
                <a:tab pos="528955" algn="l"/>
                <a:tab pos="942340" algn="l"/>
              </a:tabLst>
            </a:pPr>
            <a:r>
              <a:rPr sz="2800" dirty="0">
                <a:latin typeface="Carlito"/>
                <a:cs typeface="Carlito"/>
              </a:rPr>
              <a:t>la</a:t>
            </a:r>
            <a:r>
              <a:rPr sz="2800">
                <a:latin typeface="Carlito"/>
                <a:cs typeface="Carlito"/>
              </a:rPr>
              <a:t>	</a:t>
            </a:r>
            <a:r>
              <a:rPr sz="2800" spc="-10" smtClean="0">
                <a:latin typeface="Carlito"/>
                <a:cs typeface="Carlito"/>
              </a:rPr>
              <a:t>probité</a:t>
            </a:r>
            <a:r>
              <a:rPr lang="ar-DZ" sz="2800" spc="-10" dirty="0" smtClean="0">
                <a:latin typeface="Carlito"/>
                <a:cs typeface="Carlito"/>
              </a:rPr>
              <a:t> النزاهة </a:t>
            </a:r>
            <a:r>
              <a:rPr lang="ar-DZ" sz="2800" spc="-10" dirty="0" err="1" smtClean="0">
                <a:latin typeface="Carlito"/>
                <a:cs typeface="Carlito"/>
              </a:rPr>
              <a:t>او</a:t>
            </a:r>
            <a:r>
              <a:rPr lang="ar-DZ" sz="2800" spc="-10" dirty="0" smtClean="0">
                <a:latin typeface="Carlito"/>
                <a:cs typeface="Carlito"/>
              </a:rPr>
              <a:t> الاستقامة </a:t>
            </a:r>
            <a:endParaRPr sz="2800">
              <a:latin typeface="Carlito"/>
              <a:cs typeface="Carlito"/>
            </a:endParaRPr>
          </a:p>
          <a:p>
            <a:pPr marL="609600" indent="-597535">
              <a:lnSpc>
                <a:spcPct val="100000"/>
              </a:lnSpc>
              <a:buFont typeface="Wingdings"/>
              <a:buChar char=""/>
              <a:tabLst>
                <a:tab pos="609600" algn="l"/>
                <a:tab pos="610235" algn="l"/>
                <a:tab pos="1021715" algn="l"/>
              </a:tabLst>
            </a:pPr>
            <a:r>
              <a:rPr sz="2800" dirty="0">
                <a:latin typeface="Carlito"/>
                <a:cs typeface="Carlito"/>
              </a:rPr>
              <a:t>la</a:t>
            </a:r>
            <a:r>
              <a:rPr sz="2800">
                <a:latin typeface="Carlito"/>
                <a:cs typeface="Carlito"/>
              </a:rPr>
              <a:t>	</a:t>
            </a:r>
            <a:r>
              <a:rPr sz="2800" spc="-10" smtClean="0">
                <a:latin typeface="Carlito"/>
                <a:cs typeface="Carlito"/>
              </a:rPr>
              <a:t>transparence</a:t>
            </a:r>
            <a:r>
              <a:rPr lang="ar-DZ" sz="2800" spc="-10" dirty="0" smtClean="0">
                <a:latin typeface="Carlito"/>
                <a:cs typeface="Carlito"/>
              </a:rPr>
              <a:t>    الشفافية </a:t>
            </a:r>
            <a:endParaRPr lang="ar-DZ" sz="2800" spc="-760" dirty="0">
              <a:latin typeface="Arial"/>
              <a:cs typeface="Arial"/>
            </a:endParaRPr>
          </a:p>
          <a:p>
            <a:pPr marL="609600" indent="-597535">
              <a:lnSpc>
                <a:spcPct val="100000"/>
              </a:lnSpc>
              <a:buFont typeface="Wingdings"/>
              <a:buChar char=""/>
              <a:tabLst>
                <a:tab pos="609600" algn="l"/>
                <a:tab pos="610235" algn="l"/>
                <a:tab pos="1021715" algn="l"/>
              </a:tabLst>
            </a:pPr>
            <a:r>
              <a:rPr sz="2800" smtClean="0">
                <a:latin typeface="Carlito"/>
                <a:cs typeface="Carlito"/>
              </a:rPr>
              <a:t>la </a:t>
            </a:r>
            <a:r>
              <a:rPr sz="2800" spc="-10" smtClean="0">
                <a:latin typeface="Carlito"/>
                <a:cs typeface="Carlito"/>
              </a:rPr>
              <a:t>continuité</a:t>
            </a:r>
            <a:r>
              <a:rPr lang="ar-DZ" sz="2800" spc="-10" dirty="0" smtClean="0">
                <a:latin typeface="Carlito"/>
                <a:cs typeface="Carlito"/>
              </a:rPr>
              <a:t>    الاستمرارية  </a:t>
            </a:r>
            <a:endParaRPr sz="2800">
              <a:latin typeface="Carlito"/>
              <a:cs typeface="Carlito"/>
            </a:endParaRPr>
          </a:p>
          <a:p>
            <a:pPr marL="609600" indent="-597535">
              <a:lnSpc>
                <a:spcPct val="100000"/>
              </a:lnSpc>
              <a:spcBef>
                <a:spcPts val="5"/>
              </a:spcBef>
              <a:buFont typeface="Wingdings"/>
              <a:buChar char=""/>
              <a:tabLst>
                <a:tab pos="609600" algn="l"/>
                <a:tab pos="610235" algn="l"/>
              </a:tabLst>
            </a:pPr>
            <a:r>
              <a:rPr sz="2800" spc="-10" smtClean="0">
                <a:latin typeface="Carlito"/>
                <a:cs typeface="Carlito"/>
              </a:rPr>
              <a:t>l'efficience</a:t>
            </a:r>
            <a:r>
              <a:rPr lang="ar-DZ" sz="2800" spc="-10" dirty="0" smtClean="0">
                <a:latin typeface="Carlito"/>
                <a:cs typeface="Carlito"/>
              </a:rPr>
              <a:t> الكفاءة </a:t>
            </a:r>
            <a:endParaRPr sz="2800">
              <a:latin typeface="Carlito"/>
              <a:cs typeface="Carlito"/>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14400" y="609600"/>
            <a:ext cx="7655243" cy="4142160"/>
          </a:xfrm>
          <a:prstGeom prst="rect">
            <a:avLst/>
          </a:prstGeom>
        </p:spPr>
        <p:txBody>
          <a:bodyPr vert="horz" wrap="square" lIns="0" tIns="12700" rIns="0" bIns="0" rtlCol="0">
            <a:spAutoFit/>
          </a:bodyPr>
          <a:lstStyle/>
          <a:p>
            <a:pPr marL="528320" indent="-515620">
              <a:lnSpc>
                <a:spcPct val="100000"/>
              </a:lnSpc>
              <a:spcBef>
                <a:spcPts val="100"/>
              </a:spcBef>
              <a:buFont typeface="Wingdings"/>
              <a:buChar char=""/>
              <a:tabLst>
                <a:tab pos="527685" algn="l"/>
                <a:tab pos="528320" algn="l"/>
                <a:tab pos="941705" algn="l"/>
              </a:tabLst>
            </a:pPr>
            <a:r>
              <a:rPr sz="4000" dirty="0">
                <a:latin typeface="Carlito"/>
                <a:cs typeface="Carlito"/>
              </a:rPr>
              <a:t>la</a:t>
            </a:r>
            <a:r>
              <a:rPr sz="4000">
                <a:latin typeface="Carlito"/>
                <a:cs typeface="Carlito"/>
              </a:rPr>
              <a:t>	</a:t>
            </a:r>
            <a:r>
              <a:rPr sz="4000" spc="-5" smtClean="0">
                <a:latin typeface="Carlito"/>
                <a:cs typeface="Carlito"/>
              </a:rPr>
              <a:t>diligence;</a:t>
            </a:r>
            <a:r>
              <a:rPr lang="ar-DZ" sz="4000" spc="-5" dirty="0" smtClean="0">
                <a:latin typeface="Carlito"/>
                <a:cs typeface="Carlito"/>
              </a:rPr>
              <a:t>الكفاءة</a:t>
            </a:r>
            <a:endParaRPr sz="4000">
              <a:latin typeface="Carlito"/>
              <a:cs typeface="Carlito"/>
            </a:endParaRPr>
          </a:p>
          <a:p>
            <a:pPr marL="528320" indent="-515620">
              <a:lnSpc>
                <a:spcPts val="3360"/>
              </a:lnSpc>
              <a:spcBef>
                <a:spcPts val="5"/>
              </a:spcBef>
              <a:buFont typeface="Wingdings"/>
              <a:buChar char=""/>
              <a:tabLst>
                <a:tab pos="527685" algn="l"/>
                <a:tab pos="528320" algn="l"/>
                <a:tab pos="942340" algn="l"/>
              </a:tabLst>
            </a:pPr>
            <a:r>
              <a:rPr sz="4000" dirty="0">
                <a:latin typeface="Carlito"/>
                <a:cs typeface="Carlito"/>
              </a:rPr>
              <a:t>la</a:t>
            </a:r>
            <a:r>
              <a:rPr sz="4000">
                <a:latin typeface="Carlito"/>
                <a:cs typeface="Carlito"/>
              </a:rPr>
              <a:t>	</a:t>
            </a:r>
            <a:r>
              <a:rPr sz="4000" spc="-15" smtClean="0">
                <a:latin typeface="Carlito"/>
                <a:cs typeface="Carlito"/>
              </a:rPr>
              <a:t>conformité;</a:t>
            </a:r>
            <a:r>
              <a:rPr lang="ar-DZ" sz="4000" spc="-15" dirty="0" smtClean="0">
                <a:latin typeface="Carlito"/>
                <a:cs typeface="Carlito"/>
              </a:rPr>
              <a:t>الامتثال</a:t>
            </a:r>
            <a:endParaRPr sz="4000" smtClean="0">
              <a:latin typeface="Carlito"/>
              <a:cs typeface="Carlito"/>
            </a:endParaRPr>
          </a:p>
          <a:p>
            <a:pPr marL="528320" indent="-515620">
              <a:lnSpc>
                <a:spcPct val="100000"/>
              </a:lnSpc>
              <a:buFont typeface="Wingdings"/>
              <a:buChar char=""/>
              <a:tabLst>
                <a:tab pos="527685" algn="l"/>
                <a:tab pos="528320" algn="l"/>
              </a:tabLst>
            </a:pPr>
            <a:r>
              <a:rPr sz="4000" spc="-5" smtClean="0">
                <a:latin typeface="Carlito"/>
                <a:cs typeface="Carlito"/>
              </a:rPr>
              <a:t>l'équilibre;</a:t>
            </a:r>
            <a:r>
              <a:rPr lang="ar-DZ" sz="4000" spc="-5" dirty="0" smtClean="0">
                <a:latin typeface="Carlito"/>
                <a:cs typeface="Carlito"/>
              </a:rPr>
              <a:t>التوازن</a:t>
            </a:r>
            <a:endParaRPr sz="4000" smtClean="0">
              <a:latin typeface="Carlito"/>
              <a:cs typeface="Carlito"/>
            </a:endParaRPr>
          </a:p>
          <a:p>
            <a:pPr marL="528320" indent="-515620">
              <a:lnSpc>
                <a:spcPct val="100000"/>
              </a:lnSpc>
              <a:buFont typeface="Wingdings"/>
              <a:buChar char=""/>
              <a:tabLst>
                <a:tab pos="528320" algn="l"/>
              </a:tabLst>
            </a:pPr>
            <a:r>
              <a:rPr sz="4000" smtClean="0">
                <a:latin typeface="Carlito"/>
                <a:cs typeface="Carlito"/>
              </a:rPr>
              <a:t>le </a:t>
            </a:r>
            <a:r>
              <a:rPr sz="4000" spc="-60" smtClean="0">
                <a:latin typeface="Carlito"/>
                <a:cs typeface="Carlito"/>
              </a:rPr>
              <a:t>désintéressement</a:t>
            </a:r>
            <a:r>
              <a:rPr lang="ar-DZ" sz="4000" spc="-60" dirty="0" smtClean="0">
                <a:latin typeface="Carlito"/>
                <a:cs typeface="Carlito"/>
              </a:rPr>
              <a:t>نكران </a:t>
            </a:r>
            <a:r>
              <a:rPr lang="ar-DZ" sz="4000" spc="-60" dirty="0" err="1" smtClean="0">
                <a:latin typeface="Carlito"/>
                <a:cs typeface="Carlito"/>
              </a:rPr>
              <a:t>الدات</a:t>
            </a:r>
            <a:r>
              <a:rPr lang="ar-DZ" sz="4000" spc="-60" dirty="0" smtClean="0">
                <a:latin typeface="Carlito"/>
                <a:cs typeface="Carlito"/>
              </a:rPr>
              <a:t> </a:t>
            </a:r>
            <a:endParaRPr sz="4000" baseline="-3968">
              <a:latin typeface="Arial"/>
              <a:cs typeface="Arial"/>
            </a:endParaRPr>
          </a:p>
          <a:p>
            <a:pPr marL="528320" indent="-515620">
              <a:lnSpc>
                <a:spcPct val="100000"/>
              </a:lnSpc>
              <a:spcBef>
                <a:spcPts val="5"/>
              </a:spcBef>
              <a:buFont typeface="Wingdings"/>
              <a:buChar char=""/>
              <a:tabLst>
                <a:tab pos="527685" algn="l"/>
                <a:tab pos="528320" algn="l"/>
              </a:tabLst>
            </a:pPr>
            <a:r>
              <a:rPr sz="4000">
                <a:latin typeface="Carlito"/>
                <a:cs typeface="Carlito"/>
              </a:rPr>
              <a:t>la</a:t>
            </a:r>
            <a:r>
              <a:rPr sz="4000" spc="-5">
                <a:latin typeface="Carlito"/>
                <a:cs typeface="Carlito"/>
              </a:rPr>
              <a:t> </a:t>
            </a:r>
            <a:r>
              <a:rPr sz="4000" spc="-10" smtClean="0">
                <a:latin typeface="Carlito"/>
                <a:cs typeface="Carlito"/>
              </a:rPr>
              <a:t>confidentialité;</a:t>
            </a:r>
            <a:r>
              <a:rPr lang="ar-DZ" sz="4000" spc="-10" dirty="0" smtClean="0">
                <a:latin typeface="Carlito"/>
                <a:cs typeface="Carlito"/>
              </a:rPr>
              <a:t>الخصوصية</a:t>
            </a:r>
            <a:endParaRPr sz="4000">
              <a:latin typeface="Carlito"/>
              <a:cs typeface="Carlito"/>
            </a:endParaRPr>
          </a:p>
          <a:p>
            <a:pPr marL="528320" indent="-515620">
              <a:lnSpc>
                <a:spcPct val="100000"/>
              </a:lnSpc>
              <a:buFont typeface="Wingdings"/>
              <a:buChar char=""/>
              <a:tabLst>
                <a:tab pos="527685" algn="l"/>
                <a:tab pos="528320" algn="l"/>
              </a:tabLst>
            </a:pPr>
            <a:r>
              <a:rPr sz="4000" spc="-5" smtClean="0">
                <a:latin typeface="Carlito"/>
                <a:cs typeface="Carlito"/>
              </a:rPr>
              <a:t>l'imputabilité;</a:t>
            </a:r>
            <a:r>
              <a:rPr lang="ar-DZ" sz="4000" spc="-5" dirty="0" smtClean="0">
                <a:latin typeface="Carlito"/>
                <a:cs typeface="Carlito"/>
              </a:rPr>
              <a:t>المساءلة</a:t>
            </a:r>
            <a:endParaRPr sz="4000">
              <a:latin typeface="Carlito"/>
              <a:cs typeface="Carlito"/>
            </a:endParaRPr>
          </a:p>
          <a:p>
            <a:pPr marL="528320" indent="-515620">
              <a:lnSpc>
                <a:spcPct val="100000"/>
              </a:lnSpc>
              <a:buFont typeface="Wingdings"/>
              <a:buChar char=""/>
              <a:tabLst>
                <a:tab pos="527685" algn="l"/>
                <a:tab pos="528320" algn="l"/>
              </a:tabLst>
            </a:pPr>
            <a:r>
              <a:rPr sz="4000" dirty="0">
                <a:latin typeface="Carlito"/>
                <a:cs typeface="Carlito"/>
              </a:rPr>
              <a:t>le </a:t>
            </a:r>
            <a:r>
              <a:rPr sz="4000">
                <a:latin typeface="Carlito"/>
                <a:cs typeface="Carlito"/>
              </a:rPr>
              <a:t>service</a:t>
            </a:r>
            <a:r>
              <a:rPr sz="4000" spc="-35">
                <a:latin typeface="Carlito"/>
                <a:cs typeface="Carlito"/>
              </a:rPr>
              <a:t> </a:t>
            </a:r>
            <a:r>
              <a:rPr sz="4000" spc="-30" smtClean="0">
                <a:latin typeface="Carlito"/>
                <a:cs typeface="Carlito"/>
              </a:rPr>
              <a:t>exclusif.</a:t>
            </a:r>
            <a:r>
              <a:rPr lang="ar-DZ" sz="4000" spc="-30" dirty="0" smtClean="0">
                <a:latin typeface="Carlito"/>
                <a:cs typeface="Carlito"/>
              </a:rPr>
              <a:t>خدمة </a:t>
            </a:r>
            <a:r>
              <a:rPr lang="ar-DZ" sz="4000" spc="-30" dirty="0" err="1" smtClean="0">
                <a:latin typeface="Carlito"/>
                <a:cs typeface="Carlito"/>
              </a:rPr>
              <a:t>حصرية</a:t>
            </a:r>
            <a:endParaRPr sz="4000">
              <a:latin typeface="Carlito"/>
              <a:cs typeface="Carlito"/>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274320"/>
            <a:ext cx="8229600" cy="880369"/>
          </a:xfrm>
          <a:prstGeom prst="rect">
            <a:avLst/>
          </a:prstGeom>
          <a:solidFill>
            <a:srgbClr val="D99593"/>
          </a:solidFill>
        </p:spPr>
        <p:txBody>
          <a:bodyPr vert="horz" wrap="square" lIns="0" tIns="201295" rIns="0" bIns="0" rtlCol="0">
            <a:spAutoFit/>
          </a:bodyPr>
          <a:lstStyle/>
          <a:p>
            <a:pPr marL="3810" algn="ctr">
              <a:lnSpc>
                <a:spcPct val="100000"/>
              </a:lnSpc>
              <a:spcBef>
                <a:spcPts val="1585"/>
              </a:spcBef>
            </a:pPr>
            <a:r>
              <a:rPr lang="fr-FR" sz="4400" spc="-30" dirty="0" smtClean="0">
                <a:latin typeface="Carlito"/>
                <a:cs typeface="Carlito"/>
              </a:rPr>
              <a:t>6-</a:t>
            </a:r>
            <a:r>
              <a:rPr sz="4400" spc="-30" smtClean="0">
                <a:latin typeface="Carlito"/>
                <a:cs typeface="Carlito"/>
              </a:rPr>
              <a:t>Savoir</a:t>
            </a:r>
            <a:endParaRPr sz="4400">
              <a:latin typeface="Carlito"/>
              <a:cs typeface="Carlito"/>
            </a:endParaRPr>
          </a:p>
        </p:txBody>
      </p:sp>
      <p:sp>
        <p:nvSpPr>
          <p:cNvPr id="3" name="object 3"/>
          <p:cNvSpPr txBox="1"/>
          <p:nvPr/>
        </p:nvSpPr>
        <p:spPr>
          <a:xfrm>
            <a:off x="1066800" y="2590800"/>
            <a:ext cx="7252715" cy="880110"/>
          </a:xfrm>
          <a:prstGeom prst="rect">
            <a:avLst/>
          </a:prstGeom>
        </p:spPr>
        <p:txBody>
          <a:bodyPr vert="horz" wrap="square" lIns="0" tIns="12700" rIns="0" bIns="0" rtlCol="0">
            <a:spAutoFit/>
          </a:bodyPr>
          <a:lstStyle/>
          <a:p>
            <a:pPr marL="2054860" marR="5080" indent="-2042795">
              <a:lnSpc>
                <a:spcPct val="100000"/>
              </a:lnSpc>
              <a:spcBef>
                <a:spcPts val="100"/>
              </a:spcBef>
            </a:pPr>
            <a:r>
              <a:rPr sz="2800" dirty="0">
                <a:latin typeface="Carlito"/>
                <a:cs typeface="Carlito"/>
              </a:rPr>
              <a:t>Ensemble de </a:t>
            </a:r>
            <a:r>
              <a:rPr sz="2800" spc="-5" dirty="0">
                <a:latin typeface="Carlito"/>
                <a:cs typeface="Carlito"/>
              </a:rPr>
              <a:t>connaissances </a:t>
            </a:r>
            <a:r>
              <a:rPr sz="2800" dirty="0">
                <a:latin typeface="Carlito"/>
                <a:cs typeface="Carlito"/>
              </a:rPr>
              <a:t>plus </a:t>
            </a:r>
            <a:r>
              <a:rPr sz="2800" spc="-5" dirty="0">
                <a:latin typeface="Carlito"/>
                <a:cs typeface="Carlito"/>
              </a:rPr>
              <a:t>ou</a:t>
            </a:r>
            <a:r>
              <a:rPr sz="2800" spc="-90" dirty="0">
                <a:latin typeface="Carlito"/>
                <a:cs typeface="Carlito"/>
              </a:rPr>
              <a:t> </a:t>
            </a:r>
            <a:r>
              <a:rPr sz="2800" dirty="0">
                <a:latin typeface="Carlito"/>
                <a:cs typeface="Carlito"/>
              </a:rPr>
              <a:t>moins  </a:t>
            </a:r>
            <a:r>
              <a:rPr sz="2800" spc="-15" dirty="0">
                <a:latin typeface="Carlito"/>
                <a:cs typeface="Carlito"/>
              </a:rPr>
              <a:t>systématisées</a:t>
            </a:r>
            <a:endParaRPr sz="2800">
              <a:latin typeface="Carlito"/>
              <a:cs typeface="Carlit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9600" y="533400"/>
            <a:ext cx="7082155" cy="2167260"/>
          </a:xfrm>
          <a:prstGeom prst="rect">
            <a:avLst/>
          </a:prstGeom>
        </p:spPr>
        <p:txBody>
          <a:bodyPr vert="horz" wrap="square" lIns="0" tIns="12700" rIns="0" bIns="0" rtlCol="0">
            <a:spAutoFit/>
          </a:bodyPr>
          <a:lstStyle/>
          <a:p>
            <a:pPr marL="137795" indent="-125730">
              <a:lnSpc>
                <a:spcPct val="100000"/>
              </a:lnSpc>
              <a:spcBef>
                <a:spcPts val="100"/>
              </a:spcBef>
              <a:buSzPct val="96428"/>
              <a:buFont typeface="Arial"/>
              <a:buChar char="•"/>
              <a:tabLst>
                <a:tab pos="138430" algn="l"/>
              </a:tabLst>
            </a:pPr>
            <a:r>
              <a:rPr sz="2800" spc="-5" dirty="0">
                <a:latin typeface="Carlito"/>
                <a:cs typeface="Carlito"/>
              </a:rPr>
              <a:t>Ils peuvent </a:t>
            </a:r>
            <a:r>
              <a:rPr sz="2800" spc="-15" dirty="0">
                <a:latin typeface="Carlito"/>
                <a:cs typeface="Carlito"/>
              </a:rPr>
              <a:t>être </a:t>
            </a:r>
            <a:r>
              <a:rPr sz="2800" dirty="0">
                <a:latin typeface="Carlito"/>
                <a:cs typeface="Carlito"/>
              </a:rPr>
              <a:t>appris, enseignés,</a:t>
            </a:r>
            <a:r>
              <a:rPr sz="2800" spc="-114" dirty="0">
                <a:latin typeface="Carlito"/>
                <a:cs typeface="Carlito"/>
              </a:rPr>
              <a:t> </a:t>
            </a:r>
            <a:r>
              <a:rPr sz="2800" dirty="0">
                <a:latin typeface="Carlito"/>
                <a:cs typeface="Carlito"/>
              </a:rPr>
              <a:t>utilisés.</a:t>
            </a:r>
            <a:endParaRPr sz="2800">
              <a:latin typeface="Carlito"/>
              <a:cs typeface="Carlito"/>
            </a:endParaRPr>
          </a:p>
          <a:p>
            <a:pPr marL="137795" indent="-125730">
              <a:lnSpc>
                <a:spcPct val="100000"/>
              </a:lnSpc>
              <a:spcBef>
                <a:spcPts val="5"/>
              </a:spcBef>
              <a:buSzPct val="96428"/>
              <a:buFont typeface="Arial"/>
              <a:buChar char="•"/>
              <a:tabLst>
                <a:tab pos="138430" algn="l"/>
              </a:tabLst>
            </a:pPr>
            <a:r>
              <a:rPr sz="2800" spc="-5" dirty="0">
                <a:latin typeface="Carlito"/>
                <a:cs typeface="Carlito"/>
              </a:rPr>
              <a:t>Ils </a:t>
            </a:r>
            <a:r>
              <a:rPr sz="2800" dirty="0">
                <a:latin typeface="Carlito"/>
                <a:cs typeface="Carlito"/>
              </a:rPr>
              <a:t>ne </a:t>
            </a:r>
            <a:r>
              <a:rPr sz="2800" spc="-5" dirty="0">
                <a:latin typeface="Carlito"/>
                <a:cs typeface="Carlito"/>
              </a:rPr>
              <a:t>peuvent </a:t>
            </a:r>
            <a:r>
              <a:rPr sz="2800" spc="-15" dirty="0">
                <a:latin typeface="Carlito"/>
                <a:cs typeface="Carlito"/>
              </a:rPr>
              <a:t>être </a:t>
            </a:r>
            <a:r>
              <a:rPr sz="2800" spc="-5" dirty="0">
                <a:latin typeface="Carlito"/>
                <a:cs typeface="Carlito"/>
              </a:rPr>
              <a:t>connus </a:t>
            </a:r>
            <a:r>
              <a:rPr sz="2800" dirty="0">
                <a:latin typeface="Carlito"/>
                <a:cs typeface="Carlito"/>
              </a:rPr>
              <a:t>sans </a:t>
            </a:r>
            <a:r>
              <a:rPr sz="2800" spc="-20" dirty="0">
                <a:latin typeface="Carlito"/>
                <a:cs typeface="Carlito"/>
              </a:rPr>
              <a:t>avoir été</a:t>
            </a:r>
            <a:r>
              <a:rPr sz="2800" spc="-25" dirty="0">
                <a:latin typeface="Carlito"/>
                <a:cs typeface="Carlito"/>
              </a:rPr>
              <a:t> </a:t>
            </a:r>
            <a:r>
              <a:rPr sz="2800" dirty="0">
                <a:latin typeface="Carlito"/>
                <a:cs typeface="Carlito"/>
              </a:rPr>
              <a:t>appris.</a:t>
            </a:r>
            <a:endParaRPr sz="2800">
              <a:latin typeface="Carlito"/>
              <a:cs typeface="Carlito"/>
            </a:endParaRPr>
          </a:p>
          <a:p>
            <a:pPr marL="137795" indent="-125730">
              <a:lnSpc>
                <a:spcPct val="100000"/>
              </a:lnSpc>
              <a:buSzPct val="96428"/>
              <a:buFont typeface="Arial"/>
              <a:buChar char="•"/>
              <a:tabLst>
                <a:tab pos="138430" algn="l"/>
              </a:tabLst>
            </a:pPr>
            <a:r>
              <a:rPr sz="2800" spc="-20" dirty="0">
                <a:latin typeface="Carlito"/>
                <a:cs typeface="Carlito"/>
              </a:rPr>
              <a:t>Pour </a:t>
            </a:r>
            <a:r>
              <a:rPr sz="2800" spc="-45" dirty="0">
                <a:latin typeface="Carlito"/>
                <a:cs typeface="Carlito"/>
              </a:rPr>
              <a:t>exister, </a:t>
            </a:r>
            <a:r>
              <a:rPr sz="2800" spc="-5" dirty="0">
                <a:latin typeface="Carlito"/>
                <a:cs typeface="Carlito"/>
              </a:rPr>
              <a:t>ils doivent </a:t>
            </a:r>
            <a:r>
              <a:rPr sz="2800" spc="-15" dirty="0">
                <a:latin typeface="Carlito"/>
                <a:cs typeface="Carlito"/>
              </a:rPr>
              <a:t>être</a:t>
            </a:r>
            <a:r>
              <a:rPr sz="2800" spc="-10" dirty="0">
                <a:latin typeface="Carlito"/>
                <a:cs typeface="Carlito"/>
              </a:rPr>
              <a:t> </a:t>
            </a:r>
            <a:r>
              <a:rPr sz="2800" spc="-5">
                <a:latin typeface="Carlito"/>
                <a:cs typeface="Carlito"/>
              </a:rPr>
              <a:t>produits</a:t>
            </a:r>
            <a:r>
              <a:rPr sz="2800" spc="-5" smtClean="0">
                <a:latin typeface="Carlito"/>
                <a:cs typeface="Carlito"/>
              </a:rPr>
              <a:t>.</a:t>
            </a:r>
            <a:endParaRPr lang="fr-FR" sz="2800" spc="-5" dirty="0" smtClean="0">
              <a:latin typeface="Carlito"/>
              <a:cs typeface="Carlito"/>
            </a:endParaRPr>
          </a:p>
          <a:p>
            <a:pPr marL="137795" indent="-125730">
              <a:lnSpc>
                <a:spcPct val="100000"/>
              </a:lnSpc>
              <a:buSzPct val="96428"/>
              <a:tabLst>
                <a:tab pos="138430" algn="l"/>
              </a:tabLst>
            </a:pPr>
            <a:r>
              <a:rPr lang="fr-FR" sz="2800" spc="-5" dirty="0" smtClean="0">
                <a:latin typeface="Carlito"/>
                <a:cs typeface="Carlito"/>
              </a:rPr>
              <a:t>Catégories de savoirs</a:t>
            </a:r>
            <a:endParaRPr sz="2800">
              <a:latin typeface="Carlito"/>
              <a:cs typeface="Carlito"/>
            </a:endParaRPr>
          </a:p>
        </p:txBody>
      </p:sp>
      <p:sp>
        <p:nvSpPr>
          <p:cNvPr id="3" name="object 3"/>
          <p:cNvSpPr txBox="1"/>
          <p:nvPr/>
        </p:nvSpPr>
        <p:spPr>
          <a:xfrm>
            <a:off x="609600" y="2667000"/>
            <a:ext cx="7696200" cy="3336811"/>
          </a:xfrm>
          <a:prstGeom prst="rect">
            <a:avLst/>
          </a:prstGeom>
        </p:spPr>
        <p:txBody>
          <a:bodyPr vert="horz" wrap="square" lIns="0" tIns="12700" rIns="0" bIns="0" rtlCol="0">
            <a:spAutoFit/>
          </a:bodyPr>
          <a:lstStyle/>
          <a:p>
            <a:pPr marL="462280" indent="-450215" algn="just">
              <a:lnSpc>
                <a:spcPct val="100000"/>
              </a:lnSpc>
              <a:spcBef>
                <a:spcPts val="100"/>
              </a:spcBef>
              <a:buFont typeface="Wingdings" pitchFamily="2" charset="2"/>
              <a:buChar char="Ø"/>
              <a:tabLst>
                <a:tab pos="462280" algn="l"/>
                <a:tab pos="462915" algn="l"/>
              </a:tabLst>
            </a:pPr>
            <a:r>
              <a:rPr sz="2700" spc="-20" smtClean="0">
                <a:latin typeface="Carlito"/>
                <a:cs typeface="Carlito"/>
              </a:rPr>
              <a:t>savoirs</a:t>
            </a:r>
            <a:r>
              <a:rPr sz="2700" spc="-5" smtClean="0">
                <a:latin typeface="Carlito"/>
                <a:cs typeface="Carlito"/>
              </a:rPr>
              <a:t>institutionnalis</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a:t>
            </a:r>
            <a:r>
              <a:rPr sz="2700" spc="-35" smtClean="0">
                <a:latin typeface="Carlito"/>
                <a:cs typeface="Carlito"/>
              </a:rPr>
              <a:t> </a:t>
            </a:r>
            <a:r>
              <a:rPr sz="2700" spc="-5" smtClean="0">
                <a:latin typeface="Carlito"/>
                <a:cs typeface="Carlito"/>
              </a:rPr>
              <a:t>scientifiques</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a:t>
            </a:r>
            <a:r>
              <a:rPr sz="2700" spc="-45" smtClean="0">
                <a:latin typeface="Carlito"/>
                <a:cs typeface="Carlito"/>
              </a:rPr>
              <a:t> </a:t>
            </a:r>
            <a:r>
              <a:rPr sz="2700" spc="-10" smtClean="0">
                <a:latin typeface="Carlito"/>
                <a:cs typeface="Carlito"/>
              </a:rPr>
              <a:t>professionnels</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 </a:t>
            </a:r>
            <a:r>
              <a:rPr sz="2700" smtClean="0">
                <a:latin typeface="Carlito"/>
                <a:cs typeface="Carlito"/>
              </a:rPr>
              <a:t>à</a:t>
            </a:r>
            <a:r>
              <a:rPr sz="2700" spc="-25" smtClean="0">
                <a:latin typeface="Carlito"/>
                <a:cs typeface="Carlito"/>
              </a:rPr>
              <a:t> </a:t>
            </a:r>
            <a:r>
              <a:rPr sz="2700" smtClean="0">
                <a:latin typeface="Carlito"/>
                <a:cs typeface="Carlito"/>
              </a:rPr>
              <a:t>enseigner</a:t>
            </a:r>
          </a:p>
          <a:p>
            <a:pPr marL="675640" lvl="1" indent="-206375" algn="just">
              <a:lnSpc>
                <a:spcPct val="100000"/>
              </a:lnSpc>
              <a:spcBef>
                <a:spcPts val="5"/>
              </a:spcBef>
              <a:buSzPct val="96428"/>
              <a:buFont typeface="Wingdings" pitchFamily="2" charset="2"/>
              <a:buChar char="Ø"/>
              <a:tabLst>
                <a:tab pos="676275" algn="l"/>
              </a:tabLst>
            </a:pPr>
            <a:r>
              <a:rPr sz="2700" spc="-20" smtClean="0">
                <a:latin typeface="Carlito"/>
                <a:cs typeface="Carlito"/>
              </a:rPr>
              <a:t>savoirs</a:t>
            </a:r>
            <a:r>
              <a:rPr sz="2700" spc="-35" smtClean="0">
                <a:latin typeface="Carlito"/>
                <a:cs typeface="Carlito"/>
              </a:rPr>
              <a:t> </a:t>
            </a:r>
            <a:r>
              <a:rPr sz="2700" smtClean="0">
                <a:latin typeface="Carlito"/>
                <a:cs typeface="Carlito"/>
              </a:rPr>
              <a:t>enseignés</a:t>
            </a: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a:t>
            </a:r>
            <a:r>
              <a:rPr sz="2700" spc="-40" smtClean="0">
                <a:latin typeface="Carlito"/>
                <a:cs typeface="Carlito"/>
              </a:rPr>
              <a:t> </a:t>
            </a:r>
            <a:r>
              <a:rPr sz="2700" spc="-5" smtClean="0">
                <a:latin typeface="Carlito"/>
                <a:cs typeface="Carlito"/>
              </a:rPr>
              <a:t>communs</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a:t>
            </a:r>
            <a:r>
              <a:rPr sz="2700" spc="-35" smtClean="0">
                <a:latin typeface="Carlito"/>
                <a:cs typeface="Carlito"/>
              </a:rPr>
              <a:t> </a:t>
            </a:r>
            <a:r>
              <a:rPr sz="2700" spc="-5" smtClean="0">
                <a:latin typeface="Carlito"/>
                <a:cs typeface="Carlito"/>
              </a:rPr>
              <a:t>sociaux</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15" smtClean="0">
                <a:latin typeface="Carlito"/>
                <a:cs typeface="Carlito"/>
              </a:rPr>
              <a:t>savoir-faire</a:t>
            </a:r>
            <a:endParaRPr sz="2700">
              <a:latin typeface="Carlito"/>
              <a:cs typeface="Carlito"/>
            </a:endParaRPr>
          </a:p>
        </p:txBody>
      </p:sp>
      <p:sp>
        <p:nvSpPr>
          <p:cNvPr id="5" name="object 5"/>
          <p:cNvSpPr/>
          <p:nvPr/>
        </p:nvSpPr>
        <p:spPr>
          <a:xfrm>
            <a:off x="457200" y="0"/>
            <a:ext cx="8229600" cy="581660"/>
          </a:xfrm>
          <a:custGeom>
            <a:avLst/>
            <a:gdLst/>
            <a:ahLst/>
            <a:cxnLst/>
            <a:rect l="l" t="t" r="r" b="b"/>
            <a:pathLst>
              <a:path w="8229600" h="581660">
                <a:moveTo>
                  <a:pt x="8229600" y="0"/>
                </a:moveTo>
                <a:lnTo>
                  <a:pt x="0" y="0"/>
                </a:lnTo>
                <a:lnTo>
                  <a:pt x="0" y="581660"/>
                </a:lnTo>
                <a:lnTo>
                  <a:pt x="8229600" y="581660"/>
                </a:lnTo>
                <a:lnTo>
                  <a:pt x="8229600" y="0"/>
                </a:lnTo>
                <a:close/>
              </a:path>
            </a:pathLst>
          </a:custGeom>
          <a:solidFill>
            <a:srgbClr val="D99593"/>
          </a:solidFill>
        </p:spPr>
        <p:txBody>
          <a:bodyPr wrap="square" lIns="0" tIns="0" rIns="0" bIns="0" rtlCol="0"/>
          <a:lstStyle/>
          <a:p>
            <a:endParaRPr/>
          </a:p>
        </p:txBody>
      </p:sp>
      <p:sp>
        <p:nvSpPr>
          <p:cNvPr id="6" name="object 6"/>
          <p:cNvSpPr txBox="1">
            <a:spLocks noGrp="1"/>
          </p:cNvSpPr>
          <p:nvPr>
            <p:ph type="title"/>
          </p:nvPr>
        </p:nvSpPr>
        <p:spPr>
          <a:xfrm>
            <a:off x="3837051" y="0"/>
            <a:ext cx="1472565" cy="635635"/>
          </a:xfrm>
          <a:prstGeom prst="rect">
            <a:avLst/>
          </a:prstGeom>
        </p:spPr>
        <p:txBody>
          <a:bodyPr vert="horz" wrap="square" lIns="0" tIns="12700" rIns="0" bIns="0" rtlCol="0">
            <a:spAutoFit/>
          </a:bodyPr>
          <a:lstStyle/>
          <a:p>
            <a:pPr marL="12700">
              <a:lnSpc>
                <a:spcPct val="100000"/>
              </a:lnSpc>
              <a:spcBef>
                <a:spcPts val="100"/>
              </a:spcBef>
            </a:pPr>
            <a:r>
              <a:rPr lang="fr-FR" dirty="0" smtClean="0"/>
              <a:t>Savoir</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4800"/>
            <a:ext cx="8001000" cy="689932"/>
          </a:xfrm>
          <a:prstGeom prst="rect">
            <a:avLst/>
          </a:prstGeom>
          <a:solidFill>
            <a:schemeClr val="accent6">
              <a:lumMod val="40000"/>
              <a:lumOff val="60000"/>
            </a:schemeClr>
          </a:solidFill>
        </p:spPr>
        <p:txBody>
          <a:bodyPr vert="horz" wrap="square" lIns="0" tIns="12700" rIns="0" bIns="0" rtlCol="0">
            <a:spAutoFit/>
          </a:bodyPr>
          <a:lstStyle/>
          <a:p>
            <a:pPr marL="12700" algn="ctr">
              <a:lnSpc>
                <a:spcPct val="100000"/>
              </a:lnSpc>
              <a:spcBef>
                <a:spcPts val="100"/>
              </a:spcBef>
            </a:pPr>
            <a:r>
              <a:rPr lang="fr-FR" sz="4400" spc="-10" dirty="0" smtClean="0"/>
              <a:t>7-</a:t>
            </a:r>
            <a:r>
              <a:rPr sz="4400" spc="-10" smtClean="0"/>
              <a:t>Le</a:t>
            </a:r>
            <a:r>
              <a:rPr lang="fr-FR" sz="4400" spc="-10" dirty="0" smtClean="0"/>
              <a:t>  </a:t>
            </a:r>
            <a:r>
              <a:rPr sz="4400" spc="-5" smtClean="0"/>
              <a:t>didactiques</a:t>
            </a:r>
            <a:r>
              <a:rPr lang="fr-FR" sz="4400" spc="-5" dirty="0" smtClean="0"/>
              <a:t> et pédagogie</a:t>
            </a:r>
            <a:endParaRPr sz="4400"/>
          </a:p>
        </p:txBody>
      </p:sp>
      <p:sp>
        <p:nvSpPr>
          <p:cNvPr id="3" name="object 3"/>
          <p:cNvSpPr/>
          <p:nvPr/>
        </p:nvSpPr>
        <p:spPr>
          <a:xfrm>
            <a:off x="2127250" y="4121403"/>
            <a:ext cx="4963160" cy="22860"/>
          </a:xfrm>
          <a:custGeom>
            <a:avLst/>
            <a:gdLst/>
            <a:ahLst/>
            <a:cxnLst/>
            <a:rect l="l" t="t" r="r" b="b"/>
            <a:pathLst>
              <a:path w="4963159" h="22860">
                <a:moveTo>
                  <a:pt x="4963159" y="0"/>
                </a:moveTo>
                <a:lnTo>
                  <a:pt x="0" y="0"/>
                </a:lnTo>
                <a:lnTo>
                  <a:pt x="0" y="22860"/>
                </a:lnTo>
                <a:lnTo>
                  <a:pt x="4963159" y="22860"/>
                </a:lnTo>
                <a:lnTo>
                  <a:pt x="4963159" y="0"/>
                </a:lnTo>
                <a:close/>
              </a:path>
            </a:pathLst>
          </a:custGeom>
          <a:solidFill>
            <a:srgbClr val="000000"/>
          </a:solidFill>
        </p:spPr>
        <p:txBody>
          <a:bodyPr wrap="square" lIns="0" tIns="0" rIns="0" bIns="0" rtlCol="0"/>
          <a:lstStyle/>
          <a:p>
            <a:endParaRPr/>
          </a:p>
        </p:txBody>
      </p:sp>
      <p:sp>
        <p:nvSpPr>
          <p:cNvPr id="4" name="object 4"/>
          <p:cNvSpPr txBox="1"/>
          <p:nvPr/>
        </p:nvSpPr>
        <p:spPr>
          <a:xfrm>
            <a:off x="228600" y="1219200"/>
            <a:ext cx="8705215" cy="4964949"/>
          </a:xfrm>
          <a:prstGeom prst="rect">
            <a:avLst/>
          </a:prstGeom>
        </p:spPr>
        <p:txBody>
          <a:bodyPr vert="horz" wrap="square" lIns="0" tIns="12700" rIns="0" bIns="0" rtlCol="0">
            <a:spAutoFit/>
          </a:bodyPr>
          <a:lstStyle/>
          <a:p>
            <a:pPr marL="12700" marR="5080" indent="693420" algn="just">
              <a:lnSpc>
                <a:spcPct val="100000"/>
              </a:lnSpc>
              <a:spcBef>
                <a:spcPts val="100"/>
              </a:spcBef>
            </a:pPr>
            <a:r>
              <a:rPr sz="2800" b="1" spc="-5" dirty="0">
                <a:latin typeface="Carlito"/>
                <a:cs typeface="Carlito"/>
              </a:rPr>
              <a:t>Le mot "didactique" </a:t>
            </a:r>
            <a:r>
              <a:rPr sz="2800" spc="-10" dirty="0">
                <a:latin typeface="Carlito"/>
                <a:cs typeface="Carlito"/>
              </a:rPr>
              <a:t>vient </a:t>
            </a:r>
            <a:r>
              <a:rPr sz="2800" dirty="0">
                <a:latin typeface="Carlito"/>
                <a:cs typeface="Carlito"/>
              </a:rPr>
              <a:t>du </a:t>
            </a:r>
            <a:r>
              <a:rPr sz="2800" spc="-10" dirty="0">
                <a:latin typeface="Carlito"/>
                <a:cs typeface="Carlito"/>
              </a:rPr>
              <a:t>grec  </a:t>
            </a:r>
            <a:r>
              <a:rPr sz="2800" dirty="0">
                <a:latin typeface="Carlito"/>
                <a:cs typeface="Carlito"/>
              </a:rPr>
              <a:t>ancien </a:t>
            </a:r>
            <a:r>
              <a:rPr sz="2800" i="1" spc="-145" dirty="0">
                <a:latin typeface="Trebuchet MS"/>
                <a:cs typeface="Trebuchet MS"/>
              </a:rPr>
              <a:t>didaktikόs </a:t>
            </a:r>
            <a:r>
              <a:rPr sz="2800" spc="-5" dirty="0">
                <a:latin typeface="Carlito"/>
                <a:cs typeface="Carlito"/>
              </a:rPr>
              <a:t>(« </a:t>
            </a:r>
            <a:r>
              <a:rPr sz="2800" dirty="0">
                <a:latin typeface="Carlito"/>
                <a:cs typeface="Carlito"/>
              </a:rPr>
              <a:t>doué </a:t>
            </a:r>
            <a:r>
              <a:rPr sz="2800" spc="-5" dirty="0">
                <a:latin typeface="Carlito"/>
                <a:cs typeface="Carlito"/>
              </a:rPr>
              <a:t>pour </a:t>
            </a:r>
            <a:r>
              <a:rPr sz="2800" spc="-110" dirty="0">
                <a:latin typeface="Arial"/>
                <a:cs typeface="Arial"/>
              </a:rPr>
              <a:t>l’enseignement </a:t>
            </a:r>
            <a:r>
              <a:rPr sz="2800" spc="-5" dirty="0">
                <a:latin typeface="Carlito"/>
                <a:cs typeface="Carlito"/>
              </a:rPr>
              <a:t>»), </a:t>
            </a:r>
            <a:r>
              <a:rPr sz="2800" spc="-10" dirty="0">
                <a:latin typeface="Carlito"/>
                <a:cs typeface="Carlito"/>
              </a:rPr>
              <a:t>dérivé </a:t>
            </a:r>
            <a:r>
              <a:rPr sz="2800" spc="5" dirty="0">
                <a:latin typeface="Carlito"/>
                <a:cs typeface="Carlito"/>
              </a:rPr>
              <a:t>du  </a:t>
            </a:r>
            <a:r>
              <a:rPr sz="2800" spc="-5" dirty="0">
                <a:latin typeface="Carlito"/>
                <a:cs typeface="Carlito"/>
              </a:rPr>
              <a:t>verbe </a:t>
            </a:r>
            <a:r>
              <a:rPr sz="2800" i="1" spc="-5" dirty="0">
                <a:latin typeface="Carlito"/>
                <a:cs typeface="Carlito"/>
              </a:rPr>
              <a:t>didáschein </a:t>
            </a:r>
            <a:r>
              <a:rPr sz="2800" spc="-5" dirty="0">
                <a:latin typeface="Carlito"/>
                <a:cs typeface="Carlito"/>
              </a:rPr>
              <a:t>(« </a:t>
            </a:r>
            <a:r>
              <a:rPr sz="2800" dirty="0">
                <a:latin typeface="Carlito"/>
                <a:cs typeface="Carlito"/>
              </a:rPr>
              <a:t>enseigner », « </a:t>
            </a:r>
            <a:r>
              <a:rPr sz="2800" spc="-10">
                <a:latin typeface="Carlito"/>
                <a:cs typeface="Carlito"/>
              </a:rPr>
              <a:t>instruire</a:t>
            </a:r>
            <a:r>
              <a:rPr sz="2800" spc="-75">
                <a:latin typeface="Carlito"/>
                <a:cs typeface="Carlito"/>
              </a:rPr>
              <a:t> </a:t>
            </a:r>
            <a:r>
              <a:rPr sz="2800" spc="-5" smtClean="0">
                <a:latin typeface="Carlito"/>
                <a:cs typeface="Carlito"/>
              </a:rPr>
              <a:t>»).</a:t>
            </a:r>
            <a:endParaRPr sz="2800">
              <a:latin typeface="Carlito"/>
              <a:cs typeface="Carlito"/>
            </a:endParaRPr>
          </a:p>
          <a:p>
            <a:pPr>
              <a:lnSpc>
                <a:spcPct val="100000"/>
              </a:lnSpc>
              <a:spcBef>
                <a:spcPts val="15"/>
              </a:spcBef>
            </a:pPr>
            <a:endParaRPr sz="2150">
              <a:latin typeface="Carlito"/>
              <a:cs typeface="Carlito"/>
            </a:endParaRPr>
          </a:p>
          <a:p>
            <a:pPr marL="355600" marR="1090295" algn="just">
              <a:lnSpc>
                <a:spcPct val="110000"/>
              </a:lnSpc>
            </a:pPr>
            <a:r>
              <a:rPr sz="2800" dirty="0">
                <a:latin typeface="Carlito"/>
                <a:cs typeface="Carlito"/>
              </a:rPr>
              <a:t>« La didactique </a:t>
            </a:r>
            <a:r>
              <a:rPr sz="2800" spc="-85" dirty="0">
                <a:latin typeface="Arial"/>
                <a:cs typeface="Arial"/>
              </a:rPr>
              <a:t>d’une </a:t>
            </a:r>
            <a:r>
              <a:rPr sz="2800" dirty="0">
                <a:latin typeface="Carlito"/>
                <a:cs typeface="Carlito"/>
              </a:rPr>
              <a:t>discipline </a:t>
            </a:r>
            <a:r>
              <a:rPr sz="2800" spc="-20" dirty="0">
                <a:latin typeface="Carlito"/>
                <a:cs typeface="Carlito"/>
              </a:rPr>
              <a:t>est </a:t>
            </a:r>
            <a:r>
              <a:rPr sz="2800" spc="-5" dirty="0">
                <a:latin typeface="Carlito"/>
                <a:cs typeface="Carlito"/>
              </a:rPr>
              <a:t>la science </a:t>
            </a:r>
            <a:r>
              <a:rPr sz="2800" spc="5" dirty="0">
                <a:latin typeface="Carlito"/>
                <a:cs typeface="Carlito"/>
              </a:rPr>
              <a:t>qui  </a:t>
            </a:r>
            <a:r>
              <a:rPr sz="2800" spc="-5" dirty="0">
                <a:latin typeface="Carlito"/>
                <a:cs typeface="Carlito"/>
              </a:rPr>
              <a:t>étudie, </a:t>
            </a:r>
            <a:r>
              <a:rPr sz="2800" dirty="0">
                <a:latin typeface="Carlito"/>
                <a:cs typeface="Carlito"/>
              </a:rPr>
              <a:t>pour un </a:t>
            </a:r>
            <a:r>
              <a:rPr sz="2800" spc="-5" dirty="0">
                <a:latin typeface="Carlito"/>
                <a:cs typeface="Carlito"/>
              </a:rPr>
              <a:t>domaine </a:t>
            </a:r>
            <a:r>
              <a:rPr sz="2800" spc="-25" dirty="0">
                <a:latin typeface="Carlito"/>
                <a:cs typeface="Carlito"/>
              </a:rPr>
              <a:t>particulier, </a:t>
            </a:r>
            <a:r>
              <a:rPr sz="2800" dirty="0">
                <a:latin typeface="Carlito"/>
                <a:cs typeface="Carlito"/>
              </a:rPr>
              <a:t>les  phénomènes </a:t>
            </a:r>
            <a:r>
              <a:rPr sz="2800" spc="-130" dirty="0">
                <a:latin typeface="Arial"/>
                <a:cs typeface="Arial"/>
              </a:rPr>
              <a:t>d’enseignements, </a:t>
            </a:r>
            <a:r>
              <a:rPr sz="2800" spc="-15" dirty="0">
                <a:latin typeface="Carlito"/>
                <a:cs typeface="Carlito"/>
              </a:rPr>
              <a:t>les </a:t>
            </a:r>
            <a:r>
              <a:rPr sz="2800" spc="-5" dirty="0">
                <a:latin typeface="Carlito"/>
                <a:cs typeface="Carlito"/>
              </a:rPr>
              <a:t>conditions </a:t>
            </a:r>
            <a:r>
              <a:rPr sz="2800" spc="-15" dirty="0">
                <a:latin typeface="Carlito"/>
                <a:cs typeface="Carlito"/>
              </a:rPr>
              <a:t>de  </a:t>
            </a:r>
            <a:r>
              <a:rPr sz="2800" spc="-5" dirty="0">
                <a:latin typeface="Carlito"/>
                <a:cs typeface="Carlito"/>
              </a:rPr>
              <a:t>la </a:t>
            </a:r>
            <a:r>
              <a:rPr sz="2800" spc="-10" dirty="0">
                <a:latin typeface="Carlito"/>
                <a:cs typeface="Carlito"/>
              </a:rPr>
              <a:t>transmission de </a:t>
            </a:r>
            <a:r>
              <a:rPr sz="2800" spc="-5" dirty="0">
                <a:latin typeface="Carlito"/>
                <a:cs typeface="Carlito"/>
              </a:rPr>
              <a:t>la </a:t>
            </a:r>
            <a:r>
              <a:rPr sz="2800" dirty="0">
                <a:latin typeface="Carlito"/>
                <a:cs typeface="Carlito"/>
              </a:rPr>
              <a:t>« </a:t>
            </a:r>
            <a:r>
              <a:rPr sz="2800" spc="-10" dirty="0">
                <a:latin typeface="Carlito"/>
                <a:cs typeface="Carlito"/>
              </a:rPr>
              <a:t>culture </a:t>
            </a:r>
            <a:r>
              <a:rPr sz="2800" dirty="0">
                <a:latin typeface="Carlito"/>
                <a:cs typeface="Carlito"/>
              </a:rPr>
              <a:t>» </a:t>
            </a:r>
            <a:r>
              <a:rPr sz="2800" spc="-15" dirty="0">
                <a:latin typeface="Carlito"/>
                <a:cs typeface="Carlito"/>
              </a:rPr>
              <a:t>propre </a:t>
            </a:r>
            <a:r>
              <a:rPr sz="2800" dirty="0">
                <a:latin typeface="Carlito"/>
                <a:cs typeface="Carlito"/>
              </a:rPr>
              <a:t>à </a:t>
            </a:r>
            <a:r>
              <a:rPr sz="2800" spc="-5" dirty="0">
                <a:latin typeface="Carlito"/>
                <a:cs typeface="Carlito"/>
              </a:rPr>
              <a:t>une  institution </a:t>
            </a:r>
            <a:r>
              <a:rPr sz="2800" spc="-10" dirty="0">
                <a:latin typeface="Carlito"/>
                <a:cs typeface="Carlito"/>
              </a:rPr>
              <a:t>et les </a:t>
            </a:r>
            <a:r>
              <a:rPr sz="2800" spc="-5" dirty="0">
                <a:latin typeface="Carlito"/>
                <a:cs typeface="Carlito"/>
              </a:rPr>
              <a:t>conditions </a:t>
            </a:r>
            <a:r>
              <a:rPr sz="2800" spc="5" dirty="0">
                <a:latin typeface="Carlito"/>
                <a:cs typeface="Carlito"/>
              </a:rPr>
              <a:t>de </a:t>
            </a:r>
            <a:r>
              <a:rPr sz="2800" spc="-75" dirty="0">
                <a:latin typeface="Arial"/>
                <a:cs typeface="Arial"/>
              </a:rPr>
              <a:t>l’acquisition </a:t>
            </a:r>
            <a:r>
              <a:rPr sz="2800" spc="-5" dirty="0">
                <a:latin typeface="Carlito"/>
                <a:cs typeface="Carlito"/>
              </a:rPr>
              <a:t>des  connaissances </a:t>
            </a:r>
            <a:r>
              <a:rPr sz="2800" dirty="0">
                <a:latin typeface="Carlito"/>
                <a:cs typeface="Carlito"/>
              </a:rPr>
              <a:t>par un </a:t>
            </a:r>
            <a:r>
              <a:rPr sz="2800" spc="-5" dirty="0">
                <a:latin typeface="Carlito"/>
                <a:cs typeface="Carlito"/>
              </a:rPr>
              <a:t>apprenant.</a:t>
            </a:r>
            <a:r>
              <a:rPr sz="2800" spc="-55" dirty="0">
                <a:latin typeface="Carlito"/>
                <a:cs typeface="Carlito"/>
              </a:rPr>
              <a:t> </a:t>
            </a:r>
            <a:r>
              <a:rPr sz="2800" dirty="0">
                <a:latin typeface="Carlito"/>
                <a:cs typeface="Carlito"/>
              </a:rPr>
              <a:t>»</a:t>
            </a:r>
            <a:endParaRPr sz="2800">
              <a:latin typeface="Carlito"/>
              <a:cs typeface="Carlito"/>
            </a:endParaRPr>
          </a:p>
          <a:p>
            <a:pPr marL="12700" algn="just">
              <a:lnSpc>
                <a:spcPct val="100000"/>
              </a:lnSpc>
              <a:spcBef>
                <a:spcPts val="905"/>
              </a:spcBef>
            </a:pPr>
            <a:r>
              <a:rPr sz="2400" spc="-5" dirty="0">
                <a:latin typeface="Carlito"/>
                <a:cs typeface="Carlito"/>
              </a:rPr>
              <a:t>(Johsua </a:t>
            </a:r>
            <a:r>
              <a:rPr sz="2400" spc="-10" dirty="0">
                <a:latin typeface="Carlito"/>
                <a:cs typeface="Carlito"/>
              </a:rPr>
              <a:t>et </a:t>
            </a:r>
            <a:r>
              <a:rPr sz="2400" spc="-5" dirty="0">
                <a:latin typeface="Carlito"/>
                <a:cs typeface="Carlito"/>
              </a:rPr>
              <a:t>Dupin,</a:t>
            </a:r>
            <a:r>
              <a:rPr sz="2400" spc="5" dirty="0">
                <a:latin typeface="Carlito"/>
                <a:cs typeface="Carlito"/>
              </a:rPr>
              <a:t> </a:t>
            </a:r>
            <a:r>
              <a:rPr sz="2400" dirty="0">
                <a:latin typeface="Carlito"/>
                <a:cs typeface="Carlito"/>
              </a:rPr>
              <a:t>1989)</a:t>
            </a:r>
            <a:endParaRPr sz="2400">
              <a:latin typeface="Carlito"/>
              <a:cs typeface="Carli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798644"/>
            <a:ext cx="9111343" cy="5221942"/>
          </a:xfrm>
          <a:prstGeom prst="rect">
            <a:avLst/>
          </a:prstGeom>
          <a:solidFill>
            <a:schemeClr val="accent4">
              <a:lumMod val="20000"/>
              <a:lumOff val="8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12700" rIns="0" bIns="0" rtlCol="0">
            <a:spAutoFit/>
          </a:bodyPr>
          <a:lstStyle/>
          <a:p>
            <a:pPr marL="12700">
              <a:lnSpc>
                <a:spcPct val="100000"/>
              </a:lnSpc>
              <a:spcBef>
                <a:spcPts val="100"/>
              </a:spcBef>
            </a:pPr>
            <a:r>
              <a:rPr sz="2000" b="1" spc="-5" dirty="0">
                <a:latin typeface="Times New Roman"/>
                <a:cs typeface="Times New Roman"/>
              </a:rPr>
              <a:t>INTRODUCTION</a:t>
            </a:r>
            <a:endParaRPr sz="2000" dirty="0">
              <a:latin typeface="Times New Roman"/>
              <a:cs typeface="Times New Roman"/>
            </a:endParaRPr>
          </a:p>
          <a:p>
            <a:pPr marL="12700">
              <a:lnSpc>
                <a:spcPct val="100000"/>
              </a:lnSpc>
            </a:pPr>
            <a:r>
              <a:rPr sz="2000" b="1" spc="-5" dirty="0">
                <a:latin typeface="Times New Roman"/>
                <a:cs typeface="Times New Roman"/>
              </a:rPr>
              <a:t>I-CONCEPTS</a:t>
            </a:r>
            <a:endParaRPr sz="2000" dirty="0">
              <a:latin typeface="Times New Roman"/>
              <a:cs typeface="Times New Roman"/>
            </a:endParaRPr>
          </a:p>
          <a:p>
            <a:pPr marL="2011680">
              <a:lnSpc>
                <a:spcPts val="2400"/>
              </a:lnSpc>
            </a:pPr>
            <a:r>
              <a:rPr sz="2000" b="1" dirty="0" smtClean="0">
                <a:latin typeface="Times New Roman"/>
                <a:cs typeface="Times New Roman"/>
              </a:rPr>
              <a:t>1 </a:t>
            </a:r>
            <a:r>
              <a:rPr sz="2000" b="1" spc="-5" dirty="0">
                <a:latin typeface="Times New Roman"/>
                <a:cs typeface="Times New Roman"/>
              </a:rPr>
              <a:t>Moral</a:t>
            </a:r>
            <a:r>
              <a:rPr sz="2000" b="1" spc="-20" dirty="0">
                <a:latin typeface="Times New Roman"/>
                <a:cs typeface="Times New Roman"/>
              </a:rPr>
              <a:t> </a:t>
            </a:r>
            <a:r>
              <a:rPr lang="ar-DZ" sz="2000" b="1" spc="-110" dirty="0" smtClean="0">
                <a:latin typeface="Times New Roman"/>
                <a:cs typeface="Times New Roman"/>
              </a:rPr>
              <a:t>الأخلاق</a:t>
            </a:r>
            <a:endParaRPr sz="2000" dirty="0">
              <a:latin typeface="Times New Roman"/>
              <a:cs typeface="Times New Roman"/>
            </a:endParaRPr>
          </a:p>
          <a:p>
            <a:pPr marL="2011680">
              <a:lnSpc>
                <a:spcPct val="100000"/>
              </a:lnSpc>
            </a:pPr>
            <a:r>
              <a:rPr sz="2000" b="1" dirty="0" smtClean="0">
                <a:latin typeface="Times New Roman"/>
                <a:cs typeface="Times New Roman"/>
              </a:rPr>
              <a:t>2 </a:t>
            </a:r>
            <a:r>
              <a:rPr sz="2000" b="1" dirty="0" err="1">
                <a:latin typeface="Times New Roman"/>
                <a:cs typeface="Times New Roman"/>
              </a:rPr>
              <a:t>Ethique</a:t>
            </a:r>
            <a:r>
              <a:rPr sz="2000" b="1" dirty="0">
                <a:latin typeface="Times New Roman"/>
                <a:cs typeface="Times New Roman"/>
              </a:rPr>
              <a:t> </a:t>
            </a:r>
            <a:r>
              <a:rPr lang="ar-DZ" sz="2000" b="1" spc="-110" dirty="0" smtClean="0">
                <a:latin typeface="Times New Roman"/>
                <a:cs typeface="Times New Roman"/>
              </a:rPr>
              <a:t>علم الأخلاق</a:t>
            </a:r>
            <a:endParaRPr sz="2000" dirty="0">
              <a:latin typeface="Times New Roman"/>
              <a:cs typeface="Times New Roman"/>
            </a:endParaRPr>
          </a:p>
          <a:p>
            <a:pPr marL="2011680">
              <a:lnSpc>
                <a:spcPct val="100000"/>
              </a:lnSpc>
              <a:spcBef>
                <a:spcPts val="5"/>
              </a:spcBef>
            </a:pPr>
            <a:r>
              <a:rPr sz="2000" b="1" dirty="0" smtClean="0">
                <a:latin typeface="Times New Roman"/>
                <a:cs typeface="Times New Roman"/>
              </a:rPr>
              <a:t>3 </a:t>
            </a:r>
            <a:r>
              <a:rPr sz="2000" b="1" spc="-5" dirty="0" err="1">
                <a:latin typeface="Times New Roman"/>
                <a:cs typeface="Times New Roman"/>
              </a:rPr>
              <a:t>Déontologie</a:t>
            </a:r>
            <a:r>
              <a:rPr sz="2000" b="1" spc="-5" dirty="0">
                <a:latin typeface="Times New Roman"/>
                <a:cs typeface="Times New Roman"/>
              </a:rPr>
              <a:t> </a:t>
            </a:r>
            <a:r>
              <a:rPr lang="ar-DZ" sz="2000" b="1" spc="-90" dirty="0" smtClean="0">
                <a:latin typeface="Times New Roman"/>
                <a:cs typeface="Times New Roman"/>
              </a:rPr>
              <a:t>أخلاقيات المهنة</a:t>
            </a:r>
            <a:endParaRPr sz="2000" dirty="0">
              <a:latin typeface="Times New Roman"/>
              <a:cs typeface="Times New Roman"/>
            </a:endParaRPr>
          </a:p>
          <a:p>
            <a:pPr marL="2392680" lvl="1" indent="-381635">
              <a:lnSpc>
                <a:spcPct val="100000"/>
              </a:lnSpc>
              <a:buAutoNum type="arabicPeriod" startAt="4"/>
              <a:tabLst>
                <a:tab pos="2393315" algn="l"/>
              </a:tabLst>
            </a:pPr>
            <a:r>
              <a:rPr sz="2000" b="1" spc="-5" dirty="0">
                <a:latin typeface="Times New Roman"/>
                <a:cs typeface="Times New Roman"/>
              </a:rPr>
              <a:t>Droit</a:t>
            </a:r>
            <a:endParaRPr sz="2000" dirty="0">
              <a:latin typeface="Times New Roman"/>
              <a:cs typeface="Times New Roman"/>
            </a:endParaRPr>
          </a:p>
          <a:p>
            <a:pPr marL="2392680" lvl="1" indent="-381635">
              <a:lnSpc>
                <a:spcPct val="100000"/>
              </a:lnSpc>
              <a:buSzPct val="111111"/>
              <a:buFont typeface="Times New Roman"/>
              <a:buAutoNum type="arabicPeriod" startAt="4"/>
              <a:tabLst>
                <a:tab pos="2393315" algn="l"/>
              </a:tabLst>
            </a:pPr>
            <a:r>
              <a:rPr sz="1800" b="1" dirty="0">
                <a:latin typeface="Caladea"/>
                <a:cs typeface="Caladea"/>
              </a:rPr>
              <a:t>Les valeurs</a:t>
            </a:r>
            <a:r>
              <a:rPr sz="1800" b="1" spc="-75" dirty="0">
                <a:latin typeface="Caladea"/>
                <a:cs typeface="Caladea"/>
              </a:rPr>
              <a:t> </a:t>
            </a:r>
            <a:r>
              <a:rPr sz="1800" b="1" spc="-5" dirty="0">
                <a:latin typeface="Caladea"/>
                <a:cs typeface="Caladea"/>
              </a:rPr>
              <a:t>professionnelles</a:t>
            </a:r>
            <a:endParaRPr sz="1800" dirty="0">
              <a:latin typeface="Caladea"/>
              <a:cs typeface="Caladea"/>
            </a:endParaRPr>
          </a:p>
          <a:p>
            <a:pPr marL="2392680" lvl="1" indent="-381635">
              <a:lnSpc>
                <a:spcPct val="100000"/>
              </a:lnSpc>
              <a:buAutoNum type="arabicPeriod" startAt="4"/>
              <a:tabLst>
                <a:tab pos="2393315" algn="l"/>
              </a:tabLst>
            </a:pPr>
            <a:r>
              <a:rPr sz="2000" b="1" dirty="0">
                <a:latin typeface="Times New Roman"/>
                <a:cs typeface="Times New Roman"/>
              </a:rPr>
              <a:t>Savoir</a:t>
            </a:r>
            <a:endParaRPr sz="2000" dirty="0">
              <a:latin typeface="Times New Roman"/>
              <a:cs typeface="Times New Roman"/>
            </a:endParaRPr>
          </a:p>
          <a:p>
            <a:pPr marL="2392680" lvl="1" indent="-381635">
              <a:lnSpc>
                <a:spcPct val="100000"/>
              </a:lnSpc>
              <a:buAutoNum type="arabicPeriod" startAt="4"/>
              <a:tabLst>
                <a:tab pos="2393315" algn="l"/>
              </a:tabLst>
            </a:pPr>
            <a:r>
              <a:rPr sz="2000" b="1" spc="-5" dirty="0">
                <a:latin typeface="Times New Roman"/>
                <a:cs typeface="Times New Roman"/>
              </a:rPr>
              <a:t>Didactique et</a:t>
            </a:r>
            <a:r>
              <a:rPr sz="2000" b="1" spc="-20" dirty="0">
                <a:latin typeface="Times New Roman"/>
                <a:cs typeface="Times New Roman"/>
              </a:rPr>
              <a:t> </a:t>
            </a:r>
            <a:r>
              <a:rPr sz="2000" b="1" spc="-5" dirty="0">
                <a:latin typeface="Times New Roman"/>
                <a:cs typeface="Times New Roman"/>
              </a:rPr>
              <a:t>pédagogie</a:t>
            </a:r>
            <a:endParaRPr sz="2000" dirty="0">
              <a:latin typeface="Times New Roman"/>
              <a:cs typeface="Times New Roman"/>
            </a:endParaRPr>
          </a:p>
          <a:p>
            <a:pPr>
              <a:lnSpc>
                <a:spcPct val="100000"/>
              </a:lnSpc>
              <a:spcBef>
                <a:spcPts val="45"/>
              </a:spcBef>
            </a:pPr>
            <a:endParaRPr sz="2050" dirty="0">
              <a:latin typeface="Times New Roman"/>
              <a:cs typeface="Times New Roman"/>
            </a:endParaRPr>
          </a:p>
          <a:p>
            <a:pPr marL="12700" marR="502284">
              <a:lnSpc>
                <a:spcPct val="100000"/>
              </a:lnSpc>
            </a:pPr>
            <a:r>
              <a:rPr sz="2000" b="1" spc="-5" dirty="0">
                <a:latin typeface="Times New Roman"/>
                <a:cs typeface="Times New Roman"/>
              </a:rPr>
              <a:t>II-LA CHARTE D’ETHIQUE </a:t>
            </a:r>
            <a:r>
              <a:rPr sz="2000" b="1" dirty="0">
                <a:latin typeface="Times New Roman"/>
                <a:cs typeface="Times New Roman"/>
              </a:rPr>
              <a:t>ET </a:t>
            </a:r>
            <a:r>
              <a:rPr sz="2000" b="1" spc="-5" dirty="0">
                <a:latin typeface="Times New Roman"/>
                <a:cs typeface="Times New Roman"/>
              </a:rPr>
              <a:t>DE DEONTOLOGIE  UNIVERSITAIRES</a:t>
            </a:r>
            <a:endParaRPr sz="2000" dirty="0">
              <a:latin typeface="Times New Roman"/>
              <a:cs typeface="Times New Roman"/>
            </a:endParaRPr>
          </a:p>
          <a:p>
            <a:pPr marL="2392680" lvl="1" indent="-381635">
              <a:lnSpc>
                <a:spcPct val="100000"/>
              </a:lnSpc>
              <a:buAutoNum type="arabicPeriod"/>
              <a:tabLst>
                <a:tab pos="2393315" algn="l"/>
              </a:tabLst>
            </a:pPr>
            <a:r>
              <a:rPr sz="2000" b="1" spc="-5" dirty="0">
                <a:latin typeface="Times New Roman"/>
                <a:cs typeface="Times New Roman"/>
              </a:rPr>
              <a:t>Principes fondamentaux</a:t>
            </a:r>
            <a:endParaRPr sz="2000" dirty="0">
              <a:latin typeface="Times New Roman"/>
              <a:cs typeface="Times New Roman"/>
            </a:endParaRPr>
          </a:p>
          <a:p>
            <a:pPr marL="2392680" lvl="1" indent="-381635">
              <a:lnSpc>
                <a:spcPct val="100000"/>
              </a:lnSpc>
              <a:spcBef>
                <a:spcPts val="5"/>
              </a:spcBef>
              <a:buAutoNum type="arabicPeriod"/>
              <a:tabLst>
                <a:tab pos="2393315" algn="l"/>
              </a:tabLst>
            </a:pPr>
            <a:r>
              <a:rPr sz="2000" b="1" spc="-5" dirty="0">
                <a:latin typeface="Times New Roman"/>
                <a:cs typeface="Times New Roman"/>
              </a:rPr>
              <a:t>Droits</a:t>
            </a:r>
            <a:endParaRPr sz="2000" dirty="0">
              <a:latin typeface="Times New Roman"/>
              <a:cs typeface="Times New Roman"/>
            </a:endParaRPr>
          </a:p>
          <a:p>
            <a:pPr marL="12700" marR="1875789" lvl="1" indent="1998980">
              <a:lnSpc>
                <a:spcPct val="100000"/>
              </a:lnSpc>
              <a:tabLst>
                <a:tab pos="2393315" algn="l"/>
              </a:tabLst>
            </a:pPr>
            <a:r>
              <a:rPr lang="fr-FR" sz="2000" b="1" dirty="0" smtClean="0">
                <a:latin typeface="Times New Roman"/>
                <a:cs typeface="Times New Roman"/>
              </a:rPr>
              <a:t>3.   </a:t>
            </a:r>
            <a:r>
              <a:rPr sz="2000" b="1" dirty="0" smtClean="0">
                <a:latin typeface="Times New Roman"/>
                <a:cs typeface="Times New Roman"/>
              </a:rPr>
              <a:t>Obligations </a:t>
            </a:r>
            <a:r>
              <a:rPr sz="2000" b="1" spc="-5" dirty="0">
                <a:latin typeface="Times New Roman"/>
                <a:cs typeface="Times New Roman"/>
              </a:rPr>
              <a:t>et</a:t>
            </a:r>
            <a:r>
              <a:rPr sz="2000" b="1" spc="-105" dirty="0">
                <a:latin typeface="Times New Roman"/>
                <a:cs typeface="Times New Roman"/>
              </a:rPr>
              <a:t> </a:t>
            </a:r>
            <a:r>
              <a:rPr sz="2000" b="1" spc="-5" dirty="0" smtClean="0">
                <a:latin typeface="Times New Roman"/>
                <a:cs typeface="Times New Roman"/>
              </a:rPr>
              <a:t>devoirs  IIIAPPLICATION</a:t>
            </a:r>
            <a:endParaRPr sz="2000" dirty="0">
              <a:latin typeface="Times New Roman"/>
              <a:cs typeface="Times New Roman"/>
            </a:endParaRPr>
          </a:p>
          <a:p>
            <a:pPr marL="2392680" lvl="1" indent="-381635">
              <a:lnSpc>
                <a:spcPct val="100000"/>
              </a:lnSpc>
              <a:buAutoNum type="arabicPeriod"/>
              <a:tabLst>
                <a:tab pos="2393315" algn="l"/>
              </a:tabLst>
            </a:pPr>
            <a:r>
              <a:rPr sz="2000" b="1" dirty="0">
                <a:latin typeface="Times New Roman"/>
                <a:cs typeface="Times New Roman"/>
              </a:rPr>
              <a:t>Ethique </a:t>
            </a:r>
            <a:r>
              <a:rPr sz="2000" b="1" spc="-5" dirty="0">
                <a:latin typeface="Times New Roman"/>
                <a:cs typeface="Times New Roman"/>
              </a:rPr>
              <a:t>et déontologie</a:t>
            </a:r>
            <a:r>
              <a:rPr sz="2000" b="1" spc="-114" dirty="0">
                <a:latin typeface="Times New Roman"/>
                <a:cs typeface="Times New Roman"/>
              </a:rPr>
              <a:t> </a:t>
            </a:r>
            <a:r>
              <a:rPr sz="2000" b="1" spc="-5" dirty="0">
                <a:latin typeface="Times New Roman"/>
                <a:cs typeface="Times New Roman"/>
              </a:rPr>
              <a:t>d’enseignement</a:t>
            </a:r>
            <a:endParaRPr sz="2000" dirty="0">
              <a:latin typeface="Times New Roman"/>
              <a:cs typeface="Times New Roman"/>
            </a:endParaRPr>
          </a:p>
          <a:p>
            <a:pPr marL="2456180" lvl="1" indent="-381000">
              <a:lnSpc>
                <a:spcPct val="100000"/>
              </a:lnSpc>
              <a:buAutoNum type="arabicPeriod"/>
              <a:tabLst>
                <a:tab pos="2456815" algn="l"/>
              </a:tabLst>
            </a:pPr>
            <a:r>
              <a:rPr sz="2000" b="1" dirty="0">
                <a:latin typeface="Times New Roman"/>
                <a:cs typeface="Times New Roman"/>
              </a:rPr>
              <a:t>Ethique </a:t>
            </a:r>
            <a:r>
              <a:rPr sz="2000" b="1" spc="-5" dirty="0">
                <a:latin typeface="Times New Roman"/>
                <a:cs typeface="Times New Roman"/>
              </a:rPr>
              <a:t>et </a:t>
            </a:r>
            <a:r>
              <a:rPr sz="2000" b="1" dirty="0">
                <a:latin typeface="Times New Roman"/>
                <a:cs typeface="Times New Roman"/>
              </a:rPr>
              <a:t>déontologie de la</a:t>
            </a:r>
            <a:r>
              <a:rPr sz="2000" b="1" spc="-100" dirty="0">
                <a:latin typeface="Times New Roman"/>
                <a:cs typeface="Times New Roman"/>
              </a:rPr>
              <a:t> </a:t>
            </a:r>
            <a:r>
              <a:rPr sz="2000" b="1" spc="-10" dirty="0">
                <a:latin typeface="Times New Roman"/>
                <a:cs typeface="Times New Roman"/>
              </a:rPr>
              <a:t>recherche</a:t>
            </a:r>
            <a:endParaRPr sz="2000" dirty="0">
              <a:latin typeface="Times New Roman"/>
              <a:cs typeface="Times New Roman"/>
            </a:endParaRPr>
          </a:p>
          <a:p>
            <a:pPr marL="2011680">
              <a:lnSpc>
                <a:spcPct val="100000"/>
              </a:lnSpc>
              <a:spcBef>
                <a:spcPts val="5"/>
              </a:spcBef>
            </a:pPr>
            <a:r>
              <a:rPr sz="2000" b="1" dirty="0">
                <a:latin typeface="Times New Roman"/>
                <a:cs typeface="Times New Roman"/>
              </a:rPr>
              <a:t>scientifique</a:t>
            </a:r>
            <a:endParaRPr sz="2000" dirty="0">
              <a:latin typeface="Times New Roman"/>
              <a:cs typeface="Times New Roman"/>
            </a:endParaRPr>
          </a:p>
        </p:txBody>
      </p:sp>
      <p:grpSp>
        <p:nvGrpSpPr>
          <p:cNvPr id="3" name="object 3"/>
          <p:cNvGrpSpPr/>
          <p:nvPr/>
        </p:nvGrpSpPr>
        <p:grpSpPr>
          <a:xfrm>
            <a:off x="0" y="0"/>
            <a:ext cx="9111343" cy="798830"/>
            <a:chOff x="365759" y="0"/>
            <a:chExt cx="8388350" cy="798830"/>
          </a:xfrm>
        </p:grpSpPr>
        <p:sp>
          <p:nvSpPr>
            <p:cNvPr id="4" name="object 4"/>
            <p:cNvSpPr/>
            <p:nvPr/>
          </p:nvSpPr>
          <p:spPr>
            <a:xfrm>
              <a:off x="461262" y="0"/>
              <a:ext cx="8292594" cy="798644"/>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object 5"/>
            <p:cNvSpPr/>
            <p:nvPr/>
          </p:nvSpPr>
          <p:spPr>
            <a:xfrm>
              <a:off x="365759" y="0"/>
              <a:ext cx="3510279" cy="650239"/>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object 6"/>
            <p:cNvSpPr/>
            <p:nvPr/>
          </p:nvSpPr>
          <p:spPr>
            <a:xfrm>
              <a:off x="500379" y="0"/>
              <a:ext cx="8214359" cy="739139"/>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sp>
        <p:nvSpPr>
          <p:cNvPr id="7" name="object 7"/>
          <p:cNvSpPr txBox="1">
            <a:spLocks noGrp="1"/>
          </p:cNvSpPr>
          <p:nvPr>
            <p:ph type="title"/>
          </p:nvPr>
        </p:nvSpPr>
        <p:spPr>
          <a:xfrm>
            <a:off x="914400" y="0"/>
            <a:ext cx="7800339" cy="397545"/>
          </a:xfrm>
          <a:prstGeom prst="rect">
            <a:avLst/>
          </a:prstGeom>
          <a:ln w="10159">
            <a:solidFill>
              <a:srgbClr val="497DBA"/>
            </a:solidFill>
          </a:ln>
        </p:spPr>
        <p:txBody>
          <a:bodyPr vert="horz" wrap="square" lIns="0" tIns="27940" rIns="0" bIns="0" rtlCol="0">
            <a:spAutoFit/>
          </a:bodyPr>
          <a:lstStyle/>
          <a:p>
            <a:pPr marL="90805" algn="ctr">
              <a:lnSpc>
                <a:spcPct val="100000"/>
              </a:lnSpc>
              <a:spcBef>
                <a:spcPts val="220"/>
              </a:spcBef>
            </a:pPr>
            <a:r>
              <a:rPr sz="2400" dirty="0">
                <a:ln w="0"/>
                <a:solidFill>
                  <a:schemeClr val="tx1"/>
                </a:solidFill>
                <a:effectLst>
                  <a:outerShdw blurRad="38100" dist="19050" dir="2700000" algn="tl" rotWithShape="0">
                    <a:schemeClr val="dk1">
                      <a:alpha val="40000"/>
                    </a:schemeClr>
                  </a:outerShdw>
                </a:effectLst>
                <a:latin typeface="Times New Roman"/>
                <a:cs typeface="Times New Roman"/>
              </a:rPr>
              <a:t>Contenu de la </a:t>
            </a:r>
            <a:r>
              <a:rPr sz="2400" dirty="0" err="1" smtClean="0">
                <a:ln w="0"/>
                <a:solidFill>
                  <a:schemeClr val="tx1"/>
                </a:solidFill>
                <a:effectLst>
                  <a:outerShdw blurRad="38100" dist="19050" dir="2700000" algn="tl" rotWithShape="0">
                    <a:schemeClr val="dk1">
                      <a:alpha val="40000"/>
                    </a:schemeClr>
                  </a:outerShdw>
                </a:effectLst>
                <a:latin typeface="Times New Roman"/>
                <a:cs typeface="Times New Roman"/>
              </a:rPr>
              <a:t>matière</a:t>
            </a:r>
            <a:endParaRPr sz="2400" dirty="0">
              <a:ln w="0"/>
              <a:solidFill>
                <a:schemeClr val="tx1"/>
              </a:solidFill>
              <a:effectLst>
                <a:outerShdw blurRad="38100" dist="19050" dir="2700000" algn="tl" rotWithShape="0">
                  <a:schemeClr val="dk1">
                    <a:alpha val="40000"/>
                  </a:scheme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38200" y="1676400"/>
            <a:ext cx="7619365" cy="3636010"/>
          </a:xfrm>
          <a:prstGeom prst="rect">
            <a:avLst/>
          </a:prstGeom>
        </p:spPr>
        <p:txBody>
          <a:bodyPr vert="horz" wrap="square" lIns="0" tIns="109855" rIns="0" bIns="0" rtlCol="0">
            <a:spAutoFit/>
          </a:bodyPr>
          <a:lstStyle/>
          <a:p>
            <a:pPr marL="354965" marR="5080" indent="-342900" algn="just">
              <a:lnSpc>
                <a:spcPct val="80000"/>
              </a:lnSpc>
              <a:spcBef>
                <a:spcPts val="865"/>
              </a:spcBef>
              <a:buFont typeface="Arial"/>
              <a:buChar char="•"/>
              <a:tabLst>
                <a:tab pos="355600" algn="l"/>
              </a:tabLst>
            </a:pPr>
            <a:r>
              <a:rPr sz="3200" dirty="0">
                <a:latin typeface="Carlito"/>
                <a:cs typeface="Carlito"/>
              </a:rPr>
              <a:t>Une </a:t>
            </a:r>
            <a:r>
              <a:rPr sz="3200" spc="-5" dirty="0">
                <a:latin typeface="Carlito"/>
                <a:cs typeface="Carlito"/>
              </a:rPr>
              <a:t>activité scientifique </a:t>
            </a:r>
            <a:r>
              <a:rPr sz="3200" spc="-10" dirty="0">
                <a:latin typeface="Carlito"/>
                <a:cs typeface="Carlito"/>
              </a:rPr>
              <a:t>(bibliographie,  communauté, </a:t>
            </a:r>
            <a:r>
              <a:rPr sz="3200" spc="-5" dirty="0">
                <a:latin typeface="Carlito"/>
                <a:cs typeface="Carlito"/>
              </a:rPr>
              <a:t>données, </a:t>
            </a:r>
            <a:r>
              <a:rPr sz="3200" spc="-10" dirty="0">
                <a:latin typeface="Carlito"/>
                <a:cs typeface="Carlito"/>
              </a:rPr>
              <a:t>langage), </a:t>
            </a:r>
            <a:r>
              <a:rPr sz="3200" spc="-15" dirty="0">
                <a:latin typeface="Carlito"/>
                <a:cs typeface="Carlito"/>
              </a:rPr>
              <a:t>dont  </a:t>
            </a:r>
            <a:r>
              <a:rPr sz="3200" spc="-45" dirty="0">
                <a:latin typeface="Arial"/>
                <a:cs typeface="Arial"/>
              </a:rPr>
              <a:t>l’objet </a:t>
            </a:r>
            <a:r>
              <a:rPr sz="3200" spc="-10" dirty="0">
                <a:latin typeface="Carlito"/>
                <a:cs typeface="Carlito"/>
              </a:rPr>
              <a:t>est </a:t>
            </a:r>
            <a:r>
              <a:rPr sz="3200" spc="-80" dirty="0">
                <a:latin typeface="Arial"/>
                <a:cs typeface="Arial"/>
              </a:rPr>
              <a:t>l’étude </a:t>
            </a:r>
            <a:r>
              <a:rPr sz="3200" dirty="0">
                <a:latin typeface="Carlito"/>
                <a:cs typeface="Carlito"/>
              </a:rPr>
              <a:t>de la </a:t>
            </a:r>
            <a:r>
              <a:rPr sz="3200" spc="-5" dirty="0">
                <a:latin typeface="Carlito"/>
                <a:cs typeface="Carlito"/>
              </a:rPr>
              <a:t>construction </a:t>
            </a:r>
            <a:r>
              <a:rPr sz="3200" dirty="0">
                <a:latin typeface="Carlito"/>
                <a:cs typeface="Carlito"/>
              </a:rPr>
              <a:t>de </a:t>
            </a:r>
            <a:r>
              <a:rPr sz="3200" dirty="0">
                <a:solidFill>
                  <a:srgbClr val="0000FF"/>
                </a:solidFill>
                <a:latin typeface="Carlito"/>
                <a:cs typeface="Carlito"/>
              </a:rPr>
              <a:t> </a:t>
            </a:r>
            <a:r>
              <a:rPr sz="3200" spc="-25" dirty="0">
                <a:solidFill>
                  <a:srgbClr val="0000FF"/>
                </a:solidFill>
                <a:latin typeface="Carlito"/>
                <a:cs typeface="Carlito"/>
              </a:rPr>
              <a:t>savoirs </a:t>
            </a:r>
            <a:r>
              <a:rPr sz="3200" spc="-5" dirty="0">
                <a:latin typeface="Carlito"/>
                <a:cs typeface="Carlito"/>
              </a:rPr>
              <a:t>identifiés </a:t>
            </a:r>
            <a:r>
              <a:rPr sz="3200" spc="-25" dirty="0">
                <a:latin typeface="Carlito"/>
                <a:cs typeface="Carlito"/>
              </a:rPr>
              <a:t>Par </a:t>
            </a:r>
            <a:r>
              <a:rPr sz="3200" spc="-10" dirty="0">
                <a:latin typeface="Carlito"/>
                <a:cs typeface="Carlito"/>
              </a:rPr>
              <a:t>des </a:t>
            </a:r>
            <a:r>
              <a:rPr sz="3200" spc="-10" dirty="0">
                <a:solidFill>
                  <a:srgbClr val="0000FF"/>
                </a:solidFill>
                <a:latin typeface="Carlito"/>
                <a:cs typeface="Carlito"/>
              </a:rPr>
              <a:t>apprenants </a:t>
            </a:r>
            <a:r>
              <a:rPr sz="3200" spc="-5" dirty="0">
                <a:latin typeface="Carlito"/>
                <a:cs typeface="Carlito"/>
              </a:rPr>
              <a:t>qui  </a:t>
            </a:r>
            <a:r>
              <a:rPr sz="3200" spc="-10" dirty="0">
                <a:latin typeface="Carlito"/>
                <a:cs typeface="Carlito"/>
              </a:rPr>
              <a:t>construisent des </a:t>
            </a:r>
            <a:r>
              <a:rPr sz="3200" spc="-5" dirty="0">
                <a:latin typeface="Carlito"/>
                <a:cs typeface="Carlito"/>
              </a:rPr>
              <a:t>connaissances </a:t>
            </a:r>
            <a:r>
              <a:rPr sz="3200" dirty="0">
                <a:latin typeface="Carlito"/>
                <a:cs typeface="Carlito"/>
              </a:rPr>
              <a:t>placés  </a:t>
            </a:r>
            <a:r>
              <a:rPr sz="3200" spc="-5" dirty="0">
                <a:latin typeface="Carlito"/>
                <a:cs typeface="Carlito"/>
              </a:rPr>
              <a:t>dans une institution de </a:t>
            </a:r>
            <a:r>
              <a:rPr sz="3200" spc="-15" dirty="0">
                <a:latin typeface="Carlito"/>
                <a:cs typeface="Carlito"/>
              </a:rPr>
              <a:t>formation </a:t>
            </a:r>
            <a:r>
              <a:rPr sz="3200" spc="-5" dirty="0">
                <a:latin typeface="Carlito"/>
                <a:cs typeface="Carlito"/>
              </a:rPr>
              <a:t>où </a:t>
            </a:r>
            <a:r>
              <a:rPr sz="3200" spc="5" dirty="0">
                <a:latin typeface="Carlito"/>
                <a:cs typeface="Carlito"/>
              </a:rPr>
              <a:t>ils  </a:t>
            </a:r>
            <a:r>
              <a:rPr sz="3200" spc="-15" dirty="0">
                <a:latin typeface="Carlito"/>
                <a:cs typeface="Carlito"/>
              </a:rPr>
              <a:t>interagissent</a:t>
            </a:r>
            <a:r>
              <a:rPr sz="3200" spc="690" dirty="0">
                <a:latin typeface="Carlito"/>
                <a:cs typeface="Carlito"/>
              </a:rPr>
              <a:t> </a:t>
            </a:r>
            <a:r>
              <a:rPr sz="3200" spc="-25" dirty="0">
                <a:latin typeface="Carlito"/>
                <a:cs typeface="Carlito"/>
              </a:rPr>
              <a:t>avec </a:t>
            </a:r>
            <a:r>
              <a:rPr sz="3200" dirty="0">
                <a:latin typeface="Carlito"/>
                <a:cs typeface="Carlito"/>
              </a:rPr>
              <a:t>des </a:t>
            </a:r>
            <a:r>
              <a:rPr sz="3200" spc="-5" dirty="0">
                <a:solidFill>
                  <a:srgbClr val="0000FF"/>
                </a:solidFill>
                <a:latin typeface="Carlito"/>
                <a:cs typeface="Carlito"/>
              </a:rPr>
              <a:t>enseignants, </a:t>
            </a:r>
            <a:r>
              <a:rPr sz="3200" spc="-5" dirty="0">
                <a:latin typeface="Carlito"/>
                <a:cs typeface="Carlito"/>
              </a:rPr>
              <a:t> </a:t>
            </a:r>
            <a:r>
              <a:rPr sz="3200" spc="-10" dirty="0">
                <a:latin typeface="Carlito"/>
                <a:cs typeface="Carlito"/>
              </a:rPr>
              <a:t>éventuellement </a:t>
            </a:r>
            <a:r>
              <a:rPr sz="3200" spc="-5" dirty="0">
                <a:latin typeface="Carlito"/>
                <a:cs typeface="Carlito"/>
              </a:rPr>
              <a:t>par </a:t>
            </a:r>
            <a:r>
              <a:rPr sz="3200" spc="-55" dirty="0">
                <a:latin typeface="Arial"/>
                <a:cs typeface="Arial"/>
              </a:rPr>
              <a:t>l’intermédiaire </a:t>
            </a:r>
            <a:r>
              <a:rPr sz="3200" spc="-5" dirty="0">
                <a:latin typeface="Carlito"/>
                <a:cs typeface="Carlito"/>
              </a:rPr>
              <a:t>de  dispositifs</a:t>
            </a:r>
            <a:r>
              <a:rPr sz="3200" spc="-10" dirty="0">
                <a:latin typeface="Carlito"/>
                <a:cs typeface="Carlito"/>
              </a:rPr>
              <a:t> informatisés.</a:t>
            </a:r>
            <a:endParaRPr sz="3200">
              <a:latin typeface="Carlito"/>
              <a:cs typeface="Carlito"/>
            </a:endParaRPr>
          </a:p>
        </p:txBody>
      </p:sp>
      <p:sp>
        <p:nvSpPr>
          <p:cNvPr id="5" name="object 2"/>
          <p:cNvSpPr txBox="1">
            <a:spLocks/>
          </p:cNvSpPr>
          <p:nvPr/>
        </p:nvSpPr>
        <p:spPr>
          <a:xfrm>
            <a:off x="1752600" y="457200"/>
            <a:ext cx="5562599" cy="689932"/>
          </a:xfrm>
          <a:prstGeom prst="rect">
            <a:avLst/>
          </a:prstGeom>
          <a:solidFill>
            <a:schemeClr val="accent6">
              <a:lumMod val="40000"/>
              <a:lumOff val="60000"/>
            </a:schemeClr>
          </a:solidFill>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fr-FR" sz="4400" b="0" i="0" u="none" strike="noStrike" kern="0" cap="none" spc="-10" normalizeH="0" baseline="0" noProof="0" smtClean="0">
                <a:ln>
                  <a:noFill/>
                </a:ln>
                <a:solidFill>
                  <a:schemeClr val="tx1"/>
                </a:solidFill>
                <a:effectLst/>
                <a:uLnTx/>
                <a:uFillTx/>
                <a:latin typeface="Carlito"/>
                <a:ea typeface="+mj-ea"/>
                <a:cs typeface="Carlito"/>
              </a:rPr>
              <a:t>Le  </a:t>
            </a:r>
            <a:r>
              <a:rPr kumimoji="0" lang="fr-FR" sz="4400" b="0" i="0" u="none" strike="noStrike" kern="0" cap="none" spc="-5" normalizeH="0" baseline="0" noProof="0" smtClean="0">
                <a:ln>
                  <a:noFill/>
                </a:ln>
                <a:solidFill>
                  <a:schemeClr val="tx1"/>
                </a:solidFill>
                <a:effectLst/>
                <a:uLnTx/>
                <a:uFillTx/>
                <a:latin typeface="Carlito"/>
                <a:ea typeface="+mj-ea"/>
                <a:cs typeface="Carlito"/>
              </a:rPr>
              <a:t>didactiques</a:t>
            </a:r>
            <a:endParaRPr kumimoji="0" lang="fr-FR" sz="4400" b="0" i="0" u="none" strike="noStrike" kern="0" cap="none" spc="0" normalizeH="0" baseline="0" noProof="0">
              <a:ln>
                <a:noFill/>
              </a:ln>
              <a:solidFill>
                <a:schemeClr val="tx1"/>
              </a:solidFill>
              <a:effectLst/>
              <a:uLnTx/>
              <a:uFillTx/>
              <a:latin typeface="Carlito"/>
              <a:ea typeface="+mj-ea"/>
              <a:cs typeface="Carlito"/>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462597"/>
            <a:ext cx="6477000" cy="689932"/>
          </a:xfrm>
          <a:prstGeom prst="rect">
            <a:avLst/>
          </a:prstGeom>
          <a:solidFill>
            <a:schemeClr val="accent6">
              <a:lumMod val="40000"/>
              <a:lumOff val="60000"/>
            </a:schemeClr>
          </a:solidFill>
        </p:spPr>
        <p:txBody>
          <a:bodyPr vert="horz" wrap="square" lIns="0" tIns="12700" rIns="0" bIns="0" rtlCol="0">
            <a:spAutoFit/>
          </a:bodyPr>
          <a:lstStyle/>
          <a:p>
            <a:pPr marL="12700" algn="ctr">
              <a:lnSpc>
                <a:spcPct val="100000"/>
              </a:lnSpc>
              <a:spcBef>
                <a:spcPts val="100"/>
              </a:spcBef>
            </a:pPr>
            <a:r>
              <a:rPr sz="4400" spc="-5"/>
              <a:t>Le </a:t>
            </a:r>
            <a:r>
              <a:rPr sz="4400" smtClean="0"/>
              <a:t>triangle</a:t>
            </a:r>
            <a:r>
              <a:rPr sz="4400" spc="-5" smtClean="0"/>
              <a:t>didactique</a:t>
            </a:r>
            <a:endParaRPr sz="4400"/>
          </a:p>
        </p:txBody>
      </p:sp>
      <p:sp>
        <p:nvSpPr>
          <p:cNvPr id="3" name="object 3"/>
          <p:cNvSpPr/>
          <p:nvPr/>
        </p:nvSpPr>
        <p:spPr>
          <a:xfrm>
            <a:off x="533400" y="1371600"/>
            <a:ext cx="8001000" cy="4571999"/>
          </a:xfrm>
          <a:prstGeom prst="rect">
            <a:avLst/>
          </a:prstGeom>
          <a:blipFill>
            <a:blip r:embed="rId2" cstate="print"/>
            <a:stretch>
              <a:fillRect/>
            </a:stretch>
          </a:blipFill>
        </p:spPr>
        <p:txBody>
          <a:bodyPr wrap="square" lIns="0" tIns="0" rIns="0" bIns="0" rtlCol="0"/>
          <a:lstStyle/>
          <a:p>
            <a:pPr algn="ct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462597"/>
            <a:ext cx="4191000" cy="696595"/>
          </a:xfrm>
          <a:prstGeom prst="rect">
            <a:avLst/>
          </a:prstGeom>
          <a:solidFill>
            <a:schemeClr val="accent6">
              <a:lumMod val="75000"/>
            </a:schemeClr>
          </a:solidFill>
        </p:spPr>
        <p:txBody>
          <a:bodyPr vert="horz" wrap="square" lIns="0" tIns="12700" rIns="0" bIns="0" rtlCol="0">
            <a:spAutoFit/>
          </a:bodyPr>
          <a:lstStyle/>
          <a:p>
            <a:pPr marL="12700" algn="ctr">
              <a:lnSpc>
                <a:spcPct val="100000"/>
              </a:lnSpc>
              <a:spcBef>
                <a:spcPts val="100"/>
              </a:spcBef>
            </a:pPr>
            <a:r>
              <a:rPr sz="4400" spc="-75" dirty="0"/>
              <a:t>P</a:t>
            </a:r>
            <a:r>
              <a:rPr sz="4400" dirty="0"/>
              <a:t>éda</a:t>
            </a:r>
            <a:r>
              <a:rPr sz="4400" spc="-45" dirty="0"/>
              <a:t>g</a:t>
            </a:r>
            <a:r>
              <a:rPr sz="4400" spc="-5" dirty="0"/>
              <a:t>ogie</a:t>
            </a:r>
            <a:endParaRPr sz="4400"/>
          </a:p>
        </p:txBody>
      </p:sp>
      <p:sp>
        <p:nvSpPr>
          <p:cNvPr id="3" name="object 3"/>
          <p:cNvSpPr txBox="1"/>
          <p:nvPr/>
        </p:nvSpPr>
        <p:spPr>
          <a:xfrm>
            <a:off x="457200" y="1600200"/>
            <a:ext cx="8382000" cy="3167380"/>
          </a:xfrm>
          <a:prstGeom prst="rect">
            <a:avLst/>
          </a:prstGeom>
        </p:spPr>
        <p:txBody>
          <a:bodyPr vert="horz" wrap="square" lIns="0" tIns="12700" rIns="0" bIns="0" rtlCol="0">
            <a:spAutoFit/>
          </a:bodyPr>
          <a:lstStyle/>
          <a:p>
            <a:pPr marR="267335" algn="ctr">
              <a:lnSpc>
                <a:spcPct val="100000"/>
              </a:lnSpc>
              <a:spcBef>
                <a:spcPts val="100"/>
              </a:spcBef>
            </a:pPr>
            <a:r>
              <a:rPr sz="2800" b="1" u="heavy" spc="-5" dirty="0">
                <a:uFill>
                  <a:solidFill>
                    <a:srgbClr val="000000"/>
                  </a:solidFill>
                </a:uFill>
                <a:latin typeface="Comic Sans MS"/>
                <a:cs typeface="Comic Sans MS"/>
              </a:rPr>
              <a:t>conduire</a:t>
            </a:r>
            <a:r>
              <a:rPr sz="2800" spc="-5" dirty="0">
                <a:latin typeface="Comic Sans MS"/>
                <a:cs typeface="Comic Sans MS"/>
              </a:rPr>
              <a:t>, </a:t>
            </a:r>
            <a:r>
              <a:rPr sz="2800" b="1" u="heavy" spc="-5" dirty="0">
                <a:uFill>
                  <a:solidFill>
                    <a:srgbClr val="000000"/>
                  </a:solidFill>
                </a:uFill>
                <a:latin typeface="Comic Sans MS"/>
                <a:cs typeface="Comic Sans MS"/>
              </a:rPr>
              <a:t>mener</a:t>
            </a:r>
            <a:r>
              <a:rPr sz="2800" spc="-5" dirty="0">
                <a:latin typeface="Comic Sans MS"/>
                <a:cs typeface="Comic Sans MS"/>
              </a:rPr>
              <a:t>, </a:t>
            </a:r>
            <a:r>
              <a:rPr sz="2800" b="1" u="heavy" spc="-5" dirty="0">
                <a:uFill>
                  <a:solidFill>
                    <a:srgbClr val="000000"/>
                  </a:solidFill>
                </a:uFill>
                <a:latin typeface="Comic Sans MS"/>
                <a:cs typeface="Comic Sans MS"/>
              </a:rPr>
              <a:t>accompagner</a:t>
            </a:r>
            <a:r>
              <a:rPr sz="2800" spc="-5" dirty="0">
                <a:latin typeface="Comic Sans MS"/>
                <a:cs typeface="Comic Sans MS"/>
              </a:rPr>
              <a:t>,</a:t>
            </a:r>
            <a:r>
              <a:rPr sz="2800" spc="30" dirty="0">
                <a:latin typeface="Comic Sans MS"/>
                <a:cs typeface="Comic Sans MS"/>
              </a:rPr>
              <a:t> </a:t>
            </a:r>
            <a:r>
              <a:rPr sz="2800" b="1" u="heavy" spc="-10" dirty="0">
                <a:uFill>
                  <a:solidFill>
                    <a:srgbClr val="000000"/>
                  </a:solidFill>
                </a:uFill>
                <a:latin typeface="Comic Sans MS"/>
                <a:cs typeface="Comic Sans MS"/>
              </a:rPr>
              <a:t>élever</a:t>
            </a:r>
            <a:endParaRPr sz="2800">
              <a:latin typeface="Comic Sans MS"/>
              <a:cs typeface="Comic Sans MS"/>
            </a:endParaRPr>
          </a:p>
          <a:p>
            <a:pPr>
              <a:lnSpc>
                <a:spcPct val="100000"/>
              </a:lnSpc>
              <a:spcBef>
                <a:spcPts val="55"/>
              </a:spcBef>
            </a:pPr>
            <a:endParaRPr sz="5650">
              <a:latin typeface="Comic Sans MS"/>
              <a:cs typeface="Comic Sans MS"/>
            </a:endParaRPr>
          </a:p>
          <a:p>
            <a:pPr marL="12700" marR="5080" algn="just">
              <a:lnSpc>
                <a:spcPct val="100000"/>
              </a:lnSpc>
            </a:pPr>
            <a:r>
              <a:rPr sz="2800" spc="-5" dirty="0">
                <a:latin typeface="Comic Sans MS"/>
                <a:cs typeface="Comic Sans MS"/>
              </a:rPr>
              <a:t>La pédagogie </a:t>
            </a:r>
            <a:r>
              <a:rPr sz="2800" dirty="0">
                <a:latin typeface="Comic Sans MS"/>
                <a:cs typeface="Comic Sans MS"/>
              </a:rPr>
              <a:t>est </a:t>
            </a:r>
            <a:r>
              <a:rPr sz="2800" spc="-5" dirty="0">
                <a:latin typeface="Comic Sans MS"/>
                <a:cs typeface="Comic Sans MS"/>
              </a:rPr>
              <a:t>l'ensemble des principes, des  démarches, des méthodes </a:t>
            </a:r>
            <a:r>
              <a:rPr sz="2800" dirty="0">
                <a:latin typeface="Comic Sans MS"/>
                <a:cs typeface="Comic Sans MS"/>
              </a:rPr>
              <a:t>et </a:t>
            </a:r>
            <a:r>
              <a:rPr sz="2800" spc="-5" dirty="0">
                <a:latin typeface="Comic Sans MS"/>
                <a:cs typeface="Comic Sans MS"/>
              </a:rPr>
              <a:t>des techniques </a:t>
            </a:r>
            <a:r>
              <a:rPr sz="2800" spc="-10" dirty="0">
                <a:latin typeface="Comic Sans MS"/>
                <a:cs typeface="Comic Sans MS"/>
              </a:rPr>
              <a:t>et </a:t>
            </a:r>
            <a:r>
              <a:rPr sz="2800" spc="-5" dirty="0">
                <a:latin typeface="Comic Sans MS"/>
                <a:cs typeface="Comic Sans MS"/>
              </a:rPr>
              <a:t>des  </a:t>
            </a:r>
            <a:r>
              <a:rPr sz="2800" dirty="0">
                <a:latin typeface="Comic Sans MS"/>
                <a:cs typeface="Comic Sans MS"/>
              </a:rPr>
              <a:t>procédés </a:t>
            </a:r>
            <a:r>
              <a:rPr sz="2800" spc="-5" dirty="0">
                <a:latin typeface="Comic Sans MS"/>
                <a:cs typeface="Comic Sans MS"/>
              </a:rPr>
              <a:t>visant </a:t>
            </a:r>
            <a:r>
              <a:rPr sz="2800" dirty="0">
                <a:latin typeface="Comic Sans MS"/>
                <a:cs typeface="Comic Sans MS"/>
              </a:rPr>
              <a:t>à faciliter </a:t>
            </a:r>
            <a:r>
              <a:rPr sz="2800" spc="-5" dirty="0">
                <a:latin typeface="Comic Sans MS"/>
                <a:cs typeface="Comic Sans MS"/>
              </a:rPr>
              <a:t>l'acquisition </a:t>
            </a:r>
            <a:r>
              <a:rPr sz="2800" spc="5" dirty="0">
                <a:latin typeface="Comic Sans MS"/>
                <a:cs typeface="Comic Sans MS"/>
              </a:rPr>
              <a:t>et  </a:t>
            </a:r>
            <a:r>
              <a:rPr sz="2800" spc="-10" dirty="0">
                <a:latin typeface="Comic Sans MS"/>
                <a:cs typeface="Comic Sans MS"/>
              </a:rPr>
              <a:t>l'intégration d'une</a:t>
            </a:r>
            <a:r>
              <a:rPr sz="2800" spc="85" dirty="0">
                <a:latin typeface="Comic Sans MS"/>
                <a:cs typeface="Comic Sans MS"/>
              </a:rPr>
              <a:t> </a:t>
            </a:r>
            <a:r>
              <a:rPr sz="2800" dirty="0">
                <a:latin typeface="Comic Sans MS"/>
                <a:cs typeface="Comic Sans MS"/>
              </a:rPr>
              <a:t>connaissance</a:t>
            </a:r>
            <a:endParaRPr sz="2800">
              <a:latin typeface="Comic Sans MS"/>
              <a:cs typeface="Comic Sans M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0228" y="462597"/>
            <a:ext cx="6084571" cy="696595"/>
          </a:xfrm>
          <a:prstGeom prst="rect">
            <a:avLst/>
          </a:prstGeom>
          <a:solidFill>
            <a:schemeClr val="accent6">
              <a:lumMod val="75000"/>
            </a:schemeClr>
          </a:solidFill>
        </p:spPr>
        <p:txBody>
          <a:bodyPr vert="horz" wrap="square" lIns="0" tIns="12700" rIns="0" bIns="0" rtlCol="0">
            <a:spAutoFit/>
          </a:bodyPr>
          <a:lstStyle/>
          <a:p>
            <a:pPr marL="12700">
              <a:lnSpc>
                <a:spcPct val="100000"/>
              </a:lnSpc>
              <a:spcBef>
                <a:spcPts val="100"/>
              </a:spcBef>
            </a:pPr>
            <a:r>
              <a:rPr sz="4400" spc="-5" dirty="0"/>
              <a:t>Le </a:t>
            </a:r>
            <a:r>
              <a:rPr sz="4400" dirty="0"/>
              <a:t>triangle</a:t>
            </a:r>
            <a:r>
              <a:rPr sz="4400" spc="-35" dirty="0"/>
              <a:t> </a:t>
            </a:r>
            <a:r>
              <a:rPr sz="4400" spc="-15" dirty="0"/>
              <a:t>Pédagogique</a:t>
            </a:r>
            <a:endParaRPr sz="4400"/>
          </a:p>
        </p:txBody>
      </p:sp>
      <p:sp>
        <p:nvSpPr>
          <p:cNvPr id="3" name="object 3"/>
          <p:cNvSpPr txBox="1"/>
          <p:nvPr/>
        </p:nvSpPr>
        <p:spPr>
          <a:xfrm>
            <a:off x="3945254" y="5180076"/>
            <a:ext cx="1388746" cy="635000"/>
          </a:xfrm>
          <a:prstGeom prst="rect">
            <a:avLst/>
          </a:prstGeom>
        </p:spPr>
        <p:txBody>
          <a:bodyPr vert="horz" wrap="square" lIns="0" tIns="12700" rIns="0" bIns="0" rtlCol="0">
            <a:spAutoFit/>
          </a:bodyPr>
          <a:lstStyle/>
          <a:p>
            <a:pPr marL="12700">
              <a:lnSpc>
                <a:spcPct val="100000"/>
              </a:lnSpc>
              <a:spcBef>
                <a:spcPts val="100"/>
              </a:spcBef>
            </a:pPr>
            <a:r>
              <a:rPr sz="2000" b="1" i="1" spc="-5" dirty="0">
                <a:solidFill>
                  <a:srgbClr val="C0504D"/>
                </a:solidFill>
                <a:latin typeface="TeXGyreAdventor"/>
                <a:cs typeface="TeXGyreAdventor"/>
              </a:rPr>
              <a:t>Processus</a:t>
            </a:r>
            <a:endParaRPr sz="2000">
              <a:latin typeface="TeXGyreAdventor"/>
              <a:cs typeface="TeXGyreAdventor"/>
            </a:endParaRPr>
          </a:p>
          <a:p>
            <a:pPr marL="25400">
              <a:lnSpc>
                <a:spcPct val="100000"/>
              </a:lnSpc>
            </a:pPr>
            <a:r>
              <a:rPr sz="2000" b="1" i="1" spc="-5" dirty="0">
                <a:solidFill>
                  <a:srgbClr val="C0504D"/>
                </a:solidFill>
                <a:latin typeface="TeXGyreAdventor"/>
                <a:cs typeface="TeXGyreAdventor"/>
              </a:rPr>
              <a:t>« former</a:t>
            </a:r>
            <a:r>
              <a:rPr sz="2000" b="1" i="1" spc="-60" dirty="0">
                <a:solidFill>
                  <a:srgbClr val="C0504D"/>
                </a:solidFill>
                <a:latin typeface="TeXGyreAdventor"/>
                <a:cs typeface="TeXGyreAdventor"/>
              </a:rPr>
              <a:t> </a:t>
            </a:r>
            <a:r>
              <a:rPr sz="2000" b="1" i="1" spc="-5" dirty="0">
                <a:solidFill>
                  <a:srgbClr val="C0504D"/>
                </a:solidFill>
                <a:latin typeface="TeXGyreAdventor"/>
                <a:cs typeface="TeXGyreAdventor"/>
              </a:rPr>
              <a:t>»</a:t>
            </a:r>
            <a:endParaRPr sz="2000">
              <a:latin typeface="TeXGyreAdventor"/>
              <a:cs typeface="TeXGyreAdventor"/>
            </a:endParaRPr>
          </a:p>
        </p:txBody>
      </p:sp>
      <p:sp>
        <p:nvSpPr>
          <p:cNvPr id="4" name="object 4"/>
          <p:cNvSpPr txBox="1"/>
          <p:nvPr/>
        </p:nvSpPr>
        <p:spPr>
          <a:xfrm>
            <a:off x="5638800" y="3614166"/>
            <a:ext cx="2057400" cy="635000"/>
          </a:xfrm>
          <a:prstGeom prst="rect">
            <a:avLst/>
          </a:prstGeom>
        </p:spPr>
        <p:txBody>
          <a:bodyPr vert="horz" wrap="square" lIns="0" tIns="12700" rIns="0" bIns="0" rtlCol="0">
            <a:spAutoFit/>
          </a:bodyPr>
          <a:lstStyle/>
          <a:p>
            <a:pPr algn="ctr">
              <a:lnSpc>
                <a:spcPct val="100000"/>
              </a:lnSpc>
              <a:spcBef>
                <a:spcPts val="100"/>
              </a:spcBef>
            </a:pPr>
            <a:r>
              <a:rPr sz="2000" b="1" i="1" spc="-5" dirty="0">
                <a:solidFill>
                  <a:srgbClr val="C0504D"/>
                </a:solidFill>
                <a:latin typeface="TeXGyreAdventor"/>
                <a:cs typeface="TeXGyreAdventor"/>
              </a:rPr>
              <a:t>Processus</a:t>
            </a:r>
            <a:endParaRPr sz="2000">
              <a:latin typeface="TeXGyreAdventor"/>
              <a:cs typeface="TeXGyreAdventor"/>
            </a:endParaRPr>
          </a:p>
          <a:p>
            <a:pPr algn="ctr">
              <a:lnSpc>
                <a:spcPct val="100000"/>
              </a:lnSpc>
            </a:pPr>
            <a:r>
              <a:rPr sz="2000" b="1" i="1" spc="-5" dirty="0">
                <a:solidFill>
                  <a:srgbClr val="C0504D"/>
                </a:solidFill>
                <a:latin typeface="TeXGyreAdventor"/>
                <a:cs typeface="TeXGyreAdventor"/>
              </a:rPr>
              <a:t>« enseigner</a:t>
            </a:r>
            <a:r>
              <a:rPr sz="2000" b="1" i="1" spc="-95" dirty="0">
                <a:solidFill>
                  <a:srgbClr val="C0504D"/>
                </a:solidFill>
                <a:latin typeface="TeXGyreAdventor"/>
                <a:cs typeface="TeXGyreAdventor"/>
              </a:rPr>
              <a:t> </a:t>
            </a:r>
            <a:r>
              <a:rPr sz="2000" b="1" i="1" spc="-5" dirty="0">
                <a:solidFill>
                  <a:srgbClr val="C0504D"/>
                </a:solidFill>
                <a:latin typeface="TeXGyreAdventor"/>
                <a:cs typeface="TeXGyreAdventor"/>
              </a:rPr>
              <a:t>»</a:t>
            </a:r>
            <a:endParaRPr sz="2000">
              <a:latin typeface="TeXGyreAdventor"/>
              <a:cs typeface="TeXGyreAdventor"/>
            </a:endParaRPr>
          </a:p>
        </p:txBody>
      </p:sp>
      <p:sp>
        <p:nvSpPr>
          <p:cNvPr id="5" name="object 5"/>
          <p:cNvSpPr txBox="1"/>
          <p:nvPr/>
        </p:nvSpPr>
        <p:spPr>
          <a:xfrm>
            <a:off x="1752601" y="3614166"/>
            <a:ext cx="1676399" cy="635000"/>
          </a:xfrm>
          <a:prstGeom prst="rect">
            <a:avLst/>
          </a:prstGeom>
        </p:spPr>
        <p:txBody>
          <a:bodyPr vert="horz" wrap="square" lIns="0" tIns="12700" rIns="0" bIns="0" rtlCol="0">
            <a:spAutoFit/>
          </a:bodyPr>
          <a:lstStyle/>
          <a:p>
            <a:pPr algn="ctr">
              <a:lnSpc>
                <a:spcPct val="100000"/>
              </a:lnSpc>
              <a:spcBef>
                <a:spcPts val="100"/>
              </a:spcBef>
            </a:pPr>
            <a:r>
              <a:rPr sz="2000" b="1" i="1" spc="-5" dirty="0">
                <a:solidFill>
                  <a:srgbClr val="C0504D"/>
                </a:solidFill>
                <a:latin typeface="TeXGyreAdventor"/>
                <a:cs typeface="TeXGyreAdventor"/>
              </a:rPr>
              <a:t>Processus</a:t>
            </a:r>
            <a:endParaRPr sz="2000">
              <a:latin typeface="TeXGyreAdventor"/>
              <a:cs typeface="TeXGyreAdventor"/>
            </a:endParaRPr>
          </a:p>
          <a:p>
            <a:pPr algn="ctr">
              <a:lnSpc>
                <a:spcPct val="100000"/>
              </a:lnSpc>
            </a:pPr>
            <a:r>
              <a:rPr sz="2000" b="1" i="1" spc="-5" dirty="0">
                <a:solidFill>
                  <a:srgbClr val="C0504D"/>
                </a:solidFill>
                <a:latin typeface="TeXGyreAdventor"/>
                <a:cs typeface="TeXGyreAdventor"/>
              </a:rPr>
              <a:t>« apprendre</a:t>
            </a:r>
            <a:r>
              <a:rPr sz="2000" b="1" i="1" spc="-60" dirty="0">
                <a:solidFill>
                  <a:srgbClr val="C0504D"/>
                </a:solidFill>
                <a:latin typeface="TeXGyreAdventor"/>
                <a:cs typeface="TeXGyreAdventor"/>
              </a:rPr>
              <a:t> </a:t>
            </a:r>
            <a:r>
              <a:rPr sz="2000" b="1" i="1" dirty="0">
                <a:solidFill>
                  <a:srgbClr val="C0504D"/>
                </a:solidFill>
                <a:latin typeface="TeXGyreAdventor"/>
                <a:cs typeface="TeXGyreAdventor"/>
              </a:rPr>
              <a:t>»</a:t>
            </a:r>
            <a:endParaRPr sz="2000">
              <a:latin typeface="TeXGyreAdventor"/>
              <a:cs typeface="TeXGyreAdventor"/>
            </a:endParaRPr>
          </a:p>
        </p:txBody>
      </p:sp>
      <p:sp>
        <p:nvSpPr>
          <p:cNvPr id="6" name="object 6"/>
          <p:cNvSpPr txBox="1"/>
          <p:nvPr/>
        </p:nvSpPr>
        <p:spPr>
          <a:xfrm>
            <a:off x="6273546" y="4953000"/>
            <a:ext cx="1422654" cy="319087"/>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eXGyreAdventor"/>
                <a:cs typeface="TeXGyreAdventor"/>
              </a:rPr>
              <a:t>Professeur</a:t>
            </a:r>
            <a:endParaRPr sz="2000">
              <a:latin typeface="TeXGyreAdventor"/>
              <a:cs typeface="TeXGyreAdventor"/>
            </a:endParaRPr>
          </a:p>
        </p:txBody>
      </p:sp>
      <p:sp>
        <p:nvSpPr>
          <p:cNvPr id="7" name="object 7"/>
          <p:cNvSpPr txBox="1"/>
          <p:nvPr/>
        </p:nvSpPr>
        <p:spPr>
          <a:xfrm>
            <a:off x="2125726" y="4941252"/>
            <a:ext cx="685800"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eXGyreAdventor"/>
                <a:cs typeface="TeXGyreAdventor"/>
              </a:rPr>
              <a:t>Elève</a:t>
            </a:r>
            <a:endParaRPr sz="2000">
              <a:latin typeface="TeXGyreAdventor"/>
              <a:cs typeface="TeXGyreAdventor"/>
            </a:endParaRPr>
          </a:p>
        </p:txBody>
      </p:sp>
      <p:sp>
        <p:nvSpPr>
          <p:cNvPr id="8" name="object 8"/>
          <p:cNvSpPr txBox="1"/>
          <p:nvPr/>
        </p:nvSpPr>
        <p:spPr>
          <a:xfrm>
            <a:off x="4114800" y="1447800"/>
            <a:ext cx="924560" cy="320601"/>
          </a:xfrm>
          <a:prstGeom prst="rect">
            <a:avLst/>
          </a:prstGeom>
        </p:spPr>
        <p:txBody>
          <a:bodyPr vert="horz" wrap="square" lIns="0" tIns="12700" rIns="0" bIns="0" rtlCol="0">
            <a:spAutoFit/>
          </a:bodyPr>
          <a:lstStyle/>
          <a:p>
            <a:pPr marL="12700" algn="ctr">
              <a:lnSpc>
                <a:spcPct val="100000"/>
              </a:lnSpc>
              <a:spcBef>
                <a:spcPts val="100"/>
              </a:spcBef>
            </a:pPr>
            <a:r>
              <a:rPr sz="2000" b="1" smtClean="0">
                <a:latin typeface="TeXGyreAdventor"/>
                <a:cs typeface="TeXGyreAdventor"/>
              </a:rPr>
              <a:t>S</a:t>
            </a:r>
            <a:r>
              <a:rPr lang="fr-FR" sz="2000" b="1" dirty="0" err="1" smtClean="0">
                <a:latin typeface="TeXGyreAdventor"/>
                <a:cs typeface="TeXGyreAdventor"/>
              </a:rPr>
              <a:t>avoi</a:t>
            </a:r>
            <a:r>
              <a:rPr sz="2000" b="1" smtClean="0">
                <a:latin typeface="TeXGyreAdventor"/>
                <a:cs typeface="TeXGyreAdventor"/>
              </a:rPr>
              <a:t>r</a:t>
            </a:r>
            <a:endParaRPr sz="2000">
              <a:latin typeface="TeXGyreAdventor"/>
              <a:cs typeface="TeXGyreAdventor"/>
            </a:endParaRPr>
          </a:p>
        </p:txBody>
      </p:sp>
      <p:sp>
        <p:nvSpPr>
          <p:cNvPr id="9" name="object 9"/>
          <p:cNvSpPr/>
          <p:nvPr/>
        </p:nvSpPr>
        <p:spPr>
          <a:xfrm>
            <a:off x="2895600" y="1600200"/>
            <a:ext cx="3274060" cy="3581400"/>
          </a:xfrm>
          <a:custGeom>
            <a:avLst/>
            <a:gdLst/>
            <a:ahLst/>
            <a:cxnLst/>
            <a:rect l="l" t="t" r="r" b="b"/>
            <a:pathLst>
              <a:path w="3274060" h="1912620">
                <a:moveTo>
                  <a:pt x="1637029" y="0"/>
                </a:moveTo>
                <a:lnTo>
                  <a:pt x="0" y="1912620"/>
                </a:lnTo>
                <a:lnTo>
                  <a:pt x="3274060" y="1912620"/>
                </a:lnTo>
                <a:lnTo>
                  <a:pt x="1637029" y="0"/>
                </a:lnTo>
                <a:close/>
              </a:path>
            </a:pathLst>
          </a:custGeom>
          <a:solidFill>
            <a:srgbClr val="FFFFFF"/>
          </a:solidFill>
        </p:spPr>
        <p:txBody>
          <a:bodyPr wrap="square" lIns="0" tIns="0" rIns="0" bIns="0" rtlCol="0"/>
          <a:lstStyle/>
          <a:p>
            <a:endParaRPr/>
          </a:p>
        </p:txBody>
      </p:sp>
      <p:sp>
        <p:nvSpPr>
          <p:cNvPr id="10" name="object 10"/>
          <p:cNvSpPr/>
          <p:nvPr/>
        </p:nvSpPr>
        <p:spPr>
          <a:xfrm>
            <a:off x="2895600" y="2438400"/>
            <a:ext cx="3274060" cy="2590800"/>
          </a:xfrm>
          <a:custGeom>
            <a:avLst/>
            <a:gdLst/>
            <a:ahLst/>
            <a:cxnLst/>
            <a:rect l="l" t="t" r="r" b="b"/>
            <a:pathLst>
              <a:path w="3274060" h="1912620">
                <a:moveTo>
                  <a:pt x="0" y="1912620"/>
                </a:moveTo>
                <a:lnTo>
                  <a:pt x="1637029" y="0"/>
                </a:lnTo>
                <a:lnTo>
                  <a:pt x="3274060" y="1912620"/>
                </a:lnTo>
                <a:lnTo>
                  <a:pt x="0" y="1912620"/>
                </a:lnTo>
                <a:close/>
              </a:path>
            </a:pathLst>
          </a:custGeom>
          <a:ln w="1016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098" y="65815"/>
            <a:ext cx="9004278" cy="67000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8200" y="1447800"/>
            <a:ext cx="6741159" cy="4881880"/>
            <a:chOff x="701040" y="916939"/>
            <a:chExt cx="6741159" cy="4881880"/>
          </a:xfrm>
        </p:grpSpPr>
        <p:sp>
          <p:nvSpPr>
            <p:cNvPr id="3" name="object 3"/>
            <p:cNvSpPr/>
            <p:nvPr/>
          </p:nvSpPr>
          <p:spPr>
            <a:xfrm>
              <a:off x="713740" y="929639"/>
              <a:ext cx="6715759" cy="4856480"/>
            </a:xfrm>
            <a:custGeom>
              <a:avLst/>
              <a:gdLst/>
              <a:ahLst/>
              <a:cxnLst/>
              <a:rect l="l" t="t" r="r" b="b"/>
              <a:pathLst>
                <a:path w="6715759" h="4856480">
                  <a:moveTo>
                    <a:pt x="3357880" y="0"/>
                  </a:moveTo>
                  <a:lnTo>
                    <a:pt x="3301793" y="331"/>
                  </a:lnTo>
                  <a:lnTo>
                    <a:pt x="3245928" y="1324"/>
                  </a:lnTo>
                  <a:lnTo>
                    <a:pt x="3190292" y="2971"/>
                  </a:lnTo>
                  <a:lnTo>
                    <a:pt x="3134892" y="5269"/>
                  </a:lnTo>
                  <a:lnTo>
                    <a:pt x="3079736" y="8211"/>
                  </a:lnTo>
                  <a:lnTo>
                    <a:pt x="3024831" y="11793"/>
                  </a:lnTo>
                  <a:lnTo>
                    <a:pt x="2970183" y="16010"/>
                  </a:lnTo>
                  <a:lnTo>
                    <a:pt x="2915800" y="20856"/>
                  </a:lnTo>
                  <a:lnTo>
                    <a:pt x="2861688" y="26327"/>
                  </a:lnTo>
                  <a:lnTo>
                    <a:pt x="2807856" y="32417"/>
                  </a:lnTo>
                  <a:lnTo>
                    <a:pt x="2754310" y="39120"/>
                  </a:lnTo>
                  <a:lnTo>
                    <a:pt x="2701057" y="46433"/>
                  </a:lnTo>
                  <a:lnTo>
                    <a:pt x="2648105" y="54349"/>
                  </a:lnTo>
                  <a:lnTo>
                    <a:pt x="2595460" y="62864"/>
                  </a:lnTo>
                  <a:lnTo>
                    <a:pt x="2543130" y="71972"/>
                  </a:lnTo>
                  <a:lnTo>
                    <a:pt x="2491121" y="81669"/>
                  </a:lnTo>
                  <a:lnTo>
                    <a:pt x="2439442" y="91948"/>
                  </a:lnTo>
                  <a:lnTo>
                    <a:pt x="2388098" y="102806"/>
                  </a:lnTo>
                  <a:lnTo>
                    <a:pt x="2337098" y="114236"/>
                  </a:lnTo>
                  <a:lnTo>
                    <a:pt x="2286448" y="126234"/>
                  </a:lnTo>
                  <a:lnTo>
                    <a:pt x="2236155" y="138794"/>
                  </a:lnTo>
                  <a:lnTo>
                    <a:pt x="2186227" y="151912"/>
                  </a:lnTo>
                  <a:lnTo>
                    <a:pt x="2136671" y="165582"/>
                  </a:lnTo>
                  <a:lnTo>
                    <a:pt x="2087493" y="179798"/>
                  </a:lnTo>
                  <a:lnTo>
                    <a:pt x="2038702" y="194557"/>
                  </a:lnTo>
                  <a:lnTo>
                    <a:pt x="1990303" y="209853"/>
                  </a:lnTo>
                  <a:lnTo>
                    <a:pt x="1942304" y="225680"/>
                  </a:lnTo>
                  <a:lnTo>
                    <a:pt x="1894713" y="242033"/>
                  </a:lnTo>
                  <a:lnTo>
                    <a:pt x="1847537" y="258908"/>
                  </a:lnTo>
                  <a:lnTo>
                    <a:pt x="1800781" y="276299"/>
                  </a:lnTo>
                  <a:lnTo>
                    <a:pt x="1754455" y="294201"/>
                  </a:lnTo>
                  <a:lnTo>
                    <a:pt x="1708564" y="312608"/>
                  </a:lnTo>
                  <a:lnTo>
                    <a:pt x="1663116" y="331517"/>
                  </a:lnTo>
                  <a:lnTo>
                    <a:pt x="1618118" y="350920"/>
                  </a:lnTo>
                  <a:lnTo>
                    <a:pt x="1573578" y="370814"/>
                  </a:lnTo>
                  <a:lnTo>
                    <a:pt x="1529502" y="391194"/>
                  </a:lnTo>
                  <a:lnTo>
                    <a:pt x="1485897" y="412053"/>
                  </a:lnTo>
                  <a:lnTo>
                    <a:pt x="1442770" y="433388"/>
                  </a:lnTo>
                  <a:lnTo>
                    <a:pt x="1400130" y="455192"/>
                  </a:lnTo>
                  <a:lnTo>
                    <a:pt x="1357982" y="477460"/>
                  </a:lnTo>
                  <a:lnTo>
                    <a:pt x="1316334" y="500188"/>
                  </a:lnTo>
                  <a:lnTo>
                    <a:pt x="1275193" y="523371"/>
                  </a:lnTo>
                  <a:lnTo>
                    <a:pt x="1234567" y="547002"/>
                  </a:lnTo>
                  <a:lnTo>
                    <a:pt x="1194462" y="571078"/>
                  </a:lnTo>
                  <a:lnTo>
                    <a:pt x="1154885" y="595592"/>
                  </a:lnTo>
                  <a:lnTo>
                    <a:pt x="1115843" y="620540"/>
                  </a:lnTo>
                  <a:lnTo>
                    <a:pt x="1077345" y="645917"/>
                  </a:lnTo>
                  <a:lnTo>
                    <a:pt x="1039396" y="671717"/>
                  </a:lnTo>
                  <a:lnTo>
                    <a:pt x="1002004" y="697935"/>
                  </a:lnTo>
                  <a:lnTo>
                    <a:pt x="965176" y="724566"/>
                  </a:lnTo>
                  <a:lnTo>
                    <a:pt x="928920" y="751606"/>
                  </a:lnTo>
                  <a:lnTo>
                    <a:pt x="893241" y="779048"/>
                  </a:lnTo>
                  <a:lnTo>
                    <a:pt x="858149" y="806887"/>
                  </a:lnTo>
                  <a:lnTo>
                    <a:pt x="823648" y="835119"/>
                  </a:lnTo>
                  <a:lnTo>
                    <a:pt x="789748" y="863739"/>
                  </a:lnTo>
                  <a:lnTo>
                    <a:pt x="756454" y="892740"/>
                  </a:lnTo>
                  <a:lnTo>
                    <a:pt x="723774" y="922119"/>
                  </a:lnTo>
                  <a:lnTo>
                    <a:pt x="691716" y="951870"/>
                  </a:lnTo>
                  <a:lnTo>
                    <a:pt x="660285" y="981987"/>
                  </a:lnTo>
                  <a:lnTo>
                    <a:pt x="629490" y="1012466"/>
                  </a:lnTo>
                  <a:lnTo>
                    <a:pt x="599337" y="1043301"/>
                  </a:lnTo>
                  <a:lnTo>
                    <a:pt x="569834" y="1074487"/>
                  </a:lnTo>
                  <a:lnTo>
                    <a:pt x="540988" y="1106020"/>
                  </a:lnTo>
                  <a:lnTo>
                    <a:pt x="512805" y="1137893"/>
                  </a:lnTo>
                  <a:lnTo>
                    <a:pt x="485294" y="1170103"/>
                  </a:lnTo>
                  <a:lnTo>
                    <a:pt x="458460" y="1202642"/>
                  </a:lnTo>
                  <a:lnTo>
                    <a:pt x="432312" y="1235508"/>
                  </a:lnTo>
                  <a:lnTo>
                    <a:pt x="406856" y="1268694"/>
                  </a:lnTo>
                  <a:lnTo>
                    <a:pt x="382099" y="1302195"/>
                  </a:lnTo>
                  <a:lnTo>
                    <a:pt x="358049" y="1336006"/>
                  </a:lnTo>
                  <a:lnTo>
                    <a:pt x="334713" y="1370122"/>
                  </a:lnTo>
                  <a:lnTo>
                    <a:pt x="312098" y="1404537"/>
                  </a:lnTo>
                  <a:lnTo>
                    <a:pt x="290210" y="1439248"/>
                  </a:lnTo>
                  <a:lnTo>
                    <a:pt x="269058" y="1474247"/>
                  </a:lnTo>
                  <a:lnTo>
                    <a:pt x="248648" y="1509531"/>
                  </a:lnTo>
                  <a:lnTo>
                    <a:pt x="228987" y="1545095"/>
                  </a:lnTo>
                  <a:lnTo>
                    <a:pt x="210083" y="1580932"/>
                  </a:lnTo>
                  <a:lnTo>
                    <a:pt x="191942" y="1617038"/>
                  </a:lnTo>
                  <a:lnTo>
                    <a:pt x="174572" y="1653407"/>
                  </a:lnTo>
                  <a:lnTo>
                    <a:pt x="157980" y="1690036"/>
                  </a:lnTo>
                  <a:lnTo>
                    <a:pt x="142173" y="1726917"/>
                  </a:lnTo>
                  <a:lnTo>
                    <a:pt x="127158" y="1764047"/>
                  </a:lnTo>
                  <a:lnTo>
                    <a:pt x="112942" y="1801420"/>
                  </a:lnTo>
                  <a:lnTo>
                    <a:pt x="99533" y="1839030"/>
                  </a:lnTo>
                  <a:lnTo>
                    <a:pt x="86937" y="1876874"/>
                  </a:lnTo>
                  <a:lnTo>
                    <a:pt x="75162" y="1914945"/>
                  </a:lnTo>
                  <a:lnTo>
                    <a:pt x="64214" y="1953239"/>
                  </a:lnTo>
                  <a:lnTo>
                    <a:pt x="54101" y="1991750"/>
                  </a:lnTo>
                  <a:lnTo>
                    <a:pt x="44830" y="2030473"/>
                  </a:lnTo>
                  <a:lnTo>
                    <a:pt x="36409" y="2069403"/>
                  </a:lnTo>
                  <a:lnTo>
                    <a:pt x="28843" y="2108535"/>
                  </a:lnTo>
                  <a:lnTo>
                    <a:pt x="22141" y="2147864"/>
                  </a:lnTo>
                  <a:lnTo>
                    <a:pt x="16310" y="2187384"/>
                  </a:lnTo>
                  <a:lnTo>
                    <a:pt x="11356" y="2227091"/>
                  </a:lnTo>
                  <a:lnTo>
                    <a:pt x="7286" y="2266978"/>
                  </a:lnTo>
                  <a:lnTo>
                    <a:pt x="4109" y="2307042"/>
                  </a:lnTo>
                  <a:lnTo>
                    <a:pt x="1831" y="2347277"/>
                  </a:lnTo>
                  <a:lnTo>
                    <a:pt x="458" y="2387678"/>
                  </a:lnTo>
                  <a:lnTo>
                    <a:pt x="0" y="2428240"/>
                  </a:lnTo>
                  <a:lnTo>
                    <a:pt x="458" y="2468801"/>
                  </a:lnTo>
                  <a:lnTo>
                    <a:pt x="1831" y="2509202"/>
                  </a:lnTo>
                  <a:lnTo>
                    <a:pt x="4109" y="2549437"/>
                  </a:lnTo>
                  <a:lnTo>
                    <a:pt x="7286" y="2589501"/>
                  </a:lnTo>
                  <a:lnTo>
                    <a:pt x="11356" y="2629388"/>
                  </a:lnTo>
                  <a:lnTo>
                    <a:pt x="16310" y="2669095"/>
                  </a:lnTo>
                  <a:lnTo>
                    <a:pt x="22141" y="2708615"/>
                  </a:lnTo>
                  <a:lnTo>
                    <a:pt x="28843" y="2747944"/>
                  </a:lnTo>
                  <a:lnTo>
                    <a:pt x="36409" y="2787076"/>
                  </a:lnTo>
                  <a:lnTo>
                    <a:pt x="44830" y="2826006"/>
                  </a:lnTo>
                  <a:lnTo>
                    <a:pt x="54101" y="2864729"/>
                  </a:lnTo>
                  <a:lnTo>
                    <a:pt x="64214" y="2903240"/>
                  </a:lnTo>
                  <a:lnTo>
                    <a:pt x="75162" y="2941534"/>
                  </a:lnTo>
                  <a:lnTo>
                    <a:pt x="86937" y="2979605"/>
                  </a:lnTo>
                  <a:lnTo>
                    <a:pt x="99533" y="3017449"/>
                  </a:lnTo>
                  <a:lnTo>
                    <a:pt x="112942" y="3055059"/>
                  </a:lnTo>
                  <a:lnTo>
                    <a:pt x="127158" y="3092432"/>
                  </a:lnTo>
                  <a:lnTo>
                    <a:pt x="142173" y="3129562"/>
                  </a:lnTo>
                  <a:lnTo>
                    <a:pt x="157980" y="3166443"/>
                  </a:lnTo>
                  <a:lnTo>
                    <a:pt x="174572" y="3203072"/>
                  </a:lnTo>
                  <a:lnTo>
                    <a:pt x="191942" y="3239441"/>
                  </a:lnTo>
                  <a:lnTo>
                    <a:pt x="210083" y="3275547"/>
                  </a:lnTo>
                  <a:lnTo>
                    <a:pt x="228987" y="3311384"/>
                  </a:lnTo>
                  <a:lnTo>
                    <a:pt x="248648" y="3346948"/>
                  </a:lnTo>
                  <a:lnTo>
                    <a:pt x="269058" y="3382232"/>
                  </a:lnTo>
                  <a:lnTo>
                    <a:pt x="290210" y="3417231"/>
                  </a:lnTo>
                  <a:lnTo>
                    <a:pt x="312098" y="3451942"/>
                  </a:lnTo>
                  <a:lnTo>
                    <a:pt x="334713" y="3486357"/>
                  </a:lnTo>
                  <a:lnTo>
                    <a:pt x="358049" y="3520473"/>
                  </a:lnTo>
                  <a:lnTo>
                    <a:pt x="382099" y="3554284"/>
                  </a:lnTo>
                  <a:lnTo>
                    <a:pt x="406856" y="3587785"/>
                  </a:lnTo>
                  <a:lnTo>
                    <a:pt x="432312" y="3620971"/>
                  </a:lnTo>
                  <a:lnTo>
                    <a:pt x="458460" y="3653837"/>
                  </a:lnTo>
                  <a:lnTo>
                    <a:pt x="485294" y="3686376"/>
                  </a:lnTo>
                  <a:lnTo>
                    <a:pt x="512805" y="3718586"/>
                  </a:lnTo>
                  <a:lnTo>
                    <a:pt x="540988" y="3750459"/>
                  </a:lnTo>
                  <a:lnTo>
                    <a:pt x="569834" y="3781992"/>
                  </a:lnTo>
                  <a:lnTo>
                    <a:pt x="599337" y="3813178"/>
                  </a:lnTo>
                  <a:lnTo>
                    <a:pt x="629490" y="3844013"/>
                  </a:lnTo>
                  <a:lnTo>
                    <a:pt x="660285" y="3874492"/>
                  </a:lnTo>
                  <a:lnTo>
                    <a:pt x="691716" y="3904609"/>
                  </a:lnTo>
                  <a:lnTo>
                    <a:pt x="723774" y="3934360"/>
                  </a:lnTo>
                  <a:lnTo>
                    <a:pt x="756454" y="3963739"/>
                  </a:lnTo>
                  <a:lnTo>
                    <a:pt x="789748" y="3992740"/>
                  </a:lnTo>
                  <a:lnTo>
                    <a:pt x="823648" y="4021360"/>
                  </a:lnTo>
                  <a:lnTo>
                    <a:pt x="858149" y="4049592"/>
                  </a:lnTo>
                  <a:lnTo>
                    <a:pt x="893241" y="4077431"/>
                  </a:lnTo>
                  <a:lnTo>
                    <a:pt x="928920" y="4104873"/>
                  </a:lnTo>
                  <a:lnTo>
                    <a:pt x="965176" y="4131913"/>
                  </a:lnTo>
                  <a:lnTo>
                    <a:pt x="1002004" y="4158544"/>
                  </a:lnTo>
                  <a:lnTo>
                    <a:pt x="1039396" y="4184762"/>
                  </a:lnTo>
                  <a:lnTo>
                    <a:pt x="1077345" y="4210562"/>
                  </a:lnTo>
                  <a:lnTo>
                    <a:pt x="1115843" y="4235939"/>
                  </a:lnTo>
                  <a:lnTo>
                    <a:pt x="1154885" y="4260887"/>
                  </a:lnTo>
                  <a:lnTo>
                    <a:pt x="1194462" y="4285401"/>
                  </a:lnTo>
                  <a:lnTo>
                    <a:pt x="1234567" y="4309477"/>
                  </a:lnTo>
                  <a:lnTo>
                    <a:pt x="1275193" y="4333108"/>
                  </a:lnTo>
                  <a:lnTo>
                    <a:pt x="1316334" y="4356291"/>
                  </a:lnTo>
                  <a:lnTo>
                    <a:pt x="1357982" y="4379019"/>
                  </a:lnTo>
                  <a:lnTo>
                    <a:pt x="1400130" y="4401287"/>
                  </a:lnTo>
                  <a:lnTo>
                    <a:pt x="1442770" y="4423091"/>
                  </a:lnTo>
                  <a:lnTo>
                    <a:pt x="1485897" y="4444426"/>
                  </a:lnTo>
                  <a:lnTo>
                    <a:pt x="1529502" y="4465285"/>
                  </a:lnTo>
                  <a:lnTo>
                    <a:pt x="1573578" y="4485665"/>
                  </a:lnTo>
                  <a:lnTo>
                    <a:pt x="1618118" y="4505559"/>
                  </a:lnTo>
                  <a:lnTo>
                    <a:pt x="1663116" y="4524962"/>
                  </a:lnTo>
                  <a:lnTo>
                    <a:pt x="1708564" y="4543871"/>
                  </a:lnTo>
                  <a:lnTo>
                    <a:pt x="1754455" y="4562278"/>
                  </a:lnTo>
                  <a:lnTo>
                    <a:pt x="1800781" y="4580180"/>
                  </a:lnTo>
                  <a:lnTo>
                    <a:pt x="1847537" y="4597571"/>
                  </a:lnTo>
                  <a:lnTo>
                    <a:pt x="1894713" y="4614446"/>
                  </a:lnTo>
                  <a:lnTo>
                    <a:pt x="1942304" y="4630799"/>
                  </a:lnTo>
                  <a:lnTo>
                    <a:pt x="1990303" y="4646626"/>
                  </a:lnTo>
                  <a:lnTo>
                    <a:pt x="2038702" y="4661922"/>
                  </a:lnTo>
                  <a:lnTo>
                    <a:pt x="2087493" y="4676681"/>
                  </a:lnTo>
                  <a:lnTo>
                    <a:pt x="2136671" y="4690897"/>
                  </a:lnTo>
                  <a:lnTo>
                    <a:pt x="2186227" y="4704567"/>
                  </a:lnTo>
                  <a:lnTo>
                    <a:pt x="2236155" y="4717685"/>
                  </a:lnTo>
                  <a:lnTo>
                    <a:pt x="2286448" y="4730245"/>
                  </a:lnTo>
                  <a:lnTo>
                    <a:pt x="2337098" y="4742243"/>
                  </a:lnTo>
                  <a:lnTo>
                    <a:pt x="2388098" y="4753673"/>
                  </a:lnTo>
                  <a:lnTo>
                    <a:pt x="2439442" y="4764531"/>
                  </a:lnTo>
                  <a:lnTo>
                    <a:pt x="2491121" y="4774810"/>
                  </a:lnTo>
                  <a:lnTo>
                    <a:pt x="2543130" y="4784507"/>
                  </a:lnTo>
                  <a:lnTo>
                    <a:pt x="2595460" y="4793615"/>
                  </a:lnTo>
                  <a:lnTo>
                    <a:pt x="2648105" y="4802130"/>
                  </a:lnTo>
                  <a:lnTo>
                    <a:pt x="2701057" y="4810046"/>
                  </a:lnTo>
                  <a:lnTo>
                    <a:pt x="2754310" y="4817359"/>
                  </a:lnTo>
                  <a:lnTo>
                    <a:pt x="2807856" y="4824062"/>
                  </a:lnTo>
                  <a:lnTo>
                    <a:pt x="2861688" y="4830152"/>
                  </a:lnTo>
                  <a:lnTo>
                    <a:pt x="2915800" y="4835623"/>
                  </a:lnTo>
                  <a:lnTo>
                    <a:pt x="2970183" y="4840469"/>
                  </a:lnTo>
                  <a:lnTo>
                    <a:pt x="3024831" y="4844686"/>
                  </a:lnTo>
                  <a:lnTo>
                    <a:pt x="3079736" y="4848268"/>
                  </a:lnTo>
                  <a:lnTo>
                    <a:pt x="3134892" y="4851210"/>
                  </a:lnTo>
                  <a:lnTo>
                    <a:pt x="3190292" y="4853508"/>
                  </a:lnTo>
                  <a:lnTo>
                    <a:pt x="3245928" y="4855155"/>
                  </a:lnTo>
                  <a:lnTo>
                    <a:pt x="3301793" y="4856148"/>
                  </a:lnTo>
                  <a:lnTo>
                    <a:pt x="3357880" y="4856480"/>
                  </a:lnTo>
                  <a:lnTo>
                    <a:pt x="3413966" y="4856148"/>
                  </a:lnTo>
                  <a:lnTo>
                    <a:pt x="3469831" y="4855155"/>
                  </a:lnTo>
                  <a:lnTo>
                    <a:pt x="3525467" y="4853508"/>
                  </a:lnTo>
                  <a:lnTo>
                    <a:pt x="3580867" y="4851210"/>
                  </a:lnTo>
                  <a:lnTo>
                    <a:pt x="3636023" y="4848268"/>
                  </a:lnTo>
                  <a:lnTo>
                    <a:pt x="3690928" y="4844686"/>
                  </a:lnTo>
                  <a:lnTo>
                    <a:pt x="3745576" y="4840469"/>
                  </a:lnTo>
                  <a:lnTo>
                    <a:pt x="3799959" y="4835623"/>
                  </a:lnTo>
                  <a:lnTo>
                    <a:pt x="3854071" y="4830152"/>
                  </a:lnTo>
                  <a:lnTo>
                    <a:pt x="3907903" y="4824062"/>
                  </a:lnTo>
                  <a:lnTo>
                    <a:pt x="3961449" y="4817359"/>
                  </a:lnTo>
                  <a:lnTo>
                    <a:pt x="4014702" y="4810046"/>
                  </a:lnTo>
                  <a:lnTo>
                    <a:pt x="4067654" y="4802130"/>
                  </a:lnTo>
                  <a:lnTo>
                    <a:pt x="4120299" y="4793615"/>
                  </a:lnTo>
                  <a:lnTo>
                    <a:pt x="4172629" y="4784507"/>
                  </a:lnTo>
                  <a:lnTo>
                    <a:pt x="4224638" y="4774810"/>
                  </a:lnTo>
                  <a:lnTo>
                    <a:pt x="4276317" y="4764531"/>
                  </a:lnTo>
                  <a:lnTo>
                    <a:pt x="4327661" y="4753673"/>
                  </a:lnTo>
                  <a:lnTo>
                    <a:pt x="4378661" y="4742243"/>
                  </a:lnTo>
                  <a:lnTo>
                    <a:pt x="4429311" y="4730245"/>
                  </a:lnTo>
                  <a:lnTo>
                    <a:pt x="4479604" y="4717685"/>
                  </a:lnTo>
                  <a:lnTo>
                    <a:pt x="4529532" y="4704567"/>
                  </a:lnTo>
                  <a:lnTo>
                    <a:pt x="4579088" y="4690897"/>
                  </a:lnTo>
                  <a:lnTo>
                    <a:pt x="4628266" y="4676681"/>
                  </a:lnTo>
                  <a:lnTo>
                    <a:pt x="4677057" y="4661922"/>
                  </a:lnTo>
                  <a:lnTo>
                    <a:pt x="4725456" y="4646626"/>
                  </a:lnTo>
                  <a:lnTo>
                    <a:pt x="4773455" y="4630799"/>
                  </a:lnTo>
                  <a:lnTo>
                    <a:pt x="4821046" y="4614446"/>
                  </a:lnTo>
                  <a:lnTo>
                    <a:pt x="4868222" y="4597571"/>
                  </a:lnTo>
                  <a:lnTo>
                    <a:pt x="4914978" y="4580180"/>
                  </a:lnTo>
                  <a:lnTo>
                    <a:pt x="4961304" y="4562278"/>
                  </a:lnTo>
                  <a:lnTo>
                    <a:pt x="5007195" y="4543871"/>
                  </a:lnTo>
                  <a:lnTo>
                    <a:pt x="5052643" y="4524962"/>
                  </a:lnTo>
                  <a:lnTo>
                    <a:pt x="5097641" y="4505559"/>
                  </a:lnTo>
                  <a:lnTo>
                    <a:pt x="5142181" y="4485665"/>
                  </a:lnTo>
                  <a:lnTo>
                    <a:pt x="5186257" y="4465285"/>
                  </a:lnTo>
                  <a:lnTo>
                    <a:pt x="5229862" y="4444426"/>
                  </a:lnTo>
                  <a:lnTo>
                    <a:pt x="5272989" y="4423091"/>
                  </a:lnTo>
                  <a:lnTo>
                    <a:pt x="5315629" y="4401287"/>
                  </a:lnTo>
                  <a:lnTo>
                    <a:pt x="5357777" y="4379019"/>
                  </a:lnTo>
                  <a:lnTo>
                    <a:pt x="5399425" y="4356291"/>
                  </a:lnTo>
                  <a:lnTo>
                    <a:pt x="5440566" y="4333108"/>
                  </a:lnTo>
                  <a:lnTo>
                    <a:pt x="5481192" y="4309477"/>
                  </a:lnTo>
                  <a:lnTo>
                    <a:pt x="5521297" y="4285401"/>
                  </a:lnTo>
                  <a:lnTo>
                    <a:pt x="5560874" y="4260887"/>
                  </a:lnTo>
                  <a:lnTo>
                    <a:pt x="5599916" y="4235939"/>
                  </a:lnTo>
                  <a:lnTo>
                    <a:pt x="5638414" y="4210562"/>
                  </a:lnTo>
                  <a:lnTo>
                    <a:pt x="5676363" y="4184762"/>
                  </a:lnTo>
                  <a:lnTo>
                    <a:pt x="5713755" y="4158544"/>
                  </a:lnTo>
                  <a:lnTo>
                    <a:pt x="5750583" y="4131913"/>
                  </a:lnTo>
                  <a:lnTo>
                    <a:pt x="5786839" y="4104873"/>
                  </a:lnTo>
                  <a:lnTo>
                    <a:pt x="5822518" y="4077431"/>
                  </a:lnTo>
                  <a:lnTo>
                    <a:pt x="5857610" y="4049592"/>
                  </a:lnTo>
                  <a:lnTo>
                    <a:pt x="5892111" y="4021360"/>
                  </a:lnTo>
                  <a:lnTo>
                    <a:pt x="5926011" y="3992740"/>
                  </a:lnTo>
                  <a:lnTo>
                    <a:pt x="5959305" y="3963739"/>
                  </a:lnTo>
                  <a:lnTo>
                    <a:pt x="5991985" y="3934360"/>
                  </a:lnTo>
                  <a:lnTo>
                    <a:pt x="6024043" y="3904609"/>
                  </a:lnTo>
                  <a:lnTo>
                    <a:pt x="6055474" y="3874492"/>
                  </a:lnTo>
                  <a:lnTo>
                    <a:pt x="6086269" y="3844013"/>
                  </a:lnTo>
                  <a:lnTo>
                    <a:pt x="6116422" y="3813178"/>
                  </a:lnTo>
                  <a:lnTo>
                    <a:pt x="6145925" y="3781992"/>
                  </a:lnTo>
                  <a:lnTo>
                    <a:pt x="6174771" y="3750459"/>
                  </a:lnTo>
                  <a:lnTo>
                    <a:pt x="6202954" y="3718586"/>
                  </a:lnTo>
                  <a:lnTo>
                    <a:pt x="6230465" y="3686376"/>
                  </a:lnTo>
                  <a:lnTo>
                    <a:pt x="6257299" y="3653837"/>
                  </a:lnTo>
                  <a:lnTo>
                    <a:pt x="6283447" y="3620971"/>
                  </a:lnTo>
                  <a:lnTo>
                    <a:pt x="6308903" y="3587785"/>
                  </a:lnTo>
                  <a:lnTo>
                    <a:pt x="6333660" y="3554284"/>
                  </a:lnTo>
                  <a:lnTo>
                    <a:pt x="6357710" y="3520473"/>
                  </a:lnTo>
                  <a:lnTo>
                    <a:pt x="6381046" y="3486357"/>
                  </a:lnTo>
                  <a:lnTo>
                    <a:pt x="6403661" y="3451942"/>
                  </a:lnTo>
                  <a:lnTo>
                    <a:pt x="6425549" y="3417231"/>
                  </a:lnTo>
                  <a:lnTo>
                    <a:pt x="6446701" y="3382232"/>
                  </a:lnTo>
                  <a:lnTo>
                    <a:pt x="6467111" y="3346948"/>
                  </a:lnTo>
                  <a:lnTo>
                    <a:pt x="6486772" y="3311384"/>
                  </a:lnTo>
                  <a:lnTo>
                    <a:pt x="6505676" y="3275547"/>
                  </a:lnTo>
                  <a:lnTo>
                    <a:pt x="6523817" y="3239441"/>
                  </a:lnTo>
                  <a:lnTo>
                    <a:pt x="6541187" y="3203072"/>
                  </a:lnTo>
                  <a:lnTo>
                    <a:pt x="6557779" y="3166443"/>
                  </a:lnTo>
                  <a:lnTo>
                    <a:pt x="6573586" y="3129562"/>
                  </a:lnTo>
                  <a:lnTo>
                    <a:pt x="6588601" y="3092432"/>
                  </a:lnTo>
                  <a:lnTo>
                    <a:pt x="6602817" y="3055059"/>
                  </a:lnTo>
                  <a:lnTo>
                    <a:pt x="6616226" y="3017449"/>
                  </a:lnTo>
                  <a:lnTo>
                    <a:pt x="6628822" y="2979605"/>
                  </a:lnTo>
                  <a:lnTo>
                    <a:pt x="6640597" y="2941534"/>
                  </a:lnTo>
                  <a:lnTo>
                    <a:pt x="6651545" y="2903240"/>
                  </a:lnTo>
                  <a:lnTo>
                    <a:pt x="6661658" y="2864729"/>
                  </a:lnTo>
                  <a:lnTo>
                    <a:pt x="6670929" y="2826006"/>
                  </a:lnTo>
                  <a:lnTo>
                    <a:pt x="6679350" y="2787076"/>
                  </a:lnTo>
                  <a:lnTo>
                    <a:pt x="6686916" y="2747944"/>
                  </a:lnTo>
                  <a:lnTo>
                    <a:pt x="6693618" y="2708615"/>
                  </a:lnTo>
                  <a:lnTo>
                    <a:pt x="6699449" y="2669095"/>
                  </a:lnTo>
                  <a:lnTo>
                    <a:pt x="6704403" y="2629388"/>
                  </a:lnTo>
                  <a:lnTo>
                    <a:pt x="6708473" y="2589501"/>
                  </a:lnTo>
                  <a:lnTo>
                    <a:pt x="6711650" y="2549437"/>
                  </a:lnTo>
                  <a:lnTo>
                    <a:pt x="6713928" y="2509202"/>
                  </a:lnTo>
                  <a:lnTo>
                    <a:pt x="6715301" y="2468801"/>
                  </a:lnTo>
                  <a:lnTo>
                    <a:pt x="6715759" y="2428240"/>
                  </a:lnTo>
                  <a:lnTo>
                    <a:pt x="6715301" y="2387678"/>
                  </a:lnTo>
                  <a:lnTo>
                    <a:pt x="6713928" y="2347277"/>
                  </a:lnTo>
                  <a:lnTo>
                    <a:pt x="6711650" y="2307042"/>
                  </a:lnTo>
                  <a:lnTo>
                    <a:pt x="6708473" y="2266978"/>
                  </a:lnTo>
                  <a:lnTo>
                    <a:pt x="6704403" y="2227091"/>
                  </a:lnTo>
                  <a:lnTo>
                    <a:pt x="6699449" y="2187384"/>
                  </a:lnTo>
                  <a:lnTo>
                    <a:pt x="6693618" y="2147864"/>
                  </a:lnTo>
                  <a:lnTo>
                    <a:pt x="6686916" y="2108535"/>
                  </a:lnTo>
                  <a:lnTo>
                    <a:pt x="6679350" y="2069403"/>
                  </a:lnTo>
                  <a:lnTo>
                    <a:pt x="6670929" y="2030473"/>
                  </a:lnTo>
                  <a:lnTo>
                    <a:pt x="6661658" y="1991750"/>
                  </a:lnTo>
                  <a:lnTo>
                    <a:pt x="6651545" y="1953239"/>
                  </a:lnTo>
                  <a:lnTo>
                    <a:pt x="6640597" y="1914945"/>
                  </a:lnTo>
                  <a:lnTo>
                    <a:pt x="6628822" y="1876874"/>
                  </a:lnTo>
                  <a:lnTo>
                    <a:pt x="6616226" y="1839030"/>
                  </a:lnTo>
                  <a:lnTo>
                    <a:pt x="6602817" y="1801420"/>
                  </a:lnTo>
                  <a:lnTo>
                    <a:pt x="6588601" y="1764047"/>
                  </a:lnTo>
                  <a:lnTo>
                    <a:pt x="6573586" y="1726917"/>
                  </a:lnTo>
                  <a:lnTo>
                    <a:pt x="6557779" y="1690036"/>
                  </a:lnTo>
                  <a:lnTo>
                    <a:pt x="6541187" y="1653407"/>
                  </a:lnTo>
                  <a:lnTo>
                    <a:pt x="6523817" y="1617038"/>
                  </a:lnTo>
                  <a:lnTo>
                    <a:pt x="6505676" y="1580932"/>
                  </a:lnTo>
                  <a:lnTo>
                    <a:pt x="6486772" y="1545095"/>
                  </a:lnTo>
                  <a:lnTo>
                    <a:pt x="6467111" y="1509531"/>
                  </a:lnTo>
                  <a:lnTo>
                    <a:pt x="6446701" y="1474247"/>
                  </a:lnTo>
                  <a:lnTo>
                    <a:pt x="6425549" y="1439248"/>
                  </a:lnTo>
                  <a:lnTo>
                    <a:pt x="6403661" y="1404537"/>
                  </a:lnTo>
                  <a:lnTo>
                    <a:pt x="6381046" y="1370122"/>
                  </a:lnTo>
                  <a:lnTo>
                    <a:pt x="6357710" y="1336006"/>
                  </a:lnTo>
                  <a:lnTo>
                    <a:pt x="6333660" y="1302195"/>
                  </a:lnTo>
                  <a:lnTo>
                    <a:pt x="6308903" y="1268694"/>
                  </a:lnTo>
                  <a:lnTo>
                    <a:pt x="6283447" y="1235508"/>
                  </a:lnTo>
                  <a:lnTo>
                    <a:pt x="6257299" y="1202642"/>
                  </a:lnTo>
                  <a:lnTo>
                    <a:pt x="6230465" y="1170103"/>
                  </a:lnTo>
                  <a:lnTo>
                    <a:pt x="6202954" y="1137893"/>
                  </a:lnTo>
                  <a:lnTo>
                    <a:pt x="6174771" y="1106020"/>
                  </a:lnTo>
                  <a:lnTo>
                    <a:pt x="6145925" y="1074487"/>
                  </a:lnTo>
                  <a:lnTo>
                    <a:pt x="6116422" y="1043301"/>
                  </a:lnTo>
                  <a:lnTo>
                    <a:pt x="6086269" y="1012466"/>
                  </a:lnTo>
                  <a:lnTo>
                    <a:pt x="6055474" y="981987"/>
                  </a:lnTo>
                  <a:lnTo>
                    <a:pt x="6024043" y="951870"/>
                  </a:lnTo>
                  <a:lnTo>
                    <a:pt x="5991985" y="922119"/>
                  </a:lnTo>
                  <a:lnTo>
                    <a:pt x="5959305" y="892740"/>
                  </a:lnTo>
                  <a:lnTo>
                    <a:pt x="5926011" y="863739"/>
                  </a:lnTo>
                  <a:lnTo>
                    <a:pt x="5892111" y="835119"/>
                  </a:lnTo>
                  <a:lnTo>
                    <a:pt x="5857610" y="806887"/>
                  </a:lnTo>
                  <a:lnTo>
                    <a:pt x="5822518" y="779048"/>
                  </a:lnTo>
                  <a:lnTo>
                    <a:pt x="5786839" y="751606"/>
                  </a:lnTo>
                  <a:lnTo>
                    <a:pt x="5750583" y="724566"/>
                  </a:lnTo>
                  <a:lnTo>
                    <a:pt x="5713755" y="697935"/>
                  </a:lnTo>
                  <a:lnTo>
                    <a:pt x="5676363" y="671717"/>
                  </a:lnTo>
                  <a:lnTo>
                    <a:pt x="5638414" y="645917"/>
                  </a:lnTo>
                  <a:lnTo>
                    <a:pt x="5599916" y="620540"/>
                  </a:lnTo>
                  <a:lnTo>
                    <a:pt x="5560874" y="595592"/>
                  </a:lnTo>
                  <a:lnTo>
                    <a:pt x="5521297" y="571078"/>
                  </a:lnTo>
                  <a:lnTo>
                    <a:pt x="5481192" y="547002"/>
                  </a:lnTo>
                  <a:lnTo>
                    <a:pt x="5440566" y="523371"/>
                  </a:lnTo>
                  <a:lnTo>
                    <a:pt x="5399425" y="500188"/>
                  </a:lnTo>
                  <a:lnTo>
                    <a:pt x="5357777" y="477460"/>
                  </a:lnTo>
                  <a:lnTo>
                    <a:pt x="5315629" y="455192"/>
                  </a:lnTo>
                  <a:lnTo>
                    <a:pt x="5272989" y="433388"/>
                  </a:lnTo>
                  <a:lnTo>
                    <a:pt x="5229862" y="412053"/>
                  </a:lnTo>
                  <a:lnTo>
                    <a:pt x="5186257" y="391194"/>
                  </a:lnTo>
                  <a:lnTo>
                    <a:pt x="5142181" y="370814"/>
                  </a:lnTo>
                  <a:lnTo>
                    <a:pt x="5097641" y="350920"/>
                  </a:lnTo>
                  <a:lnTo>
                    <a:pt x="5052643" y="331517"/>
                  </a:lnTo>
                  <a:lnTo>
                    <a:pt x="5007195" y="312608"/>
                  </a:lnTo>
                  <a:lnTo>
                    <a:pt x="4961304" y="294201"/>
                  </a:lnTo>
                  <a:lnTo>
                    <a:pt x="4914978" y="276299"/>
                  </a:lnTo>
                  <a:lnTo>
                    <a:pt x="4868222" y="258908"/>
                  </a:lnTo>
                  <a:lnTo>
                    <a:pt x="4821046" y="242033"/>
                  </a:lnTo>
                  <a:lnTo>
                    <a:pt x="4773455" y="225680"/>
                  </a:lnTo>
                  <a:lnTo>
                    <a:pt x="4725456" y="209853"/>
                  </a:lnTo>
                  <a:lnTo>
                    <a:pt x="4677057" y="194557"/>
                  </a:lnTo>
                  <a:lnTo>
                    <a:pt x="4628266" y="179798"/>
                  </a:lnTo>
                  <a:lnTo>
                    <a:pt x="4579088" y="165582"/>
                  </a:lnTo>
                  <a:lnTo>
                    <a:pt x="4529532" y="151912"/>
                  </a:lnTo>
                  <a:lnTo>
                    <a:pt x="4479604" y="138794"/>
                  </a:lnTo>
                  <a:lnTo>
                    <a:pt x="4429311" y="126234"/>
                  </a:lnTo>
                  <a:lnTo>
                    <a:pt x="4378661" y="114236"/>
                  </a:lnTo>
                  <a:lnTo>
                    <a:pt x="4327661" y="102806"/>
                  </a:lnTo>
                  <a:lnTo>
                    <a:pt x="4276317" y="91948"/>
                  </a:lnTo>
                  <a:lnTo>
                    <a:pt x="4224638" y="81669"/>
                  </a:lnTo>
                  <a:lnTo>
                    <a:pt x="4172629" y="71972"/>
                  </a:lnTo>
                  <a:lnTo>
                    <a:pt x="4120299" y="62864"/>
                  </a:lnTo>
                  <a:lnTo>
                    <a:pt x="4067654" y="54349"/>
                  </a:lnTo>
                  <a:lnTo>
                    <a:pt x="4014702" y="46433"/>
                  </a:lnTo>
                  <a:lnTo>
                    <a:pt x="3961449" y="39120"/>
                  </a:lnTo>
                  <a:lnTo>
                    <a:pt x="3907903" y="32417"/>
                  </a:lnTo>
                  <a:lnTo>
                    <a:pt x="3854071" y="26327"/>
                  </a:lnTo>
                  <a:lnTo>
                    <a:pt x="3799959" y="20856"/>
                  </a:lnTo>
                  <a:lnTo>
                    <a:pt x="3745576" y="16010"/>
                  </a:lnTo>
                  <a:lnTo>
                    <a:pt x="3690928" y="11793"/>
                  </a:lnTo>
                  <a:lnTo>
                    <a:pt x="3636023" y="8211"/>
                  </a:lnTo>
                  <a:lnTo>
                    <a:pt x="3580867" y="5269"/>
                  </a:lnTo>
                  <a:lnTo>
                    <a:pt x="3525467" y="2971"/>
                  </a:lnTo>
                  <a:lnTo>
                    <a:pt x="3469831" y="1324"/>
                  </a:lnTo>
                  <a:lnTo>
                    <a:pt x="3413966" y="331"/>
                  </a:lnTo>
                  <a:lnTo>
                    <a:pt x="3357880" y="0"/>
                  </a:lnTo>
                  <a:close/>
                </a:path>
              </a:pathLst>
            </a:custGeom>
            <a:solidFill>
              <a:srgbClr val="DCE6F1"/>
            </a:solidFill>
          </p:spPr>
          <p:txBody>
            <a:bodyPr wrap="square" lIns="0" tIns="0" rIns="0" bIns="0" rtlCol="0"/>
            <a:lstStyle/>
            <a:p>
              <a:endParaRPr/>
            </a:p>
          </p:txBody>
        </p:sp>
        <p:sp>
          <p:nvSpPr>
            <p:cNvPr id="4" name="object 4"/>
            <p:cNvSpPr/>
            <p:nvPr/>
          </p:nvSpPr>
          <p:spPr>
            <a:xfrm>
              <a:off x="713740" y="929639"/>
              <a:ext cx="6715759" cy="4856480"/>
            </a:xfrm>
            <a:custGeom>
              <a:avLst/>
              <a:gdLst/>
              <a:ahLst/>
              <a:cxnLst/>
              <a:rect l="l" t="t" r="r" b="b"/>
              <a:pathLst>
                <a:path w="6715759" h="4856480">
                  <a:moveTo>
                    <a:pt x="0" y="2428240"/>
                  </a:moveTo>
                  <a:lnTo>
                    <a:pt x="458" y="2387678"/>
                  </a:lnTo>
                  <a:lnTo>
                    <a:pt x="1831" y="2347277"/>
                  </a:lnTo>
                  <a:lnTo>
                    <a:pt x="4109" y="2307042"/>
                  </a:lnTo>
                  <a:lnTo>
                    <a:pt x="7286" y="2266978"/>
                  </a:lnTo>
                  <a:lnTo>
                    <a:pt x="11356" y="2227091"/>
                  </a:lnTo>
                  <a:lnTo>
                    <a:pt x="16310" y="2187384"/>
                  </a:lnTo>
                  <a:lnTo>
                    <a:pt x="22141" y="2147864"/>
                  </a:lnTo>
                  <a:lnTo>
                    <a:pt x="28843" y="2108535"/>
                  </a:lnTo>
                  <a:lnTo>
                    <a:pt x="36409" y="2069403"/>
                  </a:lnTo>
                  <a:lnTo>
                    <a:pt x="44830" y="2030473"/>
                  </a:lnTo>
                  <a:lnTo>
                    <a:pt x="54101" y="1991750"/>
                  </a:lnTo>
                  <a:lnTo>
                    <a:pt x="64214" y="1953239"/>
                  </a:lnTo>
                  <a:lnTo>
                    <a:pt x="75162" y="1914945"/>
                  </a:lnTo>
                  <a:lnTo>
                    <a:pt x="86937" y="1876874"/>
                  </a:lnTo>
                  <a:lnTo>
                    <a:pt x="99533" y="1839030"/>
                  </a:lnTo>
                  <a:lnTo>
                    <a:pt x="112942" y="1801420"/>
                  </a:lnTo>
                  <a:lnTo>
                    <a:pt x="127158" y="1764047"/>
                  </a:lnTo>
                  <a:lnTo>
                    <a:pt x="142173" y="1726917"/>
                  </a:lnTo>
                  <a:lnTo>
                    <a:pt x="157980" y="1690036"/>
                  </a:lnTo>
                  <a:lnTo>
                    <a:pt x="174572" y="1653407"/>
                  </a:lnTo>
                  <a:lnTo>
                    <a:pt x="191942" y="1617038"/>
                  </a:lnTo>
                  <a:lnTo>
                    <a:pt x="210083" y="1580932"/>
                  </a:lnTo>
                  <a:lnTo>
                    <a:pt x="228987" y="1545095"/>
                  </a:lnTo>
                  <a:lnTo>
                    <a:pt x="248648" y="1509531"/>
                  </a:lnTo>
                  <a:lnTo>
                    <a:pt x="269058" y="1474247"/>
                  </a:lnTo>
                  <a:lnTo>
                    <a:pt x="290210" y="1439248"/>
                  </a:lnTo>
                  <a:lnTo>
                    <a:pt x="312098" y="1404537"/>
                  </a:lnTo>
                  <a:lnTo>
                    <a:pt x="334713" y="1370122"/>
                  </a:lnTo>
                  <a:lnTo>
                    <a:pt x="358049" y="1336006"/>
                  </a:lnTo>
                  <a:lnTo>
                    <a:pt x="382099" y="1302195"/>
                  </a:lnTo>
                  <a:lnTo>
                    <a:pt x="406856" y="1268694"/>
                  </a:lnTo>
                  <a:lnTo>
                    <a:pt x="432312" y="1235508"/>
                  </a:lnTo>
                  <a:lnTo>
                    <a:pt x="458460" y="1202642"/>
                  </a:lnTo>
                  <a:lnTo>
                    <a:pt x="485294" y="1170103"/>
                  </a:lnTo>
                  <a:lnTo>
                    <a:pt x="512805" y="1137893"/>
                  </a:lnTo>
                  <a:lnTo>
                    <a:pt x="540988" y="1106020"/>
                  </a:lnTo>
                  <a:lnTo>
                    <a:pt x="569834" y="1074487"/>
                  </a:lnTo>
                  <a:lnTo>
                    <a:pt x="599337" y="1043301"/>
                  </a:lnTo>
                  <a:lnTo>
                    <a:pt x="629490" y="1012466"/>
                  </a:lnTo>
                  <a:lnTo>
                    <a:pt x="660285" y="981987"/>
                  </a:lnTo>
                  <a:lnTo>
                    <a:pt x="691716" y="951870"/>
                  </a:lnTo>
                  <a:lnTo>
                    <a:pt x="723774" y="922119"/>
                  </a:lnTo>
                  <a:lnTo>
                    <a:pt x="756454" y="892740"/>
                  </a:lnTo>
                  <a:lnTo>
                    <a:pt x="789748" y="863739"/>
                  </a:lnTo>
                  <a:lnTo>
                    <a:pt x="823648" y="835119"/>
                  </a:lnTo>
                  <a:lnTo>
                    <a:pt x="858149" y="806887"/>
                  </a:lnTo>
                  <a:lnTo>
                    <a:pt x="893241" y="779048"/>
                  </a:lnTo>
                  <a:lnTo>
                    <a:pt x="928920" y="751606"/>
                  </a:lnTo>
                  <a:lnTo>
                    <a:pt x="965176" y="724566"/>
                  </a:lnTo>
                  <a:lnTo>
                    <a:pt x="1002004" y="697935"/>
                  </a:lnTo>
                  <a:lnTo>
                    <a:pt x="1039396" y="671717"/>
                  </a:lnTo>
                  <a:lnTo>
                    <a:pt x="1077345" y="645917"/>
                  </a:lnTo>
                  <a:lnTo>
                    <a:pt x="1115843" y="620540"/>
                  </a:lnTo>
                  <a:lnTo>
                    <a:pt x="1154885" y="595592"/>
                  </a:lnTo>
                  <a:lnTo>
                    <a:pt x="1194462" y="571078"/>
                  </a:lnTo>
                  <a:lnTo>
                    <a:pt x="1234567" y="547002"/>
                  </a:lnTo>
                  <a:lnTo>
                    <a:pt x="1275193" y="523371"/>
                  </a:lnTo>
                  <a:lnTo>
                    <a:pt x="1316334" y="500188"/>
                  </a:lnTo>
                  <a:lnTo>
                    <a:pt x="1357982" y="477460"/>
                  </a:lnTo>
                  <a:lnTo>
                    <a:pt x="1400130" y="455192"/>
                  </a:lnTo>
                  <a:lnTo>
                    <a:pt x="1442770" y="433388"/>
                  </a:lnTo>
                  <a:lnTo>
                    <a:pt x="1485897" y="412053"/>
                  </a:lnTo>
                  <a:lnTo>
                    <a:pt x="1529502" y="391194"/>
                  </a:lnTo>
                  <a:lnTo>
                    <a:pt x="1573578" y="370814"/>
                  </a:lnTo>
                  <a:lnTo>
                    <a:pt x="1618118" y="350920"/>
                  </a:lnTo>
                  <a:lnTo>
                    <a:pt x="1663116" y="331517"/>
                  </a:lnTo>
                  <a:lnTo>
                    <a:pt x="1708564" y="312608"/>
                  </a:lnTo>
                  <a:lnTo>
                    <a:pt x="1754455" y="294201"/>
                  </a:lnTo>
                  <a:lnTo>
                    <a:pt x="1800781" y="276299"/>
                  </a:lnTo>
                  <a:lnTo>
                    <a:pt x="1847537" y="258908"/>
                  </a:lnTo>
                  <a:lnTo>
                    <a:pt x="1894713" y="242033"/>
                  </a:lnTo>
                  <a:lnTo>
                    <a:pt x="1942304" y="225680"/>
                  </a:lnTo>
                  <a:lnTo>
                    <a:pt x="1990303" y="209853"/>
                  </a:lnTo>
                  <a:lnTo>
                    <a:pt x="2038702" y="194557"/>
                  </a:lnTo>
                  <a:lnTo>
                    <a:pt x="2087493" y="179798"/>
                  </a:lnTo>
                  <a:lnTo>
                    <a:pt x="2136671" y="165582"/>
                  </a:lnTo>
                  <a:lnTo>
                    <a:pt x="2186227" y="151912"/>
                  </a:lnTo>
                  <a:lnTo>
                    <a:pt x="2236155" y="138794"/>
                  </a:lnTo>
                  <a:lnTo>
                    <a:pt x="2286448" y="126234"/>
                  </a:lnTo>
                  <a:lnTo>
                    <a:pt x="2337098" y="114236"/>
                  </a:lnTo>
                  <a:lnTo>
                    <a:pt x="2388098" y="102806"/>
                  </a:lnTo>
                  <a:lnTo>
                    <a:pt x="2439442" y="91948"/>
                  </a:lnTo>
                  <a:lnTo>
                    <a:pt x="2491121" y="81669"/>
                  </a:lnTo>
                  <a:lnTo>
                    <a:pt x="2543130" y="71972"/>
                  </a:lnTo>
                  <a:lnTo>
                    <a:pt x="2595460" y="62864"/>
                  </a:lnTo>
                  <a:lnTo>
                    <a:pt x="2648105" y="54349"/>
                  </a:lnTo>
                  <a:lnTo>
                    <a:pt x="2701057" y="46433"/>
                  </a:lnTo>
                  <a:lnTo>
                    <a:pt x="2754310" y="39120"/>
                  </a:lnTo>
                  <a:lnTo>
                    <a:pt x="2807856" y="32417"/>
                  </a:lnTo>
                  <a:lnTo>
                    <a:pt x="2861688" y="26327"/>
                  </a:lnTo>
                  <a:lnTo>
                    <a:pt x="2915800" y="20856"/>
                  </a:lnTo>
                  <a:lnTo>
                    <a:pt x="2970183" y="16010"/>
                  </a:lnTo>
                  <a:lnTo>
                    <a:pt x="3024831" y="11793"/>
                  </a:lnTo>
                  <a:lnTo>
                    <a:pt x="3079736" y="8211"/>
                  </a:lnTo>
                  <a:lnTo>
                    <a:pt x="3134892" y="5269"/>
                  </a:lnTo>
                  <a:lnTo>
                    <a:pt x="3190292" y="2971"/>
                  </a:lnTo>
                  <a:lnTo>
                    <a:pt x="3245928" y="1324"/>
                  </a:lnTo>
                  <a:lnTo>
                    <a:pt x="3301793" y="331"/>
                  </a:lnTo>
                  <a:lnTo>
                    <a:pt x="3357880" y="0"/>
                  </a:lnTo>
                  <a:lnTo>
                    <a:pt x="3413966" y="331"/>
                  </a:lnTo>
                  <a:lnTo>
                    <a:pt x="3469831" y="1324"/>
                  </a:lnTo>
                  <a:lnTo>
                    <a:pt x="3525467" y="2971"/>
                  </a:lnTo>
                  <a:lnTo>
                    <a:pt x="3580867" y="5269"/>
                  </a:lnTo>
                  <a:lnTo>
                    <a:pt x="3636023" y="8211"/>
                  </a:lnTo>
                  <a:lnTo>
                    <a:pt x="3690928" y="11793"/>
                  </a:lnTo>
                  <a:lnTo>
                    <a:pt x="3745576" y="16010"/>
                  </a:lnTo>
                  <a:lnTo>
                    <a:pt x="3799959" y="20856"/>
                  </a:lnTo>
                  <a:lnTo>
                    <a:pt x="3854071" y="26327"/>
                  </a:lnTo>
                  <a:lnTo>
                    <a:pt x="3907903" y="32417"/>
                  </a:lnTo>
                  <a:lnTo>
                    <a:pt x="3961449" y="39120"/>
                  </a:lnTo>
                  <a:lnTo>
                    <a:pt x="4014702" y="46433"/>
                  </a:lnTo>
                  <a:lnTo>
                    <a:pt x="4067654" y="54349"/>
                  </a:lnTo>
                  <a:lnTo>
                    <a:pt x="4120299" y="62864"/>
                  </a:lnTo>
                  <a:lnTo>
                    <a:pt x="4172629" y="71972"/>
                  </a:lnTo>
                  <a:lnTo>
                    <a:pt x="4224638" y="81669"/>
                  </a:lnTo>
                  <a:lnTo>
                    <a:pt x="4276317" y="91948"/>
                  </a:lnTo>
                  <a:lnTo>
                    <a:pt x="4327661" y="102806"/>
                  </a:lnTo>
                  <a:lnTo>
                    <a:pt x="4378661" y="114236"/>
                  </a:lnTo>
                  <a:lnTo>
                    <a:pt x="4429311" y="126234"/>
                  </a:lnTo>
                  <a:lnTo>
                    <a:pt x="4479604" y="138794"/>
                  </a:lnTo>
                  <a:lnTo>
                    <a:pt x="4529532" y="151912"/>
                  </a:lnTo>
                  <a:lnTo>
                    <a:pt x="4579088" y="165582"/>
                  </a:lnTo>
                  <a:lnTo>
                    <a:pt x="4628266" y="179798"/>
                  </a:lnTo>
                  <a:lnTo>
                    <a:pt x="4677057" y="194557"/>
                  </a:lnTo>
                  <a:lnTo>
                    <a:pt x="4725456" y="209853"/>
                  </a:lnTo>
                  <a:lnTo>
                    <a:pt x="4773455" y="225680"/>
                  </a:lnTo>
                  <a:lnTo>
                    <a:pt x="4821046" y="242033"/>
                  </a:lnTo>
                  <a:lnTo>
                    <a:pt x="4868222" y="258908"/>
                  </a:lnTo>
                  <a:lnTo>
                    <a:pt x="4914978" y="276299"/>
                  </a:lnTo>
                  <a:lnTo>
                    <a:pt x="4961304" y="294201"/>
                  </a:lnTo>
                  <a:lnTo>
                    <a:pt x="5007195" y="312608"/>
                  </a:lnTo>
                  <a:lnTo>
                    <a:pt x="5052643" y="331517"/>
                  </a:lnTo>
                  <a:lnTo>
                    <a:pt x="5097641" y="350920"/>
                  </a:lnTo>
                  <a:lnTo>
                    <a:pt x="5142181" y="370814"/>
                  </a:lnTo>
                  <a:lnTo>
                    <a:pt x="5186257" y="391194"/>
                  </a:lnTo>
                  <a:lnTo>
                    <a:pt x="5229862" y="412053"/>
                  </a:lnTo>
                  <a:lnTo>
                    <a:pt x="5272989" y="433388"/>
                  </a:lnTo>
                  <a:lnTo>
                    <a:pt x="5315629" y="455192"/>
                  </a:lnTo>
                  <a:lnTo>
                    <a:pt x="5357777" y="477460"/>
                  </a:lnTo>
                  <a:lnTo>
                    <a:pt x="5399425" y="500188"/>
                  </a:lnTo>
                  <a:lnTo>
                    <a:pt x="5440566" y="523371"/>
                  </a:lnTo>
                  <a:lnTo>
                    <a:pt x="5481192" y="547002"/>
                  </a:lnTo>
                  <a:lnTo>
                    <a:pt x="5521297" y="571078"/>
                  </a:lnTo>
                  <a:lnTo>
                    <a:pt x="5560874" y="595592"/>
                  </a:lnTo>
                  <a:lnTo>
                    <a:pt x="5599916" y="620540"/>
                  </a:lnTo>
                  <a:lnTo>
                    <a:pt x="5638414" y="645917"/>
                  </a:lnTo>
                  <a:lnTo>
                    <a:pt x="5676363" y="671717"/>
                  </a:lnTo>
                  <a:lnTo>
                    <a:pt x="5713755" y="697935"/>
                  </a:lnTo>
                  <a:lnTo>
                    <a:pt x="5750583" y="724566"/>
                  </a:lnTo>
                  <a:lnTo>
                    <a:pt x="5786839" y="751606"/>
                  </a:lnTo>
                  <a:lnTo>
                    <a:pt x="5822518" y="779048"/>
                  </a:lnTo>
                  <a:lnTo>
                    <a:pt x="5857610" y="806887"/>
                  </a:lnTo>
                  <a:lnTo>
                    <a:pt x="5892111" y="835119"/>
                  </a:lnTo>
                  <a:lnTo>
                    <a:pt x="5926011" y="863739"/>
                  </a:lnTo>
                  <a:lnTo>
                    <a:pt x="5959305" y="892740"/>
                  </a:lnTo>
                  <a:lnTo>
                    <a:pt x="5991985" y="922119"/>
                  </a:lnTo>
                  <a:lnTo>
                    <a:pt x="6024043" y="951870"/>
                  </a:lnTo>
                  <a:lnTo>
                    <a:pt x="6055474" y="981987"/>
                  </a:lnTo>
                  <a:lnTo>
                    <a:pt x="6086269" y="1012466"/>
                  </a:lnTo>
                  <a:lnTo>
                    <a:pt x="6116422" y="1043301"/>
                  </a:lnTo>
                  <a:lnTo>
                    <a:pt x="6145925" y="1074487"/>
                  </a:lnTo>
                  <a:lnTo>
                    <a:pt x="6174771" y="1106020"/>
                  </a:lnTo>
                  <a:lnTo>
                    <a:pt x="6202954" y="1137893"/>
                  </a:lnTo>
                  <a:lnTo>
                    <a:pt x="6230465" y="1170103"/>
                  </a:lnTo>
                  <a:lnTo>
                    <a:pt x="6257299" y="1202642"/>
                  </a:lnTo>
                  <a:lnTo>
                    <a:pt x="6283447" y="1235508"/>
                  </a:lnTo>
                  <a:lnTo>
                    <a:pt x="6308903" y="1268694"/>
                  </a:lnTo>
                  <a:lnTo>
                    <a:pt x="6333660" y="1302195"/>
                  </a:lnTo>
                  <a:lnTo>
                    <a:pt x="6357710" y="1336006"/>
                  </a:lnTo>
                  <a:lnTo>
                    <a:pt x="6381046" y="1370122"/>
                  </a:lnTo>
                  <a:lnTo>
                    <a:pt x="6403661" y="1404537"/>
                  </a:lnTo>
                  <a:lnTo>
                    <a:pt x="6425549" y="1439248"/>
                  </a:lnTo>
                  <a:lnTo>
                    <a:pt x="6446701" y="1474247"/>
                  </a:lnTo>
                  <a:lnTo>
                    <a:pt x="6467111" y="1509531"/>
                  </a:lnTo>
                  <a:lnTo>
                    <a:pt x="6486772" y="1545095"/>
                  </a:lnTo>
                  <a:lnTo>
                    <a:pt x="6505676" y="1580932"/>
                  </a:lnTo>
                  <a:lnTo>
                    <a:pt x="6523817" y="1617038"/>
                  </a:lnTo>
                  <a:lnTo>
                    <a:pt x="6541187" y="1653407"/>
                  </a:lnTo>
                  <a:lnTo>
                    <a:pt x="6557779" y="1690036"/>
                  </a:lnTo>
                  <a:lnTo>
                    <a:pt x="6573586" y="1726917"/>
                  </a:lnTo>
                  <a:lnTo>
                    <a:pt x="6588601" y="1764047"/>
                  </a:lnTo>
                  <a:lnTo>
                    <a:pt x="6602817" y="1801420"/>
                  </a:lnTo>
                  <a:lnTo>
                    <a:pt x="6616226" y="1839030"/>
                  </a:lnTo>
                  <a:lnTo>
                    <a:pt x="6628822" y="1876874"/>
                  </a:lnTo>
                  <a:lnTo>
                    <a:pt x="6640597" y="1914945"/>
                  </a:lnTo>
                  <a:lnTo>
                    <a:pt x="6651545" y="1953239"/>
                  </a:lnTo>
                  <a:lnTo>
                    <a:pt x="6661658" y="1991750"/>
                  </a:lnTo>
                  <a:lnTo>
                    <a:pt x="6670929" y="2030473"/>
                  </a:lnTo>
                  <a:lnTo>
                    <a:pt x="6679350" y="2069403"/>
                  </a:lnTo>
                  <a:lnTo>
                    <a:pt x="6686916" y="2108535"/>
                  </a:lnTo>
                  <a:lnTo>
                    <a:pt x="6693618" y="2147864"/>
                  </a:lnTo>
                  <a:lnTo>
                    <a:pt x="6699449" y="2187384"/>
                  </a:lnTo>
                  <a:lnTo>
                    <a:pt x="6704403" y="2227091"/>
                  </a:lnTo>
                  <a:lnTo>
                    <a:pt x="6708473" y="2266978"/>
                  </a:lnTo>
                  <a:lnTo>
                    <a:pt x="6711650" y="2307042"/>
                  </a:lnTo>
                  <a:lnTo>
                    <a:pt x="6713928" y="2347277"/>
                  </a:lnTo>
                  <a:lnTo>
                    <a:pt x="6715301" y="2387678"/>
                  </a:lnTo>
                  <a:lnTo>
                    <a:pt x="6715759" y="2428240"/>
                  </a:lnTo>
                  <a:lnTo>
                    <a:pt x="6715301" y="2468801"/>
                  </a:lnTo>
                  <a:lnTo>
                    <a:pt x="6713928" y="2509202"/>
                  </a:lnTo>
                  <a:lnTo>
                    <a:pt x="6711650" y="2549437"/>
                  </a:lnTo>
                  <a:lnTo>
                    <a:pt x="6708473" y="2589501"/>
                  </a:lnTo>
                  <a:lnTo>
                    <a:pt x="6704403" y="2629388"/>
                  </a:lnTo>
                  <a:lnTo>
                    <a:pt x="6699449" y="2669095"/>
                  </a:lnTo>
                  <a:lnTo>
                    <a:pt x="6693618" y="2708615"/>
                  </a:lnTo>
                  <a:lnTo>
                    <a:pt x="6686916" y="2747944"/>
                  </a:lnTo>
                  <a:lnTo>
                    <a:pt x="6679350" y="2787076"/>
                  </a:lnTo>
                  <a:lnTo>
                    <a:pt x="6670929" y="2826006"/>
                  </a:lnTo>
                  <a:lnTo>
                    <a:pt x="6661658" y="2864729"/>
                  </a:lnTo>
                  <a:lnTo>
                    <a:pt x="6651545" y="2903240"/>
                  </a:lnTo>
                  <a:lnTo>
                    <a:pt x="6640597" y="2941534"/>
                  </a:lnTo>
                  <a:lnTo>
                    <a:pt x="6628822" y="2979605"/>
                  </a:lnTo>
                  <a:lnTo>
                    <a:pt x="6616226" y="3017449"/>
                  </a:lnTo>
                  <a:lnTo>
                    <a:pt x="6602817" y="3055059"/>
                  </a:lnTo>
                  <a:lnTo>
                    <a:pt x="6588601" y="3092432"/>
                  </a:lnTo>
                  <a:lnTo>
                    <a:pt x="6573586" y="3129562"/>
                  </a:lnTo>
                  <a:lnTo>
                    <a:pt x="6557779" y="3166443"/>
                  </a:lnTo>
                  <a:lnTo>
                    <a:pt x="6541187" y="3203072"/>
                  </a:lnTo>
                  <a:lnTo>
                    <a:pt x="6523817" y="3239441"/>
                  </a:lnTo>
                  <a:lnTo>
                    <a:pt x="6505676" y="3275547"/>
                  </a:lnTo>
                  <a:lnTo>
                    <a:pt x="6486772" y="3311384"/>
                  </a:lnTo>
                  <a:lnTo>
                    <a:pt x="6467111" y="3346948"/>
                  </a:lnTo>
                  <a:lnTo>
                    <a:pt x="6446701" y="3382232"/>
                  </a:lnTo>
                  <a:lnTo>
                    <a:pt x="6425549" y="3417231"/>
                  </a:lnTo>
                  <a:lnTo>
                    <a:pt x="6403661" y="3451942"/>
                  </a:lnTo>
                  <a:lnTo>
                    <a:pt x="6381046" y="3486357"/>
                  </a:lnTo>
                  <a:lnTo>
                    <a:pt x="6357710" y="3520473"/>
                  </a:lnTo>
                  <a:lnTo>
                    <a:pt x="6333660" y="3554284"/>
                  </a:lnTo>
                  <a:lnTo>
                    <a:pt x="6308903" y="3587785"/>
                  </a:lnTo>
                  <a:lnTo>
                    <a:pt x="6283447" y="3620971"/>
                  </a:lnTo>
                  <a:lnTo>
                    <a:pt x="6257299" y="3653837"/>
                  </a:lnTo>
                  <a:lnTo>
                    <a:pt x="6230465" y="3686376"/>
                  </a:lnTo>
                  <a:lnTo>
                    <a:pt x="6202954" y="3718586"/>
                  </a:lnTo>
                  <a:lnTo>
                    <a:pt x="6174771" y="3750459"/>
                  </a:lnTo>
                  <a:lnTo>
                    <a:pt x="6145925" y="3781992"/>
                  </a:lnTo>
                  <a:lnTo>
                    <a:pt x="6116422" y="3813178"/>
                  </a:lnTo>
                  <a:lnTo>
                    <a:pt x="6086269" y="3844013"/>
                  </a:lnTo>
                  <a:lnTo>
                    <a:pt x="6055474" y="3874492"/>
                  </a:lnTo>
                  <a:lnTo>
                    <a:pt x="6024043" y="3904609"/>
                  </a:lnTo>
                  <a:lnTo>
                    <a:pt x="5991985" y="3934360"/>
                  </a:lnTo>
                  <a:lnTo>
                    <a:pt x="5959305" y="3963739"/>
                  </a:lnTo>
                  <a:lnTo>
                    <a:pt x="5926011" y="3992740"/>
                  </a:lnTo>
                  <a:lnTo>
                    <a:pt x="5892111" y="4021360"/>
                  </a:lnTo>
                  <a:lnTo>
                    <a:pt x="5857610" y="4049592"/>
                  </a:lnTo>
                  <a:lnTo>
                    <a:pt x="5822518" y="4077431"/>
                  </a:lnTo>
                  <a:lnTo>
                    <a:pt x="5786839" y="4104873"/>
                  </a:lnTo>
                  <a:lnTo>
                    <a:pt x="5750583" y="4131913"/>
                  </a:lnTo>
                  <a:lnTo>
                    <a:pt x="5713755" y="4158544"/>
                  </a:lnTo>
                  <a:lnTo>
                    <a:pt x="5676363" y="4184762"/>
                  </a:lnTo>
                  <a:lnTo>
                    <a:pt x="5638414" y="4210562"/>
                  </a:lnTo>
                  <a:lnTo>
                    <a:pt x="5599916" y="4235939"/>
                  </a:lnTo>
                  <a:lnTo>
                    <a:pt x="5560874" y="4260887"/>
                  </a:lnTo>
                  <a:lnTo>
                    <a:pt x="5521297" y="4285401"/>
                  </a:lnTo>
                  <a:lnTo>
                    <a:pt x="5481192" y="4309477"/>
                  </a:lnTo>
                  <a:lnTo>
                    <a:pt x="5440566" y="4333108"/>
                  </a:lnTo>
                  <a:lnTo>
                    <a:pt x="5399425" y="4356291"/>
                  </a:lnTo>
                  <a:lnTo>
                    <a:pt x="5357777" y="4379019"/>
                  </a:lnTo>
                  <a:lnTo>
                    <a:pt x="5315629" y="4401287"/>
                  </a:lnTo>
                  <a:lnTo>
                    <a:pt x="5272989" y="4423091"/>
                  </a:lnTo>
                  <a:lnTo>
                    <a:pt x="5229862" y="4444426"/>
                  </a:lnTo>
                  <a:lnTo>
                    <a:pt x="5186257" y="4465285"/>
                  </a:lnTo>
                  <a:lnTo>
                    <a:pt x="5142181" y="4485665"/>
                  </a:lnTo>
                  <a:lnTo>
                    <a:pt x="5097641" y="4505559"/>
                  </a:lnTo>
                  <a:lnTo>
                    <a:pt x="5052643" y="4524962"/>
                  </a:lnTo>
                  <a:lnTo>
                    <a:pt x="5007195" y="4543871"/>
                  </a:lnTo>
                  <a:lnTo>
                    <a:pt x="4961304" y="4562278"/>
                  </a:lnTo>
                  <a:lnTo>
                    <a:pt x="4914978" y="4580180"/>
                  </a:lnTo>
                  <a:lnTo>
                    <a:pt x="4868222" y="4597571"/>
                  </a:lnTo>
                  <a:lnTo>
                    <a:pt x="4821046" y="4614446"/>
                  </a:lnTo>
                  <a:lnTo>
                    <a:pt x="4773455" y="4630799"/>
                  </a:lnTo>
                  <a:lnTo>
                    <a:pt x="4725456" y="4646626"/>
                  </a:lnTo>
                  <a:lnTo>
                    <a:pt x="4677057" y="4661922"/>
                  </a:lnTo>
                  <a:lnTo>
                    <a:pt x="4628266" y="4676681"/>
                  </a:lnTo>
                  <a:lnTo>
                    <a:pt x="4579088" y="4690897"/>
                  </a:lnTo>
                  <a:lnTo>
                    <a:pt x="4529532" y="4704567"/>
                  </a:lnTo>
                  <a:lnTo>
                    <a:pt x="4479604" y="4717685"/>
                  </a:lnTo>
                  <a:lnTo>
                    <a:pt x="4429311" y="4730245"/>
                  </a:lnTo>
                  <a:lnTo>
                    <a:pt x="4378661" y="4742243"/>
                  </a:lnTo>
                  <a:lnTo>
                    <a:pt x="4327661" y="4753673"/>
                  </a:lnTo>
                  <a:lnTo>
                    <a:pt x="4276317" y="4764531"/>
                  </a:lnTo>
                  <a:lnTo>
                    <a:pt x="4224638" y="4774810"/>
                  </a:lnTo>
                  <a:lnTo>
                    <a:pt x="4172629" y="4784507"/>
                  </a:lnTo>
                  <a:lnTo>
                    <a:pt x="4120299" y="4793615"/>
                  </a:lnTo>
                  <a:lnTo>
                    <a:pt x="4067654" y="4802130"/>
                  </a:lnTo>
                  <a:lnTo>
                    <a:pt x="4014702" y="4810046"/>
                  </a:lnTo>
                  <a:lnTo>
                    <a:pt x="3961449" y="4817359"/>
                  </a:lnTo>
                  <a:lnTo>
                    <a:pt x="3907903" y="4824062"/>
                  </a:lnTo>
                  <a:lnTo>
                    <a:pt x="3854071" y="4830152"/>
                  </a:lnTo>
                  <a:lnTo>
                    <a:pt x="3799959" y="4835623"/>
                  </a:lnTo>
                  <a:lnTo>
                    <a:pt x="3745576" y="4840469"/>
                  </a:lnTo>
                  <a:lnTo>
                    <a:pt x="3690928" y="4844686"/>
                  </a:lnTo>
                  <a:lnTo>
                    <a:pt x="3636023" y="4848268"/>
                  </a:lnTo>
                  <a:lnTo>
                    <a:pt x="3580867" y="4851210"/>
                  </a:lnTo>
                  <a:lnTo>
                    <a:pt x="3525467" y="4853508"/>
                  </a:lnTo>
                  <a:lnTo>
                    <a:pt x="3469831" y="4855155"/>
                  </a:lnTo>
                  <a:lnTo>
                    <a:pt x="3413966" y="4856148"/>
                  </a:lnTo>
                  <a:lnTo>
                    <a:pt x="3357880" y="4856480"/>
                  </a:lnTo>
                  <a:lnTo>
                    <a:pt x="3301793" y="4856148"/>
                  </a:lnTo>
                  <a:lnTo>
                    <a:pt x="3245928" y="4855155"/>
                  </a:lnTo>
                  <a:lnTo>
                    <a:pt x="3190292" y="4853508"/>
                  </a:lnTo>
                  <a:lnTo>
                    <a:pt x="3134892" y="4851210"/>
                  </a:lnTo>
                  <a:lnTo>
                    <a:pt x="3079736" y="4848268"/>
                  </a:lnTo>
                  <a:lnTo>
                    <a:pt x="3024831" y="4844686"/>
                  </a:lnTo>
                  <a:lnTo>
                    <a:pt x="2970183" y="4840469"/>
                  </a:lnTo>
                  <a:lnTo>
                    <a:pt x="2915800" y="4835623"/>
                  </a:lnTo>
                  <a:lnTo>
                    <a:pt x="2861688" y="4830152"/>
                  </a:lnTo>
                  <a:lnTo>
                    <a:pt x="2807856" y="4824062"/>
                  </a:lnTo>
                  <a:lnTo>
                    <a:pt x="2754310" y="4817359"/>
                  </a:lnTo>
                  <a:lnTo>
                    <a:pt x="2701057" y="4810046"/>
                  </a:lnTo>
                  <a:lnTo>
                    <a:pt x="2648105" y="4802130"/>
                  </a:lnTo>
                  <a:lnTo>
                    <a:pt x="2595460" y="4793615"/>
                  </a:lnTo>
                  <a:lnTo>
                    <a:pt x="2543130" y="4784507"/>
                  </a:lnTo>
                  <a:lnTo>
                    <a:pt x="2491121" y="4774810"/>
                  </a:lnTo>
                  <a:lnTo>
                    <a:pt x="2439442" y="4764531"/>
                  </a:lnTo>
                  <a:lnTo>
                    <a:pt x="2388098" y="4753673"/>
                  </a:lnTo>
                  <a:lnTo>
                    <a:pt x="2337098" y="4742243"/>
                  </a:lnTo>
                  <a:lnTo>
                    <a:pt x="2286448" y="4730245"/>
                  </a:lnTo>
                  <a:lnTo>
                    <a:pt x="2236155" y="4717685"/>
                  </a:lnTo>
                  <a:lnTo>
                    <a:pt x="2186227" y="4704567"/>
                  </a:lnTo>
                  <a:lnTo>
                    <a:pt x="2136671" y="4690897"/>
                  </a:lnTo>
                  <a:lnTo>
                    <a:pt x="2087493" y="4676681"/>
                  </a:lnTo>
                  <a:lnTo>
                    <a:pt x="2038702" y="4661922"/>
                  </a:lnTo>
                  <a:lnTo>
                    <a:pt x="1990303" y="4646626"/>
                  </a:lnTo>
                  <a:lnTo>
                    <a:pt x="1942304" y="4630799"/>
                  </a:lnTo>
                  <a:lnTo>
                    <a:pt x="1894713" y="4614446"/>
                  </a:lnTo>
                  <a:lnTo>
                    <a:pt x="1847537" y="4597571"/>
                  </a:lnTo>
                  <a:lnTo>
                    <a:pt x="1800781" y="4580180"/>
                  </a:lnTo>
                  <a:lnTo>
                    <a:pt x="1754455" y="4562278"/>
                  </a:lnTo>
                  <a:lnTo>
                    <a:pt x="1708564" y="4543871"/>
                  </a:lnTo>
                  <a:lnTo>
                    <a:pt x="1663116" y="4524962"/>
                  </a:lnTo>
                  <a:lnTo>
                    <a:pt x="1618118" y="4505559"/>
                  </a:lnTo>
                  <a:lnTo>
                    <a:pt x="1573578" y="4485665"/>
                  </a:lnTo>
                  <a:lnTo>
                    <a:pt x="1529502" y="4465285"/>
                  </a:lnTo>
                  <a:lnTo>
                    <a:pt x="1485897" y="4444426"/>
                  </a:lnTo>
                  <a:lnTo>
                    <a:pt x="1442770" y="4423091"/>
                  </a:lnTo>
                  <a:lnTo>
                    <a:pt x="1400130" y="4401287"/>
                  </a:lnTo>
                  <a:lnTo>
                    <a:pt x="1357982" y="4379019"/>
                  </a:lnTo>
                  <a:lnTo>
                    <a:pt x="1316334" y="4356291"/>
                  </a:lnTo>
                  <a:lnTo>
                    <a:pt x="1275193" y="4333108"/>
                  </a:lnTo>
                  <a:lnTo>
                    <a:pt x="1234567" y="4309477"/>
                  </a:lnTo>
                  <a:lnTo>
                    <a:pt x="1194462" y="4285401"/>
                  </a:lnTo>
                  <a:lnTo>
                    <a:pt x="1154885" y="4260887"/>
                  </a:lnTo>
                  <a:lnTo>
                    <a:pt x="1115843" y="4235939"/>
                  </a:lnTo>
                  <a:lnTo>
                    <a:pt x="1077345" y="4210562"/>
                  </a:lnTo>
                  <a:lnTo>
                    <a:pt x="1039396" y="4184762"/>
                  </a:lnTo>
                  <a:lnTo>
                    <a:pt x="1002004" y="4158544"/>
                  </a:lnTo>
                  <a:lnTo>
                    <a:pt x="965176" y="4131913"/>
                  </a:lnTo>
                  <a:lnTo>
                    <a:pt x="928920" y="4104873"/>
                  </a:lnTo>
                  <a:lnTo>
                    <a:pt x="893241" y="4077431"/>
                  </a:lnTo>
                  <a:lnTo>
                    <a:pt x="858149" y="4049592"/>
                  </a:lnTo>
                  <a:lnTo>
                    <a:pt x="823648" y="4021360"/>
                  </a:lnTo>
                  <a:lnTo>
                    <a:pt x="789748" y="3992740"/>
                  </a:lnTo>
                  <a:lnTo>
                    <a:pt x="756454" y="3963739"/>
                  </a:lnTo>
                  <a:lnTo>
                    <a:pt x="723774" y="3934360"/>
                  </a:lnTo>
                  <a:lnTo>
                    <a:pt x="691716" y="3904609"/>
                  </a:lnTo>
                  <a:lnTo>
                    <a:pt x="660285" y="3874492"/>
                  </a:lnTo>
                  <a:lnTo>
                    <a:pt x="629490" y="3844013"/>
                  </a:lnTo>
                  <a:lnTo>
                    <a:pt x="599337" y="3813178"/>
                  </a:lnTo>
                  <a:lnTo>
                    <a:pt x="569834" y="3781992"/>
                  </a:lnTo>
                  <a:lnTo>
                    <a:pt x="540988" y="3750459"/>
                  </a:lnTo>
                  <a:lnTo>
                    <a:pt x="512805" y="3718586"/>
                  </a:lnTo>
                  <a:lnTo>
                    <a:pt x="485294" y="3686376"/>
                  </a:lnTo>
                  <a:lnTo>
                    <a:pt x="458460" y="3653837"/>
                  </a:lnTo>
                  <a:lnTo>
                    <a:pt x="432312" y="3620971"/>
                  </a:lnTo>
                  <a:lnTo>
                    <a:pt x="406856" y="3587785"/>
                  </a:lnTo>
                  <a:lnTo>
                    <a:pt x="382099" y="3554284"/>
                  </a:lnTo>
                  <a:lnTo>
                    <a:pt x="358049" y="3520473"/>
                  </a:lnTo>
                  <a:lnTo>
                    <a:pt x="334713" y="3486357"/>
                  </a:lnTo>
                  <a:lnTo>
                    <a:pt x="312098" y="3451942"/>
                  </a:lnTo>
                  <a:lnTo>
                    <a:pt x="290210" y="3417231"/>
                  </a:lnTo>
                  <a:lnTo>
                    <a:pt x="269058" y="3382232"/>
                  </a:lnTo>
                  <a:lnTo>
                    <a:pt x="248648" y="3346948"/>
                  </a:lnTo>
                  <a:lnTo>
                    <a:pt x="228987" y="3311384"/>
                  </a:lnTo>
                  <a:lnTo>
                    <a:pt x="210083" y="3275547"/>
                  </a:lnTo>
                  <a:lnTo>
                    <a:pt x="191942" y="3239441"/>
                  </a:lnTo>
                  <a:lnTo>
                    <a:pt x="174572" y="3203072"/>
                  </a:lnTo>
                  <a:lnTo>
                    <a:pt x="157980" y="3166443"/>
                  </a:lnTo>
                  <a:lnTo>
                    <a:pt x="142173" y="3129562"/>
                  </a:lnTo>
                  <a:lnTo>
                    <a:pt x="127158" y="3092432"/>
                  </a:lnTo>
                  <a:lnTo>
                    <a:pt x="112942" y="3055059"/>
                  </a:lnTo>
                  <a:lnTo>
                    <a:pt x="99533" y="3017449"/>
                  </a:lnTo>
                  <a:lnTo>
                    <a:pt x="86937" y="2979605"/>
                  </a:lnTo>
                  <a:lnTo>
                    <a:pt x="75162" y="2941534"/>
                  </a:lnTo>
                  <a:lnTo>
                    <a:pt x="64214" y="2903240"/>
                  </a:lnTo>
                  <a:lnTo>
                    <a:pt x="54101" y="2864729"/>
                  </a:lnTo>
                  <a:lnTo>
                    <a:pt x="44830" y="2826006"/>
                  </a:lnTo>
                  <a:lnTo>
                    <a:pt x="36409" y="2787076"/>
                  </a:lnTo>
                  <a:lnTo>
                    <a:pt x="28843" y="2747944"/>
                  </a:lnTo>
                  <a:lnTo>
                    <a:pt x="22141" y="2708615"/>
                  </a:lnTo>
                  <a:lnTo>
                    <a:pt x="16310" y="2669095"/>
                  </a:lnTo>
                  <a:lnTo>
                    <a:pt x="11356" y="2629388"/>
                  </a:lnTo>
                  <a:lnTo>
                    <a:pt x="7286" y="2589501"/>
                  </a:lnTo>
                  <a:lnTo>
                    <a:pt x="4109" y="2549437"/>
                  </a:lnTo>
                  <a:lnTo>
                    <a:pt x="1831" y="2509202"/>
                  </a:lnTo>
                  <a:lnTo>
                    <a:pt x="458" y="2468801"/>
                  </a:lnTo>
                  <a:lnTo>
                    <a:pt x="0" y="2428240"/>
                  </a:lnTo>
                  <a:close/>
                </a:path>
              </a:pathLst>
            </a:custGeom>
            <a:ln w="25400">
              <a:solidFill>
                <a:srgbClr val="385D89"/>
              </a:solidFill>
            </a:ln>
          </p:spPr>
          <p:txBody>
            <a:bodyPr wrap="square" lIns="0" tIns="0" rIns="0" bIns="0" rtlCol="0"/>
            <a:lstStyle/>
            <a:p>
              <a:endParaRPr/>
            </a:p>
          </p:txBody>
        </p:sp>
      </p:grpSp>
      <p:sp>
        <p:nvSpPr>
          <p:cNvPr id="5" name="object 5"/>
          <p:cNvSpPr txBox="1"/>
          <p:nvPr/>
        </p:nvSpPr>
        <p:spPr>
          <a:xfrm>
            <a:off x="4000753" y="3193796"/>
            <a:ext cx="14605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b</a:t>
            </a:r>
            <a:endParaRPr sz="1800">
              <a:latin typeface="Carlito"/>
              <a:cs typeface="Carlito"/>
            </a:endParaRPr>
          </a:p>
        </p:txBody>
      </p:sp>
      <p:grpSp>
        <p:nvGrpSpPr>
          <p:cNvPr id="6" name="object 6"/>
          <p:cNvGrpSpPr/>
          <p:nvPr/>
        </p:nvGrpSpPr>
        <p:grpSpPr>
          <a:xfrm>
            <a:off x="2415539" y="1026160"/>
            <a:ext cx="3383279" cy="3487420"/>
            <a:chOff x="2415539" y="1026160"/>
            <a:chExt cx="3383279" cy="3487420"/>
          </a:xfrm>
        </p:grpSpPr>
        <p:sp>
          <p:nvSpPr>
            <p:cNvPr id="7" name="object 7"/>
            <p:cNvSpPr/>
            <p:nvPr/>
          </p:nvSpPr>
          <p:spPr>
            <a:xfrm>
              <a:off x="2428239" y="1785620"/>
              <a:ext cx="3357879" cy="2715260"/>
            </a:xfrm>
            <a:custGeom>
              <a:avLst/>
              <a:gdLst/>
              <a:ahLst/>
              <a:cxnLst/>
              <a:rect l="l" t="t" r="r" b="b"/>
              <a:pathLst>
                <a:path w="3357879" h="2715260">
                  <a:moveTo>
                    <a:pt x="1678939" y="0"/>
                  </a:moveTo>
                  <a:lnTo>
                    <a:pt x="0" y="2715260"/>
                  </a:lnTo>
                  <a:lnTo>
                    <a:pt x="3357880" y="2715260"/>
                  </a:lnTo>
                  <a:lnTo>
                    <a:pt x="1678939" y="0"/>
                  </a:lnTo>
                  <a:close/>
                </a:path>
              </a:pathLst>
            </a:custGeom>
            <a:solidFill>
              <a:srgbClr val="4F81BC"/>
            </a:solidFill>
          </p:spPr>
          <p:txBody>
            <a:bodyPr wrap="square" lIns="0" tIns="0" rIns="0" bIns="0" rtlCol="0"/>
            <a:lstStyle/>
            <a:p>
              <a:endParaRPr/>
            </a:p>
          </p:txBody>
        </p:sp>
        <p:sp>
          <p:nvSpPr>
            <p:cNvPr id="8" name="object 8"/>
            <p:cNvSpPr/>
            <p:nvPr/>
          </p:nvSpPr>
          <p:spPr>
            <a:xfrm>
              <a:off x="2428239" y="1785620"/>
              <a:ext cx="3357879" cy="2715260"/>
            </a:xfrm>
            <a:custGeom>
              <a:avLst/>
              <a:gdLst/>
              <a:ahLst/>
              <a:cxnLst/>
              <a:rect l="l" t="t" r="r" b="b"/>
              <a:pathLst>
                <a:path w="3357879" h="2715260">
                  <a:moveTo>
                    <a:pt x="0" y="2715260"/>
                  </a:moveTo>
                  <a:lnTo>
                    <a:pt x="1678939" y="0"/>
                  </a:lnTo>
                  <a:lnTo>
                    <a:pt x="3357880" y="2715260"/>
                  </a:lnTo>
                  <a:lnTo>
                    <a:pt x="0" y="2715260"/>
                  </a:lnTo>
                  <a:close/>
                </a:path>
              </a:pathLst>
            </a:custGeom>
            <a:ln w="25399">
              <a:solidFill>
                <a:srgbClr val="385D89"/>
              </a:solidFill>
            </a:ln>
          </p:spPr>
          <p:txBody>
            <a:bodyPr wrap="square" lIns="0" tIns="0" rIns="0" bIns="0" rtlCol="0"/>
            <a:lstStyle/>
            <a:p>
              <a:endParaRPr/>
            </a:p>
          </p:txBody>
        </p:sp>
        <p:sp>
          <p:nvSpPr>
            <p:cNvPr id="9" name="object 9"/>
            <p:cNvSpPr/>
            <p:nvPr/>
          </p:nvSpPr>
          <p:spPr>
            <a:xfrm>
              <a:off x="3451859" y="1049020"/>
              <a:ext cx="1452880" cy="80517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395979" y="1026160"/>
              <a:ext cx="1582420" cy="92456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500119" y="1076960"/>
              <a:ext cx="1356360" cy="70866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500119" y="1076960"/>
              <a:ext cx="1356360" cy="708660"/>
            </a:xfrm>
            <a:custGeom>
              <a:avLst/>
              <a:gdLst/>
              <a:ahLst/>
              <a:cxnLst/>
              <a:rect l="l" t="t" r="r" b="b"/>
              <a:pathLst>
                <a:path w="1356360" h="708660">
                  <a:moveTo>
                    <a:pt x="0" y="708660"/>
                  </a:moveTo>
                  <a:lnTo>
                    <a:pt x="1356360" y="708660"/>
                  </a:lnTo>
                  <a:lnTo>
                    <a:pt x="1356360" y="0"/>
                  </a:lnTo>
                  <a:lnTo>
                    <a:pt x="0" y="0"/>
                  </a:lnTo>
                  <a:lnTo>
                    <a:pt x="0" y="708660"/>
                  </a:lnTo>
                  <a:close/>
                </a:path>
              </a:pathLst>
            </a:custGeom>
            <a:ln w="10160">
              <a:solidFill>
                <a:srgbClr val="97B853"/>
              </a:solidFill>
            </a:ln>
          </p:spPr>
          <p:txBody>
            <a:bodyPr wrap="square" lIns="0" tIns="0" rIns="0" bIns="0" rtlCol="0"/>
            <a:lstStyle/>
            <a:p>
              <a:endParaRPr/>
            </a:p>
          </p:txBody>
        </p:sp>
      </p:grpSp>
      <p:sp>
        <p:nvSpPr>
          <p:cNvPr id="13" name="object 13"/>
          <p:cNvSpPr txBox="1"/>
          <p:nvPr/>
        </p:nvSpPr>
        <p:spPr>
          <a:xfrm>
            <a:off x="3429000" y="990600"/>
            <a:ext cx="1449071" cy="635635"/>
          </a:xfrm>
          <a:prstGeom prst="rect">
            <a:avLst/>
          </a:prstGeom>
        </p:spPr>
        <p:txBody>
          <a:bodyPr vert="horz" wrap="square" lIns="0" tIns="12700" rIns="0" bIns="0" rtlCol="0">
            <a:spAutoFit/>
          </a:bodyPr>
          <a:lstStyle/>
          <a:p>
            <a:pPr marL="12700">
              <a:lnSpc>
                <a:spcPct val="100000"/>
              </a:lnSpc>
              <a:spcBef>
                <a:spcPts val="100"/>
              </a:spcBef>
            </a:pPr>
            <a:r>
              <a:rPr lang="fr-FR" sz="2000" spc="-5" dirty="0" smtClean="0">
                <a:latin typeface="Carlito"/>
                <a:cs typeface="Carlito"/>
              </a:rPr>
              <a:t> </a:t>
            </a:r>
            <a:r>
              <a:rPr sz="2000" spc="-5" smtClean="0">
                <a:latin typeface="Carlito"/>
                <a:cs typeface="Carlito"/>
              </a:rPr>
              <a:t>Enseignant</a:t>
            </a:r>
            <a:endParaRPr sz="2000">
              <a:latin typeface="Carlito"/>
              <a:cs typeface="Carlito"/>
            </a:endParaRPr>
          </a:p>
          <a:p>
            <a:pPr marL="12700" algn="ctr">
              <a:lnSpc>
                <a:spcPct val="100000"/>
              </a:lnSpc>
            </a:pPr>
            <a:r>
              <a:rPr sz="2000" spc="-5" dirty="0">
                <a:latin typeface="Carlito"/>
                <a:cs typeface="Carlito"/>
              </a:rPr>
              <a:t>Chercheur</a:t>
            </a:r>
            <a:endParaRPr sz="2000">
              <a:latin typeface="Carlito"/>
              <a:cs typeface="Carlito"/>
            </a:endParaRPr>
          </a:p>
        </p:txBody>
      </p:sp>
      <p:grpSp>
        <p:nvGrpSpPr>
          <p:cNvPr id="14" name="object 14"/>
          <p:cNvGrpSpPr/>
          <p:nvPr/>
        </p:nvGrpSpPr>
        <p:grpSpPr>
          <a:xfrm>
            <a:off x="523240" y="256540"/>
            <a:ext cx="8326120" cy="5298440"/>
            <a:chOff x="523240" y="256540"/>
            <a:chExt cx="8326120" cy="5298440"/>
          </a:xfrm>
        </p:grpSpPr>
        <p:sp>
          <p:nvSpPr>
            <p:cNvPr id="15" name="object 15"/>
            <p:cNvSpPr/>
            <p:nvPr/>
          </p:nvSpPr>
          <p:spPr>
            <a:xfrm>
              <a:off x="1465579" y="3733799"/>
              <a:ext cx="1567180" cy="171703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1564640" y="3680460"/>
              <a:ext cx="1442720" cy="1600199"/>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509966" y="3756469"/>
              <a:ext cx="1480820" cy="1630807"/>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288280" y="3644899"/>
              <a:ext cx="1714500" cy="180340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5232399" y="3830319"/>
              <a:ext cx="1841500" cy="172466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5332031" y="3667315"/>
              <a:ext cx="1626870" cy="1716659"/>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3225800" y="3185160"/>
              <a:ext cx="845820" cy="718819"/>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3259972" y="3217544"/>
              <a:ext cx="777992" cy="652525"/>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3421379" y="3126740"/>
              <a:ext cx="1417320" cy="106934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3454907" y="3160394"/>
              <a:ext cx="1351787" cy="1002909"/>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4577206" y="1374012"/>
              <a:ext cx="2328545" cy="2299335"/>
            </a:xfrm>
            <a:custGeom>
              <a:avLst/>
              <a:gdLst/>
              <a:ahLst/>
              <a:cxnLst/>
              <a:rect l="l" t="t" r="r" b="b"/>
              <a:pathLst>
                <a:path w="2328545" h="2299335">
                  <a:moveTo>
                    <a:pt x="1368297" y="0"/>
                  </a:moveTo>
                  <a:lnTo>
                    <a:pt x="0" y="1057275"/>
                  </a:lnTo>
                  <a:lnTo>
                    <a:pt x="959612" y="2299335"/>
                  </a:lnTo>
                  <a:lnTo>
                    <a:pt x="2328037" y="1242060"/>
                  </a:lnTo>
                  <a:lnTo>
                    <a:pt x="1368297" y="0"/>
                  </a:lnTo>
                  <a:close/>
                </a:path>
              </a:pathLst>
            </a:custGeom>
            <a:solidFill>
              <a:srgbClr val="DCE6F1"/>
            </a:solidFill>
          </p:spPr>
          <p:txBody>
            <a:bodyPr wrap="square" lIns="0" tIns="0" rIns="0" bIns="0" rtlCol="0"/>
            <a:lstStyle/>
            <a:p>
              <a:endParaRPr/>
            </a:p>
          </p:txBody>
        </p:sp>
        <p:sp>
          <p:nvSpPr>
            <p:cNvPr id="26" name="object 26"/>
            <p:cNvSpPr/>
            <p:nvPr/>
          </p:nvSpPr>
          <p:spPr>
            <a:xfrm>
              <a:off x="5063998" y="1828736"/>
              <a:ext cx="1644777" cy="164750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523240" y="256540"/>
              <a:ext cx="8326120" cy="680719"/>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2174240" y="279400"/>
              <a:ext cx="5087620" cy="726439"/>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571500" y="284480"/>
              <a:ext cx="8229600" cy="584200"/>
            </a:xfrm>
            <a:prstGeom prst="rect">
              <a:avLst/>
            </a:prstGeom>
            <a:blipFill>
              <a:blip r:embed="rId18" cstate="print"/>
              <a:stretch>
                <a:fillRect/>
              </a:stretch>
            </a:blipFill>
          </p:spPr>
          <p:txBody>
            <a:bodyPr wrap="square" lIns="0" tIns="0" rIns="0" bIns="0" rtlCol="0"/>
            <a:lstStyle/>
            <a:p>
              <a:endParaRPr/>
            </a:p>
          </p:txBody>
        </p:sp>
      </p:grpSp>
      <p:sp>
        <p:nvSpPr>
          <p:cNvPr id="30" name="object 30"/>
          <p:cNvSpPr txBox="1">
            <a:spLocks noGrp="1"/>
          </p:cNvSpPr>
          <p:nvPr>
            <p:ph type="title"/>
          </p:nvPr>
        </p:nvSpPr>
        <p:spPr>
          <a:xfrm>
            <a:off x="571500" y="284479"/>
            <a:ext cx="8229600" cy="459741"/>
          </a:xfrm>
          <a:prstGeom prst="rect">
            <a:avLst/>
          </a:prstGeom>
          <a:ln w="10159">
            <a:solidFill>
              <a:srgbClr val="7C5F9F"/>
            </a:solidFill>
          </a:ln>
        </p:spPr>
        <p:txBody>
          <a:bodyPr vert="horz" wrap="square" lIns="0" tIns="89535" rIns="0" bIns="0" rtlCol="0">
            <a:spAutoFit/>
          </a:bodyPr>
          <a:lstStyle/>
          <a:p>
            <a:pPr algn="ctr">
              <a:lnSpc>
                <a:spcPct val="100000"/>
              </a:lnSpc>
              <a:spcBef>
                <a:spcPts val="705"/>
              </a:spcBef>
              <a:tabLst>
                <a:tab pos="2217420" algn="l"/>
                <a:tab pos="3055620" algn="l"/>
              </a:tabLst>
            </a:pPr>
            <a:r>
              <a:rPr lang="fr-FR" sz="2400" spc="-125" dirty="0" smtClean="0">
                <a:latin typeface="Arial"/>
                <a:cs typeface="Arial"/>
              </a:rPr>
              <a:t>II-          </a:t>
            </a:r>
            <a:r>
              <a:rPr sz="2400" spc="-125" smtClean="0">
                <a:latin typeface="Arial"/>
                <a:cs typeface="Arial"/>
              </a:rPr>
              <a:t>Charte</a:t>
            </a:r>
            <a:r>
              <a:rPr sz="2400" spc="-114" smtClean="0">
                <a:latin typeface="Arial"/>
                <a:cs typeface="Arial"/>
              </a:rPr>
              <a:t> </a:t>
            </a:r>
            <a:r>
              <a:rPr sz="2400" spc="-75" dirty="0">
                <a:latin typeface="Arial"/>
                <a:cs typeface="Arial"/>
              </a:rPr>
              <a:t>d’Ethique	</a:t>
            </a:r>
            <a:r>
              <a:rPr sz="2400" spc="-15">
                <a:latin typeface="Arial"/>
                <a:cs typeface="Arial"/>
              </a:rPr>
              <a:t>et</a:t>
            </a:r>
            <a:r>
              <a:rPr sz="2400" spc="-130">
                <a:latin typeface="Arial"/>
                <a:cs typeface="Arial"/>
              </a:rPr>
              <a:t> </a:t>
            </a:r>
            <a:r>
              <a:rPr sz="2400" spc="-110" smtClean="0">
                <a:latin typeface="Arial"/>
                <a:cs typeface="Arial"/>
              </a:rPr>
              <a:t>de</a:t>
            </a:r>
            <a:r>
              <a:rPr lang="fr-FR" sz="2400" spc="-110" dirty="0" smtClean="0">
                <a:latin typeface="Arial"/>
                <a:cs typeface="Arial"/>
              </a:rPr>
              <a:t> </a:t>
            </a:r>
            <a:r>
              <a:rPr lang="fr-FR" sz="2400" spc="-90" dirty="0" smtClean="0">
                <a:latin typeface="Arial"/>
                <a:cs typeface="Arial"/>
              </a:rPr>
              <a:t>D</a:t>
            </a:r>
            <a:r>
              <a:rPr sz="2400" spc="-90" smtClean="0">
                <a:latin typeface="Arial"/>
                <a:cs typeface="Arial"/>
              </a:rPr>
              <a:t>éontologie</a:t>
            </a:r>
            <a:endParaRPr sz="240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0"/>
          <p:cNvSpPr txBox="1">
            <a:spLocks noGrp="1"/>
          </p:cNvSpPr>
          <p:nvPr>
            <p:ph type="title"/>
          </p:nvPr>
        </p:nvSpPr>
        <p:spPr>
          <a:xfrm>
            <a:off x="762000" y="457200"/>
            <a:ext cx="7215188" cy="459741"/>
          </a:xfrm>
          <a:prstGeom prst="rect">
            <a:avLst/>
          </a:prstGeom>
          <a:solidFill>
            <a:schemeClr val="accent4">
              <a:lumMod val="40000"/>
              <a:lumOff val="60000"/>
            </a:schemeClr>
          </a:solidFill>
          <a:ln w="10159">
            <a:solidFill>
              <a:srgbClr val="7C5F9F"/>
            </a:solidFill>
          </a:ln>
        </p:spPr>
        <p:txBody>
          <a:bodyPr vert="horz" wrap="square" lIns="0" tIns="89535" rIns="0" bIns="0" rtlCol="0">
            <a:spAutoFit/>
          </a:bodyPr>
          <a:lstStyle/>
          <a:p>
            <a:pPr algn="ctr">
              <a:lnSpc>
                <a:spcPct val="100000"/>
              </a:lnSpc>
              <a:spcBef>
                <a:spcPts val="705"/>
              </a:spcBef>
              <a:tabLst>
                <a:tab pos="2217420" algn="l"/>
                <a:tab pos="3055620" algn="l"/>
              </a:tabLst>
            </a:pPr>
            <a:r>
              <a:rPr lang="fr-FR" sz="2400" spc="-125" dirty="0" smtClean="0">
                <a:latin typeface="Arial"/>
                <a:cs typeface="Arial"/>
              </a:rPr>
              <a:t>II-          </a:t>
            </a:r>
            <a:r>
              <a:rPr sz="2400" spc="-125" smtClean="0">
                <a:latin typeface="Arial"/>
                <a:cs typeface="Arial"/>
              </a:rPr>
              <a:t>Charte</a:t>
            </a:r>
            <a:r>
              <a:rPr sz="2400" spc="-114" smtClean="0">
                <a:latin typeface="Arial"/>
                <a:cs typeface="Arial"/>
              </a:rPr>
              <a:t> </a:t>
            </a:r>
            <a:r>
              <a:rPr sz="2400" spc="-75" dirty="0">
                <a:latin typeface="Arial"/>
                <a:cs typeface="Arial"/>
              </a:rPr>
              <a:t>d’Ethique	</a:t>
            </a:r>
            <a:r>
              <a:rPr sz="2400" spc="-15">
                <a:latin typeface="Arial"/>
                <a:cs typeface="Arial"/>
              </a:rPr>
              <a:t>et</a:t>
            </a:r>
            <a:r>
              <a:rPr sz="2400" spc="-130">
                <a:latin typeface="Arial"/>
                <a:cs typeface="Arial"/>
              </a:rPr>
              <a:t> </a:t>
            </a:r>
            <a:r>
              <a:rPr sz="2400" spc="-110" smtClean="0">
                <a:latin typeface="Arial"/>
                <a:cs typeface="Arial"/>
              </a:rPr>
              <a:t>de</a:t>
            </a:r>
            <a:r>
              <a:rPr lang="fr-FR" sz="2400" spc="-110" dirty="0" smtClean="0">
                <a:latin typeface="Arial"/>
                <a:cs typeface="Arial"/>
              </a:rPr>
              <a:t> </a:t>
            </a:r>
            <a:r>
              <a:rPr lang="fr-FR" sz="2400" spc="-90" dirty="0" smtClean="0">
                <a:latin typeface="Arial"/>
                <a:cs typeface="Arial"/>
              </a:rPr>
              <a:t>D</a:t>
            </a:r>
            <a:r>
              <a:rPr sz="2400" spc="-90" smtClean="0">
                <a:latin typeface="Arial"/>
                <a:cs typeface="Arial"/>
              </a:rPr>
              <a:t>éontologie</a:t>
            </a:r>
            <a:endParaRPr sz="2400">
              <a:latin typeface="Arial"/>
              <a:cs typeface="Arial"/>
            </a:endParaRPr>
          </a:p>
        </p:txBody>
      </p:sp>
      <p:sp>
        <p:nvSpPr>
          <p:cNvPr id="3" name="Espace réservé du texte 2"/>
          <p:cNvSpPr>
            <a:spLocks noGrp="1"/>
          </p:cNvSpPr>
          <p:nvPr>
            <p:ph idx="1"/>
          </p:nvPr>
        </p:nvSpPr>
        <p:spPr>
          <a:xfrm>
            <a:off x="381000" y="1066800"/>
            <a:ext cx="8401049" cy="5539978"/>
          </a:xfrm>
        </p:spPr>
        <p:txBody>
          <a:bodyPr>
            <a:normAutofit/>
          </a:bodyPr>
          <a:lstStyle/>
          <a:p>
            <a:endParaRPr lang="fr-FR" dirty="0" smtClean="0"/>
          </a:p>
          <a:p>
            <a:r>
              <a:rPr lang="fr-FR" b="1" dirty="0" smtClean="0"/>
              <a:t>1. Principes fondamentaux de la charte d’éthique et de déontologie universitaires : </a:t>
            </a:r>
          </a:p>
          <a:p>
            <a:endParaRPr lang="fr-FR" dirty="0" smtClean="0"/>
          </a:p>
          <a:p>
            <a:r>
              <a:rPr lang="fr-FR" b="1" dirty="0" smtClean="0"/>
              <a:t>1.1 L’intégrité et l’honnêteté : </a:t>
            </a:r>
            <a:r>
              <a:rPr lang="fr-FR" dirty="0" smtClean="0"/>
              <a:t>La quête de la probité et de l’honnêteté signifie le refus de la corruption sous toutes ses formes. Cette quête doit commencer par soi avant d’être étendue aux autres. Le développement de l’éthique et de la déontologie doit ainsi refléter des pratiques exemplaires. </a:t>
            </a:r>
          </a:p>
          <a:p>
            <a:r>
              <a:rPr lang="fr-FR" b="1" dirty="0" smtClean="0"/>
              <a:t>1.2 La liberté académique : </a:t>
            </a:r>
            <a:r>
              <a:rPr lang="fr-FR" dirty="0" smtClean="0"/>
              <a:t>Les activités universitaires d’enseignement et de recherche ne peuvent se concevoir sans la liberté académique qui en est le fondement. Cette dernière garantit, dans le respect d’autrui et en toute conscience professionnelle, l’expression d’opinions critiques sans risque de censure ni contrainte.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229600" cy="6001643"/>
          </a:xfrm>
          <a:prstGeom prst="rect">
            <a:avLst/>
          </a:prstGeom>
        </p:spPr>
        <p:txBody>
          <a:bodyPr wrap="square">
            <a:spAutoFit/>
          </a:bodyPr>
          <a:lstStyle/>
          <a:p>
            <a:r>
              <a:rPr lang="fr-FR" sz="2400" b="1" dirty="0" smtClean="0"/>
              <a:t>1.3 La responsabilité et la compétence : </a:t>
            </a:r>
            <a:r>
              <a:rPr lang="fr-FR" sz="2400" dirty="0" smtClean="0"/>
              <a:t>Les notions de responsabilité et de compétence sont complémentaires. Elles se développent grâce à une gestion démocratique et éthique de l’institution universitaire. Cette dernière garantit un bon équilibre entre le besoin d’une administration efficace et celui d’encourager la participation des membres de la communauté universitaire en associant l’ensemble des acteurs de l’université au processus de prise de décision. Cependant, les questions scientifiques restent du ressort exclusif des enseignants-chercheurs. </a:t>
            </a:r>
          </a:p>
          <a:p>
            <a:r>
              <a:rPr lang="fr-FR" sz="2400" b="1" dirty="0" smtClean="0"/>
              <a:t>1.4 Le respect mutuel : </a:t>
            </a:r>
            <a:r>
              <a:rPr lang="fr-FR" sz="2400" dirty="0" smtClean="0"/>
              <a:t>Le respect de l’autre se fonde sur le respect de soi. Tous les membres de la communauté universitaire doivent s’interdire toute forme de violence symbolique, physique ou verbale. Ils doivent être traités avec respect et équité et s’engager à se comporter de la même façon, quel que soit le niveau hiérarchique des partenaires</a:t>
            </a:r>
            <a:r>
              <a:rPr lang="fr-FR" sz="2400" b="1" dirty="0" smtClean="0"/>
              <a:t>. </a:t>
            </a:r>
            <a:endParaRPr lang="fr-F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305800" cy="4524315"/>
          </a:xfrm>
          <a:prstGeom prst="rect">
            <a:avLst/>
          </a:prstGeom>
        </p:spPr>
        <p:txBody>
          <a:bodyPr wrap="square">
            <a:spAutoFit/>
          </a:bodyPr>
          <a:lstStyle/>
          <a:p>
            <a:r>
              <a:rPr lang="fr-FR" sz="2400" b="1" dirty="0" smtClean="0"/>
              <a:t>1.5 L’exigence de vérité scientifique, d’objectivité et d’esprit critique : </a:t>
            </a:r>
            <a:r>
              <a:rPr lang="fr-FR" sz="2400" dirty="0" smtClean="0"/>
              <a:t>La quête et la possibilité de l’interrogation des savoirs que l’Université transmet et produit ont pour principes fondamentaux la recherche de la vérité scientifique et l’esprit critique. L’exigence de vérité scientifique oblige à la compétence, à l’observation critique des faits, à l’expérimentation, à la confrontation des points de vue, à la pertinence des sources et à la rigueur intellectuelle. La recherche scientifique doit être fondée sur la probité académique. </a:t>
            </a:r>
          </a:p>
          <a:p>
            <a:r>
              <a:rPr lang="fr-FR" sz="2400" b="1" dirty="0" smtClean="0"/>
              <a:t>1.6 L’équité : </a:t>
            </a:r>
            <a:r>
              <a:rPr lang="fr-FR" sz="2400" dirty="0" smtClean="0"/>
              <a:t>L’objectivité et l’impartialité sont les exigences essentielles lors des évaluations, des promotions, des recrutements et des nominations </a:t>
            </a:r>
            <a:endParaRPr lang="fr-F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a:spLocks noGrp="1"/>
          </p:cNvSpPr>
          <p:nvPr>
            <p:ph type="title"/>
          </p:nvPr>
        </p:nvSpPr>
        <p:spPr>
          <a:xfrm>
            <a:off x="381000" y="457200"/>
            <a:ext cx="8458200" cy="667490"/>
          </a:xfrm>
          <a:prstGeom prst="rect">
            <a:avLst/>
          </a:prstGeom>
          <a:solidFill>
            <a:schemeClr val="bg1">
              <a:lumMod val="85000"/>
            </a:schemeClr>
          </a:solidFill>
          <a:ln w="10159">
            <a:solidFill>
              <a:srgbClr val="000000"/>
            </a:solidFill>
          </a:ln>
        </p:spPr>
        <p:txBody>
          <a:bodyPr vert="horz" wrap="square" lIns="0" tIns="234315" rIns="0" bIns="0" rtlCol="0">
            <a:spAutoFit/>
          </a:bodyPr>
          <a:lstStyle/>
          <a:p>
            <a:pPr marL="3175" algn="ctr">
              <a:lnSpc>
                <a:spcPct val="100000"/>
              </a:lnSpc>
              <a:spcBef>
                <a:spcPts val="1845"/>
              </a:spcBef>
            </a:pPr>
            <a:r>
              <a:rPr sz="2800" b="1" spc="-10" dirty="0">
                <a:latin typeface="Carlito"/>
                <a:cs typeface="Carlito"/>
              </a:rPr>
              <a:t>Enseignant-chercheur</a:t>
            </a:r>
            <a:endParaRPr sz="2800">
              <a:latin typeface="Carlito"/>
              <a:cs typeface="Carlito"/>
            </a:endParaRPr>
          </a:p>
        </p:txBody>
      </p:sp>
      <p:sp>
        <p:nvSpPr>
          <p:cNvPr id="3" name="Espace réservé du texte 2"/>
          <p:cNvSpPr>
            <a:spLocks noGrp="1"/>
          </p:cNvSpPr>
          <p:nvPr>
            <p:ph idx="1"/>
          </p:nvPr>
        </p:nvSpPr>
        <p:spPr>
          <a:xfrm>
            <a:off x="381000" y="1219200"/>
            <a:ext cx="8401049" cy="4431983"/>
          </a:xfrm>
        </p:spPr>
        <p:txBody>
          <a:bodyPr>
            <a:normAutofit fontScale="85000" lnSpcReduction="10000"/>
          </a:bodyPr>
          <a:lstStyle/>
          <a:p>
            <a:r>
              <a:rPr lang="fr-FR" sz="3200" b="1" dirty="0" smtClean="0"/>
              <a:t>Droits et obligations de l’enseignant-chercheur :</a:t>
            </a:r>
          </a:p>
          <a:p>
            <a:r>
              <a:rPr lang="fr-FR" b="1" dirty="0" smtClean="0"/>
              <a:t> </a:t>
            </a:r>
            <a:r>
              <a:rPr lang="fr-FR" sz="3200" dirty="0" smtClean="0"/>
              <a:t>L’enseignant-chercheur a un rôle moteur à jouer dans la formation des cadres de la nation et dans la participation au développement socio-économique du pays par la recherche. L’Etat, en lui permettant d’assumer ses missions, doit le mettre à l’abri du besoin. La sécurité de l’emploi pour l’enseignant-chercheur est garantie par l’Etat à travers les établissements publics d’enseignement supérieur </a:t>
            </a:r>
            <a:endParaRPr lang="fr-F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6684" y="259079"/>
            <a:ext cx="7851140" cy="1259840"/>
            <a:chOff x="646684" y="259079"/>
            <a:chExt cx="7851140" cy="1259840"/>
          </a:xfrm>
        </p:grpSpPr>
        <p:sp>
          <p:nvSpPr>
            <p:cNvPr id="3" name="object 3"/>
            <p:cNvSpPr/>
            <p:nvPr/>
          </p:nvSpPr>
          <p:spPr>
            <a:xfrm>
              <a:off x="646684" y="339358"/>
              <a:ext cx="7850630" cy="9341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53160" y="259079"/>
              <a:ext cx="6837680" cy="12598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5800" y="358139"/>
              <a:ext cx="7772400" cy="85597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85800" y="358140"/>
            <a:ext cx="7772400" cy="855980"/>
          </a:xfrm>
          <a:prstGeom prst="rect">
            <a:avLst/>
          </a:prstGeom>
          <a:ln w="10159">
            <a:solidFill>
              <a:srgbClr val="BD4A47"/>
            </a:solidFill>
          </a:ln>
        </p:spPr>
        <p:txBody>
          <a:bodyPr vert="horz" wrap="square" lIns="0" tIns="57150" rIns="0" bIns="0" rtlCol="0">
            <a:spAutoFit/>
          </a:bodyPr>
          <a:lstStyle/>
          <a:p>
            <a:pPr marL="846455">
              <a:lnSpc>
                <a:spcPct val="100000"/>
              </a:lnSpc>
              <a:spcBef>
                <a:spcPts val="450"/>
              </a:spcBef>
            </a:pPr>
            <a:r>
              <a:rPr sz="4400" spc="-100" dirty="0">
                <a:latin typeface="Arial"/>
                <a:cs typeface="Arial"/>
              </a:rPr>
              <a:t>Objectif </a:t>
            </a:r>
            <a:r>
              <a:rPr sz="4400" spc="-195" dirty="0">
                <a:latin typeface="Arial"/>
                <a:cs typeface="Arial"/>
              </a:rPr>
              <a:t>de</a:t>
            </a:r>
            <a:r>
              <a:rPr sz="4400" spc="-370" dirty="0">
                <a:latin typeface="Arial"/>
                <a:cs typeface="Arial"/>
              </a:rPr>
              <a:t> </a:t>
            </a:r>
            <a:r>
              <a:rPr sz="4400" spc="-170" dirty="0">
                <a:latin typeface="Arial"/>
                <a:cs typeface="Arial"/>
              </a:rPr>
              <a:t>l’enseignement</a:t>
            </a:r>
            <a:endParaRPr sz="4400">
              <a:latin typeface="Arial"/>
              <a:cs typeface="Arial"/>
            </a:endParaRPr>
          </a:p>
        </p:txBody>
      </p:sp>
      <p:sp>
        <p:nvSpPr>
          <p:cNvPr id="13" name="object 13"/>
          <p:cNvSpPr txBox="1"/>
          <p:nvPr/>
        </p:nvSpPr>
        <p:spPr>
          <a:xfrm>
            <a:off x="381000" y="1447800"/>
            <a:ext cx="8519159" cy="4457631"/>
          </a:xfrm>
          <a:prstGeom prst="rect">
            <a:avLst/>
          </a:prstGeom>
        </p:spPr>
        <p:txBody>
          <a:bodyPr vert="horz" wrap="square" lIns="0" tIns="12700" rIns="0" bIns="0" rtlCol="0">
            <a:spAutoFit/>
          </a:bodyPr>
          <a:lstStyle/>
          <a:p>
            <a:pPr marL="12700" marR="5080" algn="just">
              <a:lnSpc>
                <a:spcPct val="100000"/>
              </a:lnSpc>
              <a:spcBef>
                <a:spcPts val="100"/>
              </a:spcBef>
            </a:pPr>
            <a:endParaRPr lang="fr-FR" sz="3600" spc="-10" dirty="0">
              <a:latin typeface="Carlito"/>
              <a:cs typeface="Carlito"/>
            </a:endParaRPr>
          </a:p>
          <a:p>
            <a:pPr marL="12700" marR="5080" algn="just">
              <a:lnSpc>
                <a:spcPct val="100000"/>
              </a:lnSpc>
              <a:spcBef>
                <a:spcPts val="100"/>
              </a:spcBef>
            </a:pPr>
            <a:r>
              <a:rPr lang="fr-FR" sz="3600" spc="-10" dirty="0" smtClean="0">
                <a:latin typeface="Carlito"/>
                <a:cs typeface="Carlito"/>
              </a:rPr>
              <a:t> A la fin de ce cours ,vous pouvez résoudre des situations problèmes rencontrées dans l’exercice de votre métier(</a:t>
            </a:r>
            <a:r>
              <a:rPr lang="fr-FR" sz="3600" spc="-10" dirty="0" err="1" smtClean="0">
                <a:latin typeface="Carlito"/>
                <a:cs typeface="Carlito"/>
              </a:rPr>
              <a:t>étudiant,chercheur</a:t>
            </a:r>
            <a:r>
              <a:rPr lang="fr-FR" sz="3600" spc="-10" dirty="0" smtClean="0">
                <a:latin typeface="Carlito"/>
                <a:cs typeface="Carlito"/>
              </a:rPr>
              <a:t> ou e</a:t>
            </a:r>
            <a:r>
              <a:rPr sz="3600" spc="-10" smtClean="0">
                <a:latin typeface="Carlito"/>
                <a:cs typeface="Carlito"/>
              </a:rPr>
              <a:t>nseignant) </a:t>
            </a:r>
            <a:r>
              <a:rPr sz="3600" spc="-10" dirty="0">
                <a:latin typeface="Carlito"/>
                <a:cs typeface="Carlito"/>
              </a:rPr>
              <a:t>en utilisant les ressources </a:t>
            </a:r>
            <a:r>
              <a:rPr sz="3600" spc="5" dirty="0">
                <a:latin typeface="Carlito"/>
                <a:cs typeface="Carlito"/>
              </a:rPr>
              <a:t>de  </a:t>
            </a:r>
            <a:r>
              <a:rPr sz="3600" spc="-5" dirty="0">
                <a:latin typeface="Carlito"/>
                <a:cs typeface="Carlito"/>
              </a:rPr>
              <a:t>la </a:t>
            </a:r>
            <a:r>
              <a:rPr sz="3600" spc="-15" dirty="0">
                <a:latin typeface="Carlito"/>
                <a:cs typeface="Carlito"/>
              </a:rPr>
              <a:t>Déontologie </a:t>
            </a:r>
            <a:r>
              <a:rPr sz="3600" spc="-10" dirty="0">
                <a:latin typeface="Carlito"/>
                <a:cs typeface="Carlito"/>
              </a:rPr>
              <a:t>et de </a:t>
            </a:r>
            <a:r>
              <a:rPr sz="3600" spc="-105" dirty="0">
                <a:latin typeface="Arial"/>
                <a:cs typeface="Arial"/>
              </a:rPr>
              <a:t>l’Ethique  </a:t>
            </a:r>
            <a:r>
              <a:rPr sz="3600" spc="-10" dirty="0">
                <a:latin typeface="Carlito"/>
                <a:cs typeface="Carlito"/>
              </a:rPr>
              <a:t>Professionnelle.</a:t>
            </a:r>
            <a:endParaRPr sz="3600">
              <a:latin typeface="Carlito"/>
              <a:cs typeface="Carlito"/>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911350"/>
            <a:ext cx="3084195" cy="3077210"/>
          </a:xfrm>
          <a:prstGeom prst="rect">
            <a:avLst/>
          </a:prstGeom>
        </p:spPr>
        <p:txBody>
          <a:bodyPr vert="horz" wrap="square" lIns="0" tIns="12700" rIns="0" bIns="0" rtlCol="0">
            <a:spAutoFit/>
          </a:bodyPr>
          <a:lstStyle/>
          <a:p>
            <a:pPr marL="287020" indent="-274320">
              <a:lnSpc>
                <a:spcPct val="100000"/>
              </a:lnSpc>
              <a:spcBef>
                <a:spcPts val="100"/>
              </a:spcBef>
              <a:buFont typeface="Arial"/>
              <a:buChar char=""/>
              <a:tabLst>
                <a:tab pos="287020" algn="l"/>
              </a:tabLst>
            </a:pPr>
            <a:r>
              <a:rPr sz="2400" spc="-20" dirty="0">
                <a:latin typeface="Carlito"/>
                <a:cs typeface="Carlito"/>
              </a:rPr>
              <a:t>Réformes</a:t>
            </a:r>
            <a:r>
              <a:rPr sz="2400" spc="-15" dirty="0">
                <a:latin typeface="Carlito"/>
                <a:cs typeface="Carlito"/>
              </a:rPr>
              <a:t> </a:t>
            </a:r>
            <a:r>
              <a:rPr sz="2400" spc="-5" dirty="0">
                <a:latin typeface="Carlito"/>
                <a:cs typeface="Carlito"/>
              </a:rPr>
              <a:t>(LMD)</a:t>
            </a:r>
            <a:endParaRPr sz="2400">
              <a:latin typeface="Carlito"/>
              <a:cs typeface="Carlito"/>
            </a:endParaRPr>
          </a:p>
          <a:p>
            <a:pPr>
              <a:lnSpc>
                <a:spcPct val="100000"/>
              </a:lnSpc>
              <a:spcBef>
                <a:spcPts val="30"/>
              </a:spcBef>
              <a:buFont typeface="Arial"/>
              <a:buChar char=""/>
            </a:pPr>
            <a:endParaRPr sz="2600">
              <a:latin typeface="Carlito"/>
              <a:cs typeface="Carlito"/>
            </a:endParaRPr>
          </a:p>
          <a:p>
            <a:pPr marL="287020" marR="5080" indent="-274320">
              <a:lnSpc>
                <a:spcPct val="70100"/>
              </a:lnSpc>
              <a:buFont typeface="Arial"/>
              <a:buChar char=""/>
              <a:tabLst>
                <a:tab pos="287020" algn="l"/>
              </a:tabLst>
            </a:pPr>
            <a:r>
              <a:rPr sz="2400" spc="-5" dirty="0">
                <a:latin typeface="Carlito"/>
                <a:cs typeface="Carlito"/>
              </a:rPr>
              <a:t>Bonne </a:t>
            </a:r>
            <a:r>
              <a:rPr sz="2400" spc="-10" dirty="0">
                <a:latin typeface="Carlito"/>
                <a:cs typeface="Carlito"/>
              </a:rPr>
              <a:t>gouvernance  </a:t>
            </a:r>
            <a:r>
              <a:rPr sz="2400" spc="-15">
                <a:latin typeface="Carlito"/>
                <a:cs typeface="Carlito"/>
              </a:rPr>
              <a:t>(</a:t>
            </a:r>
            <a:r>
              <a:rPr sz="2400" spc="-15" smtClean="0">
                <a:latin typeface="Carlito"/>
                <a:cs typeface="Carlito"/>
              </a:rPr>
              <a:t>Evaluation,</a:t>
            </a:r>
            <a:r>
              <a:rPr sz="2400" spc="-10" smtClean="0">
                <a:latin typeface="Carlito"/>
                <a:cs typeface="Carlito"/>
              </a:rPr>
              <a:t>Assurance  </a:t>
            </a:r>
            <a:r>
              <a:rPr sz="2400" spc="-145" dirty="0">
                <a:latin typeface="Arial"/>
                <a:cs typeface="Arial"/>
              </a:rPr>
              <a:t>Qualité…)</a:t>
            </a:r>
            <a:endParaRPr sz="2400">
              <a:latin typeface="Arial"/>
              <a:cs typeface="Arial"/>
            </a:endParaRPr>
          </a:p>
          <a:p>
            <a:pPr>
              <a:lnSpc>
                <a:spcPct val="100000"/>
              </a:lnSpc>
              <a:spcBef>
                <a:spcPts val="35"/>
              </a:spcBef>
              <a:buFont typeface="Arial"/>
              <a:buChar char=""/>
            </a:pPr>
            <a:endParaRPr sz="2750">
              <a:latin typeface="Arial"/>
              <a:cs typeface="Arial"/>
            </a:endParaRPr>
          </a:p>
          <a:p>
            <a:pPr marL="287020" marR="759460" indent="-274320">
              <a:lnSpc>
                <a:spcPct val="70200"/>
              </a:lnSpc>
              <a:spcBef>
                <a:spcPts val="5"/>
              </a:spcBef>
              <a:buFont typeface="Arial"/>
              <a:buChar char=""/>
              <a:tabLst>
                <a:tab pos="287020" algn="l"/>
              </a:tabLst>
            </a:pPr>
            <a:r>
              <a:rPr sz="2400" spc="-10" dirty="0">
                <a:latin typeface="Carlito"/>
                <a:cs typeface="Carlito"/>
              </a:rPr>
              <a:t>Ouverture </a:t>
            </a:r>
            <a:r>
              <a:rPr sz="2400" spc="-5" dirty="0">
                <a:latin typeface="Carlito"/>
                <a:cs typeface="Carlito"/>
              </a:rPr>
              <a:t>sur  </a:t>
            </a:r>
            <a:r>
              <a:rPr sz="2400" spc="20" dirty="0">
                <a:latin typeface="Arial"/>
                <a:cs typeface="Arial"/>
              </a:rPr>
              <a:t>l</a:t>
            </a:r>
            <a:r>
              <a:rPr sz="2400" spc="-114" dirty="0">
                <a:latin typeface="Arial"/>
                <a:cs typeface="Arial"/>
              </a:rPr>
              <a:t>’</a:t>
            </a:r>
            <a:r>
              <a:rPr sz="2400" spc="-110" dirty="0">
                <a:latin typeface="Arial"/>
                <a:cs typeface="Arial"/>
              </a:rPr>
              <a:t>e</a:t>
            </a:r>
            <a:r>
              <a:rPr sz="2400" spc="-150" dirty="0">
                <a:latin typeface="Arial"/>
                <a:cs typeface="Arial"/>
              </a:rPr>
              <a:t>n</a:t>
            </a:r>
            <a:r>
              <a:rPr sz="2400" spc="-20" dirty="0">
                <a:latin typeface="Arial"/>
                <a:cs typeface="Arial"/>
              </a:rPr>
              <a:t>vi</a:t>
            </a:r>
            <a:r>
              <a:rPr sz="2400" spc="-60" dirty="0">
                <a:latin typeface="Arial"/>
                <a:cs typeface="Arial"/>
              </a:rPr>
              <a:t>r</a:t>
            </a:r>
            <a:r>
              <a:rPr sz="2400" spc="-80" dirty="0">
                <a:latin typeface="Arial"/>
                <a:cs typeface="Arial"/>
              </a:rPr>
              <a:t>o</a:t>
            </a:r>
            <a:r>
              <a:rPr sz="2400" spc="-85" dirty="0">
                <a:latin typeface="Arial"/>
                <a:cs typeface="Arial"/>
              </a:rPr>
              <a:t>n</a:t>
            </a:r>
            <a:r>
              <a:rPr sz="2400" spc="-120" dirty="0">
                <a:latin typeface="Arial"/>
                <a:cs typeface="Arial"/>
              </a:rPr>
              <a:t>nem</a:t>
            </a:r>
            <a:r>
              <a:rPr sz="2400" spc="-95" dirty="0">
                <a:latin typeface="Arial"/>
                <a:cs typeface="Arial"/>
              </a:rPr>
              <a:t>e</a:t>
            </a:r>
            <a:r>
              <a:rPr sz="2400" spc="-100" dirty="0">
                <a:latin typeface="Arial"/>
                <a:cs typeface="Arial"/>
              </a:rPr>
              <a:t>n</a:t>
            </a:r>
            <a:r>
              <a:rPr sz="2400" spc="135" dirty="0">
                <a:latin typeface="Arial"/>
                <a:cs typeface="Arial"/>
              </a:rPr>
              <a:t>t  </a:t>
            </a:r>
            <a:r>
              <a:rPr sz="2400" spc="-5" dirty="0">
                <a:latin typeface="Carlito"/>
                <a:cs typeface="Carlito"/>
              </a:rPr>
              <a:t>économique,</a:t>
            </a:r>
            <a:endParaRPr sz="2400">
              <a:latin typeface="Carlito"/>
              <a:cs typeface="Carlito"/>
            </a:endParaRPr>
          </a:p>
          <a:p>
            <a:pPr marL="12700">
              <a:lnSpc>
                <a:spcPts val="2620"/>
              </a:lnSpc>
            </a:pPr>
            <a:r>
              <a:rPr sz="2400" spc="-5" dirty="0">
                <a:solidFill>
                  <a:srgbClr val="375F92"/>
                </a:solidFill>
                <a:latin typeface="Carlito"/>
                <a:cs typeface="Carlito"/>
              </a:rPr>
              <a:t>(En </a:t>
            </a:r>
            <a:r>
              <a:rPr sz="2400" spc="-20" dirty="0">
                <a:solidFill>
                  <a:srgbClr val="375F92"/>
                </a:solidFill>
                <a:latin typeface="Carlito"/>
                <a:cs typeface="Carlito"/>
              </a:rPr>
              <a:t>faire</a:t>
            </a:r>
            <a:r>
              <a:rPr sz="2400" spc="-5" dirty="0">
                <a:solidFill>
                  <a:srgbClr val="375F92"/>
                </a:solidFill>
                <a:latin typeface="Carlito"/>
                <a:cs typeface="Carlito"/>
              </a:rPr>
              <a:t> partie)</a:t>
            </a:r>
            <a:endParaRPr sz="2400">
              <a:latin typeface="Carlito"/>
              <a:cs typeface="Carlito"/>
            </a:endParaRPr>
          </a:p>
        </p:txBody>
      </p:sp>
      <p:grpSp>
        <p:nvGrpSpPr>
          <p:cNvPr id="3" name="object 3"/>
          <p:cNvGrpSpPr/>
          <p:nvPr/>
        </p:nvGrpSpPr>
        <p:grpSpPr>
          <a:xfrm>
            <a:off x="3346663" y="1899226"/>
            <a:ext cx="1294765" cy="3810635"/>
            <a:chOff x="3346663" y="1899226"/>
            <a:chExt cx="1294765" cy="3810635"/>
          </a:xfrm>
        </p:grpSpPr>
        <p:sp>
          <p:nvSpPr>
            <p:cNvPr id="4" name="object 4"/>
            <p:cNvSpPr/>
            <p:nvPr/>
          </p:nvSpPr>
          <p:spPr>
            <a:xfrm>
              <a:off x="3787138" y="2043902"/>
              <a:ext cx="237490" cy="421640"/>
            </a:xfrm>
            <a:custGeom>
              <a:avLst/>
              <a:gdLst/>
              <a:ahLst/>
              <a:cxnLst/>
              <a:rect l="l" t="t" r="r" b="b"/>
              <a:pathLst>
                <a:path w="237489" h="421639">
                  <a:moveTo>
                    <a:pt x="111315" y="0"/>
                  </a:moveTo>
                  <a:lnTo>
                    <a:pt x="71559" y="11167"/>
                  </a:lnTo>
                  <a:lnTo>
                    <a:pt x="27038" y="47717"/>
                  </a:lnTo>
                  <a:lnTo>
                    <a:pt x="3189" y="103430"/>
                  </a:lnTo>
                  <a:lnTo>
                    <a:pt x="0" y="147975"/>
                  </a:lnTo>
                  <a:lnTo>
                    <a:pt x="34991" y="216379"/>
                  </a:lnTo>
                  <a:lnTo>
                    <a:pt x="63605" y="260797"/>
                  </a:lnTo>
                  <a:lnTo>
                    <a:pt x="79513" y="313337"/>
                  </a:lnTo>
                  <a:lnTo>
                    <a:pt x="76336" y="381741"/>
                  </a:lnTo>
                  <a:lnTo>
                    <a:pt x="116080" y="421464"/>
                  </a:lnTo>
                  <a:lnTo>
                    <a:pt x="136752" y="392782"/>
                  </a:lnTo>
                  <a:lnTo>
                    <a:pt x="155837" y="353060"/>
                  </a:lnTo>
                  <a:lnTo>
                    <a:pt x="152660" y="313337"/>
                  </a:lnTo>
                  <a:lnTo>
                    <a:pt x="160614" y="263970"/>
                  </a:lnTo>
                  <a:lnTo>
                    <a:pt x="200370" y="195693"/>
                  </a:lnTo>
                  <a:lnTo>
                    <a:pt x="228984" y="152671"/>
                  </a:lnTo>
                  <a:lnTo>
                    <a:pt x="236938" y="103430"/>
                  </a:lnTo>
                  <a:lnTo>
                    <a:pt x="216265" y="55712"/>
                  </a:lnTo>
                  <a:lnTo>
                    <a:pt x="179698" y="23858"/>
                  </a:lnTo>
                  <a:lnTo>
                    <a:pt x="152660" y="7995"/>
                  </a:lnTo>
                  <a:lnTo>
                    <a:pt x="111315" y="0"/>
                  </a:lnTo>
                  <a:close/>
                </a:path>
              </a:pathLst>
            </a:custGeom>
            <a:solidFill>
              <a:srgbClr val="FFFF00"/>
            </a:solidFill>
          </p:spPr>
          <p:txBody>
            <a:bodyPr wrap="square" lIns="0" tIns="0" rIns="0" bIns="0" rtlCol="0"/>
            <a:lstStyle/>
            <a:p>
              <a:endParaRPr/>
            </a:p>
          </p:txBody>
        </p:sp>
        <p:sp>
          <p:nvSpPr>
            <p:cNvPr id="5" name="object 5"/>
            <p:cNvSpPr/>
            <p:nvPr/>
          </p:nvSpPr>
          <p:spPr>
            <a:xfrm>
              <a:off x="3346653" y="1899234"/>
              <a:ext cx="1294765" cy="3810635"/>
            </a:xfrm>
            <a:custGeom>
              <a:avLst/>
              <a:gdLst/>
              <a:ahLst/>
              <a:cxnLst/>
              <a:rect l="l" t="t" r="r" b="b"/>
              <a:pathLst>
                <a:path w="1294764" h="3810635">
                  <a:moveTo>
                    <a:pt x="683996" y="247218"/>
                  </a:moveTo>
                  <a:lnTo>
                    <a:pt x="683945" y="247091"/>
                  </a:lnTo>
                  <a:lnTo>
                    <a:pt x="670839" y="216916"/>
                  </a:lnTo>
                  <a:lnTo>
                    <a:pt x="670839" y="248932"/>
                  </a:lnTo>
                  <a:lnTo>
                    <a:pt x="663384" y="295109"/>
                  </a:lnTo>
                  <a:lnTo>
                    <a:pt x="635444" y="336943"/>
                  </a:lnTo>
                  <a:lnTo>
                    <a:pt x="594995" y="406488"/>
                  </a:lnTo>
                  <a:lnTo>
                    <a:pt x="586816" y="457250"/>
                  </a:lnTo>
                  <a:lnTo>
                    <a:pt x="586778" y="458254"/>
                  </a:lnTo>
                  <a:lnTo>
                    <a:pt x="589851" y="496608"/>
                  </a:lnTo>
                  <a:lnTo>
                    <a:pt x="571792" y="534174"/>
                  </a:lnTo>
                  <a:lnTo>
                    <a:pt x="555777" y="556399"/>
                  </a:lnTo>
                  <a:lnTo>
                    <a:pt x="526122" y="526669"/>
                  </a:lnTo>
                  <a:lnTo>
                    <a:pt x="523303" y="523836"/>
                  </a:lnTo>
                  <a:lnTo>
                    <a:pt x="523392" y="521843"/>
                  </a:lnTo>
                  <a:lnTo>
                    <a:pt x="526275" y="459790"/>
                  </a:lnTo>
                  <a:lnTo>
                    <a:pt x="526376" y="457758"/>
                  </a:lnTo>
                  <a:lnTo>
                    <a:pt x="526389" y="457250"/>
                  </a:lnTo>
                  <a:lnTo>
                    <a:pt x="511797" y="409028"/>
                  </a:lnTo>
                  <a:lnTo>
                    <a:pt x="511302" y="407377"/>
                  </a:lnTo>
                  <a:lnTo>
                    <a:pt x="509917" y="402805"/>
                  </a:lnTo>
                  <a:lnTo>
                    <a:pt x="481228" y="358140"/>
                  </a:lnTo>
                  <a:lnTo>
                    <a:pt x="480822" y="357505"/>
                  </a:lnTo>
                  <a:lnTo>
                    <a:pt x="481126" y="358140"/>
                  </a:lnTo>
                  <a:lnTo>
                    <a:pt x="447827" y="293027"/>
                  </a:lnTo>
                  <a:lnTo>
                    <a:pt x="446951" y="291312"/>
                  </a:lnTo>
                  <a:lnTo>
                    <a:pt x="447065" y="289725"/>
                  </a:lnTo>
                  <a:lnTo>
                    <a:pt x="449859" y="250647"/>
                  </a:lnTo>
                  <a:lnTo>
                    <a:pt x="472325" y="197345"/>
                  </a:lnTo>
                  <a:lnTo>
                    <a:pt x="474497" y="194932"/>
                  </a:lnTo>
                  <a:lnTo>
                    <a:pt x="514692" y="161937"/>
                  </a:lnTo>
                  <a:lnTo>
                    <a:pt x="515162" y="161544"/>
                  </a:lnTo>
                  <a:lnTo>
                    <a:pt x="517867" y="160794"/>
                  </a:lnTo>
                  <a:lnTo>
                    <a:pt x="552056" y="151295"/>
                  </a:lnTo>
                  <a:lnTo>
                    <a:pt x="590854" y="158686"/>
                  </a:lnTo>
                  <a:lnTo>
                    <a:pt x="651497" y="204266"/>
                  </a:lnTo>
                  <a:lnTo>
                    <a:pt x="670839" y="248932"/>
                  </a:lnTo>
                  <a:lnTo>
                    <a:pt x="670839" y="216916"/>
                  </a:lnTo>
                  <a:lnTo>
                    <a:pt x="665759" y="205206"/>
                  </a:lnTo>
                  <a:lnTo>
                    <a:pt x="664756" y="202920"/>
                  </a:lnTo>
                  <a:lnTo>
                    <a:pt x="662000" y="196583"/>
                  </a:lnTo>
                  <a:lnTo>
                    <a:pt x="635292" y="173355"/>
                  </a:lnTo>
                  <a:lnTo>
                    <a:pt x="623900" y="163461"/>
                  </a:lnTo>
                  <a:lnTo>
                    <a:pt x="616127" y="158889"/>
                  </a:lnTo>
                  <a:lnTo>
                    <a:pt x="614832" y="158127"/>
                  </a:lnTo>
                  <a:lnTo>
                    <a:pt x="602538" y="150888"/>
                  </a:lnTo>
                  <a:lnTo>
                    <a:pt x="595414" y="146710"/>
                  </a:lnTo>
                  <a:lnTo>
                    <a:pt x="551522" y="138201"/>
                  </a:lnTo>
                  <a:lnTo>
                    <a:pt x="509041" y="150126"/>
                  </a:lnTo>
                  <a:lnTo>
                    <a:pt x="462280" y="188455"/>
                  </a:lnTo>
                  <a:lnTo>
                    <a:pt x="437388" y="246583"/>
                  </a:lnTo>
                  <a:lnTo>
                    <a:pt x="434009" y="293916"/>
                  </a:lnTo>
                  <a:lnTo>
                    <a:pt x="469938" y="364223"/>
                  </a:lnTo>
                  <a:lnTo>
                    <a:pt x="498284" y="408330"/>
                  </a:lnTo>
                  <a:lnTo>
                    <a:pt x="513588" y="458762"/>
                  </a:lnTo>
                  <a:lnTo>
                    <a:pt x="513638" y="457758"/>
                  </a:lnTo>
                  <a:lnTo>
                    <a:pt x="513676" y="459028"/>
                  </a:lnTo>
                  <a:lnTo>
                    <a:pt x="513905" y="459790"/>
                  </a:lnTo>
                  <a:lnTo>
                    <a:pt x="513588" y="458762"/>
                  </a:lnTo>
                  <a:lnTo>
                    <a:pt x="510324" y="528955"/>
                  </a:lnTo>
                  <a:lnTo>
                    <a:pt x="557352" y="575906"/>
                  </a:lnTo>
                  <a:lnTo>
                    <a:pt x="567055" y="562457"/>
                  </a:lnTo>
                  <a:lnTo>
                    <a:pt x="582726" y="540753"/>
                  </a:lnTo>
                  <a:lnTo>
                    <a:pt x="585584" y="534797"/>
                  </a:lnTo>
                  <a:lnTo>
                    <a:pt x="586079" y="533781"/>
                  </a:lnTo>
                  <a:lnTo>
                    <a:pt x="602792" y="499008"/>
                  </a:lnTo>
                  <a:lnTo>
                    <a:pt x="602729" y="498246"/>
                  </a:lnTo>
                  <a:lnTo>
                    <a:pt x="602475" y="495071"/>
                  </a:lnTo>
                  <a:lnTo>
                    <a:pt x="599605" y="459028"/>
                  </a:lnTo>
                  <a:lnTo>
                    <a:pt x="599541" y="458254"/>
                  </a:lnTo>
                  <a:lnTo>
                    <a:pt x="599414" y="459028"/>
                  </a:lnTo>
                  <a:lnTo>
                    <a:pt x="599478" y="457504"/>
                  </a:lnTo>
                  <a:lnTo>
                    <a:pt x="599541" y="458254"/>
                  </a:lnTo>
                  <a:lnTo>
                    <a:pt x="599655" y="457504"/>
                  </a:lnTo>
                  <a:lnTo>
                    <a:pt x="606996" y="411949"/>
                  </a:lnTo>
                  <a:lnTo>
                    <a:pt x="607161" y="410972"/>
                  </a:lnTo>
                  <a:lnTo>
                    <a:pt x="607923" y="409663"/>
                  </a:lnTo>
                  <a:lnTo>
                    <a:pt x="646188" y="343789"/>
                  </a:lnTo>
                  <a:lnTo>
                    <a:pt x="646341" y="343535"/>
                  </a:lnTo>
                  <a:lnTo>
                    <a:pt x="646137" y="343789"/>
                  </a:lnTo>
                  <a:lnTo>
                    <a:pt x="675525" y="299758"/>
                  </a:lnTo>
                  <a:lnTo>
                    <a:pt x="676071" y="296329"/>
                  </a:lnTo>
                  <a:lnTo>
                    <a:pt x="676465" y="293916"/>
                  </a:lnTo>
                  <a:lnTo>
                    <a:pt x="683450" y="250647"/>
                  </a:lnTo>
                  <a:lnTo>
                    <a:pt x="683996" y="247218"/>
                  </a:lnTo>
                  <a:close/>
                </a:path>
                <a:path w="1294764" h="3810635">
                  <a:moveTo>
                    <a:pt x="884135" y="866660"/>
                  </a:moveTo>
                  <a:lnTo>
                    <a:pt x="866648" y="849147"/>
                  </a:lnTo>
                  <a:lnTo>
                    <a:pt x="690130" y="954100"/>
                  </a:lnTo>
                  <a:lnTo>
                    <a:pt x="658329" y="906386"/>
                  </a:lnTo>
                  <a:lnTo>
                    <a:pt x="578827" y="785558"/>
                  </a:lnTo>
                  <a:lnTo>
                    <a:pt x="497725" y="720331"/>
                  </a:lnTo>
                  <a:lnTo>
                    <a:pt x="402323" y="720331"/>
                  </a:lnTo>
                  <a:lnTo>
                    <a:pt x="297357" y="761707"/>
                  </a:lnTo>
                  <a:lnTo>
                    <a:pt x="249656" y="833285"/>
                  </a:lnTo>
                  <a:lnTo>
                    <a:pt x="233756" y="930236"/>
                  </a:lnTo>
                  <a:lnTo>
                    <a:pt x="249656" y="1059053"/>
                  </a:lnTo>
                  <a:lnTo>
                    <a:pt x="313270" y="1203858"/>
                  </a:lnTo>
                  <a:lnTo>
                    <a:pt x="426173" y="1300810"/>
                  </a:lnTo>
                  <a:lnTo>
                    <a:pt x="513626" y="1348536"/>
                  </a:lnTo>
                  <a:lnTo>
                    <a:pt x="602678" y="1364399"/>
                  </a:lnTo>
                  <a:lnTo>
                    <a:pt x="674243" y="1340535"/>
                  </a:lnTo>
                  <a:lnTo>
                    <a:pt x="713994" y="1300810"/>
                  </a:lnTo>
                  <a:lnTo>
                    <a:pt x="739432" y="1203858"/>
                  </a:lnTo>
                  <a:lnTo>
                    <a:pt x="731481" y="1090904"/>
                  </a:lnTo>
                  <a:lnTo>
                    <a:pt x="706043" y="995476"/>
                  </a:lnTo>
                  <a:lnTo>
                    <a:pt x="866648" y="906386"/>
                  </a:lnTo>
                  <a:lnTo>
                    <a:pt x="884135" y="866660"/>
                  </a:lnTo>
                  <a:close/>
                </a:path>
                <a:path w="1294764" h="3810635">
                  <a:moveTo>
                    <a:pt x="893686" y="19164"/>
                  </a:moveTo>
                  <a:lnTo>
                    <a:pt x="853922" y="0"/>
                  </a:lnTo>
                  <a:lnTo>
                    <a:pt x="737844" y="100253"/>
                  </a:lnTo>
                  <a:lnTo>
                    <a:pt x="869835" y="68402"/>
                  </a:lnTo>
                  <a:lnTo>
                    <a:pt x="890511" y="52539"/>
                  </a:lnTo>
                  <a:lnTo>
                    <a:pt x="893686" y="19164"/>
                  </a:lnTo>
                  <a:close/>
                </a:path>
                <a:path w="1294764" h="3810635">
                  <a:moveTo>
                    <a:pt x="1294384" y="3455543"/>
                  </a:moveTo>
                  <a:lnTo>
                    <a:pt x="1262608" y="3423742"/>
                  </a:lnTo>
                  <a:lnTo>
                    <a:pt x="1125842" y="3406241"/>
                  </a:lnTo>
                  <a:lnTo>
                    <a:pt x="973201" y="3406241"/>
                  </a:lnTo>
                  <a:lnTo>
                    <a:pt x="907986" y="3398304"/>
                  </a:lnTo>
                  <a:lnTo>
                    <a:pt x="892098" y="3350590"/>
                  </a:lnTo>
                  <a:lnTo>
                    <a:pt x="907986" y="3261537"/>
                  </a:lnTo>
                  <a:lnTo>
                    <a:pt x="917536" y="3108883"/>
                  </a:lnTo>
                  <a:lnTo>
                    <a:pt x="900049" y="2940329"/>
                  </a:lnTo>
                  <a:lnTo>
                    <a:pt x="876185" y="2716098"/>
                  </a:lnTo>
                  <a:lnTo>
                    <a:pt x="884135" y="2522055"/>
                  </a:lnTo>
                  <a:lnTo>
                    <a:pt x="884135" y="2458478"/>
                  </a:lnTo>
                  <a:lnTo>
                    <a:pt x="868248" y="2329662"/>
                  </a:lnTo>
                  <a:lnTo>
                    <a:pt x="864336" y="2326195"/>
                  </a:lnTo>
                  <a:lnTo>
                    <a:pt x="915949" y="2216721"/>
                  </a:lnTo>
                  <a:lnTo>
                    <a:pt x="907986" y="2064169"/>
                  </a:lnTo>
                  <a:lnTo>
                    <a:pt x="860298" y="1887639"/>
                  </a:lnTo>
                  <a:lnTo>
                    <a:pt x="852335" y="1734972"/>
                  </a:lnTo>
                  <a:lnTo>
                    <a:pt x="803325" y="1535772"/>
                  </a:lnTo>
                  <a:lnTo>
                    <a:pt x="860298" y="1517065"/>
                  </a:lnTo>
                  <a:lnTo>
                    <a:pt x="1005001" y="1404112"/>
                  </a:lnTo>
                  <a:lnTo>
                    <a:pt x="1133792" y="1268958"/>
                  </a:lnTo>
                  <a:lnTo>
                    <a:pt x="1270546" y="1114767"/>
                  </a:lnTo>
                  <a:lnTo>
                    <a:pt x="1278509" y="1051179"/>
                  </a:lnTo>
                  <a:lnTo>
                    <a:pt x="1278509" y="874649"/>
                  </a:lnTo>
                  <a:lnTo>
                    <a:pt x="1238745" y="601167"/>
                  </a:lnTo>
                  <a:lnTo>
                    <a:pt x="1262608" y="440499"/>
                  </a:lnTo>
                  <a:lnTo>
                    <a:pt x="1278509" y="375272"/>
                  </a:lnTo>
                  <a:lnTo>
                    <a:pt x="1254658" y="343535"/>
                  </a:lnTo>
                  <a:lnTo>
                    <a:pt x="1197406" y="311683"/>
                  </a:lnTo>
                  <a:lnTo>
                    <a:pt x="1157643" y="287832"/>
                  </a:lnTo>
                  <a:lnTo>
                    <a:pt x="1181506" y="143154"/>
                  </a:lnTo>
                  <a:lnTo>
                    <a:pt x="1165606" y="109778"/>
                  </a:lnTo>
                  <a:lnTo>
                    <a:pt x="1133792" y="119291"/>
                  </a:lnTo>
                  <a:lnTo>
                    <a:pt x="1117904" y="303695"/>
                  </a:lnTo>
                  <a:lnTo>
                    <a:pt x="1101991" y="351409"/>
                  </a:lnTo>
                  <a:lnTo>
                    <a:pt x="1094041" y="383260"/>
                  </a:lnTo>
                  <a:lnTo>
                    <a:pt x="1028852" y="359410"/>
                  </a:lnTo>
                  <a:lnTo>
                    <a:pt x="981138" y="359410"/>
                  </a:lnTo>
                  <a:lnTo>
                    <a:pt x="981138" y="391261"/>
                  </a:lnTo>
                  <a:lnTo>
                    <a:pt x="1012952" y="416636"/>
                  </a:lnTo>
                  <a:lnTo>
                    <a:pt x="1070190" y="416636"/>
                  </a:lnTo>
                  <a:lnTo>
                    <a:pt x="1109954" y="448500"/>
                  </a:lnTo>
                  <a:lnTo>
                    <a:pt x="1141755" y="504075"/>
                  </a:lnTo>
                  <a:lnTo>
                    <a:pt x="1173556" y="593166"/>
                  </a:lnTo>
                  <a:lnTo>
                    <a:pt x="1197406" y="769696"/>
                  </a:lnTo>
                  <a:lnTo>
                    <a:pt x="1197406" y="930236"/>
                  </a:lnTo>
                  <a:lnTo>
                    <a:pt x="1181506" y="1059053"/>
                  </a:lnTo>
                  <a:lnTo>
                    <a:pt x="1149705" y="1114767"/>
                  </a:lnTo>
                  <a:lnTo>
                    <a:pt x="1036802" y="1195857"/>
                  </a:lnTo>
                  <a:lnTo>
                    <a:pt x="915949" y="1268958"/>
                  </a:lnTo>
                  <a:lnTo>
                    <a:pt x="860298" y="1324673"/>
                  </a:lnTo>
                  <a:lnTo>
                    <a:pt x="755345" y="1404112"/>
                  </a:lnTo>
                  <a:lnTo>
                    <a:pt x="723544" y="1429626"/>
                  </a:lnTo>
                  <a:lnTo>
                    <a:pt x="723480" y="1429753"/>
                  </a:lnTo>
                  <a:lnTo>
                    <a:pt x="626529" y="1397774"/>
                  </a:lnTo>
                  <a:lnTo>
                    <a:pt x="505688" y="1413764"/>
                  </a:lnTo>
                  <a:lnTo>
                    <a:pt x="488124" y="1446885"/>
                  </a:lnTo>
                  <a:lnTo>
                    <a:pt x="465924" y="1437627"/>
                  </a:lnTo>
                  <a:lnTo>
                    <a:pt x="345071" y="1445488"/>
                  </a:lnTo>
                  <a:lnTo>
                    <a:pt x="240118" y="1526590"/>
                  </a:lnTo>
                  <a:lnTo>
                    <a:pt x="87464" y="1695246"/>
                  </a:lnTo>
                  <a:lnTo>
                    <a:pt x="7950" y="1831924"/>
                  </a:lnTo>
                  <a:lnTo>
                    <a:pt x="0" y="1879650"/>
                  </a:lnTo>
                  <a:lnTo>
                    <a:pt x="39751" y="1968741"/>
                  </a:lnTo>
                  <a:lnTo>
                    <a:pt x="127215" y="2008454"/>
                  </a:lnTo>
                  <a:lnTo>
                    <a:pt x="240118" y="2056180"/>
                  </a:lnTo>
                  <a:lnTo>
                    <a:pt x="329171" y="2080031"/>
                  </a:lnTo>
                  <a:lnTo>
                    <a:pt x="368922" y="2121408"/>
                  </a:lnTo>
                  <a:lnTo>
                    <a:pt x="345071" y="2176996"/>
                  </a:lnTo>
                  <a:lnTo>
                    <a:pt x="281470" y="2242223"/>
                  </a:lnTo>
                  <a:lnTo>
                    <a:pt x="200367" y="2250224"/>
                  </a:lnTo>
                  <a:lnTo>
                    <a:pt x="144716" y="2224709"/>
                  </a:lnTo>
                  <a:lnTo>
                    <a:pt x="111315" y="2250224"/>
                  </a:lnTo>
                  <a:lnTo>
                    <a:pt x="119265" y="2281948"/>
                  </a:lnTo>
                  <a:lnTo>
                    <a:pt x="184467" y="2305799"/>
                  </a:lnTo>
                  <a:lnTo>
                    <a:pt x="281470" y="2305799"/>
                  </a:lnTo>
                  <a:lnTo>
                    <a:pt x="368922" y="2281948"/>
                  </a:lnTo>
                  <a:lnTo>
                    <a:pt x="418223" y="2250224"/>
                  </a:lnTo>
                  <a:lnTo>
                    <a:pt x="450024" y="2192985"/>
                  </a:lnTo>
                  <a:lnTo>
                    <a:pt x="465924" y="2129269"/>
                  </a:lnTo>
                  <a:lnTo>
                    <a:pt x="426173" y="2072043"/>
                  </a:lnTo>
                  <a:lnTo>
                    <a:pt x="329171" y="2032317"/>
                  </a:lnTo>
                  <a:lnTo>
                    <a:pt x="216268" y="2000465"/>
                  </a:lnTo>
                  <a:lnTo>
                    <a:pt x="119265" y="1944878"/>
                  </a:lnTo>
                  <a:lnTo>
                    <a:pt x="95415" y="1895513"/>
                  </a:lnTo>
                  <a:lnTo>
                    <a:pt x="111315" y="1808073"/>
                  </a:lnTo>
                  <a:lnTo>
                    <a:pt x="184467" y="1695246"/>
                  </a:lnTo>
                  <a:lnTo>
                    <a:pt x="273507" y="1630019"/>
                  </a:lnTo>
                  <a:lnTo>
                    <a:pt x="410260" y="1582293"/>
                  </a:lnTo>
                  <a:lnTo>
                    <a:pt x="453377" y="1573187"/>
                  </a:lnTo>
                  <a:lnTo>
                    <a:pt x="457974" y="1647532"/>
                  </a:lnTo>
                  <a:lnTo>
                    <a:pt x="489775" y="1855787"/>
                  </a:lnTo>
                  <a:lnTo>
                    <a:pt x="489775" y="2040305"/>
                  </a:lnTo>
                  <a:lnTo>
                    <a:pt x="450024" y="2200846"/>
                  </a:lnTo>
                  <a:lnTo>
                    <a:pt x="426173" y="2289937"/>
                  </a:lnTo>
                  <a:lnTo>
                    <a:pt x="442061" y="2369388"/>
                  </a:lnTo>
                  <a:lnTo>
                    <a:pt x="458635" y="2381720"/>
                  </a:lnTo>
                  <a:lnTo>
                    <a:pt x="481825" y="2811513"/>
                  </a:lnTo>
                  <a:lnTo>
                    <a:pt x="481825" y="2916466"/>
                  </a:lnTo>
                  <a:lnTo>
                    <a:pt x="450024" y="3110471"/>
                  </a:lnTo>
                  <a:lnTo>
                    <a:pt x="442061" y="3334689"/>
                  </a:lnTo>
                  <a:lnTo>
                    <a:pt x="457974" y="3447592"/>
                  </a:lnTo>
                  <a:lnTo>
                    <a:pt x="442061" y="3511194"/>
                  </a:lnTo>
                  <a:lnTo>
                    <a:pt x="329171" y="3608209"/>
                  </a:lnTo>
                  <a:lnTo>
                    <a:pt x="279882" y="3729063"/>
                  </a:lnTo>
                  <a:lnTo>
                    <a:pt x="289420" y="3768814"/>
                  </a:lnTo>
                  <a:lnTo>
                    <a:pt x="376872" y="3810165"/>
                  </a:lnTo>
                  <a:lnTo>
                    <a:pt x="400723" y="3792664"/>
                  </a:lnTo>
                  <a:lnTo>
                    <a:pt x="410260" y="3721112"/>
                  </a:lnTo>
                  <a:lnTo>
                    <a:pt x="434124" y="3616147"/>
                  </a:lnTo>
                  <a:lnTo>
                    <a:pt x="473887" y="3568446"/>
                  </a:lnTo>
                  <a:lnTo>
                    <a:pt x="521576" y="3536645"/>
                  </a:lnTo>
                  <a:lnTo>
                    <a:pt x="562927" y="3495294"/>
                  </a:lnTo>
                  <a:lnTo>
                    <a:pt x="570877" y="3463493"/>
                  </a:lnTo>
                  <a:lnTo>
                    <a:pt x="547027" y="3423742"/>
                  </a:lnTo>
                  <a:lnTo>
                    <a:pt x="521576" y="3399891"/>
                  </a:lnTo>
                  <a:lnTo>
                    <a:pt x="505688" y="3302889"/>
                  </a:lnTo>
                  <a:lnTo>
                    <a:pt x="521576" y="3100921"/>
                  </a:lnTo>
                  <a:lnTo>
                    <a:pt x="578827" y="2868765"/>
                  </a:lnTo>
                  <a:lnTo>
                    <a:pt x="634479" y="2682697"/>
                  </a:lnTo>
                  <a:lnTo>
                    <a:pt x="651344" y="2466467"/>
                  </a:lnTo>
                  <a:lnTo>
                    <a:pt x="696556" y="2466467"/>
                  </a:lnTo>
                  <a:lnTo>
                    <a:pt x="788733" y="2771749"/>
                  </a:lnTo>
                  <a:lnTo>
                    <a:pt x="836434" y="2956229"/>
                  </a:lnTo>
                  <a:lnTo>
                    <a:pt x="852335" y="3116834"/>
                  </a:lnTo>
                  <a:lnTo>
                    <a:pt x="852335" y="3245637"/>
                  </a:lnTo>
                  <a:lnTo>
                    <a:pt x="828484" y="3342640"/>
                  </a:lnTo>
                  <a:lnTo>
                    <a:pt x="804633" y="3374440"/>
                  </a:lnTo>
                  <a:lnTo>
                    <a:pt x="804633" y="3406241"/>
                  </a:lnTo>
                  <a:lnTo>
                    <a:pt x="836434" y="3455543"/>
                  </a:lnTo>
                  <a:lnTo>
                    <a:pt x="892098" y="3471456"/>
                  </a:lnTo>
                  <a:lnTo>
                    <a:pt x="981138" y="3471456"/>
                  </a:lnTo>
                  <a:lnTo>
                    <a:pt x="1141755" y="3511194"/>
                  </a:lnTo>
                  <a:lnTo>
                    <a:pt x="1189456" y="3568446"/>
                  </a:lnTo>
                  <a:lnTo>
                    <a:pt x="1262608" y="3535057"/>
                  </a:lnTo>
                  <a:lnTo>
                    <a:pt x="1294384" y="3455543"/>
                  </a:lnTo>
                  <a:close/>
                </a:path>
              </a:pathLst>
            </a:custGeom>
            <a:solidFill>
              <a:srgbClr val="000000"/>
            </a:solidFill>
          </p:spPr>
          <p:txBody>
            <a:bodyPr wrap="square" lIns="0" tIns="0" rIns="0" bIns="0" rtlCol="0"/>
            <a:lstStyle/>
            <a:p>
              <a:endParaRPr/>
            </a:p>
          </p:txBody>
        </p:sp>
      </p:grpSp>
      <p:sp>
        <p:nvSpPr>
          <p:cNvPr id="6" name="object 6"/>
          <p:cNvSpPr/>
          <p:nvPr/>
        </p:nvSpPr>
        <p:spPr>
          <a:xfrm>
            <a:off x="3532716" y="2021693"/>
            <a:ext cx="173355" cy="81280"/>
          </a:xfrm>
          <a:custGeom>
            <a:avLst/>
            <a:gdLst/>
            <a:ahLst/>
            <a:cxnLst/>
            <a:rect l="l" t="t" r="r" b="b"/>
            <a:pathLst>
              <a:path w="173354" h="81280">
                <a:moveTo>
                  <a:pt x="44521" y="0"/>
                </a:moveTo>
                <a:lnTo>
                  <a:pt x="11130" y="3172"/>
                </a:lnTo>
                <a:lnTo>
                  <a:pt x="0" y="27031"/>
                </a:lnTo>
                <a:lnTo>
                  <a:pt x="28626" y="55712"/>
                </a:lnTo>
                <a:lnTo>
                  <a:pt x="173320" y="81094"/>
                </a:lnTo>
                <a:lnTo>
                  <a:pt x="44521" y="0"/>
                </a:lnTo>
                <a:close/>
              </a:path>
            </a:pathLst>
          </a:custGeom>
          <a:solidFill>
            <a:srgbClr val="000000"/>
          </a:solidFill>
        </p:spPr>
        <p:txBody>
          <a:bodyPr wrap="square" lIns="0" tIns="0" rIns="0" bIns="0" rtlCol="0"/>
          <a:lstStyle/>
          <a:p>
            <a:endParaRPr/>
          </a:p>
        </p:txBody>
      </p:sp>
      <p:sp>
        <p:nvSpPr>
          <p:cNvPr id="7" name="object 7"/>
          <p:cNvSpPr/>
          <p:nvPr/>
        </p:nvSpPr>
        <p:spPr>
          <a:xfrm>
            <a:off x="3706037" y="1810262"/>
            <a:ext cx="76835" cy="133985"/>
          </a:xfrm>
          <a:custGeom>
            <a:avLst/>
            <a:gdLst/>
            <a:ahLst/>
            <a:cxnLst/>
            <a:rect l="l" t="t" r="r" b="b"/>
            <a:pathLst>
              <a:path w="76835" h="133985">
                <a:moveTo>
                  <a:pt x="44533" y="0"/>
                </a:moveTo>
                <a:lnTo>
                  <a:pt x="7953" y="12690"/>
                </a:lnTo>
                <a:lnTo>
                  <a:pt x="0" y="49240"/>
                </a:lnTo>
                <a:lnTo>
                  <a:pt x="76336" y="133508"/>
                </a:lnTo>
                <a:lnTo>
                  <a:pt x="65206" y="25381"/>
                </a:lnTo>
                <a:lnTo>
                  <a:pt x="44533" y="0"/>
                </a:lnTo>
                <a:close/>
              </a:path>
            </a:pathLst>
          </a:custGeom>
          <a:solidFill>
            <a:srgbClr val="000000"/>
          </a:solidFill>
        </p:spPr>
        <p:txBody>
          <a:bodyPr wrap="square" lIns="0" tIns="0" rIns="0" bIns="0" rtlCol="0"/>
          <a:lstStyle/>
          <a:p>
            <a:endParaRPr/>
          </a:p>
        </p:txBody>
      </p:sp>
      <p:sp>
        <p:nvSpPr>
          <p:cNvPr id="8" name="object 8"/>
          <p:cNvSpPr/>
          <p:nvPr/>
        </p:nvSpPr>
        <p:spPr>
          <a:xfrm>
            <a:off x="3950929" y="1775236"/>
            <a:ext cx="65405" cy="160655"/>
          </a:xfrm>
          <a:custGeom>
            <a:avLst/>
            <a:gdLst/>
            <a:ahLst/>
            <a:cxnLst/>
            <a:rect l="l" t="t" r="r" b="b"/>
            <a:pathLst>
              <a:path w="65404" h="160655">
                <a:moveTo>
                  <a:pt x="34979" y="0"/>
                </a:moveTo>
                <a:lnTo>
                  <a:pt x="0" y="41372"/>
                </a:lnTo>
                <a:lnTo>
                  <a:pt x="9542" y="160539"/>
                </a:lnTo>
                <a:lnTo>
                  <a:pt x="60428" y="49240"/>
                </a:lnTo>
                <a:lnTo>
                  <a:pt x="65193" y="17513"/>
                </a:lnTo>
                <a:lnTo>
                  <a:pt x="34979" y="0"/>
                </a:lnTo>
                <a:close/>
              </a:path>
            </a:pathLst>
          </a:custGeom>
          <a:solidFill>
            <a:srgbClr val="000000"/>
          </a:solidFill>
        </p:spPr>
        <p:txBody>
          <a:bodyPr wrap="square" lIns="0" tIns="0" rIns="0" bIns="0" rtlCol="0"/>
          <a:lstStyle/>
          <a:p>
            <a:endParaRPr/>
          </a:p>
        </p:txBody>
      </p:sp>
      <p:sp>
        <p:nvSpPr>
          <p:cNvPr id="9" name="object 9"/>
          <p:cNvSpPr txBox="1"/>
          <p:nvPr/>
        </p:nvSpPr>
        <p:spPr>
          <a:xfrm>
            <a:off x="8203818" y="6365240"/>
            <a:ext cx="1778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Carlito"/>
                <a:cs typeface="Carlito"/>
              </a:rPr>
              <a:t>51</a:t>
            </a:r>
            <a:endParaRPr sz="1200">
              <a:latin typeface="Carlito"/>
              <a:cs typeface="Carlito"/>
            </a:endParaRPr>
          </a:p>
        </p:txBody>
      </p:sp>
      <p:sp>
        <p:nvSpPr>
          <p:cNvPr id="10" name="object 10"/>
          <p:cNvSpPr txBox="1"/>
          <p:nvPr/>
        </p:nvSpPr>
        <p:spPr>
          <a:xfrm>
            <a:off x="4724019" y="2001278"/>
            <a:ext cx="3886581" cy="3172150"/>
          </a:xfrm>
          <a:prstGeom prst="rect">
            <a:avLst/>
          </a:prstGeom>
        </p:spPr>
        <p:txBody>
          <a:bodyPr vert="horz" wrap="square" lIns="0" tIns="85725" rIns="0" bIns="0" rtlCol="0">
            <a:spAutoFit/>
          </a:bodyPr>
          <a:lstStyle/>
          <a:p>
            <a:pPr marL="355600" indent="-343535">
              <a:lnSpc>
                <a:spcPct val="100000"/>
              </a:lnSpc>
              <a:spcBef>
                <a:spcPts val="675"/>
              </a:spcBef>
              <a:buFont typeface="Arial"/>
              <a:buChar char="•"/>
              <a:tabLst>
                <a:tab pos="355600" algn="l"/>
                <a:tab pos="356235" algn="l"/>
              </a:tabLst>
            </a:pPr>
            <a:r>
              <a:rPr sz="2400" spc="-30" dirty="0">
                <a:latin typeface="Carlito"/>
                <a:cs typeface="Carlito"/>
              </a:rPr>
              <a:t>Transmettre </a:t>
            </a:r>
            <a:r>
              <a:rPr sz="2400" dirty="0">
                <a:latin typeface="Carlito"/>
                <a:cs typeface="Carlito"/>
              </a:rPr>
              <a:t>le</a:t>
            </a:r>
            <a:r>
              <a:rPr sz="2400" spc="25" dirty="0">
                <a:latin typeface="Carlito"/>
                <a:cs typeface="Carlito"/>
              </a:rPr>
              <a:t> </a:t>
            </a:r>
            <a:r>
              <a:rPr sz="2400" spc="-20" dirty="0">
                <a:latin typeface="Carlito"/>
                <a:cs typeface="Carlito"/>
              </a:rPr>
              <a:t>savoir</a:t>
            </a:r>
            <a:endParaRPr sz="2400">
              <a:latin typeface="Carlito"/>
              <a:cs typeface="Carlito"/>
            </a:endParaRPr>
          </a:p>
          <a:p>
            <a:pPr marL="355600" indent="-343535">
              <a:lnSpc>
                <a:spcPct val="100000"/>
              </a:lnSpc>
              <a:spcBef>
                <a:spcPts val="580"/>
              </a:spcBef>
              <a:buFont typeface="Arial"/>
              <a:buChar char="•"/>
              <a:tabLst>
                <a:tab pos="355600" algn="l"/>
                <a:tab pos="356235" algn="l"/>
              </a:tabLst>
            </a:pPr>
            <a:r>
              <a:rPr sz="2400" spc="-15" dirty="0">
                <a:latin typeface="Carlito"/>
                <a:cs typeface="Carlito"/>
              </a:rPr>
              <a:t>Préparer </a:t>
            </a:r>
            <a:r>
              <a:rPr sz="2400" dirty="0">
                <a:latin typeface="Carlito"/>
                <a:cs typeface="Carlito"/>
              </a:rPr>
              <a:t>les </a:t>
            </a:r>
            <a:r>
              <a:rPr sz="2400" spc="-10" dirty="0">
                <a:latin typeface="Carlito"/>
                <a:cs typeface="Carlito"/>
              </a:rPr>
              <a:t>étudiants </a:t>
            </a:r>
            <a:r>
              <a:rPr sz="2400">
                <a:latin typeface="Carlito"/>
                <a:cs typeface="Carlito"/>
              </a:rPr>
              <a:t>à</a:t>
            </a:r>
            <a:r>
              <a:rPr sz="2400" spc="10">
                <a:latin typeface="Carlito"/>
                <a:cs typeface="Carlito"/>
              </a:rPr>
              <a:t> </a:t>
            </a:r>
            <a:r>
              <a:rPr sz="2400" spc="-5" smtClean="0">
                <a:latin typeface="Carlito"/>
                <a:cs typeface="Carlito"/>
              </a:rPr>
              <a:t>un</a:t>
            </a:r>
            <a:r>
              <a:rPr lang="fr-FR" sz="2400" spc="-5" dirty="0" smtClean="0">
                <a:latin typeface="Carlito"/>
                <a:cs typeface="Carlito"/>
              </a:rPr>
              <a:t> </a:t>
            </a:r>
            <a:r>
              <a:rPr sz="2400" spc="-15" smtClean="0">
                <a:latin typeface="Carlito"/>
                <a:cs typeface="Carlito"/>
              </a:rPr>
              <a:t>avenir</a:t>
            </a:r>
            <a:r>
              <a:rPr sz="2400" spc="-60" smtClean="0">
                <a:latin typeface="Carlito"/>
                <a:cs typeface="Carlito"/>
              </a:rPr>
              <a:t> </a:t>
            </a:r>
            <a:r>
              <a:rPr sz="2400" dirty="0">
                <a:latin typeface="Carlito"/>
                <a:cs typeface="Carlito"/>
              </a:rPr>
              <a:t>meilleur</a:t>
            </a:r>
            <a:endParaRPr sz="2400">
              <a:latin typeface="Carlito"/>
              <a:cs typeface="Carlito"/>
            </a:endParaRPr>
          </a:p>
          <a:p>
            <a:pPr marL="355600" marR="1444625" indent="-343535">
              <a:lnSpc>
                <a:spcPct val="107600"/>
              </a:lnSpc>
              <a:spcBef>
                <a:spcPts val="1300"/>
              </a:spcBef>
              <a:buSzPct val="133333"/>
              <a:buFont typeface="Arial"/>
              <a:buChar char="•"/>
              <a:tabLst>
                <a:tab pos="447040" algn="l"/>
                <a:tab pos="447675" algn="l"/>
              </a:tabLst>
            </a:pPr>
            <a:r>
              <a:rPr dirty="0"/>
              <a:t>	</a:t>
            </a:r>
            <a:r>
              <a:rPr sz="2400" spc="-10">
                <a:latin typeface="Carlito"/>
                <a:cs typeface="Carlito"/>
              </a:rPr>
              <a:t>Intermédiaire  </a:t>
            </a:r>
            <a:r>
              <a:rPr sz="2400" spc="5" smtClean="0">
                <a:latin typeface="Carlito"/>
                <a:cs typeface="Carlito"/>
              </a:rPr>
              <a:t>i</a:t>
            </a:r>
            <a:r>
              <a:rPr sz="2400" spc="-5" smtClean="0">
                <a:latin typeface="Carlito"/>
                <a:cs typeface="Carlito"/>
              </a:rPr>
              <a:t>n</a:t>
            </a:r>
            <a:r>
              <a:rPr sz="2400" spc="-20" smtClean="0">
                <a:latin typeface="Carlito"/>
                <a:cs typeface="Carlito"/>
              </a:rPr>
              <a:t>c</a:t>
            </a:r>
            <a:r>
              <a:rPr sz="2400" spc="-5" smtClean="0">
                <a:latin typeface="Carlito"/>
                <a:cs typeface="Carlito"/>
              </a:rPr>
              <a:t>o</a:t>
            </a:r>
            <a:r>
              <a:rPr sz="2400" spc="-25" smtClean="0">
                <a:latin typeface="Carlito"/>
                <a:cs typeface="Carlito"/>
              </a:rPr>
              <a:t>nt</a:t>
            </a:r>
            <a:r>
              <a:rPr sz="2400" spc="-5" smtClean="0">
                <a:latin typeface="Carlito"/>
                <a:cs typeface="Carlito"/>
              </a:rPr>
              <a:t>ourn</a:t>
            </a:r>
            <a:r>
              <a:rPr sz="2400" spc="-15" smtClean="0">
                <a:latin typeface="Carlito"/>
                <a:cs typeface="Carlito"/>
              </a:rPr>
              <a:t>a</a:t>
            </a:r>
            <a:r>
              <a:rPr sz="2400" spc="-5" smtClean="0">
                <a:latin typeface="Carlito"/>
                <a:cs typeface="Carlito"/>
              </a:rPr>
              <a:t>b</a:t>
            </a:r>
            <a:r>
              <a:rPr lang="fr-FR" sz="2400" spc="-5" dirty="0" smtClean="0">
                <a:latin typeface="Carlito"/>
                <a:cs typeface="Carlito"/>
              </a:rPr>
              <a:t>le</a:t>
            </a:r>
            <a:endParaRPr sz="2400">
              <a:latin typeface="Carlito"/>
              <a:cs typeface="Carlito"/>
            </a:endParaRPr>
          </a:p>
          <a:p>
            <a:pPr marL="355600" marR="73660" indent="-274955">
              <a:lnSpc>
                <a:spcPts val="3640"/>
              </a:lnSpc>
              <a:spcBef>
                <a:spcPts val="55"/>
              </a:spcBef>
            </a:pPr>
            <a:r>
              <a:rPr sz="2400" spc="-15" dirty="0">
                <a:latin typeface="Carlito"/>
                <a:cs typeface="Carlito"/>
              </a:rPr>
              <a:t>entre </a:t>
            </a:r>
            <a:r>
              <a:rPr sz="2400" dirty="0">
                <a:latin typeface="Carlito"/>
                <a:cs typeface="Carlito"/>
              </a:rPr>
              <a:t>la </a:t>
            </a:r>
            <a:r>
              <a:rPr sz="2400" spc="-10" dirty="0">
                <a:latin typeface="Carlito"/>
                <a:cs typeface="Carlito"/>
              </a:rPr>
              <a:t>base </a:t>
            </a:r>
            <a:r>
              <a:rPr sz="2400" spc="-5" dirty="0">
                <a:latin typeface="Carlito"/>
                <a:cs typeface="Carlito"/>
              </a:rPr>
              <a:t>estudiantine </a:t>
            </a:r>
            <a:r>
              <a:rPr sz="2400" spc="-10" dirty="0">
                <a:latin typeface="Carlito"/>
                <a:cs typeface="Carlito"/>
              </a:rPr>
              <a:t>et  </a:t>
            </a:r>
            <a:r>
              <a:rPr sz="2400" spc="-110" dirty="0">
                <a:latin typeface="Arial"/>
                <a:cs typeface="Arial"/>
              </a:rPr>
              <a:t>l’administration</a:t>
            </a:r>
            <a:r>
              <a:rPr sz="3200" spc="-110" dirty="0">
                <a:latin typeface="Arial"/>
                <a:cs typeface="Arial"/>
              </a:rPr>
              <a:t>…</a:t>
            </a:r>
            <a:endParaRPr sz="3200">
              <a:latin typeface="Arial"/>
              <a:cs typeface="Arial"/>
            </a:endParaRPr>
          </a:p>
        </p:txBody>
      </p:sp>
      <p:grpSp>
        <p:nvGrpSpPr>
          <p:cNvPr id="11" name="object 11"/>
          <p:cNvGrpSpPr/>
          <p:nvPr/>
        </p:nvGrpSpPr>
        <p:grpSpPr>
          <a:xfrm>
            <a:off x="418084" y="255510"/>
            <a:ext cx="8308340" cy="1018540"/>
            <a:chOff x="418084" y="255510"/>
            <a:chExt cx="8308340" cy="1018540"/>
          </a:xfrm>
        </p:grpSpPr>
        <p:sp>
          <p:nvSpPr>
            <p:cNvPr id="12" name="object 12"/>
            <p:cNvSpPr/>
            <p:nvPr/>
          </p:nvSpPr>
          <p:spPr>
            <a:xfrm>
              <a:off x="418084" y="255510"/>
              <a:ext cx="8307830" cy="1018058"/>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715260" y="401319"/>
              <a:ext cx="3713479" cy="83311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57200" y="274319"/>
              <a:ext cx="8229600" cy="939800"/>
            </a:xfrm>
            <a:prstGeom prst="rect">
              <a:avLst/>
            </a:prstGeom>
            <a:blipFill>
              <a:blip r:embed="rId4" cstate="print"/>
              <a:stretch>
                <a:fillRect/>
              </a:stretch>
            </a:blipFill>
          </p:spPr>
          <p:txBody>
            <a:bodyPr wrap="square" lIns="0" tIns="0" rIns="0" bIns="0" rtlCol="0"/>
            <a:lstStyle/>
            <a:p>
              <a:endParaRPr/>
            </a:p>
          </p:txBody>
        </p:sp>
      </p:grpSp>
      <p:sp>
        <p:nvSpPr>
          <p:cNvPr id="15" name="object 15"/>
          <p:cNvSpPr txBox="1">
            <a:spLocks noGrp="1"/>
          </p:cNvSpPr>
          <p:nvPr>
            <p:ph type="title"/>
          </p:nvPr>
        </p:nvSpPr>
        <p:spPr>
          <a:xfrm>
            <a:off x="457200" y="274320"/>
            <a:ext cx="8229600" cy="939800"/>
          </a:xfrm>
          <a:prstGeom prst="rect">
            <a:avLst/>
          </a:prstGeom>
          <a:ln w="10159">
            <a:solidFill>
              <a:srgbClr val="000000"/>
            </a:solidFill>
          </a:ln>
        </p:spPr>
        <p:txBody>
          <a:bodyPr vert="horz" wrap="square" lIns="0" tIns="234315" rIns="0" bIns="0" rtlCol="0">
            <a:spAutoFit/>
          </a:bodyPr>
          <a:lstStyle/>
          <a:p>
            <a:pPr marL="3175" algn="ctr">
              <a:lnSpc>
                <a:spcPct val="100000"/>
              </a:lnSpc>
              <a:spcBef>
                <a:spcPts val="1845"/>
              </a:spcBef>
            </a:pPr>
            <a:r>
              <a:rPr sz="2800" b="1" spc="-10" dirty="0">
                <a:latin typeface="Carlito"/>
                <a:cs typeface="Carlito"/>
              </a:rPr>
              <a:t>Enseignant-chercheur</a:t>
            </a:r>
            <a:endParaRPr sz="2800">
              <a:latin typeface="Carlito"/>
              <a:cs typeface="Carlito"/>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255510"/>
            <a:ext cx="8308340" cy="1018540"/>
            <a:chOff x="418084" y="255510"/>
            <a:chExt cx="8308340" cy="1018540"/>
          </a:xfrm>
        </p:grpSpPr>
        <p:sp>
          <p:nvSpPr>
            <p:cNvPr id="3" name="object 3"/>
            <p:cNvSpPr/>
            <p:nvPr/>
          </p:nvSpPr>
          <p:spPr>
            <a:xfrm>
              <a:off x="418084" y="255510"/>
              <a:ext cx="8307830" cy="1018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15260" y="401319"/>
              <a:ext cx="3713479" cy="8331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274319"/>
              <a:ext cx="8229600" cy="93980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457200" y="274320"/>
            <a:ext cx="8229600" cy="939800"/>
          </a:xfrm>
          <a:prstGeom prst="rect">
            <a:avLst/>
          </a:prstGeom>
          <a:ln w="10159">
            <a:solidFill>
              <a:srgbClr val="000000"/>
            </a:solidFill>
          </a:ln>
        </p:spPr>
        <p:txBody>
          <a:bodyPr vert="horz" wrap="square" lIns="0" tIns="234315" rIns="0" bIns="0" rtlCol="0">
            <a:spAutoFit/>
          </a:bodyPr>
          <a:lstStyle/>
          <a:p>
            <a:pPr marL="3175" algn="ctr">
              <a:lnSpc>
                <a:spcPct val="100000"/>
              </a:lnSpc>
              <a:spcBef>
                <a:spcPts val="1845"/>
              </a:spcBef>
            </a:pPr>
            <a:r>
              <a:rPr sz="2800" b="1" spc="-10" dirty="0">
                <a:latin typeface="Carlito"/>
                <a:cs typeface="Carlito"/>
              </a:rPr>
              <a:t>Enseignant-chercheur</a:t>
            </a:r>
            <a:endParaRPr sz="2800">
              <a:latin typeface="Carlito"/>
              <a:cs typeface="Carlito"/>
            </a:endParaRPr>
          </a:p>
        </p:txBody>
      </p:sp>
      <p:sp>
        <p:nvSpPr>
          <p:cNvPr id="7" name="object 7"/>
          <p:cNvSpPr txBox="1">
            <a:spLocks noGrp="1"/>
          </p:cNvSpPr>
          <p:nvPr>
            <p:ph type="title"/>
          </p:nvPr>
        </p:nvSpPr>
        <p:spPr>
          <a:xfrm>
            <a:off x="3352800" y="1549717"/>
            <a:ext cx="1937766" cy="574675"/>
          </a:xfrm>
          <a:prstGeom prst="rect">
            <a:avLst/>
          </a:prstGeom>
        </p:spPr>
        <p:txBody>
          <a:bodyPr vert="horz" wrap="square" lIns="0" tIns="12700" rIns="0" bIns="0" rtlCol="0">
            <a:spAutoFit/>
          </a:bodyPr>
          <a:lstStyle/>
          <a:p>
            <a:pPr marL="12700">
              <a:lnSpc>
                <a:spcPct val="100000"/>
              </a:lnSpc>
              <a:spcBef>
                <a:spcPts val="100"/>
              </a:spcBef>
            </a:pPr>
            <a:r>
              <a:rPr sz="3600" b="1" u="heavy" spc="-5" dirty="0">
                <a:uFill>
                  <a:solidFill>
                    <a:srgbClr val="000000"/>
                  </a:solidFill>
                </a:uFill>
                <a:latin typeface="Carlito"/>
                <a:cs typeface="Carlito"/>
              </a:rPr>
              <a:t>D</a:t>
            </a:r>
            <a:r>
              <a:rPr sz="3600" b="1" u="heavy" spc="-60" dirty="0">
                <a:uFill>
                  <a:solidFill>
                    <a:srgbClr val="000000"/>
                  </a:solidFill>
                </a:uFill>
                <a:latin typeface="Carlito"/>
                <a:cs typeface="Carlito"/>
              </a:rPr>
              <a:t>R</a:t>
            </a:r>
            <a:r>
              <a:rPr sz="3600" b="1" u="heavy" spc="-5" dirty="0">
                <a:uFill>
                  <a:solidFill>
                    <a:srgbClr val="000000"/>
                  </a:solidFill>
                </a:uFill>
                <a:latin typeface="Carlito"/>
                <a:cs typeface="Carlito"/>
              </a:rPr>
              <a:t>OI</a:t>
            </a:r>
            <a:r>
              <a:rPr sz="3600" b="1" u="heavy" spc="-20" dirty="0">
                <a:uFill>
                  <a:solidFill>
                    <a:srgbClr val="000000"/>
                  </a:solidFill>
                </a:uFill>
                <a:latin typeface="Carlito"/>
                <a:cs typeface="Carlito"/>
              </a:rPr>
              <a:t>T</a:t>
            </a:r>
            <a:r>
              <a:rPr sz="3600" b="1" u="heavy" dirty="0">
                <a:uFill>
                  <a:solidFill>
                    <a:srgbClr val="000000"/>
                  </a:solidFill>
                </a:uFill>
                <a:latin typeface="Carlito"/>
                <a:cs typeface="Carlito"/>
              </a:rPr>
              <a:t>S</a:t>
            </a:r>
            <a:endParaRPr sz="3600">
              <a:latin typeface="Carlito"/>
              <a:cs typeface="Carlito"/>
            </a:endParaRPr>
          </a:p>
        </p:txBody>
      </p:sp>
      <p:sp>
        <p:nvSpPr>
          <p:cNvPr id="8" name="object 8"/>
          <p:cNvSpPr txBox="1"/>
          <p:nvPr/>
        </p:nvSpPr>
        <p:spPr>
          <a:xfrm>
            <a:off x="536257" y="2149411"/>
            <a:ext cx="7931784" cy="3730625"/>
          </a:xfrm>
          <a:prstGeom prst="rect">
            <a:avLst/>
          </a:prstGeom>
        </p:spPr>
        <p:txBody>
          <a:bodyPr vert="horz" wrap="square" lIns="0" tIns="64769" rIns="0" bIns="0" rtlCol="0">
            <a:spAutoFit/>
          </a:bodyPr>
          <a:lstStyle/>
          <a:p>
            <a:pPr marL="354965" marR="1902460" indent="-342900">
              <a:lnSpc>
                <a:spcPts val="3240"/>
              </a:lnSpc>
              <a:spcBef>
                <a:spcPts val="509"/>
              </a:spcBef>
              <a:buFont typeface="Arial"/>
              <a:buChar char="•"/>
              <a:tabLst>
                <a:tab pos="354965" algn="l"/>
                <a:tab pos="355600" algn="l"/>
              </a:tabLst>
            </a:pPr>
            <a:r>
              <a:rPr sz="3000" spc="-5" dirty="0">
                <a:latin typeface="Carlito"/>
                <a:cs typeface="Carlito"/>
              </a:rPr>
              <a:t>Accès </a:t>
            </a:r>
            <a:r>
              <a:rPr sz="3000" dirty="0">
                <a:latin typeface="Carlito"/>
                <a:cs typeface="Carlito"/>
              </a:rPr>
              <a:t>à la </a:t>
            </a:r>
            <a:r>
              <a:rPr sz="3000" spc="-15" dirty="0">
                <a:latin typeface="Carlito"/>
                <a:cs typeface="Carlito"/>
              </a:rPr>
              <a:t>profession </a:t>
            </a:r>
            <a:r>
              <a:rPr sz="3000" dirty="0">
                <a:latin typeface="Carlito"/>
                <a:cs typeface="Carlito"/>
              </a:rPr>
              <a:t>: </a:t>
            </a:r>
            <a:r>
              <a:rPr sz="3000" spc="-10" dirty="0">
                <a:latin typeface="Carlito"/>
                <a:cs typeface="Carlito"/>
              </a:rPr>
              <a:t>Compétence </a:t>
            </a:r>
            <a:r>
              <a:rPr sz="3000" dirty="0">
                <a:latin typeface="Carlito"/>
                <a:cs typeface="Carlito"/>
              </a:rPr>
              <a:t>/  </a:t>
            </a:r>
            <a:r>
              <a:rPr sz="3000" spc="-10" dirty="0">
                <a:latin typeface="Carlito"/>
                <a:cs typeface="Carlito"/>
              </a:rPr>
              <a:t>Qualification </a:t>
            </a:r>
            <a:r>
              <a:rPr sz="3000" dirty="0">
                <a:latin typeface="Carlito"/>
                <a:cs typeface="Carlito"/>
              </a:rPr>
              <a:t>;</a:t>
            </a:r>
            <a:endParaRPr sz="3000">
              <a:latin typeface="Carlito"/>
              <a:cs typeface="Carlito"/>
            </a:endParaRPr>
          </a:p>
          <a:p>
            <a:pPr marL="355600" indent="-342900">
              <a:lnSpc>
                <a:spcPct val="100000"/>
              </a:lnSpc>
              <a:spcBef>
                <a:spcPts val="315"/>
              </a:spcBef>
              <a:buFont typeface="Arial"/>
              <a:buChar char="•"/>
              <a:tabLst>
                <a:tab pos="354965" algn="l"/>
                <a:tab pos="355600" algn="l"/>
              </a:tabLst>
            </a:pPr>
            <a:r>
              <a:rPr sz="3000" spc="-5" dirty="0">
                <a:latin typeface="Carlito"/>
                <a:cs typeface="Carlito"/>
              </a:rPr>
              <a:t>Enseigner </a:t>
            </a:r>
            <a:r>
              <a:rPr sz="3000" dirty="0">
                <a:latin typeface="Carlito"/>
                <a:cs typeface="Carlito"/>
              </a:rPr>
              <a:t>à </a:t>
            </a:r>
            <a:r>
              <a:rPr sz="3000" spc="-5" dirty="0">
                <a:latin typeface="Carlito"/>
                <a:cs typeface="Carlito"/>
              </a:rPr>
              <a:t>l'abri de </a:t>
            </a:r>
            <a:r>
              <a:rPr sz="3000" spc="-20" dirty="0">
                <a:latin typeface="Carlito"/>
                <a:cs typeface="Carlito"/>
              </a:rPr>
              <a:t>toute </a:t>
            </a:r>
            <a:r>
              <a:rPr sz="3000" spc="-10" dirty="0">
                <a:latin typeface="Carlito"/>
                <a:cs typeface="Carlito"/>
              </a:rPr>
              <a:t>ingérence</a:t>
            </a:r>
            <a:r>
              <a:rPr sz="3000" spc="-65" dirty="0">
                <a:latin typeface="Carlito"/>
                <a:cs typeface="Carlito"/>
              </a:rPr>
              <a:t> </a:t>
            </a:r>
            <a:r>
              <a:rPr sz="3000" dirty="0">
                <a:latin typeface="Carlito"/>
                <a:cs typeface="Carlito"/>
              </a:rPr>
              <a:t>;</a:t>
            </a:r>
            <a:endParaRPr sz="3000">
              <a:latin typeface="Carlito"/>
              <a:cs typeface="Carlito"/>
            </a:endParaRPr>
          </a:p>
          <a:p>
            <a:pPr marL="354965" marR="1873250" indent="-342900">
              <a:lnSpc>
                <a:spcPts val="3240"/>
              </a:lnSpc>
              <a:spcBef>
                <a:spcPts val="770"/>
              </a:spcBef>
              <a:buFont typeface="Arial"/>
              <a:buChar char="•"/>
              <a:tabLst>
                <a:tab pos="354965" algn="l"/>
                <a:tab pos="355600" algn="l"/>
              </a:tabLst>
            </a:pPr>
            <a:r>
              <a:rPr sz="3000" spc="-20" dirty="0">
                <a:latin typeface="Carlito"/>
                <a:cs typeface="Carlito"/>
              </a:rPr>
              <a:t>Evaluation </a:t>
            </a:r>
            <a:r>
              <a:rPr sz="3000" dirty="0">
                <a:latin typeface="Carlito"/>
                <a:cs typeface="Carlito"/>
              </a:rPr>
              <a:t>et </a:t>
            </a:r>
            <a:r>
              <a:rPr sz="3000" spc="-10" dirty="0">
                <a:latin typeface="Carlito"/>
                <a:cs typeface="Carlito"/>
              </a:rPr>
              <a:t>Appréciations </a:t>
            </a:r>
            <a:r>
              <a:rPr sz="3000" dirty="0">
                <a:latin typeface="Carlito"/>
                <a:cs typeface="Carlito"/>
              </a:rPr>
              <a:t>: </a:t>
            </a:r>
            <a:r>
              <a:rPr sz="3000" spc="-15" dirty="0">
                <a:latin typeface="Carlito"/>
                <a:cs typeface="Carlito"/>
              </a:rPr>
              <a:t>Critères  </a:t>
            </a:r>
            <a:r>
              <a:rPr sz="3000" spc="-5" dirty="0">
                <a:latin typeface="Carlito"/>
                <a:cs typeface="Carlito"/>
              </a:rPr>
              <a:t>Académiques;</a:t>
            </a:r>
            <a:endParaRPr sz="3000">
              <a:latin typeface="Carlito"/>
              <a:cs typeface="Carlito"/>
            </a:endParaRPr>
          </a:p>
          <a:p>
            <a:pPr marL="354965" marR="5080" indent="-342900">
              <a:lnSpc>
                <a:spcPts val="3240"/>
              </a:lnSpc>
              <a:spcBef>
                <a:spcPts val="720"/>
              </a:spcBef>
              <a:buFont typeface="Arial"/>
              <a:buChar char="•"/>
              <a:tabLst>
                <a:tab pos="354965" algn="l"/>
                <a:tab pos="355600" algn="l"/>
              </a:tabLst>
            </a:pPr>
            <a:r>
              <a:rPr sz="3000" spc="-15" dirty="0">
                <a:latin typeface="Carlito"/>
                <a:cs typeface="Carlito"/>
              </a:rPr>
              <a:t>Cadre </a:t>
            </a:r>
            <a:r>
              <a:rPr sz="3000" spc="-5" dirty="0">
                <a:latin typeface="Carlito"/>
                <a:cs typeface="Carlito"/>
              </a:rPr>
              <a:t>de </a:t>
            </a:r>
            <a:r>
              <a:rPr sz="3000" spc="-25" dirty="0">
                <a:latin typeface="Carlito"/>
                <a:cs typeface="Carlito"/>
              </a:rPr>
              <a:t>travail </a:t>
            </a:r>
            <a:r>
              <a:rPr sz="3000" spc="-5" dirty="0">
                <a:latin typeface="Carlito"/>
                <a:cs typeface="Carlito"/>
              </a:rPr>
              <a:t>idéal </a:t>
            </a:r>
            <a:r>
              <a:rPr sz="3000" dirty="0">
                <a:latin typeface="Carlito"/>
                <a:cs typeface="Carlito"/>
              </a:rPr>
              <a:t>: </a:t>
            </a:r>
            <a:r>
              <a:rPr sz="3000" spc="-5" dirty="0">
                <a:latin typeface="Carlito"/>
                <a:cs typeface="Carlito"/>
              </a:rPr>
              <a:t>se </a:t>
            </a:r>
            <a:r>
              <a:rPr sz="3000" spc="-10" dirty="0">
                <a:latin typeface="Carlito"/>
                <a:cs typeface="Carlito"/>
              </a:rPr>
              <a:t>consacrer </a:t>
            </a:r>
            <a:r>
              <a:rPr sz="3000" spc="-5" dirty="0">
                <a:latin typeface="Carlito"/>
                <a:cs typeface="Carlito"/>
              </a:rPr>
              <a:t>pleinement</a:t>
            </a:r>
            <a:r>
              <a:rPr sz="3000" spc="-114" dirty="0">
                <a:latin typeface="Carlito"/>
                <a:cs typeface="Carlito"/>
              </a:rPr>
              <a:t> </a:t>
            </a:r>
            <a:r>
              <a:rPr sz="3000" dirty="0">
                <a:latin typeface="Carlito"/>
                <a:cs typeface="Carlito"/>
              </a:rPr>
              <a:t>à  ses </a:t>
            </a:r>
            <a:r>
              <a:rPr sz="3000" spc="-10" dirty="0">
                <a:latin typeface="Carlito"/>
                <a:cs typeface="Carlito"/>
              </a:rPr>
              <a:t>tâches</a:t>
            </a:r>
            <a:r>
              <a:rPr sz="3000" spc="-55" dirty="0">
                <a:latin typeface="Carlito"/>
                <a:cs typeface="Carlito"/>
              </a:rPr>
              <a:t> </a:t>
            </a:r>
            <a:r>
              <a:rPr sz="3000" dirty="0">
                <a:latin typeface="Carlito"/>
                <a:cs typeface="Carlito"/>
              </a:rPr>
              <a:t>;</a:t>
            </a:r>
            <a:endParaRPr sz="3000">
              <a:latin typeface="Carlito"/>
              <a:cs typeface="Carlito"/>
            </a:endParaRPr>
          </a:p>
          <a:p>
            <a:pPr marL="355600" indent="-342900">
              <a:lnSpc>
                <a:spcPct val="100000"/>
              </a:lnSpc>
              <a:spcBef>
                <a:spcPts val="315"/>
              </a:spcBef>
              <a:buFont typeface="Arial"/>
              <a:buChar char="•"/>
              <a:tabLst>
                <a:tab pos="354965" algn="l"/>
                <a:tab pos="355600" algn="l"/>
              </a:tabLst>
            </a:pPr>
            <a:r>
              <a:rPr sz="3000" spc="-5" dirty="0">
                <a:latin typeface="Carlito"/>
                <a:cs typeface="Carlito"/>
              </a:rPr>
              <a:t>Bénéficier de </a:t>
            </a:r>
            <a:r>
              <a:rPr sz="3000" spc="-15" dirty="0">
                <a:latin typeface="Carlito"/>
                <a:cs typeface="Carlito"/>
              </a:rPr>
              <a:t>formation </a:t>
            </a:r>
            <a:r>
              <a:rPr sz="3000" dirty="0">
                <a:latin typeface="Carlito"/>
                <a:cs typeface="Carlito"/>
              </a:rPr>
              <a:t>et </a:t>
            </a:r>
            <a:r>
              <a:rPr sz="3000" spc="-15" dirty="0">
                <a:latin typeface="Carlito"/>
                <a:cs typeface="Carlito"/>
              </a:rPr>
              <a:t>stages</a:t>
            </a:r>
            <a:r>
              <a:rPr sz="3000" spc="-110" dirty="0">
                <a:latin typeface="Carlito"/>
                <a:cs typeface="Carlito"/>
              </a:rPr>
              <a:t> </a:t>
            </a:r>
            <a:r>
              <a:rPr sz="3000" spc="-5" dirty="0">
                <a:latin typeface="Carlito"/>
                <a:cs typeface="Carlito"/>
              </a:rPr>
              <a:t>périodiques.</a:t>
            </a:r>
            <a:endParaRPr sz="3000">
              <a:latin typeface="Carlito"/>
              <a:cs typeface="Carlito"/>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90144" y="0"/>
            <a:ext cx="8308340" cy="883919"/>
            <a:chOff x="390144" y="0"/>
            <a:chExt cx="8308340" cy="883919"/>
          </a:xfrm>
        </p:grpSpPr>
        <p:sp>
          <p:nvSpPr>
            <p:cNvPr id="3" name="object 3"/>
            <p:cNvSpPr/>
            <p:nvPr/>
          </p:nvSpPr>
          <p:spPr>
            <a:xfrm>
              <a:off x="390144" y="0"/>
              <a:ext cx="8307830" cy="8443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87320" y="50800"/>
              <a:ext cx="3713479" cy="833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9259" y="0"/>
              <a:ext cx="8229600" cy="78486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29259" y="0"/>
            <a:ext cx="8229600" cy="784860"/>
          </a:xfrm>
          <a:prstGeom prst="rect">
            <a:avLst/>
          </a:prstGeom>
          <a:ln w="10159">
            <a:solidFill>
              <a:srgbClr val="000000"/>
            </a:solidFill>
          </a:ln>
        </p:spPr>
        <p:txBody>
          <a:bodyPr vert="horz" wrap="square" lIns="0" tIns="156845" rIns="0" bIns="0" rtlCol="0">
            <a:spAutoFit/>
          </a:bodyPr>
          <a:lstStyle/>
          <a:p>
            <a:pPr marL="1905" algn="ctr">
              <a:lnSpc>
                <a:spcPct val="100000"/>
              </a:lnSpc>
              <a:spcBef>
                <a:spcPts val="1235"/>
              </a:spcBef>
            </a:pPr>
            <a:r>
              <a:rPr sz="2800" b="1" spc="-10" dirty="0">
                <a:latin typeface="Carlito"/>
                <a:cs typeface="Carlito"/>
              </a:rPr>
              <a:t>Enseignant-chercheur</a:t>
            </a:r>
            <a:endParaRPr sz="2800">
              <a:latin typeface="Carlito"/>
              <a:cs typeface="Carlito"/>
            </a:endParaRPr>
          </a:p>
        </p:txBody>
      </p:sp>
      <p:sp>
        <p:nvSpPr>
          <p:cNvPr id="7" name="object 7"/>
          <p:cNvSpPr txBox="1"/>
          <p:nvPr/>
        </p:nvSpPr>
        <p:spPr>
          <a:xfrm>
            <a:off x="533400" y="914400"/>
            <a:ext cx="7951470" cy="4801314"/>
          </a:xfrm>
          <a:prstGeom prst="rect">
            <a:avLst/>
          </a:prstGeom>
        </p:spPr>
        <p:txBody>
          <a:bodyPr vert="horz" wrap="square" lIns="0" tIns="12700" rIns="0" bIns="0" rtlCol="0">
            <a:spAutoFit/>
          </a:bodyPr>
          <a:lstStyle/>
          <a:p>
            <a:pPr marL="3500754">
              <a:lnSpc>
                <a:spcPct val="100000"/>
              </a:lnSpc>
              <a:spcBef>
                <a:spcPts val="100"/>
              </a:spcBef>
            </a:pPr>
            <a:r>
              <a:rPr sz="2700" b="1" u="heavy" spc="-15" dirty="0">
                <a:uFill>
                  <a:solidFill>
                    <a:srgbClr val="000000"/>
                  </a:solidFill>
                </a:uFill>
                <a:latin typeface="Carlito"/>
                <a:cs typeface="Carlito"/>
              </a:rPr>
              <a:t>Devoirs</a:t>
            </a:r>
            <a:endParaRPr sz="2700">
              <a:latin typeface="Carlito"/>
              <a:cs typeface="Carlito"/>
            </a:endParaRPr>
          </a:p>
          <a:p>
            <a:pPr marL="355600" indent="-342900">
              <a:spcBef>
                <a:spcPts val="45"/>
              </a:spcBef>
              <a:buFont typeface="Arial"/>
              <a:buChar char="•"/>
              <a:tabLst>
                <a:tab pos="354965" algn="l"/>
                <a:tab pos="355600" algn="l"/>
              </a:tabLst>
            </a:pPr>
            <a:r>
              <a:rPr sz="2800" spc="-20" dirty="0">
                <a:latin typeface="Carlito"/>
                <a:cs typeface="Carlito"/>
              </a:rPr>
              <a:t>Faire </a:t>
            </a:r>
            <a:r>
              <a:rPr sz="2800" spc="-5" dirty="0">
                <a:latin typeface="Carlito"/>
                <a:cs typeface="Carlito"/>
              </a:rPr>
              <a:t>preuve </a:t>
            </a:r>
            <a:r>
              <a:rPr sz="2800" dirty="0">
                <a:latin typeface="Carlito"/>
                <a:cs typeface="Carlito"/>
              </a:rPr>
              <a:t>de </a:t>
            </a:r>
            <a:r>
              <a:rPr sz="2800" spc="-5" dirty="0">
                <a:latin typeface="Carlito"/>
                <a:cs typeface="Carlito"/>
              </a:rPr>
              <a:t>conscience</a:t>
            </a:r>
            <a:r>
              <a:rPr sz="2800" dirty="0">
                <a:latin typeface="Carlito"/>
                <a:cs typeface="Carlito"/>
              </a:rPr>
              <a:t> </a:t>
            </a:r>
            <a:r>
              <a:rPr sz="2800" spc="-5" dirty="0">
                <a:latin typeface="Carlito"/>
                <a:cs typeface="Carlito"/>
              </a:rPr>
              <a:t>professionnelle.</a:t>
            </a:r>
            <a:endParaRPr sz="2800">
              <a:latin typeface="Carlito"/>
              <a:cs typeface="Carlito"/>
            </a:endParaRPr>
          </a:p>
          <a:p>
            <a:pPr marL="355600" indent="-342900">
              <a:buFont typeface="Arial"/>
              <a:buChar char="•"/>
              <a:tabLst>
                <a:tab pos="354965" algn="l"/>
                <a:tab pos="355600" algn="l"/>
              </a:tabLst>
            </a:pPr>
            <a:r>
              <a:rPr sz="2800" spc="-5" dirty="0">
                <a:latin typeface="Carlito"/>
                <a:cs typeface="Carlito"/>
              </a:rPr>
              <a:t>Se </a:t>
            </a:r>
            <a:r>
              <a:rPr sz="2800" spc="-10" dirty="0">
                <a:latin typeface="Carlito"/>
                <a:cs typeface="Carlito"/>
              </a:rPr>
              <a:t>conformer </a:t>
            </a:r>
            <a:r>
              <a:rPr sz="2800" dirty="0">
                <a:latin typeface="Carlito"/>
                <a:cs typeface="Carlito"/>
              </a:rPr>
              <a:t>aux normes de </a:t>
            </a:r>
            <a:r>
              <a:rPr sz="2800" spc="-5" dirty="0">
                <a:latin typeface="Carlito"/>
                <a:cs typeface="Carlito"/>
              </a:rPr>
              <a:t>l'activité</a:t>
            </a:r>
            <a:r>
              <a:rPr sz="2800" spc="-55" dirty="0">
                <a:latin typeface="Carlito"/>
                <a:cs typeface="Carlito"/>
              </a:rPr>
              <a:t> </a:t>
            </a:r>
            <a:r>
              <a:rPr sz="2800" spc="-5" dirty="0">
                <a:latin typeface="Carlito"/>
                <a:cs typeface="Carlito"/>
              </a:rPr>
              <a:t>professionnelle.</a:t>
            </a:r>
            <a:endParaRPr sz="2800">
              <a:latin typeface="Carlito"/>
              <a:cs typeface="Carlito"/>
            </a:endParaRPr>
          </a:p>
          <a:p>
            <a:pPr marL="355600" indent="-342900">
              <a:buChar char="•"/>
              <a:tabLst>
                <a:tab pos="354965" algn="l"/>
                <a:tab pos="355600" algn="l"/>
              </a:tabLst>
            </a:pPr>
            <a:r>
              <a:rPr sz="2800" spc="-90" dirty="0">
                <a:latin typeface="Arial"/>
                <a:cs typeface="Arial"/>
              </a:rPr>
              <a:t>S'abstenir </a:t>
            </a:r>
            <a:r>
              <a:rPr sz="2800" spc="-110" dirty="0">
                <a:latin typeface="Arial"/>
                <a:cs typeface="Arial"/>
              </a:rPr>
              <a:t>d’engager </a:t>
            </a:r>
            <a:r>
              <a:rPr sz="2800" spc="-70" dirty="0">
                <a:latin typeface="Arial"/>
                <a:cs typeface="Arial"/>
              </a:rPr>
              <a:t>la </a:t>
            </a:r>
            <a:r>
              <a:rPr sz="2800" spc="-65" dirty="0">
                <a:latin typeface="Arial"/>
                <a:cs typeface="Arial"/>
              </a:rPr>
              <a:t>responsabilité </a:t>
            </a:r>
            <a:r>
              <a:rPr sz="2800" spc="-90" dirty="0">
                <a:latin typeface="Arial"/>
                <a:cs typeface="Arial"/>
              </a:rPr>
              <a:t>de </a:t>
            </a:r>
            <a:r>
              <a:rPr sz="2800" spc="-55" dirty="0">
                <a:latin typeface="Arial"/>
                <a:cs typeface="Arial"/>
              </a:rPr>
              <a:t>l'établissement </a:t>
            </a:r>
            <a:r>
              <a:rPr sz="2800" spc="-155" dirty="0">
                <a:latin typeface="Arial"/>
                <a:cs typeface="Arial"/>
              </a:rPr>
              <a:t>à </a:t>
            </a:r>
            <a:r>
              <a:rPr sz="2800" spc="-130" dirty="0">
                <a:latin typeface="Arial"/>
                <a:cs typeface="Arial"/>
              </a:rPr>
              <a:t>des</a:t>
            </a:r>
            <a:r>
              <a:rPr sz="2800" spc="-265" dirty="0">
                <a:latin typeface="Arial"/>
                <a:cs typeface="Arial"/>
              </a:rPr>
              <a:t> </a:t>
            </a:r>
            <a:r>
              <a:rPr sz="2800" spc="-50" dirty="0">
                <a:latin typeface="Arial"/>
                <a:cs typeface="Arial"/>
              </a:rPr>
              <a:t>fins</a:t>
            </a:r>
            <a:endParaRPr sz="2800">
              <a:latin typeface="Arial"/>
              <a:cs typeface="Arial"/>
            </a:endParaRPr>
          </a:p>
          <a:p>
            <a:pPr marL="354965"/>
            <a:r>
              <a:rPr sz="2800" spc="-5" dirty="0">
                <a:latin typeface="Carlito"/>
                <a:cs typeface="Carlito"/>
              </a:rPr>
              <a:t>personnelles</a:t>
            </a:r>
            <a:r>
              <a:rPr sz="2800" spc="-20" dirty="0">
                <a:latin typeface="Carlito"/>
                <a:cs typeface="Carlito"/>
              </a:rPr>
              <a:t> </a:t>
            </a:r>
            <a:r>
              <a:rPr sz="2800" dirty="0">
                <a:latin typeface="Carlito"/>
                <a:cs typeface="Carlito"/>
              </a:rPr>
              <a:t>.</a:t>
            </a:r>
            <a:endParaRPr sz="2800">
              <a:latin typeface="Carlito"/>
              <a:cs typeface="Carlito"/>
            </a:endParaRPr>
          </a:p>
          <a:p>
            <a:pPr marL="355600" indent="-342900">
              <a:buFont typeface="Arial"/>
              <a:buChar char="•"/>
              <a:tabLst>
                <a:tab pos="354965" algn="l"/>
                <a:tab pos="355600" algn="l"/>
              </a:tabLst>
            </a:pPr>
            <a:r>
              <a:rPr sz="2800" spc="-20" dirty="0">
                <a:latin typeface="Carlito"/>
                <a:cs typeface="Carlito"/>
              </a:rPr>
              <a:t>Faire </a:t>
            </a:r>
            <a:r>
              <a:rPr sz="2800" spc="-5" dirty="0">
                <a:latin typeface="Carlito"/>
                <a:cs typeface="Carlito"/>
              </a:rPr>
              <a:t>preuve </a:t>
            </a:r>
            <a:r>
              <a:rPr sz="2800" dirty="0">
                <a:latin typeface="Carlito"/>
                <a:cs typeface="Carlito"/>
              </a:rPr>
              <a:t>de disponibilité </a:t>
            </a:r>
            <a:r>
              <a:rPr sz="2800" spc="-10" dirty="0">
                <a:latin typeface="Carlito"/>
                <a:cs typeface="Carlito"/>
              </a:rPr>
              <a:t>et</a:t>
            </a:r>
            <a:r>
              <a:rPr sz="2800" spc="-30" dirty="0">
                <a:latin typeface="Carlito"/>
                <a:cs typeface="Carlito"/>
              </a:rPr>
              <a:t> </a:t>
            </a:r>
            <a:r>
              <a:rPr sz="2800" spc="-5" dirty="0">
                <a:latin typeface="Carlito"/>
                <a:cs typeface="Carlito"/>
              </a:rPr>
              <a:t>omniprésence.</a:t>
            </a:r>
            <a:endParaRPr sz="2800">
              <a:latin typeface="Carlito"/>
              <a:cs typeface="Carlito"/>
            </a:endParaRPr>
          </a:p>
          <a:p>
            <a:pPr marL="354965" marR="163195" indent="-342900">
              <a:spcBef>
                <a:spcPts val="480"/>
              </a:spcBef>
              <a:buFont typeface="Arial"/>
              <a:buChar char="•"/>
              <a:tabLst>
                <a:tab pos="354965" algn="l"/>
                <a:tab pos="355600" algn="l"/>
              </a:tabLst>
            </a:pPr>
            <a:r>
              <a:rPr sz="2800" spc="-10" dirty="0">
                <a:latin typeface="Carlito"/>
                <a:cs typeface="Carlito"/>
              </a:rPr>
              <a:t>Etre </a:t>
            </a:r>
            <a:r>
              <a:rPr sz="2800" dirty="0">
                <a:latin typeface="Carlito"/>
                <a:cs typeface="Carlito"/>
              </a:rPr>
              <a:t>à jour : </a:t>
            </a:r>
            <a:r>
              <a:rPr sz="2800" spc="-5" dirty="0">
                <a:latin typeface="Carlito"/>
                <a:cs typeface="Carlito"/>
              </a:rPr>
              <a:t>innovations, actualisation </a:t>
            </a:r>
            <a:r>
              <a:rPr sz="2800" dirty="0">
                <a:latin typeface="Carlito"/>
                <a:cs typeface="Carlito"/>
              </a:rPr>
              <a:t>des </a:t>
            </a:r>
            <a:r>
              <a:rPr sz="2800" spc="-5" dirty="0">
                <a:latin typeface="Carlito"/>
                <a:cs typeface="Carlito"/>
              </a:rPr>
              <a:t>connaissances, </a:t>
            </a:r>
            <a:r>
              <a:rPr sz="2800" dirty="0">
                <a:latin typeface="Carlito"/>
                <a:cs typeface="Carlito"/>
              </a:rPr>
              <a:t>des méthodes  </a:t>
            </a:r>
            <a:r>
              <a:rPr sz="2800" spc="-5">
                <a:latin typeface="Carlito"/>
                <a:cs typeface="Carlito"/>
              </a:rPr>
              <a:t>d'enseignement</a:t>
            </a:r>
            <a:r>
              <a:rPr sz="2800" spc="-5" smtClean="0">
                <a:latin typeface="Carlito"/>
                <a:cs typeface="Carlito"/>
              </a:rPr>
              <a:t>.</a:t>
            </a:r>
            <a:endParaRPr sz="2800">
              <a:latin typeface="Carlito"/>
              <a:cs typeface="Carlito"/>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a:xfrm>
            <a:off x="371475" y="304801"/>
            <a:ext cx="8401049" cy="6832640"/>
          </a:xfrm>
        </p:spPr>
        <p:txBody>
          <a:bodyPr>
            <a:normAutofit lnSpcReduction="10000"/>
          </a:bodyPr>
          <a:lstStyle/>
          <a:p>
            <a:pPr marL="355600" indent="-342900">
              <a:spcBef>
                <a:spcPts val="5"/>
              </a:spcBef>
              <a:buFont typeface="Arial"/>
              <a:buChar char="•"/>
              <a:tabLst>
                <a:tab pos="354965" algn="l"/>
                <a:tab pos="355600" algn="l"/>
              </a:tabLst>
            </a:pPr>
            <a:r>
              <a:rPr lang="fr-FR" sz="2800" spc="-5" dirty="0" smtClean="0">
                <a:latin typeface="Carlito"/>
                <a:cs typeface="Carlito"/>
              </a:rPr>
              <a:t>Combiner entre enseignement </a:t>
            </a:r>
            <a:r>
              <a:rPr lang="fr-FR" sz="2800" spc="-10" dirty="0" smtClean="0">
                <a:latin typeface="Carlito"/>
                <a:cs typeface="Carlito"/>
              </a:rPr>
              <a:t>et </a:t>
            </a:r>
            <a:r>
              <a:rPr lang="fr-FR" sz="2800" spc="-5" dirty="0" smtClean="0">
                <a:latin typeface="Carlito"/>
                <a:cs typeface="Carlito"/>
              </a:rPr>
              <a:t>recherche selon </a:t>
            </a:r>
            <a:r>
              <a:rPr lang="fr-FR" sz="2800" dirty="0" smtClean="0">
                <a:latin typeface="Carlito"/>
                <a:cs typeface="Carlito"/>
              </a:rPr>
              <a:t>les normes</a:t>
            </a:r>
            <a:r>
              <a:rPr lang="fr-FR" sz="2800" spc="-5" dirty="0" smtClean="0">
                <a:latin typeface="Carlito"/>
                <a:cs typeface="Carlito"/>
              </a:rPr>
              <a:t> </a:t>
            </a:r>
            <a:r>
              <a:rPr lang="fr-FR" sz="2800" spc="-10" dirty="0" smtClean="0">
                <a:latin typeface="Carlito"/>
                <a:cs typeface="Carlito"/>
              </a:rPr>
              <a:t>universelles  </a:t>
            </a:r>
            <a:r>
              <a:rPr lang="fr-FR" sz="2800" dirty="0" smtClean="0">
                <a:latin typeface="Carlito"/>
                <a:cs typeface="Carlito"/>
              </a:rPr>
              <a:t>loin de </a:t>
            </a:r>
            <a:r>
              <a:rPr lang="fr-FR" sz="2800" spc="-5" dirty="0" smtClean="0">
                <a:latin typeface="Carlito"/>
                <a:cs typeface="Carlito"/>
              </a:rPr>
              <a:t>toute </a:t>
            </a:r>
            <a:r>
              <a:rPr lang="fr-FR" sz="2800" spc="-10" dirty="0" smtClean="0">
                <a:latin typeface="Carlito"/>
                <a:cs typeface="Carlito"/>
              </a:rPr>
              <a:t>forme </a:t>
            </a:r>
            <a:r>
              <a:rPr lang="fr-FR" sz="2800" dirty="0" smtClean="0">
                <a:latin typeface="Carlito"/>
                <a:cs typeface="Carlito"/>
              </a:rPr>
              <a:t>de </a:t>
            </a:r>
            <a:r>
              <a:rPr lang="fr-FR" sz="2800" spc="-10" dirty="0" smtClean="0">
                <a:latin typeface="Carlito"/>
                <a:cs typeface="Carlito"/>
              </a:rPr>
              <a:t>propagande et</a:t>
            </a:r>
            <a:r>
              <a:rPr lang="fr-FR" sz="2800" spc="-80" dirty="0" smtClean="0">
                <a:latin typeface="Carlito"/>
                <a:cs typeface="Carlito"/>
              </a:rPr>
              <a:t> </a:t>
            </a:r>
            <a:r>
              <a:rPr lang="fr-FR" sz="2800" dirty="0" smtClean="0">
                <a:latin typeface="Carlito"/>
                <a:cs typeface="Carlito"/>
              </a:rPr>
              <a:t>d'endoctrinement.</a:t>
            </a:r>
          </a:p>
          <a:p>
            <a:pPr marL="355600" indent="-342900">
              <a:lnSpc>
                <a:spcPct val="100000"/>
              </a:lnSpc>
              <a:spcBef>
                <a:spcPts val="5"/>
              </a:spcBef>
              <a:buFont typeface="Arial" pitchFamily="34" charset="0"/>
              <a:buChar char="•"/>
              <a:tabLst>
                <a:tab pos="354965" algn="l"/>
                <a:tab pos="355600" algn="l"/>
              </a:tabLst>
            </a:pPr>
            <a:r>
              <a:rPr lang="fr-FR" sz="2800" spc="-10" dirty="0" smtClean="0">
                <a:latin typeface="Carlito"/>
                <a:cs typeface="Carlito"/>
              </a:rPr>
              <a:t>  Respect </a:t>
            </a:r>
            <a:r>
              <a:rPr lang="fr-FR" sz="2800" dirty="0" smtClean="0">
                <a:latin typeface="Carlito"/>
                <a:cs typeface="Carlito"/>
              </a:rPr>
              <a:t>des </a:t>
            </a:r>
            <a:r>
              <a:rPr lang="fr-FR" sz="2800" spc="-5" dirty="0" smtClean="0">
                <a:latin typeface="Carlito"/>
                <a:cs typeface="Carlito"/>
              </a:rPr>
              <a:t>règles </a:t>
            </a:r>
            <a:r>
              <a:rPr lang="fr-FR" sz="2800" dirty="0" smtClean="0">
                <a:latin typeface="Carlito"/>
                <a:cs typeface="Carlito"/>
              </a:rPr>
              <a:t>pédagogiques</a:t>
            </a:r>
            <a:r>
              <a:rPr lang="fr-FR" sz="2800" spc="-20" dirty="0" smtClean="0">
                <a:latin typeface="Carlito"/>
                <a:cs typeface="Carlito"/>
              </a:rPr>
              <a:t> </a:t>
            </a:r>
            <a:r>
              <a:rPr lang="fr-FR" sz="2800" dirty="0" smtClean="0">
                <a:latin typeface="Carlito"/>
                <a:cs typeface="Carlito"/>
              </a:rPr>
              <a:t>:</a:t>
            </a:r>
          </a:p>
          <a:p>
            <a:pPr marL="1155700" lvl="1" indent="-229235">
              <a:lnSpc>
                <a:spcPct val="100000"/>
              </a:lnSpc>
              <a:buFont typeface="Wingdings"/>
              <a:buChar char=""/>
              <a:tabLst>
                <a:tab pos="1156335" algn="l"/>
              </a:tabLst>
            </a:pPr>
            <a:r>
              <a:rPr lang="fr-FR" sz="2800" spc="-10" dirty="0" smtClean="0">
                <a:latin typeface="Carlito"/>
                <a:cs typeface="Carlito"/>
              </a:rPr>
              <a:t>achèvement </a:t>
            </a:r>
            <a:r>
              <a:rPr lang="fr-FR" sz="2800" dirty="0" smtClean="0">
                <a:latin typeface="Carlito"/>
                <a:cs typeface="Carlito"/>
              </a:rPr>
              <a:t>des</a:t>
            </a:r>
            <a:r>
              <a:rPr lang="fr-FR" sz="2800" spc="5" dirty="0" smtClean="0">
                <a:latin typeface="Carlito"/>
                <a:cs typeface="Carlito"/>
              </a:rPr>
              <a:t> </a:t>
            </a:r>
            <a:r>
              <a:rPr lang="fr-FR" sz="2800" spc="-10" dirty="0" smtClean="0">
                <a:latin typeface="Carlito"/>
                <a:cs typeface="Carlito"/>
              </a:rPr>
              <a:t>programmes</a:t>
            </a:r>
            <a:endParaRPr lang="fr-FR" sz="2800" dirty="0" smtClean="0">
              <a:latin typeface="Carlito"/>
              <a:cs typeface="Carlito"/>
            </a:endParaRPr>
          </a:p>
          <a:p>
            <a:pPr marL="1270000" lvl="1" indent="-343535">
              <a:lnSpc>
                <a:spcPct val="100000"/>
              </a:lnSpc>
              <a:buFont typeface="Wingdings"/>
              <a:buChar char=""/>
              <a:tabLst>
                <a:tab pos="1270000" algn="l"/>
                <a:tab pos="1270635" algn="l"/>
              </a:tabLst>
            </a:pPr>
            <a:r>
              <a:rPr lang="fr-FR" sz="2800" spc="-85" dirty="0" smtClean="0">
                <a:latin typeface="Arial"/>
                <a:cs typeface="Arial"/>
              </a:rPr>
              <a:t>transparence </a:t>
            </a:r>
            <a:r>
              <a:rPr lang="fr-FR" sz="2800" spc="-120" dirty="0" smtClean="0">
                <a:latin typeface="Arial"/>
                <a:cs typeface="Arial"/>
              </a:rPr>
              <a:t>dans</a:t>
            </a:r>
            <a:r>
              <a:rPr lang="fr-FR" sz="2800" spc="-150" dirty="0" smtClean="0">
                <a:latin typeface="Arial"/>
                <a:cs typeface="Arial"/>
              </a:rPr>
              <a:t> </a:t>
            </a:r>
            <a:r>
              <a:rPr lang="fr-FR" sz="2800" spc="-60" dirty="0" smtClean="0">
                <a:latin typeface="Arial"/>
                <a:cs typeface="Arial"/>
              </a:rPr>
              <a:t>l’évaluation</a:t>
            </a:r>
            <a:endParaRPr lang="fr-FR" sz="2800" dirty="0" smtClean="0">
              <a:latin typeface="Arial"/>
              <a:cs typeface="Arial"/>
            </a:endParaRPr>
          </a:p>
          <a:p>
            <a:pPr marL="1270000" lvl="1" indent="-343535">
              <a:lnSpc>
                <a:spcPct val="100000"/>
              </a:lnSpc>
              <a:buFont typeface="Wingdings"/>
              <a:buChar char=""/>
              <a:tabLst>
                <a:tab pos="1270000" algn="l"/>
                <a:tab pos="1270635" algn="l"/>
              </a:tabLst>
            </a:pPr>
            <a:r>
              <a:rPr lang="fr-FR" sz="2800" spc="-5" dirty="0" smtClean="0">
                <a:latin typeface="Carlito"/>
                <a:cs typeface="Carlito"/>
              </a:rPr>
              <a:t>encadrement </a:t>
            </a:r>
            <a:r>
              <a:rPr lang="fr-FR" sz="2800" dirty="0" smtClean="0">
                <a:latin typeface="Carlito"/>
                <a:cs typeface="Carlito"/>
              </a:rPr>
              <a:t>adéquat</a:t>
            </a:r>
            <a:r>
              <a:rPr lang="fr-FR" sz="2800" spc="-50" dirty="0" smtClean="0">
                <a:latin typeface="Carlito"/>
                <a:cs typeface="Carlito"/>
              </a:rPr>
              <a:t> </a:t>
            </a:r>
            <a:r>
              <a:rPr lang="fr-FR" sz="2800" dirty="0" smtClean="0">
                <a:latin typeface="Carlito"/>
                <a:cs typeface="Carlito"/>
              </a:rPr>
              <a:t>.</a:t>
            </a:r>
          </a:p>
          <a:p>
            <a:pPr marL="355600" indent="-342900">
              <a:lnSpc>
                <a:spcPct val="100000"/>
              </a:lnSpc>
              <a:buFont typeface="Arial"/>
              <a:buChar char="•"/>
              <a:tabLst>
                <a:tab pos="354965" algn="l"/>
                <a:tab pos="355600" algn="l"/>
              </a:tabLst>
            </a:pPr>
            <a:r>
              <a:rPr lang="fr-FR" sz="2800" spc="-5" dirty="0" smtClean="0">
                <a:latin typeface="Carlito"/>
                <a:cs typeface="Carlito"/>
              </a:rPr>
              <a:t>Fonder ses </a:t>
            </a:r>
            <a:r>
              <a:rPr lang="fr-FR" sz="2800" spc="-15" dirty="0" smtClean="0">
                <a:latin typeface="Carlito"/>
                <a:cs typeface="Carlito"/>
              </a:rPr>
              <a:t>travaux </a:t>
            </a:r>
            <a:r>
              <a:rPr lang="fr-FR" sz="2800" spc="-5" dirty="0" smtClean="0">
                <a:latin typeface="Carlito"/>
                <a:cs typeface="Carlito"/>
              </a:rPr>
              <a:t>sur </a:t>
            </a:r>
            <a:r>
              <a:rPr lang="fr-FR" sz="2800" dirty="0" smtClean="0">
                <a:latin typeface="Carlito"/>
                <a:cs typeface="Carlito"/>
              </a:rPr>
              <a:t>une </a:t>
            </a:r>
            <a:r>
              <a:rPr lang="fr-FR" sz="2800" spc="-5" dirty="0" smtClean="0">
                <a:latin typeface="Carlito"/>
                <a:cs typeface="Carlito"/>
              </a:rPr>
              <a:t>quête </a:t>
            </a:r>
            <a:r>
              <a:rPr lang="fr-FR" sz="2800" spc="-10" dirty="0" smtClean="0">
                <a:latin typeface="Carlito"/>
                <a:cs typeface="Carlito"/>
              </a:rPr>
              <a:t>sincère </a:t>
            </a:r>
            <a:r>
              <a:rPr lang="fr-FR" sz="2800" dirty="0" smtClean="0">
                <a:latin typeface="Carlito"/>
                <a:cs typeface="Carlito"/>
              </a:rPr>
              <a:t>du </a:t>
            </a:r>
            <a:r>
              <a:rPr lang="fr-FR" sz="2800" spc="-15" dirty="0" smtClean="0">
                <a:latin typeface="Carlito"/>
                <a:cs typeface="Carlito"/>
              </a:rPr>
              <a:t>savoir </a:t>
            </a:r>
            <a:r>
              <a:rPr lang="fr-FR" sz="2800" dirty="0" smtClean="0">
                <a:latin typeface="Carlito"/>
                <a:cs typeface="Carlito"/>
              </a:rPr>
              <a:t>: </a:t>
            </a:r>
            <a:r>
              <a:rPr lang="fr-FR" sz="2800" spc="-5" dirty="0" smtClean="0">
                <a:latin typeface="Carlito"/>
                <a:cs typeface="Carlito"/>
              </a:rPr>
              <a:t>attention </a:t>
            </a:r>
            <a:r>
              <a:rPr lang="fr-FR" sz="2800" dirty="0" smtClean="0">
                <a:latin typeface="Carlito"/>
                <a:cs typeface="Carlito"/>
              </a:rPr>
              <a:t>au</a:t>
            </a:r>
            <a:r>
              <a:rPr lang="fr-FR" sz="2800" spc="-50" dirty="0" smtClean="0">
                <a:latin typeface="Carlito"/>
                <a:cs typeface="Carlito"/>
              </a:rPr>
              <a:t> </a:t>
            </a:r>
            <a:r>
              <a:rPr lang="fr-FR" sz="2800" spc="-5" dirty="0" smtClean="0">
                <a:latin typeface="Carlito"/>
                <a:cs typeface="Carlito"/>
              </a:rPr>
              <a:t>plagiat</a:t>
            </a:r>
            <a:endParaRPr lang="fr-FR" sz="2800" dirty="0" smtClean="0">
              <a:latin typeface="Carlito"/>
              <a:cs typeface="Carlito"/>
            </a:endParaRPr>
          </a:p>
          <a:p>
            <a:pPr marL="355600" indent="-342900">
              <a:lnSpc>
                <a:spcPct val="150000"/>
              </a:lnSpc>
              <a:spcBef>
                <a:spcPts val="5"/>
              </a:spcBef>
              <a:buFont typeface="Arial"/>
              <a:buChar char="•"/>
              <a:tabLst>
                <a:tab pos="354965" algn="l"/>
                <a:tab pos="355600" algn="l"/>
              </a:tabLst>
            </a:pPr>
            <a:r>
              <a:rPr lang="fr-FR" sz="2800" spc="-5" dirty="0" smtClean="0">
                <a:latin typeface="Carlito"/>
                <a:cs typeface="Carlito"/>
              </a:rPr>
              <a:t>Accepter </a:t>
            </a:r>
            <a:r>
              <a:rPr lang="fr-FR" sz="2800" dirty="0" smtClean="0">
                <a:latin typeface="Carlito"/>
                <a:cs typeface="Carlito"/>
              </a:rPr>
              <a:t>la </a:t>
            </a:r>
            <a:r>
              <a:rPr lang="fr-FR" sz="2800" spc="-10" dirty="0" smtClean="0">
                <a:latin typeface="Carlito"/>
                <a:cs typeface="Carlito"/>
              </a:rPr>
              <a:t>confrontation </a:t>
            </a:r>
            <a:r>
              <a:rPr lang="fr-FR" sz="2800" spc="-15" dirty="0" smtClean="0">
                <a:latin typeface="Carlito"/>
                <a:cs typeface="Carlito"/>
              </a:rPr>
              <a:t>loyale </a:t>
            </a:r>
            <a:r>
              <a:rPr lang="fr-FR" sz="2800" dirty="0" smtClean="0">
                <a:latin typeface="Carlito"/>
                <a:cs typeface="Carlito"/>
              </a:rPr>
              <a:t>des points de vue </a:t>
            </a:r>
            <a:r>
              <a:rPr lang="fr-FR" sz="2800" spc="-10" dirty="0" smtClean="0">
                <a:latin typeface="Carlito"/>
                <a:cs typeface="Carlito"/>
              </a:rPr>
              <a:t>différents</a:t>
            </a:r>
            <a:r>
              <a:rPr lang="fr-FR" sz="2800" spc="-75" dirty="0" smtClean="0">
                <a:latin typeface="Carlito"/>
                <a:cs typeface="Carlito"/>
              </a:rPr>
              <a:t> </a:t>
            </a:r>
            <a:r>
              <a:rPr lang="fr-FR" sz="2800" dirty="0" smtClean="0">
                <a:latin typeface="Carlito"/>
                <a:cs typeface="Carlito"/>
              </a:rPr>
              <a:t>.</a:t>
            </a:r>
          </a:p>
          <a:p>
            <a:pPr marL="355600" indent="-342900">
              <a:lnSpc>
                <a:spcPct val="150000"/>
              </a:lnSpc>
              <a:buFont typeface="Arial"/>
              <a:buChar char="•"/>
              <a:tabLst>
                <a:tab pos="354965" algn="l"/>
                <a:tab pos="355600" algn="l"/>
              </a:tabLst>
            </a:pPr>
            <a:r>
              <a:rPr lang="fr-FR" sz="2800" spc="-5" dirty="0" smtClean="0">
                <a:latin typeface="Carlito"/>
                <a:cs typeface="Carlito"/>
              </a:rPr>
              <a:t>Confidentialité </a:t>
            </a:r>
            <a:r>
              <a:rPr lang="fr-FR" sz="2800" dirty="0" smtClean="0">
                <a:latin typeface="Carlito"/>
                <a:cs typeface="Carlito"/>
              </a:rPr>
              <a:t>du </a:t>
            </a:r>
            <a:r>
              <a:rPr lang="fr-FR" sz="2800" spc="-10" dirty="0" smtClean="0">
                <a:latin typeface="Carlito"/>
                <a:cs typeface="Carlito"/>
              </a:rPr>
              <a:t>contenu </a:t>
            </a:r>
            <a:r>
              <a:rPr lang="fr-FR" sz="2800" dirty="0" smtClean="0">
                <a:latin typeface="Carlito"/>
                <a:cs typeface="Carlito"/>
              </a:rPr>
              <a:t>des </a:t>
            </a:r>
            <a:r>
              <a:rPr lang="fr-FR" sz="2800" spc="-5" dirty="0" smtClean="0">
                <a:latin typeface="Carlito"/>
                <a:cs typeface="Carlito"/>
              </a:rPr>
              <a:t>délibérations </a:t>
            </a:r>
            <a:r>
              <a:rPr lang="fr-FR" sz="2800" spc="-10" dirty="0" smtClean="0">
                <a:latin typeface="Carlito"/>
                <a:cs typeface="Carlito"/>
              </a:rPr>
              <a:t>et </a:t>
            </a:r>
          </a:p>
          <a:p>
            <a:pPr marL="355600" indent="-342900">
              <a:lnSpc>
                <a:spcPct val="150000"/>
              </a:lnSpc>
              <a:buFont typeface="Arial"/>
              <a:buChar char="•"/>
              <a:tabLst>
                <a:tab pos="354965" algn="l"/>
                <a:tab pos="355600" algn="l"/>
              </a:tabLst>
            </a:pPr>
            <a:r>
              <a:rPr lang="fr-FR" sz="2800" dirty="0" smtClean="0">
                <a:latin typeface="Carlito"/>
                <a:cs typeface="Carlito"/>
              </a:rPr>
              <a:t>débats tenus au</a:t>
            </a:r>
            <a:r>
              <a:rPr lang="fr-FR" sz="2800" spc="-100" dirty="0" smtClean="0">
                <a:latin typeface="Carlito"/>
                <a:cs typeface="Carlito"/>
              </a:rPr>
              <a:t> </a:t>
            </a:r>
            <a:r>
              <a:rPr lang="fr-FR" sz="2800" spc="-5" dirty="0" smtClean="0">
                <a:latin typeface="Carlito"/>
                <a:cs typeface="Carlito"/>
              </a:rPr>
              <a:t>niveau </a:t>
            </a:r>
            <a:r>
              <a:rPr lang="fr-FR" sz="2800" dirty="0" smtClean="0">
                <a:latin typeface="Carlito"/>
                <a:cs typeface="Carlito"/>
              </a:rPr>
              <a:t>des </a:t>
            </a:r>
            <a:r>
              <a:rPr lang="fr-FR" sz="2800" spc="-10" dirty="0" smtClean="0">
                <a:latin typeface="Carlito"/>
                <a:cs typeface="Carlito"/>
              </a:rPr>
              <a:t>différentes</a:t>
            </a:r>
            <a:r>
              <a:rPr lang="fr-FR" sz="2800" spc="-25" dirty="0" smtClean="0">
                <a:latin typeface="Carlito"/>
                <a:cs typeface="Carlito"/>
              </a:rPr>
              <a:t> </a:t>
            </a:r>
            <a:r>
              <a:rPr lang="fr-FR" sz="2800" spc="-5" dirty="0" smtClean="0">
                <a:latin typeface="Carlito"/>
                <a:cs typeface="Carlito"/>
              </a:rPr>
              <a:t>instances.</a:t>
            </a:r>
            <a:endParaRPr lang="fr-FR" sz="2800" dirty="0" smtClean="0">
              <a:latin typeface="Carlito"/>
              <a:cs typeface="Carlito"/>
            </a:endParaRPr>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9024" y="265670"/>
            <a:ext cx="8308340" cy="1018540"/>
            <a:chOff x="319024" y="265670"/>
            <a:chExt cx="8308340" cy="1018540"/>
          </a:xfrm>
        </p:grpSpPr>
        <p:sp>
          <p:nvSpPr>
            <p:cNvPr id="3" name="object 3"/>
            <p:cNvSpPr/>
            <p:nvPr/>
          </p:nvSpPr>
          <p:spPr>
            <a:xfrm>
              <a:off x="319024" y="265670"/>
              <a:ext cx="8307830" cy="1018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08579" y="411480"/>
              <a:ext cx="3812540" cy="833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8140" y="284480"/>
              <a:ext cx="8229600" cy="939800"/>
            </a:xfrm>
            <a:custGeom>
              <a:avLst/>
              <a:gdLst/>
              <a:ahLst/>
              <a:cxnLst/>
              <a:rect l="l" t="t" r="r" b="b"/>
              <a:pathLst>
                <a:path w="8229600" h="939800">
                  <a:moveTo>
                    <a:pt x="8229600" y="0"/>
                  </a:moveTo>
                  <a:lnTo>
                    <a:pt x="0" y="0"/>
                  </a:lnTo>
                  <a:lnTo>
                    <a:pt x="0" y="939800"/>
                  </a:lnTo>
                  <a:lnTo>
                    <a:pt x="8229600" y="939800"/>
                  </a:lnTo>
                  <a:lnTo>
                    <a:pt x="8229600" y="0"/>
                  </a:lnTo>
                  <a:close/>
                </a:path>
              </a:pathLst>
            </a:custGeom>
            <a:solidFill>
              <a:srgbClr val="FFFF00"/>
            </a:solidFill>
          </p:spPr>
          <p:txBody>
            <a:bodyPr wrap="square" lIns="0" tIns="0" rIns="0" bIns="0" rtlCol="0"/>
            <a:lstStyle/>
            <a:p>
              <a:endParaRPr/>
            </a:p>
          </p:txBody>
        </p:sp>
        <p:sp>
          <p:nvSpPr>
            <p:cNvPr id="6" name="object 6"/>
            <p:cNvSpPr/>
            <p:nvPr/>
          </p:nvSpPr>
          <p:spPr>
            <a:xfrm>
              <a:off x="358140" y="284480"/>
              <a:ext cx="8229600" cy="939800"/>
            </a:xfrm>
            <a:custGeom>
              <a:avLst/>
              <a:gdLst/>
              <a:ahLst/>
              <a:cxnLst/>
              <a:rect l="l" t="t" r="r" b="b"/>
              <a:pathLst>
                <a:path w="8229600" h="939800">
                  <a:moveTo>
                    <a:pt x="0" y="939800"/>
                  </a:moveTo>
                  <a:lnTo>
                    <a:pt x="8229600" y="939800"/>
                  </a:lnTo>
                  <a:lnTo>
                    <a:pt x="8229600" y="0"/>
                  </a:lnTo>
                  <a:lnTo>
                    <a:pt x="0" y="0"/>
                  </a:lnTo>
                  <a:lnTo>
                    <a:pt x="0" y="939800"/>
                  </a:lnTo>
                  <a:close/>
                </a:path>
              </a:pathLst>
            </a:custGeom>
            <a:ln w="10160">
              <a:solidFill>
                <a:srgbClr val="000000"/>
              </a:solidFill>
            </a:ln>
          </p:spPr>
          <p:txBody>
            <a:bodyPr wrap="square" lIns="0" tIns="0" rIns="0" bIns="0" rtlCol="0"/>
            <a:lstStyle/>
            <a:p>
              <a:endParaRPr/>
            </a:p>
          </p:txBody>
        </p:sp>
      </p:grpSp>
      <p:sp>
        <p:nvSpPr>
          <p:cNvPr id="7" name="object 7"/>
          <p:cNvSpPr txBox="1"/>
          <p:nvPr/>
        </p:nvSpPr>
        <p:spPr>
          <a:xfrm>
            <a:off x="358140" y="284479"/>
            <a:ext cx="8229600" cy="852798"/>
          </a:xfrm>
          <a:prstGeom prst="rect">
            <a:avLst/>
          </a:prstGeom>
        </p:spPr>
        <p:txBody>
          <a:bodyPr vert="horz" wrap="square" lIns="0" tIns="234950" rIns="0" bIns="0" rtlCol="0">
            <a:spAutoFit/>
          </a:bodyPr>
          <a:lstStyle/>
          <a:p>
            <a:pPr algn="ctr">
              <a:lnSpc>
                <a:spcPct val="100000"/>
              </a:lnSpc>
              <a:spcBef>
                <a:spcPts val="1850"/>
              </a:spcBef>
            </a:pPr>
            <a:r>
              <a:rPr sz="4000" b="1" spc="-15" dirty="0">
                <a:latin typeface="Carlito"/>
                <a:cs typeface="Carlito"/>
              </a:rPr>
              <a:t>Etudiant</a:t>
            </a:r>
            <a:r>
              <a:rPr sz="4000" b="1" spc="10" dirty="0">
                <a:latin typeface="Carlito"/>
                <a:cs typeface="Carlito"/>
              </a:rPr>
              <a:t> </a:t>
            </a:r>
            <a:r>
              <a:rPr sz="4000" b="1" spc="-15" dirty="0">
                <a:latin typeface="Carlito"/>
                <a:cs typeface="Carlito"/>
              </a:rPr>
              <a:t>Universitaire</a:t>
            </a:r>
            <a:endParaRPr sz="4000">
              <a:latin typeface="Carlito"/>
              <a:cs typeface="Carlito"/>
            </a:endParaRPr>
          </a:p>
        </p:txBody>
      </p:sp>
      <p:sp>
        <p:nvSpPr>
          <p:cNvPr id="8" name="object 8"/>
          <p:cNvSpPr txBox="1">
            <a:spLocks noGrp="1"/>
          </p:cNvSpPr>
          <p:nvPr>
            <p:ph type="title"/>
          </p:nvPr>
        </p:nvSpPr>
        <p:spPr>
          <a:xfrm>
            <a:off x="3200400" y="1295400"/>
            <a:ext cx="2211450" cy="505267"/>
          </a:xfrm>
          <a:prstGeom prst="rect">
            <a:avLst/>
          </a:prstGeom>
        </p:spPr>
        <p:txBody>
          <a:bodyPr vert="horz" wrap="square" lIns="0" tIns="12700" rIns="0" bIns="0" rtlCol="0">
            <a:spAutoFit/>
          </a:bodyPr>
          <a:lstStyle/>
          <a:p>
            <a:pPr marL="12700" algn="ctr">
              <a:lnSpc>
                <a:spcPct val="100000"/>
              </a:lnSpc>
              <a:spcBef>
                <a:spcPts val="100"/>
              </a:spcBef>
            </a:pPr>
            <a:r>
              <a:rPr sz="3200" b="1" spc="-5" dirty="0">
                <a:latin typeface="Carlito"/>
                <a:cs typeface="Carlito"/>
              </a:rPr>
              <a:t>D</a:t>
            </a:r>
            <a:r>
              <a:rPr sz="3200" b="1" spc="-50" dirty="0">
                <a:latin typeface="Carlito"/>
                <a:cs typeface="Carlito"/>
              </a:rPr>
              <a:t>R</a:t>
            </a:r>
            <a:r>
              <a:rPr sz="3200" b="1" spc="-5" dirty="0">
                <a:latin typeface="Carlito"/>
                <a:cs typeface="Carlito"/>
              </a:rPr>
              <a:t>OITS</a:t>
            </a:r>
            <a:endParaRPr sz="3200">
              <a:latin typeface="Carlito"/>
              <a:cs typeface="Carlito"/>
            </a:endParaRPr>
          </a:p>
        </p:txBody>
      </p:sp>
      <p:sp>
        <p:nvSpPr>
          <p:cNvPr id="10" name="Rectangle 9"/>
          <p:cNvSpPr/>
          <p:nvPr/>
        </p:nvSpPr>
        <p:spPr>
          <a:xfrm>
            <a:off x="609600" y="1720840"/>
            <a:ext cx="7848600" cy="4832092"/>
          </a:xfrm>
          <a:prstGeom prst="rect">
            <a:avLst/>
          </a:prstGeom>
        </p:spPr>
        <p:txBody>
          <a:bodyPr wrap="square">
            <a:spAutoFit/>
          </a:bodyPr>
          <a:lstStyle/>
          <a:p>
            <a:pPr>
              <a:buFont typeface="Wingdings" pitchFamily="2" charset="2"/>
              <a:buChar char="Ø"/>
            </a:pPr>
            <a:r>
              <a:rPr lang="fr-FR" sz="2800" dirty="0" smtClean="0"/>
              <a:t>L’étudiant a droit à un enseignement et à une formation à la recherche de qualité. Pour ce faire, </a:t>
            </a:r>
          </a:p>
          <a:p>
            <a:pPr>
              <a:buFont typeface="Wingdings" pitchFamily="2" charset="2"/>
              <a:buChar char="Ø"/>
            </a:pPr>
            <a:r>
              <a:rPr lang="fr-FR" sz="2800" dirty="0" smtClean="0"/>
              <a:t>-il a droit à un encadrement de qualité qui utilise des méthodes pédagogiques modernes et adaptées. </a:t>
            </a:r>
          </a:p>
          <a:p>
            <a:pPr>
              <a:buFont typeface="Wingdings" pitchFamily="2" charset="2"/>
              <a:buChar char="Ø"/>
            </a:pPr>
            <a:r>
              <a:rPr lang="fr-FR" sz="2800" dirty="0" smtClean="0"/>
              <a:t>-L’étudiant a droit au respect et à la dignité de la part des membres de la communauté universitaire. </a:t>
            </a:r>
          </a:p>
          <a:p>
            <a:pPr>
              <a:buFont typeface="Wingdings" pitchFamily="2" charset="2"/>
              <a:buChar char="Ø"/>
            </a:pPr>
            <a:r>
              <a:rPr lang="fr-FR" sz="2800" dirty="0" smtClean="0"/>
              <a:t>-L’étudiant ne doit subir aucune discrimination liée au genre ou à toute autre particularité. </a:t>
            </a:r>
          </a:p>
          <a:p>
            <a:pPr>
              <a:buFont typeface="Wingdings" pitchFamily="2" charset="2"/>
              <a:buChar char="Ø"/>
            </a:pPr>
            <a:r>
              <a:rPr lang="fr-FR" sz="2800" dirty="0" smtClean="0"/>
              <a:t>-L’étudiant a droit à la liberté d’expression et d’opinion dans le respect des règles régissant les institutions universitaires. </a:t>
            </a:r>
            <a:endParaRPr lang="fr-F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a:xfrm>
            <a:off x="381000" y="210026"/>
            <a:ext cx="8401049" cy="6647974"/>
          </a:xfrm>
        </p:spPr>
        <p:txBody>
          <a:bodyPr>
            <a:normAutofit/>
          </a:bodyPr>
          <a:lstStyle/>
          <a:p>
            <a:pPr>
              <a:buFont typeface="Wingdings" pitchFamily="2" charset="2"/>
              <a:buChar char="Ø"/>
            </a:pPr>
            <a:r>
              <a:rPr lang="fr-FR" dirty="0" smtClean="0"/>
              <a:t>-Le programme du cours doit lui être remis dès le début de l’année. Les supports de cours (références d’ouvrages et polycopiés …) doivent être mis à sa disposition. </a:t>
            </a:r>
          </a:p>
          <a:p>
            <a:pPr>
              <a:buFont typeface="Wingdings" pitchFamily="2" charset="2"/>
              <a:buChar char="Ø"/>
            </a:pPr>
            <a:r>
              <a:rPr lang="fr-FR" dirty="0" smtClean="0"/>
              <a:t>-L’étudiant a droit à une évaluation juste, équitable et impartiale. </a:t>
            </a:r>
          </a:p>
          <a:p>
            <a:pPr>
              <a:buFont typeface="Wingdings" pitchFamily="2" charset="2"/>
              <a:buChar char="Ø"/>
            </a:pPr>
            <a:r>
              <a:rPr lang="fr-FR" dirty="0" smtClean="0"/>
              <a:t>La remise des notes, accompagnée du corrigé et du barème de l’épreuve et, au besoin, la consultation de copie, doivent se faire dans des délais raisonnables n’excédant pas ceux fixés par les comités pédagogiques. </a:t>
            </a:r>
          </a:p>
          <a:p>
            <a:pPr>
              <a:buFont typeface="Wingdings" pitchFamily="2" charset="2"/>
              <a:buChar char="Ø"/>
            </a:pPr>
            <a:r>
              <a:rPr lang="fr-FR" dirty="0" smtClean="0"/>
              <a:t>-L’étudiant a le droit de présenter un recours s’il s’estime lésé dans la correction d’une épreuve. L’étudiant en post-graduation a droit à un encadrement de qualité ainsi qu’à des mesures de soutien pour sa recherche. </a:t>
            </a:r>
          </a:p>
          <a:p>
            <a:pPr>
              <a:buFont typeface="Wingdings" pitchFamily="2" charset="2"/>
              <a:buChar char="Ø"/>
            </a:pPr>
            <a:r>
              <a:rPr lang="fr-FR" dirty="0" smtClean="0"/>
              <a:t>-L’étudiant a droit à la sécurité, à l’hygiène et à la prévention sanitaire nécessaires aussi bien dans les universités que dans les résidences universitaires. </a:t>
            </a:r>
          </a:p>
          <a:p>
            <a:pPr>
              <a:buFont typeface="Wingdings" pitchFamily="2" charset="2"/>
              <a:buChar char="Ø"/>
            </a:pPr>
            <a:r>
              <a:rPr lang="fr-FR" dirty="0" smtClean="0"/>
              <a:t>-L’étudiant a droit aux informations concernant la structure d’enseignement supérieur à laquelle il appartient, notamment son règlement intérieur. </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a:xfrm>
            <a:off x="228600" y="228601"/>
            <a:ext cx="8686799" cy="6261022"/>
          </a:xfrm>
        </p:spPr>
        <p:txBody>
          <a:bodyPr>
            <a:normAutofit lnSpcReduction="10000"/>
          </a:bodyPr>
          <a:lstStyle/>
          <a:p>
            <a:pPr>
              <a:buFont typeface="Wingdings" pitchFamily="2" charset="2"/>
              <a:buChar char="Ø"/>
            </a:pPr>
            <a:r>
              <a:rPr lang="fr-FR" sz="2800" dirty="0" smtClean="0"/>
              <a:t>- L’étudiant a droit aux informations concernant la structure d’enseignement supérieur à laquelle il appartient, notamment son règlement intérieur. </a:t>
            </a:r>
          </a:p>
          <a:p>
            <a:pPr>
              <a:buFont typeface="Wingdings" pitchFamily="2" charset="2"/>
              <a:buChar char="Ø"/>
            </a:pPr>
            <a:r>
              <a:rPr lang="fr-FR" sz="2800" dirty="0" smtClean="0"/>
              <a:t>-L’étudiant a accès à la bibliothèque, au centre de ressources informatiques et à tous les moyens matériels nécessaires à une formation de qualité. </a:t>
            </a:r>
          </a:p>
          <a:p>
            <a:pPr>
              <a:buFont typeface="Wingdings" pitchFamily="2" charset="2"/>
              <a:buChar char="Ø"/>
            </a:pPr>
            <a:r>
              <a:rPr lang="fr-FR" sz="2800" dirty="0" smtClean="0"/>
              <a:t>-L’étudiant élit ses représentants aux comités pédagogiques sans entrave ni pression. </a:t>
            </a:r>
          </a:p>
          <a:p>
            <a:pPr>
              <a:buFont typeface="Wingdings" pitchFamily="2" charset="2"/>
              <a:buChar char="Ø"/>
            </a:pPr>
            <a:r>
              <a:rPr lang="fr-FR" sz="2800" dirty="0" smtClean="0"/>
              <a:t>-L’étudiant peut créer, conformément à la législation en vigueur, des associations estudiantines à caractère scientifique, artistique, culturel et sportif. Ces associations ne doivent pas s’immiscer dans la gestion administrative des institutions universitaires en dehors du cadre fixé par la réglementation en vigueur. </a:t>
            </a:r>
            <a:endParaRPr lang="fr-FR"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9024" y="265670"/>
            <a:ext cx="8308340" cy="1018540"/>
            <a:chOff x="319024" y="265670"/>
            <a:chExt cx="8308340" cy="1018540"/>
          </a:xfrm>
        </p:grpSpPr>
        <p:sp>
          <p:nvSpPr>
            <p:cNvPr id="3" name="object 3"/>
            <p:cNvSpPr/>
            <p:nvPr/>
          </p:nvSpPr>
          <p:spPr>
            <a:xfrm>
              <a:off x="319024" y="265670"/>
              <a:ext cx="8307830" cy="1018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08579" y="411480"/>
              <a:ext cx="3812540" cy="833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8140" y="284480"/>
              <a:ext cx="8229600" cy="939800"/>
            </a:xfrm>
            <a:custGeom>
              <a:avLst/>
              <a:gdLst/>
              <a:ahLst/>
              <a:cxnLst/>
              <a:rect l="l" t="t" r="r" b="b"/>
              <a:pathLst>
                <a:path w="8229600" h="939800">
                  <a:moveTo>
                    <a:pt x="8229600" y="0"/>
                  </a:moveTo>
                  <a:lnTo>
                    <a:pt x="0" y="0"/>
                  </a:lnTo>
                  <a:lnTo>
                    <a:pt x="0" y="939800"/>
                  </a:lnTo>
                  <a:lnTo>
                    <a:pt x="8229600" y="939800"/>
                  </a:lnTo>
                  <a:lnTo>
                    <a:pt x="8229600" y="0"/>
                  </a:lnTo>
                  <a:close/>
                </a:path>
              </a:pathLst>
            </a:custGeom>
            <a:solidFill>
              <a:srgbClr val="FFFF00"/>
            </a:solidFill>
          </p:spPr>
          <p:txBody>
            <a:bodyPr wrap="square" lIns="0" tIns="0" rIns="0" bIns="0" rtlCol="0"/>
            <a:lstStyle/>
            <a:p>
              <a:endParaRPr/>
            </a:p>
          </p:txBody>
        </p:sp>
        <p:sp>
          <p:nvSpPr>
            <p:cNvPr id="6" name="object 6"/>
            <p:cNvSpPr/>
            <p:nvPr/>
          </p:nvSpPr>
          <p:spPr>
            <a:xfrm>
              <a:off x="358140" y="284480"/>
              <a:ext cx="8229600" cy="939800"/>
            </a:xfrm>
            <a:custGeom>
              <a:avLst/>
              <a:gdLst/>
              <a:ahLst/>
              <a:cxnLst/>
              <a:rect l="l" t="t" r="r" b="b"/>
              <a:pathLst>
                <a:path w="8229600" h="939800">
                  <a:moveTo>
                    <a:pt x="0" y="939800"/>
                  </a:moveTo>
                  <a:lnTo>
                    <a:pt x="8229600" y="939800"/>
                  </a:lnTo>
                  <a:lnTo>
                    <a:pt x="8229600" y="0"/>
                  </a:lnTo>
                  <a:lnTo>
                    <a:pt x="0" y="0"/>
                  </a:lnTo>
                  <a:lnTo>
                    <a:pt x="0" y="939800"/>
                  </a:lnTo>
                  <a:close/>
                </a:path>
              </a:pathLst>
            </a:custGeom>
            <a:ln w="10160">
              <a:solidFill>
                <a:srgbClr val="000000"/>
              </a:solidFill>
            </a:ln>
          </p:spPr>
          <p:txBody>
            <a:bodyPr wrap="square" lIns="0" tIns="0" rIns="0" bIns="0" rtlCol="0"/>
            <a:lstStyle/>
            <a:p>
              <a:endParaRPr/>
            </a:p>
          </p:txBody>
        </p:sp>
      </p:grpSp>
      <p:sp>
        <p:nvSpPr>
          <p:cNvPr id="7" name="object 7"/>
          <p:cNvSpPr txBox="1"/>
          <p:nvPr/>
        </p:nvSpPr>
        <p:spPr>
          <a:xfrm>
            <a:off x="358140" y="284479"/>
            <a:ext cx="8229600" cy="852798"/>
          </a:xfrm>
          <a:prstGeom prst="rect">
            <a:avLst/>
          </a:prstGeom>
        </p:spPr>
        <p:txBody>
          <a:bodyPr vert="horz" wrap="square" lIns="0" tIns="234950" rIns="0" bIns="0" rtlCol="0">
            <a:spAutoFit/>
          </a:bodyPr>
          <a:lstStyle/>
          <a:p>
            <a:pPr algn="ctr">
              <a:lnSpc>
                <a:spcPct val="100000"/>
              </a:lnSpc>
              <a:spcBef>
                <a:spcPts val="1850"/>
              </a:spcBef>
            </a:pPr>
            <a:r>
              <a:rPr sz="4000" b="1" spc="-15" dirty="0">
                <a:latin typeface="Carlito"/>
                <a:cs typeface="Carlito"/>
              </a:rPr>
              <a:t>Etudiant</a:t>
            </a:r>
            <a:r>
              <a:rPr sz="4000" b="1" spc="10" dirty="0">
                <a:latin typeface="Carlito"/>
                <a:cs typeface="Carlito"/>
              </a:rPr>
              <a:t> </a:t>
            </a:r>
            <a:r>
              <a:rPr sz="4000" b="1" spc="-15" dirty="0">
                <a:latin typeface="Carlito"/>
                <a:cs typeface="Carlito"/>
              </a:rPr>
              <a:t>Universitaire</a:t>
            </a:r>
            <a:endParaRPr sz="4000">
              <a:latin typeface="Carlito"/>
              <a:cs typeface="Carlito"/>
            </a:endParaRPr>
          </a:p>
        </p:txBody>
      </p:sp>
      <p:sp>
        <p:nvSpPr>
          <p:cNvPr id="8" name="object 8"/>
          <p:cNvSpPr txBox="1">
            <a:spLocks noGrp="1"/>
          </p:cNvSpPr>
          <p:nvPr>
            <p:ph type="title"/>
          </p:nvPr>
        </p:nvSpPr>
        <p:spPr>
          <a:xfrm>
            <a:off x="3200400" y="1295400"/>
            <a:ext cx="2587372" cy="505267"/>
          </a:xfrm>
          <a:prstGeom prst="rect">
            <a:avLst/>
          </a:prstGeom>
        </p:spPr>
        <p:txBody>
          <a:bodyPr vert="horz" wrap="square" lIns="0" tIns="12700" rIns="0" bIns="0" rtlCol="0">
            <a:spAutoFit/>
          </a:bodyPr>
          <a:lstStyle/>
          <a:p>
            <a:pPr marL="12700" algn="ctr">
              <a:lnSpc>
                <a:spcPct val="100000"/>
              </a:lnSpc>
              <a:spcBef>
                <a:spcPts val="100"/>
              </a:spcBef>
            </a:pPr>
            <a:r>
              <a:rPr sz="3200" b="1" spc="-5" dirty="0">
                <a:latin typeface="Carlito"/>
                <a:cs typeface="Carlito"/>
              </a:rPr>
              <a:t>D</a:t>
            </a:r>
            <a:r>
              <a:rPr sz="3200" b="1" spc="-20" dirty="0">
                <a:latin typeface="Carlito"/>
                <a:cs typeface="Carlito"/>
              </a:rPr>
              <a:t>E</a:t>
            </a:r>
            <a:r>
              <a:rPr sz="3200" b="1" spc="-90" dirty="0">
                <a:latin typeface="Carlito"/>
                <a:cs typeface="Carlito"/>
              </a:rPr>
              <a:t>V</a:t>
            </a:r>
            <a:r>
              <a:rPr sz="3200" b="1" spc="-5" dirty="0">
                <a:latin typeface="Carlito"/>
                <a:cs typeface="Carlito"/>
              </a:rPr>
              <a:t>OI</a:t>
            </a:r>
            <a:r>
              <a:rPr sz="3200" b="1" spc="-45" dirty="0">
                <a:latin typeface="Carlito"/>
                <a:cs typeface="Carlito"/>
              </a:rPr>
              <a:t>R</a:t>
            </a:r>
            <a:r>
              <a:rPr sz="3200" b="1" dirty="0">
                <a:latin typeface="Carlito"/>
                <a:cs typeface="Carlito"/>
              </a:rPr>
              <a:t>S</a:t>
            </a:r>
            <a:endParaRPr sz="3200">
              <a:latin typeface="Carlito"/>
              <a:cs typeface="Carlito"/>
            </a:endParaRPr>
          </a:p>
        </p:txBody>
      </p:sp>
      <p:sp>
        <p:nvSpPr>
          <p:cNvPr id="9" name="object 9"/>
          <p:cNvSpPr txBox="1"/>
          <p:nvPr/>
        </p:nvSpPr>
        <p:spPr>
          <a:xfrm>
            <a:off x="152400" y="1981200"/>
            <a:ext cx="8839200" cy="3939540"/>
          </a:xfrm>
          <a:prstGeom prst="rect">
            <a:avLst/>
          </a:prstGeom>
        </p:spPr>
        <p:txBody>
          <a:bodyPr vert="horz" wrap="square" lIns="0" tIns="0" rIns="0" bIns="0" rtlCol="0">
            <a:spAutoFit/>
          </a:bodyPr>
          <a:lstStyle/>
          <a:p>
            <a:pPr>
              <a:buFont typeface="Wingdings" pitchFamily="2" charset="2"/>
              <a:buChar char="Ø"/>
            </a:pPr>
            <a:r>
              <a:rPr lang="fr-FR" sz="3200" dirty="0" smtClean="0"/>
              <a:t>-L’étudiant doit respecter la réglementation en vigueur. </a:t>
            </a:r>
          </a:p>
          <a:p>
            <a:pPr>
              <a:buFont typeface="Wingdings" pitchFamily="2" charset="2"/>
              <a:buChar char="Ø"/>
            </a:pPr>
            <a:r>
              <a:rPr lang="fr-FR" sz="3200" dirty="0" smtClean="0"/>
              <a:t>-L’étudiant doit respecter la dignité et l’intégrité des membres de la communauté universitaire. </a:t>
            </a:r>
          </a:p>
          <a:p>
            <a:pPr>
              <a:buFont typeface="Wingdings" pitchFamily="2" charset="2"/>
              <a:buChar char="Ø"/>
            </a:pPr>
            <a:r>
              <a:rPr lang="fr-FR" sz="3200" dirty="0" smtClean="0"/>
              <a:t>-L’étudiant doit respecter le droit des membres de la communauté universitaire à la libre expression. </a:t>
            </a:r>
          </a:p>
          <a:p>
            <a:pPr>
              <a:buFont typeface="Wingdings" pitchFamily="2" charset="2"/>
              <a:buChar char="Ø"/>
            </a:pPr>
            <a:r>
              <a:rPr lang="fr-FR" sz="3200" dirty="0" smtClean="0"/>
              <a:t>-L’étudiant doit respecter les résultats des jurys de délibération.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a:xfrm>
            <a:off x="371475" y="304800"/>
            <a:ext cx="8401049" cy="6278642"/>
          </a:xfrm>
        </p:spPr>
        <p:txBody>
          <a:bodyPr>
            <a:normAutofit fontScale="92500" lnSpcReduction="10000"/>
          </a:bodyPr>
          <a:lstStyle/>
          <a:p>
            <a:pPr>
              <a:buFont typeface="Wingdings" pitchFamily="2" charset="2"/>
              <a:buChar char="Ø"/>
            </a:pPr>
            <a:r>
              <a:rPr lang="fr-FR" sz="3200" dirty="0" smtClean="0"/>
              <a:t>-L’étudiant est dans l’obligation de fournir des informations exactes et précises lors de son inscription, et de s’acquitter de ses obligations administratives envers l’établissement. </a:t>
            </a:r>
          </a:p>
          <a:p>
            <a:pPr>
              <a:buFont typeface="Wingdings" pitchFamily="2" charset="2"/>
              <a:buChar char="Ø"/>
            </a:pPr>
            <a:r>
              <a:rPr lang="fr-FR" sz="3200" dirty="0" smtClean="0"/>
              <a:t>-L’étudiant doit faire preuve de civisme et de bonnes manières dans l’ensemble de ses comportements. </a:t>
            </a:r>
          </a:p>
          <a:p>
            <a:pPr>
              <a:buFont typeface="Wingdings" pitchFamily="2" charset="2"/>
              <a:buChar char="Ø"/>
            </a:pPr>
            <a:r>
              <a:rPr lang="fr-FR" sz="3200" dirty="0" smtClean="0"/>
              <a:t>-L’étudiant ne doit jamais frauder ou recourir au plagiat. </a:t>
            </a:r>
          </a:p>
          <a:p>
            <a:pPr>
              <a:buFont typeface="Wingdings" pitchFamily="2" charset="2"/>
              <a:buChar char="Ø"/>
            </a:pPr>
            <a:r>
              <a:rPr lang="fr-FR" sz="3200" dirty="0" smtClean="0"/>
              <a:t>-L’étudiant doit préserver les locaux et les matériels mis à sa disposition et respecter les règles de sécurité et d’hygiène dans tout l’établissement. </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600200"/>
            <a:ext cx="8229600" cy="4526280"/>
          </a:xfrm>
          <a:custGeom>
            <a:avLst/>
            <a:gdLst/>
            <a:ahLst/>
            <a:cxnLst/>
            <a:rect l="l" t="t" r="r" b="b"/>
            <a:pathLst>
              <a:path w="8229600" h="4526280">
                <a:moveTo>
                  <a:pt x="0" y="4526280"/>
                </a:moveTo>
                <a:lnTo>
                  <a:pt x="8229600" y="4526280"/>
                </a:lnTo>
                <a:lnTo>
                  <a:pt x="8229600" y="0"/>
                </a:lnTo>
                <a:lnTo>
                  <a:pt x="0" y="0"/>
                </a:lnTo>
                <a:lnTo>
                  <a:pt x="0" y="4526280"/>
                </a:lnTo>
                <a:close/>
              </a:path>
            </a:pathLst>
          </a:custGeom>
          <a:ln w="10160">
            <a:solidFill>
              <a:srgbClr val="4F81BC"/>
            </a:solidFill>
          </a:ln>
        </p:spPr>
        <p:txBody>
          <a:bodyPr wrap="square" lIns="0" tIns="0" rIns="0" bIns="0" rtlCol="0"/>
          <a:lstStyle/>
          <a:p>
            <a:endParaRPr/>
          </a:p>
        </p:txBody>
      </p:sp>
      <p:sp>
        <p:nvSpPr>
          <p:cNvPr id="3" name="object 3"/>
          <p:cNvSpPr txBox="1"/>
          <p:nvPr/>
        </p:nvSpPr>
        <p:spPr>
          <a:xfrm>
            <a:off x="536257" y="1481303"/>
            <a:ext cx="8150543" cy="4172937"/>
          </a:xfrm>
          <a:prstGeom prst="rect">
            <a:avLst/>
          </a:prstGeom>
        </p:spPr>
        <p:txBody>
          <a:bodyPr vert="horz" wrap="square" lIns="0" tIns="76200" rIns="0" bIns="0" rtlCol="0">
            <a:spAutoFit/>
          </a:bodyPr>
          <a:lstStyle/>
          <a:p>
            <a:pPr marL="3289300">
              <a:lnSpc>
                <a:spcPct val="100000"/>
              </a:lnSpc>
              <a:spcBef>
                <a:spcPts val="600"/>
              </a:spcBef>
            </a:pPr>
            <a:r>
              <a:rPr sz="3200" b="1" spc="-15" dirty="0">
                <a:uFill>
                  <a:solidFill>
                    <a:srgbClr val="375F92"/>
                  </a:solidFill>
                </a:uFill>
                <a:latin typeface="Carlito"/>
                <a:cs typeface="Carlito"/>
              </a:rPr>
              <a:t>DROITS</a:t>
            </a:r>
            <a:endParaRPr sz="3200">
              <a:latin typeface="Carlito"/>
              <a:cs typeface="Carlito"/>
            </a:endParaRPr>
          </a:p>
          <a:p>
            <a:pPr marL="355600" indent="-342900">
              <a:lnSpc>
                <a:spcPct val="100000"/>
              </a:lnSpc>
              <a:spcBef>
                <a:spcPts val="425"/>
              </a:spcBef>
              <a:buChar char="•"/>
              <a:tabLst>
                <a:tab pos="354965" algn="l"/>
                <a:tab pos="355600" algn="l"/>
              </a:tabLst>
            </a:pPr>
            <a:r>
              <a:rPr sz="3200" spc="-125" dirty="0">
                <a:latin typeface="Arial"/>
                <a:cs typeface="Arial"/>
              </a:rPr>
              <a:t>Conditions </a:t>
            </a:r>
            <a:r>
              <a:rPr sz="3200" spc="-155" dirty="0">
                <a:latin typeface="Arial"/>
                <a:cs typeface="Arial"/>
              </a:rPr>
              <a:t>adéquates</a:t>
            </a:r>
            <a:r>
              <a:rPr sz="3200" spc="-204" dirty="0">
                <a:latin typeface="Arial"/>
                <a:cs typeface="Arial"/>
              </a:rPr>
              <a:t> </a:t>
            </a:r>
            <a:r>
              <a:rPr sz="3200" spc="-160" dirty="0">
                <a:latin typeface="Arial"/>
                <a:cs typeface="Arial"/>
              </a:rPr>
              <a:t>d’exercice</a:t>
            </a:r>
            <a:endParaRPr sz="3200">
              <a:latin typeface="Arial"/>
              <a:cs typeface="Arial"/>
            </a:endParaRPr>
          </a:p>
          <a:p>
            <a:pPr marL="927100" lvl="1" indent="-513715">
              <a:lnSpc>
                <a:spcPct val="100000"/>
              </a:lnSpc>
              <a:spcBef>
                <a:spcPts val="360"/>
              </a:spcBef>
              <a:buAutoNum type="arabicPeriod"/>
              <a:tabLst>
                <a:tab pos="927100" algn="l"/>
                <a:tab pos="927735" algn="l"/>
              </a:tabLst>
            </a:pPr>
            <a:r>
              <a:rPr sz="2800" spc="-5" dirty="0">
                <a:latin typeface="Carlito"/>
                <a:cs typeface="Carlito"/>
              </a:rPr>
              <a:t>respect, </a:t>
            </a:r>
            <a:r>
              <a:rPr sz="2800" spc="-10" dirty="0">
                <a:latin typeface="Carlito"/>
                <a:cs typeface="Carlito"/>
              </a:rPr>
              <a:t>considération et</a:t>
            </a:r>
            <a:r>
              <a:rPr sz="2800" spc="-65" dirty="0">
                <a:latin typeface="Carlito"/>
                <a:cs typeface="Carlito"/>
              </a:rPr>
              <a:t> </a:t>
            </a:r>
            <a:r>
              <a:rPr sz="2800" spc="-5" dirty="0">
                <a:latin typeface="Carlito"/>
                <a:cs typeface="Carlito"/>
              </a:rPr>
              <a:t>équité;</a:t>
            </a:r>
            <a:endParaRPr sz="2800">
              <a:latin typeface="Carlito"/>
              <a:cs typeface="Carlito"/>
            </a:endParaRPr>
          </a:p>
          <a:p>
            <a:pPr marL="927100" marR="5080" lvl="1" indent="-513715">
              <a:lnSpc>
                <a:spcPts val="3020"/>
              </a:lnSpc>
              <a:spcBef>
                <a:spcPts val="725"/>
              </a:spcBef>
              <a:buAutoNum type="arabicPeriod"/>
              <a:tabLst>
                <a:tab pos="927100" algn="l"/>
                <a:tab pos="927735" algn="l"/>
                <a:tab pos="2630170" algn="l"/>
                <a:tab pos="2843530" algn="l"/>
                <a:tab pos="3301365" algn="l"/>
                <a:tab pos="3887470" algn="l"/>
                <a:tab pos="4342765" algn="l"/>
                <a:tab pos="5800090" algn="l"/>
                <a:tab pos="6489065" algn="l"/>
              </a:tabLst>
            </a:pPr>
            <a:r>
              <a:rPr sz="2800" dirty="0">
                <a:latin typeface="Carlito"/>
                <a:cs typeface="Carlito"/>
              </a:rPr>
              <a:t>t</a:t>
            </a:r>
            <a:r>
              <a:rPr sz="2800" spc="-60" dirty="0">
                <a:latin typeface="Carlito"/>
                <a:cs typeface="Carlito"/>
              </a:rPr>
              <a:t>r</a:t>
            </a:r>
            <a:r>
              <a:rPr sz="2800" dirty="0">
                <a:latin typeface="Carlito"/>
                <a:cs typeface="Carlito"/>
              </a:rPr>
              <a:t>ai</a:t>
            </a:r>
            <a:r>
              <a:rPr sz="2800" spc="-45" dirty="0">
                <a:latin typeface="Carlito"/>
                <a:cs typeface="Carlito"/>
              </a:rPr>
              <a:t>t</a:t>
            </a:r>
            <a:r>
              <a:rPr sz="2800" dirty="0">
                <a:latin typeface="Carlito"/>
                <a:cs typeface="Carlito"/>
              </a:rPr>
              <a:t>em</a:t>
            </a:r>
            <a:r>
              <a:rPr sz="2800" spc="5" dirty="0">
                <a:latin typeface="Carlito"/>
                <a:cs typeface="Carlito"/>
              </a:rPr>
              <a:t>e</a:t>
            </a:r>
            <a:r>
              <a:rPr sz="2800" spc="-15" dirty="0">
                <a:latin typeface="Carlito"/>
                <a:cs typeface="Carlito"/>
              </a:rPr>
              <a:t>n</a:t>
            </a:r>
            <a:r>
              <a:rPr sz="2800" dirty="0">
                <a:latin typeface="Carlito"/>
                <a:cs typeface="Carlito"/>
              </a:rPr>
              <a:t>t	ob</a:t>
            </a:r>
            <a:r>
              <a:rPr sz="2800" spc="5" dirty="0">
                <a:latin typeface="Carlito"/>
                <a:cs typeface="Carlito"/>
              </a:rPr>
              <a:t>j</a:t>
            </a:r>
            <a:r>
              <a:rPr sz="2800" dirty="0">
                <a:latin typeface="Carlito"/>
                <a:cs typeface="Carlito"/>
              </a:rPr>
              <a:t>ectif	</a:t>
            </a:r>
            <a:r>
              <a:rPr sz="2800" spc="-10" dirty="0">
                <a:latin typeface="Carlito"/>
                <a:cs typeface="Carlito"/>
              </a:rPr>
              <a:t>e</a:t>
            </a:r>
            <a:r>
              <a:rPr sz="2800" dirty="0">
                <a:latin typeface="Carlito"/>
                <a:cs typeface="Carlito"/>
              </a:rPr>
              <a:t>t	im</a:t>
            </a:r>
            <a:r>
              <a:rPr sz="2800" spc="10" dirty="0">
                <a:latin typeface="Carlito"/>
                <a:cs typeface="Carlito"/>
              </a:rPr>
              <a:t>p</a:t>
            </a:r>
            <a:r>
              <a:rPr sz="2800" dirty="0">
                <a:latin typeface="Carlito"/>
                <a:cs typeface="Carlito"/>
              </a:rPr>
              <a:t>artial	lo</a:t>
            </a:r>
            <a:r>
              <a:rPr sz="2800" spc="-35" dirty="0">
                <a:latin typeface="Carlito"/>
                <a:cs typeface="Carlito"/>
              </a:rPr>
              <a:t>r</a:t>
            </a:r>
            <a:r>
              <a:rPr sz="2800" dirty="0">
                <a:latin typeface="Carlito"/>
                <a:cs typeface="Carlito"/>
              </a:rPr>
              <a:t>s	</a:t>
            </a:r>
            <a:r>
              <a:rPr sz="2800" spc="10" dirty="0">
                <a:latin typeface="Carlito"/>
                <a:cs typeface="Carlito"/>
              </a:rPr>
              <a:t>d</a:t>
            </a:r>
            <a:r>
              <a:rPr sz="2800" dirty="0">
                <a:latin typeface="Carlito"/>
                <a:cs typeface="Carlito"/>
              </a:rPr>
              <a:t>e  </a:t>
            </a:r>
            <a:r>
              <a:rPr sz="2800" spc="-55" dirty="0">
                <a:latin typeface="Arial"/>
                <a:cs typeface="Arial"/>
              </a:rPr>
              <a:t>l’'évaluation	</a:t>
            </a:r>
            <a:r>
              <a:rPr sz="2800" spc="-5" dirty="0">
                <a:latin typeface="Arial"/>
                <a:cs typeface="Arial"/>
              </a:rPr>
              <a:t>et	</a:t>
            </a:r>
            <a:r>
              <a:rPr sz="2800" spc="-125" dirty="0">
                <a:latin typeface="Arial"/>
                <a:cs typeface="Arial"/>
              </a:rPr>
              <a:t>de</a:t>
            </a:r>
            <a:r>
              <a:rPr sz="2800" spc="-150" dirty="0">
                <a:latin typeface="Arial"/>
                <a:cs typeface="Arial"/>
              </a:rPr>
              <a:t> </a:t>
            </a:r>
            <a:r>
              <a:rPr sz="2800" spc="-40" dirty="0">
                <a:latin typeface="Arial"/>
                <a:cs typeface="Arial"/>
              </a:rPr>
              <a:t>promotion;</a:t>
            </a:r>
            <a:endParaRPr sz="2800">
              <a:latin typeface="Arial"/>
              <a:cs typeface="Arial"/>
            </a:endParaRPr>
          </a:p>
          <a:p>
            <a:pPr marL="927100" marR="897890" lvl="1" indent="-513715">
              <a:lnSpc>
                <a:spcPts val="3020"/>
              </a:lnSpc>
              <a:spcBef>
                <a:spcPts val="680"/>
              </a:spcBef>
              <a:buAutoNum type="arabicPeriod"/>
              <a:tabLst>
                <a:tab pos="927100" algn="l"/>
                <a:tab pos="927735" algn="l"/>
              </a:tabLst>
            </a:pPr>
            <a:r>
              <a:rPr sz="2800" dirty="0">
                <a:latin typeface="Carlito"/>
                <a:cs typeface="Carlito"/>
              </a:rPr>
              <a:t>ne </a:t>
            </a:r>
            <a:r>
              <a:rPr sz="2800" spc="-5" dirty="0">
                <a:latin typeface="Carlito"/>
                <a:cs typeface="Carlito"/>
              </a:rPr>
              <a:t>doit </a:t>
            </a:r>
            <a:r>
              <a:rPr sz="2800" dirty="0">
                <a:latin typeface="Carlito"/>
                <a:cs typeface="Carlito"/>
              </a:rPr>
              <a:t>subir aucun </a:t>
            </a:r>
            <a:r>
              <a:rPr sz="2800" spc="-5" dirty="0">
                <a:latin typeface="Carlito"/>
                <a:cs typeface="Carlito"/>
              </a:rPr>
              <a:t>harcèlement</a:t>
            </a:r>
            <a:r>
              <a:rPr sz="2800" spc="-140" dirty="0">
                <a:latin typeface="Carlito"/>
                <a:cs typeface="Carlito"/>
              </a:rPr>
              <a:t> </a:t>
            </a:r>
            <a:r>
              <a:rPr sz="2800" dirty="0">
                <a:latin typeface="Carlito"/>
                <a:cs typeface="Carlito"/>
              </a:rPr>
              <a:t>ni  </a:t>
            </a:r>
            <a:r>
              <a:rPr sz="2800" spc="-5" dirty="0">
                <a:latin typeface="Carlito"/>
                <a:cs typeface="Carlito"/>
              </a:rPr>
              <a:t>discrimination;</a:t>
            </a:r>
            <a:endParaRPr sz="2800">
              <a:latin typeface="Carlito"/>
              <a:cs typeface="Carlito"/>
            </a:endParaRPr>
          </a:p>
          <a:p>
            <a:pPr marL="927100" marR="231140" lvl="1" indent="-513715">
              <a:lnSpc>
                <a:spcPts val="3020"/>
              </a:lnSpc>
              <a:spcBef>
                <a:spcPts val="685"/>
              </a:spcBef>
              <a:buAutoNum type="arabicPeriod"/>
              <a:tabLst>
                <a:tab pos="927100" algn="l"/>
                <a:tab pos="927735" algn="l"/>
              </a:tabLst>
            </a:pPr>
            <a:r>
              <a:rPr sz="2800" spc="-5" dirty="0">
                <a:latin typeface="Carlito"/>
                <a:cs typeface="Carlito"/>
              </a:rPr>
              <a:t>bénéficient </a:t>
            </a:r>
            <a:r>
              <a:rPr sz="2800" dirty="0">
                <a:latin typeface="Carlito"/>
                <a:cs typeface="Carlito"/>
              </a:rPr>
              <a:t>des </a:t>
            </a:r>
            <a:r>
              <a:rPr sz="2800" spc="-5" dirty="0">
                <a:latin typeface="Carlito"/>
                <a:cs typeface="Carlito"/>
              </a:rPr>
              <a:t>dispositifs </a:t>
            </a:r>
            <a:r>
              <a:rPr sz="2800" dirty="0">
                <a:latin typeface="Carlito"/>
                <a:cs typeface="Carlito"/>
              </a:rPr>
              <a:t>de</a:t>
            </a:r>
            <a:r>
              <a:rPr sz="2800" spc="-145" dirty="0">
                <a:latin typeface="Carlito"/>
                <a:cs typeface="Carlito"/>
              </a:rPr>
              <a:t> </a:t>
            </a:r>
            <a:r>
              <a:rPr sz="2800" spc="-10" dirty="0">
                <a:latin typeface="Carlito"/>
                <a:cs typeface="Carlito"/>
              </a:rPr>
              <a:t>formation  </a:t>
            </a:r>
            <a:r>
              <a:rPr sz="2800" spc="-5" dirty="0">
                <a:latin typeface="Carlito"/>
                <a:cs typeface="Carlito"/>
              </a:rPr>
              <a:t>continue.</a:t>
            </a:r>
            <a:endParaRPr sz="2800">
              <a:latin typeface="Carlito"/>
              <a:cs typeface="Carlito"/>
            </a:endParaRPr>
          </a:p>
        </p:txBody>
      </p:sp>
      <p:sp>
        <p:nvSpPr>
          <p:cNvPr id="4" name="object 4"/>
          <p:cNvSpPr txBox="1"/>
          <p:nvPr/>
        </p:nvSpPr>
        <p:spPr>
          <a:xfrm>
            <a:off x="457200" y="274320"/>
            <a:ext cx="8229600" cy="1143000"/>
          </a:xfrm>
          <a:prstGeom prst="rect">
            <a:avLst/>
          </a:prstGeom>
          <a:solidFill>
            <a:srgbClr val="F9C090"/>
          </a:solidFill>
        </p:spPr>
        <p:txBody>
          <a:bodyPr vert="horz" wrap="square" lIns="0" tIns="0" rIns="0" bIns="0" rtlCol="0">
            <a:spAutoFit/>
          </a:bodyPr>
          <a:lstStyle/>
          <a:p>
            <a:pPr marL="1270" algn="ctr">
              <a:lnSpc>
                <a:spcPts val="4245"/>
              </a:lnSpc>
            </a:pPr>
            <a:r>
              <a:rPr sz="4000" spc="-20" dirty="0">
                <a:latin typeface="Carlito"/>
                <a:cs typeface="Carlito"/>
              </a:rPr>
              <a:t>Personnel</a:t>
            </a:r>
            <a:r>
              <a:rPr sz="4000" spc="-25" dirty="0">
                <a:latin typeface="Carlito"/>
                <a:cs typeface="Carlito"/>
              </a:rPr>
              <a:t> </a:t>
            </a:r>
            <a:r>
              <a:rPr sz="4000" spc="-15" dirty="0">
                <a:latin typeface="Carlito"/>
                <a:cs typeface="Carlito"/>
              </a:rPr>
              <a:t>Administratif</a:t>
            </a:r>
            <a:endParaRPr sz="4000">
              <a:latin typeface="Carlito"/>
              <a:cs typeface="Carlito"/>
            </a:endParaRPr>
          </a:p>
          <a:p>
            <a:pPr algn="ctr">
              <a:lnSpc>
                <a:spcPts val="4750"/>
              </a:lnSpc>
            </a:pPr>
            <a:r>
              <a:rPr sz="4000" dirty="0">
                <a:latin typeface="Carlito"/>
                <a:cs typeface="Carlito"/>
              </a:rPr>
              <a:t>et</a:t>
            </a:r>
            <a:r>
              <a:rPr sz="4000" spc="-40" dirty="0">
                <a:latin typeface="Carlito"/>
                <a:cs typeface="Carlito"/>
              </a:rPr>
              <a:t> </a:t>
            </a:r>
            <a:r>
              <a:rPr sz="4000" spc="-45" dirty="0">
                <a:latin typeface="Carlito"/>
                <a:cs typeface="Carlito"/>
              </a:rPr>
              <a:t>Technique</a:t>
            </a:r>
            <a:endParaRPr sz="4000">
              <a:latin typeface="Carlito"/>
              <a:cs typeface="Carli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0"/>
            <a:ext cx="8308340" cy="1143000"/>
            <a:chOff x="418084" y="7620"/>
            <a:chExt cx="8308340" cy="1046480"/>
          </a:xfrm>
        </p:grpSpPr>
        <p:sp>
          <p:nvSpPr>
            <p:cNvPr id="3" name="object 3"/>
            <p:cNvSpPr/>
            <p:nvPr/>
          </p:nvSpPr>
          <p:spPr>
            <a:xfrm>
              <a:off x="418084" y="255544"/>
              <a:ext cx="8307830" cy="6598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98800" y="7620"/>
              <a:ext cx="2946400" cy="10464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274320"/>
              <a:ext cx="8229600" cy="58165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57200" y="274320"/>
            <a:ext cx="8229600" cy="581660"/>
          </a:xfrm>
          <a:prstGeom prst="rect">
            <a:avLst/>
          </a:prstGeom>
          <a:ln w="10159">
            <a:solidFill>
              <a:srgbClr val="97B853"/>
            </a:solidFill>
          </a:ln>
        </p:spPr>
        <p:txBody>
          <a:bodyPr vert="horz" wrap="square" lIns="0" tIns="0" rIns="0" bIns="0" rtlCol="0">
            <a:spAutoFit/>
          </a:bodyPr>
          <a:lstStyle/>
          <a:p>
            <a:pPr marL="1270" algn="ctr">
              <a:lnSpc>
                <a:spcPts val="3265"/>
              </a:lnSpc>
            </a:pPr>
            <a:r>
              <a:rPr sz="3600" spc="-15" dirty="0"/>
              <a:t>Introduction</a:t>
            </a:r>
            <a:endParaRPr sz="3600"/>
          </a:p>
        </p:txBody>
      </p:sp>
      <p:sp>
        <p:nvSpPr>
          <p:cNvPr id="7" name="object 7"/>
          <p:cNvSpPr txBox="1"/>
          <p:nvPr/>
        </p:nvSpPr>
        <p:spPr>
          <a:xfrm>
            <a:off x="578802" y="1309370"/>
            <a:ext cx="798639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Times New Roman"/>
                <a:cs typeface="Times New Roman"/>
              </a:rPr>
              <a:t>L‘université </a:t>
            </a:r>
            <a:r>
              <a:rPr sz="2400" spc="-5" dirty="0">
                <a:latin typeface="Times New Roman"/>
                <a:cs typeface="Times New Roman"/>
              </a:rPr>
              <a:t>est </a:t>
            </a:r>
            <a:r>
              <a:rPr sz="2400" spc="5" dirty="0">
                <a:latin typeface="Times New Roman"/>
                <a:cs typeface="Times New Roman"/>
              </a:rPr>
              <a:t>une </a:t>
            </a:r>
            <a:r>
              <a:rPr sz="2400" spc="-5" dirty="0">
                <a:latin typeface="Times New Roman"/>
                <a:cs typeface="Times New Roman"/>
              </a:rPr>
              <a:t>institution d'intérêt public </a:t>
            </a:r>
            <a:r>
              <a:rPr sz="2400" dirty="0">
                <a:latin typeface="Times New Roman"/>
                <a:cs typeface="Times New Roman"/>
              </a:rPr>
              <a:t>qui </a:t>
            </a:r>
            <a:r>
              <a:rPr sz="2400" spc="-5" dirty="0">
                <a:latin typeface="Times New Roman"/>
                <a:cs typeface="Times New Roman"/>
              </a:rPr>
              <a:t>veille </a:t>
            </a:r>
            <a:r>
              <a:rPr sz="2400" spc="-10" dirty="0">
                <a:latin typeface="Times New Roman"/>
                <a:cs typeface="Times New Roman"/>
              </a:rPr>
              <a:t>au  </a:t>
            </a:r>
            <a:r>
              <a:rPr sz="2400" spc="-5" dirty="0">
                <a:latin typeface="Times New Roman"/>
                <a:cs typeface="Times New Roman"/>
              </a:rPr>
              <a:t>développement et </a:t>
            </a:r>
            <a:r>
              <a:rPr sz="2400" dirty="0">
                <a:latin typeface="Times New Roman"/>
                <a:cs typeface="Times New Roman"/>
              </a:rPr>
              <a:t>à </a:t>
            </a:r>
            <a:r>
              <a:rPr sz="2400" spc="-5" dirty="0">
                <a:latin typeface="Times New Roman"/>
                <a:cs typeface="Times New Roman"/>
              </a:rPr>
              <a:t>la transmission </a:t>
            </a:r>
            <a:r>
              <a:rPr sz="2400" dirty="0">
                <a:latin typeface="Times New Roman"/>
                <a:cs typeface="Times New Roman"/>
              </a:rPr>
              <a:t>des </a:t>
            </a:r>
            <a:r>
              <a:rPr sz="2400" spc="-5" dirty="0">
                <a:latin typeface="Times New Roman"/>
                <a:cs typeface="Times New Roman"/>
              </a:rPr>
              <a:t>connaissances de </a:t>
            </a:r>
            <a:r>
              <a:rPr sz="2400" spc="-10" dirty="0">
                <a:latin typeface="Times New Roman"/>
                <a:cs typeface="Times New Roman"/>
              </a:rPr>
              <a:t>même  </a:t>
            </a:r>
            <a:r>
              <a:rPr sz="2400" dirty="0">
                <a:latin typeface="Times New Roman"/>
                <a:cs typeface="Times New Roman"/>
              </a:rPr>
              <a:t>qu'à </a:t>
            </a:r>
            <a:r>
              <a:rPr sz="2400" spc="-5" dirty="0">
                <a:latin typeface="Times New Roman"/>
                <a:cs typeface="Times New Roman"/>
              </a:rPr>
              <a:t>la </a:t>
            </a:r>
            <a:r>
              <a:rPr sz="2400" spc="-10" dirty="0">
                <a:latin typeface="Times New Roman"/>
                <a:cs typeface="Times New Roman"/>
              </a:rPr>
              <a:t>diffusion </a:t>
            </a:r>
            <a:r>
              <a:rPr sz="2400" spc="-5" dirty="0">
                <a:latin typeface="Times New Roman"/>
                <a:cs typeface="Times New Roman"/>
              </a:rPr>
              <a:t>libre </a:t>
            </a:r>
            <a:r>
              <a:rPr sz="2400" dirty="0">
                <a:latin typeface="Times New Roman"/>
                <a:cs typeface="Times New Roman"/>
              </a:rPr>
              <a:t>du</a:t>
            </a:r>
            <a:r>
              <a:rPr sz="2400" spc="20" dirty="0">
                <a:latin typeface="Times New Roman"/>
                <a:cs typeface="Times New Roman"/>
              </a:rPr>
              <a:t> </a:t>
            </a:r>
            <a:r>
              <a:rPr sz="2400" spc="-25" dirty="0">
                <a:latin typeface="Times New Roman"/>
                <a:cs typeface="Times New Roman"/>
              </a:rPr>
              <a:t>savoir.</a:t>
            </a:r>
            <a:endParaRPr sz="2400">
              <a:latin typeface="Times New Roman"/>
              <a:cs typeface="Times New Roman"/>
            </a:endParaRPr>
          </a:p>
        </p:txBody>
      </p:sp>
      <p:sp>
        <p:nvSpPr>
          <p:cNvPr id="8" name="object 8"/>
          <p:cNvSpPr/>
          <p:nvPr/>
        </p:nvSpPr>
        <p:spPr>
          <a:xfrm>
            <a:off x="2402839" y="2499360"/>
            <a:ext cx="3992879" cy="4064000"/>
          </a:xfrm>
          <a:custGeom>
            <a:avLst/>
            <a:gdLst/>
            <a:ahLst/>
            <a:cxnLst/>
            <a:rect l="l" t="t" r="r" b="b"/>
            <a:pathLst>
              <a:path w="3992879" h="4064000">
                <a:moveTo>
                  <a:pt x="1996439" y="0"/>
                </a:moveTo>
                <a:lnTo>
                  <a:pt x="1948633" y="571"/>
                </a:lnTo>
                <a:lnTo>
                  <a:pt x="1901103" y="2275"/>
                </a:lnTo>
                <a:lnTo>
                  <a:pt x="1853861" y="5101"/>
                </a:lnTo>
                <a:lnTo>
                  <a:pt x="1806919" y="9035"/>
                </a:lnTo>
                <a:lnTo>
                  <a:pt x="1760291" y="14065"/>
                </a:lnTo>
                <a:lnTo>
                  <a:pt x="1713988" y="20177"/>
                </a:lnTo>
                <a:lnTo>
                  <a:pt x="1668023" y="27359"/>
                </a:lnTo>
                <a:lnTo>
                  <a:pt x="1622409" y="35599"/>
                </a:lnTo>
                <a:lnTo>
                  <a:pt x="1577159" y="44883"/>
                </a:lnTo>
                <a:lnTo>
                  <a:pt x="1532284" y="55200"/>
                </a:lnTo>
                <a:lnTo>
                  <a:pt x="1487797" y="66535"/>
                </a:lnTo>
                <a:lnTo>
                  <a:pt x="1443711" y="78876"/>
                </a:lnTo>
                <a:lnTo>
                  <a:pt x="1400038" y="92212"/>
                </a:lnTo>
                <a:lnTo>
                  <a:pt x="1356791" y="106528"/>
                </a:lnTo>
                <a:lnTo>
                  <a:pt x="1313983" y="121812"/>
                </a:lnTo>
                <a:lnTo>
                  <a:pt x="1271625" y="138052"/>
                </a:lnTo>
                <a:lnTo>
                  <a:pt x="1229730" y="155235"/>
                </a:lnTo>
                <a:lnTo>
                  <a:pt x="1188312" y="173347"/>
                </a:lnTo>
                <a:lnTo>
                  <a:pt x="1147381" y="192377"/>
                </a:lnTo>
                <a:lnTo>
                  <a:pt x="1106952" y="212312"/>
                </a:lnTo>
                <a:lnTo>
                  <a:pt x="1067035" y="233138"/>
                </a:lnTo>
                <a:lnTo>
                  <a:pt x="1027645" y="254843"/>
                </a:lnTo>
                <a:lnTo>
                  <a:pt x="988793" y="277415"/>
                </a:lnTo>
                <a:lnTo>
                  <a:pt x="950492" y="300840"/>
                </a:lnTo>
                <a:lnTo>
                  <a:pt x="912755" y="325106"/>
                </a:lnTo>
                <a:lnTo>
                  <a:pt x="875593" y="350200"/>
                </a:lnTo>
                <a:lnTo>
                  <a:pt x="839020" y="376110"/>
                </a:lnTo>
                <a:lnTo>
                  <a:pt x="803047" y="402822"/>
                </a:lnTo>
                <a:lnTo>
                  <a:pt x="767688" y="430324"/>
                </a:lnTo>
                <a:lnTo>
                  <a:pt x="732956" y="458603"/>
                </a:lnTo>
                <a:lnTo>
                  <a:pt x="698861" y="487647"/>
                </a:lnTo>
                <a:lnTo>
                  <a:pt x="665418" y="517443"/>
                </a:lnTo>
                <a:lnTo>
                  <a:pt x="632638" y="547978"/>
                </a:lnTo>
                <a:lnTo>
                  <a:pt x="600534" y="579239"/>
                </a:lnTo>
                <a:lnTo>
                  <a:pt x="569118" y="611213"/>
                </a:lnTo>
                <a:lnTo>
                  <a:pt x="538404" y="643888"/>
                </a:lnTo>
                <a:lnTo>
                  <a:pt x="508403" y="677252"/>
                </a:lnTo>
                <a:lnTo>
                  <a:pt x="479128" y="711290"/>
                </a:lnTo>
                <a:lnTo>
                  <a:pt x="450592" y="745992"/>
                </a:lnTo>
                <a:lnTo>
                  <a:pt x="422807" y="781343"/>
                </a:lnTo>
                <a:lnTo>
                  <a:pt x="395786" y="817331"/>
                </a:lnTo>
                <a:lnTo>
                  <a:pt x="369540" y="853944"/>
                </a:lnTo>
                <a:lnTo>
                  <a:pt x="344083" y="891169"/>
                </a:lnTo>
                <a:lnTo>
                  <a:pt x="319428" y="928992"/>
                </a:lnTo>
                <a:lnTo>
                  <a:pt x="295586" y="967402"/>
                </a:lnTo>
                <a:lnTo>
                  <a:pt x="272570" y="1006385"/>
                </a:lnTo>
                <a:lnTo>
                  <a:pt x="250393" y="1045929"/>
                </a:lnTo>
                <a:lnTo>
                  <a:pt x="229066" y="1086021"/>
                </a:lnTo>
                <a:lnTo>
                  <a:pt x="208604" y="1126648"/>
                </a:lnTo>
                <a:lnTo>
                  <a:pt x="189018" y="1167798"/>
                </a:lnTo>
                <a:lnTo>
                  <a:pt x="170320" y="1209458"/>
                </a:lnTo>
                <a:lnTo>
                  <a:pt x="152524" y="1251615"/>
                </a:lnTo>
                <a:lnTo>
                  <a:pt x="135642" y="1294256"/>
                </a:lnTo>
                <a:lnTo>
                  <a:pt x="119686" y="1337369"/>
                </a:lnTo>
                <a:lnTo>
                  <a:pt x="104668" y="1380940"/>
                </a:lnTo>
                <a:lnTo>
                  <a:pt x="90602" y="1424958"/>
                </a:lnTo>
                <a:lnTo>
                  <a:pt x="77499" y="1469410"/>
                </a:lnTo>
                <a:lnTo>
                  <a:pt x="65373" y="1514282"/>
                </a:lnTo>
                <a:lnTo>
                  <a:pt x="54236" y="1559562"/>
                </a:lnTo>
                <a:lnTo>
                  <a:pt x="44100" y="1605237"/>
                </a:lnTo>
                <a:lnTo>
                  <a:pt x="34978" y="1651295"/>
                </a:lnTo>
                <a:lnTo>
                  <a:pt x="26882" y="1697722"/>
                </a:lnTo>
                <a:lnTo>
                  <a:pt x="19825" y="1744507"/>
                </a:lnTo>
                <a:lnTo>
                  <a:pt x="13819" y="1791636"/>
                </a:lnTo>
                <a:lnTo>
                  <a:pt x="8878" y="1839096"/>
                </a:lnTo>
                <a:lnTo>
                  <a:pt x="5012" y="1886876"/>
                </a:lnTo>
                <a:lnTo>
                  <a:pt x="2236" y="1934961"/>
                </a:lnTo>
                <a:lnTo>
                  <a:pt x="561" y="1983340"/>
                </a:lnTo>
                <a:lnTo>
                  <a:pt x="0" y="2032000"/>
                </a:lnTo>
                <a:lnTo>
                  <a:pt x="561" y="2080657"/>
                </a:lnTo>
                <a:lnTo>
                  <a:pt x="2236" y="2129034"/>
                </a:lnTo>
                <a:lnTo>
                  <a:pt x="5012" y="2177117"/>
                </a:lnTo>
                <a:lnTo>
                  <a:pt x="8878" y="2224895"/>
                </a:lnTo>
                <a:lnTo>
                  <a:pt x="13819" y="2272354"/>
                </a:lnTo>
                <a:lnTo>
                  <a:pt x="19825" y="2319481"/>
                </a:lnTo>
                <a:lnTo>
                  <a:pt x="26882" y="2366264"/>
                </a:lnTo>
                <a:lnTo>
                  <a:pt x="34978" y="2412691"/>
                </a:lnTo>
                <a:lnTo>
                  <a:pt x="44100" y="2458747"/>
                </a:lnTo>
                <a:lnTo>
                  <a:pt x="54236" y="2504421"/>
                </a:lnTo>
                <a:lnTo>
                  <a:pt x="65373" y="2549700"/>
                </a:lnTo>
                <a:lnTo>
                  <a:pt x="77499" y="2594571"/>
                </a:lnTo>
                <a:lnTo>
                  <a:pt x="90602" y="2639022"/>
                </a:lnTo>
                <a:lnTo>
                  <a:pt x="104668" y="2683039"/>
                </a:lnTo>
                <a:lnTo>
                  <a:pt x="119686" y="2726610"/>
                </a:lnTo>
                <a:lnTo>
                  <a:pt x="135642" y="2769722"/>
                </a:lnTo>
                <a:lnTo>
                  <a:pt x="152524" y="2812363"/>
                </a:lnTo>
                <a:lnTo>
                  <a:pt x="170320" y="2854519"/>
                </a:lnTo>
                <a:lnTo>
                  <a:pt x="189018" y="2896179"/>
                </a:lnTo>
                <a:lnTo>
                  <a:pt x="208604" y="2937328"/>
                </a:lnTo>
                <a:lnTo>
                  <a:pt x="229066" y="2977955"/>
                </a:lnTo>
                <a:lnTo>
                  <a:pt x="250393" y="3018047"/>
                </a:lnTo>
                <a:lnTo>
                  <a:pt x="272570" y="3057591"/>
                </a:lnTo>
                <a:lnTo>
                  <a:pt x="295586" y="3096575"/>
                </a:lnTo>
                <a:lnTo>
                  <a:pt x="319428" y="3134984"/>
                </a:lnTo>
                <a:lnTo>
                  <a:pt x="344083" y="3172808"/>
                </a:lnTo>
                <a:lnTo>
                  <a:pt x="369540" y="3210033"/>
                </a:lnTo>
                <a:lnTo>
                  <a:pt x="395786" y="3246646"/>
                </a:lnTo>
                <a:lnTo>
                  <a:pt x="422807" y="3282634"/>
                </a:lnTo>
                <a:lnTo>
                  <a:pt x="450592" y="3317986"/>
                </a:lnTo>
                <a:lnTo>
                  <a:pt x="479128" y="3352688"/>
                </a:lnTo>
                <a:lnTo>
                  <a:pt x="508403" y="3386727"/>
                </a:lnTo>
                <a:lnTo>
                  <a:pt x="538404" y="3420091"/>
                </a:lnTo>
                <a:lnTo>
                  <a:pt x="569118" y="3452767"/>
                </a:lnTo>
                <a:lnTo>
                  <a:pt x="600534" y="3484742"/>
                </a:lnTo>
                <a:lnTo>
                  <a:pt x="632638" y="3516003"/>
                </a:lnTo>
                <a:lnTo>
                  <a:pt x="665418" y="3546538"/>
                </a:lnTo>
                <a:lnTo>
                  <a:pt x="698861" y="3576335"/>
                </a:lnTo>
                <a:lnTo>
                  <a:pt x="732956" y="3605379"/>
                </a:lnTo>
                <a:lnTo>
                  <a:pt x="767688" y="3633659"/>
                </a:lnTo>
                <a:lnTo>
                  <a:pt x="803047" y="3661162"/>
                </a:lnTo>
                <a:lnTo>
                  <a:pt x="839020" y="3687875"/>
                </a:lnTo>
                <a:lnTo>
                  <a:pt x="875593" y="3713786"/>
                </a:lnTo>
                <a:lnTo>
                  <a:pt x="912755" y="3738880"/>
                </a:lnTo>
                <a:lnTo>
                  <a:pt x="950492" y="3763147"/>
                </a:lnTo>
                <a:lnTo>
                  <a:pt x="988793" y="3786573"/>
                </a:lnTo>
                <a:lnTo>
                  <a:pt x="1027645" y="3809145"/>
                </a:lnTo>
                <a:lnTo>
                  <a:pt x="1067035" y="3830851"/>
                </a:lnTo>
                <a:lnTo>
                  <a:pt x="1106952" y="3851678"/>
                </a:lnTo>
                <a:lnTo>
                  <a:pt x="1147381" y="3871613"/>
                </a:lnTo>
                <a:lnTo>
                  <a:pt x="1188312" y="3890644"/>
                </a:lnTo>
                <a:lnTo>
                  <a:pt x="1229730" y="3908757"/>
                </a:lnTo>
                <a:lnTo>
                  <a:pt x="1271625" y="3925941"/>
                </a:lnTo>
                <a:lnTo>
                  <a:pt x="1313983" y="3942181"/>
                </a:lnTo>
                <a:lnTo>
                  <a:pt x="1356791" y="3957466"/>
                </a:lnTo>
                <a:lnTo>
                  <a:pt x="1400038" y="3971783"/>
                </a:lnTo>
                <a:lnTo>
                  <a:pt x="1443711" y="3985119"/>
                </a:lnTo>
                <a:lnTo>
                  <a:pt x="1487797" y="3997461"/>
                </a:lnTo>
                <a:lnTo>
                  <a:pt x="1532284" y="4008797"/>
                </a:lnTo>
                <a:lnTo>
                  <a:pt x="1577159" y="4019113"/>
                </a:lnTo>
                <a:lnTo>
                  <a:pt x="1622409" y="4028398"/>
                </a:lnTo>
                <a:lnTo>
                  <a:pt x="1668023" y="4036638"/>
                </a:lnTo>
                <a:lnTo>
                  <a:pt x="1713988" y="4043821"/>
                </a:lnTo>
                <a:lnTo>
                  <a:pt x="1760291" y="4049933"/>
                </a:lnTo>
                <a:lnTo>
                  <a:pt x="1806919" y="4054963"/>
                </a:lnTo>
                <a:lnTo>
                  <a:pt x="1853861" y="4058898"/>
                </a:lnTo>
                <a:lnTo>
                  <a:pt x="1901103" y="4061723"/>
                </a:lnTo>
                <a:lnTo>
                  <a:pt x="1948633" y="4063428"/>
                </a:lnTo>
                <a:lnTo>
                  <a:pt x="1996439" y="4064000"/>
                </a:lnTo>
                <a:lnTo>
                  <a:pt x="2044246" y="4063428"/>
                </a:lnTo>
                <a:lnTo>
                  <a:pt x="2091776" y="4061723"/>
                </a:lnTo>
                <a:lnTo>
                  <a:pt x="2139018" y="4058898"/>
                </a:lnTo>
                <a:lnTo>
                  <a:pt x="2185960" y="4054963"/>
                </a:lnTo>
                <a:lnTo>
                  <a:pt x="2232588" y="4049933"/>
                </a:lnTo>
                <a:lnTo>
                  <a:pt x="2278891" y="4043821"/>
                </a:lnTo>
                <a:lnTo>
                  <a:pt x="2324856" y="4036638"/>
                </a:lnTo>
                <a:lnTo>
                  <a:pt x="2370470" y="4028398"/>
                </a:lnTo>
                <a:lnTo>
                  <a:pt x="2415720" y="4019113"/>
                </a:lnTo>
                <a:lnTo>
                  <a:pt x="2460595" y="4008797"/>
                </a:lnTo>
                <a:lnTo>
                  <a:pt x="2505082" y="3997461"/>
                </a:lnTo>
                <a:lnTo>
                  <a:pt x="2549168" y="3985119"/>
                </a:lnTo>
                <a:lnTo>
                  <a:pt x="2592841" y="3971783"/>
                </a:lnTo>
                <a:lnTo>
                  <a:pt x="2636088" y="3957466"/>
                </a:lnTo>
                <a:lnTo>
                  <a:pt x="2678896" y="3942181"/>
                </a:lnTo>
                <a:lnTo>
                  <a:pt x="2721254" y="3925941"/>
                </a:lnTo>
                <a:lnTo>
                  <a:pt x="2763149" y="3908757"/>
                </a:lnTo>
                <a:lnTo>
                  <a:pt x="2804567" y="3890644"/>
                </a:lnTo>
                <a:lnTo>
                  <a:pt x="2845498" y="3871613"/>
                </a:lnTo>
                <a:lnTo>
                  <a:pt x="2885927" y="3851678"/>
                </a:lnTo>
                <a:lnTo>
                  <a:pt x="2925844" y="3830851"/>
                </a:lnTo>
                <a:lnTo>
                  <a:pt x="2965234" y="3809145"/>
                </a:lnTo>
                <a:lnTo>
                  <a:pt x="3004086" y="3786573"/>
                </a:lnTo>
                <a:lnTo>
                  <a:pt x="3042387" y="3763147"/>
                </a:lnTo>
                <a:lnTo>
                  <a:pt x="3080124" y="3738880"/>
                </a:lnTo>
                <a:lnTo>
                  <a:pt x="3117286" y="3713786"/>
                </a:lnTo>
                <a:lnTo>
                  <a:pt x="3153859" y="3687875"/>
                </a:lnTo>
                <a:lnTo>
                  <a:pt x="3189832" y="3661162"/>
                </a:lnTo>
                <a:lnTo>
                  <a:pt x="3225191" y="3633659"/>
                </a:lnTo>
                <a:lnTo>
                  <a:pt x="3259923" y="3605379"/>
                </a:lnTo>
                <a:lnTo>
                  <a:pt x="3294018" y="3576335"/>
                </a:lnTo>
                <a:lnTo>
                  <a:pt x="3327461" y="3546538"/>
                </a:lnTo>
                <a:lnTo>
                  <a:pt x="3360241" y="3516003"/>
                </a:lnTo>
                <a:lnTo>
                  <a:pt x="3392345" y="3484742"/>
                </a:lnTo>
                <a:lnTo>
                  <a:pt x="3423761" y="3452767"/>
                </a:lnTo>
                <a:lnTo>
                  <a:pt x="3454475" y="3420091"/>
                </a:lnTo>
                <a:lnTo>
                  <a:pt x="3484476" y="3386727"/>
                </a:lnTo>
                <a:lnTo>
                  <a:pt x="3513751" y="3352688"/>
                </a:lnTo>
                <a:lnTo>
                  <a:pt x="3542287" y="3317986"/>
                </a:lnTo>
                <a:lnTo>
                  <a:pt x="3570072" y="3282634"/>
                </a:lnTo>
                <a:lnTo>
                  <a:pt x="3597093" y="3246646"/>
                </a:lnTo>
                <a:lnTo>
                  <a:pt x="3623339" y="3210033"/>
                </a:lnTo>
                <a:lnTo>
                  <a:pt x="3648796" y="3172808"/>
                </a:lnTo>
                <a:lnTo>
                  <a:pt x="3673451" y="3134984"/>
                </a:lnTo>
                <a:lnTo>
                  <a:pt x="3697293" y="3096575"/>
                </a:lnTo>
                <a:lnTo>
                  <a:pt x="3720309" y="3057591"/>
                </a:lnTo>
                <a:lnTo>
                  <a:pt x="3742486" y="3018047"/>
                </a:lnTo>
                <a:lnTo>
                  <a:pt x="3763813" y="2977955"/>
                </a:lnTo>
                <a:lnTo>
                  <a:pt x="3784275" y="2937328"/>
                </a:lnTo>
                <a:lnTo>
                  <a:pt x="3803861" y="2896179"/>
                </a:lnTo>
                <a:lnTo>
                  <a:pt x="3822559" y="2854519"/>
                </a:lnTo>
                <a:lnTo>
                  <a:pt x="3840355" y="2812363"/>
                </a:lnTo>
                <a:lnTo>
                  <a:pt x="3857237" y="2769722"/>
                </a:lnTo>
                <a:lnTo>
                  <a:pt x="3873193" y="2726610"/>
                </a:lnTo>
                <a:lnTo>
                  <a:pt x="3888211" y="2683039"/>
                </a:lnTo>
                <a:lnTo>
                  <a:pt x="3902277" y="2639022"/>
                </a:lnTo>
                <a:lnTo>
                  <a:pt x="3915380" y="2594571"/>
                </a:lnTo>
                <a:lnTo>
                  <a:pt x="3927506" y="2549700"/>
                </a:lnTo>
                <a:lnTo>
                  <a:pt x="3938643" y="2504421"/>
                </a:lnTo>
                <a:lnTo>
                  <a:pt x="3948779" y="2458747"/>
                </a:lnTo>
                <a:lnTo>
                  <a:pt x="3957901" y="2412691"/>
                </a:lnTo>
                <a:lnTo>
                  <a:pt x="3965997" y="2366264"/>
                </a:lnTo>
                <a:lnTo>
                  <a:pt x="3973054" y="2319481"/>
                </a:lnTo>
                <a:lnTo>
                  <a:pt x="3979060" y="2272354"/>
                </a:lnTo>
                <a:lnTo>
                  <a:pt x="3984001" y="2224895"/>
                </a:lnTo>
                <a:lnTo>
                  <a:pt x="3987867" y="2177117"/>
                </a:lnTo>
                <a:lnTo>
                  <a:pt x="3990643" y="2129034"/>
                </a:lnTo>
                <a:lnTo>
                  <a:pt x="3992318" y="2080657"/>
                </a:lnTo>
                <a:lnTo>
                  <a:pt x="3992880" y="2032000"/>
                </a:lnTo>
                <a:lnTo>
                  <a:pt x="3992318" y="1983340"/>
                </a:lnTo>
                <a:lnTo>
                  <a:pt x="3990643" y="1934961"/>
                </a:lnTo>
                <a:lnTo>
                  <a:pt x="3987867" y="1886876"/>
                </a:lnTo>
                <a:lnTo>
                  <a:pt x="3984001" y="1839096"/>
                </a:lnTo>
                <a:lnTo>
                  <a:pt x="3979060" y="1791636"/>
                </a:lnTo>
                <a:lnTo>
                  <a:pt x="3973054" y="1744507"/>
                </a:lnTo>
                <a:lnTo>
                  <a:pt x="3965997" y="1697722"/>
                </a:lnTo>
                <a:lnTo>
                  <a:pt x="3957901" y="1651295"/>
                </a:lnTo>
                <a:lnTo>
                  <a:pt x="3948779" y="1605237"/>
                </a:lnTo>
                <a:lnTo>
                  <a:pt x="3938643" y="1559562"/>
                </a:lnTo>
                <a:lnTo>
                  <a:pt x="3927506" y="1514282"/>
                </a:lnTo>
                <a:lnTo>
                  <a:pt x="3915380" y="1469410"/>
                </a:lnTo>
                <a:lnTo>
                  <a:pt x="3902277" y="1424958"/>
                </a:lnTo>
                <a:lnTo>
                  <a:pt x="3888211" y="1380940"/>
                </a:lnTo>
                <a:lnTo>
                  <a:pt x="3873193" y="1337369"/>
                </a:lnTo>
                <a:lnTo>
                  <a:pt x="3857237" y="1294256"/>
                </a:lnTo>
                <a:lnTo>
                  <a:pt x="3840355" y="1251615"/>
                </a:lnTo>
                <a:lnTo>
                  <a:pt x="3822559" y="1209458"/>
                </a:lnTo>
                <a:lnTo>
                  <a:pt x="3803861" y="1167798"/>
                </a:lnTo>
                <a:lnTo>
                  <a:pt x="3784275" y="1126648"/>
                </a:lnTo>
                <a:lnTo>
                  <a:pt x="3763813" y="1086021"/>
                </a:lnTo>
                <a:lnTo>
                  <a:pt x="3742486" y="1045929"/>
                </a:lnTo>
                <a:lnTo>
                  <a:pt x="3720309" y="1006385"/>
                </a:lnTo>
                <a:lnTo>
                  <a:pt x="3697293" y="967402"/>
                </a:lnTo>
                <a:lnTo>
                  <a:pt x="3673451" y="928992"/>
                </a:lnTo>
                <a:lnTo>
                  <a:pt x="3648796" y="891169"/>
                </a:lnTo>
                <a:lnTo>
                  <a:pt x="3623339" y="853944"/>
                </a:lnTo>
                <a:lnTo>
                  <a:pt x="3597093" y="817331"/>
                </a:lnTo>
                <a:lnTo>
                  <a:pt x="3570072" y="781343"/>
                </a:lnTo>
                <a:lnTo>
                  <a:pt x="3542287" y="745992"/>
                </a:lnTo>
                <a:lnTo>
                  <a:pt x="3513751" y="711290"/>
                </a:lnTo>
                <a:lnTo>
                  <a:pt x="3484476" y="677252"/>
                </a:lnTo>
                <a:lnTo>
                  <a:pt x="3454475" y="643888"/>
                </a:lnTo>
                <a:lnTo>
                  <a:pt x="3423761" y="611213"/>
                </a:lnTo>
                <a:lnTo>
                  <a:pt x="3392345" y="579239"/>
                </a:lnTo>
                <a:lnTo>
                  <a:pt x="3360241" y="547978"/>
                </a:lnTo>
                <a:lnTo>
                  <a:pt x="3327461" y="517443"/>
                </a:lnTo>
                <a:lnTo>
                  <a:pt x="3294018" y="487647"/>
                </a:lnTo>
                <a:lnTo>
                  <a:pt x="3259923" y="458603"/>
                </a:lnTo>
                <a:lnTo>
                  <a:pt x="3225191" y="430324"/>
                </a:lnTo>
                <a:lnTo>
                  <a:pt x="3189832" y="402822"/>
                </a:lnTo>
                <a:lnTo>
                  <a:pt x="3153859" y="376110"/>
                </a:lnTo>
                <a:lnTo>
                  <a:pt x="3117286" y="350200"/>
                </a:lnTo>
                <a:lnTo>
                  <a:pt x="3080124" y="325106"/>
                </a:lnTo>
                <a:lnTo>
                  <a:pt x="3042387" y="300840"/>
                </a:lnTo>
                <a:lnTo>
                  <a:pt x="3004086" y="277415"/>
                </a:lnTo>
                <a:lnTo>
                  <a:pt x="2965234" y="254843"/>
                </a:lnTo>
                <a:lnTo>
                  <a:pt x="2925844" y="233138"/>
                </a:lnTo>
                <a:lnTo>
                  <a:pt x="2885927" y="212312"/>
                </a:lnTo>
                <a:lnTo>
                  <a:pt x="2845498" y="192377"/>
                </a:lnTo>
                <a:lnTo>
                  <a:pt x="2804567" y="173347"/>
                </a:lnTo>
                <a:lnTo>
                  <a:pt x="2763149" y="155235"/>
                </a:lnTo>
                <a:lnTo>
                  <a:pt x="2721254" y="138052"/>
                </a:lnTo>
                <a:lnTo>
                  <a:pt x="2678896" y="121812"/>
                </a:lnTo>
                <a:lnTo>
                  <a:pt x="2636088" y="106528"/>
                </a:lnTo>
                <a:lnTo>
                  <a:pt x="2592841" y="92212"/>
                </a:lnTo>
                <a:lnTo>
                  <a:pt x="2549168" y="78876"/>
                </a:lnTo>
                <a:lnTo>
                  <a:pt x="2505082" y="66535"/>
                </a:lnTo>
                <a:lnTo>
                  <a:pt x="2460595" y="55200"/>
                </a:lnTo>
                <a:lnTo>
                  <a:pt x="2415720" y="44883"/>
                </a:lnTo>
                <a:lnTo>
                  <a:pt x="2370470" y="35599"/>
                </a:lnTo>
                <a:lnTo>
                  <a:pt x="2324856" y="27359"/>
                </a:lnTo>
                <a:lnTo>
                  <a:pt x="2278891" y="20177"/>
                </a:lnTo>
                <a:lnTo>
                  <a:pt x="2232588" y="14065"/>
                </a:lnTo>
                <a:lnTo>
                  <a:pt x="2185960" y="9035"/>
                </a:lnTo>
                <a:lnTo>
                  <a:pt x="2139018" y="5101"/>
                </a:lnTo>
                <a:lnTo>
                  <a:pt x="2091776" y="2275"/>
                </a:lnTo>
                <a:lnTo>
                  <a:pt x="2044246" y="571"/>
                </a:lnTo>
                <a:lnTo>
                  <a:pt x="1996439" y="0"/>
                </a:lnTo>
                <a:close/>
              </a:path>
            </a:pathLst>
          </a:custGeom>
          <a:solidFill>
            <a:srgbClr val="FFFF00">
              <a:alpha val="98823"/>
            </a:srgbClr>
          </a:solidFill>
        </p:spPr>
        <p:txBody>
          <a:bodyPr wrap="square" lIns="0" tIns="0" rIns="0" bIns="0" rtlCol="0"/>
          <a:lstStyle/>
          <a:p>
            <a:endParaRPr/>
          </a:p>
        </p:txBody>
      </p:sp>
      <p:sp>
        <p:nvSpPr>
          <p:cNvPr id="9" name="object 9"/>
          <p:cNvSpPr txBox="1"/>
          <p:nvPr/>
        </p:nvSpPr>
        <p:spPr>
          <a:xfrm>
            <a:off x="3439795" y="3487356"/>
            <a:ext cx="1917700" cy="1192530"/>
          </a:xfrm>
          <a:prstGeom prst="rect">
            <a:avLst/>
          </a:prstGeom>
        </p:spPr>
        <p:txBody>
          <a:bodyPr vert="horz" wrap="square" lIns="0" tIns="69850" rIns="0" bIns="0" rtlCol="0">
            <a:spAutoFit/>
          </a:bodyPr>
          <a:lstStyle/>
          <a:p>
            <a:pPr marL="85725" marR="5080" indent="-73660" algn="just">
              <a:lnSpc>
                <a:spcPct val="86700"/>
              </a:lnSpc>
              <a:spcBef>
                <a:spcPts val="550"/>
              </a:spcBef>
            </a:pPr>
            <a:r>
              <a:rPr sz="2800" spc="-25" dirty="0">
                <a:latin typeface="Times New Roman"/>
                <a:cs typeface="Times New Roman"/>
              </a:rPr>
              <a:t>L’université</a:t>
            </a:r>
            <a:r>
              <a:rPr sz="2800" spc="-75" dirty="0">
                <a:latin typeface="Times New Roman"/>
                <a:cs typeface="Times New Roman"/>
              </a:rPr>
              <a:t> </a:t>
            </a:r>
            <a:r>
              <a:rPr sz="2800" dirty="0">
                <a:latin typeface="Times New Roman"/>
                <a:cs typeface="Times New Roman"/>
              </a:rPr>
              <a:t>:  </a:t>
            </a:r>
            <a:r>
              <a:rPr sz="2800" spc="-10" dirty="0">
                <a:latin typeface="Times New Roman"/>
                <a:cs typeface="Times New Roman"/>
              </a:rPr>
              <a:t>formation </a:t>
            </a:r>
            <a:r>
              <a:rPr sz="2800" dirty="0">
                <a:latin typeface="Times New Roman"/>
                <a:cs typeface="Times New Roman"/>
              </a:rPr>
              <a:t>et  recherche</a:t>
            </a:r>
            <a:endParaRPr sz="2800">
              <a:latin typeface="Times New Roman"/>
              <a:cs typeface="Times New Roman"/>
            </a:endParaRPr>
          </a:p>
        </p:txBody>
      </p:sp>
      <p:sp>
        <p:nvSpPr>
          <p:cNvPr id="10" name="object 10"/>
          <p:cNvSpPr/>
          <p:nvPr/>
        </p:nvSpPr>
        <p:spPr>
          <a:xfrm>
            <a:off x="5072379" y="2499360"/>
            <a:ext cx="3070860" cy="40640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867400" y="4410075"/>
            <a:ext cx="1981199" cy="428322"/>
          </a:xfrm>
          <a:prstGeom prst="rect">
            <a:avLst/>
          </a:prstGeom>
        </p:spPr>
        <p:txBody>
          <a:bodyPr vert="horz" wrap="square" lIns="0" tIns="12700" rIns="0" bIns="0" rtlCol="0">
            <a:spAutoFit/>
          </a:bodyPr>
          <a:lstStyle/>
          <a:p>
            <a:pPr marL="12700">
              <a:lnSpc>
                <a:spcPct val="100000"/>
              </a:lnSpc>
              <a:spcBef>
                <a:spcPts val="100"/>
              </a:spcBef>
            </a:pPr>
            <a:r>
              <a:rPr sz="2700" spc="-10" dirty="0">
                <a:latin typeface="Carlito"/>
                <a:cs typeface="Carlito"/>
              </a:rPr>
              <a:t>Déontologie</a:t>
            </a:r>
            <a:endParaRPr sz="2700">
              <a:latin typeface="Carlito"/>
              <a:cs typeface="Carlito"/>
            </a:endParaRPr>
          </a:p>
        </p:txBody>
      </p:sp>
      <p:sp>
        <p:nvSpPr>
          <p:cNvPr id="12" name="object 12"/>
          <p:cNvSpPr/>
          <p:nvPr/>
        </p:nvSpPr>
        <p:spPr>
          <a:xfrm>
            <a:off x="381000" y="2644139"/>
            <a:ext cx="2971800" cy="3990340"/>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685670" y="4514215"/>
            <a:ext cx="1209930" cy="436880"/>
          </a:xfrm>
          <a:prstGeom prst="rect">
            <a:avLst/>
          </a:prstGeom>
        </p:spPr>
        <p:txBody>
          <a:bodyPr vert="horz" wrap="square" lIns="0" tIns="12700" rIns="0" bIns="0" rtlCol="0">
            <a:spAutoFit/>
          </a:bodyPr>
          <a:lstStyle/>
          <a:p>
            <a:pPr marL="12700">
              <a:lnSpc>
                <a:spcPct val="100000"/>
              </a:lnSpc>
              <a:spcBef>
                <a:spcPts val="100"/>
              </a:spcBef>
            </a:pPr>
            <a:r>
              <a:rPr sz="2700" spc="-40" dirty="0">
                <a:latin typeface="Carlito"/>
                <a:cs typeface="Carlito"/>
              </a:rPr>
              <a:t>E</a:t>
            </a:r>
            <a:r>
              <a:rPr sz="2700" dirty="0">
                <a:latin typeface="Carlito"/>
                <a:cs typeface="Carlito"/>
              </a:rPr>
              <a:t>thiq</a:t>
            </a:r>
            <a:r>
              <a:rPr sz="2700" spc="5" dirty="0">
                <a:latin typeface="Carlito"/>
                <a:cs typeface="Carlito"/>
              </a:rPr>
              <a:t>u</a:t>
            </a:r>
            <a:r>
              <a:rPr sz="2700" dirty="0">
                <a:latin typeface="Carlito"/>
                <a:cs typeface="Carlito"/>
              </a:rPr>
              <a:t>e</a:t>
            </a:r>
            <a:endParaRPr sz="2700">
              <a:latin typeface="Carlito"/>
              <a:cs typeface="Carlito"/>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600200"/>
            <a:ext cx="8229600" cy="4526280"/>
          </a:xfrm>
          <a:custGeom>
            <a:avLst/>
            <a:gdLst/>
            <a:ahLst/>
            <a:cxnLst/>
            <a:rect l="l" t="t" r="r" b="b"/>
            <a:pathLst>
              <a:path w="8229600" h="4526280">
                <a:moveTo>
                  <a:pt x="0" y="4526280"/>
                </a:moveTo>
                <a:lnTo>
                  <a:pt x="8229600" y="4526280"/>
                </a:lnTo>
                <a:lnTo>
                  <a:pt x="8229600" y="0"/>
                </a:lnTo>
                <a:lnTo>
                  <a:pt x="0" y="0"/>
                </a:lnTo>
                <a:lnTo>
                  <a:pt x="0" y="4526280"/>
                </a:lnTo>
                <a:close/>
              </a:path>
            </a:pathLst>
          </a:custGeom>
          <a:ln w="10160">
            <a:solidFill>
              <a:srgbClr val="4F81BC"/>
            </a:solidFill>
          </a:ln>
        </p:spPr>
        <p:txBody>
          <a:bodyPr wrap="square" lIns="0" tIns="0" rIns="0" bIns="0" rtlCol="0"/>
          <a:lstStyle/>
          <a:p>
            <a:endParaRPr/>
          </a:p>
        </p:txBody>
      </p:sp>
      <p:sp>
        <p:nvSpPr>
          <p:cNvPr id="3" name="object 3"/>
          <p:cNvSpPr txBox="1"/>
          <p:nvPr/>
        </p:nvSpPr>
        <p:spPr>
          <a:xfrm>
            <a:off x="457200" y="1483726"/>
            <a:ext cx="8077199" cy="3488776"/>
          </a:xfrm>
          <a:prstGeom prst="rect">
            <a:avLst/>
          </a:prstGeom>
        </p:spPr>
        <p:txBody>
          <a:bodyPr vert="horz" wrap="square" lIns="0" tIns="132715" rIns="0" bIns="0" rtlCol="0">
            <a:spAutoFit/>
          </a:bodyPr>
          <a:lstStyle/>
          <a:p>
            <a:pPr marL="564515" algn="ctr">
              <a:lnSpc>
                <a:spcPct val="100000"/>
              </a:lnSpc>
              <a:spcBef>
                <a:spcPts val="1045"/>
              </a:spcBef>
            </a:pPr>
            <a:r>
              <a:rPr sz="3200" b="1" spc="-20" dirty="0">
                <a:uFill>
                  <a:solidFill>
                    <a:srgbClr val="375F92"/>
                  </a:solidFill>
                </a:uFill>
                <a:latin typeface="Carlito"/>
                <a:cs typeface="Carlito"/>
              </a:rPr>
              <a:t>DEVOIRS</a:t>
            </a:r>
            <a:endParaRPr sz="3200">
              <a:latin typeface="Carlito"/>
              <a:cs typeface="Carlito"/>
            </a:endParaRPr>
          </a:p>
          <a:p>
            <a:pPr marL="12700">
              <a:lnSpc>
                <a:spcPct val="100000"/>
              </a:lnSpc>
              <a:spcBef>
                <a:spcPts val="800"/>
              </a:spcBef>
              <a:tabLst>
                <a:tab pos="7338059" algn="l"/>
              </a:tabLst>
            </a:pPr>
            <a:r>
              <a:rPr sz="3200" spc="-10" dirty="0">
                <a:latin typeface="Carlito"/>
                <a:cs typeface="Carlito"/>
              </a:rPr>
              <a:t>Réunir </a:t>
            </a:r>
            <a:r>
              <a:rPr sz="3200" dirty="0">
                <a:latin typeface="Carlito"/>
                <a:cs typeface="Carlito"/>
              </a:rPr>
              <a:t>les </a:t>
            </a:r>
            <a:r>
              <a:rPr sz="3200" spc="-5" dirty="0">
                <a:latin typeface="Carlito"/>
                <a:cs typeface="Carlito"/>
              </a:rPr>
              <a:t>conditions</a:t>
            </a:r>
            <a:r>
              <a:rPr sz="3200" spc="35" dirty="0">
                <a:latin typeface="Carlito"/>
                <a:cs typeface="Carlito"/>
              </a:rPr>
              <a:t> </a:t>
            </a:r>
            <a:r>
              <a:rPr sz="3200" spc="-5">
                <a:latin typeface="Carlito"/>
                <a:cs typeface="Carlito"/>
              </a:rPr>
              <a:t>optimales</a:t>
            </a:r>
            <a:r>
              <a:rPr sz="3200" spc="30">
                <a:latin typeface="Carlito"/>
                <a:cs typeface="Carlito"/>
              </a:rPr>
              <a:t> </a:t>
            </a:r>
            <a:r>
              <a:rPr sz="3200" spc="-15" smtClean="0">
                <a:latin typeface="Carlito"/>
                <a:cs typeface="Carlito"/>
              </a:rPr>
              <a:t>permettan</a:t>
            </a:r>
            <a:r>
              <a:rPr lang="fr-FR" sz="3200" spc="-15" dirty="0" smtClean="0">
                <a:latin typeface="Carlito"/>
                <a:cs typeface="Carlito"/>
              </a:rPr>
              <a:t>t:</a:t>
            </a:r>
          </a:p>
          <a:p>
            <a:pPr marL="12700">
              <a:lnSpc>
                <a:spcPct val="100000"/>
              </a:lnSpc>
              <a:spcBef>
                <a:spcPts val="800"/>
              </a:spcBef>
              <a:tabLst>
                <a:tab pos="7338059" algn="l"/>
              </a:tabLst>
            </a:pPr>
            <a:r>
              <a:rPr sz="3200" smtClean="0">
                <a:latin typeface="Carlito"/>
                <a:cs typeface="Carlito"/>
              </a:rPr>
              <a:t>- </a:t>
            </a:r>
            <a:r>
              <a:rPr sz="3200" dirty="0">
                <a:latin typeface="Carlito"/>
                <a:cs typeface="Carlito"/>
              </a:rPr>
              <a:t>à </a:t>
            </a:r>
            <a:r>
              <a:rPr sz="3200" spc="-5" dirty="0">
                <a:latin typeface="Carlito"/>
                <a:cs typeface="Carlito"/>
              </a:rPr>
              <a:t>l'enseignant-chercheur de </a:t>
            </a:r>
            <a:r>
              <a:rPr sz="3200" spc="-10" dirty="0">
                <a:latin typeface="Carlito"/>
                <a:cs typeface="Carlito"/>
              </a:rPr>
              <a:t>s'acquitter </a:t>
            </a:r>
            <a:r>
              <a:rPr sz="3200" dirty="0">
                <a:latin typeface="Carlito"/>
                <a:cs typeface="Carlito"/>
              </a:rPr>
              <a:t>au  mieux </a:t>
            </a:r>
            <a:r>
              <a:rPr sz="3200" spc="-5" dirty="0">
                <a:latin typeface="Carlito"/>
                <a:cs typeface="Carlito"/>
              </a:rPr>
              <a:t>de </a:t>
            </a:r>
            <a:r>
              <a:rPr sz="3200" dirty="0">
                <a:latin typeface="Carlito"/>
                <a:cs typeface="Carlito"/>
              </a:rPr>
              <a:t>ses </a:t>
            </a:r>
            <a:r>
              <a:rPr sz="3200" spc="-10" dirty="0">
                <a:latin typeface="Carlito"/>
                <a:cs typeface="Carlito"/>
              </a:rPr>
              <a:t>tâches</a:t>
            </a:r>
            <a:r>
              <a:rPr sz="3200" spc="-50" dirty="0">
                <a:latin typeface="Carlito"/>
                <a:cs typeface="Carlito"/>
              </a:rPr>
              <a:t> </a:t>
            </a:r>
            <a:r>
              <a:rPr sz="3200" dirty="0">
                <a:latin typeface="Carlito"/>
                <a:cs typeface="Carlito"/>
              </a:rPr>
              <a:t>;</a:t>
            </a:r>
            <a:endParaRPr sz="3200">
              <a:latin typeface="Carlito"/>
              <a:cs typeface="Carlito"/>
            </a:endParaRPr>
          </a:p>
          <a:p>
            <a:pPr marL="354965" marR="1143000" indent="-342900">
              <a:lnSpc>
                <a:spcPct val="100000"/>
              </a:lnSpc>
              <a:spcBef>
                <a:spcPts val="765"/>
              </a:spcBef>
              <a:tabLst>
                <a:tab pos="354965" algn="l"/>
                <a:tab pos="355600" algn="l"/>
              </a:tabLst>
            </a:pPr>
            <a:r>
              <a:rPr sz="3200" dirty="0">
                <a:latin typeface="Carlito"/>
                <a:cs typeface="Carlito"/>
              </a:rPr>
              <a:t>- à </a:t>
            </a:r>
            <a:r>
              <a:rPr sz="3200" spc="-5" dirty="0">
                <a:latin typeface="Carlito"/>
                <a:cs typeface="Carlito"/>
              </a:rPr>
              <a:t>l'étudiant de réussir son </a:t>
            </a:r>
            <a:r>
              <a:rPr sz="3200" spc="-20" dirty="0">
                <a:latin typeface="Carlito"/>
                <a:cs typeface="Carlito"/>
              </a:rPr>
              <a:t>parcours  </a:t>
            </a:r>
            <a:r>
              <a:rPr sz="3200" spc="-15" dirty="0">
                <a:latin typeface="Carlito"/>
                <a:cs typeface="Carlito"/>
              </a:rPr>
              <a:t>universitaire.</a:t>
            </a:r>
            <a:endParaRPr sz="3200">
              <a:latin typeface="Carlito"/>
              <a:cs typeface="Carlito"/>
            </a:endParaRPr>
          </a:p>
        </p:txBody>
      </p:sp>
      <p:sp>
        <p:nvSpPr>
          <p:cNvPr id="4" name="object 4"/>
          <p:cNvSpPr txBox="1"/>
          <p:nvPr/>
        </p:nvSpPr>
        <p:spPr>
          <a:xfrm>
            <a:off x="457200" y="274320"/>
            <a:ext cx="8229600" cy="1143000"/>
          </a:xfrm>
          <a:prstGeom prst="rect">
            <a:avLst/>
          </a:prstGeom>
          <a:solidFill>
            <a:srgbClr val="F9C090"/>
          </a:solidFill>
        </p:spPr>
        <p:txBody>
          <a:bodyPr vert="horz" wrap="square" lIns="0" tIns="0" rIns="0" bIns="0" rtlCol="0">
            <a:spAutoFit/>
          </a:bodyPr>
          <a:lstStyle/>
          <a:p>
            <a:pPr marL="1270" algn="ctr">
              <a:lnSpc>
                <a:spcPts val="4245"/>
              </a:lnSpc>
            </a:pPr>
            <a:r>
              <a:rPr sz="4000" spc="-20" dirty="0">
                <a:latin typeface="Carlito"/>
                <a:cs typeface="Carlito"/>
              </a:rPr>
              <a:t>Personnel</a:t>
            </a:r>
            <a:r>
              <a:rPr sz="4000" spc="-25" dirty="0">
                <a:latin typeface="Carlito"/>
                <a:cs typeface="Carlito"/>
              </a:rPr>
              <a:t> </a:t>
            </a:r>
            <a:r>
              <a:rPr sz="4000" spc="-15" dirty="0">
                <a:latin typeface="Carlito"/>
                <a:cs typeface="Carlito"/>
              </a:rPr>
              <a:t>Administratif</a:t>
            </a:r>
            <a:endParaRPr sz="4000">
              <a:latin typeface="Carlito"/>
              <a:cs typeface="Carlito"/>
            </a:endParaRPr>
          </a:p>
          <a:p>
            <a:pPr algn="ctr">
              <a:lnSpc>
                <a:spcPts val="4750"/>
              </a:lnSpc>
            </a:pPr>
            <a:r>
              <a:rPr sz="4000" dirty="0">
                <a:latin typeface="Carlito"/>
                <a:cs typeface="Carlito"/>
              </a:rPr>
              <a:t>et</a:t>
            </a:r>
            <a:r>
              <a:rPr sz="4000" spc="-40" dirty="0">
                <a:latin typeface="Carlito"/>
                <a:cs typeface="Carlito"/>
              </a:rPr>
              <a:t> </a:t>
            </a:r>
            <a:r>
              <a:rPr sz="4000" spc="-45" dirty="0">
                <a:latin typeface="Carlito"/>
                <a:cs typeface="Carlito"/>
              </a:rPr>
              <a:t>Technique</a:t>
            </a:r>
            <a:endParaRPr sz="4000">
              <a:latin typeface="Carlito"/>
              <a:cs typeface="Carlito"/>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1248" y="191134"/>
            <a:ext cx="6465951" cy="1243930"/>
          </a:xfrm>
          <a:prstGeom prst="rect">
            <a:avLst/>
          </a:prstGeom>
          <a:solidFill>
            <a:schemeClr val="accent6">
              <a:lumMod val="40000"/>
              <a:lumOff val="60000"/>
            </a:schemeClr>
          </a:solidFill>
        </p:spPr>
        <p:txBody>
          <a:bodyPr vert="horz" wrap="square" lIns="0" tIns="12700" rIns="0" bIns="0" rtlCol="0">
            <a:spAutoFit/>
          </a:bodyPr>
          <a:lstStyle/>
          <a:p>
            <a:pPr marL="12700" algn="ctr">
              <a:lnSpc>
                <a:spcPct val="100000"/>
              </a:lnSpc>
              <a:spcBef>
                <a:spcPts val="100"/>
              </a:spcBef>
            </a:pPr>
            <a:r>
              <a:rPr lang="fr-FR" spc="-5" dirty="0" smtClean="0"/>
              <a:t>III </a:t>
            </a:r>
            <a:r>
              <a:rPr lang="fr-FR" spc="-5" dirty="0" err="1" smtClean="0"/>
              <a:t>Aplication</a:t>
            </a:r>
            <a:r>
              <a:rPr lang="fr-FR" spc="-5" dirty="0" smtClean="0"/>
              <a:t/>
            </a:r>
            <a:br>
              <a:rPr lang="fr-FR" spc="-5" dirty="0" smtClean="0"/>
            </a:br>
            <a:r>
              <a:rPr spc="-5" smtClean="0"/>
              <a:t>La </a:t>
            </a:r>
            <a:r>
              <a:rPr spc="-15" dirty="0"/>
              <a:t>déontologie </a:t>
            </a:r>
            <a:r>
              <a:rPr spc="-5" dirty="0"/>
              <a:t>du</a:t>
            </a:r>
            <a:r>
              <a:rPr spc="-25" dirty="0"/>
              <a:t> </a:t>
            </a:r>
            <a:r>
              <a:rPr spc="-5" dirty="0"/>
              <a:t>chercheur</a:t>
            </a:r>
          </a:p>
        </p:txBody>
      </p:sp>
      <p:sp>
        <p:nvSpPr>
          <p:cNvPr id="3" name="object 3"/>
          <p:cNvSpPr txBox="1"/>
          <p:nvPr/>
        </p:nvSpPr>
        <p:spPr>
          <a:xfrm>
            <a:off x="914400" y="1447800"/>
            <a:ext cx="7225030" cy="4278094"/>
          </a:xfrm>
          <a:prstGeom prst="rect">
            <a:avLst/>
          </a:prstGeom>
        </p:spPr>
        <p:txBody>
          <a:bodyPr vert="horz" wrap="square" lIns="0" tIns="109220" rIns="0" bIns="0" rtlCol="0">
            <a:spAutoFit/>
          </a:bodyPr>
          <a:lstStyle/>
          <a:p>
            <a:pPr marL="355600" indent="-342900">
              <a:lnSpc>
                <a:spcPct val="100000"/>
              </a:lnSpc>
              <a:spcBef>
                <a:spcPts val="860"/>
              </a:spcBef>
              <a:buFont typeface="Arial"/>
              <a:buChar char="•"/>
              <a:tabLst>
                <a:tab pos="354965" algn="l"/>
                <a:tab pos="355600" algn="l"/>
              </a:tabLst>
            </a:pPr>
            <a:r>
              <a:rPr sz="3200" dirty="0">
                <a:latin typeface="Carlito"/>
                <a:cs typeface="Carlito"/>
              </a:rPr>
              <a:t>- </a:t>
            </a:r>
            <a:r>
              <a:rPr sz="3200" spc="-20" dirty="0">
                <a:latin typeface="Carlito"/>
                <a:cs typeface="Carlito"/>
              </a:rPr>
              <a:t>Avoir </a:t>
            </a:r>
            <a:r>
              <a:rPr sz="3200" spc="-5" dirty="0">
                <a:latin typeface="Carlito"/>
                <a:cs typeface="Carlito"/>
              </a:rPr>
              <a:t>conscience des questions</a:t>
            </a:r>
            <a:r>
              <a:rPr sz="3200" spc="-75" dirty="0">
                <a:latin typeface="Carlito"/>
                <a:cs typeface="Carlito"/>
              </a:rPr>
              <a:t> </a:t>
            </a:r>
            <a:r>
              <a:rPr sz="3200" spc="-5" dirty="0">
                <a:latin typeface="Carlito"/>
                <a:cs typeface="Carlito"/>
              </a:rPr>
              <a:t>éthiques</a:t>
            </a:r>
            <a:endParaRPr sz="3200">
              <a:latin typeface="Carlito"/>
              <a:cs typeface="Carlito"/>
            </a:endParaRPr>
          </a:p>
          <a:p>
            <a:pPr marL="355600" indent="-342900">
              <a:lnSpc>
                <a:spcPct val="100000"/>
              </a:lnSpc>
              <a:spcBef>
                <a:spcPts val="760"/>
              </a:spcBef>
              <a:buFont typeface="Arial"/>
              <a:buChar char="•"/>
              <a:tabLst>
                <a:tab pos="354965" algn="l"/>
                <a:tab pos="355600" algn="l"/>
              </a:tabLst>
            </a:pPr>
            <a:r>
              <a:rPr sz="3200" dirty="0">
                <a:latin typeface="Carlito"/>
                <a:cs typeface="Carlito"/>
              </a:rPr>
              <a:t>- </a:t>
            </a:r>
            <a:r>
              <a:rPr sz="3200" spc="-114" dirty="0">
                <a:latin typeface="Arial"/>
                <a:cs typeface="Arial"/>
              </a:rPr>
              <a:t>Adhérer </a:t>
            </a:r>
            <a:r>
              <a:rPr sz="3200" spc="-190" dirty="0">
                <a:latin typeface="Arial"/>
                <a:cs typeface="Arial"/>
              </a:rPr>
              <a:t>aux </a:t>
            </a:r>
            <a:r>
              <a:rPr sz="3200" spc="-160" dirty="0">
                <a:latin typeface="Arial"/>
                <a:cs typeface="Arial"/>
              </a:rPr>
              <a:t>bonnes </a:t>
            </a:r>
            <a:r>
              <a:rPr sz="3200" spc="-105" dirty="0">
                <a:latin typeface="Arial"/>
                <a:cs typeface="Arial"/>
              </a:rPr>
              <a:t>pratiques</a:t>
            </a:r>
            <a:r>
              <a:rPr sz="3200" spc="-229" dirty="0">
                <a:latin typeface="Arial"/>
                <a:cs typeface="Arial"/>
              </a:rPr>
              <a:t> </a:t>
            </a:r>
            <a:r>
              <a:rPr sz="3200" spc="-80" dirty="0">
                <a:latin typeface="Arial"/>
                <a:cs typeface="Arial"/>
              </a:rPr>
              <a:t>d’éthique</a:t>
            </a:r>
            <a:endParaRPr sz="3200">
              <a:latin typeface="Arial"/>
              <a:cs typeface="Arial"/>
            </a:endParaRPr>
          </a:p>
          <a:p>
            <a:pPr marL="355600" indent="-342900">
              <a:lnSpc>
                <a:spcPct val="100000"/>
              </a:lnSpc>
              <a:spcBef>
                <a:spcPts val="785"/>
              </a:spcBef>
              <a:buFont typeface="Arial"/>
              <a:buChar char="•"/>
              <a:tabLst>
                <a:tab pos="354965" algn="l"/>
                <a:tab pos="355600" algn="l"/>
              </a:tabLst>
            </a:pPr>
            <a:r>
              <a:rPr sz="3200" dirty="0">
                <a:latin typeface="Carlito"/>
                <a:cs typeface="Carlito"/>
              </a:rPr>
              <a:t>- </a:t>
            </a:r>
            <a:r>
              <a:rPr sz="3200" spc="-15" dirty="0">
                <a:latin typeface="Carlito"/>
                <a:cs typeface="Carlito"/>
              </a:rPr>
              <a:t>Déontologie </a:t>
            </a:r>
            <a:r>
              <a:rPr sz="3200" spc="-5" dirty="0">
                <a:latin typeface="Carlito"/>
                <a:cs typeface="Carlito"/>
              </a:rPr>
              <a:t>de base</a:t>
            </a:r>
            <a:r>
              <a:rPr sz="3200" spc="40" dirty="0">
                <a:latin typeface="Carlito"/>
                <a:cs typeface="Carlito"/>
              </a:rPr>
              <a:t> </a:t>
            </a:r>
            <a:r>
              <a:rPr sz="3200" spc="-10" dirty="0">
                <a:latin typeface="Carlito"/>
                <a:cs typeface="Carlito"/>
              </a:rPr>
              <a:t>(intégrité):</a:t>
            </a:r>
            <a:endParaRPr sz="3200">
              <a:latin typeface="Carlito"/>
              <a:cs typeface="Carlito"/>
            </a:endParaRPr>
          </a:p>
          <a:p>
            <a:pPr marL="756285" lvl="1" indent="-287655">
              <a:lnSpc>
                <a:spcPct val="100000"/>
              </a:lnSpc>
              <a:spcBef>
                <a:spcPts val="680"/>
              </a:spcBef>
              <a:buFont typeface="Arial"/>
              <a:buChar char="–"/>
              <a:tabLst>
                <a:tab pos="756920" algn="l"/>
              </a:tabLst>
            </a:pPr>
            <a:r>
              <a:rPr sz="2800" spc="-25" smtClean="0">
                <a:latin typeface="Carlito"/>
                <a:cs typeface="Carlito"/>
              </a:rPr>
              <a:t>Pas </a:t>
            </a:r>
            <a:r>
              <a:rPr sz="2800" dirty="0">
                <a:latin typeface="Carlito"/>
                <a:cs typeface="Carlito"/>
              </a:rPr>
              <a:t>de</a:t>
            </a:r>
            <a:r>
              <a:rPr sz="2800" spc="30" dirty="0">
                <a:latin typeface="Carlito"/>
                <a:cs typeface="Carlito"/>
              </a:rPr>
              <a:t> </a:t>
            </a:r>
            <a:r>
              <a:rPr sz="2800" spc="-10" dirty="0">
                <a:latin typeface="Carlito"/>
                <a:cs typeface="Carlito"/>
              </a:rPr>
              <a:t>plagiat</a:t>
            </a:r>
            <a:endParaRPr sz="2800">
              <a:latin typeface="Carlito"/>
              <a:cs typeface="Carlito"/>
            </a:endParaRPr>
          </a:p>
          <a:p>
            <a:pPr marL="756285" lvl="1" indent="-287655">
              <a:lnSpc>
                <a:spcPct val="100000"/>
              </a:lnSpc>
              <a:spcBef>
                <a:spcPts val="685"/>
              </a:spcBef>
              <a:buFont typeface="Arial"/>
              <a:buChar char="–"/>
              <a:tabLst>
                <a:tab pos="756920" algn="l"/>
              </a:tabLst>
            </a:pPr>
            <a:r>
              <a:rPr sz="2800" spc="-25" smtClean="0">
                <a:latin typeface="Carlito"/>
                <a:cs typeface="Carlito"/>
              </a:rPr>
              <a:t>Pas </a:t>
            </a:r>
            <a:r>
              <a:rPr sz="2800" dirty="0">
                <a:latin typeface="Carlito"/>
                <a:cs typeface="Carlito"/>
              </a:rPr>
              <a:t>de</a:t>
            </a:r>
            <a:r>
              <a:rPr sz="2800" spc="20" dirty="0">
                <a:latin typeface="Carlito"/>
                <a:cs typeface="Carlito"/>
              </a:rPr>
              <a:t> </a:t>
            </a:r>
            <a:r>
              <a:rPr sz="2800" spc="-10" dirty="0">
                <a:latin typeface="Carlito"/>
                <a:cs typeface="Carlito"/>
              </a:rPr>
              <a:t>falsification</a:t>
            </a:r>
            <a:endParaRPr sz="2800">
              <a:latin typeface="Carlito"/>
              <a:cs typeface="Carlito"/>
            </a:endParaRPr>
          </a:p>
          <a:p>
            <a:pPr marL="756285" lvl="1" indent="-287655">
              <a:lnSpc>
                <a:spcPct val="100000"/>
              </a:lnSpc>
              <a:spcBef>
                <a:spcPts val="680"/>
              </a:spcBef>
              <a:buFont typeface="Arial"/>
              <a:buChar char="–"/>
              <a:tabLst>
                <a:tab pos="756920" algn="l"/>
              </a:tabLst>
            </a:pPr>
            <a:r>
              <a:rPr sz="2800" spc="-5" smtClean="0">
                <a:latin typeface="Carlito"/>
                <a:cs typeface="Carlito"/>
              </a:rPr>
              <a:t>Respect </a:t>
            </a:r>
            <a:r>
              <a:rPr sz="2800" dirty="0">
                <a:latin typeface="Carlito"/>
                <a:cs typeface="Carlito"/>
              </a:rPr>
              <a:t>de </a:t>
            </a:r>
            <a:r>
              <a:rPr sz="2800" spc="-5" dirty="0">
                <a:latin typeface="Carlito"/>
                <a:cs typeface="Carlito"/>
              </a:rPr>
              <a:t>la </a:t>
            </a:r>
            <a:r>
              <a:rPr sz="2800" spc="-10" dirty="0">
                <a:latin typeface="Carlito"/>
                <a:cs typeface="Carlito"/>
              </a:rPr>
              <a:t>confidentialité </a:t>
            </a:r>
            <a:r>
              <a:rPr sz="2800" spc="-5" dirty="0">
                <a:latin typeface="Carlito"/>
                <a:cs typeface="Carlito"/>
              </a:rPr>
              <a:t>si </a:t>
            </a:r>
            <a:r>
              <a:rPr sz="2800">
                <a:latin typeface="Carlito"/>
                <a:cs typeface="Carlito"/>
              </a:rPr>
              <a:t>besoin</a:t>
            </a:r>
            <a:r>
              <a:rPr sz="2800" spc="-114">
                <a:latin typeface="Carlito"/>
                <a:cs typeface="Carlito"/>
              </a:rPr>
              <a:t> </a:t>
            </a:r>
            <a:r>
              <a:rPr sz="2800" spc="-10" smtClean="0">
                <a:latin typeface="Carlito"/>
                <a:cs typeface="Carlito"/>
              </a:rPr>
              <a:t>est</a:t>
            </a:r>
            <a:r>
              <a:rPr sz="2800" smtClean="0">
                <a:latin typeface="Carlito"/>
                <a:cs typeface="Carlito"/>
              </a:rPr>
              <a:t> </a:t>
            </a:r>
            <a:r>
              <a:rPr lang="fr-FR" sz="2800" spc="-114" dirty="0" smtClean="0">
                <a:latin typeface="Arial"/>
                <a:cs typeface="Arial"/>
              </a:rPr>
              <a:t>d</a:t>
            </a:r>
            <a:r>
              <a:rPr sz="2800" spc="-114" smtClean="0">
                <a:latin typeface="Arial"/>
                <a:cs typeface="Arial"/>
              </a:rPr>
              <a:t>evoir </a:t>
            </a:r>
            <a:r>
              <a:rPr sz="2800" spc="-90" dirty="0">
                <a:latin typeface="Arial"/>
                <a:cs typeface="Arial"/>
              </a:rPr>
              <a:t>d’expliquer </a:t>
            </a:r>
            <a:r>
              <a:rPr sz="2800" spc="-15" dirty="0">
                <a:latin typeface="Arial"/>
                <a:cs typeface="Arial"/>
              </a:rPr>
              <a:t>et</a:t>
            </a:r>
            <a:r>
              <a:rPr sz="2800" spc="-305" dirty="0">
                <a:latin typeface="Arial"/>
                <a:cs typeface="Arial"/>
              </a:rPr>
              <a:t> </a:t>
            </a:r>
            <a:r>
              <a:rPr sz="2800" spc="-35" dirty="0">
                <a:latin typeface="Arial"/>
                <a:cs typeface="Arial"/>
              </a:rPr>
              <a:t>d’informer</a:t>
            </a:r>
            <a:endParaRPr sz="2800">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81451" y="462597"/>
            <a:ext cx="2614549" cy="696595"/>
          </a:xfrm>
          <a:prstGeom prst="rect">
            <a:avLst/>
          </a:prstGeom>
          <a:solidFill>
            <a:schemeClr val="accent6">
              <a:lumMod val="40000"/>
              <a:lumOff val="60000"/>
            </a:schemeClr>
          </a:solidFill>
        </p:spPr>
        <p:txBody>
          <a:bodyPr vert="horz" wrap="square" lIns="0" tIns="12700" rIns="0" bIns="0" rtlCol="0">
            <a:spAutoFit/>
          </a:bodyPr>
          <a:lstStyle/>
          <a:p>
            <a:pPr marL="12700">
              <a:lnSpc>
                <a:spcPct val="100000"/>
              </a:lnSpc>
              <a:spcBef>
                <a:spcPts val="100"/>
              </a:spcBef>
            </a:pPr>
            <a:r>
              <a:rPr sz="4400" dirty="0"/>
              <a:t>Pr</a:t>
            </a:r>
            <a:r>
              <a:rPr sz="4400" spc="15" dirty="0"/>
              <a:t>u</a:t>
            </a:r>
            <a:r>
              <a:rPr sz="4400" spc="-5" dirty="0"/>
              <a:t>dence</a:t>
            </a:r>
            <a:endParaRPr sz="4400"/>
          </a:p>
        </p:txBody>
      </p:sp>
      <p:sp>
        <p:nvSpPr>
          <p:cNvPr id="4" name="object 4"/>
          <p:cNvSpPr txBox="1"/>
          <p:nvPr/>
        </p:nvSpPr>
        <p:spPr>
          <a:xfrm>
            <a:off x="228600" y="1295400"/>
            <a:ext cx="8686800" cy="4180632"/>
          </a:xfrm>
          <a:prstGeom prst="rect">
            <a:avLst/>
          </a:prstGeom>
        </p:spPr>
        <p:txBody>
          <a:bodyPr vert="horz" wrap="square" lIns="0" tIns="12700" rIns="0" bIns="0" rtlCol="0">
            <a:spAutoFit/>
          </a:bodyPr>
          <a:lstStyle/>
          <a:p>
            <a:pPr marL="12700">
              <a:lnSpc>
                <a:spcPts val="3640"/>
              </a:lnSpc>
              <a:spcBef>
                <a:spcPts val="100"/>
              </a:spcBef>
            </a:pPr>
            <a:r>
              <a:rPr sz="3200" dirty="0">
                <a:latin typeface="Carlito"/>
                <a:cs typeface="Carlito"/>
              </a:rPr>
              <a:t>Plus </a:t>
            </a:r>
            <a:r>
              <a:rPr sz="3200" spc="-5" dirty="0">
                <a:latin typeface="Carlito"/>
                <a:cs typeface="Carlito"/>
              </a:rPr>
              <a:t>une établissement </a:t>
            </a:r>
            <a:r>
              <a:rPr sz="3200" dirty="0">
                <a:latin typeface="Carlito"/>
                <a:cs typeface="Carlito"/>
              </a:rPr>
              <a:t>multiplie </a:t>
            </a:r>
            <a:r>
              <a:rPr sz="3200">
                <a:latin typeface="Carlito"/>
                <a:cs typeface="Carlito"/>
              </a:rPr>
              <a:t>ses</a:t>
            </a:r>
            <a:r>
              <a:rPr sz="3200" spc="-70">
                <a:latin typeface="Carlito"/>
                <a:cs typeface="Carlito"/>
              </a:rPr>
              <a:t> </a:t>
            </a:r>
            <a:r>
              <a:rPr sz="3200" spc="-10" smtClean="0">
                <a:latin typeface="Carlito"/>
                <a:cs typeface="Carlito"/>
              </a:rPr>
              <a:t>codes,</a:t>
            </a:r>
            <a:r>
              <a:rPr sz="3200" spc="-135" smtClean="0">
                <a:latin typeface="Arial"/>
                <a:cs typeface="Arial"/>
              </a:rPr>
              <a:t>chartes </a:t>
            </a:r>
            <a:r>
              <a:rPr sz="3200" spc="-10" dirty="0">
                <a:latin typeface="Arial"/>
                <a:cs typeface="Arial"/>
              </a:rPr>
              <a:t>et </a:t>
            </a:r>
            <a:r>
              <a:rPr sz="3200" spc="-105" dirty="0">
                <a:latin typeface="Arial"/>
                <a:cs typeface="Arial"/>
              </a:rPr>
              <a:t>tous </a:t>
            </a:r>
            <a:r>
              <a:rPr sz="3200" spc="-170" dirty="0">
                <a:latin typeface="Arial"/>
                <a:cs typeface="Arial"/>
              </a:rPr>
              <a:t>modes </a:t>
            </a:r>
            <a:r>
              <a:rPr sz="3200" spc="-135" dirty="0">
                <a:latin typeface="Arial"/>
                <a:cs typeface="Arial"/>
              </a:rPr>
              <a:t>d’affichage </a:t>
            </a:r>
            <a:r>
              <a:rPr sz="3200" spc="-215" dirty="0">
                <a:latin typeface="Arial"/>
                <a:cs typeface="Arial"/>
              </a:rPr>
              <a:t>des</a:t>
            </a:r>
            <a:r>
              <a:rPr sz="3200" spc="-465" dirty="0">
                <a:latin typeface="Arial"/>
                <a:cs typeface="Arial"/>
              </a:rPr>
              <a:t> </a:t>
            </a:r>
            <a:r>
              <a:rPr sz="3200" spc="-145" dirty="0">
                <a:latin typeface="Arial"/>
                <a:cs typeface="Arial"/>
              </a:rPr>
              <a:t>valeurs,  </a:t>
            </a:r>
            <a:r>
              <a:rPr sz="3200" dirty="0">
                <a:latin typeface="Carlito"/>
                <a:cs typeface="Carlito"/>
              </a:rPr>
              <a:t>moins celles-ci </a:t>
            </a:r>
            <a:r>
              <a:rPr sz="3200" spc="-10" dirty="0">
                <a:latin typeface="Carlito"/>
                <a:cs typeface="Carlito"/>
              </a:rPr>
              <a:t>sont </a:t>
            </a:r>
            <a:r>
              <a:rPr sz="3200" spc="-5" dirty="0">
                <a:latin typeface="Carlito"/>
                <a:cs typeface="Carlito"/>
              </a:rPr>
              <a:t>crédibles; plus une  entreprise se </a:t>
            </a:r>
            <a:r>
              <a:rPr sz="3200" spc="-10" dirty="0">
                <a:latin typeface="Carlito"/>
                <a:cs typeface="Carlito"/>
              </a:rPr>
              <a:t>tait </a:t>
            </a:r>
            <a:r>
              <a:rPr sz="3200" dirty="0">
                <a:latin typeface="Carlito"/>
                <a:cs typeface="Carlito"/>
              </a:rPr>
              <a:t>sur ses </a:t>
            </a:r>
            <a:r>
              <a:rPr sz="3200" spc="-15" dirty="0">
                <a:latin typeface="Carlito"/>
                <a:cs typeface="Carlito"/>
              </a:rPr>
              <a:t>valeurs, </a:t>
            </a:r>
            <a:r>
              <a:rPr sz="3200" spc="-5" dirty="0">
                <a:latin typeface="Carlito"/>
                <a:cs typeface="Carlito"/>
              </a:rPr>
              <a:t>plus on </a:t>
            </a:r>
            <a:r>
              <a:rPr sz="3200" dirty="0">
                <a:latin typeface="Carlito"/>
                <a:cs typeface="Carlito"/>
              </a:rPr>
              <a:t>a </a:t>
            </a:r>
            <a:r>
              <a:rPr sz="3200" spc="-5" dirty="0">
                <a:latin typeface="Carlito"/>
                <a:cs typeface="Carlito"/>
              </a:rPr>
              <a:t>de  </a:t>
            </a:r>
            <a:r>
              <a:rPr sz="3200" spc="-114" dirty="0">
                <a:latin typeface="Arial"/>
                <a:cs typeface="Arial"/>
              </a:rPr>
              <a:t>la </a:t>
            </a:r>
            <a:r>
              <a:rPr sz="3200" spc="-190" dirty="0">
                <a:latin typeface="Arial"/>
                <a:cs typeface="Arial"/>
              </a:rPr>
              <a:t>chance </a:t>
            </a:r>
            <a:r>
              <a:rPr sz="3200" spc="-150" dirty="0">
                <a:latin typeface="Arial"/>
                <a:cs typeface="Arial"/>
              </a:rPr>
              <a:t>de </a:t>
            </a:r>
            <a:r>
              <a:rPr sz="3200" spc="-170" dirty="0">
                <a:latin typeface="Arial"/>
                <a:cs typeface="Arial"/>
              </a:rPr>
              <a:t>les </a:t>
            </a:r>
            <a:r>
              <a:rPr sz="3200" spc="-120" dirty="0">
                <a:latin typeface="Arial"/>
                <a:cs typeface="Arial"/>
              </a:rPr>
              <a:t>déceler </a:t>
            </a:r>
            <a:r>
              <a:rPr sz="3200" spc="-204" dirty="0">
                <a:latin typeface="Arial"/>
                <a:cs typeface="Arial"/>
              </a:rPr>
              <a:t>dans </a:t>
            </a:r>
            <a:r>
              <a:rPr sz="3200" spc="-45" dirty="0">
                <a:latin typeface="Arial"/>
                <a:cs typeface="Arial"/>
              </a:rPr>
              <a:t>l’histoire </a:t>
            </a:r>
            <a:r>
              <a:rPr sz="3200" spc="-215" dirty="0">
                <a:latin typeface="Arial"/>
                <a:cs typeface="Arial"/>
              </a:rPr>
              <a:t>des  </a:t>
            </a:r>
            <a:r>
              <a:rPr sz="3200" dirty="0">
                <a:latin typeface="Carlito"/>
                <a:cs typeface="Carlito"/>
              </a:rPr>
              <a:t>individus </a:t>
            </a:r>
            <a:r>
              <a:rPr sz="3200" spc="-5" dirty="0">
                <a:latin typeface="Carlito"/>
                <a:cs typeface="Carlito"/>
              </a:rPr>
              <a:t>qui </a:t>
            </a:r>
            <a:r>
              <a:rPr sz="3200" dirty="0">
                <a:latin typeface="Carlito"/>
                <a:cs typeface="Carlito"/>
              </a:rPr>
              <a:t>la </a:t>
            </a:r>
            <a:r>
              <a:rPr sz="3200" spc="-25" dirty="0">
                <a:latin typeface="Carlito"/>
                <a:cs typeface="Carlito"/>
              </a:rPr>
              <a:t>font </a:t>
            </a:r>
            <a:r>
              <a:rPr sz="3200" dirty="0">
                <a:latin typeface="Carlito"/>
                <a:cs typeface="Carlito"/>
              </a:rPr>
              <a:t>et </a:t>
            </a:r>
            <a:r>
              <a:rPr sz="3200" spc="-5">
                <a:latin typeface="Carlito"/>
                <a:cs typeface="Carlito"/>
              </a:rPr>
              <a:t>dans</a:t>
            </a:r>
            <a:r>
              <a:rPr sz="3200" spc="50">
                <a:latin typeface="Carlito"/>
                <a:cs typeface="Carlito"/>
              </a:rPr>
              <a:t> </a:t>
            </a:r>
            <a:r>
              <a:rPr sz="3200" spc="-15" smtClean="0">
                <a:latin typeface="Carlito"/>
                <a:cs typeface="Carlito"/>
              </a:rPr>
              <a:t>leurs</a:t>
            </a:r>
            <a:r>
              <a:rPr lang="fr-FR" sz="3200" spc="-15" dirty="0" smtClean="0">
                <a:latin typeface="Carlito"/>
                <a:cs typeface="Carlito"/>
              </a:rPr>
              <a:t> </a:t>
            </a:r>
            <a:r>
              <a:rPr sz="3200" spc="-100" smtClean="0">
                <a:latin typeface="Arial"/>
                <a:cs typeface="Arial"/>
              </a:rPr>
              <a:t>comportements </a:t>
            </a:r>
            <a:r>
              <a:rPr sz="3200" spc="-85" dirty="0">
                <a:latin typeface="Arial"/>
                <a:cs typeface="Arial"/>
              </a:rPr>
              <a:t>quotidiens. </a:t>
            </a:r>
            <a:r>
              <a:rPr sz="3200" spc="-300">
                <a:latin typeface="Arial"/>
                <a:cs typeface="Arial"/>
              </a:rPr>
              <a:t>L’excès</a:t>
            </a:r>
            <a:r>
              <a:rPr sz="3200" spc="-360">
                <a:latin typeface="Arial"/>
                <a:cs typeface="Arial"/>
              </a:rPr>
              <a:t> </a:t>
            </a:r>
            <a:r>
              <a:rPr sz="3200" spc="-150" smtClean="0">
                <a:latin typeface="Arial"/>
                <a:cs typeface="Arial"/>
              </a:rPr>
              <a:t>de</a:t>
            </a:r>
            <a:r>
              <a:rPr lang="fr-FR" sz="3200" spc="-150" dirty="0" smtClean="0">
                <a:latin typeface="Arial"/>
                <a:cs typeface="Arial"/>
              </a:rPr>
              <a:t> </a:t>
            </a:r>
            <a:r>
              <a:rPr sz="3200" spc="-15" smtClean="0">
                <a:latin typeface="Carlito"/>
                <a:cs typeface="Carlito"/>
              </a:rPr>
              <a:t>discours </a:t>
            </a:r>
            <a:r>
              <a:rPr sz="3200" spc="-20" dirty="0">
                <a:latin typeface="Carlito"/>
                <a:cs typeface="Carlito"/>
              </a:rPr>
              <a:t>reflète toujours </a:t>
            </a:r>
            <a:r>
              <a:rPr sz="3200" dirty="0">
                <a:latin typeface="Carlito"/>
                <a:cs typeface="Carlito"/>
              </a:rPr>
              <a:t>la </a:t>
            </a:r>
            <a:r>
              <a:rPr sz="3200" spc="-10" dirty="0">
                <a:latin typeface="Carlito"/>
                <a:cs typeface="Carlito"/>
              </a:rPr>
              <a:t>carence </a:t>
            </a:r>
            <a:r>
              <a:rPr sz="3200" spc="-5" dirty="0">
                <a:latin typeface="Carlito"/>
                <a:cs typeface="Carlito"/>
              </a:rPr>
              <a:t>des  </a:t>
            </a:r>
            <a:r>
              <a:rPr sz="3200" spc="-10">
                <a:latin typeface="Carlito"/>
                <a:cs typeface="Carlito"/>
              </a:rPr>
              <a:t>pratiques</a:t>
            </a:r>
            <a:r>
              <a:rPr sz="3200" spc="-10" smtClean="0">
                <a:latin typeface="Carlito"/>
                <a:cs typeface="Carlito"/>
              </a:rPr>
              <a:t>.</a:t>
            </a:r>
            <a:endParaRPr lang="fr-FR" sz="3200" spc="-10" dirty="0" smtClean="0">
              <a:latin typeface="Carlito"/>
              <a:cs typeface="Carlito"/>
            </a:endParaRPr>
          </a:p>
          <a:p>
            <a:pPr marL="12700">
              <a:lnSpc>
                <a:spcPts val="3640"/>
              </a:lnSpc>
              <a:spcBef>
                <a:spcPts val="100"/>
              </a:spcBef>
            </a:pPr>
            <a:endParaRPr sz="3200">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1143000"/>
            <a:ext cx="8610600" cy="5552802"/>
          </a:xfrm>
          <a:prstGeom prst="rect">
            <a:avLst/>
          </a:prstGeom>
        </p:spPr>
        <p:txBody>
          <a:bodyPr vert="horz" wrap="square" lIns="0" tIns="12700" rIns="0" bIns="0" rtlCol="0">
            <a:spAutoFit/>
          </a:bodyPr>
          <a:lstStyle/>
          <a:p>
            <a:pPr marL="85725">
              <a:lnSpc>
                <a:spcPct val="100000"/>
              </a:lnSpc>
              <a:spcBef>
                <a:spcPts val="100"/>
              </a:spcBef>
            </a:pPr>
            <a:r>
              <a:rPr sz="3200" b="1" u="heavy" dirty="0">
                <a:uFill>
                  <a:solidFill>
                    <a:srgbClr val="000000"/>
                  </a:solidFill>
                </a:uFill>
                <a:latin typeface="Carlito"/>
                <a:cs typeface="Carlito"/>
              </a:rPr>
              <a:t>Connaissance</a:t>
            </a:r>
            <a:r>
              <a:rPr sz="3200" b="1" u="heavy" spc="-20" dirty="0">
                <a:uFill>
                  <a:solidFill>
                    <a:srgbClr val="000000"/>
                  </a:solidFill>
                </a:uFill>
                <a:latin typeface="Carlito"/>
                <a:cs typeface="Carlito"/>
              </a:rPr>
              <a:t> </a:t>
            </a:r>
            <a:r>
              <a:rPr sz="3200" b="1" u="heavy" dirty="0">
                <a:uFill>
                  <a:solidFill>
                    <a:srgbClr val="000000"/>
                  </a:solidFill>
                </a:uFill>
                <a:latin typeface="Carlito"/>
                <a:cs typeface="Carlito"/>
              </a:rPr>
              <a:t>:</a:t>
            </a:r>
            <a:endParaRPr sz="3200">
              <a:latin typeface="Carlito"/>
              <a:cs typeface="Carlito"/>
            </a:endParaRPr>
          </a:p>
          <a:p>
            <a:pPr marL="1000125">
              <a:lnSpc>
                <a:spcPts val="2400"/>
              </a:lnSpc>
              <a:spcBef>
                <a:spcPts val="5"/>
              </a:spcBef>
            </a:pPr>
            <a:r>
              <a:rPr sz="3200" dirty="0">
                <a:latin typeface="Carlito"/>
                <a:cs typeface="Carlito"/>
              </a:rPr>
              <a:t>- </a:t>
            </a:r>
            <a:r>
              <a:rPr sz="3200" spc="-30" dirty="0">
                <a:latin typeface="Arial"/>
                <a:cs typeface="Arial"/>
              </a:rPr>
              <a:t>information </a:t>
            </a:r>
            <a:r>
              <a:rPr sz="3200" spc="-20" dirty="0">
                <a:latin typeface="Arial"/>
                <a:cs typeface="Arial"/>
              </a:rPr>
              <a:t>dont </a:t>
            </a:r>
            <a:r>
              <a:rPr sz="3200" spc="-60" dirty="0">
                <a:latin typeface="Arial"/>
                <a:cs typeface="Arial"/>
              </a:rPr>
              <a:t>on </a:t>
            </a:r>
            <a:r>
              <a:rPr sz="3200" spc="-155" dirty="0">
                <a:latin typeface="Arial"/>
                <a:cs typeface="Arial"/>
              </a:rPr>
              <a:t>a </a:t>
            </a:r>
            <a:r>
              <a:rPr sz="3200" spc="-110" dirty="0">
                <a:latin typeface="Arial"/>
                <a:cs typeface="Arial"/>
              </a:rPr>
              <a:t>gardé </a:t>
            </a:r>
            <a:r>
              <a:rPr sz="3200" spc="-80" dirty="0">
                <a:latin typeface="Arial"/>
                <a:cs typeface="Arial"/>
              </a:rPr>
              <a:t>une </a:t>
            </a:r>
            <a:r>
              <a:rPr sz="3200" spc="-65" dirty="0">
                <a:latin typeface="Arial"/>
                <a:cs typeface="Arial"/>
              </a:rPr>
              <a:t>trace </a:t>
            </a:r>
            <a:r>
              <a:rPr sz="3200" spc="-85" dirty="0">
                <a:latin typeface="Arial"/>
                <a:cs typeface="Arial"/>
              </a:rPr>
              <a:t>mnésique </a:t>
            </a:r>
            <a:r>
              <a:rPr sz="3200" spc="-155" dirty="0">
                <a:latin typeface="Arial"/>
                <a:cs typeface="Arial"/>
              </a:rPr>
              <a:t>à </a:t>
            </a:r>
            <a:r>
              <a:rPr sz="3200" spc="-80" dirty="0">
                <a:latin typeface="Arial"/>
                <a:cs typeface="Arial"/>
              </a:rPr>
              <a:t>l’issue</a:t>
            </a:r>
            <a:r>
              <a:rPr sz="3200" spc="95" dirty="0">
                <a:latin typeface="Arial"/>
                <a:cs typeface="Arial"/>
              </a:rPr>
              <a:t> </a:t>
            </a:r>
            <a:r>
              <a:rPr sz="3200" spc="-40" dirty="0">
                <a:latin typeface="Arial"/>
                <a:cs typeface="Arial"/>
              </a:rPr>
              <a:t>d’un</a:t>
            </a:r>
            <a:endParaRPr sz="3200">
              <a:latin typeface="Arial"/>
              <a:cs typeface="Arial"/>
            </a:endParaRPr>
          </a:p>
          <a:p>
            <a:pPr marL="1000125">
              <a:lnSpc>
                <a:spcPct val="100000"/>
              </a:lnSpc>
            </a:pPr>
            <a:r>
              <a:rPr sz="3200" dirty="0">
                <a:latin typeface="Carlito"/>
                <a:cs typeface="Carlito"/>
              </a:rPr>
              <a:t>« </a:t>
            </a:r>
            <a:r>
              <a:rPr sz="3200" spc="-5">
                <a:latin typeface="Carlito"/>
                <a:cs typeface="Carlito"/>
              </a:rPr>
              <a:t>encodage </a:t>
            </a:r>
            <a:r>
              <a:rPr sz="3200" smtClean="0">
                <a:latin typeface="Carlito"/>
                <a:cs typeface="Carlito"/>
              </a:rPr>
              <a:t>»</a:t>
            </a:r>
            <a:endParaRPr sz="3200">
              <a:latin typeface="Carlito"/>
              <a:cs typeface="Carlito"/>
            </a:endParaRPr>
          </a:p>
          <a:p>
            <a:pPr marL="85725">
              <a:lnSpc>
                <a:spcPct val="100000"/>
              </a:lnSpc>
            </a:pPr>
            <a:r>
              <a:rPr sz="3200" b="1" u="heavy" spc="-10">
                <a:uFill>
                  <a:solidFill>
                    <a:srgbClr val="000000"/>
                  </a:solidFill>
                </a:uFill>
                <a:latin typeface="Carlito"/>
                <a:cs typeface="Carlito"/>
              </a:rPr>
              <a:t>Comprendre</a:t>
            </a:r>
            <a:r>
              <a:rPr sz="3200" b="1" u="heavy" spc="-10" smtClean="0">
                <a:uFill>
                  <a:solidFill>
                    <a:srgbClr val="000000"/>
                  </a:solidFill>
                </a:uFill>
                <a:latin typeface="Carlito"/>
                <a:cs typeface="Carlito"/>
              </a:rPr>
              <a:t>:</a:t>
            </a:r>
            <a:endParaRPr sz="3200">
              <a:latin typeface="Carlito"/>
              <a:cs typeface="Carlito"/>
            </a:endParaRPr>
          </a:p>
          <a:p>
            <a:pPr marL="1000125">
              <a:lnSpc>
                <a:spcPct val="100000"/>
              </a:lnSpc>
              <a:spcBef>
                <a:spcPts val="5"/>
              </a:spcBef>
            </a:pPr>
            <a:r>
              <a:rPr lang="fr-FR" sz="3200" spc="-100" dirty="0" smtClean="0">
                <a:latin typeface="Arial"/>
                <a:cs typeface="Arial"/>
              </a:rPr>
              <a:t>- </a:t>
            </a:r>
            <a:r>
              <a:rPr sz="3200" spc="-100" smtClean="0">
                <a:latin typeface="Arial"/>
                <a:cs typeface="Arial"/>
              </a:rPr>
              <a:t>c’est </a:t>
            </a:r>
            <a:r>
              <a:rPr sz="3200" spc="-55" dirty="0">
                <a:latin typeface="Arial"/>
                <a:cs typeface="Arial"/>
              </a:rPr>
              <a:t>donner </a:t>
            </a:r>
            <a:r>
              <a:rPr sz="3200" spc="-60" dirty="0">
                <a:latin typeface="Arial"/>
                <a:cs typeface="Arial"/>
              </a:rPr>
              <a:t>du </a:t>
            </a:r>
            <a:r>
              <a:rPr sz="3200" spc="-155" dirty="0">
                <a:latin typeface="Arial"/>
                <a:cs typeface="Arial"/>
              </a:rPr>
              <a:t>sens à </a:t>
            </a:r>
            <a:r>
              <a:rPr sz="3200" spc="-80" dirty="0">
                <a:latin typeface="Arial"/>
                <a:cs typeface="Arial"/>
              </a:rPr>
              <a:t>une </a:t>
            </a:r>
            <a:r>
              <a:rPr sz="3200" spc="-30" dirty="0">
                <a:latin typeface="Arial"/>
                <a:cs typeface="Arial"/>
              </a:rPr>
              <a:t>information </a:t>
            </a:r>
            <a:r>
              <a:rPr sz="3200" spc="-65" dirty="0">
                <a:latin typeface="Arial"/>
                <a:cs typeface="Arial"/>
              </a:rPr>
              <a:t>nouvelle </a:t>
            </a:r>
            <a:r>
              <a:rPr sz="3200" spc="-90" dirty="0">
                <a:latin typeface="Arial"/>
                <a:cs typeface="Arial"/>
              </a:rPr>
              <a:t>en </a:t>
            </a:r>
            <a:r>
              <a:rPr sz="3200" spc="-70" dirty="0">
                <a:latin typeface="Arial"/>
                <a:cs typeface="Arial"/>
              </a:rPr>
              <a:t>la </a:t>
            </a:r>
            <a:r>
              <a:rPr sz="3200" spc="-30" dirty="0">
                <a:latin typeface="Arial"/>
                <a:cs typeface="Arial"/>
              </a:rPr>
              <a:t>reliant</a:t>
            </a:r>
            <a:r>
              <a:rPr sz="3200" spc="-325" dirty="0">
                <a:latin typeface="Arial"/>
                <a:cs typeface="Arial"/>
              </a:rPr>
              <a:t> </a:t>
            </a:r>
            <a:r>
              <a:rPr sz="3200" spc="-155">
                <a:latin typeface="Arial"/>
                <a:cs typeface="Arial"/>
              </a:rPr>
              <a:t>à </a:t>
            </a:r>
            <a:r>
              <a:rPr sz="3200" spc="-80" smtClean="0">
                <a:latin typeface="Arial"/>
                <a:cs typeface="Arial"/>
              </a:rPr>
              <a:t>une</a:t>
            </a:r>
            <a:r>
              <a:rPr lang="fr-FR" sz="3200" spc="-80" dirty="0" smtClean="0">
                <a:latin typeface="Arial"/>
                <a:cs typeface="Arial"/>
              </a:rPr>
              <a:t> </a:t>
            </a:r>
            <a:r>
              <a:rPr lang="fr-FR" sz="3200" spc="-5" dirty="0" smtClean="0">
                <a:latin typeface="Carlito"/>
                <a:cs typeface="Carlito"/>
              </a:rPr>
              <a:t>connaissance</a:t>
            </a:r>
            <a:r>
              <a:rPr lang="fr-FR" sz="3200" spc="-20" dirty="0" smtClean="0">
                <a:latin typeface="Carlito"/>
                <a:cs typeface="Carlito"/>
              </a:rPr>
              <a:t> </a:t>
            </a:r>
            <a:r>
              <a:rPr lang="fr-FR" sz="3200" spc="-5" dirty="0" smtClean="0">
                <a:latin typeface="Carlito"/>
                <a:cs typeface="Carlito"/>
              </a:rPr>
              <a:t>antérieure</a:t>
            </a:r>
            <a:endParaRPr sz="3200">
              <a:latin typeface="Carlito"/>
              <a:cs typeface="Carlito"/>
            </a:endParaRPr>
          </a:p>
          <a:p>
            <a:pPr marL="12700">
              <a:lnSpc>
                <a:spcPct val="100000"/>
              </a:lnSpc>
            </a:pPr>
            <a:r>
              <a:rPr sz="3200" b="1" u="heavy" spc="-5" dirty="0">
                <a:uFill>
                  <a:solidFill>
                    <a:srgbClr val="000000"/>
                  </a:solidFill>
                </a:uFill>
                <a:latin typeface="Carlito"/>
                <a:cs typeface="Carlito"/>
              </a:rPr>
              <a:t>Apprendre:</a:t>
            </a:r>
            <a:endParaRPr sz="3200">
              <a:latin typeface="Carlito"/>
              <a:cs typeface="Carlito"/>
            </a:endParaRPr>
          </a:p>
          <a:p>
            <a:pPr marL="12700" marR="704215" indent="914400">
              <a:lnSpc>
                <a:spcPct val="100000"/>
              </a:lnSpc>
            </a:pPr>
            <a:r>
              <a:rPr sz="3200" spc="-100" dirty="0">
                <a:latin typeface="Arial"/>
                <a:cs typeface="Arial"/>
              </a:rPr>
              <a:t>c’est </a:t>
            </a:r>
            <a:r>
              <a:rPr sz="3200" spc="-55" dirty="0">
                <a:latin typeface="Arial"/>
                <a:cs typeface="Arial"/>
              </a:rPr>
              <a:t>donner </a:t>
            </a:r>
            <a:r>
              <a:rPr sz="3200" spc="-60" dirty="0">
                <a:latin typeface="Arial"/>
                <a:cs typeface="Arial"/>
              </a:rPr>
              <a:t>du </a:t>
            </a:r>
            <a:r>
              <a:rPr sz="3200" spc="-155" dirty="0">
                <a:latin typeface="Arial"/>
                <a:cs typeface="Arial"/>
              </a:rPr>
              <a:t>sens à </a:t>
            </a:r>
            <a:r>
              <a:rPr sz="3200" spc="-80" dirty="0">
                <a:latin typeface="Arial"/>
                <a:cs typeface="Arial"/>
              </a:rPr>
              <a:t>une </a:t>
            </a:r>
            <a:r>
              <a:rPr sz="3200" spc="-30" dirty="0">
                <a:latin typeface="Arial"/>
                <a:cs typeface="Arial"/>
              </a:rPr>
              <a:t>information </a:t>
            </a:r>
            <a:r>
              <a:rPr sz="3200" spc="-65" dirty="0">
                <a:latin typeface="Arial"/>
                <a:cs typeface="Arial"/>
              </a:rPr>
              <a:t>nouvelle </a:t>
            </a:r>
            <a:r>
              <a:rPr sz="3200" spc="-90" dirty="0">
                <a:latin typeface="Arial"/>
                <a:cs typeface="Arial"/>
              </a:rPr>
              <a:t>en </a:t>
            </a:r>
            <a:r>
              <a:rPr sz="3200" spc="-70" dirty="0">
                <a:latin typeface="Arial"/>
                <a:cs typeface="Arial"/>
              </a:rPr>
              <a:t>la</a:t>
            </a:r>
            <a:r>
              <a:rPr sz="3200" spc="-320" dirty="0">
                <a:latin typeface="Arial"/>
                <a:cs typeface="Arial"/>
              </a:rPr>
              <a:t> </a:t>
            </a:r>
            <a:r>
              <a:rPr sz="3200" spc="-5" dirty="0">
                <a:latin typeface="Carlito"/>
                <a:cs typeface="Carlito"/>
              </a:rPr>
              <a:t>reliant  </a:t>
            </a:r>
            <a:r>
              <a:rPr sz="3200" u="heavy" spc="-5" dirty="0">
                <a:uFill>
                  <a:solidFill>
                    <a:srgbClr val="000000"/>
                  </a:solidFill>
                </a:uFill>
                <a:latin typeface="Carlito"/>
                <a:cs typeface="Carlito"/>
              </a:rPr>
              <a:t>durablement</a:t>
            </a:r>
            <a:r>
              <a:rPr sz="3200" spc="-5" dirty="0">
                <a:latin typeface="Carlito"/>
                <a:cs typeface="Carlito"/>
              </a:rPr>
              <a:t> </a:t>
            </a:r>
            <a:r>
              <a:rPr sz="3200" dirty="0">
                <a:latin typeface="Carlito"/>
                <a:cs typeface="Carlito"/>
              </a:rPr>
              <a:t>à </a:t>
            </a:r>
            <a:r>
              <a:rPr sz="3200">
                <a:latin typeface="Carlito"/>
                <a:cs typeface="Carlito"/>
              </a:rPr>
              <a:t>une </a:t>
            </a:r>
            <a:r>
              <a:rPr lang="fr-FR" sz="3200" spc="-5" dirty="0" smtClean="0">
                <a:latin typeface="Carlito"/>
                <a:cs typeface="Carlito"/>
              </a:rPr>
              <a:t>connaissance</a:t>
            </a:r>
            <a:r>
              <a:rPr lang="fr-FR" sz="3200" spc="-55" dirty="0" smtClean="0">
                <a:latin typeface="Carlito"/>
                <a:cs typeface="Carlito"/>
              </a:rPr>
              <a:t> </a:t>
            </a:r>
            <a:r>
              <a:rPr lang="fr-FR" sz="3200" spc="-5" dirty="0" err="1" smtClean="0">
                <a:latin typeface="Carlito"/>
                <a:cs typeface="Carlito"/>
              </a:rPr>
              <a:t>anterieure</a:t>
            </a:r>
            <a:endParaRPr sz="3200">
              <a:latin typeface="Carlito"/>
              <a:cs typeface="Carlito"/>
            </a:endParaRPr>
          </a:p>
        </p:txBody>
      </p:sp>
      <p:sp>
        <p:nvSpPr>
          <p:cNvPr id="3" name="object 3"/>
          <p:cNvSpPr/>
          <p:nvPr/>
        </p:nvSpPr>
        <p:spPr>
          <a:xfrm>
            <a:off x="0" y="-228600"/>
            <a:ext cx="9144000" cy="1224280"/>
          </a:xfrm>
          <a:custGeom>
            <a:avLst/>
            <a:gdLst/>
            <a:ahLst/>
            <a:cxnLst/>
            <a:rect l="l" t="t" r="r" b="b"/>
            <a:pathLst>
              <a:path w="9144000" h="1224280">
                <a:moveTo>
                  <a:pt x="9144000" y="0"/>
                </a:moveTo>
                <a:lnTo>
                  <a:pt x="0" y="0"/>
                </a:lnTo>
                <a:lnTo>
                  <a:pt x="0" y="1224279"/>
                </a:lnTo>
                <a:lnTo>
                  <a:pt x="9144000" y="1224279"/>
                </a:lnTo>
                <a:lnTo>
                  <a:pt x="9144000" y="0"/>
                </a:lnTo>
                <a:close/>
              </a:path>
            </a:pathLst>
          </a:custGeom>
          <a:solidFill>
            <a:srgbClr val="8EB4E2"/>
          </a:solidFill>
        </p:spPr>
        <p:txBody>
          <a:bodyPr wrap="square" lIns="0" tIns="0" rIns="0" bIns="0" rtlCol="0"/>
          <a:lstStyle/>
          <a:p>
            <a:endParaRPr/>
          </a:p>
        </p:txBody>
      </p:sp>
      <p:sp>
        <p:nvSpPr>
          <p:cNvPr id="4" name="object 4"/>
          <p:cNvSpPr txBox="1">
            <a:spLocks noGrp="1"/>
          </p:cNvSpPr>
          <p:nvPr>
            <p:ph type="title"/>
          </p:nvPr>
        </p:nvSpPr>
        <p:spPr>
          <a:xfrm>
            <a:off x="0" y="0"/>
            <a:ext cx="9144000" cy="505267"/>
          </a:xfrm>
          <a:prstGeom prst="rect">
            <a:avLst/>
          </a:prstGeom>
        </p:spPr>
        <p:txBody>
          <a:bodyPr vert="horz" wrap="square" lIns="0" tIns="12700" rIns="0" bIns="0" rtlCol="0">
            <a:spAutoFit/>
          </a:bodyPr>
          <a:lstStyle/>
          <a:p>
            <a:pPr marL="12700">
              <a:lnSpc>
                <a:spcPct val="100000"/>
              </a:lnSpc>
              <a:spcBef>
                <a:spcPts val="100"/>
              </a:spcBef>
            </a:pPr>
            <a:r>
              <a:rPr sz="3200" spc="95" dirty="0">
                <a:solidFill>
                  <a:srgbClr val="FFFF00"/>
                </a:solidFill>
                <a:latin typeface="Arial"/>
                <a:cs typeface="Arial"/>
              </a:rPr>
              <a:t>La</a:t>
            </a:r>
            <a:r>
              <a:rPr sz="3200" spc="-60" dirty="0">
                <a:solidFill>
                  <a:srgbClr val="FFFF00"/>
                </a:solidFill>
                <a:latin typeface="Arial"/>
                <a:cs typeface="Arial"/>
              </a:rPr>
              <a:t> </a:t>
            </a:r>
            <a:r>
              <a:rPr sz="3200" spc="130" dirty="0">
                <a:solidFill>
                  <a:srgbClr val="FFFF00"/>
                </a:solidFill>
                <a:latin typeface="Arial"/>
                <a:cs typeface="Arial"/>
              </a:rPr>
              <a:t>perspective</a:t>
            </a:r>
            <a:r>
              <a:rPr sz="3200" spc="-55" dirty="0">
                <a:solidFill>
                  <a:srgbClr val="FFFF00"/>
                </a:solidFill>
                <a:latin typeface="Arial"/>
                <a:cs typeface="Arial"/>
              </a:rPr>
              <a:t> </a:t>
            </a:r>
            <a:r>
              <a:rPr sz="3200" spc="130">
                <a:solidFill>
                  <a:srgbClr val="FFFF00"/>
                </a:solidFill>
                <a:latin typeface="Arial"/>
                <a:cs typeface="Arial"/>
              </a:rPr>
              <a:t>cognitiviste</a:t>
            </a:r>
            <a:r>
              <a:rPr sz="3200" spc="-35">
                <a:solidFill>
                  <a:srgbClr val="FFFF00"/>
                </a:solidFill>
                <a:latin typeface="Arial"/>
                <a:cs typeface="Arial"/>
              </a:rPr>
              <a:t> </a:t>
            </a:r>
            <a:r>
              <a:rPr sz="3200" spc="125" smtClean="0">
                <a:solidFill>
                  <a:srgbClr val="FFFF00"/>
                </a:solidFill>
                <a:latin typeface="Arial"/>
                <a:cs typeface="Arial"/>
              </a:rPr>
              <a:t>de</a:t>
            </a:r>
            <a:r>
              <a:rPr lang="fr-FR" sz="3200" spc="125" dirty="0" smtClean="0">
                <a:solidFill>
                  <a:srgbClr val="FFFF00"/>
                </a:solidFill>
                <a:latin typeface="Arial"/>
                <a:cs typeface="Arial"/>
              </a:rPr>
              <a:t> l’</a:t>
            </a:r>
            <a:r>
              <a:rPr lang="fr-FR" sz="3200" spc="120" dirty="0" smtClean="0">
                <a:solidFill>
                  <a:srgbClr val="FFFF00"/>
                </a:solidFill>
                <a:latin typeface="Arial"/>
                <a:cs typeface="Arial"/>
              </a:rPr>
              <a:t> apprentissage</a:t>
            </a:r>
            <a:endParaRPr sz="3200">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228600"/>
            <a:ext cx="8534400" cy="4675639"/>
          </a:xfrm>
          <a:prstGeom prst="rect">
            <a:avLst/>
          </a:prstGeom>
        </p:spPr>
        <p:txBody>
          <a:bodyPr vert="horz" wrap="square" lIns="0" tIns="12700" rIns="0" bIns="0" rtlCol="0">
            <a:spAutoFit/>
          </a:bodyPr>
          <a:lstStyle/>
          <a:p>
            <a:pPr marL="355600" indent="-342900">
              <a:spcBef>
                <a:spcPts val="100"/>
              </a:spcBef>
              <a:buFont typeface="Wingdings" pitchFamily="2" charset="2"/>
              <a:buChar char="§"/>
              <a:tabLst>
                <a:tab pos="354965" algn="l"/>
                <a:tab pos="355600" algn="l"/>
              </a:tabLst>
            </a:pPr>
            <a:r>
              <a:rPr sz="3200" spc="-5" dirty="0">
                <a:latin typeface="Carlito"/>
                <a:cs typeface="Carlito"/>
              </a:rPr>
              <a:t>La relation </a:t>
            </a:r>
            <a:r>
              <a:rPr sz="3200" spc="-20" dirty="0">
                <a:latin typeface="Carlito"/>
                <a:cs typeface="Carlito"/>
              </a:rPr>
              <a:t>avec </a:t>
            </a:r>
            <a:r>
              <a:rPr sz="3200" dirty="0">
                <a:latin typeface="Carlito"/>
                <a:cs typeface="Carlito"/>
              </a:rPr>
              <a:t>les</a:t>
            </a:r>
            <a:r>
              <a:rPr sz="3200" spc="15" dirty="0">
                <a:latin typeface="Carlito"/>
                <a:cs typeface="Carlito"/>
              </a:rPr>
              <a:t> </a:t>
            </a:r>
            <a:r>
              <a:rPr sz="3200" spc="-10" dirty="0">
                <a:latin typeface="Carlito"/>
                <a:cs typeface="Carlito"/>
              </a:rPr>
              <a:t>élèves</a:t>
            </a:r>
            <a:endParaRPr sz="3200">
              <a:latin typeface="Carlito"/>
              <a:cs typeface="Carlito"/>
            </a:endParaRPr>
          </a:p>
          <a:p>
            <a:pPr marL="927100" marR="807720">
              <a:spcBef>
                <a:spcPts val="150"/>
              </a:spcBef>
              <a:buFont typeface="Wingdings" pitchFamily="2" charset="2"/>
              <a:buChar char="§"/>
            </a:pPr>
            <a:r>
              <a:rPr sz="3200" spc="-114" dirty="0">
                <a:latin typeface="Arial"/>
                <a:cs typeface="Arial"/>
              </a:rPr>
              <a:t>L’enseignant </a:t>
            </a:r>
            <a:r>
              <a:rPr sz="3200" spc="-25" dirty="0">
                <a:latin typeface="Arial"/>
                <a:cs typeface="Arial"/>
              </a:rPr>
              <a:t>: </a:t>
            </a:r>
            <a:r>
              <a:rPr sz="3200" spc="-75" dirty="0">
                <a:latin typeface="Arial"/>
                <a:cs typeface="Arial"/>
              </a:rPr>
              <a:t>guide, </a:t>
            </a:r>
            <a:r>
              <a:rPr sz="3200" spc="-50" dirty="0">
                <a:latin typeface="Arial"/>
                <a:cs typeface="Arial"/>
              </a:rPr>
              <a:t>médiateur </a:t>
            </a:r>
            <a:r>
              <a:rPr sz="3200" spc="-15" dirty="0">
                <a:latin typeface="Arial"/>
                <a:cs typeface="Arial"/>
              </a:rPr>
              <a:t>et</a:t>
            </a:r>
            <a:r>
              <a:rPr sz="3200" spc="-340" dirty="0">
                <a:latin typeface="Arial"/>
                <a:cs typeface="Arial"/>
              </a:rPr>
              <a:t> </a:t>
            </a:r>
            <a:r>
              <a:rPr sz="3200" spc="-90" dirty="0">
                <a:latin typeface="Arial"/>
                <a:cs typeface="Arial"/>
              </a:rPr>
              <a:t>accompagnateur  </a:t>
            </a:r>
            <a:r>
              <a:rPr sz="3200" spc="-220">
                <a:latin typeface="Arial"/>
                <a:cs typeface="Arial"/>
              </a:rPr>
              <a:t>La </a:t>
            </a:r>
            <a:r>
              <a:rPr lang="fr-FR" sz="3200" spc="-220" dirty="0" smtClean="0">
                <a:latin typeface="Arial"/>
                <a:cs typeface="Arial"/>
              </a:rPr>
              <a:t> </a:t>
            </a:r>
            <a:r>
              <a:rPr sz="3200" spc="-35" smtClean="0">
                <a:latin typeface="Arial"/>
                <a:cs typeface="Arial"/>
              </a:rPr>
              <a:t>relation </a:t>
            </a:r>
            <a:r>
              <a:rPr sz="3200" spc="-30" dirty="0">
                <a:latin typeface="Arial"/>
                <a:cs typeface="Arial"/>
              </a:rPr>
              <a:t>d’autorité </a:t>
            </a:r>
            <a:r>
              <a:rPr sz="3200" spc="-15" dirty="0">
                <a:latin typeface="Arial"/>
                <a:cs typeface="Arial"/>
              </a:rPr>
              <a:t>et </a:t>
            </a:r>
            <a:r>
              <a:rPr sz="3200" spc="-90">
                <a:latin typeface="Arial"/>
                <a:cs typeface="Arial"/>
              </a:rPr>
              <a:t>de</a:t>
            </a:r>
            <a:r>
              <a:rPr sz="3200" spc="-260">
                <a:latin typeface="Arial"/>
                <a:cs typeface="Arial"/>
              </a:rPr>
              <a:t> </a:t>
            </a:r>
            <a:r>
              <a:rPr sz="3200" spc="-5" smtClean="0">
                <a:latin typeface="Carlito"/>
                <a:cs typeface="Carlito"/>
              </a:rPr>
              <a:t>pouvoir</a:t>
            </a:r>
            <a:r>
              <a:rPr lang="fr-FR" sz="3200" spc="-5" dirty="0" smtClean="0">
                <a:latin typeface="Carlito"/>
                <a:cs typeface="Carlito"/>
              </a:rPr>
              <a:t>.</a:t>
            </a:r>
            <a:endParaRPr sz="3200">
              <a:latin typeface="Carlito"/>
              <a:cs typeface="Carlito"/>
            </a:endParaRPr>
          </a:p>
          <a:p>
            <a:pPr marL="355600" indent="-342900">
              <a:tabLst>
                <a:tab pos="354965" algn="l"/>
                <a:tab pos="355600" algn="l"/>
              </a:tabLst>
            </a:pPr>
            <a:r>
              <a:rPr lang="fr-FR" sz="3200" spc="-90" dirty="0" smtClean="0">
                <a:latin typeface="Carlito"/>
                <a:cs typeface="Arial"/>
              </a:rPr>
              <a:t>  </a:t>
            </a:r>
            <a:r>
              <a:rPr sz="3200" spc="-90" smtClean="0">
                <a:latin typeface="Arial"/>
                <a:cs typeface="Arial"/>
              </a:rPr>
              <a:t>« </a:t>
            </a:r>
            <a:r>
              <a:rPr sz="3200" spc="-90" dirty="0">
                <a:latin typeface="Arial"/>
                <a:cs typeface="Arial"/>
              </a:rPr>
              <a:t>L’effet </a:t>
            </a:r>
            <a:r>
              <a:rPr sz="3200" spc="-85">
                <a:latin typeface="Arial"/>
                <a:cs typeface="Arial"/>
              </a:rPr>
              <a:t>enseignant</a:t>
            </a:r>
            <a:r>
              <a:rPr sz="3200" spc="-170">
                <a:latin typeface="Arial"/>
                <a:cs typeface="Arial"/>
              </a:rPr>
              <a:t> </a:t>
            </a:r>
            <a:r>
              <a:rPr sz="3200" spc="-90" smtClean="0">
                <a:latin typeface="Arial"/>
                <a:cs typeface="Arial"/>
              </a:rPr>
              <a:t>»</a:t>
            </a:r>
            <a:endParaRPr lang="fr-FR" sz="3200" spc="-90" dirty="0" smtClean="0">
              <a:latin typeface="Arial"/>
              <a:cs typeface="Arial"/>
            </a:endParaRPr>
          </a:p>
          <a:p>
            <a:pPr marL="355600" indent="-342900">
              <a:buFont typeface="Wingdings" pitchFamily="2" charset="2"/>
              <a:buChar char="§"/>
              <a:tabLst>
                <a:tab pos="354965" algn="l"/>
                <a:tab pos="355600" algn="l"/>
              </a:tabLst>
            </a:pPr>
            <a:r>
              <a:rPr lang="fr-FR" sz="3200" spc="-5" dirty="0" smtClean="0">
                <a:latin typeface="Carlito"/>
                <a:cs typeface="Carlito"/>
              </a:rPr>
              <a:t> </a:t>
            </a:r>
            <a:r>
              <a:rPr sz="3200" spc="-5" smtClean="0">
                <a:latin typeface="Carlito"/>
                <a:cs typeface="Carlito"/>
              </a:rPr>
              <a:t>Choix </a:t>
            </a:r>
            <a:r>
              <a:rPr sz="3200" dirty="0">
                <a:latin typeface="Carlito"/>
                <a:cs typeface="Carlito"/>
              </a:rPr>
              <a:t>des méthodes, techniques </a:t>
            </a:r>
            <a:r>
              <a:rPr sz="3200" spc="-10">
                <a:latin typeface="Carlito"/>
                <a:cs typeface="Carlito"/>
              </a:rPr>
              <a:t>et</a:t>
            </a:r>
            <a:r>
              <a:rPr sz="3200" spc="-65">
                <a:latin typeface="Carlito"/>
                <a:cs typeface="Carlito"/>
              </a:rPr>
              <a:t> </a:t>
            </a:r>
            <a:r>
              <a:rPr sz="3200" spc="-10" smtClean="0">
                <a:latin typeface="Carlito"/>
                <a:cs typeface="Carlito"/>
              </a:rPr>
              <a:t>stratégies</a:t>
            </a:r>
            <a:r>
              <a:rPr lang="fr-FR" sz="3200" spc="-10" dirty="0" smtClean="0">
                <a:latin typeface="Carlito"/>
                <a:cs typeface="Carlito"/>
              </a:rPr>
              <a:t>.</a:t>
            </a:r>
            <a:endParaRPr sz="3200">
              <a:latin typeface="Carlito"/>
              <a:cs typeface="Carlito"/>
            </a:endParaRPr>
          </a:p>
          <a:p>
            <a:pPr marL="355600" indent="-342900">
              <a:spcBef>
                <a:spcPts val="1639"/>
              </a:spcBef>
              <a:buFont typeface="Wingdings" pitchFamily="2" charset="2"/>
              <a:buChar char="§"/>
              <a:tabLst>
                <a:tab pos="354965" algn="l"/>
                <a:tab pos="355600" algn="l"/>
              </a:tabLst>
            </a:pPr>
            <a:r>
              <a:rPr sz="3200" spc="-5" smtClean="0">
                <a:latin typeface="Carlito"/>
                <a:cs typeface="Carlito"/>
              </a:rPr>
              <a:t>Établissement </a:t>
            </a:r>
            <a:r>
              <a:rPr sz="3200" dirty="0">
                <a:latin typeface="Carlito"/>
                <a:cs typeface="Carlito"/>
              </a:rPr>
              <a:t>de </a:t>
            </a:r>
            <a:r>
              <a:rPr sz="3200" spc="-5" dirty="0">
                <a:latin typeface="Carlito"/>
                <a:cs typeface="Carlito"/>
              </a:rPr>
              <a:t>rapports </a:t>
            </a:r>
            <a:r>
              <a:rPr sz="3200" spc="-10" dirty="0">
                <a:latin typeface="Carlito"/>
                <a:cs typeface="Carlito"/>
              </a:rPr>
              <a:t>professionnels </a:t>
            </a:r>
            <a:r>
              <a:rPr sz="3200" spc="-20" dirty="0">
                <a:latin typeface="Carlito"/>
                <a:cs typeface="Carlito"/>
              </a:rPr>
              <a:t>avec </a:t>
            </a:r>
            <a:r>
              <a:rPr sz="3200" spc="-5" dirty="0">
                <a:latin typeface="Carlito"/>
                <a:cs typeface="Carlito"/>
              </a:rPr>
              <a:t>ces</a:t>
            </a:r>
            <a:r>
              <a:rPr sz="3200" spc="65" dirty="0">
                <a:latin typeface="Carlito"/>
                <a:cs typeface="Carlito"/>
              </a:rPr>
              <a:t> </a:t>
            </a:r>
            <a:r>
              <a:rPr sz="3200" spc="-5" dirty="0">
                <a:latin typeface="Carlito"/>
                <a:cs typeface="Carlito"/>
              </a:rPr>
              <a:t>derniers</a:t>
            </a:r>
            <a:endParaRPr sz="3200">
              <a:latin typeface="Carlito"/>
              <a:cs typeface="Carlito"/>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0"/>
            <a:ext cx="8686800" cy="6517810"/>
          </a:xfrm>
          <a:prstGeom prst="rect">
            <a:avLst/>
          </a:prstGeom>
        </p:spPr>
        <p:txBody>
          <a:bodyPr vert="horz" wrap="square" lIns="0" tIns="89535" rIns="0" bIns="0" rtlCol="0">
            <a:spAutoFit/>
          </a:bodyPr>
          <a:lstStyle/>
          <a:p>
            <a:pPr marL="355600" indent="-342900">
              <a:lnSpc>
                <a:spcPct val="100000"/>
              </a:lnSpc>
              <a:spcBef>
                <a:spcPts val="705"/>
              </a:spcBef>
              <a:buFont typeface="Arial"/>
              <a:buChar char="•"/>
              <a:tabLst>
                <a:tab pos="354965" algn="l"/>
                <a:tab pos="355600" algn="l"/>
              </a:tabLst>
            </a:pPr>
            <a:r>
              <a:rPr sz="3600" b="1" spc="-5" dirty="0">
                <a:cs typeface="Comic Sans MS"/>
              </a:rPr>
              <a:t>Professionnalisme </a:t>
            </a:r>
            <a:r>
              <a:rPr sz="3600" b="1" dirty="0">
                <a:cs typeface="Comic Sans MS"/>
              </a:rPr>
              <a:t>collectif</a:t>
            </a:r>
            <a:endParaRPr sz="3600" b="1">
              <a:cs typeface="Comic Sans MS"/>
            </a:endParaRPr>
          </a:p>
          <a:p>
            <a:pPr marL="1155700" lvl="1" indent="-229235">
              <a:lnSpc>
                <a:spcPct val="100000"/>
              </a:lnSpc>
              <a:spcBef>
                <a:spcPts val="500"/>
              </a:spcBef>
              <a:buFont typeface="Arial"/>
              <a:buChar char="•"/>
              <a:tabLst>
                <a:tab pos="1155700" algn="l"/>
                <a:tab pos="1156335" algn="l"/>
              </a:tabLst>
            </a:pPr>
            <a:r>
              <a:rPr sz="3600" spc="-5" dirty="0">
                <a:latin typeface="Comic Sans MS"/>
                <a:cs typeface="Comic Sans MS"/>
              </a:rPr>
              <a:t>Rapports interpersonnels </a:t>
            </a:r>
            <a:r>
              <a:rPr sz="3600" dirty="0">
                <a:latin typeface="Comic Sans MS"/>
                <a:cs typeface="Comic Sans MS"/>
              </a:rPr>
              <a:t>entre</a:t>
            </a:r>
            <a:r>
              <a:rPr sz="3600" spc="10" dirty="0">
                <a:latin typeface="Comic Sans MS"/>
                <a:cs typeface="Comic Sans MS"/>
              </a:rPr>
              <a:t> </a:t>
            </a:r>
            <a:r>
              <a:rPr sz="3600" spc="-5" dirty="0">
                <a:latin typeface="Comic Sans MS"/>
                <a:cs typeface="Comic Sans MS"/>
              </a:rPr>
              <a:t>collègues</a:t>
            </a:r>
            <a:endParaRPr sz="3600">
              <a:latin typeface="Comic Sans MS"/>
              <a:cs typeface="Comic Sans MS"/>
            </a:endParaRPr>
          </a:p>
          <a:p>
            <a:pPr marL="1155700" lvl="1" indent="-229235">
              <a:lnSpc>
                <a:spcPct val="100000"/>
              </a:lnSpc>
              <a:spcBef>
                <a:spcPts val="480"/>
              </a:spcBef>
              <a:buFont typeface="Arial"/>
              <a:buChar char="•"/>
              <a:tabLst>
                <a:tab pos="1155700" algn="l"/>
                <a:tab pos="1156335" algn="l"/>
              </a:tabLst>
            </a:pPr>
            <a:r>
              <a:rPr sz="3600" spc="-5" dirty="0">
                <a:latin typeface="Comic Sans MS"/>
                <a:cs typeface="Comic Sans MS"/>
              </a:rPr>
              <a:t>Décisions fondées </a:t>
            </a:r>
            <a:r>
              <a:rPr sz="3600" dirty="0">
                <a:latin typeface="Comic Sans MS"/>
                <a:cs typeface="Comic Sans MS"/>
              </a:rPr>
              <a:t>sur des valeurs et un vrai</a:t>
            </a:r>
            <a:r>
              <a:rPr sz="3600" spc="-40" dirty="0">
                <a:latin typeface="Comic Sans MS"/>
                <a:cs typeface="Comic Sans MS"/>
              </a:rPr>
              <a:t> </a:t>
            </a:r>
            <a:r>
              <a:rPr sz="3600" spc="-5" dirty="0">
                <a:latin typeface="Comic Sans MS"/>
                <a:cs typeface="Comic Sans MS"/>
              </a:rPr>
              <a:t>débat</a:t>
            </a:r>
            <a:endParaRPr sz="3600">
              <a:latin typeface="Comic Sans MS"/>
              <a:cs typeface="Comic Sans MS"/>
            </a:endParaRPr>
          </a:p>
          <a:p>
            <a:pPr marL="355600" indent="-342900">
              <a:lnSpc>
                <a:spcPct val="100000"/>
              </a:lnSpc>
              <a:spcBef>
                <a:spcPts val="565"/>
              </a:spcBef>
              <a:buFont typeface="Arial"/>
              <a:buChar char="•"/>
              <a:tabLst>
                <a:tab pos="354965" algn="l"/>
                <a:tab pos="355600" algn="l"/>
              </a:tabLst>
            </a:pPr>
            <a:r>
              <a:rPr sz="3600" b="1" spc="-5" dirty="0">
                <a:latin typeface="+mj-lt"/>
                <a:cs typeface="Comic Sans MS"/>
              </a:rPr>
              <a:t>Conseil d’établissement</a:t>
            </a:r>
            <a:endParaRPr sz="3600" b="1">
              <a:latin typeface="+mj-lt"/>
              <a:cs typeface="Comic Sans MS"/>
            </a:endParaRPr>
          </a:p>
          <a:p>
            <a:pPr marL="1155700" lvl="1" indent="-229235">
              <a:lnSpc>
                <a:spcPct val="100000"/>
              </a:lnSpc>
              <a:spcBef>
                <a:spcPts val="500"/>
              </a:spcBef>
              <a:buFont typeface="Arial"/>
              <a:buChar char="•"/>
              <a:tabLst>
                <a:tab pos="1155700" algn="l"/>
                <a:tab pos="1156335" algn="l"/>
              </a:tabLst>
            </a:pPr>
            <a:r>
              <a:rPr sz="3600" spc="-5" dirty="0">
                <a:latin typeface="Comic Sans MS"/>
                <a:cs typeface="Comic Sans MS"/>
              </a:rPr>
              <a:t>Décisions </a:t>
            </a:r>
            <a:r>
              <a:rPr sz="3600" dirty="0">
                <a:latin typeface="Comic Sans MS"/>
                <a:cs typeface="Comic Sans MS"/>
              </a:rPr>
              <a:t>à prendre </a:t>
            </a:r>
            <a:r>
              <a:rPr sz="3600" spc="-5" dirty="0">
                <a:latin typeface="Comic Sans MS"/>
                <a:cs typeface="Comic Sans MS"/>
              </a:rPr>
              <a:t>dans le meilleur intérêt </a:t>
            </a:r>
            <a:r>
              <a:rPr sz="3600" dirty="0">
                <a:latin typeface="Comic Sans MS"/>
                <a:cs typeface="Comic Sans MS"/>
              </a:rPr>
              <a:t>des</a:t>
            </a:r>
            <a:r>
              <a:rPr sz="3600" spc="40" dirty="0">
                <a:latin typeface="Comic Sans MS"/>
                <a:cs typeface="Comic Sans MS"/>
              </a:rPr>
              <a:t> </a:t>
            </a:r>
            <a:r>
              <a:rPr sz="3600" dirty="0">
                <a:latin typeface="Comic Sans MS"/>
                <a:cs typeface="Comic Sans MS"/>
              </a:rPr>
              <a:t>élèves</a:t>
            </a:r>
            <a:endParaRPr sz="3600">
              <a:latin typeface="Comic Sans MS"/>
              <a:cs typeface="Comic Sans MS"/>
            </a:endParaRPr>
          </a:p>
          <a:p>
            <a:pPr marL="355600" indent="-342900">
              <a:lnSpc>
                <a:spcPct val="100000"/>
              </a:lnSpc>
              <a:spcBef>
                <a:spcPts val="260"/>
              </a:spcBef>
              <a:buFont typeface="Arial"/>
              <a:buChar char="•"/>
              <a:tabLst>
                <a:tab pos="354965" algn="l"/>
                <a:tab pos="355600" algn="l"/>
              </a:tabLst>
            </a:pPr>
            <a:r>
              <a:rPr sz="3600" b="1" spc="-5" dirty="0">
                <a:latin typeface="+mj-lt"/>
                <a:cs typeface="Comic Sans MS"/>
              </a:rPr>
              <a:t>L’éthique </a:t>
            </a:r>
            <a:r>
              <a:rPr sz="3600" b="1" dirty="0">
                <a:latin typeface="+mj-lt"/>
                <a:cs typeface="Comic Sans MS"/>
              </a:rPr>
              <a:t>en </a:t>
            </a:r>
            <a:r>
              <a:rPr sz="3600" b="1" spc="-5" dirty="0">
                <a:latin typeface="+mj-lt"/>
                <a:cs typeface="Comic Sans MS"/>
              </a:rPr>
              <a:t>formation</a:t>
            </a:r>
            <a:r>
              <a:rPr sz="3600" b="1" spc="-25" dirty="0">
                <a:latin typeface="+mj-lt"/>
                <a:cs typeface="Comic Sans MS"/>
              </a:rPr>
              <a:t> </a:t>
            </a:r>
            <a:r>
              <a:rPr sz="3600" b="1" spc="-5" dirty="0">
                <a:latin typeface="+mj-lt"/>
                <a:cs typeface="Comic Sans MS"/>
              </a:rPr>
              <a:t>continue</a:t>
            </a:r>
            <a:endParaRPr sz="3600" b="1">
              <a:latin typeface="+mj-lt"/>
              <a:cs typeface="Comic Sans MS"/>
            </a:endParaRPr>
          </a:p>
          <a:p>
            <a:pPr marL="1155700" lvl="1" indent="-229235">
              <a:lnSpc>
                <a:spcPct val="100000"/>
              </a:lnSpc>
              <a:spcBef>
                <a:spcPts val="240"/>
              </a:spcBef>
              <a:buFont typeface="Arial"/>
              <a:buChar char="•"/>
              <a:tabLst>
                <a:tab pos="1155700" algn="l"/>
                <a:tab pos="1156335" algn="l"/>
                <a:tab pos="2384425" algn="l"/>
              </a:tabLst>
            </a:pPr>
            <a:r>
              <a:rPr sz="3600" spc="-10" dirty="0">
                <a:latin typeface="Comic Sans MS"/>
                <a:cs typeface="Comic Sans MS"/>
              </a:rPr>
              <a:t>Obligation	</a:t>
            </a:r>
            <a:r>
              <a:rPr sz="3600" dirty="0">
                <a:latin typeface="Comic Sans MS"/>
                <a:cs typeface="Comic Sans MS"/>
              </a:rPr>
              <a:t>de </a:t>
            </a:r>
            <a:r>
              <a:rPr sz="3600" spc="-10" dirty="0">
                <a:latin typeface="Comic Sans MS"/>
                <a:cs typeface="Comic Sans MS"/>
              </a:rPr>
              <a:t>compétence</a:t>
            </a:r>
            <a:r>
              <a:rPr sz="3600" spc="35" dirty="0">
                <a:latin typeface="Comic Sans MS"/>
                <a:cs typeface="Comic Sans MS"/>
              </a:rPr>
              <a:t> </a:t>
            </a:r>
            <a:r>
              <a:rPr sz="3600" spc="-5" dirty="0">
                <a:latin typeface="Comic Sans MS"/>
                <a:cs typeface="Comic Sans MS"/>
              </a:rPr>
              <a:t>professionnelle</a:t>
            </a:r>
            <a:endParaRPr sz="3600">
              <a:latin typeface="Comic Sans MS"/>
              <a:cs typeface="Comic Sans M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28600"/>
            <a:ext cx="6810375" cy="1245235"/>
          </a:xfrm>
          <a:prstGeom prst="rect">
            <a:avLst/>
          </a:prstGeom>
          <a:solidFill>
            <a:srgbClr val="FF0000"/>
          </a:solidFill>
        </p:spPr>
        <p:txBody>
          <a:bodyPr vert="horz" wrap="square" lIns="0" tIns="12700" rIns="0" bIns="0" rtlCol="0">
            <a:spAutoFit/>
          </a:bodyPr>
          <a:lstStyle/>
          <a:p>
            <a:pPr marL="2271395" marR="5080" indent="-2259330">
              <a:lnSpc>
                <a:spcPct val="100000"/>
              </a:lnSpc>
              <a:spcBef>
                <a:spcPts val="100"/>
              </a:spcBef>
            </a:pPr>
            <a:r>
              <a:rPr dirty="0"/>
              <a:t>Quels </a:t>
            </a:r>
            <a:r>
              <a:rPr spc="-10" dirty="0"/>
              <a:t>objectifs possibles </a:t>
            </a:r>
            <a:r>
              <a:rPr spc="-5" dirty="0"/>
              <a:t>pour un  enseignant</a:t>
            </a:r>
          </a:p>
        </p:txBody>
      </p:sp>
      <p:sp>
        <p:nvSpPr>
          <p:cNvPr id="3" name="object 3"/>
          <p:cNvSpPr txBox="1"/>
          <p:nvPr/>
        </p:nvSpPr>
        <p:spPr>
          <a:xfrm>
            <a:off x="993457" y="1613217"/>
            <a:ext cx="7612380" cy="4021614"/>
          </a:xfrm>
          <a:prstGeom prst="rect">
            <a:avLst/>
          </a:prstGeom>
        </p:spPr>
        <p:txBody>
          <a:bodyPr vert="horz" wrap="square" lIns="0" tIns="12700" rIns="0" bIns="0" rtlCol="0">
            <a:spAutoFit/>
          </a:bodyPr>
          <a:lstStyle/>
          <a:p>
            <a:pPr marL="469900" indent="-457834">
              <a:lnSpc>
                <a:spcPct val="100000"/>
              </a:lnSpc>
              <a:spcBef>
                <a:spcPts val="100"/>
              </a:spcBef>
              <a:buFont typeface="Arial"/>
              <a:buChar char="•"/>
              <a:tabLst>
                <a:tab pos="469900" algn="l"/>
                <a:tab pos="470534" algn="l"/>
              </a:tabLst>
            </a:pPr>
            <a:r>
              <a:rPr sz="2800" spc="-5" dirty="0">
                <a:latin typeface="Carlito"/>
                <a:cs typeface="Carlito"/>
              </a:rPr>
              <a:t>participer activement </a:t>
            </a:r>
            <a:r>
              <a:rPr sz="2800" dirty="0">
                <a:latin typeface="Carlito"/>
                <a:cs typeface="Carlito"/>
              </a:rPr>
              <a:t>à la </a:t>
            </a:r>
            <a:r>
              <a:rPr sz="2800" spc="-10" dirty="0">
                <a:latin typeface="Carlito"/>
                <a:cs typeface="Carlito"/>
              </a:rPr>
              <a:t>réussite </a:t>
            </a:r>
            <a:r>
              <a:rPr sz="2800" spc="-15" dirty="0">
                <a:latin typeface="Carlito"/>
                <a:cs typeface="Carlito"/>
              </a:rPr>
              <a:t>(examens </a:t>
            </a:r>
            <a:r>
              <a:rPr sz="2800" spc="-10" dirty="0">
                <a:latin typeface="Carlito"/>
                <a:cs typeface="Carlito"/>
              </a:rPr>
              <a:t>et </a:t>
            </a:r>
            <a:r>
              <a:rPr sz="2800" spc="-15" dirty="0">
                <a:latin typeface="Carlito"/>
                <a:cs typeface="Carlito"/>
              </a:rPr>
              <a:t>avenir</a:t>
            </a:r>
            <a:r>
              <a:rPr sz="2800" spc="-15">
                <a:latin typeface="Carlito"/>
                <a:cs typeface="Carlito"/>
              </a:rPr>
              <a:t>)</a:t>
            </a:r>
            <a:r>
              <a:rPr sz="2800" spc="400">
                <a:latin typeface="Carlito"/>
                <a:cs typeface="Carlito"/>
              </a:rPr>
              <a:t> </a:t>
            </a:r>
            <a:r>
              <a:rPr sz="2800" spc="-5" smtClean="0">
                <a:latin typeface="Carlito"/>
                <a:cs typeface="Carlito"/>
              </a:rPr>
              <a:t>de</a:t>
            </a:r>
            <a:r>
              <a:rPr lang="fr-FR" sz="2800" spc="-5" dirty="0" smtClean="0">
                <a:latin typeface="Carlito"/>
                <a:cs typeface="Carlito"/>
              </a:rPr>
              <a:t> </a:t>
            </a:r>
            <a:r>
              <a:rPr sz="2800" spc="-45" smtClean="0">
                <a:latin typeface="Arial"/>
                <a:cs typeface="Arial"/>
              </a:rPr>
              <a:t>l’étudiant</a:t>
            </a:r>
            <a:r>
              <a:rPr sz="2800" spc="-45" dirty="0">
                <a:latin typeface="Arial"/>
                <a:cs typeface="Arial"/>
              </a:rPr>
              <a:t>.</a:t>
            </a:r>
            <a:endParaRPr sz="2800">
              <a:latin typeface="Arial"/>
              <a:cs typeface="Arial"/>
            </a:endParaRPr>
          </a:p>
          <a:p>
            <a:pPr marL="469900" indent="-457834">
              <a:lnSpc>
                <a:spcPct val="100000"/>
              </a:lnSpc>
              <a:spcBef>
                <a:spcPts val="580"/>
              </a:spcBef>
              <a:buFont typeface="Arial"/>
              <a:buChar char="•"/>
              <a:tabLst>
                <a:tab pos="469900" algn="l"/>
                <a:tab pos="470534" algn="l"/>
              </a:tabLst>
            </a:pPr>
            <a:r>
              <a:rPr sz="2800" spc="-5" dirty="0">
                <a:latin typeface="Carlito"/>
                <a:cs typeface="Carlito"/>
              </a:rPr>
              <a:t>réussir sa </a:t>
            </a:r>
            <a:r>
              <a:rPr sz="2800" spc="-20" dirty="0">
                <a:latin typeface="Carlito"/>
                <a:cs typeface="Carlito"/>
              </a:rPr>
              <a:t>propre </a:t>
            </a:r>
            <a:r>
              <a:rPr sz="2800" spc="-10" dirty="0">
                <a:latin typeface="Carlito"/>
                <a:cs typeface="Carlito"/>
              </a:rPr>
              <a:t>carrière </a:t>
            </a:r>
            <a:r>
              <a:rPr sz="2800" spc="-5" dirty="0">
                <a:latin typeface="Carlito"/>
                <a:cs typeface="Carlito"/>
              </a:rPr>
              <a:t>(diplômes,</a:t>
            </a:r>
            <a:r>
              <a:rPr sz="2800" spc="30" dirty="0">
                <a:latin typeface="Carlito"/>
                <a:cs typeface="Carlito"/>
              </a:rPr>
              <a:t> </a:t>
            </a:r>
            <a:r>
              <a:rPr sz="2800" spc="-10" dirty="0">
                <a:latin typeface="Carlito"/>
                <a:cs typeface="Carlito"/>
              </a:rPr>
              <a:t>publications).</a:t>
            </a:r>
            <a:endParaRPr sz="2800">
              <a:latin typeface="Carlito"/>
              <a:cs typeface="Carlito"/>
            </a:endParaRPr>
          </a:p>
          <a:p>
            <a:pPr marL="469900" indent="-457834">
              <a:lnSpc>
                <a:spcPct val="100000"/>
              </a:lnSpc>
              <a:spcBef>
                <a:spcPts val="580"/>
              </a:spcBef>
              <a:buChar char="•"/>
              <a:tabLst>
                <a:tab pos="469900" algn="l"/>
                <a:tab pos="470534" algn="l"/>
              </a:tabLst>
            </a:pPr>
            <a:r>
              <a:rPr sz="2800" spc="-75" dirty="0">
                <a:latin typeface="Arial"/>
                <a:cs typeface="Arial"/>
              </a:rPr>
              <a:t>prendre </a:t>
            </a:r>
            <a:r>
              <a:rPr sz="2800" spc="-30" dirty="0">
                <a:latin typeface="Arial"/>
                <a:cs typeface="Arial"/>
              </a:rPr>
              <a:t>part </a:t>
            </a:r>
            <a:r>
              <a:rPr sz="2800" spc="-190" dirty="0">
                <a:latin typeface="Arial"/>
                <a:cs typeface="Arial"/>
              </a:rPr>
              <a:t>à </a:t>
            </a:r>
            <a:r>
              <a:rPr sz="2800" spc="-85" dirty="0">
                <a:latin typeface="Arial"/>
                <a:cs typeface="Arial"/>
              </a:rPr>
              <a:t>la </a:t>
            </a:r>
            <a:r>
              <a:rPr sz="2800" spc="-95" dirty="0">
                <a:latin typeface="Arial"/>
                <a:cs typeface="Arial"/>
              </a:rPr>
              <a:t>gestion </a:t>
            </a:r>
            <a:r>
              <a:rPr sz="2800" spc="-110" dirty="0">
                <a:latin typeface="Arial"/>
                <a:cs typeface="Arial"/>
              </a:rPr>
              <a:t>de</a:t>
            </a:r>
            <a:r>
              <a:rPr sz="2800" spc="-270" dirty="0">
                <a:latin typeface="Arial"/>
                <a:cs typeface="Arial"/>
              </a:rPr>
              <a:t> </a:t>
            </a:r>
            <a:r>
              <a:rPr sz="2800" spc="-10" dirty="0">
                <a:latin typeface="Arial"/>
                <a:cs typeface="Arial"/>
              </a:rPr>
              <a:t>l’institution.</a:t>
            </a:r>
            <a:endParaRPr sz="2800">
              <a:latin typeface="Arial"/>
              <a:cs typeface="Arial"/>
            </a:endParaRPr>
          </a:p>
          <a:p>
            <a:pPr marL="469900" indent="-457834">
              <a:lnSpc>
                <a:spcPct val="100000"/>
              </a:lnSpc>
              <a:spcBef>
                <a:spcPts val="580"/>
              </a:spcBef>
              <a:buChar char="•"/>
              <a:tabLst>
                <a:tab pos="469900" algn="l"/>
                <a:tab pos="470534" algn="l"/>
              </a:tabLst>
            </a:pPr>
            <a:r>
              <a:rPr sz="2800" spc="-100">
                <a:latin typeface="Arial"/>
                <a:cs typeface="Arial"/>
              </a:rPr>
              <a:t>gérer </a:t>
            </a:r>
            <a:r>
              <a:rPr sz="2800" spc="-65" smtClean="0">
                <a:latin typeface="Arial"/>
                <a:cs typeface="Arial"/>
              </a:rPr>
              <a:t>l’externalisation </a:t>
            </a:r>
            <a:r>
              <a:rPr sz="2800" spc="-25" dirty="0">
                <a:latin typeface="Arial"/>
                <a:cs typeface="Arial"/>
              </a:rPr>
              <a:t>: </a:t>
            </a:r>
            <a:r>
              <a:rPr sz="2800" spc="-85" dirty="0">
                <a:latin typeface="Arial"/>
                <a:cs typeface="Arial"/>
              </a:rPr>
              <a:t>diplômés,</a:t>
            </a:r>
            <a:r>
              <a:rPr sz="2800" spc="-325" dirty="0">
                <a:latin typeface="Arial"/>
                <a:cs typeface="Arial"/>
              </a:rPr>
              <a:t> </a:t>
            </a:r>
            <a:r>
              <a:rPr sz="2800" spc="-160" dirty="0">
                <a:latin typeface="Arial"/>
                <a:cs typeface="Arial"/>
              </a:rPr>
              <a:t>recherche….</a:t>
            </a:r>
            <a:endParaRPr sz="2800">
              <a:latin typeface="Arial"/>
              <a:cs typeface="Arial"/>
            </a:endParaRPr>
          </a:p>
          <a:p>
            <a:pPr marL="469900" indent="-457834">
              <a:lnSpc>
                <a:spcPts val="2880"/>
              </a:lnSpc>
              <a:spcBef>
                <a:spcPts val="585"/>
              </a:spcBef>
              <a:buFont typeface="Arial"/>
              <a:buChar char="•"/>
              <a:tabLst>
                <a:tab pos="469900" algn="l"/>
                <a:tab pos="470534" algn="l"/>
                <a:tab pos="1319530" algn="l"/>
                <a:tab pos="1781810" algn="l"/>
                <a:tab pos="3050540" algn="l"/>
                <a:tab pos="5154295" algn="l"/>
                <a:tab pos="6405245" algn="l"/>
                <a:tab pos="7162165" algn="l"/>
              </a:tabLst>
            </a:pPr>
            <a:r>
              <a:rPr sz="2800" spc="-55" dirty="0">
                <a:latin typeface="Carlito"/>
                <a:cs typeface="Carlito"/>
              </a:rPr>
              <a:t>a</a:t>
            </a:r>
            <a:r>
              <a:rPr sz="2800" spc="-25" dirty="0">
                <a:latin typeface="Carlito"/>
                <a:cs typeface="Carlito"/>
              </a:rPr>
              <a:t>v</a:t>
            </a:r>
            <a:r>
              <a:rPr sz="2800" spc="-5" dirty="0">
                <a:latin typeface="Carlito"/>
                <a:cs typeface="Carlito"/>
              </a:rPr>
              <a:t>oi</a:t>
            </a:r>
            <a:r>
              <a:rPr sz="2800" dirty="0">
                <a:latin typeface="Carlito"/>
                <a:cs typeface="Carlito"/>
              </a:rPr>
              <a:t>r	</a:t>
            </a:r>
            <a:r>
              <a:rPr sz="2800" spc="5" dirty="0">
                <a:latin typeface="Carlito"/>
                <a:cs typeface="Carlito"/>
              </a:rPr>
              <a:t>l</a:t>
            </a:r>
            <a:r>
              <a:rPr sz="2800" dirty="0">
                <a:latin typeface="Carlito"/>
                <a:cs typeface="Carlito"/>
              </a:rPr>
              <a:t>e	m</a:t>
            </a:r>
            <a:r>
              <a:rPr sz="2800" spc="5" dirty="0">
                <a:latin typeface="Carlito"/>
                <a:cs typeface="Carlito"/>
              </a:rPr>
              <a:t>eill</a:t>
            </a:r>
            <a:r>
              <a:rPr sz="2800" dirty="0">
                <a:latin typeface="Carlito"/>
                <a:cs typeface="Carlito"/>
              </a:rPr>
              <a:t>eur	</a:t>
            </a:r>
            <a:r>
              <a:rPr sz="2800" spc="-15" dirty="0">
                <a:latin typeface="Carlito"/>
                <a:cs typeface="Carlito"/>
              </a:rPr>
              <a:t>c</a:t>
            </a:r>
            <a:r>
              <a:rPr sz="2800" spc="-5" dirty="0">
                <a:latin typeface="Carlito"/>
                <a:cs typeface="Carlito"/>
              </a:rPr>
              <a:t>ompor</a:t>
            </a:r>
            <a:r>
              <a:rPr sz="2800" spc="-30" dirty="0">
                <a:latin typeface="Carlito"/>
                <a:cs typeface="Carlito"/>
              </a:rPr>
              <a:t>t</a:t>
            </a:r>
            <a:r>
              <a:rPr sz="2800" dirty="0">
                <a:latin typeface="Carlito"/>
                <a:cs typeface="Carlito"/>
              </a:rPr>
              <a:t>e</a:t>
            </a:r>
            <a:r>
              <a:rPr sz="2800" spc="5" dirty="0">
                <a:latin typeface="Carlito"/>
                <a:cs typeface="Carlito"/>
              </a:rPr>
              <a:t>m</a:t>
            </a:r>
            <a:r>
              <a:rPr sz="2800" dirty="0">
                <a:latin typeface="Carlito"/>
                <a:cs typeface="Carlito"/>
              </a:rPr>
              <a:t>e</a:t>
            </a:r>
            <a:r>
              <a:rPr sz="2800" spc="-15" dirty="0">
                <a:latin typeface="Carlito"/>
                <a:cs typeface="Carlito"/>
              </a:rPr>
              <a:t>n</a:t>
            </a:r>
            <a:r>
              <a:rPr sz="2800" dirty="0">
                <a:latin typeface="Carlito"/>
                <a:cs typeface="Carlito"/>
              </a:rPr>
              <a:t>t	</a:t>
            </a:r>
            <a:r>
              <a:rPr sz="2800" spc="-5" dirty="0">
                <a:latin typeface="Carlito"/>
                <a:cs typeface="Carlito"/>
              </a:rPr>
              <a:t>possib</a:t>
            </a:r>
            <a:r>
              <a:rPr sz="2800" spc="10" dirty="0">
                <a:latin typeface="Carlito"/>
                <a:cs typeface="Carlito"/>
              </a:rPr>
              <a:t>l</a:t>
            </a:r>
            <a:r>
              <a:rPr sz="2800" dirty="0">
                <a:latin typeface="Carlito"/>
                <a:cs typeface="Carlito"/>
              </a:rPr>
              <a:t>e	</a:t>
            </a:r>
            <a:r>
              <a:rPr sz="2800" spc="-35" dirty="0">
                <a:latin typeface="Carlito"/>
                <a:cs typeface="Carlito"/>
              </a:rPr>
              <a:t>f</a:t>
            </a:r>
            <a:r>
              <a:rPr sz="2800" spc="-10" dirty="0">
                <a:latin typeface="Carlito"/>
                <a:cs typeface="Carlito"/>
              </a:rPr>
              <a:t>a</a:t>
            </a:r>
            <a:r>
              <a:rPr sz="2800" dirty="0">
                <a:latin typeface="Carlito"/>
                <a:cs typeface="Carlito"/>
              </a:rPr>
              <a:t>ce</a:t>
            </a:r>
            <a:r>
              <a:rPr sz="2800">
                <a:latin typeface="Carlito"/>
                <a:cs typeface="Carlito"/>
              </a:rPr>
              <a:t>	</a:t>
            </a:r>
            <a:r>
              <a:rPr sz="2800" spc="-10" smtClean="0">
                <a:latin typeface="Carlito"/>
                <a:cs typeface="Carlito"/>
              </a:rPr>
              <a:t>a</a:t>
            </a:r>
            <a:r>
              <a:rPr sz="2800" spc="-5" smtClean="0">
                <a:latin typeface="Carlito"/>
                <a:cs typeface="Carlito"/>
              </a:rPr>
              <a:t>ux</a:t>
            </a:r>
            <a:r>
              <a:rPr lang="fr-FR" sz="2800" spc="-5" dirty="0" smtClean="0">
                <a:latin typeface="Carlito"/>
                <a:cs typeface="Carlito"/>
              </a:rPr>
              <a:t> </a:t>
            </a:r>
            <a:r>
              <a:rPr sz="2800" spc="-65" smtClean="0">
                <a:latin typeface="Arial"/>
                <a:cs typeface="Arial"/>
              </a:rPr>
              <a:t>situations </a:t>
            </a:r>
            <a:r>
              <a:rPr sz="2800" spc="-50" dirty="0">
                <a:latin typeface="Arial"/>
                <a:cs typeface="Arial"/>
              </a:rPr>
              <a:t>difficiles </a:t>
            </a:r>
            <a:r>
              <a:rPr sz="2800" spc="-60" dirty="0">
                <a:latin typeface="Arial"/>
                <a:cs typeface="Arial"/>
              </a:rPr>
              <a:t>(tricheries, </a:t>
            </a:r>
            <a:r>
              <a:rPr sz="2800" spc="-50" dirty="0">
                <a:latin typeface="Arial"/>
                <a:cs typeface="Arial"/>
              </a:rPr>
              <a:t>tentations,</a:t>
            </a:r>
            <a:r>
              <a:rPr sz="2800" spc="-330" dirty="0">
                <a:latin typeface="Arial"/>
                <a:cs typeface="Arial"/>
              </a:rPr>
              <a:t> </a:t>
            </a:r>
            <a:r>
              <a:rPr sz="2800" spc="-165" dirty="0">
                <a:latin typeface="Arial"/>
                <a:cs typeface="Arial"/>
              </a:rPr>
              <a:t>combines…).</a:t>
            </a:r>
            <a:endParaRPr sz="280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7620"/>
            <a:ext cx="8308340" cy="1046480"/>
            <a:chOff x="418084" y="7620"/>
            <a:chExt cx="8308340" cy="1046480"/>
          </a:xfrm>
        </p:grpSpPr>
        <p:sp>
          <p:nvSpPr>
            <p:cNvPr id="3" name="object 3"/>
            <p:cNvSpPr/>
            <p:nvPr/>
          </p:nvSpPr>
          <p:spPr>
            <a:xfrm>
              <a:off x="418084" y="255544"/>
              <a:ext cx="8307830" cy="6598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98800" y="7620"/>
              <a:ext cx="2946400" cy="10464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274320"/>
              <a:ext cx="8229600" cy="58165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57200" y="274320"/>
            <a:ext cx="8229600" cy="581660"/>
          </a:xfrm>
          <a:prstGeom prst="rect">
            <a:avLst/>
          </a:prstGeom>
          <a:ln w="10159">
            <a:solidFill>
              <a:srgbClr val="97B853"/>
            </a:solidFill>
          </a:ln>
        </p:spPr>
        <p:txBody>
          <a:bodyPr vert="horz" wrap="square" lIns="0" tIns="0" rIns="0" bIns="0" rtlCol="0">
            <a:spAutoFit/>
          </a:bodyPr>
          <a:lstStyle/>
          <a:p>
            <a:pPr marL="1270" algn="ctr">
              <a:lnSpc>
                <a:spcPts val="3265"/>
              </a:lnSpc>
            </a:pPr>
            <a:r>
              <a:rPr sz="3600" spc="-15" dirty="0"/>
              <a:t>Introduction</a:t>
            </a:r>
            <a:endParaRPr sz="3600"/>
          </a:p>
        </p:txBody>
      </p:sp>
      <p:sp>
        <p:nvSpPr>
          <p:cNvPr id="7" name="object 7"/>
          <p:cNvSpPr/>
          <p:nvPr/>
        </p:nvSpPr>
        <p:spPr>
          <a:xfrm>
            <a:off x="0" y="855979"/>
            <a:ext cx="9144000" cy="600201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28600" y="1066800"/>
            <a:ext cx="8686799" cy="4075475"/>
          </a:xfrm>
          <a:prstGeom prst="rect">
            <a:avLst/>
          </a:prstGeom>
        </p:spPr>
        <p:txBody>
          <a:bodyPr vert="horz" wrap="square" lIns="0" tIns="12700" rIns="0" bIns="0" rtlCol="0">
            <a:spAutoFit/>
          </a:bodyPr>
          <a:lstStyle/>
          <a:p>
            <a:pPr marL="12700">
              <a:lnSpc>
                <a:spcPct val="100000"/>
              </a:lnSpc>
              <a:spcBef>
                <a:spcPts val="100"/>
              </a:spcBef>
            </a:pPr>
            <a:r>
              <a:rPr sz="2800" u="heavy" spc="-700" dirty="0">
                <a:solidFill>
                  <a:srgbClr val="4F81BC"/>
                </a:solidFill>
                <a:uFill>
                  <a:solidFill>
                    <a:srgbClr val="4F81BC"/>
                  </a:solidFill>
                </a:uFill>
                <a:latin typeface="Times New Roman"/>
                <a:cs typeface="Times New Roman"/>
              </a:rPr>
              <a:t> </a:t>
            </a:r>
            <a:r>
              <a:rPr sz="4400" b="1" u="heavy" spc="-5" dirty="0">
                <a:solidFill>
                  <a:srgbClr val="4F81BC"/>
                </a:solidFill>
                <a:uFill>
                  <a:solidFill>
                    <a:srgbClr val="4F81BC"/>
                  </a:solidFill>
                </a:uFill>
                <a:latin typeface="Times New Roman"/>
                <a:cs typeface="Times New Roman"/>
              </a:rPr>
              <a:t>C’est quoi un </a:t>
            </a:r>
            <a:r>
              <a:rPr sz="4400" b="1" u="heavy" dirty="0">
                <a:solidFill>
                  <a:srgbClr val="4F81BC"/>
                </a:solidFill>
                <a:uFill>
                  <a:solidFill>
                    <a:srgbClr val="4F81BC"/>
                  </a:solidFill>
                </a:uFill>
                <a:latin typeface="Times New Roman"/>
                <a:cs typeface="Times New Roman"/>
              </a:rPr>
              <a:t>concept</a:t>
            </a:r>
            <a:r>
              <a:rPr sz="4400" b="1" u="heavy" spc="5" dirty="0">
                <a:solidFill>
                  <a:srgbClr val="4F81BC"/>
                </a:solidFill>
                <a:uFill>
                  <a:solidFill>
                    <a:srgbClr val="4F81BC"/>
                  </a:solidFill>
                </a:uFill>
                <a:latin typeface="Times New Roman"/>
                <a:cs typeface="Times New Roman"/>
              </a:rPr>
              <a:t> ?</a:t>
            </a:r>
            <a:endParaRPr sz="4400">
              <a:latin typeface="Times New Roman"/>
              <a:cs typeface="Times New Roman"/>
            </a:endParaRPr>
          </a:p>
          <a:p>
            <a:pPr marL="12700" marR="290830">
              <a:lnSpc>
                <a:spcPct val="100000"/>
              </a:lnSpc>
              <a:buSzPct val="96428"/>
              <a:buFont typeface="Arial"/>
              <a:buChar char="•"/>
              <a:tabLst>
                <a:tab pos="138430" algn="l"/>
              </a:tabLst>
            </a:pPr>
            <a:r>
              <a:rPr sz="4400" spc="-5" dirty="0">
                <a:latin typeface="Times New Roman"/>
                <a:cs typeface="Times New Roman"/>
              </a:rPr>
              <a:t>Représentation </a:t>
            </a:r>
            <a:r>
              <a:rPr sz="4400" spc="-10" dirty="0">
                <a:latin typeface="Times New Roman"/>
                <a:cs typeface="Times New Roman"/>
              </a:rPr>
              <a:t>mentale </a:t>
            </a:r>
            <a:r>
              <a:rPr sz="4400" dirty="0">
                <a:latin typeface="Times New Roman"/>
                <a:cs typeface="Times New Roman"/>
              </a:rPr>
              <a:t>que l’on </a:t>
            </a:r>
            <a:r>
              <a:rPr sz="4400" spc="-10" dirty="0">
                <a:latin typeface="Times New Roman"/>
                <a:cs typeface="Times New Roman"/>
              </a:rPr>
              <a:t>se </a:t>
            </a:r>
            <a:r>
              <a:rPr sz="4400" spc="-5" dirty="0">
                <a:latin typeface="Times New Roman"/>
                <a:cs typeface="Times New Roman"/>
              </a:rPr>
              <a:t>fait </a:t>
            </a:r>
            <a:r>
              <a:rPr sz="4400" dirty="0">
                <a:latin typeface="Times New Roman"/>
                <a:cs typeface="Times New Roman"/>
              </a:rPr>
              <a:t>d’une  idée, d’une opinion ou d’une</a:t>
            </a:r>
            <a:r>
              <a:rPr sz="4400" spc="-40" dirty="0">
                <a:latin typeface="Times New Roman"/>
                <a:cs typeface="Times New Roman"/>
              </a:rPr>
              <a:t> </a:t>
            </a:r>
            <a:r>
              <a:rPr sz="4400" spc="-5" dirty="0">
                <a:latin typeface="Times New Roman"/>
                <a:cs typeface="Times New Roman"/>
              </a:rPr>
              <a:t>chose.</a:t>
            </a:r>
            <a:endParaRPr sz="4400">
              <a:latin typeface="Times New Roman"/>
              <a:cs typeface="Times New Roman"/>
            </a:endParaRPr>
          </a:p>
          <a:p>
            <a:pPr marL="12700" marR="5080">
              <a:lnSpc>
                <a:spcPct val="100000"/>
              </a:lnSpc>
              <a:buSzPct val="96428"/>
              <a:buFont typeface="Arial"/>
              <a:buChar char="•"/>
              <a:tabLst>
                <a:tab pos="138430" algn="l"/>
              </a:tabLst>
            </a:pPr>
            <a:r>
              <a:rPr sz="4400" dirty="0">
                <a:latin typeface="Times New Roman"/>
                <a:cs typeface="Times New Roman"/>
              </a:rPr>
              <a:t>Il </a:t>
            </a:r>
            <a:r>
              <a:rPr sz="4400" spc="-5" dirty="0">
                <a:latin typeface="Times New Roman"/>
                <a:cs typeface="Times New Roman"/>
              </a:rPr>
              <a:t>s’agit </a:t>
            </a:r>
            <a:r>
              <a:rPr sz="4400" dirty="0">
                <a:latin typeface="Times New Roman"/>
                <a:cs typeface="Times New Roman"/>
              </a:rPr>
              <a:t>de </a:t>
            </a:r>
            <a:r>
              <a:rPr sz="4400" spc="-5" dirty="0">
                <a:latin typeface="Times New Roman"/>
                <a:cs typeface="Times New Roman"/>
              </a:rPr>
              <a:t>représentations </a:t>
            </a:r>
            <a:r>
              <a:rPr sz="4400" spc="-10" dirty="0">
                <a:latin typeface="Times New Roman"/>
                <a:cs typeface="Times New Roman"/>
              </a:rPr>
              <a:t>mentales </a:t>
            </a:r>
            <a:r>
              <a:rPr sz="4400" spc="-5" dirty="0">
                <a:latin typeface="Times New Roman"/>
                <a:cs typeface="Times New Roman"/>
              </a:rPr>
              <a:t>construites  </a:t>
            </a:r>
            <a:r>
              <a:rPr sz="4400" dirty="0">
                <a:latin typeface="Times New Roman"/>
                <a:cs typeface="Times New Roman"/>
              </a:rPr>
              <a:t>grâce au</a:t>
            </a:r>
            <a:r>
              <a:rPr sz="4400" spc="-30" dirty="0">
                <a:latin typeface="Times New Roman"/>
                <a:cs typeface="Times New Roman"/>
              </a:rPr>
              <a:t> </a:t>
            </a:r>
            <a:r>
              <a:rPr sz="4400" dirty="0">
                <a:latin typeface="Times New Roman"/>
                <a:cs typeface="Times New Roman"/>
              </a:rPr>
              <a:t>langage.</a:t>
            </a:r>
            <a:endParaRPr sz="4400">
              <a:latin typeface="Times New Roman"/>
              <a:cs typeface="Times New Roman"/>
            </a:endParaRPr>
          </a:p>
        </p:txBody>
      </p:sp>
      <p:sp>
        <p:nvSpPr>
          <p:cNvPr id="6" name="Titre 5"/>
          <p:cNvSpPr>
            <a:spLocks noGrp="1"/>
          </p:cNvSpPr>
          <p:nvPr>
            <p:ph type="ctrTitle"/>
          </p:nvPr>
        </p:nvSpPr>
        <p:spPr>
          <a:xfrm>
            <a:off x="457200" y="274320"/>
            <a:ext cx="8229600" cy="738664"/>
          </a:xfrm>
          <a:solidFill>
            <a:schemeClr val="tx2">
              <a:lumMod val="60000"/>
              <a:lumOff val="40000"/>
            </a:schemeClr>
          </a:solidFill>
        </p:spPr>
        <p:txBody>
          <a:bodyPr/>
          <a:lstStyle/>
          <a:p>
            <a:pPr algn="ctr"/>
            <a:r>
              <a:rPr lang="fr-FR" sz="4800" dirty="0" smtClean="0"/>
              <a:t>1-Concepts</a:t>
            </a:r>
            <a:endParaRPr lang="fr-FR"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1600200"/>
            <a:ext cx="8382000" cy="3155223"/>
          </a:xfrm>
          <a:prstGeom prst="rect">
            <a:avLst/>
          </a:prstGeom>
        </p:spPr>
        <p:txBody>
          <a:bodyPr vert="horz" wrap="square" lIns="0" tIns="12700" rIns="0" bIns="0" rtlCol="0">
            <a:spAutoFit/>
          </a:bodyPr>
          <a:lstStyle/>
          <a:p>
            <a:pPr marL="12700">
              <a:lnSpc>
                <a:spcPts val="3650"/>
              </a:lnSpc>
              <a:spcBef>
                <a:spcPts val="100"/>
              </a:spcBef>
            </a:pPr>
            <a:r>
              <a:rPr sz="3600" b="1" dirty="0">
                <a:latin typeface="Times New Roman"/>
                <a:cs typeface="Times New Roman"/>
              </a:rPr>
              <a:t>Morale </a:t>
            </a:r>
            <a:r>
              <a:rPr sz="3600" dirty="0">
                <a:latin typeface="Times New Roman"/>
                <a:cs typeface="Times New Roman"/>
              </a:rPr>
              <a:t>(du </a:t>
            </a:r>
            <a:r>
              <a:rPr sz="3600" spc="-5" dirty="0">
                <a:latin typeface="Times New Roman"/>
                <a:cs typeface="Times New Roman"/>
              </a:rPr>
              <a:t>latin </a:t>
            </a:r>
            <a:r>
              <a:rPr sz="3600" i="1" spc="-25" dirty="0">
                <a:latin typeface="Times New Roman"/>
                <a:cs typeface="Times New Roman"/>
              </a:rPr>
              <a:t>mores</a:t>
            </a:r>
            <a:r>
              <a:rPr sz="3600" spc="-25" dirty="0">
                <a:latin typeface="Times New Roman"/>
                <a:cs typeface="Times New Roman"/>
              </a:rPr>
              <a:t>, </a:t>
            </a:r>
            <a:r>
              <a:rPr sz="3600" spc="-10" dirty="0">
                <a:latin typeface="Times New Roman"/>
                <a:cs typeface="Times New Roman"/>
              </a:rPr>
              <a:t>mœurs)</a:t>
            </a:r>
            <a:r>
              <a:rPr sz="3600" spc="85" dirty="0">
                <a:latin typeface="Times New Roman"/>
                <a:cs typeface="Times New Roman"/>
              </a:rPr>
              <a:t> </a:t>
            </a:r>
            <a:r>
              <a:rPr sz="3600" dirty="0">
                <a:latin typeface="Times New Roman"/>
                <a:cs typeface="Times New Roman"/>
              </a:rPr>
              <a:t>:</a:t>
            </a:r>
            <a:endParaRPr sz="3600">
              <a:latin typeface="Times New Roman"/>
              <a:cs typeface="Times New Roman"/>
            </a:endParaRPr>
          </a:p>
          <a:p>
            <a:pPr marL="469900" marR="5080">
              <a:lnSpc>
                <a:spcPct val="90100"/>
              </a:lnSpc>
              <a:spcBef>
                <a:spcPts val="190"/>
              </a:spcBef>
              <a:buSzPct val="96875"/>
              <a:buFont typeface="Arial"/>
              <a:buChar char="•"/>
              <a:tabLst>
                <a:tab pos="613410" algn="l"/>
              </a:tabLst>
            </a:pPr>
            <a:r>
              <a:rPr sz="3600" spc="-10" dirty="0">
                <a:latin typeface="Times New Roman"/>
                <a:cs typeface="Times New Roman"/>
              </a:rPr>
              <a:t>Ensemble </a:t>
            </a:r>
            <a:r>
              <a:rPr sz="3600" dirty="0">
                <a:latin typeface="Times New Roman"/>
                <a:cs typeface="Times New Roman"/>
              </a:rPr>
              <a:t>des </a:t>
            </a:r>
            <a:r>
              <a:rPr sz="3600" spc="-5" dirty="0">
                <a:latin typeface="Times New Roman"/>
                <a:cs typeface="Times New Roman"/>
              </a:rPr>
              <a:t>règles d'action </a:t>
            </a:r>
            <a:r>
              <a:rPr sz="3600" dirty="0">
                <a:latin typeface="Times New Roman"/>
                <a:cs typeface="Times New Roman"/>
              </a:rPr>
              <a:t>et des  </a:t>
            </a:r>
            <a:r>
              <a:rPr sz="3600" spc="-5" dirty="0">
                <a:latin typeface="Times New Roman"/>
                <a:cs typeface="Times New Roman"/>
              </a:rPr>
              <a:t>valeurs </a:t>
            </a:r>
            <a:r>
              <a:rPr sz="3600" dirty="0">
                <a:latin typeface="Times New Roman"/>
                <a:cs typeface="Times New Roman"/>
              </a:rPr>
              <a:t>qui </a:t>
            </a:r>
            <a:r>
              <a:rPr sz="3600" spc="-5" dirty="0">
                <a:latin typeface="Times New Roman"/>
                <a:cs typeface="Times New Roman"/>
              </a:rPr>
              <a:t>fonctionnent </a:t>
            </a:r>
            <a:r>
              <a:rPr sz="3600" spc="-15" dirty="0">
                <a:latin typeface="Times New Roman"/>
                <a:cs typeface="Times New Roman"/>
              </a:rPr>
              <a:t>comme </a:t>
            </a:r>
            <a:r>
              <a:rPr sz="3600" spc="-10" dirty="0">
                <a:latin typeface="Times New Roman"/>
                <a:cs typeface="Times New Roman"/>
              </a:rPr>
              <a:t>norme  </a:t>
            </a:r>
            <a:r>
              <a:rPr sz="3600" dirty="0">
                <a:latin typeface="Times New Roman"/>
                <a:cs typeface="Times New Roman"/>
              </a:rPr>
              <a:t>dans une </a:t>
            </a:r>
            <a:r>
              <a:rPr sz="3600" spc="-5" dirty="0">
                <a:latin typeface="Times New Roman"/>
                <a:cs typeface="Times New Roman"/>
              </a:rPr>
              <a:t>société.</a:t>
            </a:r>
            <a:endParaRPr sz="3600">
              <a:latin typeface="Times New Roman"/>
              <a:cs typeface="Times New Roman"/>
            </a:endParaRPr>
          </a:p>
          <a:p>
            <a:pPr marL="584200" marR="1208405" lvl="1">
              <a:lnSpc>
                <a:spcPct val="100000"/>
              </a:lnSpc>
              <a:spcBef>
                <a:spcPts val="325"/>
              </a:spcBef>
              <a:buSzPct val="96428"/>
              <a:buFont typeface="Arial"/>
              <a:buChar char="•"/>
              <a:tabLst>
                <a:tab pos="709930" algn="l"/>
              </a:tabLst>
            </a:pPr>
            <a:r>
              <a:rPr sz="3600" spc="-10" dirty="0">
                <a:latin typeface="Times New Roman"/>
                <a:cs typeface="Times New Roman"/>
              </a:rPr>
              <a:t>Ensemble </a:t>
            </a:r>
            <a:r>
              <a:rPr sz="3600" spc="-5" dirty="0">
                <a:latin typeface="Times New Roman"/>
                <a:cs typeface="Times New Roman"/>
              </a:rPr>
              <a:t>des </a:t>
            </a:r>
            <a:r>
              <a:rPr sz="3600" spc="-10" dirty="0">
                <a:latin typeface="Times New Roman"/>
                <a:cs typeface="Times New Roman"/>
              </a:rPr>
              <a:t>normes </a:t>
            </a:r>
            <a:r>
              <a:rPr sz="3600" dirty="0">
                <a:latin typeface="Times New Roman"/>
                <a:cs typeface="Times New Roman"/>
              </a:rPr>
              <a:t>propres à un  groupe </a:t>
            </a:r>
            <a:r>
              <a:rPr sz="3600" spc="-5" dirty="0">
                <a:latin typeface="Times New Roman"/>
                <a:cs typeface="Times New Roman"/>
              </a:rPr>
              <a:t>social </a:t>
            </a:r>
            <a:r>
              <a:rPr sz="3600" dirty="0">
                <a:latin typeface="Times New Roman"/>
                <a:cs typeface="Times New Roman"/>
              </a:rPr>
              <a:t>à un </a:t>
            </a:r>
            <a:r>
              <a:rPr sz="3600" spc="-15" dirty="0">
                <a:latin typeface="Times New Roman"/>
                <a:cs typeface="Times New Roman"/>
              </a:rPr>
              <a:t>moment</a:t>
            </a:r>
            <a:r>
              <a:rPr sz="3600" dirty="0">
                <a:latin typeface="Times New Roman"/>
                <a:cs typeface="Times New Roman"/>
              </a:rPr>
              <a:t> </a:t>
            </a:r>
            <a:r>
              <a:rPr sz="3600" spc="-5" dirty="0">
                <a:latin typeface="Times New Roman"/>
                <a:cs typeface="Times New Roman"/>
              </a:rPr>
              <a:t>précis.</a:t>
            </a:r>
            <a:endParaRPr sz="3600">
              <a:latin typeface="Times New Roman"/>
              <a:cs typeface="Times New Roman"/>
            </a:endParaRPr>
          </a:p>
        </p:txBody>
      </p:sp>
      <p:grpSp>
        <p:nvGrpSpPr>
          <p:cNvPr id="3" name="object 3"/>
          <p:cNvGrpSpPr/>
          <p:nvPr/>
        </p:nvGrpSpPr>
        <p:grpSpPr>
          <a:xfrm>
            <a:off x="418084" y="255527"/>
            <a:ext cx="8308340" cy="1263650"/>
            <a:chOff x="418084" y="255527"/>
            <a:chExt cx="8308340" cy="1263650"/>
          </a:xfrm>
        </p:grpSpPr>
        <p:sp>
          <p:nvSpPr>
            <p:cNvPr id="4" name="object 4"/>
            <p:cNvSpPr/>
            <p:nvPr/>
          </p:nvSpPr>
          <p:spPr>
            <a:xfrm>
              <a:off x="418084" y="255527"/>
              <a:ext cx="8307830" cy="12212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83560" y="365759"/>
              <a:ext cx="2974340" cy="11531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74319"/>
              <a:ext cx="8229600" cy="114300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57200" y="274320"/>
            <a:ext cx="8229600" cy="1143000"/>
          </a:xfrm>
          <a:prstGeom prst="rect">
            <a:avLst/>
          </a:prstGeom>
          <a:ln w="10159">
            <a:solidFill>
              <a:srgbClr val="BD4A47"/>
            </a:solidFill>
          </a:ln>
        </p:spPr>
        <p:txBody>
          <a:bodyPr vert="horz" wrap="square" lIns="0" tIns="234315" rIns="0" bIns="0" rtlCol="0">
            <a:spAutoFit/>
          </a:bodyPr>
          <a:lstStyle/>
          <a:p>
            <a:pPr algn="ctr">
              <a:lnSpc>
                <a:spcPct val="100000"/>
              </a:lnSpc>
              <a:spcBef>
                <a:spcPts val="1845"/>
              </a:spcBef>
            </a:pPr>
            <a:r>
              <a:rPr spc="-15" dirty="0"/>
              <a:t>1.1-Morale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4490" y="1642427"/>
            <a:ext cx="7978140" cy="3367404"/>
          </a:xfrm>
          <a:prstGeom prst="rect">
            <a:avLst/>
          </a:prstGeom>
        </p:spPr>
        <p:txBody>
          <a:bodyPr vert="horz" wrap="square" lIns="0" tIns="12700" rIns="0" bIns="0" rtlCol="0">
            <a:spAutoFit/>
          </a:bodyPr>
          <a:lstStyle/>
          <a:p>
            <a:pPr marL="12700">
              <a:lnSpc>
                <a:spcPts val="3240"/>
              </a:lnSpc>
              <a:spcBef>
                <a:spcPts val="100"/>
              </a:spcBef>
            </a:pPr>
            <a:r>
              <a:rPr sz="2800" b="1" spc="-15" dirty="0">
                <a:latin typeface="Carlito"/>
                <a:cs typeface="Carlito"/>
              </a:rPr>
              <a:t>Morale: </a:t>
            </a:r>
            <a:r>
              <a:rPr sz="2800" b="1" spc="-5" dirty="0">
                <a:latin typeface="Carlito"/>
                <a:cs typeface="Carlito"/>
              </a:rPr>
              <a:t>discipline </a:t>
            </a:r>
            <a:r>
              <a:rPr sz="2800" b="1" spc="-10" dirty="0">
                <a:latin typeface="Carlito"/>
                <a:cs typeface="Carlito"/>
              </a:rPr>
              <a:t>donnée </a:t>
            </a:r>
            <a:r>
              <a:rPr sz="2800" b="1" spc="-5" dirty="0">
                <a:latin typeface="Carlito"/>
                <a:cs typeface="Carlito"/>
              </a:rPr>
              <a:t>par la</a:t>
            </a:r>
            <a:r>
              <a:rPr sz="2800" b="1" spc="125" dirty="0">
                <a:latin typeface="Carlito"/>
                <a:cs typeface="Carlito"/>
              </a:rPr>
              <a:t> </a:t>
            </a:r>
            <a:r>
              <a:rPr sz="2800" b="1" spc="-10" dirty="0">
                <a:latin typeface="Carlito"/>
                <a:cs typeface="Carlito"/>
              </a:rPr>
              <a:t>société.</a:t>
            </a:r>
            <a:endParaRPr sz="2800">
              <a:latin typeface="Carlito"/>
              <a:cs typeface="Carlito"/>
            </a:endParaRPr>
          </a:p>
          <a:p>
            <a:pPr marL="1052195" indent="-125730">
              <a:lnSpc>
                <a:spcPts val="3070"/>
              </a:lnSpc>
              <a:buSzPct val="96428"/>
              <a:buFont typeface="Arial"/>
              <a:buChar char="•"/>
              <a:tabLst>
                <a:tab pos="1052830" algn="l"/>
              </a:tabLst>
            </a:pPr>
            <a:r>
              <a:rPr sz="2800" spc="-5" dirty="0">
                <a:latin typeface="Times New Roman"/>
                <a:cs typeface="Times New Roman"/>
              </a:rPr>
              <a:t>Bienveillance </a:t>
            </a:r>
            <a:r>
              <a:rPr sz="2800" dirty="0">
                <a:latin typeface="Times New Roman"/>
                <a:cs typeface="Times New Roman"/>
              </a:rPr>
              <a:t>et </a:t>
            </a:r>
            <a:r>
              <a:rPr sz="2800" spc="-5" dirty="0">
                <a:latin typeface="Times New Roman"/>
                <a:cs typeface="Times New Roman"/>
              </a:rPr>
              <a:t>bienfaisance </a:t>
            </a:r>
            <a:r>
              <a:rPr sz="2800" dirty="0">
                <a:latin typeface="Times New Roman"/>
                <a:cs typeface="Times New Roman"/>
              </a:rPr>
              <a:t>à l’égard</a:t>
            </a:r>
            <a:r>
              <a:rPr sz="2800" spc="-75" dirty="0">
                <a:latin typeface="Times New Roman"/>
                <a:cs typeface="Times New Roman"/>
              </a:rPr>
              <a:t> </a:t>
            </a:r>
            <a:r>
              <a:rPr sz="2800" dirty="0">
                <a:latin typeface="Times New Roman"/>
                <a:cs typeface="Times New Roman"/>
              </a:rPr>
              <a:t>d’autrui</a:t>
            </a:r>
            <a:endParaRPr sz="2800">
              <a:latin typeface="Times New Roman"/>
              <a:cs typeface="Times New Roman"/>
            </a:endParaRPr>
          </a:p>
          <a:p>
            <a:pPr marL="1052195" indent="-125730">
              <a:lnSpc>
                <a:spcPts val="3190"/>
              </a:lnSpc>
              <a:buSzPct val="96428"/>
              <a:buFont typeface="Arial"/>
              <a:buChar char="•"/>
              <a:tabLst>
                <a:tab pos="1052830" algn="l"/>
              </a:tabLst>
            </a:pPr>
            <a:r>
              <a:rPr sz="2800" spc="-50" dirty="0">
                <a:latin typeface="Times New Roman"/>
                <a:cs typeface="Times New Roman"/>
              </a:rPr>
              <a:t>Valeurs </a:t>
            </a:r>
            <a:r>
              <a:rPr sz="2800" dirty="0">
                <a:latin typeface="Times New Roman"/>
                <a:cs typeface="Times New Roman"/>
              </a:rPr>
              <a:t>de </a:t>
            </a:r>
            <a:r>
              <a:rPr sz="2800" spc="-20" dirty="0">
                <a:latin typeface="Times New Roman"/>
                <a:cs typeface="Times New Roman"/>
              </a:rPr>
              <a:t>devoir, </a:t>
            </a:r>
            <a:r>
              <a:rPr sz="2800" dirty="0">
                <a:latin typeface="Times New Roman"/>
                <a:cs typeface="Times New Roman"/>
              </a:rPr>
              <a:t>d’universalité, de</a:t>
            </a:r>
            <a:r>
              <a:rPr sz="2800" spc="25" dirty="0">
                <a:latin typeface="Times New Roman"/>
                <a:cs typeface="Times New Roman"/>
              </a:rPr>
              <a:t> </a:t>
            </a:r>
            <a:r>
              <a:rPr sz="2800" spc="-5" dirty="0">
                <a:latin typeface="Times New Roman"/>
                <a:cs typeface="Times New Roman"/>
              </a:rPr>
              <a:t>vertu.</a:t>
            </a:r>
            <a:endParaRPr sz="2800">
              <a:latin typeface="Times New Roman"/>
              <a:cs typeface="Times New Roman"/>
            </a:endParaRPr>
          </a:p>
          <a:p>
            <a:pPr>
              <a:lnSpc>
                <a:spcPct val="100000"/>
              </a:lnSpc>
              <a:spcBef>
                <a:spcPts val="25"/>
              </a:spcBef>
              <a:buFont typeface="Arial"/>
              <a:buChar char="•"/>
            </a:pPr>
            <a:endParaRPr sz="2900">
              <a:latin typeface="Times New Roman"/>
              <a:cs typeface="Times New Roman"/>
            </a:endParaRPr>
          </a:p>
          <a:p>
            <a:pPr marL="12700">
              <a:lnSpc>
                <a:spcPct val="100000"/>
              </a:lnSpc>
              <a:spcBef>
                <a:spcPts val="5"/>
              </a:spcBef>
            </a:pPr>
            <a:r>
              <a:rPr sz="2800" b="1" spc="-5" dirty="0">
                <a:latin typeface="Times New Roman"/>
                <a:cs typeface="Times New Roman"/>
              </a:rPr>
              <a:t>Morale: discipline </a:t>
            </a:r>
            <a:r>
              <a:rPr sz="2800" b="1" dirty="0">
                <a:latin typeface="Times New Roman"/>
                <a:cs typeface="Times New Roman"/>
              </a:rPr>
              <a:t>liée à la</a:t>
            </a:r>
            <a:r>
              <a:rPr sz="2800" b="1" spc="-35" dirty="0">
                <a:latin typeface="Times New Roman"/>
                <a:cs typeface="Times New Roman"/>
              </a:rPr>
              <a:t> </a:t>
            </a:r>
            <a:r>
              <a:rPr sz="2800" b="1" spc="-5" dirty="0">
                <a:latin typeface="Times New Roman"/>
                <a:cs typeface="Times New Roman"/>
              </a:rPr>
              <a:t>société</a:t>
            </a:r>
            <a:r>
              <a:rPr sz="2800" i="1" spc="-5" dirty="0">
                <a:latin typeface="Times New Roman"/>
                <a:cs typeface="Times New Roman"/>
              </a:rPr>
              <a:t>.</a:t>
            </a:r>
            <a:endParaRPr sz="2800">
              <a:latin typeface="Times New Roman"/>
              <a:cs typeface="Times New Roman"/>
            </a:endParaRPr>
          </a:p>
          <a:p>
            <a:pPr marL="927100" marR="5080">
              <a:lnSpc>
                <a:spcPct val="100000"/>
              </a:lnSpc>
              <a:buSzPct val="96428"/>
              <a:buFont typeface="Arial"/>
              <a:buChar char="•"/>
              <a:tabLst>
                <a:tab pos="1052830" algn="l"/>
              </a:tabLst>
            </a:pPr>
            <a:r>
              <a:rPr sz="2800" dirty="0">
                <a:latin typeface="Times New Roman"/>
                <a:cs typeface="Times New Roman"/>
              </a:rPr>
              <a:t>La </a:t>
            </a:r>
            <a:r>
              <a:rPr sz="2800" spc="-10" dirty="0">
                <a:latin typeface="Times New Roman"/>
                <a:cs typeface="Times New Roman"/>
              </a:rPr>
              <a:t>morale </a:t>
            </a:r>
            <a:r>
              <a:rPr sz="2800" dirty="0">
                <a:latin typeface="Times New Roman"/>
                <a:cs typeface="Times New Roman"/>
              </a:rPr>
              <a:t>varie en </a:t>
            </a:r>
            <a:r>
              <a:rPr sz="2800" spc="-5" dirty="0">
                <a:latin typeface="Times New Roman"/>
                <a:cs typeface="Times New Roman"/>
              </a:rPr>
              <a:t>fonction </a:t>
            </a:r>
            <a:r>
              <a:rPr sz="2800" dirty="0">
                <a:latin typeface="Times New Roman"/>
                <a:cs typeface="Times New Roman"/>
              </a:rPr>
              <a:t>de la culture, </a:t>
            </a:r>
            <a:r>
              <a:rPr sz="2800" spc="-5" dirty="0">
                <a:latin typeface="Times New Roman"/>
                <a:cs typeface="Times New Roman"/>
              </a:rPr>
              <a:t>des  </a:t>
            </a:r>
            <a:r>
              <a:rPr sz="2800" dirty="0">
                <a:latin typeface="Times New Roman"/>
                <a:cs typeface="Times New Roman"/>
              </a:rPr>
              <a:t>croyances </a:t>
            </a:r>
            <a:r>
              <a:rPr sz="2800" spc="-5" dirty="0">
                <a:latin typeface="Times New Roman"/>
                <a:cs typeface="Times New Roman"/>
              </a:rPr>
              <a:t>religieuses, ainsi </a:t>
            </a:r>
            <a:r>
              <a:rPr sz="2800" dirty="0">
                <a:latin typeface="Times New Roman"/>
                <a:cs typeface="Times New Roman"/>
              </a:rPr>
              <a:t>que </a:t>
            </a:r>
            <a:r>
              <a:rPr sz="2800" spc="-5" dirty="0">
                <a:latin typeface="Times New Roman"/>
                <a:cs typeface="Times New Roman"/>
              </a:rPr>
              <a:t>des politiques,</a:t>
            </a:r>
            <a:r>
              <a:rPr sz="2800" spc="-70" dirty="0">
                <a:latin typeface="Times New Roman"/>
                <a:cs typeface="Times New Roman"/>
              </a:rPr>
              <a:t> </a:t>
            </a:r>
            <a:r>
              <a:rPr sz="2800" dirty="0">
                <a:latin typeface="Times New Roman"/>
                <a:cs typeface="Times New Roman"/>
              </a:rPr>
              <a:t>de  </a:t>
            </a:r>
            <a:r>
              <a:rPr sz="2800" spc="-5" dirty="0">
                <a:latin typeface="Times New Roman"/>
                <a:cs typeface="Times New Roman"/>
              </a:rPr>
              <a:t>l’économie </a:t>
            </a:r>
            <a:r>
              <a:rPr sz="2800" dirty="0">
                <a:latin typeface="Times New Roman"/>
                <a:cs typeface="Times New Roman"/>
              </a:rPr>
              <a:t>et de </a:t>
            </a:r>
            <a:r>
              <a:rPr sz="2800" spc="-5" dirty="0">
                <a:latin typeface="Times New Roman"/>
                <a:cs typeface="Times New Roman"/>
              </a:rPr>
              <a:t>l’avancement</a:t>
            </a:r>
            <a:r>
              <a:rPr sz="2800" spc="-25" dirty="0">
                <a:latin typeface="Times New Roman"/>
                <a:cs typeface="Times New Roman"/>
              </a:rPr>
              <a:t> </a:t>
            </a:r>
            <a:r>
              <a:rPr sz="2800" dirty="0">
                <a:latin typeface="Times New Roman"/>
                <a:cs typeface="Times New Roman"/>
              </a:rPr>
              <a:t>technologique.</a:t>
            </a:r>
            <a:endParaRPr sz="2800">
              <a:latin typeface="Times New Roman"/>
              <a:cs typeface="Times New Roman"/>
            </a:endParaRPr>
          </a:p>
        </p:txBody>
      </p:sp>
      <p:grpSp>
        <p:nvGrpSpPr>
          <p:cNvPr id="3" name="object 3"/>
          <p:cNvGrpSpPr/>
          <p:nvPr/>
        </p:nvGrpSpPr>
        <p:grpSpPr>
          <a:xfrm>
            <a:off x="390143" y="154939"/>
            <a:ext cx="8435340" cy="1189990"/>
            <a:chOff x="390143" y="154939"/>
            <a:chExt cx="8435340" cy="1189990"/>
          </a:xfrm>
        </p:grpSpPr>
        <p:sp>
          <p:nvSpPr>
            <p:cNvPr id="4" name="object 4"/>
            <p:cNvSpPr/>
            <p:nvPr/>
          </p:nvSpPr>
          <p:spPr>
            <a:xfrm>
              <a:off x="390143" y="265684"/>
              <a:ext cx="8434833" cy="10789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119120" y="154939"/>
              <a:ext cx="2974339" cy="11531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260" y="284479"/>
              <a:ext cx="8356600" cy="100076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29259" y="284479"/>
            <a:ext cx="8356600" cy="1000760"/>
          </a:xfrm>
          <a:prstGeom prst="rect">
            <a:avLst/>
          </a:prstGeom>
          <a:ln w="10159">
            <a:solidFill>
              <a:srgbClr val="BD4A47"/>
            </a:solidFill>
          </a:ln>
        </p:spPr>
        <p:txBody>
          <a:bodyPr vert="horz" wrap="square" lIns="0" tIns="13970" rIns="0" bIns="0" rtlCol="0">
            <a:spAutoFit/>
          </a:bodyPr>
          <a:lstStyle/>
          <a:p>
            <a:pPr algn="ctr">
              <a:lnSpc>
                <a:spcPct val="100000"/>
              </a:lnSpc>
              <a:spcBef>
                <a:spcPts val="110"/>
              </a:spcBef>
            </a:pPr>
            <a:r>
              <a:rPr spc="-15" dirty="0"/>
              <a:t>1.1-Morale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894</TotalTime>
  <Words>2817</Words>
  <Application>Microsoft Office PowerPoint</Application>
  <PresentationFormat>On-screen Show (4:3)</PresentationFormat>
  <Paragraphs>312</Paragraphs>
  <Slides>56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Arial</vt:lpstr>
      <vt:lpstr>Caladea</vt:lpstr>
      <vt:lpstr>Calibri</vt:lpstr>
      <vt:lpstr>Carlito</vt:lpstr>
      <vt:lpstr>Comic Sans MS</vt:lpstr>
      <vt:lpstr>Tahoma</vt:lpstr>
      <vt:lpstr>TeXGyreAdventor</vt:lpstr>
      <vt:lpstr>Times New Roman</vt:lpstr>
      <vt:lpstr>Trebuchet MS</vt:lpstr>
      <vt:lpstr>Verdana</vt:lpstr>
      <vt:lpstr>Wingdings</vt:lpstr>
      <vt:lpstr>Wingdings 3</vt:lpstr>
      <vt:lpstr>Facet</vt:lpstr>
      <vt:lpstr>     Ethique et Déontologie  Universitaires</vt:lpstr>
      <vt:lpstr>semestre :3</vt:lpstr>
      <vt:lpstr>Contenu de la matière</vt:lpstr>
      <vt:lpstr>Objectif de l’enseignement</vt:lpstr>
      <vt:lpstr>Introduction</vt:lpstr>
      <vt:lpstr>Introduction</vt:lpstr>
      <vt:lpstr>1-Concepts</vt:lpstr>
      <vt:lpstr>1.1-Morale</vt:lpstr>
      <vt:lpstr>1.1-Morale</vt:lpstr>
      <vt:lpstr>1.2 L’éthique</vt:lpstr>
      <vt:lpstr>1.2 L’éthique</vt:lpstr>
      <vt:lpstr>1.2 L’éthique</vt:lpstr>
      <vt:lpstr>1.2 L’éthique Quelle éthique pour l’Université ?</vt:lpstr>
      <vt:lpstr>L’éthique peut poser problème  et montrer ses limites</vt:lpstr>
      <vt:lpstr>1.3 La déontologie</vt:lpstr>
      <vt:lpstr>1.3 La déontologie</vt:lpstr>
      <vt:lpstr>1.3 La déontologie</vt:lpstr>
      <vt:lpstr>1.3 La déontologie</vt:lpstr>
      <vt:lpstr>1.3 La déontologie</vt:lpstr>
      <vt:lpstr>Distinction entre Ethique et Déontologie  </vt:lpstr>
      <vt:lpstr>PowerPoint Presentation</vt:lpstr>
      <vt:lpstr>PowerPoint Presentation</vt:lpstr>
      <vt:lpstr>PROFESSION</vt:lpstr>
      <vt:lpstr>Les attitudes et les comportements  professionnels المواقف والتصرفات المهنية</vt:lpstr>
      <vt:lpstr>1.5 Les valeurs professionnelles</vt:lpstr>
      <vt:lpstr>PowerPoint Presentation</vt:lpstr>
      <vt:lpstr>PowerPoint Presentation</vt:lpstr>
      <vt:lpstr>Savoir</vt:lpstr>
      <vt:lpstr>7-Le  didactiques et pédagogie</vt:lpstr>
      <vt:lpstr>PowerPoint Presentation</vt:lpstr>
      <vt:lpstr>Le triangledidactique</vt:lpstr>
      <vt:lpstr>Pédagogie</vt:lpstr>
      <vt:lpstr>Le triangle Pédagogique</vt:lpstr>
      <vt:lpstr>PowerPoint Presentation</vt:lpstr>
      <vt:lpstr>II-          Charte d’Ethique et de Déontologie</vt:lpstr>
      <vt:lpstr>II-          Charte d’Ethique et de Déontologie</vt:lpstr>
      <vt:lpstr>PowerPoint Presentation</vt:lpstr>
      <vt:lpstr>PowerPoint Presentation</vt:lpstr>
      <vt:lpstr>Enseignant-chercheur</vt:lpstr>
      <vt:lpstr>Enseignant-chercheur</vt:lpstr>
      <vt:lpstr>DROITS</vt:lpstr>
      <vt:lpstr>Enseignant-chercheur</vt:lpstr>
      <vt:lpstr>PowerPoint Presentation</vt:lpstr>
      <vt:lpstr>DROITS</vt:lpstr>
      <vt:lpstr>PowerPoint Presentation</vt:lpstr>
      <vt:lpstr>PowerPoint Presentation</vt:lpstr>
      <vt:lpstr>DEVOIRS</vt:lpstr>
      <vt:lpstr>PowerPoint Presentation</vt:lpstr>
      <vt:lpstr>PowerPoint Presentation</vt:lpstr>
      <vt:lpstr>PowerPoint Presentation</vt:lpstr>
      <vt:lpstr>III Aplication La déontologie du chercheur</vt:lpstr>
      <vt:lpstr>Prudence</vt:lpstr>
      <vt:lpstr>La perspective cognitiviste de l’ apprentissage</vt:lpstr>
      <vt:lpstr>PowerPoint Presentation</vt:lpstr>
      <vt:lpstr>PowerPoint Presentation</vt:lpstr>
      <vt:lpstr>Quels objectifs possibles pour un  enseignant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L’éthique et la déontologie   Universitaires</dc:title>
  <dc:creator>Lenovo</dc:creator>
  <cp:lastModifiedBy>MEHDI 90</cp:lastModifiedBy>
  <cp:revision>44</cp:revision>
  <dcterms:created xsi:type="dcterms:W3CDTF">2020-11-29T18:54:52Z</dcterms:created>
  <dcterms:modified xsi:type="dcterms:W3CDTF">2022-11-24T23:07:56Z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2019-06-26T00:00:00Z</vt:filetime>
  </property>
  <property fmtid="{D5CDD505-2E9C-101B-9397-08002B2CF9AE}" pid="3" name="Creator">
    <vt:lpwstr>Microsoft® PowerPoint® 2013</vt:lpwstr>
  </property>
  <property fmtid="{D5CDD505-2E9C-101B-9397-08002B2CF9AE}" pid="4" name="LastSaved">
    <vt:filetime>2020-11-29T00:00:00Z</vt:filetime>
  </property>
</Properties>
</file>