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91" r:id="rId2"/>
    <p:sldId id="256" r:id="rId3"/>
    <p:sldId id="257" r:id="rId4"/>
    <p:sldId id="301" r:id="rId5"/>
    <p:sldId id="292" r:id="rId6"/>
    <p:sldId id="293" r:id="rId7"/>
    <p:sldId id="294" r:id="rId8"/>
    <p:sldId id="295" r:id="rId9"/>
    <p:sldId id="296" r:id="rId10"/>
    <p:sldId id="297" r:id="rId11"/>
    <p:sldId id="298" r:id="rId12"/>
    <p:sldId id="299" r:id="rId13"/>
    <p:sldId id="300"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709" autoAdjust="0"/>
  </p:normalViewPr>
  <p:slideViewPr>
    <p:cSldViewPr>
      <p:cViewPr varScale="1">
        <p:scale>
          <a:sx n="69" d="100"/>
          <a:sy n="69" d="100"/>
        </p:scale>
        <p:origin x="-858" y="-102"/>
      </p:cViewPr>
      <p:guideLst>
        <p:guide orient="horz" pos="2160"/>
        <p:guide pos="2880"/>
      </p:guideLst>
    </p:cSldViewPr>
  </p:slideViewPr>
  <p:outlineViewPr>
    <p:cViewPr>
      <p:scale>
        <a:sx n="33" d="100"/>
        <a:sy n="33" d="100"/>
      </p:scale>
      <p:origin x="3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19" name="عنصر نائب للتذييل 18"/>
          <p:cNvSpPr>
            <a:spLocks noGrp="1"/>
          </p:cNvSpPr>
          <p:nvPr>
            <p:ph type="ftr" sz="quarter" idx="11"/>
          </p:nvPr>
        </p:nvSpPr>
        <p:spPr/>
        <p:txBody>
          <a:bodyPr/>
          <a:lstStyle/>
          <a:p>
            <a:endParaRPr lang="fr-FR"/>
          </a:p>
        </p:txBody>
      </p:sp>
      <p:sp>
        <p:nvSpPr>
          <p:cNvPr id="27" name="عنصر نائب لرقم الشريحة 26"/>
          <p:cNvSpPr>
            <a:spLocks noGrp="1"/>
          </p:cNvSpPr>
          <p:nvPr>
            <p:ph type="sldNum" sz="quarter" idx="12"/>
          </p:nvPr>
        </p:nvSpPr>
        <p:spPr/>
        <p:txBody>
          <a:bodyPr/>
          <a:lstStyle/>
          <a:p>
            <a:fld id="{10C03A1D-77BC-4461-BCE2-A6B366D972F7}"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transition>
    <p:newsflash/>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10C03A1D-77BC-4461-BCE2-A6B366D972F7}"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transition>
    <p:newsflash/>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6" name="عنصر نائب للتذييل 5"/>
          <p:cNvSpPr>
            <a:spLocks noGrp="1"/>
          </p:cNvSpPr>
          <p:nvPr>
            <p:ph type="ftr" sz="quarter" idx="11"/>
          </p:nvPr>
        </p:nvSpPr>
        <p:spPr/>
        <p:txBody>
          <a:bodyPr/>
          <a:lstStyle/>
          <a:p>
            <a:endParaRPr lang="fr-FR"/>
          </a:p>
        </p:txBody>
      </p:sp>
      <p:sp>
        <p:nvSpPr>
          <p:cNvPr id="7" name="عنصر نائب لرقم الشريحة 6"/>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8" name="عنصر نائب للتذييل 7"/>
          <p:cNvSpPr>
            <a:spLocks noGrp="1"/>
          </p:cNvSpPr>
          <p:nvPr>
            <p:ph type="ftr" sz="quarter" idx="11"/>
          </p:nvPr>
        </p:nvSpPr>
        <p:spPr/>
        <p:txBody>
          <a:bodyPr/>
          <a:lstStyle/>
          <a:p>
            <a:endParaRPr lang="fr-FR"/>
          </a:p>
        </p:txBody>
      </p:sp>
      <p:sp>
        <p:nvSpPr>
          <p:cNvPr id="9" name="عنصر نائب لرقم الشريحة 8"/>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4" name="عنصر نائب للتذييل 3"/>
          <p:cNvSpPr>
            <a:spLocks noGrp="1"/>
          </p:cNvSpPr>
          <p:nvPr>
            <p:ph type="ftr" sz="quarter" idx="11"/>
          </p:nvPr>
        </p:nvSpPr>
        <p:spPr/>
        <p:txBody>
          <a:bodyPr/>
          <a:lstStyle/>
          <a:p>
            <a:endParaRPr lang="fr-FR"/>
          </a:p>
        </p:txBody>
      </p:sp>
      <p:sp>
        <p:nvSpPr>
          <p:cNvPr id="5" name="عنصر نائب لرقم الشريحة 4"/>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3" name="عنصر نائب للتذييل 2"/>
          <p:cNvSpPr>
            <a:spLocks noGrp="1"/>
          </p:cNvSpPr>
          <p:nvPr>
            <p:ph type="ftr" sz="quarter" idx="11"/>
          </p:nvPr>
        </p:nvSpPr>
        <p:spPr/>
        <p:txBody>
          <a:bodyPr/>
          <a:lstStyle/>
          <a:p>
            <a:endParaRPr lang="fr-FR"/>
          </a:p>
        </p:txBody>
      </p:sp>
      <p:sp>
        <p:nvSpPr>
          <p:cNvPr id="4" name="عنصر نائب لرقم الشريحة 3"/>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6" name="عنصر نائب للتذييل 5"/>
          <p:cNvSpPr>
            <a:spLocks noGrp="1"/>
          </p:cNvSpPr>
          <p:nvPr>
            <p:ph type="ftr" sz="quarter" idx="11"/>
          </p:nvPr>
        </p:nvSpPr>
        <p:spPr/>
        <p:txBody>
          <a:bodyPr/>
          <a:lstStyle/>
          <a:p>
            <a:endParaRPr lang="fr-FR"/>
          </a:p>
        </p:txBody>
      </p:sp>
      <p:sp>
        <p:nvSpPr>
          <p:cNvPr id="7" name="عنصر نائب لرقم الشريحة 6"/>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6" name="عنصر نائب للتذييل 5"/>
          <p:cNvSpPr>
            <a:spLocks noGrp="1"/>
          </p:cNvSpPr>
          <p:nvPr>
            <p:ph type="ftr" sz="quarter" idx="11"/>
          </p:nvPr>
        </p:nvSpPr>
        <p:spPr/>
        <p:txBody>
          <a:bodyPr/>
          <a:lstStyle/>
          <a:p>
            <a:endParaRPr lang="fr-FR"/>
          </a:p>
        </p:txBody>
      </p:sp>
      <p:sp>
        <p:nvSpPr>
          <p:cNvPr id="7" name="عنصر نائب لرقم الشريحة 6"/>
          <p:cNvSpPr>
            <a:spLocks noGrp="1"/>
          </p:cNvSpPr>
          <p:nvPr>
            <p:ph type="sldNum" sz="quarter" idx="12"/>
          </p:nvPr>
        </p:nvSpPr>
        <p:spPr>
          <a:xfrm>
            <a:off x="8077200" y="6356350"/>
            <a:ext cx="609600" cy="365125"/>
          </a:xfrm>
        </p:spPr>
        <p:txBody>
          <a:bodyPr/>
          <a:lstStyle/>
          <a:p>
            <a:fld id="{10C03A1D-77BC-4461-BCE2-A6B366D972F7}" type="slidenum">
              <a:rPr lang="fr-FR" smtClean="0"/>
              <a:pPr/>
              <a:t>‹N°›</a:t>
            </a:fld>
            <a:endParaRPr lang="fr-FR"/>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newsflash/>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5400000" scaled="0"/>
          <a:tileRect/>
        </a:gradFill>
        <a:effectLst/>
      </p:bgPr>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9C4AFD8-5317-44F7-BC75-85DEB62BD677}" type="datetimeFigureOut">
              <a:rPr lang="fr-FR" smtClean="0"/>
              <a:pPr/>
              <a:t>06/10/2015</a:t>
            </a:fld>
            <a:endParaRPr lang="fr-FR"/>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0C03A1D-77BC-4461-BCE2-A6B366D972F7}" type="slidenum">
              <a:rPr lang="fr-FR" smtClean="0"/>
              <a:pPr/>
              <a:t>‹N°›</a:t>
            </a:fld>
            <a:endParaRPr lang="fr-FR"/>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p:newsflash/>
  </p:transition>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2000232" y="785794"/>
            <a:ext cx="6857984" cy="52014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50000"/>
              </a:lnSpc>
              <a:spcBef>
                <a:spcPct val="0"/>
              </a:spcBef>
              <a:spcAft>
                <a:spcPct val="0"/>
              </a:spcAft>
              <a:buClrTx/>
              <a:buSzTx/>
              <a:buFontTx/>
              <a:buNone/>
              <a:tabLst/>
            </a:pPr>
            <a:r>
              <a:rPr kumimoji="0" lang="ar-DZ" sz="3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برنامج الشركات التجارية.</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50000"/>
              </a:lnSpc>
              <a:spcBef>
                <a:spcPct val="0"/>
              </a:spcBef>
              <a:spcAft>
                <a:spcPct val="0"/>
              </a:spcAft>
              <a:buClrTx/>
              <a:buSzTx/>
              <a:buFontTx/>
              <a:buNone/>
              <a:tabLst/>
            </a:pPr>
            <a:r>
              <a:rPr kumimoji="0" lang="ar-DZ" sz="3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مفاهيم عامة</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50000"/>
              </a:lnSpc>
              <a:spcBef>
                <a:spcPct val="0"/>
              </a:spcBef>
              <a:spcAft>
                <a:spcPct val="0"/>
              </a:spcAft>
              <a:buClrTx/>
              <a:buSzTx/>
              <a:buFontTx/>
              <a:buNone/>
              <a:tabLst/>
            </a:pPr>
            <a:r>
              <a:rPr kumimoji="0" lang="ar-DZ" sz="3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المحور الأول: الأحكام العامة للشركات.</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50000"/>
              </a:lnSpc>
              <a:spcBef>
                <a:spcPct val="0"/>
              </a:spcBef>
              <a:spcAft>
                <a:spcPct val="0"/>
              </a:spcAft>
              <a:buClrTx/>
              <a:buSzTx/>
              <a:buFontTx/>
              <a:buNone/>
              <a:tabLst/>
            </a:pPr>
            <a:r>
              <a:rPr kumimoji="0" lang="ar-DZ" sz="3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المبحث الأول: عقد الشركة.</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50000"/>
              </a:lnSpc>
              <a:spcBef>
                <a:spcPct val="0"/>
              </a:spcBef>
              <a:spcAft>
                <a:spcPct val="0"/>
              </a:spcAft>
              <a:buClrTx/>
              <a:buSzTx/>
              <a:buFontTx/>
              <a:buNone/>
              <a:tabLst/>
            </a:pPr>
            <a:r>
              <a:rPr kumimoji="0" lang="ar-DZ"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أولا: الأركان الموضوعية العامة</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50000"/>
              </a:lnSpc>
              <a:spcBef>
                <a:spcPct val="0"/>
              </a:spcBef>
              <a:spcAft>
                <a:spcPct val="0"/>
              </a:spcAft>
              <a:buClrTx/>
              <a:buSzTx/>
              <a:buFontTx/>
              <a:buNone/>
              <a:tabLst/>
            </a:pPr>
            <a:r>
              <a:rPr kumimoji="0" lang="ar-DZ"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ثانيا: الأركان الموضوعية الخاصة.</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50000"/>
              </a:lnSpc>
              <a:spcBef>
                <a:spcPct val="0"/>
              </a:spcBef>
              <a:spcAft>
                <a:spcPct val="0"/>
              </a:spcAft>
              <a:buClrTx/>
              <a:buSzTx/>
              <a:buFontTx/>
              <a:buNone/>
              <a:tabLst/>
            </a:pPr>
            <a:r>
              <a:rPr kumimoji="0" lang="ar-DZ"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ثالثا: الشروط الشكلية لصحة عقد الشركة.</a:t>
            </a:r>
            <a:endParaRPr kumimoji="0" lang="ar-DZ"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2529">
                                            <p:txEl>
                                              <p:pRg st="0" end="0"/>
                                            </p:txEl>
                                          </p:spTgt>
                                        </p:tgtEl>
                                        <p:attrNameLst>
                                          <p:attrName>style.visibility</p:attrName>
                                        </p:attrNameLst>
                                      </p:cBhvr>
                                      <p:to>
                                        <p:strVal val="visible"/>
                                      </p:to>
                                    </p:set>
                                    <p:animEffect transition="in" filter="checkerboard(across)">
                                      <p:cBhvr>
                                        <p:cTn id="7" dur="500"/>
                                        <p:tgtEl>
                                          <p:spTgt spid="22529">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22529">
                                            <p:txEl>
                                              <p:pRg st="1" end="1"/>
                                            </p:txEl>
                                          </p:spTgt>
                                        </p:tgtEl>
                                        <p:attrNameLst>
                                          <p:attrName>style.visibility</p:attrName>
                                        </p:attrNameLst>
                                      </p:cBhvr>
                                      <p:to>
                                        <p:strVal val="visible"/>
                                      </p:to>
                                    </p:set>
                                    <p:animEffect transition="in" filter="checkerboard(across)">
                                      <p:cBhvr>
                                        <p:cTn id="10" dur="500"/>
                                        <p:tgtEl>
                                          <p:spTgt spid="22529">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22529">
                                            <p:txEl>
                                              <p:pRg st="2" end="2"/>
                                            </p:txEl>
                                          </p:spTgt>
                                        </p:tgtEl>
                                        <p:attrNameLst>
                                          <p:attrName>style.visibility</p:attrName>
                                        </p:attrNameLst>
                                      </p:cBhvr>
                                      <p:to>
                                        <p:strVal val="visible"/>
                                      </p:to>
                                    </p:set>
                                    <p:animEffect transition="in" filter="checkerboard(across)">
                                      <p:cBhvr>
                                        <p:cTn id="13" dur="500"/>
                                        <p:tgtEl>
                                          <p:spTgt spid="22529">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22529">
                                            <p:txEl>
                                              <p:pRg st="3" end="3"/>
                                            </p:txEl>
                                          </p:spTgt>
                                        </p:tgtEl>
                                        <p:attrNameLst>
                                          <p:attrName>style.visibility</p:attrName>
                                        </p:attrNameLst>
                                      </p:cBhvr>
                                      <p:to>
                                        <p:strVal val="visible"/>
                                      </p:to>
                                    </p:set>
                                    <p:animEffect transition="in" filter="checkerboard(across)">
                                      <p:cBhvr>
                                        <p:cTn id="16" dur="500"/>
                                        <p:tgtEl>
                                          <p:spTgt spid="22529">
                                            <p:txEl>
                                              <p:pRg st="3" end="3"/>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22529">
                                            <p:txEl>
                                              <p:pRg st="4" end="4"/>
                                            </p:txEl>
                                          </p:spTgt>
                                        </p:tgtEl>
                                        <p:attrNameLst>
                                          <p:attrName>style.visibility</p:attrName>
                                        </p:attrNameLst>
                                      </p:cBhvr>
                                      <p:to>
                                        <p:strVal val="visible"/>
                                      </p:to>
                                    </p:set>
                                    <p:animEffect transition="in" filter="checkerboard(across)">
                                      <p:cBhvr>
                                        <p:cTn id="19" dur="500"/>
                                        <p:tgtEl>
                                          <p:spTgt spid="22529">
                                            <p:txEl>
                                              <p:pRg st="4" end="4"/>
                                            </p:txEl>
                                          </p:spTgt>
                                        </p:tgtEl>
                                      </p:cBhvr>
                                    </p:animEffect>
                                  </p:childTnLst>
                                </p:cTn>
                              </p:par>
                              <p:par>
                                <p:cTn id="20" presetID="5" presetClass="entr" presetSubtype="10" fill="hold" nodeType="withEffect">
                                  <p:stCondLst>
                                    <p:cond delay="0"/>
                                  </p:stCondLst>
                                  <p:childTnLst>
                                    <p:set>
                                      <p:cBhvr>
                                        <p:cTn id="21" dur="1" fill="hold">
                                          <p:stCondLst>
                                            <p:cond delay="0"/>
                                          </p:stCondLst>
                                        </p:cTn>
                                        <p:tgtEl>
                                          <p:spTgt spid="22529">
                                            <p:txEl>
                                              <p:pRg st="5" end="5"/>
                                            </p:txEl>
                                          </p:spTgt>
                                        </p:tgtEl>
                                        <p:attrNameLst>
                                          <p:attrName>style.visibility</p:attrName>
                                        </p:attrNameLst>
                                      </p:cBhvr>
                                      <p:to>
                                        <p:strVal val="visible"/>
                                      </p:to>
                                    </p:set>
                                    <p:animEffect transition="in" filter="checkerboard(across)">
                                      <p:cBhvr>
                                        <p:cTn id="22" dur="500"/>
                                        <p:tgtEl>
                                          <p:spTgt spid="22529">
                                            <p:txEl>
                                              <p:pRg st="5" end="5"/>
                                            </p:txEl>
                                          </p:spTgt>
                                        </p:tgtEl>
                                      </p:cBhvr>
                                    </p:animEffect>
                                  </p:childTnLst>
                                </p:cTn>
                              </p:par>
                              <p:par>
                                <p:cTn id="23" presetID="5" presetClass="entr" presetSubtype="10" fill="hold" nodeType="withEffect">
                                  <p:stCondLst>
                                    <p:cond delay="0"/>
                                  </p:stCondLst>
                                  <p:childTnLst>
                                    <p:set>
                                      <p:cBhvr>
                                        <p:cTn id="24" dur="1" fill="hold">
                                          <p:stCondLst>
                                            <p:cond delay="0"/>
                                          </p:stCondLst>
                                        </p:cTn>
                                        <p:tgtEl>
                                          <p:spTgt spid="22529">
                                            <p:txEl>
                                              <p:pRg st="6" end="6"/>
                                            </p:txEl>
                                          </p:spTgt>
                                        </p:tgtEl>
                                        <p:attrNameLst>
                                          <p:attrName>style.visibility</p:attrName>
                                        </p:attrNameLst>
                                      </p:cBhvr>
                                      <p:to>
                                        <p:strVal val="visible"/>
                                      </p:to>
                                    </p:set>
                                    <p:animEffect transition="in" filter="checkerboard(across)">
                                      <p:cBhvr>
                                        <p:cTn id="25" dur="500"/>
                                        <p:tgtEl>
                                          <p:spTgt spid="2252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428596" y="214290"/>
            <a:ext cx="8501090" cy="58554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tabLst/>
            </a:pPr>
            <a:r>
              <a:rPr kumimoji="0" lang="ar-DZ"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فائدة التمييز بين الشركات التجارية والمدنية</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tabLst/>
            </a:pP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1)الشركات </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التجارية تخضع لأحكام القانون التجاري والأعراف التجارية وهي ملزمة بمسك الدفاتر التجارية وبالتسجيل في السجل التجاري الذي يكسبها الصفة التجارية بناءا على نص المادة 549 </a:t>
            </a:r>
            <a:r>
              <a:rPr kumimoji="0" lang="ar-DZ" sz="28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ق</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 كما يمكن شهر إفلاسها إذا توقفت عن دفع ديونها التجارية.</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tabLst/>
            </a:pP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2)الشركة </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المدنية بمجرد تكوينها تكتسب الشخصية المعنوية، غير أن هذه الشخصية لا تكون حجة على الغير إلا بعد استيفاء إجراءات الشهر التي نص عليها القانون ومع ذلك إن </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لم تقم </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الشركة بالإجراءات المنصوص عليها في القانون، فإنه يجوز للغير أن يتمسك بتلك الشخصية ( م417 </a:t>
            </a:r>
            <a:r>
              <a:rPr kumimoji="0" lang="ar-DZ" sz="28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ق</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.ت.ج)</a:t>
            </a:r>
            <a:endParaRPr kumimoji="0" lang="ar-DZ"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7105">
                                            <p:txEl>
                                              <p:pRg st="0" end="0"/>
                                            </p:txEl>
                                          </p:spTgt>
                                        </p:tgtEl>
                                        <p:attrNameLst>
                                          <p:attrName>style.visibility</p:attrName>
                                        </p:attrNameLst>
                                      </p:cBhvr>
                                      <p:to>
                                        <p:strVal val="visible"/>
                                      </p:to>
                                    </p:set>
                                    <p:animEffect transition="in" filter="checkerboard(across)">
                                      <p:cBhvr>
                                        <p:cTn id="7" dur="500"/>
                                        <p:tgtEl>
                                          <p:spTgt spid="47105">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47105">
                                            <p:txEl>
                                              <p:pRg st="1" end="1"/>
                                            </p:txEl>
                                          </p:spTgt>
                                        </p:tgtEl>
                                        <p:attrNameLst>
                                          <p:attrName>style.visibility</p:attrName>
                                        </p:attrNameLst>
                                      </p:cBhvr>
                                      <p:to>
                                        <p:strVal val="visible"/>
                                      </p:to>
                                    </p:set>
                                    <p:animEffect transition="in" filter="checkerboard(across)">
                                      <p:cBhvr>
                                        <p:cTn id="10" dur="500"/>
                                        <p:tgtEl>
                                          <p:spTgt spid="47105">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47105">
                                            <p:txEl>
                                              <p:pRg st="2" end="2"/>
                                            </p:txEl>
                                          </p:spTgt>
                                        </p:tgtEl>
                                        <p:attrNameLst>
                                          <p:attrName>style.visibility</p:attrName>
                                        </p:attrNameLst>
                                      </p:cBhvr>
                                      <p:to>
                                        <p:strVal val="visible"/>
                                      </p:to>
                                    </p:set>
                                    <p:animEffect transition="in" filter="checkerboard(across)">
                                      <p:cBhvr>
                                        <p:cTn id="13" dur="500"/>
                                        <p:tgtEl>
                                          <p:spTgt spid="4710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500034" y="785794"/>
            <a:ext cx="8143932" cy="49292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1" eaLnBrk="1" fontAlgn="base" latinLnBrk="0" hangingPunct="1">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ثالثا: التطور التاريخي للشركات التجارية: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just"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الشركة نظام قديم جدا عرفه البابليون ونظمه قانون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حمورابي</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غير أن الواقع أن فكرة الشركة بمعناها الحديث لم يظهر إلا منذ عهد الرومان وكان عقد الشركة عقد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رضائيا</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كعقد البيع والإيجار ينظم العلاقة بين أطراف عقد الشركة أنفسهم دون أن ينشأ عنه شخص معنوي له ذمة مالية مستقلة عن دمه الشركاء وفي العصور الوسطى بدأت فكرة الشخصية المعنوية حيث ازدهرت التجارة في الجمهوريات الإيطالية وكانت فكرة شركات الأموال حيث تكونت شركات التضامن واستقرت خصائصها خاصة مبدأ تضامن الشركاء.</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6082">
                                            <p:txEl>
                                              <p:pRg st="0" end="0"/>
                                            </p:txEl>
                                          </p:spTgt>
                                        </p:tgtEl>
                                        <p:attrNameLst>
                                          <p:attrName>style.visibility</p:attrName>
                                        </p:attrNameLst>
                                      </p:cBhvr>
                                      <p:to>
                                        <p:strVal val="visible"/>
                                      </p:to>
                                    </p:set>
                                    <p:animEffect transition="in" filter="checkerboard(across)">
                                      <p:cBhvr>
                                        <p:cTn id="7" dur="500"/>
                                        <p:tgtEl>
                                          <p:spTgt spid="46082">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46082">
                                            <p:txEl>
                                              <p:pRg st="1" end="1"/>
                                            </p:txEl>
                                          </p:spTgt>
                                        </p:tgtEl>
                                        <p:attrNameLst>
                                          <p:attrName>style.visibility</p:attrName>
                                        </p:attrNameLst>
                                      </p:cBhvr>
                                      <p:to>
                                        <p:strVal val="visible"/>
                                      </p:to>
                                    </p:set>
                                    <p:animEffect transition="in" filter="checkerboard(across)">
                                      <p:cBhvr>
                                        <p:cTn id="10" dur="500"/>
                                        <p:tgtEl>
                                          <p:spTgt spid="4608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642910" y="214290"/>
            <a:ext cx="8143900" cy="61401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61950" algn="justLow" defTabSz="914400" rtl="1" eaLnBrk="1" fontAlgn="base" latinLnBrk="0" hangingPunct="1">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أما شركات المساهمة فقد نشأت بسبب الحاجة إلى رؤوس أموال كبيرة وذلك في القرن </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15</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و </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16</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لاستعمار المستعمرات الغنية بموادها الخام ومواردها الاقتصادية فتكونت شركة المساهمة الكبيرة مثل شركة الهند الشرقية واعتمدت هذه الشركات في تجميع رؤوس أموالها على إصدار صكوك قابلة للتداول. وفي نهاية القرن </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19</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ظهرت الشركة ذات المسؤولية المحدودة في ألمانيا وانتقلت منها إلى معظم البلاد، وفي القرن </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20</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اتجهت التشريعات إلى التدخل في تنظيم شركات المساهمة والتضييق من نطاق الحرية التعاقدية وذلك حماية للمدخرين ورعاية للمصالح القومية.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36195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كما بدأ رأس المال العام يدخل لشركات مساهمة في أعقاب الحرب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ع</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ɪ</a:t>
            </a: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فنشأت شركات اقتصاد المختلط كتوفيق بين الحرية الاقتصادية والاشتراكية وبعد الحرب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ع</a:t>
            </a:r>
            <a:r>
              <a:rPr kumimoji="0" lang="el-G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ᴨ</a:t>
            </a: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انتشر التأميم انتشارا واسعا في كثير من الدول وترتب على ذلك ظهور المساهمة العامة التي تمتلك الدولة جميع أسهمها.</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5057">
                                            <p:txEl>
                                              <p:pRg st="0" end="0"/>
                                            </p:txEl>
                                          </p:spTgt>
                                        </p:tgtEl>
                                        <p:attrNameLst>
                                          <p:attrName>style.visibility</p:attrName>
                                        </p:attrNameLst>
                                      </p:cBhvr>
                                      <p:to>
                                        <p:strVal val="visible"/>
                                      </p:to>
                                    </p:set>
                                    <p:animEffect transition="in" filter="checkerboard(across)">
                                      <p:cBhvr>
                                        <p:cTn id="7" dur="500"/>
                                        <p:tgtEl>
                                          <p:spTgt spid="45057">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45057">
                                            <p:txEl>
                                              <p:pRg st="1" end="1"/>
                                            </p:txEl>
                                          </p:spTgt>
                                        </p:tgtEl>
                                        <p:attrNameLst>
                                          <p:attrName>style.visibility</p:attrName>
                                        </p:attrNameLst>
                                      </p:cBhvr>
                                      <p:to>
                                        <p:strVal val="visible"/>
                                      </p:to>
                                    </p:set>
                                    <p:animEffect transition="in" filter="checkerboard(across)">
                                      <p:cBhvr>
                                        <p:cTn id="10" dur="500"/>
                                        <p:tgtEl>
                                          <p:spTgt spid="4505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357158" y="0"/>
            <a:ext cx="8429684"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85750" algn="just" defTabSz="914400" rtl="1" eaLnBrk="1" fontAlgn="base" latinLnBrk="0" hangingPunct="1">
              <a:lnSpc>
                <a:spcPct val="150000"/>
              </a:lnSpc>
              <a:spcBef>
                <a:spcPct val="0"/>
              </a:spcBef>
              <a:spcAft>
                <a:spcPct val="0"/>
              </a:spcAft>
              <a:buClrTx/>
              <a:buSzTx/>
              <a:buFontTx/>
              <a:buNone/>
              <a:tabLst/>
            </a:pPr>
            <a:r>
              <a:rPr kumimoji="0" lang="ar-DZ"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رابعا: الطبيعة القانونية:</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285750" algn="just" defTabSz="914400" rtl="1" eaLnBrk="0" fontAlgn="base" latinLnBrk="0" hangingPunct="0">
              <a:lnSpc>
                <a:spcPct val="150000"/>
              </a:lnSpc>
              <a:spcBef>
                <a:spcPct val="0"/>
              </a:spcBef>
              <a:spcAft>
                <a:spcPct val="0"/>
              </a:spcAft>
              <a:buClrTx/>
              <a:buSzTx/>
              <a:buFontTx/>
              <a:buNone/>
              <a:tabLst/>
            </a:pP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الأصل أن الشركة مهما كان نوعها وطبيعة نشاطها يحكمها عقد تطبق عليه القواعد العامة في العقود، لذلك نظمها القانون المدني بصفة عامة ونجدها في القانون المدني حيث تناول المشرع تنظيم عقد الشركة في المواد من </a:t>
            </a:r>
            <a:r>
              <a:rPr kumimoji="0" lang="fr-FR"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416</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إلى </a:t>
            </a:r>
            <a:r>
              <a:rPr kumimoji="0" lang="fr-FR"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449</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285750" algn="just" defTabSz="914400" rtl="1" eaLnBrk="0" fontAlgn="base" latinLnBrk="0" hangingPunct="0">
              <a:lnSpc>
                <a:spcPct val="150000"/>
              </a:lnSpc>
              <a:spcBef>
                <a:spcPct val="0"/>
              </a:spcBef>
              <a:spcAft>
                <a:spcPct val="0"/>
              </a:spcAft>
              <a:buClrTx/>
              <a:buSzTx/>
              <a:buFontTx/>
              <a:buNone/>
              <a:tabLst/>
            </a:pP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و إذا كان الأصل في العقود مبدأ حرية التعاقد حيث يترك المشرع للشركاء حرية تحديد شروطهم وتنظيم شركتهم، إلا أن التشريعات الحديثة أصبحت تتدخل في تنظيم الشركات التجارية بنصوص صريحة حماية لمبدأ الثقة والائتمان الذي يسود العلاقات التجارية.</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28575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4033">
                                            <p:txEl>
                                              <p:pRg st="0" end="0"/>
                                            </p:txEl>
                                          </p:spTgt>
                                        </p:tgtEl>
                                        <p:attrNameLst>
                                          <p:attrName>style.visibility</p:attrName>
                                        </p:attrNameLst>
                                      </p:cBhvr>
                                      <p:to>
                                        <p:strVal val="visible"/>
                                      </p:to>
                                    </p:set>
                                    <p:animEffect transition="in" filter="checkerboard(across)">
                                      <p:cBhvr>
                                        <p:cTn id="7" dur="500"/>
                                        <p:tgtEl>
                                          <p:spTgt spid="4403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44033">
                                            <p:txEl>
                                              <p:pRg st="1" end="1"/>
                                            </p:txEl>
                                          </p:spTgt>
                                        </p:tgtEl>
                                        <p:attrNameLst>
                                          <p:attrName>style.visibility</p:attrName>
                                        </p:attrNameLst>
                                      </p:cBhvr>
                                      <p:to>
                                        <p:strVal val="visible"/>
                                      </p:to>
                                    </p:set>
                                    <p:animEffect transition="in" filter="checkerboard(across)">
                                      <p:cBhvr>
                                        <p:cTn id="10" dur="500"/>
                                        <p:tgtEl>
                                          <p:spTgt spid="44033">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44033">
                                            <p:txEl>
                                              <p:pRg st="2" end="2"/>
                                            </p:txEl>
                                          </p:spTgt>
                                        </p:tgtEl>
                                        <p:attrNameLst>
                                          <p:attrName>style.visibility</p:attrName>
                                        </p:attrNameLst>
                                      </p:cBhvr>
                                      <p:to>
                                        <p:strVal val="visible"/>
                                      </p:to>
                                    </p:set>
                                    <p:animEffect transition="in" filter="checkerboard(across)">
                                      <p:cBhvr>
                                        <p:cTn id="13" dur="500"/>
                                        <p:tgtEl>
                                          <p:spTgt spid="4403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00100" y="0"/>
            <a:ext cx="7772400" cy="1470025"/>
          </a:xfrm>
        </p:spPr>
        <p:txBody>
          <a:bodyPr>
            <a:normAutofit/>
          </a:bodyPr>
          <a:lstStyle/>
          <a:p>
            <a:r>
              <a:rPr lang="fr-FR" sz="3600" dirty="0">
                <a:latin typeface="AGA Arabesque Desktop" pitchFamily="2" charset="2"/>
              </a:rPr>
              <a:t/>
            </a:r>
            <a:br>
              <a:rPr lang="fr-FR" sz="3600" dirty="0">
                <a:latin typeface="AGA Arabesque Desktop" pitchFamily="2" charset="2"/>
              </a:rPr>
            </a:br>
            <a:endParaRPr lang="fr-FR" sz="3600" dirty="0">
              <a:latin typeface="AGA Arabesque Desktop" pitchFamily="2" charset="2"/>
            </a:endParaRPr>
          </a:p>
        </p:txBody>
      </p:sp>
      <p:sp>
        <p:nvSpPr>
          <p:cNvPr id="3" name="عنوان فرعي 2"/>
          <p:cNvSpPr>
            <a:spLocks noGrp="1"/>
          </p:cNvSpPr>
          <p:nvPr>
            <p:ph type="subTitle" idx="1"/>
          </p:nvPr>
        </p:nvSpPr>
        <p:spPr>
          <a:xfrm>
            <a:off x="1371600" y="1500174"/>
            <a:ext cx="6400800" cy="4138626"/>
          </a:xfrm>
        </p:spPr>
        <p:txBody>
          <a:bodyPr/>
          <a:lstStyle/>
          <a:p>
            <a:r>
              <a:rPr lang="ar-DZ" b="1" dirty="0"/>
              <a:t> </a:t>
            </a:r>
            <a:endParaRPr lang="fr-FR" dirty="0"/>
          </a:p>
        </p:txBody>
      </p:sp>
      <p:sp>
        <p:nvSpPr>
          <p:cNvPr id="21505" name="Rectangle 1"/>
          <p:cNvSpPr>
            <a:spLocks noChangeArrowheads="1"/>
          </p:cNvSpPr>
          <p:nvPr/>
        </p:nvSpPr>
        <p:spPr bwMode="auto">
          <a:xfrm>
            <a:off x="928662" y="214290"/>
            <a:ext cx="7851266"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المبحث الثاني: الآثار الناجمة عن عقد الشركة</a:t>
            </a:r>
            <a:endParaRPr kumimoji="0" lang="en-US" sz="24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 الشخصية المعنوية للشركة)</a:t>
            </a:r>
            <a:endParaRPr kumimoji="0" lang="en-US" sz="24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أولا: بدء الشخصية المعنوية ونهايتها.</a:t>
            </a:r>
            <a:endParaRPr kumimoji="0" lang="en-US" sz="24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ثانيا: النتائج المترتبة على الشخصية المعنوية.</a:t>
            </a:r>
            <a:endParaRPr kumimoji="0" lang="en-US" sz="24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المبحث الثالث: انقضاء </a:t>
            </a:r>
            <a:r>
              <a:rPr kumimoji="0" lang="ar-DZ" sz="24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الشرك</a:t>
            </a:r>
            <a:r>
              <a:rPr lang="ar-DZ" sz="2400" b="1" dirty="0" smtClean="0">
                <a:solidFill>
                  <a:schemeClr val="bg1"/>
                </a:solidFill>
                <a:latin typeface="Simplified Arabic" pitchFamily="18" charset="-78"/>
                <a:ea typeface="Calibri" pitchFamily="34" charset="0"/>
                <a:cs typeface="Simplified Arabic" pitchFamily="18" charset="-78"/>
              </a:rPr>
              <a:t>ة</a:t>
            </a:r>
            <a:endParaRPr kumimoji="0" lang="en-US" sz="24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أولا: أسباب انقضاء </a:t>
            </a:r>
            <a:r>
              <a:rPr kumimoji="0" lang="ar-DZ"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الشركات</a:t>
            </a:r>
            <a:r>
              <a:rPr kumimoji="0" lang="ar-DZ" sz="2400" b="0" i="0" u="none" strike="noStrike" cap="none" normalizeH="0" dirty="0" smtClean="0">
                <a:ln>
                  <a:noFill/>
                </a:ln>
                <a:solidFill>
                  <a:schemeClr val="bg1"/>
                </a:solidFill>
                <a:effectLst/>
                <a:latin typeface="Simplified Arabic" pitchFamily="18" charset="-78"/>
                <a:ea typeface="Calibri" pitchFamily="34" charset="0"/>
                <a:cs typeface="Simplified Arabic" pitchFamily="18" charset="-78"/>
              </a:rPr>
              <a:t> التجارية.</a:t>
            </a:r>
            <a:endParaRPr kumimoji="0" lang="en-US" sz="24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ثانيا: آثار انقضاء الشركة</a:t>
            </a:r>
          </a:p>
          <a:p>
            <a:pPr marL="0" marR="0" lvl="0" indent="0" algn="justLow" defTabSz="914400" rtl="1" eaLnBrk="0" fontAlgn="base" latinLnBrk="0" hangingPunct="0">
              <a:lnSpc>
                <a:spcPct val="100000"/>
              </a:lnSpc>
              <a:spcBef>
                <a:spcPct val="0"/>
              </a:spcBef>
              <a:spcAft>
                <a:spcPct val="0"/>
              </a:spcAft>
              <a:buClrTx/>
              <a:buSzTx/>
              <a:buFontTx/>
              <a:buNone/>
              <a:tabLst/>
            </a:pPr>
            <a:endParaRPr kumimoji="0" lang="ar-DZ"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06" name="Rectangle 2"/>
          <p:cNvSpPr>
            <a:spLocks noChangeArrowheads="1"/>
          </p:cNvSpPr>
          <p:nvPr/>
        </p:nvSpPr>
        <p:spPr bwMode="auto">
          <a:xfrm>
            <a:off x="4786314" y="4071942"/>
            <a:ext cx="3985385" cy="230832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المحور الثاني: أنواع الشركات التجارية</a:t>
            </a:r>
            <a:endParaRPr kumimoji="0" lang="en-US" sz="24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المبحث الأول: شركة التضامن.</a:t>
            </a:r>
            <a:endParaRPr kumimoji="0" lang="en-US" sz="24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أولا: خصائص شركة التضامن.</a:t>
            </a:r>
            <a:endParaRPr kumimoji="0" lang="en-US" sz="24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ثانيا: إدارة شركة التضامن.</a:t>
            </a:r>
            <a:endParaRPr kumimoji="0" lang="ar-DZ" sz="24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0-#ppt_w/2"/>
                                          </p:val>
                                        </p:tav>
                                        <p:tav tm="100000">
                                          <p:val>
                                            <p:strVal val="#ppt_x"/>
                                          </p:val>
                                        </p:tav>
                                      </p:tavLst>
                                    </p:anim>
                                    <p:anim calcmode="lin" valueType="num">
                                      <p:cBhvr additive="base">
                                        <p:cTn id="8" dur="2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nodeType="clickEffect">
                                  <p:stCondLst>
                                    <p:cond delay="0"/>
                                  </p:stCondLst>
                                  <p:childTnLst>
                                    <p:set>
                                      <p:cBhvr>
                                        <p:cTn id="12" dur="1" fill="hold">
                                          <p:stCondLst>
                                            <p:cond delay="0"/>
                                          </p:stCondLst>
                                        </p:cTn>
                                        <p:tgtEl>
                                          <p:spTgt spid="21505">
                                            <p:txEl>
                                              <p:pRg st="0" end="0"/>
                                            </p:txEl>
                                          </p:spTgt>
                                        </p:tgtEl>
                                        <p:attrNameLst>
                                          <p:attrName>style.visibility</p:attrName>
                                        </p:attrNameLst>
                                      </p:cBhvr>
                                      <p:to>
                                        <p:strVal val="visible"/>
                                      </p:to>
                                    </p:set>
                                    <p:animEffect transition="in" filter="checkerboard(across)">
                                      <p:cBhvr>
                                        <p:cTn id="13" dur="500"/>
                                        <p:tgtEl>
                                          <p:spTgt spid="21505">
                                            <p:txEl>
                                              <p:pRg st="0" end="0"/>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21505">
                                            <p:txEl>
                                              <p:pRg st="1" end="1"/>
                                            </p:txEl>
                                          </p:spTgt>
                                        </p:tgtEl>
                                        <p:attrNameLst>
                                          <p:attrName>style.visibility</p:attrName>
                                        </p:attrNameLst>
                                      </p:cBhvr>
                                      <p:to>
                                        <p:strVal val="visible"/>
                                      </p:to>
                                    </p:set>
                                    <p:animEffect transition="in" filter="checkerboard(across)">
                                      <p:cBhvr>
                                        <p:cTn id="16" dur="500"/>
                                        <p:tgtEl>
                                          <p:spTgt spid="21505">
                                            <p:txEl>
                                              <p:pRg st="1" end="1"/>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21505">
                                            <p:txEl>
                                              <p:pRg st="2" end="2"/>
                                            </p:txEl>
                                          </p:spTgt>
                                        </p:tgtEl>
                                        <p:attrNameLst>
                                          <p:attrName>style.visibility</p:attrName>
                                        </p:attrNameLst>
                                      </p:cBhvr>
                                      <p:to>
                                        <p:strVal val="visible"/>
                                      </p:to>
                                    </p:set>
                                    <p:animEffect transition="in" filter="checkerboard(across)">
                                      <p:cBhvr>
                                        <p:cTn id="19" dur="500"/>
                                        <p:tgtEl>
                                          <p:spTgt spid="21505">
                                            <p:txEl>
                                              <p:pRg st="2" end="2"/>
                                            </p:txEl>
                                          </p:spTgt>
                                        </p:tgtEl>
                                      </p:cBhvr>
                                    </p:animEffect>
                                  </p:childTnLst>
                                </p:cTn>
                              </p:par>
                              <p:par>
                                <p:cTn id="20" presetID="5" presetClass="entr" presetSubtype="10" fill="hold" nodeType="withEffect">
                                  <p:stCondLst>
                                    <p:cond delay="0"/>
                                  </p:stCondLst>
                                  <p:childTnLst>
                                    <p:set>
                                      <p:cBhvr>
                                        <p:cTn id="21" dur="1" fill="hold">
                                          <p:stCondLst>
                                            <p:cond delay="0"/>
                                          </p:stCondLst>
                                        </p:cTn>
                                        <p:tgtEl>
                                          <p:spTgt spid="21505">
                                            <p:txEl>
                                              <p:pRg st="3" end="3"/>
                                            </p:txEl>
                                          </p:spTgt>
                                        </p:tgtEl>
                                        <p:attrNameLst>
                                          <p:attrName>style.visibility</p:attrName>
                                        </p:attrNameLst>
                                      </p:cBhvr>
                                      <p:to>
                                        <p:strVal val="visible"/>
                                      </p:to>
                                    </p:set>
                                    <p:animEffect transition="in" filter="checkerboard(across)">
                                      <p:cBhvr>
                                        <p:cTn id="22" dur="500"/>
                                        <p:tgtEl>
                                          <p:spTgt spid="21505">
                                            <p:txEl>
                                              <p:pRg st="3" end="3"/>
                                            </p:txEl>
                                          </p:spTgt>
                                        </p:tgtEl>
                                      </p:cBhvr>
                                    </p:animEffect>
                                  </p:childTnLst>
                                </p:cTn>
                              </p:par>
                              <p:par>
                                <p:cTn id="23" presetID="5" presetClass="entr" presetSubtype="10" fill="hold" nodeType="withEffect">
                                  <p:stCondLst>
                                    <p:cond delay="0"/>
                                  </p:stCondLst>
                                  <p:childTnLst>
                                    <p:set>
                                      <p:cBhvr>
                                        <p:cTn id="24" dur="1" fill="hold">
                                          <p:stCondLst>
                                            <p:cond delay="0"/>
                                          </p:stCondLst>
                                        </p:cTn>
                                        <p:tgtEl>
                                          <p:spTgt spid="21505">
                                            <p:txEl>
                                              <p:pRg st="4" end="4"/>
                                            </p:txEl>
                                          </p:spTgt>
                                        </p:tgtEl>
                                        <p:attrNameLst>
                                          <p:attrName>style.visibility</p:attrName>
                                        </p:attrNameLst>
                                      </p:cBhvr>
                                      <p:to>
                                        <p:strVal val="visible"/>
                                      </p:to>
                                    </p:set>
                                    <p:animEffect transition="in" filter="checkerboard(across)">
                                      <p:cBhvr>
                                        <p:cTn id="25" dur="500"/>
                                        <p:tgtEl>
                                          <p:spTgt spid="21505">
                                            <p:txEl>
                                              <p:pRg st="4" end="4"/>
                                            </p:txEl>
                                          </p:spTgt>
                                        </p:tgtEl>
                                      </p:cBhvr>
                                    </p:animEffect>
                                  </p:childTnLst>
                                </p:cTn>
                              </p:par>
                              <p:par>
                                <p:cTn id="26" presetID="5" presetClass="entr" presetSubtype="10" fill="hold" nodeType="withEffect">
                                  <p:stCondLst>
                                    <p:cond delay="0"/>
                                  </p:stCondLst>
                                  <p:childTnLst>
                                    <p:set>
                                      <p:cBhvr>
                                        <p:cTn id="27" dur="1" fill="hold">
                                          <p:stCondLst>
                                            <p:cond delay="0"/>
                                          </p:stCondLst>
                                        </p:cTn>
                                        <p:tgtEl>
                                          <p:spTgt spid="21505">
                                            <p:txEl>
                                              <p:pRg st="5" end="5"/>
                                            </p:txEl>
                                          </p:spTgt>
                                        </p:tgtEl>
                                        <p:attrNameLst>
                                          <p:attrName>style.visibility</p:attrName>
                                        </p:attrNameLst>
                                      </p:cBhvr>
                                      <p:to>
                                        <p:strVal val="visible"/>
                                      </p:to>
                                    </p:set>
                                    <p:animEffect transition="in" filter="checkerboard(across)">
                                      <p:cBhvr>
                                        <p:cTn id="28" dur="500"/>
                                        <p:tgtEl>
                                          <p:spTgt spid="21505">
                                            <p:txEl>
                                              <p:pRg st="5" end="5"/>
                                            </p:txEl>
                                          </p:spTgt>
                                        </p:tgtEl>
                                      </p:cBhvr>
                                    </p:animEffect>
                                  </p:childTnLst>
                                </p:cTn>
                              </p:par>
                              <p:par>
                                <p:cTn id="29" presetID="5" presetClass="entr" presetSubtype="10" fill="hold" nodeType="withEffect">
                                  <p:stCondLst>
                                    <p:cond delay="0"/>
                                  </p:stCondLst>
                                  <p:childTnLst>
                                    <p:set>
                                      <p:cBhvr>
                                        <p:cTn id="30" dur="1" fill="hold">
                                          <p:stCondLst>
                                            <p:cond delay="0"/>
                                          </p:stCondLst>
                                        </p:cTn>
                                        <p:tgtEl>
                                          <p:spTgt spid="21505">
                                            <p:txEl>
                                              <p:pRg st="6" end="6"/>
                                            </p:txEl>
                                          </p:spTgt>
                                        </p:tgtEl>
                                        <p:attrNameLst>
                                          <p:attrName>style.visibility</p:attrName>
                                        </p:attrNameLst>
                                      </p:cBhvr>
                                      <p:to>
                                        <p:strVal val="visible"/>
                                      </p:to>
                                    </p:set>
                                    <p:animEffect transition="in" filter="checkerboard(across)">
                                      <p:cBhvr>
                                        <p:cTn id="31" dur="500"/>
                                        <p:tgtEl>
                                          <p:spTgt spid="21505">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 presetClass="entr" presetSubtype="10" fill="hold" nodeType="clickEffect">
                                  <p:stCondLst>
                                    <p:cond delay="0"/>
                                  </p:stCondLst>
                                  <p:childTnLst>
                                    <p:set>
                                      <p:cBhvr>
                                        <p:cTn id="35" dur="1" fill="hold">
                                          <p:stCondLst>
                                            <p:cond delay="0"/>
                                          </p:stCondLst>
                                        </p:cTn>
                                        <p:tgtEl>
                                          <p:spTgt spid="21506">
                                            <p:txEl>
                                              <p:pRg st="0" end="0"/>
                                            </p:txEl>
                                          </p:spTgt>
                                        </p:tgtEl>
                                        <p:attrNameLst>
                                          <p:attrName>style.visibility</p:attrName>
                                        </p:attrNameLst>
                                      </p:cBhvr>
                                      <p:to>
                                        <p:strVal val="visible"/>
                                      </p:to>
                                    </p:set>
                                    <p:animEffect transition="in" filter="checkerboard(across)">
                                      <p:cBhvr>
                                        <p:cTn id="36" dur="500"/>
                                        <p:tgtEl>
                                          <p:spTgt spid="21506">
                                            <p:txEl>
                                              <p:pRg st="0" end="0"/>
                                            </p:txEl>
                                          </p:spTgt>
                                        </p:tgtEl>
                                      </p:cBhvr>
                                    </p:animEffect>
                                  </p:childTnLst>
                                </p:cTn>
                              </p:par>
                              <p:par>
                                <p:cTn id="37" presetID="5" presetClass="entr" presetSubtype="10" fill="hold" nodeType="withEffect">
                                  <p:stCondLst>
                                    <p:cond delay="0"/>
                                  </p:stCondLst>
                                  <p:childTnLst>
                                    <p:set>
                                      <p:cBhvr>
                                        <p:cTn id="38" dur="1" fill="hold">
                                          <p:stCondLst>
                                            <p:cond delay="0"/>
                                          </p:stCondLst>
                                        </p:cTn>
                                        <p:tgtEl>
                                          <p:spTgt spid="21506">
                                            <p:txEl>
                                              <p:pRg st="1" end="1"/>
                                            </p:txEl>
                                          </p:spTgt>
                                        </p:tgtEl>
                                        <p:attrNameLst>
                                          <p:attrName>style.visibility</p:attrName>
                                        </p:attrNameLst>
                                      </p:cBhvr>
                                      <p:to>
                                        <p:strVal val="visible"/>
                                      </p:to>
                                    </p:set>
                                    <p:animEffect transition="in" filter="checkerboard(across)">
                                      <p:cBhvr>
                                        <p:cTn id="39" dur="500"/>
                                        <p:tgtEl>
                                          <p:spTgt spid="21506">
                                            <p:txEl>
                                              <p:pRg st="1" end="1"/>
                                            </p:txEl>
                                          </p:spTgt>
                                        </p:tgtEl>
                                      </p:cBhvr>
                                    </p:animEffect>
                                  </p:childTnLst>
                                </p:cTn>
                              </p:par>
                              <p:par>
                                <p:cTn id="40" presetID="5" presetClass="entr" presetSubtype="10" fill="hold" nodeType="withEffect">
                                  <p:stCondLst>
                                    <p:cond delay="0"/>
                                  </p:stCondLst>
                                  <p:childTnLst>
                                    <p:set>
                                      <p:cBhvr>
                                        <p:cTn id="41" dur="1" fill="hold">
                                          <p:stCondLst>
                                            <p:cond delay="0"/>
                                          </p:stCondLst>
                                        </p:cTn>
                                        <p:tgtEl>
                                          <p:spTgt spid="21506">
                                            <p:txEl>
                                              <p:pRg st="2" end="2"/>
                                            </p:txEl>
                                          </p:spTgt>
                                        </p:tgtEl>
                                        <p:attrNameLst>
                                          <p:attrName>style.visibility</p:attrName>
                                        </p:attrNameLst>
                                      </p:cBhvr>
                                      <p:to>
                                        <p:strVal val="visible"/>
                                      </p:to>
                                    </p:set>
                                    <p:animEffect transition="in" filter="checkerboard(across)">
                                      <p:cBhvr>
                                        <p:cTn id="42" dur="500"/>
                                        <p:tgtEl>
                                          <p:spTgt spid="21506">
                                            <p:txEl>
                                              <p:pRg st="2" end="2"/>
                                            </p:txEl>
                                          </p:spTgt>
                                        </p:tgtEl>
                                      </p:cBhvr>
                                    </p:animEffect>
                                  </p:childTnLst>
                                </p:cTn>
                              </p:par>
                              <p:par>
                                <p:cTn id="43" presetID="5" presetClass="entr" presetSubtype="10" fill="hold" nodeType="withEffect">
                                  <p:stCondLst>
                                    <p:cond delay="0"/>
                                  </p:stCondLst>
                                  <p:childTnLst>
                                    <p:set>
                                      <p:cBhvr>
                                        <p:cTn id="44" dur="1" fill="hold">
                                          <p:stCondLst>
                                            <p:cond delay="0"/>
                                          </p:stCondLst>
                                        </p:cTn>
                                        <p:tgtEl>
                                          <p:spTgt spid="21506">
                                            <p:txEl>
                                              <p:pRg st="3" end="3"/>
                                            </p:txEl>
                                          </p:spTgt>
                                        </p:tgtEl>
                                        <p:attrNameLst>
                                          <p:attrName>style.visibility</p:attrName>
                                        </p:attrNameLst>
                                      </p:cBhvr>
                                      <p:to>
                                        <p:strVal val="visible"/>
                                      </p:to>
                                    </p:set>
                                    <p:animEffect transition="in" filter="checkerboard(across)">
                                      <p:cBhvr>
                                        <p:cTn id="45" dur="500"/>
                                        <p:tgtEl>
                                          <p:spTgt spid="2150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idx="4294967295"/>
          </p:nvPr>
        </p:nvSpPr>
        <p:spPr bwMode="auto">
          <a:xfrm>
            <a:off x="-428660" y="394692"/>
            <a:ext cx="8888844" cy="646330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المبحث الثاني: شركة التوصية البسيطة.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أولا: تعريف شركة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التوصية</a:t>
            </a:r>
            <a:r>
              <a:rPr kumimoji="0" lang="ar-DZ" sz="2400" b="0" i="0" u="none" strike="noStrike" cap="none" normalizeH="0" dirty="0" smtClean="0">
                <a:ln>
                  <a:noFill/>
                </a:ln>
                <a:solidFill>
                  <a:schemeClr val="tx1"/>
                </a:solidFill>
                <a:effectLst/>
                <a:latin typeface="Simplified Arabic" pitchFamily="18" charset="-78"/>
                <a:ea typeface="Calibri" pitchFamily="34" charset="0"/>
                <a:cs typeface="Simplified Arabic" pitchFamily="18" charset="-78"/>
              </a:rPr>
              <a:t> البسيطة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وخصائصها</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ثانيا: تكوين شركة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المحاصة.</a:t>
            </a:r>
            <a:b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br>
            <a:r>
              <a:rPr lang="ar-DZ" sz="2400" b="1" dirty="0" smtClean="0">
                <a:solidFill>
                  <a:schemeClr val="tx1"/>
                </a:solidFill>
                <a:latin typeface="Simplified Arabic" pitchFamily="18" charset="-78"/>
                <a:ea typeface="Calibri" pitchFamily="34" charset="0"/>
                <a:cs typeface="Simplified Arabic" pitchFamily="18" charset="-78"/>
              </a:rPr>
              <a:t>المبحث الثالث: شركة المحاصة.</a:t>
            </a:r>
            <a:br>
              <a:rPr lang="ar-DZ" sz="2400" b="1" dirty="0" smtClean="0">
                <a:solidFill>
                  <a:schemeClr val="tx1"/>
                </a:solidFill>
                <a:latin typeface="Simplified Arabic" pitchFamily="18" charset="-78"/>
                <a:ea typeface="Calibri" pitchFamily="34" charset="0"/>
                <a:cs typeface="Simplified Arabic" pitchFamily="18" charset="-78"/>
              </a:rPr>
            </a:br>
            <a:r>
              <a:rPr lang="ar-DZ" sz="2400" dirty="0" smtClean="0">
                <a:solidFill>
                  <a:schemeClr val="tx1"/>
                </a:solidFill>
                <a:latin typeface="Simplified Arabic" pitchFamily="18" charset="-78"/>
                <a:ea typeface="Calibri" pitchFamily="34" charset="0"/>
                <a:cs typeface="Simplified Arabic" pitchFamily="18" charset="-78"/>
              </a:rPr>
              <a:t>أولا: تعريف شركة المحاصة وخصائصها.</a:t>
            </a:r>
            <a:br>
              <a:rPr lang="ar-DZ" sz="2400" dirty="0" smtClean="0">
                <a:solidFill>
                  <a:schemeClr val="tx1"/>
                </a:solidFill>
                <a:latin typeface="Simplified Arabic" pitchFamily="18" charset="-78"/>
                <a:ea typeface="Calibri" pitchFamily="34" charset="0"/>
                <a:cs typeface="Simplified Arabic" pitchFamily="18" charset="-78"/>
              </a:rPr>
            </a:br>
            <a:r>
              <a:rPr lang="ar-DZ" sz="2400" dirty="0" smtClean="0">
                <a:solidFill>
                  <a:schemeClr val="tx1"/>
                </a:solidFill>
                <a:latin typeface="Simplified Arabic" pitchFamily="18" charset="-78"/>
                <a:ea typeface="Calibri" pitchFamily="34" charset="0"/>
                <a:cs typeface="Simplified Arabic" pitchFamily="18" charset="-78"/>
              </a:rPr>
              <a:t>ثانيا: تكوين شركة المحاصة وإدارتها.</a:t>
            </a:r>
            <a:endParaRPr kumimoji="0" lang="en-US" sz="240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المبحث الرابع: شركة ذات المسؤولية المحدودة.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أولا: الطبيعة القانونية للشركة ذات المسؤولية المحدودة وخصائصها.</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ثانيا: تكوين الشركة وإدارتها.</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ثالثا: المؤسسة ذات الشخص وذات المسؤولية الوحيدة.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481"/>
                                        </p:tgtEl>
                                        <p:attrNameLst>
                                          <p:attrName>style.visibility</p:attrName>
                                        </p:attrNameLst>
                                      </p:cBhvr>
                                      <p:to>
                                        <p:strVal val="visible"/>
                                      </p:to>
                                    </p:set>
                                    <p:animEffect transition="in" filter="checkerboard(across)">
                                      <p:cBhvr>
                                        <p:cTn id="7" dur="500"/>
                                        <p:tgtEl>
                                          <p:spTgt spid="204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728" y="1142984"/>
            <a:ext cx="6858000" cy="2308324"/>
          </a:xfrm>
          <a:prstGeom prst="rect">
            <a:avLst/>
          </a:prstGeom>
        </p:spPr>
        <p:txBody>
          <a:bodyPr wrap="square">
            <a:spAutoFit/>
          </a:bodyPr>
          <a:lstStyle/>
          <a:p>
            <a:pPr lvl="0" algn="just" rtl="1" eaLnBrk="0" fontAlgn="base" hangingPunct="0">
              <a:lnSpc>
                <a:spcPct val="150000"/>
              </a:lnSpc>
              <a:spcBef>
                <a:spcPct val="0"/>
              </a:spcBef>
              <a:spcAft>
                <a:spcPct val="0"/>
              </a:spcAft>
            </a:pPr>
            <a:r>
              <a:rPr lang="ar-DZ" sz="2400" b="1" dirty="0" smtClean="0">
                <a:latin typeface="Simplified Arabic" pitchFamily="18" charset="-78"/>
                <a:ea typeface="Calibri" pitchFamily="34" charset="0"/>
                <a:cs typeface="Simplified Arabic" pitchFamily="18" charset="-78"/>
              </a:rPr>
              <a:t>المبحث الخامس: شركة المساهمة.</a:t>
            </a:r>
            <a:endParaRPr lang="en-US" sz="2400" dirty="0" smtClean="0">
              <a:latin typeface="Arial" pitchFamily="34" charset="0"/>
              <a:cs typeface="Arial" pitchFamily="34" charset="0"/>
            </a:endParaRPr>
          </a:p>
          <a:p>
            <a:pPr lvl="0" algn="just" rtl="1" eaLnBrk="0" fontAlgn="base" hangingPunct="0">
              <a:lnSpc>
                <a:spcPct val="150000"/>
              </a:lnSpc>
              <a:spcBef>
                <a:spcPct val="0"/>
              </a:spcBef>
              <a:spcAft>
                <a:spcPct val="0"/>
              </a:spcAft>
            </a:pPr>
            <a:r>
              <a:rPr lang="ar-DZ" sz="2400" dirty="0" smtClean="0">
                <a:latin typeface="Simplified Arabic" pitchFamily="18" charset="-78"/>
                <a:ea typeface="Calibri" pitchFamily="34" charset="0"/>
                <a:cs typeface="Simplified Arabic" pitchFamily="18" charset="-78"/>
              </a:rPr>
              <a:t>أولا: تأسيس شركة المساهمة.</a:t>
            </a:r>
            <a:endParaRPr lang="en-US" sz="2400" dirty="0" smtClean="0">
              <a:latin typeface="Arial" pitchFamily="34" charset="0"/>
              <a:cs typeface="Arial" pitchFamily="34" charset="0"/>
            </a:endParaRPr>
          </a:p>
          <a:p>
            <a:pPr lvl="0" algn="just" rtl="1" eaLnBrk="0" fontAlgn="base" hangingPunct="0">
              <a:lnSpc>
                <a:spcPct val="150000"/>
              </a:lnSpc>
              <a:spcBef>
                <a:spcPct val="0"/>
              </a:spcBef>
              <a:spcAft>
                <a:spcPct val="0"/>
              </a:spcAft>
            </a:pPr>
            <a:r>
              <a:rPr lang="ar-DZ" sz="2400" dirty="0" smtClean="0">
                <a:latin typeface="Simplified Arabic" pitchFamily="18" charset="-78"/>
                <a:ea typeface="Calibri" pitchFamily="34" charset="0"/>
                <a:cs typeface="Simplified Arabic" pitchFamily="18" charset="-78"/>
              </a:rPr>
              <a:t>ثانيا: الأوراق المالية التي تصدرها شركة المساهمة.</a:t>
            </a:r>
            <a:endParaRPr lang="en-US" sz="2400" dirty="0" smtClean="0">
              <a:latin typeface="Arial" pitchFamily="34" charset="0"/>
              <a:cs typeface="Arial" pitchFamily="34" charset="0"/>
            </a:endParaRPr>
          </a:p>
          <a:p>
            <a:pPr lvl="0" algn="just" rtl="1" eaLnBrk="0" fontAlgn="base" hangingPunct="0">
              <a:lnSpc>
                <a:spcPct val="150000"/>
              </a:lnSpc>
              <a:spcBef>
                <a:spcPct val="0"/>
              </a:spcBef>
              <a:spcAft>
                <a:spcPct val="0"/>
              </a:spcAft>
            </a:pPr>
            <a:r>
              <a:rPr lang="ar-DZ" sz="2400" dirty="0" smtClean="0">
                <a:latin typeface="Simplified Arabic" pitchFamily="18" charset="-78"/>
                <a:ea typeface="Calibri" pitchFamily="34" charset="0"/>
                <a:cs typeface="Simplified Arabic" pitchFamily="18" charset="-78"/>
              </a:rPr>
              <a:t>ثالثا: إدارة شركة المساهمة.</a:t>
            </a:r>
            <a:endParaRPr lang="en-US" sz="2400" dirty="0"/>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heckerboard(across)">
                                      <p:cBhvr>
                                        <p:cTn id="7" dur="500"/>
                                        <p:tgtEl>
                                          <p:spTgt spid="2">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checkerboard(across)">
                                      <p:cBhvr>
                                        <p:cTn id="10" dur="500"/>
                                        <p:tgtEl>
                                          <p:spTgt spid="2">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checkerboard(across)">
                                      <p:cBhvr>
                                        <p:cTn id="13" dur="500"/>
                                        <p:tgtEl>
                                          <p:spTgt spid="2">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checkerboard(across)">
                                      <p:cBhvr>
                                        <p:cTn id="16"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428596" y="428604"/>
            <a:ext cx="8286776" cy="55861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المحاضرة الأولى: مفاهيم عامة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أولا: أهمية الشركة التجارية.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لا تقتصر مزاولة التجارة على التجار الأفراد فقط، بل أن أهم المشاريع والأعمال الضخمة تعود لأشخاص اعتبارية اسمها الشركات، ذلك أن الفرد العادي كثيرا ما يعجز عن القيام بمفرده بتنفيذ مشروع تجاري، فقد تتوفر لديه الخبرة والمقدرة الفنية أو التجارية ولكنه يحتاج إلى عمل الغير وأموالهم، وقد يود نشر مشروعه في بلدان أخرى فيحتاج لمن يساهم معه في العمل والإنتاج ويؤسس معه شركة تفتح فروعا في دول مختلفة وعليه أصبحت أهم المشاريع التجارية سواء في حدود الدولة الواحدة أو على الصعيد العالمي، تتولاه شركات فيها شخصان أن أكثر في المال والعمل والإدارة، فيقومون بمشاريع يعجز كل منهم عن تنفيذها على إنفراد.</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8913">
                                            <p:txEl>
                                              <p:pRg st="0" end="0"/>
                                            </p:txEl>
                                          </p:spTgt>
                                        </p:tgtEl>
                                        <p:attrNameLst>
                                          <p:attrName>style.visibility</p:attrName>
                                        </p:attrNameLst>
                                      </p:cBhvr>
                                      <p:to>
                                        <p:strVal val="visible"/>
                                      </p:to>
                                    </p:set>
                                    <p:animEffect transition="in" filter="checkerboard(across)">
                                      <p:cBhvr>
                                        <p:cTn id="7" dur="500"/>
                                        <p:tgtEl>
                                          <p:spTgt spid="3891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8913">
                                            <p:txEl>
                                              <p:pRg st="1" end="1"/>
                                            </p:txEl>
                                          </p:spTgt>
                                        </p:tgtEl>
                                        <p:attrNameLst>
                                          <p:attrName>style.visibility</p:attrName>
                                        </p:attrNameLst>
                                      </p:cBhvr>
                                      <p:to>
                                        <p:strVal val="visible"/>
                                      </p:to>
                                    </p:set>
                                    <p:animEffect transition="in" filter="checkerboard(across)">
                                      <p:cBhvr>
                                        <p:cTn id="10" dur="500"/>
                                        <p:tgtEl>
                                          <p:spTgt spid="38913">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8913">
                                            <p:txEl>
                                              <p:pRg st="2" end="2"/>
                                            </p:txEl>
                                          </p:spTgt>
                                        </p:tgtEl>
                                        <p:attrNameLst>
                                          <p:attrName>style.visibility</p:attrName>
                                        </p:attrNameLst>
                                      </p:cBhvr>
                                      <p:to>
                                        <p:strVal val="visible"/>
                                      </p:to>
                                    </p:set>
                                    <p:animEffect transition="in" filter="checkerboard(across)">
                                      <p:cBhvr>
                                        <p:cTn id="13" dur="500"/>
                                        <p:tgtEl>
                                          <p:spTgt spid="3891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1142976" y="500042"/>
            <a:ext cx="7572428"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73050" algn="justLow" defTabSz="914400" rtl="1" eaLnBrk="1" fontAlgn="base" latinLnBrk="0" hangingPunct="1">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ثانيا: مفهوم الشركة.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27305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إن انتشار الشركات يعود جزئيا إلى تمتعها بشخصية اعتبارية  عن شخصية أعضائها على أن مصدر الشركة التقليدي هو العقد، وقد بقيت الصفة التعاقدية للشركة هي الوحيدة المميزة لها سواء في الشرائع القديمة كالقانون الروماني أو الفقه الإسلامي أو الأنظمة الحديثة ولاسيما عند إحداث الشركات المساهمة الكبرى في القرن </a:t>
            </a:r>
            <a:r>
              <a:rPr lang="en-US" sz="2400" dirty="0" smtClean="0">
                <a:latin typeface="Simplified Arabic" pitchFamily="18" charset="-78"/>
                <a:ea typeface="Calibri" pitchFamily="34" charset="0"/>
                <a:cs typeface="Simplified Arabic" pitchFamily="18" charset="-78"/>
              </a:rPr>
              <a:t>17</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كشركة الهند الشرقية مثلا.</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27305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تعريف الشركة بأنها: ( عقد بمقتضاه يلزم شخصان أو أكثر بأن يساهم كل منهم في مشروع مالي بتقديم حصة من مال أو من عمل لاقتسام ما قد ينشأ عن هذا المشروع من ربح أو خسارة كما أنها الشخص الاعتباري الذي ينشأ عن العقد).</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7889">
                                            <p:txEl>
                                              <p:pRg st="0" end="0"/>
                                            </p:txEl>
                                          </p:spTgt>
                                        </p:tgtEl>
                                        <p:attrNameLst>
                                          <p:attrName>style.visibility</p:attrName>
                                        </p:attrNameLst>
                                      </p:cBhvr>
                                      <p:to>
                                        <p:strVal val="visible"/>
                                      </p:to>
                                    </p:set>
                                    <p:animEffect transition="in" filter="checkerboard(across)">
                                      <p:cBhvr>
                                        <p:cTn id="7" dur="500"/>
                                        <p:tgtEl>
                                          <p:spTgt spid="37889">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7889">
                                            <p:txEl>
                                              <p:pRg st="1" end="1"/>
                                            </p:txEl>
                                          </p:spTgt>
                                        </p:tgtEl>
                                        <p:attrNameLst>
                                          <p:attrName>style.visibility</p:attrName>
                                        </p:attrNameLst>
                                      </p:cBhvr>
                                      <p:to>
                                        <p:strVal val="visible"/>
                                      </p:to>
                                    </p:set>
                                    <p:animEffect transition="in" filter="checkerboard(across)">
                                      <p:cBhvr>
                                        <p:cTn id="10" dur="500"/>
                                        <p:tgtEl>
                                          <p:spTgt spid="37889">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7889">
                                            <p:txEl>
                                              <p:pRg st="2" end="2"/>
                                            </p:txEl>
                                          </p:spTgt>
                                        </p:tgtEl>
                                        <p:attrNameLst>
                                          <p:attrName>style.visibility</p:attrName>
                                        </p:attrNameLst>
                                      </p:cBhvr>
                                      <p:to>
                                        <p:strVal val="visible"/>
                                      </p:to>
                                    </p:set>
                                    <p:animEffect transition="in" filter="checkerboard(across)">
                                      <p:cBhvr>
                                        <p:cTn id="13" dur="500"/>
                                        <p:tgtEl>
                                          <p:spTgt spid="3788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785786" y="428604"/>
            <a:ext cx="8001056" cy="55861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التمييز بين الشركة والمؤسسات القريبة منها:</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Char char="•"/>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العمل المشترك</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قد يقام عمل مشترك دون تأسيس شركة تستوفي الإجراءات الشكلية المقررة لها مثل الأطباء أو المهندسين، فهل تعتبر مساهمتهم في العمل كافة؟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لوصف هذه المساهمة لا بد من تحليل تفاصيلها، فقد تقتصر المساهمة على اتخاذ  مقر مشترك لتخفيف الأعباء المادية دون اقتسام الأرباح أو الخسائر الناجمة عن واردات كل واحدة من المتعاونين، أما إذا كان المتعاونون يقسمون الموارد والأعباء ولهم وإدارة وذمة مالية باسم شخص اعتباري وأعمالهم مدنية، نكون أمام شركة مدنية، أما إذا قدم كل منهم خدمات باسم شخصي دون أن يترتب على زميله أي التزام حال الغير، فقد ينفي مفهوم الشركة.</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6865">
                                            <p:txEl>
                                              <p:pRg st="0" end="0"/>
                                            </p:txEl>
                                          </p:spTgt>
                                        </p:tgtEl>
                                        <p:attrNameLst>
                                          <p:attrName>style.visibility</p:attrName>
                                        </p:attrNameLst>
                                      </p:cBhvr>
                                      <p:to>
                                        <p:strVal val="visible"/>
                                      </p:to>
                                    </p:set>
                                    <p:animEffect transition="in" filter="checkerboard(across)">
                                      <p:cBhvr>
                                        <p:cTn id="7" dur="500"/>
                                        <p:tgtEl>
                                          <p:spTgt spid="36865">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6865">
                                            <p:txEl>
                                              <p:pRg st="1" end="1"/>
                                            </p:txEl>
                                          </p:spTgt>
                                        </p:tgtEl>
                                        <p:attrNameLst>
                                          <p:attrName>style.visibility</p:attrName>
                                        </p:attrNameLst>
                                      </p:cBhvr>
                                      <p:to>
                                        <p:strVal val="visible"/>
                                      </p:to>
                                    </p:set>
                                    <p:animEffect transition="in" filter="checkerboard(across)">
                                      <p:cBhvr>
                                        <p:cTn id="10" dur="500"/>
                                        <p:tgtEl>
                                          <p:spTgt spid="36865">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6865">
                                            <p:txEl>
                                              <p:pRg st="2" end="2"/>
                                            </p:txEl>
                                          </p:spTgt>
                                        </p:tgtEl>
                                        <p:attrNameLst>
                                          <p:attrName>style.visibility</p:attrName>
                                        </p:attrNameLst>
                                      </p:cBhvr>
                                      <p:to>
                                        <p:strVal val="visible"/>
                                      </p:to>
                                    </p:set>
                                    <p:animEffect transition="in" filter="checkerboard(across)">
                                      <p:cBhvr>
                                        <p:cTn id="13" dur="500"/>
                                        <p:tgtEl>
                                          <p:spTgt spid="3686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428596" y="357166"/>
            <a:ext cx="8429652"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buFontTx/>
              <a:buChar char="•"/>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الملكية الشائعة:</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الشيوع هو اشتراك عدة أشخاص في ملكية مال معين دون إفراز حصة كل منهم فيه كأن يملك كل منهم النصف أو الثلث في كل جزء منه، وغالبا ما ينجم الشيوع عن الإرث.</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إن الفرق بين الشركة والشيوع أن هذا الأخير هو حالة ثابتة تقتصر على ملكية مال مشترك والحصول على ثماره، أما الشركة فتنصب على نشاط إيجابي يشمل تحقيق مشروع مالي مشترك وتحقيق هذا المشروع يحتاج إلى أموال يتقدم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بها</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الشركاء، إلا أن هذه الأموال ليست ملكا شائعا بين الشركاء، وإنما هي ملك شخص اعتباري مستقل عن الشركاء.</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Char char="•"/>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الجمعية:</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هي جماعة ذات صفة دائمة مكونة من عدة أشخاص طبيعية أو اعتبارية لغرض غير الحصول على ربح مادي، ويبرز هذا التعريف الفارق بين الجمعية أو الشركة التي تسعى للحصول على ربح يوزع بين الشركاء.</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5841">
                                            <p:txEl>
                                              <p:pRg st="0" end="0"/>
                                            </p:txEl>
                                          </p:spTgt>
                                        </p:tgtEl>
                                        <p:attrNameLst>
                                          <p:attrName>style.visibility</p:attrName>
                                        </p:attrNameLst>
                                      </p:cBhvr>
                                      <p:to>
                                        <p:strVal val="visible"/>
                                      </p:to>
                                    </p:set>
                                    <p:animEffect transition="in" filter="checkerboard(across)">
                                      <p:cBhvr>
                                        <p:cTn id="7" dur="500"/>
                                        <p:tgtEl>
                                          <p:spTgt spid="3584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5841">
                                            <p:txEl>
                                              <p:pRg st="1" end="1"/>
                                            </p:txEl>
                                          </p:spTgt>
                                        </p:tgtEl>
                                        <p:attrNameLst>
                                          <p:attrName>style.visibility</p:attrName>
                                        </p:attrNameLst>
                                      </p:cBhvr>
                                      <p:to>
                                        <p:strVal val="visible"/>
                                      </p:to>
                                    </p:set>
                                    <p:animEffect transition="in" filter="checkerboard(across)">
                                      <p:cBhvr>
                                        <p:cTn id="10" dur="500"/>
                                        <p:tgtEl>
                                          <p:spTgt spid="35841">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5841">
                                            <p:txEl>
                                              <p:pRg st="2" end="2"/>
                                            </p:txEl>
                                          </p:spTgt>
                                        </p:tgtEl>
                                        <p:attrNameLst>
                                          <p:attrName>style.visibility</p:attrName>
                                        </p:attrNameLst>
                                      </p:cBhvr>
                                      <p:to>
                                        <p:strVal val="visible"/>
                                      </p:to>
                                    </p:set>
                                    <p:animEffect transition="in" filter="checkerboard(across)">
                                      <p:cBhvr>
                                        <p:cTn id="13" dur="500"/>
                                        <p:tgtEl>
                                          <p:spTgt spid="3584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785786" y="714356"/>
            <a:ext cx="8143932"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Low" defTabSz="914400" rtl="1" eaLnBrk="1" fontAlgn="base" latinLnBrk="0" hangingPunct="1">
              <a:lnSpc>
                <a:spcPct val="150000"/>
              </a:lnSpc>
              <a:spcBef>
                <a:spcPct val="0"/>
              </a:spcBef>
              <a:spcAft>
                <a:spcPct val="0"/>
              </a:spcAft>
              <a:buClrTx/>
              <a:buSzTx/>
              <a:buFontTx/>
              <a:buChar char="•"/>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تمييز بين الشركات المدنية والشركات التجارية.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lvl="0" indent="342900" algn="r" rtl="1" eaLnBrk="0" fontAlgn="base" hangingPunct="0">
              <a:lnSpc>
                <a:spcPct val="150000"/>
              </a:lnSpc>
              <a:spcBef>
                <a:spcPct val="0"/>
              </a:spcBef>
              <a:spcAft>
                <a:spcPct val="0"/>
              </a:spcAf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يستمد التمييز بين الشركات التجارية والمدنية أسسه بصورة مبدئية من صفة الأعمال التي تقوم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بها</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الشركة، فإذا كان موضوع الشركة التعامل بالأعمال التجارية، اعتبرت هذه الشركة ذات الصفة التجارية وأخضعت لأحكام القانون التجاري أما إذا كان موضوع الشركة مدنيا، فإنها تعتبر ذات الصفة المدنية، أما بالنسبة للتشريع الجزائري فلم يكتفي بالمعيار الموضوعي للتمييز بين الشركة المدنية والشركة التجارية بل تبني المعيار الشكلي وذلك من خلال م</a:t>
            </a:r>
            <a:r>
              <a:rPr lang="ar-DZ" sz="2400" dirty="0" smtClean="0">
                <a:latin typeface="Simplified Arabic" pitchFamily="18" charset="-78"/>
                <a:ea typeface="Calibri" pitchFamily="34" charset="0"/>
                <a:cs typeface="Simplified Arabic" pitchFamily="18" charset="-78"/>
              </a:rPr>
              <a:t>3</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.ق.ت.ج:</a:t>
            </a:r>
            <a:r>
              <a:rPr lang="ar-DZ" sz="2400" dirty="0" smtClean="0"/>
              <a:t> </a:t>
            </a:r>
            <a:r>
              <a:rPr lang="en-US" sz="2400" dirty="0" smtClean="0"/>
              <a:t> »</a:t>
            </a:r>
            <a:r>
              <a:rPr lang="ar-DZ" sz="2400" dirty="0" smtClean="0"/>
              <a:t>يعد </a:t>
            </a:r>
            <a:r>
              <a:rPr lang="ar-DZ" sz="2400" dirty="0" smtClean="0"/>
              <a:t>عملا تجاريا بحسب شكله الشركات </a:t>
            </a:r>
            <a:r>
              <a:rPr lang="ar-DZ" sz="2400" dirty="0" smtClean="0"/>
              <a:t>التجارية» كما نصت المادة 544 </a:t>
            </a:r>
            <a:r>
              <a:rPr lang="ar-DZ" sz="2400" dirty="0" err="1" smtClean="0"/>
              <a:t>ق</a:t>
            </a:r>
            <a:r>
              <a:rPr lang="ar-DZ" sz="2400" dirty="0" smtClean="0"/>
              <a:t>.ت.ج</a:t>
            </a:r>
            <a:r>
              <a:rPr lang="ar-DZ" sz="2400"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«الطابع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التجاري إما بشكلها أو موضوعها تعد شركات التضامن وشركات التوصية وشركات ذات المسؤولية المحدودة وشركات المساهمة تجارية بحكم شكلها ومهما يكون موضوعها»</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8129">
                                            <p:txEl>
                                              <p:pRg st="0" end="0"/>
                                            </p:txEl>
                                          </p:spTgt>
                                        </p:tgtEl>
                                        <p:attrNameLst>
                                          <p:attrName>style.visibility</p:attrName>
                                        </p:attrNameLst>
                                      </p:cBhvr>
                                      <p:to>
                                        <p:strVal val="visible"/>
                                      </p:to>
                                    </p:set>
                                    <p:animEffect transition="in" filter="checkerboard(across)">
                                      <p:cBhvr>
                                        <p:cTn id="7" dur="500"/>
                                        <p:tgtEl>
                                          <p:spTgt spid="48129">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48129">
                                            <p:txEl>
                                              <p:pRg st="1" end="1"/>
                                            </p:txEl>
                                          </p:spTgt>
                                        </p:tgtEl>
                                        <p:attrNameLst>
                                          <p:attrName>style.visibility</p:attrName>
                                        </p:attrNameLst>
                                      </p:cBhvr>
                                      <p:to>
                                        <p:strVal val="visible"/>
                                      </p:to>
                                    </p:set>
                                    <p:animEffect transition="in" filter="checkerboard(across)">
                                      <p:cBhvr>
                                        <p:cTn id="10" dur="500"/>
                                        <p:tgtEl>
                                          <p:spTgt spid="4812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337</TotalTime>
  <Words>1030</Words>
  <Application>Microsoft Office PowerPoint</Application>
  <PresentationFormat>Affichage à l'écran (4:3)</PresentationFormat>
  <Paragraphs>55</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تدفق</vt:lpstr>
      <vt:lpstr>Diapositive 1</vt:lpstr>
      <vt:lpstr> </vt:lpstr>
      <vt:lpstr>المبحث الثاني: شركة التوصية البسيطة. أولا: تعريف شركة التوصية البسيطة وخصائصها. ثانيا: تكوين شركة المحاصة. المبحث الثالث: شركة المحاصة. أولا: تعريف شركة المحاصة وخصائصها. ثانيا: تكوين شركة المحاصة وإدارتها. المبحث الرابع: شركة ذات المسؤولية المحدودة. أولا: الطبيعة القانونية للشركة ذات المسؤولية المحدودة وخصائصها. ثانيا: تكوين الشركة وإدارتها. ثالثا: المؤسسة ذات الشخص وذات المسؤولية الوحيدة.  </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الجزائرية الديمقراطية الشعبية </dc:title>
  <dc:creator>SAMI</dc:creator>
  <cp:lastModifiedBy>hp</cp:lastModifiedBy>
  <cp:revision>86</cp:revision>
  <dcterms:created xsi:type="dcterms:W3CDTF">2013-05-04T01:02:08Z</dcterms:created>
  <dcterms:modified xsi:type="dcterms:W3CDTF">2015-10-07T03:19:36Z</dcterms:modified>
</cp:coreProperties>
</file>