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67" r:id="rId1"/>
  </p:sldMasterIdLst>
  <p:notesMasterIdLst>
    <p:notesMasterId r:id="rId19"/>
  </p:notesMasterIdLst>
  <p:sldIdLst>
    <p:sldId id="259" r:id="rId2"/>
    <p:sldId id="261" r:id="rId3"/>
    <p:sldId id="289" r:id="rId4"/>
    <p:sldId id="293" r:id="rId5"/>
    <p:sldId id="285" r:id="rId6"/>
    <p:sldId id="294" r:id="rId7"/>
    <p:sldId id="267" r:id="rId8"/>
    <p:sldId id="304" r:id="rId9"/>
    <p:sldId id="271" r:id="rId10"/>
    <p:sldId id="272" r:id="rId11"/>
    <p:sldId id="284" r:id="rId12"/>
    <p:sldId id="276" r:id="rId13"/>
    <p:sldId id="299" r:id="rId14"/>
    <p:sldId id="317" r:id="rId15"/>
    <p:sldId id="301" r:id="rId16"/>
    <p:sldId id="302" r:id="rId17"/>
    <p:sldId id="280" r:id="rId1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99FF"/>
    <a:srgbClr val="1CB42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27" autoAdjust="0"/>
    <p:restoredTop sz="94434" autoAdjust="0"/>
  </p:normalViewPr>
  <p:slideViewPr>
    <p:cSldViewPr snapToGrid="0">
      <p:cViewPr>
        <p:scale>
          <a:sx n="56" d="100"/>
          <a:sy n="56" d="100"/>
        </p:scale>
        <p:origin x="-924" y="-12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840C273-4A1C-4BB5-90B1-010DA2ECE57C}" type="doc">
      <dgm:prSet loTypeId="urn:microsoft.com/office/officeart/2005/8/layout/hierarchy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C0F9217B-694E-40C4-BD7F-91E07EAF5738}" type="pres">
      <dgm:prSet presAssocID="{A840C273-4A1C-4BB5-90B1-010DA2ECE57C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fr-FR"/>
        </a:p>
      </dgm:t>
    </dgm:pt>
  </dgm:ptLst>
  <dgm:cxnLst>
    <dgm:cxn modelId="{793036B1-768D-49C2-8554-EC7384F02B6F}" type="presOf" srcId="{A840C273-4A1C-4BB5-90B1-010DA2ECE57C}" destId="{C0F9217B-694E-40C4-BD7F-91E07EAF5738}" srcOrd="0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840C273-4A1C-4BB5-90B1-010DA2ECE57C}" type="doc">
      <dgm:prSet loTypeId="urn:microsoft.com/office/officeart/2005/8/layout/hierarchy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C0F9217B-694E-40C4-BD7F-91E07EAF5738}" type="pres">
      <dgm:prSet presAssocID="{A840C273-4A1C-4BB5-90B1-010DA2ECE57C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fr-FR"/>
        </a:p>
      </dgm:t>
    </dgm:pt>
  </dgm:ptLst>
  <dgm:cxnLst>
    <dgm:cxn modelId="{D62C45B8-868E-40DE-ABF9-B678F4581CCF}" type="presOf" srcId="{A840C273-4A1C-4BB5-90B1-010DA2ECE57C}" destId="{C0F9217B-694E-40C4-BD7F-91E07EAF5738}" srcOrd="0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A840C273-4A1C-4BB5-90B1-010DA2ECE57C}" type="doc">
      <dgm:prSet loTypeId="urn:microsoft.com/office/officeart/2005/8/layout/hierarchy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C0F9217B-694E-40C4-BD7F-91E07EAF5738}" type="pres">
      <dgm:prSet presAssocID="{A840C273-4A1C-4BB5-90B1-010DA2ECE57C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fr-FR"/>
        </a:p>
      </dgm:t>
    </dgm:pt>
  </dgm:ptLst>
  <dgm:cxnLst>
    <dgm:cxn modelId="{0ED695F2-A322-476F-9007-308D975A2F09}" type="presOf" srcId="{A840C273-4A1C-4BB5-90B1-010DA2ECE57C}" destId="{C0F9217B-694E-40C4-BD7F-91E07EAF5738}" srcOrd="0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1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325DE00-12D3-4DF3-9C5D-4ED4C731CB9D}" type="datetimeFigureOut">
              <a:rPr lang="fr-FR" smtClean="0"/>
              <a:pPr/>
              <a:t>10/11/2022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1435FC3-AA28-48D6-AAB2-F9DA62F519EB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236539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435FC3-AA28-48D6-AAB2-F9DA62F519EB}" type="slidenum">
              <a:rPr lang="fr-FR" smtClean="0"/>
              <a:pPr/>
              <a:t>9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470044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re 8"/>
          <p:cNvSpPr>
            <a:spLocks noGrp="1"/>
          </p:cNvSpPr>
          <p:nvPr>
            <p:ph type="ctrTitle"/>
          </p:nvPr>
        </p:nvSpPr>
        <p:spPr>
          <a:xfrm>
            <a:off x="711200" y="1371600"/>
            <a:ext cx="10468864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7" name="Sous-titre 16"/>
          <p:cNvSpPr>
            <a:spLocks noGrp="1"/>
          </p:cNvSpPr>
          <p:nvPr>
            <p:ph type="subTitle" idx="1"/>
          </p:nvPr>
        </p:nvSpPr>
        <p:spPr>
          <a:xfrm>
            <a:off x="711200" y="3228536"/>
            <a:ext cx="10472928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 smtClean="0"/>
              <a:t>Cliquez pour modifier le style des sous-titres du masque</a:t>
            </a:r>
            <a:endParaRPr kumimoji="0" lang="en-US"/>
          </a:p>
        </p:txBody>
      </p:sp>
      <p:sp>
        <p:nvSpPr>
          <p:cNvPr id="30" name="Espace réservé de la date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11/10/2022</a:t>
            </a:fld>
            <a:endParaRPr lang="en-US" dirty="0"/>
          </a:p>
        </p:txBody>
      </p:sp>
      <p:sp>
        <p:nvSpPr>
          <p:cNvPr id="19" name="Espace réservé du pied de page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7" name="Espace réservé du numéro de diapositive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‹N°›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11/10/2022</a:t>
            </a:fld>
            <a:endParaRPr lang="en-US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839200" y="914402"/>
            <a:ext cx="2743200" cy="5211763"/>
          </a:xfrm>
        </p:spPr>
        <p:txBody>
          <a:bodyPr vert="eaVert"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09600" y="914402"/>
            <a:ext cx="8026400" cy="5211763"/>
          </a:xfrm>
        </p:spPr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11/10/2022</a:t>
            </a:fld>
            <a:endParaRPr lang="en-US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11/10/2022</a:t>
            </a:fld>
            <a:endParaRPr lang="en-US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07136" y="1316736"/>
            <a:ext cx="103632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07136" y="2704664"/>
            <a:ext cx="103632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11/10/2022</a:t>
            </a:fld>
            <a:endParaRPr lang="en-US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‹N°›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09600" y="1920085"/>
            <a:ext cx="53848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97600" y="1920085"/>
            <a:ext cx="53848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11/10/2022</a:t>
            </a:fld>
            <a:endParaRPr lang="en-US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609600" y="1855248"/>
            <a:ext cx="5386917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6193368" y="1859758"/>
            <a:ext cx="5389033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2"/>
          </p:nvPr>
        </p:nvSpPr>
        <p:spPr>
          <a:xfrm>
            <a:off x="609600" y="2514600"/>
            <a:ext cx="5386917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93368" y="2514600"/>
            <a:ext cx="5389033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11/10/2022</a:t>
            </a:fld>
            <a:endParaRPr lang="en-US" dirty="0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110744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11/10/2022</a:t>
            </a:fld>
            <a:endParaRPr lang="en-US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11/10/2022</a:t>
            </a:fld>
            <a:endParaRPr lang="en-US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14400" y="514352"/>
            <a:ext cx="36576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914400" y="1676400"/>
            <a:ext cx="36576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4766733" y="1676400"/>
            <a:ext cx="6815667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11/10/2022</a:t>
            </a:fld>
            <a:endParaRPr lang="en-US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gner et arrondir un rectangle à un seul coin 8"/>
          <p:cNvSpPr/>
          <p:nvPr/>
        </p:nvSpPr>
        <p:spPr>
          <a:xfrm rot="420000" flipV="1">
            <a:off x="4221004" y="1108077"/>
            <a:ext cx="70104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Triangle rectangle 11"/>
          <p:cNvSpPr/>
          <p:nvPr/>
        </p:nvSpPr>
        <p:spPr>
          <a:xfrm rot="420000" flipV="1">
            <a:off x="10672179" y="5359769"/>
            <a:ext cx="207264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12800" y="1176997"/>
            <a:ext cx="2950464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12800" y="2828785"/>
            <a:ext cx="29464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11/10/2022</a:t>
            </a:fld>
            <a:endParaRPr lang="en-US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10769600" y="6356351"/>
            <a:ext cx="812800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‹N°›</a:t>
            </a:fld>
            <a:endParaRPr lang="en-US" dirty="0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 rot="420000">
            <a:off x="4647724" y="1199517"/>
            <a:ext cx="615696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fr-FR" smtClean="0"/>
              <a:t>Cliquez sur l'icône pour ajouter une image</a:t>
            </a:r>
            <a:endParaRPr kumimoji="0" lang="en-US" dirty="0"/>
          </a:p>
        </p:txBody>
      </p:sp>
      <p:sp>
        <p:nvSpPr>
          <p:cNvPr id="10" name="Forme libre 9"/>
          <p:cNvSpPr>
            <a:spLocks/>
          </p:cNvSpPr>
          <p:nvPr/>
        </p:nvSpPr>
        <p:spPr bwMode="auto">
          <a:xfrm flipV="1">
            <a:off x="-12700" y="5816600"/>
            <a:ext cx="1221740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orme libre 10"/>
          <p:cNvSpPr>
            <a:spLocks/>
          </p:cNvSpPr>
          <p:nvPr/>
        </p:nvSpPr>
        <p:spPr bwMode="auto">
          <a:xfrm flipV="1">
            <a:off x="5842000" y="6219826"/>
            <a:ext cx="63500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rme libre 6"/>
          <p:cNvSpPr>
            <a:spLocks/>
          </p:cNvSpPr>
          <p:nvPr/>
        </p:nvSpPr>
        <p:spPr bwMode="auto">
          <a:xfrm>
            <a:off x="-12700" y="-7144"/>
            <a:ext cx="1221740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orme libre 7"/>
          <p:cNvSpPr>
            <a:spLocks/>
          </p:cNvSpPr>
          <p:nvPr/>
        </p:nvSpPr>
        <p:spPr bwMode="auto">
          <a:xfrm>
            <a:off x="5842000" y="-7144"/>
            <a:ext cx="63500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Espace réservé du titre 8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0" name="Espace réservé du texte 29"/>
          <p:cNvSpPr>
            <a:spLocks noGrp="1"/>
          </p:cNvSpPr>
          <p:nvPr>
            <p:ph type="body" idx="1"/>
          </p:nvPr>
        </p:nvSpPr>
        <p:spPr>
          <a:xfrm>
            <a:off x="609600" y="1935480"/>
            <a:ext cx="109728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10" name="Espace réservé de la date 9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11/10/2022</a:t>
            </a:fld>
            <a:endParaRPr lang="en-US" dirty="0"/>
          </a:p>
        </p:txBody>
      </p:sp>
      <p:sp>
        <p:nvSpPr>
          <p:cNvPr id="22" name="Espace réservé du pied de page 21"/>
          <p:cNvSpPr>
            <a:spLocks noGrp="1"/>
          </p:cNvSpPr>
          <p:nvPr>
            <p:ph type="ftr" sz="quarter" idx="3"/>
          </p:nvPr>
        </p:nvSpPr>
        <p:spPr>
          <a:xfrm>
            <a:off x="3556000" y="6356351"/>
            <a:ext cx="44704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8" name="Espace réservé du numéro de diapositive 17"/>
          <p:cNvSpPr>
            <a:spLocks noGrp="1"/>
          </p:cNvSpPr>
          <p:nvPr>
            <p:ph type="sldNum" sz="quarter" idx="4"/>
          </p:nvPr>
        </p:nvSpPr>
        <p:spPr>
          <a:xfrm>
            <a:off x="10566400" y="6356351"/>
            <a:ext cx="1016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‹N°›</a:t>
            </a:fld>
            <a:endParaRPr lang="en-US" dirty="0"/>
          </a:p>
        </p:txBody>
      </p:sp>
      <p:grpSp>
        <p:nvGrpSpPr>
          <p:cNvPr id="2" name="Groupe 1"/>
          <p:cNvGrpSpPr/>
          <p:nvPr/>
        </p:nvGrpSpPr>
        <p:grpSpPr>
          <a:xfrm>
            <a:off x="-25356" y="202408"/>
            <a:ext cx="12240731" cy="649224"/>
            <a:chOff x="-19045" y="216550"/>
            <a:chExt cx="9180548" cy="649224"/>
          </a:xfrm>
        </p:grpSpPr>
        <p:sp>
          <p:nvSpPr>
            <p:cNvPr id="12" name="Forme libre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orme libre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8" r:id="rId1"/>
    <p:sldLayoutId id="2147483769" r:id="rId2"/>
    <p:sldLayoutId id="2147483770" r:id="rId3"/>
    <p:sldLayoutId id="2147483771" r:id="rId4"/>
    <p:sldLayoutId id="2147483772" r:id="rId5"/>
    <p:sldLayoutId id="2147483773" r:id="rId6"/>
    <p:sldLayoutId id="2147483774" r:id="rId7"/>
    <p:sldLayoutId id="2147483775" r:id="rId8"/>
    <p:sldLayoutId id="2147483776" r:id="rId9"/>
    <p:sldLayoutId id="2147483777" r:id="rId10"/>
    <p:sldLayoutId id="2147483778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5.png"/><Relationship Id="rId5" Type="http://schemas.openxmlformats.org/officeDocument/2006/relationships/image" Target="../media/image14.png"/><Relationship Id="rId4" Type="http://schemas.openxmlformats.org/officeDocument/2006/relationships/image" Target="../media/image13.jpe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13" Type="http://schemas.openxmlformats.org/officeDocument/2006/relationships/diagramLayout" Target="../diagrams/layout3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12" Type="http://schemas.openxmlformats.org/officeDocument/2006/relationships/diagramData" Target="../diagrams/data3.xml"/><Relationship Id="rId2" Type="http://schemas.openxmlformats.org/officeDocument/2006/relationships/diagramData" Target="../diagrams/data1.xml"/><Relationship Id="rId16" Type="http://schemas.microsoft.com/office/2007/relationships/diagramDrawing" Target="../diagrams/drawing3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5" Type="http://schemas.openxmlformats.org/officeDocument/2006/relationships/diagramColors" Target="../diagrams/colors3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Relationship Id="rId14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rrondir un rectangle avec un coin diagonal 2"/>
          <p:cNvSpPr/>
          <p:nvPr/>
        </p:nvSpPr>
        <p:spPr>
          <a:xfrm>
            <a:off x="228965" y="754873"/>
            <a:ext cx="9699454" cy="2195155"/>
          </a:xfrm>
          <a:prstGeom prst="round2DiagRect">
            <a:avLst/>
          </a:prstGeom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003">
            <a:schemeClr val="lt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lnSpc>
                <a:spcPct val="150000"/>
              </a:lnSpc>
            </a:pPr>
            <a:r>
              <a:rPr lang="fr-F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fr-FR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Arrondir un rectangle avec un coin diagonal 3"/>
          <p:cNvSpPr/>
          <p:nvPr/>
        </p:nvSpPr>
        <p:spPr>
          <a:xfrm>
            <a:off x="195943" y="3265714"/>
            <a:ext cx="11734638" cy="3341915"/>
          </a:xfrm>
          <a:prstGeom prst="round2DiagRect">
            <a:avLst/>
          </a:prstGeom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003">
            <a:schemeClr val="lt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lnSpc>
                <a:spcPct val="150000"/>
              </a:lnSpc>
            </a:pPr>
            <a:r>
              <a:rPr lang="fr-FR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fr-FR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580" name="Rectangle 4"/>
          <p:cNvSpPr>
            <a:spLocks noChangeArrowheads="1"/>
          </p:cNvSpPr>
          <p:nvPr/>
        </p:nvSpPr>
        <p:spPr bwMode="auto">
          <a:xfrm>
            <a:off x="0" y="0"/>
            <a:ext cx="9895114" cy="7386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Rectangle 1"/>
          <p:cNvSpPr>
            <a:spLocks noChangeArrowheads="1"/>
          </p:cNvSpPr>
          <p:nvPr/>
        </p:nvSpPr>
        <p:spPr bwMode="auto">
          <a:xfrm>
            <a:off x="1077685" y="674916"/>
            <a:ext cx="12159341" cy="24776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Calibri" pitchFamily="34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fr-FR" sz="1100" b="1" dirty="0" smtClean="0">
              <a:latin typeface="Calibri" pitchFamily="34" charset="0"/>
              <a:ea typeface="Calibri" pitchFamily="34" charset="0"/>
              <a:cs typeface="Arial" pitchFamily="34" charset="0"/>
            </a:endParaRPr>
          </a:p>
          <a:p>
            <a:r>
              <a:rPr lang="fr-FR" sz="1400" b="1" dirty="0" smtClean="0"/>
              <a:t>                                                           BIOCHIMIE ET PHYSIOLOGIE</a:t>
            </a:r>
            <a:endParaRPr lang="fr-FR" sz="1400" dirty="0" smtClean="0"/>
          </a:p>
          <a:p>
            <a:r>
              <a:rPr lang="fr-FR" sz="1200" dirty="0" smtClean="0"/>
              <a:t>Crédits :           6</a:t>
            </a:r>
          </a:p>
          <a:p>
            <a:r>
              <a:rPr lang="fr-FR" sz="1200" dirty="0" smtClean="0"/>
              <a:t>Coefficients:    3</a:t>
            </a:r>
          </a:p>
          <a:p>
            <a:r>
              <a:rPr kumimoji="0" lang="fr-FR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- Etude des voies métaboliques</a:t>
            </a:r>
            <a:endParaRPr kumimoji="0" lang="fr-FR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- La régulation des voies métaboliques et leurs déviations </a:t>
            </a:r>
            <a:r>
              <a:rPr kumimoji="0" lang="fr-FR" sz="14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 (</a:t>
            </a:r>
            <a:r>
              <a:rPr kumimoji="0" lang="fr-FR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 Exploration fonctionnelle)</a:t>
            </a:r>
            <a:endParaRPr kumimoji="0" lang="fr-FR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- Etude des techniques biochimiques</a:t>
            </a:r>
            <a:endParaRPr kumimoji="0" lang="fr-FR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defTabSz="9144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fr-FR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- Utilisation des outils enzymatiques et immunologiques ( Etude des variations  </a:t>
            </a:r>
            <a:r>
              <a:rPr lang="fr-FR" sz="1400" dirty="0" smtClean="0">
                <a:latin typeface="Calibri" pitchFamily="34" charset="0"/>
                <a:ea typeface="Calibri" pitchFamily="34" charset="0"/>
                <a:cs typeface="Arial" pitchFamily="34" charset="0"/>
              </a:rPr>
              <a:t>Physiopathologiques).</a:t>
            </a:r>
            <a:endParaRPr lang="fr-FR" sz="1400" dirty="0" smtClean="0"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                                                       </a:t>
            </a:r>
            <a:endParaRPr kumimoji="0" lang="fr-FR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206828" y="3222170"/>
            <a:ext cx="11495315" cy="6155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876300" algn="l"/>
              </a:tabLst>
            </a:pPr>
            <a:r>
              <a:rPr kumimoji="0" lang="fr-FR" sz="7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  <a:cs typeface="Times New Roman" pitchFamily="18" charset="0"/>
              </a:rPr>
              <a:t>                                                                                                                                                  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876300" algn="l"/>
              </a:tabLst>
            </a:pPr>
            <a:endParaRPr lang="fr-FR" sz="700" dirty="0" smtClean="0">
              <a:latin typeface="+mj-lt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876300" algn="l"/>
              </a:tabLst>
            </a:pPr>
            <a:endParaRPr kumimoji="0" lang="fr-FR" sz="7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876300" algn="l"/>
              </a:tabLst>
            </a:pPr>
            <a:r>
              <a:rPr lang="fr-FR" sz="700" b="1" dirty="0" smtClean="0">
                <a:latin typeface="+mj-lt"/>
                <a:ea typeface="Times New Roman" pitchFamily="18" charset="0"/>
                <a:cs typeface="Times New Roman" pitchFamily="18" charset="0"/>
              </a:rPr>
              <a:t>                                                                                                                                                                                  </a:t>
            </a:r>
            <a:r>
              <a:rPr kumimoji="0" lang="fr-FR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  <a:cs typeface="Times New Roman" pitchFamily="18" charset="0"/>
              </a:rPr>
              <a:t>Introduction au Métabolisme.                                                            </a:t>
            </a:r>
          </a:p>
          <a:p>
            <a:pPr marL="0" marR="0" lvl="0" indent="0" algn="l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876300" algn="l"/>
              </a:tabLst>
            </a:pPr>
            <a:r>
              <a:rPr lang="fr-FR" sz="1200" b="1" dirty="0" smtClean="0">
                <a:latin typeface="+mj-lt"/>
                <a:ea typeface="Times New Roman" pitchFamily="18" charset="0"/>
                <a:cs typeface="Times New Roman" pitchFamily="18" charset="0"/>
              </a:rPr>
              <a:t>                                    </a:t>
            </a:r>
            <a:r>
              <a:rPr kumimoji="0" lang="fr-FR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  <a:cs typeface="Times New Roman" pitchFamily="18" charset="0"/>
              </a:rPr>
              <a:t> Principales biomolécules</a:t>
            </a:r>
            <a:endParaRPr kumimoji="0" lang="fr-FR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876300" algn="l"/>
              </a:tabLst>
            </a:pPr>
            <a:r>
              <a:rPr kumimoji="0" lang="fr-FR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  <a:cs typeface="Arial" pitchFamily="34" charset="0"/>
              </a:rPr>
              <a:t>I/ Introduction au Métabolisme</a:t>
            </a:r>
            <a:endParaRPr kumimoji="0" lang="fr-FR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  <a:p>
            <a:pPr lvl="0" defTabSz="9144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tabLst>
                <a:tab pos="876300" algn="l"/>
              </a:tabLst>
            </a:pPr>
            <a:r>
              <a:rPr kumimoji="0" lang="fr-FR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  <a:cs typeface="Arial" pitchFamily="34" charset="0"/>
              </a:rPr>
              <a:t>1).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  <a:cs typeface="Arial" pitchFamily="34" charset="0"/>
              </a:rPr>
              <a:t>Définition du Métabolisme</a:t>
            </a:r>
            <a:r>
              <a:rPr lang="fr-FR" sz="1400" b="1" dirty="0" smtClean="0"/>
              <a:t> </a:t>
            </a:r>
          </a:p>
          <a:p>
            <a:pPr>
              <a:lnSpc>
                <a:spcPct val="150000"/>
              </a:lnSpc>
            </a:pPr>
            <a:r>
              <a:rPr lang="fr-FR" sz="1400" dirty="0" smtClean="0"/>
              <a:t>Le </a:t>
            </a:r>
            <a:r>
              <a:rPr lang="fr-FR" sz="1400" b="1" dirty="0" smtClean="0"/>
              <a:t>métabolisme </a:t>
            </a:r>
            <a:r>
              <a:rPr lang="fr-FR" sz="1400" dirty="0" smtClean="0"/>
              <a:t>désigne l’ensemble des réactions chimiques mettant en jeu les molécules présentes dans les cellules des organismes vivants. Il permet de répondre aux deux besoins essentiels</a:t>
            </a:r>
            <a:r>
              <a:rPr lang="fr-FR" sz="1400" u="sng" dirty="0" smtClean="0"/>
              <a:t> </a:t>
            </a:r>
            <a:r>
              <a:rPr lang="fr-FR" sz="1400" dirty="0" smtClean="0"/>
              <a:t>des organismes vivants :</a:t>
            </a:r>
          </a:p>
          <a:p>
            <a:pPr>
              <a:lnSpc>
                <a:spcPct val="150000"/>
              </a:lnSpc>
            </a:pPr>
            <a:r>
              <a:rPr lang="fr-FR" sz="1400" b="1" dirty="0" smtClean="0"/>
              <a:t>     ---Synthétiser les molécules </a:t>
            </a:r>
            <a:r>
              <a:rPr lang="fr-FR" sz="1400" dirty="0" smtClean="0"/>
              <a:t>indispensables aux fonctions vitales (conservation de la matière)</a:t>
            </a:r>
          </a:p>
          <a:p>
            <a:pPr>
              <a:lnSpc>
                <a:spcPct val="150000"/>
              </a:lnSpc>
            </a:pPr>
            <a:r>
              <a:rPr lang="fr-FR" sz="1400" b="1" dirty="0" smtClean="0"/>
              <a:t>     ---Produire l’énergie </a:t>
            </a:r>
            <a:r>
              <a:rPr lang="fr-FR" sz="1400" dirty="0" smtClean="0"/>
              <a:t>nécessaire à la réalisation de ces fonctions vitales (conservation de l’énergie)</a:t>
            </a:r>
            <a:r>
              <a:rPr lang="en-US" sz="1400" b="1" dirty="0" smtClean="0"/>
              <a:t> </a:t>
            </a:r>
          </a:p>
          <a:p>
            <a:pPr>
              <a:lnSpc>
                <a:spcPct val="150000"/>
              </a:lnSpc>
            </a:pPr>
            <a:endParaRPr lang="en-US" sz="1400" b="1" dirty="0" smtClean="0"/>
          </a:p>
          <a:p>
            <a:endParaRPr lang="en-US" sz="1400" b="1" dirty="0" smtClean="0"/>
          </a:p>
          <a:p>
            <a:endParaRPr lang="en-US" sz="1400" b="1" dirty="0" smtClean="0"/>
          </a:p>
          <a:p>
            <a:endParaRPr lang="fr-FR" sz="1400" dirty="0" smtClean="0"/>
          </a:p>
          <a:p>
            <a:endParaRPr lang="fr-FR" sz="1400" dirty="0" smtClean="0"/>
          </a:p>
          <a:p>
            <a:endParaRPr kumimoji="0" lang="fr-FR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  <a:p>
            <a:endParaRPr lang="fr-FR" sz="1400" dirty="0" smtClean="0">
              <a:latin typeface="+mj-lt"/>
              <a:cs typeface="Arial" pitchFamily="34" charset="0"/>
            </a:endParaRPr>
          </a:p>
          <a:p>
            <a:endParaRPr kumimoji="0" lang="fr-FR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  <a:p>
            <a:endParaRPr lang="fr-FR" sz="1400" dirty="0" smtClean="0">
              <a:latin typeface="+mj-lt"/>
              <a:cs typeface="Arial" pitchFamily="34" charset="0"/>
            </a:endParaRPr>
          </a:p>
          <a:p>
            <a:endParaRPr kumimoji="0" lang="fr-FR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  <a:p>
            <a:endParaRPr lang="fr-FR" sz="1400" dirty="0" smtClean="0">
              <a:latin typeface="+mj-lt"/>
              <a:cs typeface="Arial" pitchFamily="34" charset="0"/>
            </a:endParaRPr>
          </a:p>
          <a:p>
            <a:endParaRPr kumimoji="0" lang="fr-FR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  <a:p>
            <a:endParaRPr lang="fr-FR" sz="1400" dirty="0" smtClean="0">
              <a:latin typeface="+mj-lt"/>
              <a:cs typeface="Arial" pitchFamily="34" charset="0"/>
            </a:endParaRPr>
          </a:p>
          <a:p>
            <a:endParaRPr kumimoji="0" lang="fr-FR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  <a:p>
            <a:endParaRPr kumimoji="0" lang="fr-FR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3875314" y="6066063"/>
            <a:ext cx="3542166" cy="367393"/>
          </a:xfrm>
          <a:prstGeom prst="rect">
            <a:avLst/>
          </a:prstGeom>
          <a:noFill/>
          <a:ln w="18161">
            <a:solidFill>
              <a:srgbClr val="FF0000"/>
            </a:solidFill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26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fr-FR" sz="1400" b="1" i="0" u="none" strike="noStrike" cap="none" normalizeH="0" baseline="0" dirty="0" smtClean="0">
                <a:ln>
                  <a:noFill/>
                </a:ln>
                <a:solidFill>
                  <a:srgbClr val="5E11A5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       Métabolisme </a:t>
            </a:r>
            <a:r>
              <a:rPr kumimoji="0" lang="fr-FR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= 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Catabolisme </a:t>
            </a:r>
            <a:r>
              <a:rPr kumimoji="0" lang="fr-FR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+ 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Anabolisme</a:t>
            </a:r>
            <a:endParaRPr kumimoji="0" lang="fr-F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68242862"/>
      </p:ext>
    </p:extLst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 animBg="1"/>
      <p:bldP spid="4" grpId="0" uiExpand="1" build="p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Text Box 1"/>
          <p:cNvSpPr txBox="1">
            <a:spLocks noChangeArrowheads="1"/>
          </p:cNvSpPr>
          <p:nvPr/>
        </p:nvSpPr>
        <p:spPr bwMode="auto">
          <a:xfrm>
            <a:off x="348344" y="1012373"/>
            <a:ext cx="11582399" cy="520337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à coins arrondis 5"/>
          <p:cNvSpPr/>
          <p:nvPr/>
        </p:nvSpPr>
        <p:spPr>
          <a:xfrm>
            <a:off x="250373" y="750121"/>
            <a:ext cx="11397342" cy="5911936"/>
          </a:xfrm>
          <a:prstGeom prst="roundRect">
            <a:avLst/>
          </a:prstGeom>
          <a:ln>
            <a:solidFill>
              <a:srgbClr val="0070C0"/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 sz="2400" dirty="0"/>
          </a:p>
        </p:txBody>
      </p:sp>
      <p:sp>
        <p:nvSpPr>
          <p:cNvPr id="23554" name="Rectangle 2"/>
          <p:cNvSpPr>
            <a:spLocks noChangeArrowheads="1"/>
          </p:cNvSpPr>
          <p:nvPr/>
        </p:nvSpPr>
        <p:spPr bwMode="auto">
          <a:xfrm>
            <a:off x="0" y="0"/>
            <a:ext cx="11320132" cy="38672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736368" tIns="647496" rIns="126960" bIns="736368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fr-FR" sz="1200" b="1" i="1" u="sng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200" b="1" i="1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Qu'appelle-t-on une « liaison à haut potentiel énergétique (liaison HPE) »?</a:t>
            </a:r>
            <a:endParaRPr kumimoji="0" lang="fr-FR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Il s'agit d'une liaison dont la </a:t>
            </a:r>
            <a:r>
              <a:rPr kumimoji="0" lang="fr-FR" sz="1200" b="0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rupture par hydrolyse </a:t>
            </a:r>
            <a:r>
              <a:rPr kumimoji="0" lang="fr-FR" sz="1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(= remplacement de groupements par de l’eau) </a:t>
            </a:r>
            <a:r>
              <a:rPr kumimoji="0" lang="fr-FR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est responsable d'un </a:t>
            </a: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rgbClr val="007F00"/>
                </a:solidFill>
                <a:effectLst/>
                <a:latin typeface="Cambria" pitchFamily="18" charset="0"/>
                <a:ea typeface="Times New Roman" pitchFamily="18" charset="0"/>
                <a:cs typeface="Arial" pitchFamily="34" charset="0"/>
              </a:rPr>
              <a:t></a:t>
            </a:r>
            <a:r>
              <a:rPr kumimoji="0" lang="fr-FR" sz="1200" b="1" i="0" u="none" strike="noStrike" cap="none" normalizeH="0" baseline="0" dirty="0" smtClean="0">
                <a:ln>
                  <a:noFill/>
                </a:ln>
                <a:solidFill>
                  <a:srgbClr val="007F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G'&lt;&lt;&lt;0 </a:t>
            </a:r>
            <a:r>
              <a:rPr kumimoji="0" lang="fr-FR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et donc d'une </a:t>
            </a:r>
            <a:r>
              <a:rPr kumimoji="0" lang="fr-FR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libération </a:t>
            </a: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importante d'énergie </a:t>
            </a:r>
            <a:r>
              <a:rPr kumimoji="0" lang="fr-FR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qui pourra être utilisée pour réaliser un </a:t>
            </a:r>
            <a:r>
              <a:rPr kumimoji="0" lang="fr-FR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travail</a:t>
            </a:r>
            <a:r>
              <a:rPr kumimoji="0" lang="fr-FR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</a:t>
            </a:r>
            <a:endParaRPr kumimoji="0" lang="fr-FR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La </a:t>
            </a:r>
            <a:r>
              <a:rPr kumimoji="0" lang="fr-FR" sz="1200" b="0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réaction d'hydrolyse d'une des 2 liaisons </a:t>
            </a:r>
            <a:r>
              <a:rPr kumimoji="0" lang="fr-FR" sz="1200" b="0" i="0" u="sng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phospho</a:t>
            </a:r>
            <a:r>
              <a:rPr kumimoji="0" lang="fr-FR" sz="1200" b="0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-anhydre de l'ATP </a:t>
            </a:r>
            <a:r>
              <a:rPr kumimoji="0" lang="fr-FR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: </a:t>
            </a: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rgbClr val="007F00"/>
                </a:solidFill>
                <a:effectLst/>
                <a:latin typeface="Cambria" pitchFamily="18" charset="0"/>
                <a:ea typeface="Times New Roman" pitchFamily="18" charset="0"/>
                <a:cs typeface="Arial" pitchFamily="34" charset="0"/>
              </a:rPr>
              <a:t></a:t>
            </a:r>
            <a:r>
              <a:rPr kumimoji="0" lang="fr-FR" sz="1200" b="1" i="0" u="none" strike="noStrike" cap="none" normalizeH="0" baseline="0" dirty="0" smtClean="0">
                <a:ln>
                  <a:noFill/>
                </a:ln>
                <a:solidFill>
                  <a:srgbClr val="007F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G’</a:t>
            </a:r>
            <a:r>
              <a:rPr kumimoji="0" lang="fr-FR" sz="800" b="1" i="0" u="none" strike="noStrike" cap="none" normalizeH="0" baseline="0" dirty="0" smtClean="0">
                <a:ln>
                  <a:noFill/>
                </a:ln>
                <a:solidFill>
                  <a:srgbClr val="007F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0 </a:t>
            </a:r>
            <a:r>
              <a:rPr kumimoji="0" lang="fr-FR" sz="1200" b="1" i="0" u="none" strike="noStrike" cap="none" normalizeH="0" baseline="0" dirty="0" smtClean="0">
                <a:ln>
                  <a:noFill/>
                </a:ln>
                <a:solidFill>
                  <a:srgbClr val="007F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= - 31 kJ/mol</a:t>
            </a:r>
            <a:endParaRPr kumimoji="0" lang="fr-FR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 </a:t>
            </a:r>
            <a:r>
              <a:rPr kumimoji="0" lang="fr-FR" sz="12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Toutes les liaisons dont la rupture par hydrolyse possèdent un  </a:t>
            </a: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mbria" pitchFamily="18" charset="0"/>
                <a:ea typeface="Times New Roman" pitchFamily="18" charset="0"/>
                <a:cs typeface="Arial" pitchFamily="34" charset="0"/>
              </a:rPr>
              <a:t></a:t>
            </a:r>
            <a:r>
              <a:rPr kumimoji="0" lang="fr-FR" sz="1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G'</a:t>
            </a:r>
            <a:r>
              <a:rPr kumimoji="0" lang="fr-FR" sz="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0 </a:t>
            </a:r>
            <a:r>
              <a:rPr kumimoji="0" lang="fr-FR" sz="1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&lt; -31 kJ/mol </a:t>
            </a:r>
            <a:r>
              <a:rPr kumimoji="0" lang="fr-FR" sz="12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sont des</a:t>
            </a:r>
            <a:r>
              <a:rPr lang="fr-FR" sz="10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fr-FR" sz="1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« liaison HPE »</a:t>
            </a:r>
            <a:r>
              <a:rPr kumimoji="0" lang="fr-FR" sz="12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</a:t>
            </a:r>
            <a:endParaRPr kumimoji="0" lang="fr-FR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Wingdings" pitchFamily="2" charset="2"/>
                <a:ea typeface="Times New Roman" pitchFamily="18" charset="0"/>
                <a:cs typeface="Arial" pitchFamily="34" charset="0"/>
              </a:rPr>
              <a:t>à</a:t>
            </a:r>
            <a:r>
              <a:rPr kumimoji="0" lang="fr-FR" sz="12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Les liaisons dont la rupture est associée à un  </a:t>
            </a: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Cambria" pitchFamily="18" charset="0"/>
                <a:ea typeface="Times New Roman" pitchFamily="18" charset="0"/>
                <a:cs typeface="Arial" pitchFamily="34" charset="0"/>
              </a:rPr>
              <a:t></a:t>
            </a:r>
            <a:r>
              <a:rPr kumimoji="0" lang="fr-FR" sz="12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G'</a:t>
            </a:r>
            <a:r>
              <a:rPr kumimoji="0" lang="fr-FR" sz="8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0 </a:t>
            </a:r>
            <a:r>
              <a:rPr kumimoji="0" lang="fr-FR" sz="12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&gt; - 31 kJ/mol </a:t>
            </a:r>
            <a:r>
              <a:rPr kumimoji="0" lang="fr-FR" sz="12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sont des </a:t>
            </a:r>
            <a:r>
              <a:rPr kumimoji="0" lang="fr-FR" sz="12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« liaisons à faible potentiel énergétique »</a:t>
            </a:r>
            <a:r>
              <a:rPr kumimoji="0" lang="fr-FR" sz="12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</a:t>
            </a:r>
            <a:endParaRPr kumimoji="0" lang="fr-FR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100" b="0" i="1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Ex </a:t>
            </a:r>
            <a:r>
              <a:rPr kumimoji="0" lang="fr-FR" sz="11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: la liaison unissant le Phosphate </a:t>
            </a:r>
            <a:r>
              <a:rPr kumimoji="0" lang="en-US" sz="11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Times New Roman" pitchFamily="18" charset="0"/>
                <a:cs typeface="Arial" pitchFamily="34" charset="0"/>
              </a:rPr>
              <a:t> </a:t>
            </a:r>
            <a:r>
              <a:rPr kumimoji="0" lang="fr-FR" sz="11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de l'ATP au Ribose (liaison </a:t>
            </a:r>
            <a:r>
              <a:rPr kumimoji="0" lang="fr-FR" sz="11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phospho</a:t>
            </a:r>
            <a:r>
              <a:rPr kumimoji="0" lang="fr-FR" sz="11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-ester)</a:t>
            </a:r>
            <a:endParaRPr kumimoji="0" lang="fr-FR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23553" name="image13.jpe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439884" y="3069771"/>
            <a:ext cx="2695575" cy="1000125"/>
          </a:xfrm>
          <a:prstGeom prst="rect">
            <a:avLst/>
          </a:prstGeom>
          <a:noFill/>
        </p:spPr>
      </p:pic>
      <p:sp>
        <p:nvSpPr>
          <p:cNvPr id="23555" name="Rectangle 3"/>
          <p:cNvSpPr>
            <a:spLocks noChangeArrowheads="1"/>
          </p:cNvSpPr>
          <p:nvPr/>
        </p:nvSpPr>
        <p:spPr bwMode="auto">
          <a:xfrm>
            <a:off x="0" y="1457325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/>
            </a:r>
            <a:br>
              <a:rPr kumimoji="0" lang="en-US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237227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5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2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à coins arrondis 4"/>
          <p:cNvSpPr/>
          <p:nvPr/>
        </p:nvSpPr>
        <p:spPr>
          <a:xfrm>
            <a:off x="174171" y="806223"/>
            <a:ext cx="11843658" cy="5692548"/>
          </a:xfrm>
          <a:prstGeom prst="roundRect">
            <a:avLst/>
          </a:prstGeom>
          <a:ln>
            <a:solidFill>
              <a:srgbClr val="0070C0"/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 sz="3200" b="1" i="1" dirty="0" smtClean="0">
              <a:ln w="0"/>
              <a:solidFill>
                <a:schemeClr val="tx1">
                  <a:lumMod val="75000"/>
                  <a:lumOff val="25000"/>
                </a:schemeClr>
              </a:solidFill>
              <a:effectLst>
                <a:reflection blurRad="6350" stA="53000" endA="300" endPos="35500" dir="5400000" sy="-90000" algn="bl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530" name="Rectangle 2"/>
          <p:cNvSpPr>
            <a:spLocks noChangeArrowheads="1"/>
          </p:cNvSpPr>
          <p:nvPr/>
        </p:nvSpPr>
        <p:spPr bwMode="auto">
          <a:xfrm>
            <a:off x="0" y="0"/>
            <a:ext cx="11865428" cy="32316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622300" algn="l"/>
              </a:tabLst>
            </a:pPr>
            <a:endParaRPr kumimoji="0" lang="en-US" sz="1200" b="1" i="0" u="sng" strike="noStrike" cap="none" normalizeH="0" baseline="0" dirty="0" smtClean="0">
              <a:ln>
                <a:noFill/>
              </a:ln>
              <a:solidFill>
                <a:srgbClr val="007F00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622300" algn="l"/>
              </a:tabLst>
            </a:pPr>
            <a:endParaRPr lang="en-US" sz="1200" b="1" u="sng" dirty="0" smtClean="0">
              <a:solidFill>
                <a:srgbClr val="007F00"/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622300" algn="l"/>
              </a:tabLst>
            </a:pPr>
            <a:endParaRPr kumimoji="0" lang="en-US" sz="1200" b="1" i="0" u="sng" strike="noStrike" cap="none" normalizeH="0" baseline="0" dirty="0" smtClean="0">
              <a:ln>
                <a:noFill/>
              </a:ln>
              <a:solidFill>
                <a:srgbClr val="007F00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622300" algn="l"/>
              </a:tabLst>
            </a:pPr>
            <a:endParaRPr lang="en-US" sz="1200" b="1" u="sng" dirty="0" smtClean="0">
              <a:solidFill>
                <a:srgbClr val="007F00"/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622300" algn="l"/>
              </a:tabLst>
            </a:pPr>
            <a:endParaRPr kumimoji="0" lang="en-US" sz="1200" b="1" i="0" u="sng" strike="noStrike" cap="none" normalizeH="0" baseline="0" dirty="0" smtClean="0">
              <a:ln>
                <a:noFill/>
              </a:ln>
              <a:solidFill>
                <a:srgbClr val="007F00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lvl="0" defTabSz="914400" fontAlgn="base">
              <a:spcBef>
                <a:spcPct val="0"/>
              </a:spcBef>
              <a:spcAft>
                <a:spcPct val="0"/>
              </a:spcAft>
              <a:tabLst>
                <a:tab pos="622300" algn="l"/>
              </a:tabLst>
            </a:pPr>
            <a:r>
              <a:rPr kumimoji="0" lang="en-US" sz="1200" i="0" strike="noStrike" cap="none" normalizeH="0" dirty="0" smtClean="0">
                <a:ln>
                  <a:noFill/>
                </a:ln>
                <a:solidFill>
                  <a:srgbClr val="007F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       </a:t>
            </a:r>
            <a:r>
              <a:rPr kumimoji="0" lang="en-US" sz="1200" b="1" i="0" strike="noStrike" cap="none" normalizeH="0" dirty="0" smtClean="0">
                <a:ln>
                  <a:noFill/>
                </a:ln>
                <a:solidFill>
                  <a:srgbClr val="007F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6).</a:t>
            </a:r>
            <a:r>
              <a:rPr lang="en-US" sz="1200" b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Importance </a:t>
            </a:r>
            <a:r>
              <a:rPr lang="en-US" sz="1200" b="1" dirty="0" err="1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biologique</a:t>
            </a:r>
            <a:r>
              <a:rPr lang="en-US" sz="1200" b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 de </a:t>
            </a:r>
            <a:r>
              <a:rPr lang="en-US" sz="1200" b="1" dirty="0" err="1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l'ATP</a:t>
            </a:r>
            <a:r>
              <a:rPr kumimoji="0" lang="en-US" sz="1200" i="0" strike="noStrike" cap="none" normalizeH="0" dirty="0" smtClean="0">
                <a:ln>
                  <a:noFill/>
                </a:ln>
                <a:solidFill>
                  <a:srgbClr val="007F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endParaRPr kumimoji="0" lang="fr-FR" sz="1000" b="1" i="0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22300" algn="l"/>
              </a:tabLst>
            </a:pPr>
            <a:r>
              <a:rPr kumimoji="0" lang="fr-FR" sz="1200" i="0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        L'</a:t>
            </a:r>
            <a:r>
              <a:rPr kumimoji="0" lang="fr-FR" sz="1200" i="0" strike="noStrike" cap="none" normalizeH="0" baseline="0" dirty="0" smtClean="0">
                <a:ln>
                  <a:noFill/>
                </a:ln>
                <a:solidFill>
                  <a:srgbClr val="660066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ATP </a:t>
            </a:r>
            <a:r>
              <a:rPr kumimoji="0" lang="fr-FR" sz="1200" i="0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est pratiquement </a:t>
            </a:r>
            <a:r>
              <a:rPr kumimoji="0" lang="fr-FR" sz="1200" b="1" i="0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le seul donneur </a:t>
            </a:r>
            <a:r>
              <a:rPr kumimoji="0" lang="fr-FR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d'énergie pour un travail</a:t>
            </a:r>
            <a:r>
              <a:rPr kumimoji="0" lang="fr-FR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 </a:t>
            </a:r>
            <a:r>
              <a:rPr kumimoji="0" lang="fr-FR" sz="1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La cellule va donc en permanence synthétiser de l'ATP pour pouvoir survivre et exercer ses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22300" algn="l"/>
              </a:tabLst>
            </a:pPr>
            <a:r>
              <a:rPr lang="fr-FR" sz="1200" i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              </a:t>
            </a:r>
            <a:r>
              <a:rPr kumimoji="0" lang="fr-FR" sz="1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fonctions.</a:t>
            </a:r>
            <a:endParaRPr kumimoji="0" lang="fr-FR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22300" algn="l"/>
              </a:tabLst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           </a:t>
            </a:r>
            <a:r>
              <a:rPr kumimoji="0" lang="en-US" sz="120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 </a:t>
            </a:r>
            <a:r>
              <a:rPr kumimoji="0" lang="fr-FR" sz="120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Le voies cataboliques libèrent de l'énergie qui est alors utilisée pour la  synthèse d'ATP </a:t>
            </a:r>
            <a:r>
              <a:rPr kumimoji="0" lang="fr-FR" sz="1200" i="1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(par phosphorylation de l’ADP, ce qui consomme de l’énergie car on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22300" algn="l"/>
              </a:tabLst>
            </a:pPr>
            <a:r>
              <a:rPr kumimoji="0" lang="fr-FR" sz="1200" i="1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      forme une  « liaison HPE »)</a:t>
            </a:r>
            <a:endParaRPr kumimoji="0" lang="fr-FR" sz="1000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22300" algn="l"/>
              </a:tabLst>
            </a:pPr>
            <a:r>
              <a:rPr kumimoji="0" lang="en-US" sz="120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            </a:t>
            </a:r>
            <a:r>
              <a:rPr kumimoji="0" lang="fr-FR" sz="120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Les voies anaboliques consomment de l'énergie. Elles utilisent l'ATP en rompant une des 2 « liaisons HPE » </a:t>
            </a:r>
            <a:r>
              <a:rPr kumimoji="0" lang="fr-FR" sz="1200" i="0" u="none" strike="noStrike" cap="none" normalizeH="0" baseline="0" dirty="0" err="1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phospho</a:t>
            </a:r>
            <a:r>
              <a:rPr kumimoji="0" lang="fr-FR" sz="120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-anhydres ce qui libère l'énergie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22300" algn="l"/>
              </a:tabLst>
            </a:pPr>
            <a:r>
              <a:rPr lang="fr-FR" sz="12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          </a:t>
            </a:r>
            <a:r>
              <a:rPr kumimoji="0" lang="fr-FR" sz="120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dont elles ont besoin :</a:t>
            </a:r>
            <a:endParaRPr kumimoji="0" lang="fr-FR" sz="1000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622300" algn="l"/>
              </a:tabLst>
            </a:pPr>
            <a:r>
              <a:rPr kumimoji="0" lang="fr-FR" sz="110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     ----soit ATP + H</a:t>
            </a:r>
            <a:r>
              <a:rPr kumimoji="0" lang="fr-FR" sz="70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2</a:t>
            </a:r>
            <a:r>
              <a:rPr kumimoji="0" lang="fr-FR" sz="110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O → ADP + Pi </a:t>
            </a:r>
            <a:r>
              <a:rPr kumimoji="0" lang="fr-FR" sz="120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le plus souvent (</a:t>
            </a:r>
            <a:r>
              <a:rPr kumimoji="0" lang="fr-FR" sz="1200" i="1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Pi est un phosphate inorganique libre)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622300" algn="l"/>
              </a:tabLst>
            </a:pPr>
            <a:endParaRPr kumimoji="0" lang="fr-FR" sz="1200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tabLst>
                <a:tab pos="622300" algn="l"/>
              </a:tabLst>
            </a:pPr>
            <a:r>
              <a:rPr lang="fr-FR" sz="12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          ---soit ATP + H2O → AMP + </a:t>
            </a:r>
            <a:r>
              <a:rPr lang="fr-FR" sz="1200" dirty="0" err="1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PPi</a:t>
            </a:r>
            <a:r>
              <a:rPr lang="fr-FR" sz="12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 plus rarement (</a:t>
            </a:r>
            <a:r>
              <a:rPr lang="fr-FR" sz="1200" i="1" dirty="0" err="1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PPi</a:t>
            </a:r>
            <a:r>
              <a:rPr lang="fr-FR" sz="1200" i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 est un pyrophosphate inorganique, c’est à dire 2 phosphate liés par une liaison </a:t>
            </a:r>
            <a:r>
              <a:rPr lang="fr-FR" sz="1200" i="1" dirty="0" err="1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phospho</a:t>
            </a:r>
            <a:r>
              <a:rPr lang="fr-FR" sz="1200" i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-</a:t>
            </a:r>
            <a:r>
              <a:rPr lang="fr-FR" sz="1200" i="1" dirty="0" err="1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anahydre</a:t>
            </a:r>
            <a:r>
              <a:rPr lang="fr-FR" sz="1200" i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 « à HPE »)</a:t>
            </a:r>
            <a:endParaRPr lang="fr-FR" sz="1200" dirty="0" smtClean="0"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22300" algn="l"/>
              </a:tabLst>
            </a:pPr>
            <a:endParaRPr kumimoji="0" lang="fr-F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22529" name="image14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33324" y="2892425"/>
            <a:ext cx="5716587" cy="2025650"/>
          </a:xfrm>
          <a:prstGeom prst="rect">
            <a:avLst/>
          </a:prstGeom>
          <a:noFill/>
        </p:spPr>
      </p:pic>
      <p:sp>
        <p:nvSpPr>
          <p:cNvPr id="22531" name="Rectangle 3"/>
          <p:cNvSpPr>
            <a:spLocks noChangeArrowheads="1"/>
          </p:cNvSpPr>
          <p:nvPr/>
        </p:nvSpPr>
        <p:spPr bwMode="auto">
          <a:xfrm>
            <a:off x="622300" y="463550"/>
            <a:ext cx="184731" cy="5386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22300" algn="l"/>
              </a:tabLst>
            </a:pPr>
            <a:r>
              <a:rPr kumimoji="0" lang="en-US" sz="1100" b="0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/>
            </a:r>
            <a:br>
              <a:rPr kumimoji="0" lang="en-US" sz="1100" b="0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endParaRPr kumimoji="0" lang="fr-F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2532" name="Rectangle 4"/>
          <p:cNvSpPr>
            <a:spLocks noChangeArrowheads="1"/>
          </p:cNvSpPr>
          <p:nvPr/>
        </p:nvSpPr>
        <p:spPr bwMode="auto">
          <a:xfrm>
            <a:off x="348343" y="4757057"/>
            <a:ext cx="11419114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200" b="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L'organisme synthétise </a:t>
            </a:r>
            <a:r>
              <a:rPr kumimoji="0" lang="fr-FR" sz="1200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45 kg d'ATP </a:t>
            </a:r>
            <a:r>
              <a:rPr kumimoji="0" lang="fr-FR" sz="1200" b="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par jour alors que </a:t>
            </a:r>
            <a:r>
              <a:rPr kumimoji="0" lang="fr-FR" sz="1200" b="0" i="0" u="sng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les quantités d'ATP, d'ADP et d'AMP sont faibles </a:t>
            </a:r>
            <a:r>
              <a:rPr kumimoji="0" lang="fr-FR" sz="1200" b="0" i="1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(quelques grammes)</a:t>
            </a:r>
            <a:r>
              <a:rPr kumimoji="0" lang="fr-FR" sz="1200" b="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 C'est donc le </a:t>
            </a:r>
            <a:r>
              <a:rPr kumimoji="0" lang="fr-FR" sz="1200" b="1" i="0" u="none" strike="noStrike" cap="none" normalizeH="0" baseline="0" dirty="0" err="1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turn</a:t>
            </a:r>
            <a:r>
              <a:rPr kumimoji="0" lang="fr-FR" sz="1200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over de l'ATP </a:t>
            </a:r>
            <a:r>
              <a:rPr kumimoji="0" lang="fr-FR" sz="1200" b="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qui est important : </a:t>
            </a:r>
            <a:r>
              <a:rPr kumimoji="0" lang="fr-FR" sz="1200" b="0" i="1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l'ATP est hydrolysé en ADP, qui va devoir être rapidement </a:t>
            </a:r>
            <a:r>
              <a:rPr kumimoji="0" lang="fr-FR" sz="1200" b="0" i="1" u="none" strike="noStrike" cap="none" normalizeH="0" baseline="0" dirty="0" err="1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rephosphorylé</a:t>
            </a:r>
            <a:r>
              <a:rPr kumimoji="0" lang="fr-FR" sz="1200" b="0" i="1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en ATP, pour ensuite être hydrolysé en ADP à nouveau, et ainsi de suite...</a:t>
            </a:r>
            <a:endParaRPr kumimoji="0" lang="fr-FR" sz="1200" b="0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à coins arrondis 6"/>
          <p:cNvSpPr/>
          <p:nvPr/>
        </p:nvSpPr>
        <p:spPr>
          <a:xfrm>
            <a:off x="272144" y="706578"/>
            <a:ext cx="11397342" cy="5911936"/>
          </a:xfrm>
          <a:prstGeom prst="roundRect">
            <a:avLst/>
          </a:prstGeom>
          <a:ln>
            <a:solidFill>
              <a:srgbClr val="0070C0"/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 sz="2400" dirty="0"/>
          </a:p>
        </p:txBody>
      </p:sp>
      <p:sp>
        <p:nvSpPr>
          <p:cNvPr id="21506" name="Rectangle 2"/>
          <p:cNvSpPr>
            <a:spLocks noChangeArrowheads="1"/>
          </p:cNvSpPr>
          <p:nvPr/>
        </p:nvSpPr>
        <p:spPr bwMode="auto">
          <a:xfrm>
            <a:off x="0" y="0"/>
            <a:ext cx="8406276" cy="18466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330200" algn="l"/>
              </a:tabLst>
            </a:pPr>
            <a:endParaRPr kumimoji="0" lang="en-US" sz="1200" b="1" i="0" u="sng" strike="noStrike" cap="none" normalizeH="0" baseline="0" dirty="0" smtClean="0">
              <a:ln>
                <a:noFill/>
              </a:ln>
              <a:solidFill>
                <a:srgbClr val="007F00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330200" algn="l"/>
              </a:tabLst>
            </a:pPr>
            <a:endParaRPr lang="en-US" sz="1200" b="1" u="sng" dirty="0" smtClean="0">
              <a:solidFill>
                <a:srgbClr val="007F00"/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330200" algn="l"/>
              </a:tabLst>
            </a:pPr>
            <a:endParaRPr kumimoji="0" lang="en-US" sz="1200" b="1" i="0" u="sng" strike="noStrike" cap="none" normalizeH="0" baseline="0" dirty="0" smtClean="0">
              <a:ln>
                <a:noFill/>
              </a:ln>
              <a:solidFill>
                <a:srgbClr val="007F00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330200" algn="l"/>
              </a:tabLst>
            </a:pPr>
            <a:endParaRPr lang="en-US" sz="1200" b="1" u="sng" dirty="0" smtClean="0">
              <a:solidFill>
                <a:srgbClr val="007F00"/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330200" algn="l"/>
              </a:tabLst>
            </a:pPr>
            <a:endParaRPr lang="en-US" sz="1200" b="1" u="sng" dirty="0" smtClean="0">
              <a:solidFill>
                <a:srgbClr val="007F00"/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330200" algn="l"/>
              </a:tabLst>
            </a:pPr>
            <a:r>
              <a:rPr lang="en-US" sz="1200" b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          7).</a:t>
            </a:r>
            <a:r>
              <a:rPr kumimoji="0" lang="en-US" sz="1200" b="1" i="0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Notion de </a:t>
            </a:r>
            <a:r>
              <a:rPr kumimoji="0" lang="en-US" sz="1200" b="1" i="0" strike="noStrike" cap="none" normalizeH="0" baseline="0" dirty="0" err="1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réactions</a:t>
            </a:r>
            <a:r>
              <a:rPr kumimoji="0" lang="en-US" sz="1200" b="1" i="0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1200" b="1" i="0" strike="noStrike" cap="none" normalizeH="0" baseline="0" dirty="0" err="1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couplées</a:t>
            </a:r>
            <a:endParaRPr kumimoji="0" lang="fr-FR" sz="1000" b="0" i="0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30200" algn="l"/>
              </a:tabLst>
            </a:pPr>
            <a:r>
              <a:rPr kumimoji="0" lang="fr-FR" sz="1200" b="0" i="0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  Le </a:t>
            </a:r>
            <a:r>
              <a:rPr kumimoji="0" lang="fr-FR" sz="1200" b="1" i="0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catabolisme </a:t>
            </a:r>
            <a:r>
              <a:rPr kumimoji="0" lang="fr-FR" sz="1200" b="0" i="0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contient de nombreuses </a:t>
            </a:r>
            <a:r>
              <a:rPr kumimoji="0" lang="fr-FR" sz="1200" b="1" i="0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réactions </a:t>
            </a:r>
            <a:r>
              <a:rPr kumimoji="0" lang="fr-FR" sz="1200" b="1" i="0" strike="noStrike" cap="none" normalizeH="0" baseline="0" dirty="0" err="1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exergoniques</a:t>
            </a:r>
            <a:r>
              <a:rPr kumimoji="0" lang="fr-FR" sz="1200" b="1" i="0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fr-FR" sz="1200" b="0" i="0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libérant de l'</a:t>
            </a:r>
            <a:r>
              <a:rPr kumimoji="0" lang="fr-FR" sz="1200" b="1" i="0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énergie stockée sous forme d'ATP</a:t>
            </a:r>
            <a:r>
              <a:rPr kumimoji="0" lang="fr-FR" sz="1200" b="0" i="0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</a:t>
            </a:r>
            <a:endParaRPr kumimoji="0" lang="fr-FR" sz="1000" b="0" i="0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30200" algn="l"/>
              </a:tabLst>
            </a:pPr>
            <a:endParaRPr kumimoji="0" lang="fr-FR" sz="1800" b="0" i="0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21505" name="image15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972356" y="3004457"/>
            <a:ext cx="5176837" cy="942975"/>
          </a:xfrm>
          <a:prstGeom prst="rect">
            <a:avLst/>
          </a:prstGeom>
          <a:noFill/>
        </p:spPr>
      </p:pic>
      <p:sp>
        <p:nvSpPr>
          <p:cNvPr id="21507" name="Rectangle 3"/>
          <p:cNvSpPr>
            <a:spLocks noChangeArrowheads="1"/>
          </p:cNvSpPr>
          <p:nvPr/>
        </p:nvSpPr>
        <p:spPr bwMode="auto">
          <a:xfrm>
            <a:off x="165100" y="457200"/>
            <a:ext cx="11556625" cy="56246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22300" algn="l"/>
              </a:tabLst>
            </a:pPr>
            <a:r>
              <a:rPr kumimoji="0" lang="en-US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/>
            </a:r>
            <a:br>
              <a:rPr kumimoji="0" lang="en-US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endParaRPr kumimoji="0" lang="en-US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22300" algn="l"/>
              </a:tabLst>
            </a:pPr>
            <a:endParaRPr lang="en-US" sz="1100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22300" algn="l"/>
              </a:tabLst>
            </a:pPr>
            <a:endParaRPr kumimoji="0" lang="en-US" sz="1100" b="0" i="0" u="none" strike="noStrike" cap="none" normalizeH="0" baseline="0" dirty="0" smtClean="0">
              <a:ln>
                <a:noFill/>
              </a:ln>
              <a:solidFill>
                <a:srgbClr val="0000FF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22300" algn="l"/>
              </a:tabLst>
            </a:pPr>
            <a:endParaRPr lang="en-US" sz="1100" dirty="0" smtClean="0">
              <a:solidFill>
                <a:srgbClr val="0000FF"/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22300" algn="l"/>
              </a:tabLst>
            </a:pPr>
            <a:r>
              <a:rPr lang="en-US" sz="1100" dirty="0" smtClean="0">
                <a:solidFill>
                  <a:srgbClr val="0000FF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 </a:t>
            </a:r>
          </a:p>
          <a:p>
            <a:pPr marL="0" marR="0" lvl="0" indent="0" algn="l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22300" algn="l"/>
              </a:tabLst>
            </a:pPr>
            <a:r>
              <a:rPr kumimoji="0" lang="en-US" sz="11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</a:t>
            </a:r>
            <a:r>
              <a:rPr kumimoji="0" lang="fr-FR" sz="1200" b="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L'</a:t>
            </a:r>
            <a:r>
              <a:rPr kumimoji="0" lang="fr-FR" sz="1200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anabolisme </a:t>
            </a:r>
            <a:r>
              <a:rPr kumimoji="0" lang="fr-FR" sz="1200" b="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contient de nombreuses </a:t>
            </a:r>
            <a:r>
              <a:rPr kumimoji="0" lang="fr-FR" sz="1200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réactions </a:t>
            </a:r>
            <a:r>
              <a:rPr kumimoji="0" lang="fr-FR" sz="1200" b="1" i="0" u="none" strike="noStrike" cap="none" normalizeH="0" baseline="0" dirty="0" err="1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endergoniques</a:t>
            </a:r>
            <a:r>
              <a:rPr kumimoji="0" lang="fr-FR" sz="1200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fr-FR" sz="1200" b="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qui sont défavorables en l'absence d'un </a:t>
            </a:r>
            <a:r>
              <a:rPr kumimoji="0" lang="fr-FR" sz="1200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apport d'énergie extérieur </a:t>
            </a:r>
            <a:r>
              <a:rPr kumimoji="0" lang="en-US" sz="1200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 </a:t>
            </a:r>
            <a:r>
              <a:rPr kumimoji="0" lang="fr-FR" sz="1200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Il faut donc leur apporter </a:t>
            </a:r>
          </a:p>
          <a:p>
            <a:pPr marL="0" marR="0" lvl="0" indent="0" algn="l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22300" algn="l"/>
              </a:tabLst>
            </a:pPr>
            <a:r>
              <a:rPr kumimoji="0" lang="fr-FR" sz="1200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de l’énergie.</a:t>
            </a:r>
          </a:p>
          <a:p>
            <a:pPr marL="0" marR="0" lvl="0" indent="0" algn="l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22300" algn="l"/>
              </a:tabLst>
            </a:pPr>
            <a:endParaRPr lang="fr-FR" sz="1200" b="1" dirty="0" smtClean="0"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22300" algn="l"/>
              </a:tabLst>
            </a:pPr>
            <a:endParaRPr kumimoji="0" lang="fr-FR" sz="1200" b="1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22300" algn="l"/>
              </a:tabLst>
            </a:pPr>
            <a:endParaRPr lang="fr-FR" sz="1200" b="1" dirty="0" smtClean="0"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22300" algn="l"/>
              </a:tabLst>
            </a:pPr>
            <a:endParaRPr lang="fr-FR" sz="1200" b="1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22300" algn="l"/>
              </a:tabLst>
            </a:pPr>
            <a:endParaRPr lang="fr-FR" sz="1200" b="1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22300" algn="l"/>
              </a:tabLst>
            </a:pPr>
            <a:endParaRPr lang="fr-FR" sz="1200" b="1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22300" algn="l"/>
              </a:tabLst>
            </a:pPr>
            <a:endParaRPr lang="fr-FR" sz="1200" b="1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22300" algn="l"/>
              </a:tabLst>
            </a:pPr>
            <a:r>
              <a:rPr kumimoji="0" lang="fr-FR" sz="1200" b="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La réaction </a:t>
            </a:r>
            <a:r>
              <a:rPr kumimoji="0" lang="fr-FR" sz="1200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A → B </a:t>
            </a:r>
            <a:r>
              <a:rPr kumimoji="0" lang="fr-FR" sz="1200" b="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est </a:t>
            </a:r>
            <a:r>
              <a:rPr kumimoji="0" lang="fr-FR" sz="1200" b="1" i="0" u="none" strike="noStrike" cap="none" normalizeH="0" baseline="0" dirty="0" err="1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endergonique</a:t>
            </a:r>
            <a:r>
              <a:rPr kumimoji="0" lang="fr-FR" sz="1200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(</a:t>
            </a:r>
            <a:r>
              <a:rPr kumimoji="0" lang="en-US" sz="1200" b="1" i="0" u="none" strike="noStrike" cap="none" normalizeH="0" baseline="0" dirty="0" smtClean="0">
                <a:ln>
                  <a:noFill/>
                </a:ln>
                <a:effectLst/>
                <a:latin typeface="Cambria" pitchFamily="18" charset="0"/>
                <a:ea typeface="Times New Roman" pitchFamily="18" charset="0"/>
                <a:cs typeface="Arial" pitchFamily="34" charset="0"/>
              </a:rPr>
              <a:t></a:t>
            </a:r>
            <a:r>
              <a:rPr kumimoji="0" lang="fr-FR" sz="1200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G'</a:t>
            </a:r>
            <a:r>
              <a:rPr kumimoji="0" lang="fr-FR" sz="800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0</a:t>
            </a:r>
            <a:r>
              <a:rPr kumimoji="0" lang="fr-FR" sz="1200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&gt;0)</a:t>
            </a:r>
            <a:r>
              <a:rPr kumimoji="0" lang="fr-FR" sz="1200" b="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 Cette réaction </a:t>
            </a:r>
            <a:r>
              <a:rPr kumimoji="0" lang="fr-FR" sz="1200" b="0" i="0" u="sng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ne peut se produire spontanément </a:t>
            </a:r>
            <a:r>
              <a:rPr kumimoji="0" lang="fr-FR" sz="1200" b="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car elle doit consommer de l'</a:t>
            </a:r>
            <a:r>
              <a:rPr kumimoji="0" lang="fr-FR" sz="1200" b="0" i="0" u="none" strike="noStrike" cap="none" normalizeH="0" baseline="0" dirty="0" err="1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énergie.Or</a:t>
            </a:r>
            <a:r>
              <a:rPr kumimoji="0" lang="fr-FR" sz="1200" b="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, on sait que </a:t>
            </a:r>
            <a:r>
              <a:rPr kumimoji="0" lang="fr-FR" sz="1200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l'hydrolyse de </a:t>
            </a: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22300" algn="l"/>
              </a:tabLst>
            </a:pPr>
            <a:r>
              <a:rPr kumimoji="0" lang="fr-FR" sz="1200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l'ATP en ADP </a:t>
            </a:r>
            <a:r>
              <a:rPr kumimoji="0" lang="fr-FR" sz="1200" b="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est très </a:t>
            </a:r>
            <a:r>
              <a:rPr kumimoji="0" lang="fr-FR" sz="1200" b="1" i="0" u="none" strike="noStrike" cap="none" normalizeH="0" baseline="0" dirty="0" err="1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exergonique</a:t>
            </a:r>
            <a:r>
              <a:rPr kumimoji="0" lang="fr-FR" sz="1200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(</a:t>
            </a:r>
            <a:r>
              <a:rPr kumimoji="0" lang="en-US" sz="1200" b="1" i="0" u="none" strike="noStrike" cap="none" normalizeH="0" baseline="0" dirty="0" smtClean="0">
                <a:ln>
                  <a:noFill/>
                </a:ln>
                <a:effectLst/>
                <a:latin typeface="Cambria" pitchFamily="18" charset="0"/>
                <a:ea typeface="Times New Roman" pitchFamily="18" charset="0"/>
                <a:cs typeface="Arial" pitchFamily="34" charset="0"/>
              </a:rPr>
              <a:t></a:t>
            </a:r>
            <a:r>
              <a:rPr kumimoji="0" lang="fr-FR" sz="1200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G'</a:t>
            </a:r>
            <a:r>
              <a:rPr kumimoji="0" lang="fr-FR" sz="800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0 </a:t>
            </a:r>
            <a:r>
              <a:rPr kumimoji="0" lang="fr-FR" sz="1200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= - 31 kJ/mol)</a:t>
            </a:r>
            <a:r>
              <a:rPr kumimoji="0" lang="fr-FR" sz="1200" b="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</a:t>
            </a:r>
            <a:endParaRPr kumimoji="0" lang="fr-FR" sz="1000" b="0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22300" algn="l"/>
              </a:tabLst>
            </a:pPr>
            <a:r>
              <a:rPr kumimoji="0" lang="fr-FR" sz="1200" b="0" i="0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En couplant les 2 réactions : </a:t>
            </a:r>
            <a:r>
              <a:rPr kumimoji="0" lang="fr-FR" sz="1200" b="1" i="0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A + ATP → B + ADP</a:t>
            </a:r>
            <a:r>
              <a:rPr kumimoji="0" lang="fr-FR" sz="1200" b="0" i="0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, on peut obtenir une réaction </a:t>
            </a:r>
            <a:r>
              <a:rPr kumimoji="0" lang="fr-FR" sz="1200" b="1" i="0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globalement </a:t>
            </a:r>
            <a:r>
              <a:rPr kumimoji="0" lang="fr-FR" sz="1200" b="1" i="0" strike="noStrike" cap="none" normalizeH="0" baseline="0" dirty="0" err="1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exergonique</a:t>
            </a:r>
            <a:r>
              <a:rPr kumimoji="0" lang="fr-FR" sz="1200" b="1" i="0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(favorable) </a:t>
            </a:r>
            <a:r>
              <a:rPr kumimoji="0" lang="fr-FR" sz="1200" b="0" i="0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si la somme des </a:t>
            </a:r>
            <a:r>
              <a:rPr kumimoji="0" lang="en-US" sz="1200" b="0" i="0" strike="noStrike" cap="none" normalizeH="0" baseline="0" dirty="0" smtClean="0">
                <a:ln>
                  <a:noFill/>
                </a:ln>
                <a:effectLst/>
                <a:latin typeface="Symbol" pitchFamily="18" charset="2"/>
                <a:ea typeface="Times New Roman" pitchFamily="18" charset="0"/>
                <a:cs typeface="Arial" pitchFamily="34" charset="0"/>
              </a:rPr>
              <a:t>D</a:t>
            </a:r>
            <a:r>
              <a:rPr kumimoji="0" lang="fr-FR" sz="1200" b="0" i="0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G’ des deux réactions est </a:t>
            </a: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22300" algn="l"/>
              </a:tabLst>
            </a:pPr>
            <a:r>
              <a:rPr kumimoji="0" lang="fr-FR" sz="1200" b="1" i="0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négative (</a:t>
            </a:r>
            <a:r>
              <a:rPr kumimoji="0" lang="en-US" sz="1200" b="1" i="0" strike="noStrike" cap="none" normalizeH="0" baseline="0" dirty="0" smtClean="0">
                <a:ln>
                  <a:noFill/>
                </a:ln>
                <a:effectLst/>
                <a:latin typeface="Cambria" pitchFamily="18" charset="0"/>
                <a:ea typeface="Times New Roman" pitchFamily="18" charset="0"/>
                <a:cs typeface="Arial" pitchFamily="34" charset="0"/>
              </a:rPr>
              <a:t></a:t>
            </a:r>
            <a:r>
              <a:rPr kumimoji="0" lang="fr-FR" sz="1200" b="1" i="0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G'&lt;0)</a:t>
            </a:r>
            <a:endParaRPr kumimoji="0" lang="fr-FR" sz="1000" b="0" i="0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22300" algn="l"/>
              </a:tabLst>
            </a:pPr>
            <a:r>
              <a:rPr kumimoji="0" lang="fr-FR" sz="1200" b="0" i="0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L’énergie libérée par l’</a:t>
            </a:r>
            <a:r>
              <a:rPr kumimoji="0" lang="fr-FR" sz="1200" b="1" i="0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hydrolyse de l’ATP en ADP </a:t>
            </a:r>
            <a:r>
              <a:rPr kumimoji="0" lang="fr-FR" sz="1200" b="0" i="0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est convertie en :</a:t>
            </a:r>
            <a:endParaRPr kumimoji="0" lang="fr-FR" sz="1000" b="0" i="0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622300" algn="l"/>
              </a:tabLst>
            </a:pPr>
            <a:r>
              <a:rPr kumimoji="0" lang="fr-FR" sz="1200" b="1" i="0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---énergie pour un travail </a:t>
            </a:r>
            <a:r>
              <a:rPr kumimoji="0" lang="fr-FR" sz="1200" b="0" i="0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: </a:t>
            </a:r>
            <a:r>
              <a:rPr kumimoji="0" lang="fr-FR" sz="1200" b="0" i="1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la transformation </a:t>
            </a:r>
            <a:r>
              <a:rPr kumimoji="0" lang="fr-FR" sz="1200" b="0" i="1" strike="noStrike" cap="none" normalizeH="0" baseline="0" dirty="0" err="1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endergonique</a:t>
            </a:r>
            <a:r>
              <a:rPr kumimoji="0" lang="fr-FR" sz="1200" b="0" i="1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(défavorable) de A en B.</a:t>
            </a:r>
            <a:endParaRPr kumimoji="0" lang="fr-FR" sz="1000" b="0" i="0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622300" algn="l"/>
              </a:tabLst>
            </a:pPr>
            <a:r>
              <a:rPr kumimoji="0" lang="fr-FR" sz="1200" b="1" i="0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--- chaleur </a:t>
            </a:r>
            <a:r>
              <a:rPr kumimoji="0" lang="fr-FR" sz="1200" b="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: </a:t>
            </a:r>
            <a:r>
              <a:rPr kumimoji="0" lang="fr-FR" sz="1200" b="0" i="1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l’énergie excédentaire non utilisée pour un travail est convertie en chaleur. </a:t>
            </a:r>
            <a:endParaRPr kumimoji="0" lang="fr-FR" sz="1800" b="0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12259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5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2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1"/>
          <p:cNvSpPr>
            <a:spLocks noChangeArrowheads="1"/>
          </p:cNvSpPr>
          <p:nvPr/>
        </p:nvSpPr>
        <p:spPr bwMode="auto">
          <a:xfrm>
            <a:off x="0" y="0"/>
            <a:ext cx="12040476" cy="41857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47700" algn="l"/>
              </a:tabLst>
            </a:pPr>
            <a:endParaRPr kumimoji="0" lang="fr-FR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47700" algn="l"/>
              </a:tabLst>
            </a:pPr>
            <a:endParaRPr lang="fr-FR" sz="1400" b="1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47700" algn="l"/>
              </a:tabLst>
            </a:pPr>
            <a:endParaRPr kumimoji="0" lang="fr-FR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47700" algn="l"/>
              </a:tabLst>
            </a:pPr>
            <a:endParaRPr lang="fr-FR" sz="1400" b="1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47700" algn="l"/>
              </a:tabLst>
            </a:pPr>
            <a:r>
              <a:rPr kumimoji="0" lang="fr-FR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III. Les principales biomolécules</a:t>
            </a:r>
            <a:endParaRPr lang="fr-FR" sz="1000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47700" algn="l"/>
              </a:tabLst>
            </a:pPr>
            <a:r>
              <a:rPr kumimoji="0" lang="fr-FR" sz="1200" b="0" i="0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Les organismes vivants </a:t>
            </a:r>
            <a:r>
              <a:rPr kumimoji="0" lang="fr-FR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sont composés majoritairement </a:t>
            </a:r>
            <a:r>
              <a:rPr kumimoji="0" lang="fr-FR" sz="1200" b="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d’</a:t>
            </a:r>
            <a:r>
              <a:rPr kumimoji="0" lang="fr-FR" sz="1200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eau H</a:t>
            </a:r>
            <a:r>
              <a:rPr kumimoji="0" lang="fr-FR" sz="800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2</a:t>
            </a:r>
            <a:r>
              <a:rPr kumimoji="0" lang="fr-FR" sz="1200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0 </a:t>
            </a:r>
            <a:r>
              <a:rPr kumimoji="0" lang="fr-FR" sz="1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(le corps humain est composé de 70 à 850% d'eau, c’est le solvant de la vie) </a:t>
            </a:r>
            <a:r>
              <a:rPr kumimoji="0" lang="fr-FR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et de </a:t>
            </a:r>
            <a:r>
              <a:rPr kumimoji="0" lang="fr-FR" sz="1200" b="1" i="0" u="none" strike="noStrike" cap="none" normalizeH="0" baseline="0" dirty="0" smtClean="0">
                <a:ln>
                  <a:noFill/>
                </a:ln>
                <a:solidFill>
                  <a:srgbClr val="007F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composés organiques </a:t>
            </a:r>
          </a:p>
          <a:p>
            <a:pPr lvl="0" defTabSz="9144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tabLst>
                <a:tab pos="647700" algn="l"/>
              </a:tabLst>
            </a:pPr>
            <a:r>
              <a:rPr kumimoji="0" lang="fr-FR" sz="1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(c’est à dire de molécules basées sur la chimie du carbone)</a:t>
            </a:r>
            <a:r>
              <a:rPr kumimoji="0" lang="fr-FR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</a:t>
            </a:r>
            <a:r>
              <a:rPr lang="fr-FR" sz="10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fr-FR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Les </a:t>
            </a:r>
            <a:r>
              <a:rPr kumimoji="0" lang="fr-FR" sz="1200" b="0" i="0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biomolécules organiques </a:t>
            </a:r>
            <a:r>
              <a:rPr kumimoji="0" lang="fr-FR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peuvent être subdivisées en </a:t>
            </a:r>
            <a:r>
              <a:rPr kumimoji="0" lang="fr-FR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quatre </a:t>
            </a:r>
            <a:r>
              <a:rPr lang="fr-FR" sz="1200" b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principales </a:t>
            </a:r>
            <a:r>
              <a:rPr kumimoji="0" lang="fr-FR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classes </a:t>
            </a:r>
            <a:r>
              <a:rPr kumimoji="0" lang="fr-FR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:</a:t>
            </a:r>
            <a:endParaRPr kumimoji="0" lang="fr-FR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647700" algn="l"/>
              </a:tabLst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Les </a:t>
            </a:r>
            <a:r>
              <a:rPr kumimoji="0" lang="en-US" sz="1200" b="1" i="0" u="none" strike="noStrike" cap="none" normalizeH="0" baseline="0" dirty="0" err="1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Proteines</a:t>
            </a:r>
            <a:endParaRPr kumimoji="0" lang="fr-FR" sz="1000" b="0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647700" algn="l"/>
              </a:tabLst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Les </a:t>
            </a:r>
            <a:r>
              <a:rPr kumimoji="0" lang="en-US" sz="1200" b="1" i="0" u="none" strike="noStrike" cap="none" normalizeH="0" baseline="0" dirty="0" err="1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Glucides</a:t>
            </a:r>
            <a:endParaRPr kumimoji="0" lang="fr-FR" sz="1000" b="0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647700" algn="l"/>
              </a:tabLst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Les </a:t>
            </a:r>
            <a:r>
              <a:rPr kumimoji="0" lang="en-US" sz="1200" b="1" i="0" u="none" strike="noStrike" cap="none" normalizeH="0" baseline="0" dirty="0" err="1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Lipides</a:t>
            </a:r>
            <a:endParaRPr kumimoji="0" lang="fr-FR" sz="1000" b="0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647700" algn="l"/>
              </a:tabLst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Les </a:t>
            </a:r>
            <a:r>
              <a:rPr kumimoji="0" lang="en-US" sz="1200" b="1" i="0" u="none" strike="noStrike" cap="none" normalizeH="0" baseline="0" dirty="0" err="1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Nucléotides</a:t>
            </a:r>
            <a:r>
              <a:rPr kumimoji="0" lang="en-US" sz="1200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et </a:t>
            </a:r>
            <a:r>
              <a:rPr kumimoji="0" lang="en-US" sz="1200" b="1" i="0" u="none" strike="noStrike" cap="none" normalizeH="0" baseline="0" dirty="0" err="1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Acides</a:t>
            </a:r>
            <a:r>
              <a:rPr kumimoji="0" lang="en-US" sz="1200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1200" b="1" i="0" u="none" strike="noStrike" cap="none" normalizeH="0" baseline="0" dirty="0" err="1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Nucléiques</a:t>
            </a:r>
            <a:endParaRPr kumimoji="0" lang="fr-FR" sz="1000" b="0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47700" algn="l"/>
              </a:tabLst>
            </a:pPr>
            <a:r>
              <a:rPr kumimoji="0" lang="fr-FR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Dans chacune, il existe :</a:t>
            </a:r>
            <a:endParaRPr kumimoji="0" lang="fr-FR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457200" marR="0" lvl="1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Char char="-"/>
              <a:tabLst>
                <a:tab pos="647700" algn="l"/>
              </a:tabLst>
            </a:pPr>
            <a:r>
              <a:rPr kumimoji="0" lang="fr-FR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une forme simple </a:t>
            </a:r>
            <a:r>
              <a:rPr lang="fr-FR" sz="12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 ou </a:t>
            </a:r>
            <a:r>
              <a:rPr kumimoji="0" lang="fr-FR" sz="1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unité de base</a:t>
            </a:r>
            <a:endParaRPr kumimoji="0" lang="fr-FR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457200" marR="0" lvl="1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Char char="-"/>
              <a:tabLst>
                <a:tab pos="647700" algn="l"/>
              </a:tabLst>
            </a:pPr>
            <a:r>
              <a:rPr kumimoji="0" lang="fr-FR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une forme composée  </a:t>
            </a:r>
            <a:r>
              <a:rPr kumimoji="0" lang="fr-FR" sz="12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ou</a:t>
            </a:r>
            <a:r>
              <a:rPr kumimoji="0" lang="fr-FR" sz="120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fr-FR" sz="1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macromolécule formée par l’assemblement de plusieurs unités de base (pour le stockage ou pour assurer des fonctions particulières)</a:t>
            </a:r>
            <a:endParaRPr kumimoji="0" lang="fr-FR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47700" algn="l"/>
              </a:tabLst>
            </a:pPr>
            <a:endParaRPr kumimoji="0" lang="fr-F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9467" name="Rectangle 11"/>
          <p:cNvSpPr>
            <a:spLocks noChangeArrowheads="1"/>
          </p:cNvSpPr>
          <p:nvPr/>
        </p:nvSpPr>
        <p:spPr bwMode="auto">
          <a:xfrm>
            <a:off x="0" y="3679371"/>
            <a:ext cx="11769609" cy="37164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1016000" algn="l"/>
              </a:tabLst>
            </a:pPr>
            <a:r>
              <a:rPr kumimoji="0" lang="en-US" sz="1200" b="1" i="0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1).Les </a:t>
            </a:r>
            <a:r>
              <a:rPr kumimoji="0" lang="en-US" sz="1200" b="1" i="0" strike="noStrike" cap="none" normalizeH="0" baseline="0" dirty="0" err="1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Protides</a:t>
            </a:r>
            <a:endParaRPr kumimoji="0" lang="fr-FR" sz="1000" b="0" i="0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016000" algn="l"/>
              </a:tabLst>
            </a:pPr>
            <a:r>
              <a:rPr kumimoji="0" lang="fr-FR" sz="1100" b="0" i="1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Les </a:t>
            </a:r>
            <a:r>
              <a:rPr kumimoji="0" lang="fr-FR" sz="1100" b="1" i="1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Protéines ou Peptides (=polymères) </a:t>
            </a:r>
            <a:r>
              <a:rPr kumimoji="0" lang="fr-FR" sz="1100" b="0" i="1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sont des macromolécules constituées par un assemblage d’</a:t>
            </a:r>
            <a:r>
              <a:rPr kumimoji="0" lang="fr-FR" sz="1100" b="1" i="1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Acides Aminés (=monomères)</a:t>
            </a:r>
            <a:r>
              <a:rPr kumimoji="0" lang="fr-FR" sz="1100" b="0" i="1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 </a:t>
            </a:r>
            <a:r>
              <a:rPr kumimoji="0" lang="en-US" sz="1100" b="0" i="1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Les </a:t>
            </a:r>
            <a:r>
              <a:rPr kumimoji="0" lang="en-US" sz="1100" b="1" i="1" strike="noStrike" cap="none" normalizeH="0" baseline="0" dirty="0" err="1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Protides</a:t>
            </a:r>
            <a:r>
              <a:rPr kumimoji="0" lang="en-US" sz="1100" b="1" i="1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1100" b="0" i="1" strike="noStrike" cap="none" normalizeH="0" baseline="0" dirty="0" err="1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ont</a:t>
            </a:r>
            <a:r>
              <a:rPr kumimoji="0" lang="en-US" sz="1100" b="0" i="1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1100" b="0" i="1" strike="noStrike" cap="none" normalizeH="0" baseline="0" dirty="0" err="1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une</a:t>
            </a:r>
            <a:r>
              <a:rPr kumimoji="0" lang="en-US" sz="1100" b="0" i="1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place </a:t>
            </a:r>
            <a:r>
              <a:rPr kumimoji="0" lang="en-US" sz="1100" b="0" i="1" strike="noStrike" cap="none" normalizeH="0" baseline="0" dirty="0" err="1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primordiale</a:t>
            </a:r>
            <a:r>
              <a:rPr kumimoji="0" lang="en-US" sz="1100" b="0" i="1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1100" b="0" i="1" strike="noStrike" cap="none" normalizeH="0" baseline="0" dirty="0" err="1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dans</a:t>
            </a:r>
            <a:r>
              <a:rPr kumimoji="0" lang="en-US" sz="1100" b="0" i="1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016000" algn="l"/>
              </a:tabLst>
            </a:pPr>
            <a:r>
              <a:rPr kumimoji="0" lang="en-US" sz="1100" b="0" i="1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le </a:t>
            </a:r>
            <a:r>
              <a:rPr kumimoji="0" lang="en-US" sz="1100" b="0" i="1" strike="noStrike" cap="none" normalizeH="0" baseline="0" dirty="0" err="1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métabolisme</a:t>
            </a:r>
            <a:r>
              <a:rPr kumimoji="0" lang="en-US" sz="1100" b="0" i="1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</a:t>
            </a:r>
            <a:endParaRPr lang="fr-FR" sz="1000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016000" algn="l"/>
              </a:tabLst>
            </a:pPr>
            <a:r>
              <a:rPr kumimoji="0" lang="fr-FR" sz="1000" b="1" i="0" strike="noStrike" cap="none" normalizeH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 a).</a:t>
            </a:r>
            <a:r>
              <a:rPr kumimoji="0" lang="fr-FR" sz="1200" b="1" i="0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Les Acides Aminés (AA) Structure :</a:t>
            </a:r>
            <a:endParaRPr kumimoji="0" lang="fr-FR" sz="1000" b="0" i="0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016000" algn="l"/>
              </a:tabLst>
            </a:pPr>
            <a:r>
              <a:rPr kumimoji="0" lang="fr-FR" sz="1200" b="0" i="0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Les </a:t>
            </a:r>
            <a:r>
              <a:rPr kumimoji="0" lang="fr-FR" sz="1200" b="1" i="0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AA </a:t>
            </a:r>
            <a:r>
              <a:rPr kumimoji="0" lang="fr-FR" sz="1200" b="0" i="0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ont tous une structure commune soit </a:t>
            </a:r>
            <a:r>
              <a:rPr kumimoji="0" lang="en-US" sz="1200" b="0" i="0" strike="noStrike" cap="none" normalizeH="0" baseline="0" dirty="0" smtClean="0">
                <a:ln>
                  <a:noFill/>
                </a:ln>
                <a:effectLst/>
                <a:latin typeface="Wingdings" pitchFamily="2" charset="2"/>
                <a:ea typeface="Times New Roman" pitchFamily="18" charset="0"/>
                <a:cs typeface="Arial" pitchFamily="34" charset="0"/>
              </a:rPr>
              <a:t>à</a:t>
            </a:r>
            <a:r>
              <a:rPr kumimoji="0" lang="en-US" sz="1200" b="0" i="0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fr-FR" sz="1200" b="1" i="0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un atome de Carbone central </a:t>
            </a:r>
            <a:r>
              <a:rPr kumimoji="0" lang="fr-FR" sz="1100" b="1" i="0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(=Carbone </a:t>
            </a:r>
            <a:r>
              <a:rPr kumimoji="0" lang="en-US" sz="1100" b="1" i="0" strike="noStrike" cap="none" normalizeH="0" baseline="0" dirty="0" smtClean="0">
                <a:ln>
                  <a:noFill/>
                </a:ln>
                <a:effectLst/>
                <a:latin typeface="Cambria" pitchFamily="18" charset="0"/>
                <a:ea typeface="Times New Roman" pitchFamily="18" charset="0"/>
                <a:cs typeface="Arial" pitchFamily="34" charset="0"/>
              </a:rPr>
              <a:t></a:t>
            </a:r>
            <a:r>
              <a:rPr kumimoji="0" lang="fr-FR" sz="1100" b="1" i="0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)</a:t>
            </a:r>
            <a:endParaRPr kumimoji="0" lang="fr-FR" sz="1000" b="0" i="0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016000" algn="l"/>
              </a:tabLst>
            </a:pPr>
            <a:r>
              <a:rPr kumimoji="0" lang="en-US" sz="1100" b="0" i="0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qui porte :</a:t>
            </a:r>
            <a:endParaRPr kumimoji="0" lang="fr-FR" sz="1000" b="0" i="0" strike="noStrike" cap="none" normalizeH="0" baseline="0" dirty="0" smtClean="0">
              <a:ln>
                <a:noFill/>
              </a:ln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016000" algn="l"/>
              </a:tabLst>
            </a:pPr>
            <a:r>
              <a:rPr kumimoji="0" lang="fr-FR" sz="1000" b="0" i="0" strike="noStrike" cap="none" normalizeH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****</a:t>
            </a:r>
            <a:r>
              <a:rPr kumimoji="0" lang="fr-FR" sz="1200" b="0" i="0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Un </a:t>
            </a:r>
            <a:r>
              <a:rPr kumimoji="0" lang="fr-FR" sz="1200" b="1" i="0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atome d’Hydrogène </a:t>
            </a:r>
            <a:r>
              <a:rPr kumimoji="0" lang="fr-FR" sz="1100" b="0" i="1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(que l’on ne met pas sur toutes les représentations)</a:t>
            </a: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016000" algn="l"/>
              </a:tabLst>
            </a:pPr>
            <a:r>
              <a:rPr lang="fr-FR" sz="1200" dirty="0" smtClean="0"/>
              <a:t>***Une fonction acide carboxylique COOH/COO- </a:t>
            </a:r>
            <a:r>
              <a:rPr lang="fr-FR" sz="1200" i="1" dirty="0" smtClean="0"/>
              <a:t>(d’où le « Acide » dans « Acide Aminé »)</a:t>
            </a: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016000" algn="l"/>
              </a:tabLst>
            </a:pPr>
            <a:r>
              <a:rPr lang="fr-FR" sz="1200" dirty="0" smtClean="0"/>
              <a:t> *** Une fonction amine NH3+/NH2 </a:t>
            </a:r>
            <a:r>
              <a:rPr lang="fr-FR" sz="1200" i="1" dirty="0" smtClean="0"/>
              <a:t>(d’où le « Aminé » dans « Acide Aminé »)</a:t>
            </a: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016000" algn="l"/>
              </a:tabLst>
            </a:pPr>
            <a:r>
              <a:rPr lang="fr-FR" sz="1200" dirty="0" smtClean="0"/>
              <a:t> ***Une chaîne latérale notée «R» variable selon les AA et permettant de les différencier.</a:t>
            </a:r>
          </a:p>
          <a:p>
            <a:pPr>
              <a:lnSpc>
                <a:spcPct val="150000"/>
              </a:lnSpc>
            </a:pPr>
            <a:r>
              <a:rPr lang="fr-FR" b="1" dirty="0" smtClean="0"/>
              <a:t> </a:t>
            </a:r>
            <a:endParaRPr lang="fr-FR" dirty="0" smtClean="0"/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016000" algn="l"/>
              </a:tabLst>
            </a:pPr>
            <a:endParaRPr kumimoji="0" lang="fr-FR" sz="1000" b="0" i="0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016000" algn="l"/>
              </a:tabLst>
            </a:pPr>
            <a:endParaRPr kumimoji="0" lang="fr-F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605516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à coins arrondis 4"/>
          <p:cNvSpPr/>
          <p:nvPr/>
        </p:nvSpPr>
        <p:spPr>
          <a:xfrm>
            <a:off x="272144" y="706578"/>
            <a:ext cx="10918370" cy="5432965"/>
          </a:xfrm>
          <a:prstGeom prst="roundRect">
            <a:avLst/>
          </a:prstGeom>
          <a:ln>
            <a:solidFill>
              <a:srgbClr val="0070C0"/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 sz="2400" dirty="0"/>
          </a:p>
        </p:txBody>
      </p:sp>
      <p:pic>
        <p:nvPicPr>
          <p:cNvPr id="3" name="image16.png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164420" y="851377"/>
            <a:ext cx="4705952" cy="1206023"/>
          </a:xfrm>
          <a:prstGeom prst="rect">
            <a:avLst/>
          </a:prstGeom>
        </p:spPr>
      </p:pic>
      <p:sp>
        <p:nvSpPr>
          <p:cNvPr id="47109" name="Rectangle 5"/>
          <p:cNvSpPr>
            <a:spLocks noChangeArrowheads="1"/>
          </p:cNvSpPr>
          <p:nvPr/>
        </p:nvSpPr>
        <p:spPr bwMode="auto">
          <a:xfrm>
            <a:off x="0" y="0"/>
            <a:ext cx="5759718" cy="24929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200" b="1" i="0" u="sng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fr-FR" sz="1200" b="1" u="sng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200" b="1" i="0" u="sng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fr-FR" sz="1200" b="1" u="sng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200" b="1" i="0" u="sng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200" b="1" i="0" u="sng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fr-FR" sz="1200" b="1" u="sng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200" b="1" i="0" u="sng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fr-FR" sz="1200" b="1" u="sng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200" b="1" i="0" u="sng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fr-FR" sz="1200" b="1" u="sng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200" b="1" i="0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      Les différents AA :</a:t>
            </a:r>
            <a:endParaRPr kumimoji="0" lang="fr-FR" sz="1000" b="0" i="0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       Chez l’Homme, il existe </a:t>
            </a:r>
            <a:r>
              <a:rPr kumimoji="0" lang="fr-FR" sz="1200" b="1" i="0" u="none" strike="noStrike" cap="none" normalizeH="0" baseline="0" dirty="0" smtClean="0">
                <a:ln>
                  <a:noFill/>
                </a:ln>
                <a:solidFill>
                  <a:srgbClr val="007F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20 AA </a:t>
            </a:r>
            <a:r>
              <a:rPr kumimoji="0" lang="fr-FR" sz="1200" b="1" i="0" u="none" strike="noStrike" cap="none" normalizeH="0" baseline="0" dirty="0" err="1" smtClean="0">
                <a:ln>
                  <a:noFill/>
                </a:ln>
                <a:solidFill>
                  <a:srgbClr val="007F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protéinogènes</a:t>
            </a:r>
            <a:r>
              <a:rPr kumimoji="0" lang="fr-FR" sz="1200" b="1" i="0" u="none" strike="noStrike" cap="none" normalizeH="0" baseline="0" dirty="0" smtClean="0">
                <a:ln>
                  <a:noFill/>
                </a:ln>
                <a:solidFill>
                  <a:srgbClr val="007F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fr-FR" sz="1200" b="0" i="0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codés par le code génétique</a:t>
            </a:r>
            <a:endParaRPr kumimoji="0" lang="fr-FR" sz="1800" b="0" i="0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47105" name="Group 1"/>
          <p:cNvGrpSpPr>
            <a:grpSpLocks/>
          </p:cNvGrpSpPr>
          <p:nvPr/>
        </p:nvGrpSpPr>
        <p:grpSpPr bwMode="auto">
          <a:xfrm>
            <a:off x="3124200" y="2691720"/>
            <a:ext cx="5121502" cy="1508125"/>
            <a:chOff x="648" y="347"/>
            <a:chExt cx="10796" cy="2376"/>
          </a:xfrm>
        </p:grpSpPr>
        <p:pic>
          <p:nvPicPr>
            <p:cNvPr id="47108" name="Picture 4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648" y="347"/>
              <a:ext cx="1745" cy="1589"/>
            </a:xfrm>
            <a:prstGeom prst="rect">
              <a:avLst/>
            </a:prstGeom>
            <a:noFill/>
          </p:spPr>
        </p:pic>
        <p:pic>
          <p:nvPicPr>
            <p:cNvPr id="47107" name="Picture 3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2424" y="1179"/>
              <a:ext cx="2126" cy="1522"/>
            </a:xfrm>
            <a:prstGeom prst="rect">
              <a:avLst/>
            </a:prstGeom>
            <a:noFill/>
          </p:spPr>
        </p:pic>
        <p:pic>
          <p:nvPicPr>
            <p:cNvPr id="47106" name="Picture 2"/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4570" y="383"/>
              <a:ext cx="6874" cy="2340"/>
            </a:xfrm>
            <a:prstGeom prst="rect">
              <a:avLst/>
            </a:prstGeom>
            <a:noFill/>
          </p:spPr>
        </p:pic>
      </p:grpSp>
      <p:sp>
        <p:nvSpPr>
          <p:cNvPr id="47110" name="Rectangle 6"/>
          <p:cNvSpPr>
            <a:spLocks noChangeArrowheads="1"/>
          </p:cNvSpPr>
          <p:nvPr/>
        </p:nvSpPr>
        <p:spPr bwMode="auto">
          <a:xfrm>
            <a:off x="0" y="461963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/>
            </a:r>
            <a:br>
              <a:rPr kumimoji="0" lang="en-US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7112" name="Rectangle 8"/>
          <p:cNvSpPr>
            <a:spLocks noChangeArrowheads="1"/>
          </p:cNvSpPr>
          <p:nvPr/>
        </p:nvSpPr>
        <p:spPr bwMode="auto">
          <a:xfrm>
            <a:off x="0" y="0"/>
            <a:ext cx="10590463" cy="53399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22300" algn="l"/>
              </a:tabLst>
            </a:pPr>
            <a:endParaRPr kumimoji="0" lang="fr-FR" sz="1200" b="1" i="0" u="sng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22300" algn="l"/>
              </a:tabLst>
            </a:pPr>
            <a:endParaRPr lang="fr-FR" sz="1200" b="1" u="sng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22300" algn="l"/>
              </a:tabLst>
            </a:pPr>
            <a:endParaRPr kumimoji="0" lang="fr-FR" sz="1200" b="1" i="0" u="sng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22300" algn="l"/>
              </a:tabLst>
            </a:pPr>
            <a:endParaRPr lang="fr-FR" sz="1200" b="1" u="sng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22300" algn="l"/>
              </a:tabLst>
            </a:pPr>
            <a:endParaRPr kumimoji="0" lang="fr-FR" sz="1200" b="1" i="0" u="sng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22300" algn="l"/>
              </a:tabLst>
            </a:pPr>
            <a:endParaRPr lang="fr-FR" sz="1200" b="1" u="sng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22300" algn="l"/>
              </a:tabLst>
            </a:pPr>
            <a:endParaRPr kumimoji="0" lang="fr-FR" sz="1200" b="1" i="0" u="sng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22300" algn="l"/>
              </a:tabLst>
            </a:pPr>
            <a:endParaRPr lang="fr-FR" sz="1200" b="1" u="sng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22300" algn="l"/>
              </a:tabLst>
            </a:pPr>
            <a:endParaRPr kumimoji="0" lang="fr-FR" sz="1200" b="1" i="0" u="sng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22300" algn="l"/>
              </a:tabLst>
            </a:pPr>
            <a:endParaRPr lang="fr-FR" sz="1200" b="1" u="sng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22300" algn="l"/>
              </a:tabLst>
            </a:pPr>
            <a:endParaRPr kumimoji="0" lang="fr-FR" sz="1200" b="1" i="0" u="sng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22300" algn="l"/>
              </a:tabLst>
            </a:pPr>
            <a:endParaRPr lang="fr-FR" sz="1200" b="1" u="sng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22300" algn="l"/>
              </a:tabLst>
            </a:pPr>
            <a:endParaRPr kumimoji="0" lang="fr-FR" sz="1200" b="1" i="0" u="sng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22300" algn="l"/>
              </a:tabLst>
            </a:pPr>
            <a:endParaRPr lang="fr-FR" sz="1200" b="1" u="sng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22300" algn="l"/>
              </a:tabLst>
            </a:pPr>
            <a:endParaRPr kumimoji="0" lang="fr-FR" sz="1200" b="1" i="0" u="sng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22300" algn="l"/>
              </a:tabLst>
            </a:pPr>
            <a:endParaRPr lang="fr-FR" sz="1200" b="1" u="sng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22300" algn="l"/>
              </a:tabLst>
            </a:pPr>
            <a:endParaRPr kumimoji="0" lang="fr-FR" sz="1200" b="1" i="0" u="sng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22300" algn="l"/>
              </a:tabLst>
            </a:pPr>
            <a:endParaRPr lang="fr-FR" sz="1200" b="1" u="sng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22300" algn="l"/>
              </a:tabLst>
            </a:pPr>
            <a:endParaRPr kumimoji="0" lang="fr-FR" sz="1200" b="1" i="0" u="sng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22300" algn="l"/>
              </a:tabLst>
            </a:pPr>
            <a:endParaRPr lang="fr-FR" sz="1200" b="1" u="sng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22300" algn="l"/>
              </a:tabLst>
            </a:pPr>
            <a:endParaRPr kumimoji="0" lang="fr-FR" sz="1200" b="1" i="0" u="sng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22300" algn="l"/>
              </a:tabLst>
            </a:pPr>
            <a:endParaRPr kumimoji="0" lang="fr-FR" sz="1200" b="1" i="0" u="sng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22300" algn="l"/>
              </a:tabLst>
            </a:pPr>
            <a:r>
              <a:rPr kumimoji="0" lang="en-US" sz="12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      </a:t>
            </a:r>
            <a:r>
              <a:rPr kumimoji="0" lang="en-US" sz="1200" b="0" i="0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A </a:t>
            </a:r>
            <a:r>
              <a:rPr kumimoji="0" lang="en-US" sz="1200" b="0" i="0" strike="noStrike" cap="none" normalizeH="0" baseline="0" dirty="0" err="1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chaque</a:t>
            </a:r>
            <a:r>
              <a:rPr kumimoji="0" lang="en-US" sz="1200" b="0" i="0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1200" b="1" i="0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AA </a:t>
            </a:r>
            <a:r>
              <a:rPr kumimoji="0" lang="en-US" sz="1200" b="0" i="0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correspond </a:t>
            </a:r>
            <a:r>
              <a:rPr kumimoji="0" lang="en-US" sz="1200" b="0" i="0" strike="noStrike" cap="none" normalizeH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fr-FR" sz="1200" b="1" i="0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trois lettres de l’alphabet </a:t>
            </a:r>
            <a:r>
              <a:rPr kumimoji="0" lang="fr-FR" sz="1100" b="0" i="1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(ex : Leucine=Leu, Glycine=</a:t>
            </a:r>
            <a:r>
              <a:rPr kumimoji="0" lang="fr-FR" sz="1100" b="0" i="1" strike="noStrike" cap="none" normalizeH="0" baseline="0" dirty="0" err="1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Gly</a:t>
            </a:r>
            <a:r>
              <a:rPr kumimoji="0" lang="fr-FR" sz="1100" b="0" i="1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, Valine=Val,...)</a:t>
            </a:r>
            <a:endParaRPr kumimoji="0" lang="fr-FR" sz="1000" b="0" i="0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22300" algn="l"/>
              </a:tabLst>
            </a:pPr>
            <a:r>
              <a:rPr kumimoji="0" lang="fr-FR" sz="1200" b="1" i="0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     </a:t>
            </a:r>
            <a:r>
              <a:rPr kumimoji="0" lang="fr-FR" sz="1200" b="1" i="0" strike="noStrike" cap="none" normalizeH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Cependant, des</a:t>
            </a:r>
            <a:r>
              <a:rPr kumimoji="0" lang="fr-FR" sz="1200" b="0" i="0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fr-FR" sz="1200" b="1" i="0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Acides Aminés </a:t>
            </a:r>
            <a:r>
              <a:rPr kumimoji="0" lang="fr-FR" sz="1200" b="0" i="0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incorporés dans des </a:t>
            </a:r>
            <a:r>
              <a:rPr kumimoji="0" lang="fr-FR" sz="1200" b="1" i="0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Protéines </a:t>
            </a:r>
            <a:r>
              <a:rPr kumimoji="0" lang="fr-FR" sz="1200" b="0" i="0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peuvent subir des </a:t>
            </a:r>
            <a:r>
              <a:rPr kumimoji="0" lang="fr-FR" sz="1200" b="1" i="0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modifications post-traductionnelles </a:t>
            </a:r>
            <a:r>
              <a:rPr kumimoji="0" lang="fr-FR" sz="1200" b="0" i="0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(</a:t>
            </a:r>
            <a:r>
              <a:rPr kumimoji="0" lang="fr-FR" sz="1200" b="0" i="0" strike="noStrike" cap="none" normalizeH="0" baseline="0" dirty="0" err="1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càd</a:t>
            </a:r>
            <a:r>
              <a:rPr kumimoji="0" lang="fr-FR" sz="1200" b="0" i="0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des modifications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22300" algn="l"/>
              </a:tabLst>
            </a:pPr>
            <a:r>
              <a:rPr lang="fr-FR" sz="12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          </a:t>
            </a:r>
            <a:r>
              <a:rPr kumimoji="0" lang="fr-FR" sz="1200" b="0" i="0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enzymatiques d’AA </a:t>
            </a:r>
            <a:r>
              <a:rPr kumimoji="0" lang="fr-FR" sz="1200" b="0" i="0" strike="noStrike" cap="none" normalizeH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fr-FR" sz="12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fr-FR" sz="1200" b="0" i="0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sur des protéines déjà</a:t>
            </a:r>
            <a:r>
              <a:rPr kumimoji="0" lang="fr-FR" sz="1100" b="0" i="1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fr-FR" sz="1100" b="0" i="0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synthétisées).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22300" algn="l"/>
              </a:tabLst>
            </a:pPr>
            <a:endParaRPr kumimoji="0" lang="fr-FR" sz="1000" b="0" i="0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22300" algn="l"/>
              </a:tabLst>
            </a:pPr>
            <a:r>
              <a:rPr kumimoji="0" lang="fr-FR" sz="1100" b="0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       Ex : </a:t>
            </a:r>
            <a:r>
              <a:rPr kumimoji="0" lang="fr-FR" sz="11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la phosphorylation d’un </a:t>
            </a:r>
            <a:r>
              <a:rPr kumimoji="0" lang="fr-FR" sz="1100" b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résidu Tyrosine </a:t>
            </a:r>
            <a:r>
              <a:rPr kumimoji="0" lang="fr-FR" sz="11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grâce à une </a:t>
            </a:r>
            <a:r>
              <a:rPr kumimoji="0" lang="fr-FR" sz="1100" b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enzyme </a:t>
            </a:r>
            <a:r>
              <a:rPr kumimoji="0" lang="fr-FR" sz="11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(la tyrosine kinase) donne une </a:t>
            </a:r>
            <a:r>
              <a:rPr kumimoji="0" lang="fr-FR" sz="1100" b="0" u="sng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phosphotyrosine</a:t>
            </a:r>
            <a:r>
              <a:rPr kumimoji="0" lang="fr-FR" sz="1100" b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</a:t>
            </a:r>
            <a:endParaRPr kumimoji="0" lang="fr-FR" sz="1000" b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22300" algn="l"/>
              </a:tabLst>
            </a:pPr>
            <a:endParaRPr kumimoji="0" lang="fr-F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47111" name="image20.png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1625600" y="608013"/>
            <a:ext cx="4660900" cy="1416050"/>
          </a:xfrm>
          <a:prstGeom prst="rect">
            <a:avLst/>
          </a:prstGeom>
          <a:noFill/>
        </p:spPr>
      </p:pic>
      <p:sp>
        <p:nvSpPr>
          <p:cNvPr id="47113" name="Rectangle 9"/>
          <p:cNvSpPr>
            <a:spLocks noChangeArrowheads="1"/>
          </p:cNvSpPr>
          <p:nvPr/>
        </p:nvSpPr>
        <p:spPr bwMode="auto">
          <a:xfrm>
            <a:off x="0" y="461963"/>
            <a:ext cx="1219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13" name="image20.png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3722914" y="4974886"/>
            <a:ext cx="4365172" cy="9904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27509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5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2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7" name="Tableau 16"/>
          <p:cNvGraphicFramePr>
            <a:graphicFrameLocks noGrp="1"/>
          </p:cNvGraphicFramePr>
          <p:nvPr/>
        </p:nvGraphicFramePr>
        <p:xfrm>
          <a:off x="576943" y="805542"/>
          <a:ext cx="11027228" cy="5595257"/>
        </p:xfrm>
        <a:graphic>
          <a:graphicData uri="http://schemas.openxmlformats.org/drawingml/2006/table">
            <a:tbl>
              <a:tblPr/>
              <a:tblGrid>
                <a:gridCol w="11027228"/>
              </a:tblGrid>
              <a:tr h="5595257">
                <a:tc>
                  <a:txBody>
                    <a:bodyPr/>
                    <a:lstStyle/>
                    <a:p>
                      <a:r>
                        <a:rPr kumimoji="0" lang="en-US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à </a:t>
                      </a:r>
                      <a:r>
                        <a:rPr kumimoji="0" lang="fr-FR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Il existe aussi des </a:t>
                      </a:r>
                      <a:r>
                        <a:rPr kumimoji="0" lang="fr-FR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AA non </a:t>
                      </a:r>
                      <a:r>
                        <a:rPr kumimoji="0" lang="fr-FR" sz="1800" b="1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protéinogènes</a:t>
                      </a:r>
                      <a:r>
                        <a:rPr kumimoji="0" lang="fr-FR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fr-FR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qui sont formés par </a:t>
                      </a:r>
                      <a:r>
                        <a:rPr kumimoji="0" lang="fr-FR" sz="1800" u="sng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modification enzymatique </a:t>
                      </a:r>
                      <a:r>
                        <a:rPr kumimoji="0" lang="fr-FR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d’</a:t>
                      </a:r>
                      <a:r>
                        <a:rPr kumimoji="0" lang="fr-FR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AA aminés libres </a:t>
                      </a:r>
                      <a:r>
                        <a:rPr kumimoji="0" lang="fr-FR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dans </a:t>
                      </a:r>
                      <a:r>
                        <a:rPr kumimoji="0" lang="fr-FR" sz="1800" u="sng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certaines voies métaboliques </a:t>
                      </a:r>
                      <a:r>
                        <a:rPr kumimoji="0" lang="fr-FR" sz="180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(hydroxylations, </a:t>
                      </a:r>
                      <a:r>
                        <a:rPr kumimoji="0" lang="fr-FR" sz="1800" i="1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carboxylations</a:t>
                      </a:r>
                      <a:r>
                        <a:rPr kumimoji="0" lang="fr-FR" sz="180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kumimoji="0" lang="fr-FR" sz="1800" i="1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déméthylations</a:t>
                      </a:r>
                      <a:r>
                        <a:rPr kumimoji="0" lang="fr-FR" sz="180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, hydrolyses,…).</a:t>
                      </a:r>
                      <a:endParaRPr kumimoji="0" lang="fr-FR" sz="18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fr-FR" sz="1800" i="1" u="sng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Ex </a:t>
                      </a:r>
                      <a:r>
                        <a:rPr kumimoji="0" lang="fr-FR" sz="180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: La dernière réaction du Cycle de l’Urée (catalysée par l’Arginase) transforme l’</a:t>
                      </a:r>
                      <a:r>
                        <a:rPr kumimoji="0" lang="fr-FR" sz="1800" i="1" u="sng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Arginine </a:t>
                      </a:r>
                      <a:r>
                        <a:rPr kumimoji="0" lang="fr-FR" sz="180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(AA </a:t>
                      </a:r>
                      <a:r>
                        <a:rPr kumimoji="0" lang="fr-FR" sz="1800" i="1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protéinogène</a:t>
                      </a:r>
                      <a:r>
                        <a:rPr kumimoji="0" lang="fr-FR" sz="180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) en </a:t>
                      </a:r>
                      <a:r>
                        <a:rPr kumimoji="0" lang="fr-FR" sz="1800" i="1" u="sng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Ornithine</a:t>
                      </a:r>
                      <a:r>
                        <a:rPr kumimoji="0" lang="fr-FR" sz="1800" i="1" u="sng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fr-FR" sz="180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(AA non </a:t>
                      </a:r>
                      <a:r>
                        <a:rPr kumimoji="0" lang="fr-FR" sz="1800" i="1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protéinogène</a:t>
                      </a:r>
                      <a:r>
                        <a:rPr kumimoji="0" lang="fr-FR" sz="180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) et libère une molécule d’Urée.</a:t>
                      </a:r>
                      <a:endParaRPr kumimoji="0" lang="fr-FR" sz="18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fr-FR" sz="180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endParaRPr kumimoji="0" lang="fr-FR" sz="1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6439" marR="564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8200" name="Rectangle 8"/>
          <p:cNvSpPr>
            <a:spLocks noChangeArrowheads="1"/>
          </p:cNvSpPr>
          <p:nvPr/>
        </p:nvSpPr>
        <p:spPr bwMode="auto">
          <a:xfrm>
            <a:off x="642257" y="0"/>
            <a:ext cx="8196944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</a:t>
            </a:r>
            <a:endParaRPr kumimoji="0" lang="fr-F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Rectangle à coins arrondis 12"/>
          <p:cNvSpPr/>
          <p:nvPr/>
        </p:nvSpPr>
        <p:spPr>
          <a:xfrm>
            <a:off x="130629" y="673921"/>
            <a:ext cx="12061371" cy="5911936"/>
          </a:xfrm>
          <a:prstGeom prst="roundRect">
            <a:avLst/>
          </a:prstGeom>
          <a:ln>
            <a:solidFill>
              <a:srgbClr val="0070C0"/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 sz="2400" dirty="0"/>
          </a:p>
        </p:txBody>
      </p:sp>
      <p:sp>
        <p:nvSpPr>
          <p:cNvPr id="17410" name="Rectangle 2"/>
          <p:cNvSpPr>
            <a:spLocks noChangeArrowheads="1"/>
          </p:cNvSpPr>
          <p:nvPr/>
        </p:nvSpPr>
        <p:spPr bwMode="auto">
          <a:xfrm>
            <a:off x="511628" y="794657"/>
            <a:ext cx="11043216" cy="1477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 "/>
              <a:tabLst/>
            </a:pP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Wingdings" pitchFamily="2" charset="2"/>
                <a:ea typeface="Times New Roman" pitchFamily="18" charset="0"/>
                <a:cs typeface="Arial" pitchFamily="34" charset="0"/>
              </a:rPr>
              <a:t>à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fr-FR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Il existe aussi des </a:t>
            </a:r>
            <a:r>
              <a:rPr kumimoji="0" lang="fr-FR" sz="1200" b="1" i="0" u="none" strike="noStrike" cap="none" normalizeH="0" baseline="0" dirty="0" smtClean="0">
                <a:ln>
                  <a:noFill/>
                </a:ln>
                <a:solidFill>
                  <a:srgbClr val="007F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AA non </a:t>
            </a:r>
            <a:r>
              <a:rPr kumimoji="0" lang="fr-FR" sz="1200" b="1" i="0" u="none" strike="noStrike" cap="none" normalizeH="0" baseline="0" dirty="0" err="1" smtClean="0">
                <a:ln>
                  <a:noFill/>
                </a:ln>
                <a:solidFill>
                  <a:srgbClr val="007F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protéinogènes</a:t>
            </a:r>
            <a:r>
              <a:rPr kumimoji="0" lang="fr-FR" sz="1200" b="1" i="0" u="none" strike="noStrike" cap="none" normalizeH="0" baseline="0" dirty="0" smtClean="0">
                <a:ln>
                  <a:noFill/>
                </a:ln>
                <a:solidFill>
                  <a:srgbClr val="007F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fr-FR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qui sont formés par </a:t>
            </a:r>
            <a:r>
              <a:rPr kumimoji="0" lang="fr-FR" sz="1200" b="0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modification enzymatique </a:t>
            </a:r>
            <a:r>
              <a:rPr kumimoji="0" lang="fr-FR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d’</a:t>
            </a:r>
            <a:r>
              <a:rPr kumimoji="0" lang="fr-FR" sz="1200" b="1" i="0" u="none" strike="noStrike" cap="none" normalizeH="0" baseline="0" dirty="0" smtClean="0">
                <a:ln>
                  <a:noFill/>
                </a:ln>
                <a:solidFill>
                  <a:srgbClr val="007F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AA aminés libres </a:t>
            </a:r>
            <a:r>
              <a:rPr kumimoji="0" lang="fr-FR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dans </a:t>
            </a:r>
            <a:r>
              <a:rPr kumimoji="0" lang="fr-FR" sz="1200" b="0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certaines voies métaboliques </a:t>
            </a:r>
          </a:p>
          <a:p>
            <a:pPr marL="0" marR="0" lvl="0" indent="0" algn="l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 "/>
              <a:tabLst/>
            </a:pPr>
            <a:r>
              <a:rPr kumimoji="0" lang="fr-FR" sz="1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(hydroxylations, </a:t>
            </a:r>
            <a:r>
              <a:rPr kumimoji="0" lang="fr-FR" sz="12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carboxylations</a:t>
            </a:r>
            <a:r>
              <a:rPr kumimoji="0" lang="fr-FR" sz="1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fr-FR" sz="12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déméthylations</a:t>
            </a:r>
            <a:r>
              <a:rPr kumimoji="0" lang="fr-FR" sz="1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, hydrolyses,…).</a:t>
            </a:r>
            <a:endParaRPr kumimoji="0" lang="fr-FR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200" b="0" i="1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Ex </a:t>
            </a:r>
            <a:r>
              <a:rPr kumimoji="0" lang="fr-FR" sz="1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: La dernière réaction du Cycle de l’Urée (catalysée par l’Arginase) transforme l’</a:t>
            </a:r>
            <a:r>
              <a:rPr kumimoji="0" lang="fr-FR" sz="1200" b="0" i="1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Arginine </a:t>
            </a:r>
            <a:r>
              <a:rPr kumimoji="0" lang="fr-FR" sz="1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(AA </a:t>
            </a:r>
            <a:r>
              <a:rPr kumimoji="0" lang="fr-FR" sz="12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protéinogène</a:t>
            </a:r>
            <a:r>
              <a:rPr kumimoji="0" lang="fr-FR" sz="1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) en </a:t>
            </a:r>
            <a:r>
              <a:rPr kumimoji="0" lang="fr-FR" sz="1200" b="0" i="1" u="sng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Ornithine</a:t>
            </a:r>
            <a:r>
              <a:rPr kumimoji="0" lang="fr-FR" sz="1200" b="0" i="1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fr-FR" sz="1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(AA non </a:t>
            </a:r>
            <a:r>
              <a:rPr kumimoji="0" lang="fr-FR" sz="12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protéinogène</a:t>
            </a:r>
            <a:r>
              <a:rPr kumimoji="0" lang="fr-FR" sz="1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) et libère une </a:t>
            </a: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molécule d’Urée.</a:t>
            </a:r>
            <a:endParaRPr kumimoji="0" lang="fr-FR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17409" name="image21.jpe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08968" y="1724705"/>
            <a:ext cx="4846638" cy="1208087"/>
          </a:xfrm>
          <a:prstGeom prst="rect">
            <a:avLst/>
          </a:prstGeom>
          <a:noFill/>
        </p:spPr>
      </p:pic>
      <p:sp>
        <p:nvSpPr>
          <p:cNvPr id="17411" name="Rectangle 3"/>
          <p:cNvSpPr>
            <a:spLocks noChangeArrowheads="1"/>
          </p:cNvSpPr>
          <p:nvPr/>
        </p:nvSpPr>
        <p:spPr bwMode="auto">
          <a:xfrm>
            <a:off x="838200" y="1917473"/>
            <a:ext cx="1219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7412" name="Rectangle 4"/>
          <p:cNvSpPr>
            <a:spLocks noChangeArrowheads="1"/>
          </p:cNvSpPr>
          <p:nvPr/>
        </p:nvSpPr>
        <p:spPr bwMode="auto">
          <a:xfrm>
            <a:off x="674915" y="2862944"/>
            <a:ext cx="13422086" cy="48474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200" i="0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Solubilité des AA :</a:t>
            </a:r>
            <a:endParaRPr kumimoji="0" lang="fr-FR" sz="1000" i="0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à"/>
              <a:tabLst/>
            </a:pPr>
            <a:r>
              <a:rPr kumimoji="0" lang="fr-FR" sz="1200" i="0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Certains AA sont dits polaires (= hydrophiles/lipophobes)</a:t>
            </a:r>
            <a:r>
              <a:rPr kumimoji="0" lang="fr-FR" sz="1200" i="0" strike="noStrike" cap="none" normalizeH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donc, </a:t>
            </a:r>
            <a:r>
              <a:rPr kumimoji="0" lang="fr-FR" sz="1200" i="0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sont solubles dans l’eau </a:t>
            </a:r>
            <a:r>
              <a:rPr kumimoji="0" lang="fr-FR" sz="1200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(capables d’interagir avec les milieux aqueux). </a:t>
            </a:r>
            <a:r>
              <a:rPr kumimoji="0" lang="fr-FR" sz="1200" i="0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Ils se trouvent </a:t>
            </a: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fr-FR" sz="1200" i="0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surtout à la surface des protéines solubles. </a:t>
            </a:r>
            <a:r>
              <a:rPr kumimoji="0" lang="fr-FR" sz="1100" i="1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Ex : </a:t>
            </a:r>
            <a:r>
              <a:rPr kumimoji="0" lang="fr-FR" sz="1100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la Sérine, la Glutamine</a:t>
            </a:r>
            <a:r>
              <a:rPr kumimoji="0" lang="fr-FR" sz="1100" i="1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… </a:t>
            </a:r>
            <a:r>
              <a:rPr kumimoji="0" lang="fr-FR" sz="1200" i="0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NB : Parmi ceux-ci, certains seront chargés : leur chaîne latérale peut être ionisée ou pas </a:t>
            </a:r>
          </a:p>
          <a:p>
            <a:r>
              <a:rPr kumimoji="0" lang="fr-FR" sz="1200" i="0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selon le pH. Elle portera soit une charge positive, soit une charge négative. </a:t>
            </a:r>
            <a:r>
              <a:rPr kumimoji="0" lang="fr-FR" sz="1100" i="1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Ex : </a:t>
            </a:r>
            <a:r>
              <a:rPr kumimoji="0" lang="fr-FR" sz="1100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la Lysine, l’</a:t>
            </a:r>
            <a:r>
              <a:rPr kumimoji="0" lang="fr-FR" sz="1100" strike="noStrike" cap="none" normalizeH="0" baseline="0" dirty="0" err="1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Aspartate</a:t>
            </a:r>
            <a:r>
              <a:rPr kumimoji="0" lang="fr-FR" sz="1100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…</a:t>
            </a:r>
          </a:p>
          <a:p>
            <a:r>
              <a:rPr lang="en-US" sz="1000" dirty="0" smtClean="0"/>
              <a:t>       </a:t>
            </a:r>
            <a:r>
              <a:rPr lang="fr-FR" sz="1400" dirty="0" smtClean="0"/>
              <a:t>D’autres </a:t>
            </a:r>
            <a:r>
              <a:rPr lang="fr-FR" sz="1400" b="1" dirty="0" smtClean="0"/>
              <a:t>AA </a:t>
            </a:r>
            <a:r>
              <a:rPr lang="fr-FR" sz="1400" dirty="0" smtClean="0"/>
              <a:t>sont dits </a:t>
            </a:r>
            <a:r>
              <a:rPr lang="fr-FR" sz="1400" b="1" dirty="0" smtClean="0"/>
              <a:t>apolaires (=hydrophobes/lipophiles) ou</a:t>
            </a:r>
            <a:r>
              <a:rPr lang="fr-FR" sz="1400" dirty="0" smtClean="0"/>
              <a:t> ils ne sont </a:t>
            </a:r>
            <a:r>
              <a:rPr lang="fr-FR" sz="1400" b="1" dirty="0" smtClean="0"/>
              <a:t>pas ou peu solubles dans l’eau </a:t>
            </a:r>
            <a:r>
              <a:rPr lang="fr-FR" sz="1400" dirty="0" smtClean="0"/>
              <a:t>(ils interagissent plutôt avec</a:t>
            </a:r>
          </a:p>
          <a:p>
            <a:r>
              <a:rPr lang="fr-FR" sz="1400" dirty="0" smtClean="0"/>
              <a:t> les </a:t>
            </a:r>
            <a:r>
              <a:rPr lang="fr-FR" sz="1400" b="1" dirty="0" smtClean="0"/>
              <a:t>milieux lipidiques</a:t>
            </a:r>
            <a:r>
              <a:rPr lang="fr-FR" sz="1400" dirty="0" smtClean="0"/>
              <a:t>). Ils se  trouvent plutôt à l’intérieur des protéines (à l’abri de l’eau). </a:t>
            </a:r>
            <a:r>
              <a:rPr lang="en-US" sz="1400" i="1" u="sng" dirty="0" smtClean="0"/>
              <a:t>Ex </a:t>
            </a:r>
            <a:r>
              <a:rPr lang="en-US" sz="1400" i="1" dirty="0" smtClean="0"/>
              <a:t>: la </a:t>
            </a:r>
            <a:r>
              <a:rPr lang="en-US" sz="1400" i="1" dirty="0" err="1" smtClean="0"/>
              <a:t>Leucine</a:t>
            </a:r>
            <a:r>
              <a:rPr lang="en-US" sz="1400" i="1" dirty="0" smtClean="0"/>
              <a:t>, la </a:t>
            </a:r>
            <a:r>
              <a:rPr lang="en-US" sz="1400" i="1" dirty="0" err="1" smtClean="0"/>
              <a:t>valine</a:t>
            </a:r>
            <a:r>
              <a:rPr lang="en-US" sz="1400" i="1" dirty="0" smtClean="0"/>
              <a:t>.</a:t>
            </a:r>
          </a:p>
          <a:p>
            <a:r>
              <a:rPr lang="en-US" sz="1400" b="1" dirty="0" smtClean="0"/>
              <a:t> </a:t>
            </a:r>
            <a:r>
              <a:rPr lang="en-US" sz="1400" b="1" dirty="0" err="1" smtClean="0"/>
              <a:t>Rôles</a:t>
            </a:r>
            <a:r>
              <a:rPr lang="en-US" sz="1400" b="1" dirty="0" smtClean="0"/>
              <a:t> des AA :</a:t>
            </a:r>
            <a:endParaRPr lang="fr-FR" sz="1400" b="1" dirty="0" smtClean="0"/>
          </a:p>
          <a:p>
            <a:pPr lvl="0"/>
            <a:r>
              <a:rPr lang="fr-FR" sz="1400" dirty="0" smtClean="0"/>
              <a:t>---Les </a:t>
            </a:r>
            <a:r>
              <a:rPr lang="fr-FR" sz="1400" b="1" dirty="0" smtClean="0"/>
              <a:t>AA </a:t>
            </a:r>
            <a:r>
              <a:rPr lang="fr-FR" sz="1400" dirty="0" smtClean="0"/>
              <a:t>sont les </a:t>
            </a:r>
            <a:r>
              <a:rPr lang="fr-FR" sz="1400" u="sng" dirty="0" smtClean="0"/>
              <a:t>éléments de base </a:t>
            </a:r>
            <a:r>
              <a:rPr lang="fr-FR" sz="1400" dirty="0" smtClean="0"/>
              <a:t>des </a:t>
            </a:r>
            <a:r>
              <a:rPr lang="fr-FR" sz="1400" b="1" dirty="0" smtClean="0"/>
              <a:t>Protéines</a:t>
            </a:r>
            <a:r>
              <a:rPr lang="fr-FR" sz="1400" dirty="0" smtClean="0"/>
              <a:t>.</a:t>
            </a:r>
            <a:endParaRPr lang="fr-FR" sz="1400" u="sng" dirty="0" smtClean="0"/>
          </a:p>
          <a:p>
            <a:pPr lvl="0"/>
            <a:r>
              <a:rPr lang="fr-FR" sz="1400" dirty="0" smtClean="0"/>
              <a:t>---Les </a:t>
            </a:r>
            <a:r>
              <a:rPr lang="fr-FR" sz="1400" b="1" dirty="0" smtClean="0"/>
              <a:t>AA </a:t>
            </a:r>
            <a:r>
              <a:rPr lang="fr-FR" sz="1400" dirty="0" smtClean="0"/>
              <a:t>sont aussi les </a:t>
            </a:r>
            <a:r>
              <a:rPr lang="fr-FR" sz="1400" u="sng" dirty="0" smtClean="0"/>
              <a:t>constituants de </a:t>
            </a:r>
            <a:r>
              <a:rPr lang="fr-FR" sz="1400" u="sng" dirty="0" err="1" smtClean="0"/>
              <a:t>glycérophospholipides</a:t>
            </a:r>
            <a:r>
              <a:rPr lang="fr-FR" sz="1400" u="sng" dirty="0" smtClean="0"/>
              <a:t> </a:t>
            </a:r>
            <a:r>
              <a:rPr lang="fr-FR" sz="1400" i="1" dirty="0" smtClean="0"/>
              <a:t>(</a:t>
            </a:r>
            <a:r>
              <a:rPr lang="fr-FR" sz="1400" i="1" dirty="0" err="1" smtClean="0"/>
              <a:t>PhosphatidylSérine</a:t>
            </a:r>
            <a:r>
              <a:rPr lang="fr-FR" sz="1400" i="1" dirty="0" smtClean="0"/>
              <a:t>)</a:t>
            </a:r>
            <a:r>
              <a:rPr lang="fr-FR" sz="1400" dirty="0" smtClean="0"/>
              <a:t>.</a:t>
            </a:r>
            <a:endParaRPr lang="fr-FR" sz="1400" u="sng" dirty="0" smtClean="0"/>
          </a:p>
          <a:p>
            <a:pPr lvl="0"/>
            <a:r>
              <a:rPr lang="fr-FR" sz="1400" dirty="0" smtClean="0"/>
              <a:t>---Les </a:t>
            </a:r>
            <a:r>
              <a:rPr lang="fr-FR" sz="1400" b="1" dirty="0" smtClean="0"/>
              <a:t>AA </a:t>
            </a:r>
            <a:r>
              <a:rPr lang="fr-FR" sz="1400" dirty="0" smtClean="0"/>
              <a:t>permettent de </a:t>
            </a:r>
            <a:r>
              <a:rPr lang="fr-FR" sz="1400" u="sng" dirty="0" smtClean="0"/>
              <a:t>maintenir le pH </a:t>
            </a:r>
            <a:r>
              <a:rPr lang="fr-FR" sz="1400" dirty="0" smtClean="0"/>
              <a:t>de notre organisme (= </a:t>
            </a:r>
            <a:r>
              <a:rPr lang="fr-FR" sz="1400" u="sng" dirty="0" smtClean="0"/>
              <a:t>pouvoir tampon</a:t>
            </a:r>
            <a:r>
              <a:rPr lang="fr-FR" sz="1400" dirty="0" smtClean="0"/>
              <a:t>)</a:t>
            </a:r>
            <a:endParaRPr lang="fr-FR" sz="1400" u="sng" dirty="0" smtClean="0"/>
          </a:p>
          <a:p>
            <a:r>
              <a:rPr lang="fr-FR" sz="1400" dirty="0" smtClean="0"/>
              <a:t>---Les </a:t>
            </a:r>
            <a:r>
              <a:rPr lang="fr-FR" sz="1400" b="1" dirty="0" smtClean="0"/>
              <a:t>AA </a:t>
            </a:r>
            <a:r>
              <a:rPr lang="fr-FR" sz="1400" dirty="0" smtClean="0"/>
              <a:t>sont les précurseurs de neurotransmetteurs, d’hormones et de médiateurs (Ex : la </a:t>
            </a:r>
            <a:r>
              <a:rPr lang="fr-FR" sz="1400" b="1" dirty="0" smtClean="0"/>
              <a:t>Phénylalanine </a:t>
            </a:r>
            <a:r>
              <a:rPr lang="fr-FR" sz="1400" dirty="0" smtClean="0"/>
              <a:t>est le précurseur de l’Adrénaline, de</a:t>
            </a:r>
          </a:p>
          <a:p>
            <a:r>
              <a:rPr lang="fr-FR" sz="1400" dirty="0" smtClean="0"/>
              <a:t> la Noradrénaline et de la </a:t>
            </a:r>
            <a:r>
              <a:rPr lang="fr-FR" sz="1400" u="sng" dirty="0" smtClean="0"/>
              <a:t>Dopamine </a:t>
            </a:r>
            <a:r>
              <a:rPr lang="fr-FR" sz="1400" dirty="0" smtClean="0"/>
              <a:t>; le </a:t>
            </a:r>
            <a:r>
              <a:rPr lang="fr-FR" sz="1400" b="1" dirty="0" smtClean="0"/>
              <a:t>Glutamate </a:t>
            </a:r>
            <a:r>
              <a:rPr lang="fr-FR" sz="1400" dirty="0" smtClean="0"/>
              <a:t>est le précurseur du </a:t>
            </a:r>
            <a:r>
              <a:rPr lang="fr-FR" sz="1400" u="sng" dirty="0" smtClean="0"/>
              <a:t>GABA</a:t>
            </a:r>
            <a:r>
              <a:rPr lang="fr-FR" sz="1400" dirty="0" smtClean="0"/>
              <a:t>, l’</a:t>
            </a:r>
            <a:r>
              <a:rPr lang="fr-FR" sz="1400" b="1" dirty="0" smtClean="0"/>
              <a:t>Histidine </a:t>
            </a:r>
            <a:r>
              <a:rPr lang="fr-FR" sz="1400" dirty="0" smtClean="0"/>
              <a:t>est le précurseur de l’</a:t>
            </a:r>
            <a:r>
              <a:rPr lang="fr-FR" sz="1400" u="sng" dirty="0" smtClean="0"/>
              <a:t>Histamine</a:t>
            </a:r>
            <a:r>
              <a:rPr lang="fr-FR" sz="1400" dirty="0" smtClean="0"/>
              <a:t>)</a:t>
            </a:r>
          </a:p>
          <a:p>
            <a:r>
              <a:rPr lang="fr-FR" sz="1400" b="1" u="sng" dirty="0" smtClean="0"/>
              <a:t> NB </a:t>
            </a:r>
            <a:r>
              <a:rPr lang="fr-FR" sz="1400" dirty="0" smtClean="0"/>
              <a:t>: La </a:t>
            </a:r>
            <a:r>
              <a:rPr lang="fr-FR" sz="1400" u="sng" dirty="0" smtClean="0"/>
              <a:t>formation de neurotransmetteurs/hormones </a:t>
            </a:r>
            <a:r>
              <a:rPr lang="fr-FR" sz="1400" dirty="0" smtClean="0"/>
              <a:t>à partir d’</a:t>
            </a:r>
            <a:r>
              <a:rPr lang="fr-FR" sz="1400" b="1" dirty="0" smtClean="0"/>
              <a:t>AA </a:t>
            </a:r>
            <a:r>
              <a:rPr lang="fr-FR" sz="1400" dirty="0" smtClean="0"/>
              <a:t>se fait souvent par une </a:t>
            </a:r>
            <a:r>
              <a:rPr lang="fr-FR" sz="1400" u="sng" dirty="0" smtClean="0"/>
              <a:t>décarboxylation </a:t>
            </a:r>
            <a:r>
              <a:rPr lang="fr-FR" sz="1400" dirty="0" smtClean="0"/>
              <a:t>(= perte du groupement COOH). </a:t>
            </a:r>
          </a:p>
          <a:p>
            <a:r>
              <a:rPr lang="en-US" sz="1400" dirty="0" smtClean="0"/>
              <a:t>Un </a:t>
            </a:r>
            <a:r>
              <a:rPr lang="en-US" sz="1400" u="sng" dirty="0" smtClean="0"/>
              <a:t>AA </a:t>
            </a:r>
            <a:r>
              <a:rPr lang="en-US" sz="1400" u="sng" dirty="0" err="1" smtClean="0"/>
              <a:t>décarboxylé</a:t>
            </a:r>
            <a:r>
              <a:rPr lang="en-US" sz="1400" u="sng" dirty="0" smtClean="0"/>
              <a:t> </a:t>
            </a:r>
            <a:r>
              <a:rPr lang="en-US" sz="1400" dirty="0" err="1" smtClean="0"/>
              <a:t>s’appelle</a:t>
            </a:r>
            <a:r>
              <a:rPr lang="en-US" sz="1400" dirty="0" smtClean="0"/>
              <a:t> </a:t>
            </a:r>
            <a:r>
              <a:rPr lang="en-US" sz="1400" dirty="0" err="1" smtClean="0"/>
              <a:t>une</a:t>
            </a:r>
            <a:r>
              <a:rPr lang="en-US" sz="1400" dirty="0" smtClean="0"/>
              <a:t> </a:t>
            </a:r>
            <a:r>
              <a:rPr lang="en-US" sz="1400" u="sng" dirty="0" smtClean="0"/>
              <a:t>amine </a:t>
            </a:r>
            <a:r>
              <a:rPr lang="en-US" sz="1400" u="sng" dirty="0" err="1" smtClean="0"/>
              <a:t>biogène</a:t>
            </a:r>
            <a:r>
              <a:rPr lang="en-US" sz="1400" u="sng" dirty="0" smtClean="0"/>
              <a:t>. </a:t>
            </a:r>
            <a:r>
              <a:rPr lang="fr-FR" sz="1400" dirty="0" smtClean="0"/>
              <a:t>Les </a:t>
            </a:r>
            <a:r>
              <a:rPr lang="fr-FR" sz="1400" b="1" dirty="0" smtClean="0"/>
              <a:t>AA </a:t>
            </a:r>
            <a:r>
              <a:rPr lang="fr-FR" sz="1400" dirty="0" smtClean="0"/>
              <a:t>sont à la base de nombreuses autres molécules comme la Créatine, l’Hème, le Glutathion, ….</a:t>
            </a:r>
            <a:endParaRPr lang="fr-FR" sz="1400" u="sng" dirty="0" smtClean="0"/>
          </a:p>
          <a:p>
            <a:pPr lvl="0"/>
            <a:r>
              <a:rPr lang="fr-FR" sz="1400" dirty="0" smtClean="0"/>
              <a:t>Dans certains cas, les </a:t>
            </a:r>
            <a:r>
              <a:rPr lang="fr-FR" sz="1400" b="1" dirty="0" smtClean="0"/>
              <a:t>AA </a:t>
            </a:r>
            <a:r>
              <a:rPr lang="fr-FR" sz="1400" dirty="0" smtClean="0"/>
              <a:t>peuvent être </a:t>
            </a:r>
            <a:r>
              <a:rPr lang="fr-FR" sz="1400" u="sng" dirty="0" smtClean="0"/>
              <a:t>dégradés pour produire de l’énergie </a:t>
            </a:r>
            <a:r>
              <a:rPr lang="fr-FR" sz="1400" dirty="0" smtClean="0"/>
              <a:t>ou convertis en </a:t>
            </a:r>
            <a:r>
              <a:rPr lang="fr-FR" sz="1400" b="1" dirty="0" smtClean="0"/>
              <a:t>Glucose</a:t>
            </a:r>
            <a:r>
              <a:rPr lang="fr-FR" sz="1400" dirty="0" smtClean="0"/>
              <a:t>, en </a:t>
            </a:r>
            <a:r>
              <a:rPr lang="fr-FR" sz="1400" b="1" dirty="0" smtClean="0"/>
              <a:t>Corps Cétoniques</a:t>
            </a:r>
            <a:r>
              <a:rPr lang="fr-FR" sz="1400" dirty="0" smtClean="0"/>
              <a:t>, en </a:t>
            </a:r>
            <a:r>
              <a:rPr lang="fr-FR" sz="1400" b="1" dirty="0" smtClean="0"/>
              <a:t>Lipides</a:t>
            </a:r>
            <a:r>
              <a:rPr lang="fr-FR" sz="1400" dirty="0" smtClean="0"/>
              <a:t>,…</a:t>
            </a:r>
            <a:endParaRPr lang="fr-FR" sz="1400" u="sng" dirty="0" smtClean="0"/>
          </a:p>
          <a:p>
            <a:pPr lvl="0"/>
            <a:r>
              <a:rPr lang="fr-FR" sz="1400" dirty="0" smtClean="0"/>
              <a:t>Les </a:t>
            </a:r>
            <a:r>
              <a:rPr lang="fr-FR" sz="1400" b="1" dirty="0" smtClean="0"/>
              <a:t>AA </a:t>
            </a:r>
            <a:r>
              <a:rPr lang="fr-FR" sz="1400" dirty="0" smtClean="0"/>
              <a:t>peuvent être responsables de </a:t>
            </a:r>
            <a:r>
              <a:rPr lang="fr-FR" sz="1400" u="sng" dirty="0" smtClean="0"/>
              <a:t>pathologies </a:t>
            </a:r>
            <a:r>
              <a:rPr lang="fr-FR" sz="1400" dirty="0" smtClean="0"/>
              <a:t>(</a:t>
            </a:r>
            <a:r>
              <a:rPr lang="fr-FR" sz="1400" u="sng" dirty="0" smtClean="0"/>
              <a:t>Ex </a:t>
            </a:r>
            <a:r>
              <a:rPr lang="fr-FR" sz="1400" dirty="0" smtClean="0"/>
              <a:t>: accumulation d’AA dans les urines = </a:t>
            </a:r>
            <a:r>
              <a:rPr lang="fr-FR" sz="1400" dirty="0" err="1" smtClean="0"/>
              <a:t>aminoaciduries</a:t>
            </a:r>
            <a:r>
              <a:rPr lang="fr-FR" sz="1400" dirty="0" smtClean="0"/>
              <a:t>).</a:t>
            </a:r>
            <a:endParaRPr lang="fr-FR" sz="1400" u="sng" dirty="0" smtClean="0"/>
          </a:p>
          <a:p>
            <a:pPr lvl="0"/>
            <a:endParaRPr lang="fr-FR" sz="1400" u="sng" dirty="0" smtClean="0"/>
          </a:p>
          <a:p>
            <a:endParaRPr lang="fr-FR" sz="1400" dirty="0" smtClean="0"/>
          </a:p>
          <a:p>
            <a:r>
              <a:rPr lang="en-US" sz="1400" i="1" dirty="0" smtClean="0"/>
              <a:t> </a:t>
            </a:r>
            <a:endParaRPr lang="fr-FR" sz="1400" dirty="0" smtClean="0"/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fr-FR" sz="1000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1" name="Connecteur droit avec flèche 10"/>
          <p:cNvCxnSpPr/>
          <p:nvPr/>
        </p:nvCxnSpPr>
        <p:spPr>
          <a:xfrm>
            <a:off x="718458" y="4060371"/>
            <a:ext cx="228600" cy="1088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270177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5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25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3" name="Rectangle 5"/>
          <p:cNvSpPr>
            <a:spLocks noChangeArrowheads="1"/>
          </p:cNvSpPr>
          <p:nvPr/>
        </p:nvSpPr>
        <p:spPr bwMode="auto">
          <a:xfrm>
            <a:off x="598715" y="859970"/>
            <a:ext cx="1136468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174" name="Rectangle 6"/>
          <p:cNvSpPr>
            <a:spLocks noChangeArrowheads="1"/>
          </p:cNvSpPr>
          <p:nvPr/>
        </p:nvSpPr>
        <p:spPr bwMode="auto">
          <a:xfrm>
            <a:off x="0" y="45720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sp>
        <p:nvSpPr>
          <p:cNvPr id="10" name="Rectangle à coins arrondis 9"/>
          <p:cNvSpPr/>
          <p:nvPr/>
        </p:nvSpPr>
        <p:spPr>
          <a:xfrm>
            <a:off x="272144" y="706578"/>
            <a:ext cx="11397342" cy="5911936"/>
          </a:xfrm>
          <a:prstGeom prst="roundRect">
            <a:avLst/>
          </a:prstGeom>
          <a:ln>
            <a:solidFill>
              <a:srgbClr val="0070C0"/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 sz="2400" dirty="0"/>
          </a:p>
        </p:txBody>
      </p:sp>
      <p:sp>
        <p:nvSpPr>
          <p:cNvPr id="16386" name="Rectangle 2"/>
          <p:cNvSpPr>
            <a:spLocks noChangeArrowheads="1"/>
          </p:cNvSpPr>
          <p:nvPr/>
        </p:nvSpPr>
        <p:spPr bwMode="auto">
          <a:xfrm>
            <a:off x="500743" y="805543"/>
            <a:ext cx="10254344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457200" marR="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339725" algn="l"/>
              </a:tabLst>
            </a:pPr>
            <a:r>
              <a:rPr kumimoji="0" lang="en-US" sz="1200" b="1" i="0" u="sng" strike="noStrike" cap="none" normalizeH="0" baseline="0" dirty="0" smtClean="0">
                <a:ln>
                  <a:noFill/>
                </a:ln>
                <a:solidFill>
                  <a:srgbClr val="51A316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a).Les </a:t>
            </a:r>
            <a:r>
              <a:rPr kumimoji="0" lang="en-US" sz="1200" b="1" i="0" u="sng" strike="noStrike" cap="none" normalizeH="0" baseline="0" dirty="0" err="1" smtClean="0">
                <a:ln>
                  <a:noFill/>
                </a:ln>
                <a:solidFill>
                  <a:srgbClr val="51A316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Protéines</a:t>
            </a:r>
            <a:r>
              <a:rPr kumimoji="0" lang="en-US" sz="1200" b="1" i="0" u="sng" strike="noStrike" cap="none" normalizeH="0" baseline="0" dirty="0" smtClean="0">
                <a:ln>
                  <a:noFill/>
                </a:ln>
                <a:solidFill>
                  <a:srgbClr val="51A316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et Peptides</a:t>
            </a:r>
            <a:endParaRPr kumimoji="0" lang="fr-FR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39725" algn="l"/>
              </a:tabLst>
            </a:pPr>
            <a:endParaRPr kumimoji="0" lang="fr-F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6387" name="Rectangle 3"/>
          <p:cNvSpPr>
            <a:spLocks noChangeArrowheads="1"/>
          </p:cNvSpPr>
          <p:nvPr/>
        </p:nvSpPr>
        <p:spPr bwMode="auto">
          <a:xfrm>
            <a:off x="165100" y="501650"/>
            <a:ext cx="13528447" cy="49705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200" b="1" i="0" u="sng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fr-FR" sz="1200" b="1" u="sng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200" b="1" i="0" u="sng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200" i="0" strike="noStrike" cap="none" normalizeH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    </a:t>
            </a:r>
            <a:r>
              <a:rPr kumimoji="0" lang="fr-FR" sz="1200" i="0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Structure :</a:t>
            </a:r>
            <a:endParaRPr kumimoji="0" lang="fr-FR" sz="1000" i="0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200" i="0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Les Protéines sont des macromolécules composées d’une ou plusieurs chaînes d’AA liés entre eux par des liaisons peptidiques. Les Peptides désignent en </a:t>
            </a: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fr-FR" sz="12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   </a:t>
            </a:r>
            <a:r>
              <a:rPr kumimoji="0" lang="fr-FR" sz="1200" i="0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général des assemblages d’AA plus petits.</a:t>
            </a:r>
            <a:endParaRPr kumimoji="0" lang="fr-FR" sz="1000" i="0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200" i="0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 La liaison peptidique est une liaison covalente de type amide qui s'établit entre la fonction carboxyle portée par le carbone </a:t>
            </a:r>
            <a:r>
              <a:rPr kumimoji="0" lang="en-US" sz="1200" i="0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α</a:t>
            </a:r>
            <a:r>
              <a:rPr kumimoji="0" lang="fr-FR" sz="1200" i="0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d'un acide aminé et la fonction</a:t>
            </a: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fr-FR" sz="12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  </a:t>
            </a:r>
            <a:r>
              <a:rPr kumimoji="0" lang="fr-FR" sz="1200" i="0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amine portée par le carbone </a:t>
            </a:r>
            <a:r>
              <a:rPr kumimoji="0" lang="en-US" sz="1200" i="0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α</a:t>
            </a:r>
            <a:r>
              <a:rPr kumimoji="0" lang="fr-FR" sz="1200" i="0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de l'acide aminé suivant dans la chaîne peptidique. Cette association libère une molécule d’eau (H</a:t>
            </a:r>
            <a:r>
              <a:rPr kumimoji="0" lang="fr-FR" sz="800" i="0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2</a:t>
            </a:r>
            <a:r>
              <a:rPr kumimoji="0" lang="fr-FR" sz="1200" i="0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O).</a:t>
            </a:r>
            <a:endParaRPr kumimoji="0" lang="fr-FR" sz="1000" i="0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200" i="0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Nomenclature :</a:t>
            </a:r>
            <a:endParaRPr kumimoji="0" lang="fr-FR" sz="1000" i="0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200" i="0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Seul le dernier AA d’une chaîne peptidique est noté en entier dans le nom d’un(e) peptide/protéine, les autres AA qui le précèdent portent le suffixe -</a:t>
            </a:r>
            <a:r>
              <a:rPr kumimoji="0" lang="fr-FR" sz="1200" i="0" strike="noStrike" cap="none" normalizeH="0" baseline="0" dirty="0" err="1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yl</a:t>
            </a:r>
            <a:r>
              <a:rPr kumimoji="0" lang="fr-FR" sz="1200" i="0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</a:t>
            </a:r>
            <a:endParaRPr kumimoji="0" lang="fr-FR" sz="1000" i="0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  <a:p>
            <a:r>
              <a:rPr kumimoji="0" lang="fr-FR" sz="1100" i="1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Ex : </a:t>
            </a:r>
            <a:r>
              <a:rPr kumimoji="0" lang="fr-FR" sz="1100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peptide lysine + valine + cystéine = </a:t>
            </a:r>
            <a:r>
              <a:rPr kumimoji="0" lang="fr-FR" sz="1100" strike="noStrike" cap="none" normalizeH="0" baseline="0" dirty="0" err="1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lysyl</a:t>
            </a:r>
            <a:r>
              <a:rPr kumimoji="0" lang="fr-FR" sz="1100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-</a:t>
            </a:r>
            <a:r>
              <a:rPr kumimoji="0" lang="fr-FR" sz="1100" strike="noStrike" cap="none" normalizeH="0" baseline="0" dirty="0" err="1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valyl</a:t>
            </a:r>
            <a:r>
              <a:rPr kumimoji="0" lang="fr-FR" sz="1100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-cystéine</a:t>
            </a:r>
            <a:r>
              <a:rPr lang="fr-FR" sz="1000" b="1" u="heavy" dirty="0" smtClean="0"/>
              <a:t> </a:t>
            </a:r>
          </a:p>
          <a:p>
            <a:pPr>
              <a:lnSpc>
                <a:spcPct val="150000"/>
              </a:lnSpc>
            </a:pPr>
            <a:r>
              <a:rPr lang="fr-FR" sz="1000" b="1" dirty="0" smtClean="0"/>
              <a:t>       </a:t>
            </a:r>
            <a:r>
              <a:rPr lang="fr-FR" sz="1200" b="1" dirty="0" smtClean="0"/>
              <a:t>Synthèse des Protéines </a:t>
            </a:r>
            <a:r>
              <a:rPr lang="fr-FR" sz="1200" dirty="0" smtClean="0"/>
              <a:t>:</a:t>
            </a:r>
            <a:endParaRPr lang="fr-FR" sz="1200" b="1" dirty="0" smtClean="0"/>
          </a:p>
          <a:p>
            <a:pPr>
              <a:lnSpc>
                <a:spcPct val="150000"/>
              </a:lnSpc>
            </a:pPr>
            <a:r>
              <a:rPr lang="fr-FR" sz="1200" b="1" dirty="0" smtClean="0"/>
              <a:t>     1/ TRANSCRIPTION </a:t>
            </a:r>
            <a:r>
              <a:rPr lang="fr-FR" sz="1200" dirty="0" smtClean="0"/>
              <a:t>: sur base de l'</a:t>
            </a:r>
            <a:r>
              <a:rPr lang="fr-FR" sz="1200" b="1" dirty="0" smtClean="0"/>
              <a:t>ADN</a:t>
            </a:r>
            <a:r>
              <a:rPr lang="fr-FR" sz="1200" dirty="0" smtClean="0"/>
              <a:t>, un brin d'</a:t>
            </a:r>
            <a:r>
              <a:rPr lang="fr-FR" sz="1200" b="1" dirty="0" err="1" smtClean="0"/>
              <a:t>ARNm</a:t>
            </a:r>
            <a:r>
              <a:rPr lang="fr-FR" sz="1200" b="1" dirty="0" smtClean="0"/>
              <a:t> </a:t>
            </a:r>
            <a:r>
              <a:rPr lang="fr-FR" sz="1200" dirty="0" smtClean="0"/>
              <a:t>est synthétisé </a:t>
            </a:r>
            <a:r>
              <a:rPr lang="fr-FR" sz="1200" i="1" dirty="0" smtClean="0"/>
              <a:t>(il correspond au négatif de l'ADN, chaque base de l'</a:t>
            </a:r>
            <a:r>
              <a:rPr lang="fr-FR" sz="1200" i="1" dirty="0" err="1" smtClean="0"/>
              <a:t>ARNm</a:t>
            </a:r>
            <a:r>
              <a:rPr lang="fr-FR" sz="1200" i="1" dirty="0" smtClean="0"/>
              <a:t> étant une base complémentaire du brin modèle d'ADN)</a:t>
            </a:r>
            <a:r>
              <a:rPr lang="fr-FR" sz="1200" dirty="0" smtClean="0"/>
              <a:t>. Cet </a:t>
            </a:r>
            <a:r>
              <a:rPr lang="fr-FR" sz="1200" b="1" dirty="0" err="1" smtClean="0"/>
              <a:t>ARNm</a:t>
            </a:r>
            <a:r>
              <a:rPr lang="fr-FR" sz="1200" b="1" dirty="0" smtClean="0"/>
              <a:t> </a:t>
            </a:r>
          </a:p>
          <a:p>
            <a:pPr>
              <a:lnSpc>
                <a:spcPct val="150000"/>
              </a:lnSpc>
            </a:pPr>
            <a:r>
              <a:rPr lang="fr-FR" sz="1200" dirty="0" smtClean="0"/>
              <a:t>    va pouvoir quitter le noyau par les pores nucléaires.</a:t>
            </a:r>
          </a:p>
          <a:p>
            <a:pPr>
              <a:lnSpc>
                <a:spcPct val="150000"/>
              </a:lnSpc>
            </a:pPr>
            <a:r>
              <a:rPr lang="fr-FR" sz="1200" b="1" dirty="0" smtClean="0"/>
              <a:t>     2/ TRADUCTION </a:t>
            </a:r>
            <a:r>
              <a:rPr lang="fr-FR" sz="1200" dirty="0" smtClean="0"/>
              <a:t>: Chaque </a:t>
            </a:r>
            <a:r>
              <a:rPr lang="fr-FR" sz="1200" b="1" dirty="0" smtClean="0"/>
              <a:t>AA </a:t>
            </a:r>
            <a:r>
              <a:rPr lang="fr-FR" sz="1200" dirty="0" smtClean="0"/>
              <a:t>correspond à des </a:t>
            </a:r>
            <a:r>
              <a:rPr lang="fr-FR" sz="1200" b="1" dirty="0" smtClean="0"/>
              <a:t>triplets de nucléotides </a:t>
            </a:r>
            <a:r>
              <a:rPr lang="fr-FR" sz="1200" dirty="0" smtClean="0"/>
              <a:t>ou </a:t>
            </a:r>
            <a:r>
              <a:rPr lang="fr-FR" sz="1200" b="1" dirty="0" smtClean="0"/>
              <a:t>codons</a:t>
            </a:r>
            <a:r>
              <a:rPr lang="fr-FR" sz="1200" dirty="0" smtClean="0"/>
              <a:t>. Un </a:t>
            </a:r>
            <a:r>
              <a:rPr lang="fr-FR" sz="1200" b="1" dirty="0" smtClean="0"/>
              <a:t>ribosome </a:t>
            </a:r>
            <a:r>
              <a:rPr lang="fr-FR" sz="1200" dirty="0" smtClean="0"/>
              <a:t>va « lire » l'</a:t>
            </a:r>
            <a:r>
              <a:rPr lang="fr-FR" sz="1200" b="1" dirty="0" err="1" smtClean="0"/>
              <a:t>ARNm</a:t>
            </a:r>
            <a:r>
              <a:rPr lang="fr-FR" sz="1200" b="1" dirty="0" smtClean="0"/>
              <a:t> </a:t>
            </a:r>
            <a:r>
              <a:rPr lang="fr-FR" sz="1200" dirty="0" smtClean="0"/>
              <a:t>dans le cytoplasme. Pour chaque codon, le </a:t>
            </a:r>
            <a:r>
              <a:rPr lang="fr-FR" sz="1200" b="1" dirty="0" smtClean="0"/>
              <a:t>ribosome </a:t>
            </a:r>
            <a:r>
              <a:rPr lang="fr-FR" sz="1200" dirty="0" smtClean="0"/>
              <a:t>(aidé des </a:t>
            </a:r>
            <a:r>
              <a:rPr lang="fr-FR" sz="1200" b="1" dirty="0" err="1" smtClean="0"/>
              <a:t>ARNt</a:t>
            </a:r>
            <a:r>
              <a:rPr lang="fr-FR" sz="1200" dirty="0" smtClean="0"/>
              <a:t>)</a:t>
            </a:r>
          </a:p>
          <a:p>
            <a:pPr>
              <a:lnSpc>
                <a:spcPct val="150000"/>
              </a:lnSpc>
            </a:pPr>
            <a:r>
              <a:rPr lang="fr-FR" sz="1200" dirty="0" smtClean="0"/>
              <a:t>    va incorporer un </a:t>
            </a:r>
            <a:r>
              <a:rPr lang="fr-FR" sz="1200" b="1" dirty="0" smtClean="0"/>
              <a:t>AA </a:t>
            </a:r>
            <a:r>
              <a:rPr lang="fr-FR" sz="1200" dirty="0" smtClean="0"/>
              <a:t>à la chaîne peptidique qui est en train de se former.</a:t>
            </a:r>
          </a:p>
          <a:p>
            <a:pPr>
              <a:lnSpc>
                <a:spcPct val="150000"/>
              </a:lnSpc>
            </a:pPr>
            <a:r>
              <a:rPr lang="fr-FR" sz="1200" dirty="0" smtClean="0"/>
              <a:t>     Au final, la lecture complète du </a:t>
            </a:r>
            <a:r>
              <a:rPr lang="fr-FR" sz="1200" b="1" dirty="0" smtClean="0"/>
              <a:t>brin d'</a:t>
            </a:r>
            <a:r>
              <a:rPr lang="fr-FR" sz="1200" b="1" dirty="0" err="1" smtClean="0"/>
              <a:t>ARNm</a:t>
            </a:r>
            <a:r>
              <a:rPr lang="fr-FR" sz="1200" b="1" dirty="0" smtClean="0"/>
              <a:t> </a:t>
            </a:r>
            <a:r>
              <a:rPr lang="fr-FR" sz="1200" dirty="0" smtClean="0"/>
              <a:t>permettra de synthétiser une </a:t>
            </a:r>
            <a:r>
              <a:rPr lang="fr-FR" sz="1200" b="1" dirty="0" smtClean="0"/>
              <a:t>Protéine</a:t>
            </a:r>
            <a:r>
              <a:rPr lang="fr-FR" sz="1200" dirty="0" smtClean="0"/>
              <a:t>. Lorsque lit un codon STOP, la traduction cesse et la </a:t>
            </a:r>
            <a:r>
              <a:rPr lang="fr-FR" sz="1200" b="1" dirty="0" smtClean="0"/>
              <a:t>Protéine </a:t>
            </a:r>
            <a:r>
              <a:rPr lang="fr-FR" sz="1200" dirty="0" smtClean="0"/>
              <a:t>est relâchée.</a:t>
            </a: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200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06819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5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2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52" name="Rectangle 8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492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866900" algn="l"/>
              </a:tabLst>
            </a:pPr>
            <a:r>
              <a:rPr kumimoji="0" lang="fr-FR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Arial" pitchFamily="34" charset="0"/>
              </a:rPr>
              <a:t>		</a:t>
            </a:r>
            <a:endParaRPr kumimoji="0" lang="fr-FR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492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866900" algn="l"/>
              </a:tabLst>
            </a:pPr>
            <a:endParaRPr kumimoji="0" lang="fr-F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156" name="Rectangle 12"/>
          <p:cNvSpPr>
            <a:spLocks noChangeArrowheads="1"/>
          </p:cNvSpPr>
          <p:nvPr/>
        </p:nvSpPr>
        <p:spPr bwMode="auto">
          <a:xfrm>
            <a:off x="-630238" y="609600"/>
            <a:ext cx="12192001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sp>
        <p:nvSpPr>
          <p:cNvPr id="6157" name="Rectangle 13"/>
          <p:cNvSpPr>
            <a:spLocks noChangeArrowheads="1"/>
          </p:cNvSpPr>
          <p:nvPr/>
        </p:nvSpPr>
        <p:spPr bwMode="auto">
          <a:xfrm>
            <a:off x="-630238" y="4648200"/>
            <a:ext cx="12192001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Arial" pitchFamily="34" charset="0"/>
              </a:rPr>
              <a:t>		</a:t>
            </a:r>
            <a:endParaRPr kumimoji="0" lang="fr-F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1240971" y="4659477"/>
            <a:ext cx="991688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dirty="0" smtClean="0"/>
              <a:t>	</a:t>
            </a:r>
            <a:endParaRPr lang="fr-FR" dirty="0"/>
          </a:p>
        </p:txBody>
      </p:sp>
      <p:sp>
        <p:nvSpPr>
          <p:cNvPr id="15" name="Rectangle à coins arrondis 14"/>
          <p:cNvSpPr/>
          <p:nvPr/>
        </p:nvSpPr>
        <p:spPr>
          <a:xfrm>
            <a:off x="272144" y="706578"/>
            <a:ext cx="11397342" cy="5911936"/>
          </a:xfrm>
          <a:prstGeom prst="roundRect">
            <a:avLst/>
          </a:prstGeom>
          <a:ln>
            <a:solidFill>
              <a:srgbClr val="0070C0"/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 sz="2400" dirty="0"/>
          </a:p>
        </p:txBody>
      </p:sp>
      <p:sp>
        <p:nvSpPr>
          <p:cNvPr id="15362" name="Rectangle 2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pic>
        <p:nvPicPr>
          <p:cNvPr id="15361" name="image25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55914" y="1354818"/>
            <a:ext cx="8730343" cy="4545239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3468979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5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25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1"/>
          <p:cNvSpPr>
            <a:spLocks noChangeArrowheads="1"/>
          </p:cNvSpPr>
          <p:nvPr/>
        </p:nvSpPr>
        <p:spPr bwMode="auto">
          <a:xfrm>
            <a:off x="1763485" y="2209800"/>
            <a:ext cx="8958943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NewRoman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fr-FR" sz="1200" dirty="0" smtClean="0">
              <a:latin typeface="Times New Roman" pitchFamily="18" charset="0"/>
              <a:ea typeface="TimesNewRoman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fr-FR" sz="1600" dirty="0" smtClean="0">
                <a:latin typeface="Times New Roman" pitchFamily="18" charset="0"/>
                <a:ea typeface="TimesNewRoman"/>
                <a:cs typeface="Times New Roman" pitchFamily="18" charset="0"/>
              </a:rPr>
              <a:t> </a:t>
            </a:r>
            <a:endParaRPr kumimoji="0" lang="fr-FR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Tableau 3"/>
          <p:cNvGraphicFramePr>
            <a:graphicFrameLocks noGrp="1"/>
          </p:cNvGraphicFramePr>
          <p:nvPr/>
        </p:nvGraphicFramePr>
        <p:xfrm>
          <a:off x="1415144" y="1469569"/>
          <a:ext cx="9318170" cy="289132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90555"/>
                <a:gridCol w="2890555"/>
                <a:gridCol w="3537060"/>
              </a:tblGrid>
              <a:tr h="325569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516255" marR="516890" algn="ctr">
                        <a:lnSpc>
                          <a:spcPts val="1365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latin typeface="Times New Roman"/>
                          <a:ea typeface="Times New Roman"/>
                        </a:rPr>
                        <a:t>Catabolisme</a:t>
                      </a:r>
                      <a:endParaRPr lang="fr-FR" sz="1100" dirty="0">
                        <a:latin typeface="Times New Roman"/>
                        <a:ea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513715" marR="546100" algn="ctr">
                        <a:lnSpc>
                          <a:spcPts val="1365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latin typeface="Times New Roman"/>
                          <a:ea typeface="Times New Roman"/>
                        </a:rPr>
                        <a:t>Anabolisme</a:t>
                      </a:r>
                      <a:endParaRPr lang="fr-FR" sz="1100" dirty="0">
                        <a:latin typeface="Times New Roman"/>
                        <a:ea typeface="Times New Roman"/>
                      </a:endParaRPr>
                    </a:p>
                  </a:txBody>
                  <a:tcPr marL="0" marR="0" marT="0" marB="0"/>
                </a:tc>
              </a:tr>
              <a:tr h="341164">
                <a:tc>
                  <a:txBody>
                    <a:bodyPr/>
                    <a:lstStyle/>
                    <a:p>
                      <a:pPr marL="293370" marR="294005" algn="ctr">
                        <a:lnSpc>
                          <a:spcPts val="1365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 err="1">
                          <a:latin typeface="Times New Roman"/>
                          <a:ea typeface="Times New Roman"/>
                        </a:rPr>
                        <a:t>Objectif</a:t>
                      </a:r>
                      <a:endParaRPr lang="fr-FR" sz="1100" dirty="0">
                        <a:latin typeface="Times New Roman"/>
                        <a:ea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88595" marR="137160" indent="-22860" algn="l">
                        <a:spcAft>
                          <a:spcPts val="0"/>
                        </a:spcAft>
                      </a:pPr>
                      <a:r>
                        <a:rPr lang="fr-FR" sz="1200" b="1">
                          <a:latin typeface="Times New Roman"/>
                          <a:ea typeface="Times New Roman"/>
                        </a:rPr>
                        <a:t>Production d’énergie </a:t>
                      </a:r>
                      <a:r>
                        <a:rPr lang="fr-FR" sz="1200">
                          <a:latin typeface="Times New Roman"/>
                          <a:ea typeface="Times New Roman"/>
                        </a:rPr>
                        <a:t>par </a:t>
                      </a:r>
                      <a:r>
                        <a:rPr lang="fr-FR" sz="1200" u="sng">
                          <a:latin typeface="Times New Roman"/>
                          <a:ea typeface="Times New Roman"/>
                        </a:rPr>
                        <a:t>dégradation de molécules</a:t>
                      </a:r>
                      <a:endParaRPr lang="fr-FR" sz="1100">
                        <a:latin typeface="Times New Roman"/>
                        <a:ea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95580" marR="111760" algn="l">
                        <a:lnSpc>
                          <a:spcPct val="98000"/>
                        </a:lnSpc>
                        <a:spcAft>
                          <a:spcPts val="0"/>
                        </a:spcAft>
                      </a:pPr>
                      <a:r>
                        <a:rPr lang="fr-FR" sz="1200" b="1" dirty="0">
                          <a:latin typeface="Times New Roman"/>
                          <a:ea typeface="Times New Roman"/>
                        </a:rPr>
                        <a:t>Synthèse de molécules </a:t>
                      </a:r>
                      <a:r>
                        <a:rPr lang="fr-FR" sz="1200" dirty="0">
                          <a:latin typeface="Times New Roman"/>
                          <a:ea typeface="Times New Roman"/>
                        </a:rPr>
                        <a:t>grâce à </a:t>
                      </a:r>
                      <a:r>
                        <a:rPr lang="fr-FR" sz="1200" u="sng" dirty="0">
                          <a:latin typeface="Times New Roman"/>
                          <a:ea typeface="Times New Roman"/>
                        </a:rPr>
                        <a:t>l’utilisation d’énergie</a:t>
                      </a:r>
                      <a:endParaRPr lang="fr-FR" sz="1100" dirty="0">
                        <a:latin typeface="Times New Roman"/>
                        <a:ea typeface="Times New Roman"/>
                      </a:endParaRPr>
                    </a:p>
                  </a:txBody>
                  <a:tcPr marL="0" marR="0" marT="0" marB="0"/>
                </a:tc>
              </a:tr>
              <a:tr h="341164">
                <a:tc>
                  <a:txBody>
                    <a:bodyPr/>
                    <a:lstStyle/>
                    <a:p>
                      <a:pPr marL="293370" marR="294005" algn="ctr">
                        <a:lnSpc>
                          <a:spcPts val="1365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latin typeface="Times New Roman"/>
                          <a:ea typeface="Times New Roman"/>
                        </a:rPr>
                        <a:t>Type de </a:t>
                      </a:r>
                      <a:r>
                        <a:rPr lang="en-US" sz="1200" b="1" dirty="0" smtClean="0">
                          <a:latin typeface="Times New Roman"/>
                          <a:ea typeface="Times New Roman"/>
                        </a:rPr>
                        <a:t>reactions</a:t>
                      </a:r>
                      <a:endParaRPr lang="fr-FR" sz="1100" dirty="0">
                        <a:latin typeface="Times New Roman"/>
                        <a:ea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95580" marR="195580" algn="ctr">
                        <a:lnSpc>
                          <a:spcPts val="135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latin typeface="Times New Roman"/>
                          <a:ea typeface="Times New Roman"/>
                        </a:rPr>
                        <a:t>Oxydations</a:t>
                      </a:r>
                      <a:endParaRPr lang="fr-FR" sz="1100">
                        <a:latin typeface="Times New Roman"/>
                        <a:ea typeface="Times New Roman"/>
                      </a:endParaRPr>
                    </a:p>
                    <a:p>
                      <a:pPr marL="195580" marR="195580" algn="ctr">
                        <a:lnSpc>
                          <a:spcPts val="1370"/>
                        </a:lnSpc>
                        <a:spcAft>
                          <a:spcPts val="0"/>
                        </a:spcAft>
                      </a:pPr>
                      <a:r>
                        <a:rPr lang="en-US" sz="1200" i="1">
                          <a:latin typeface="Times New Roman"/>
                          <a:ea typeface="Times New Roman"/>
                        </a:rPr>
                        <a:t>(habituellement)</a:t>
                      </a:r>
                      <a:endParaRPr lang="fr-FR" sz="1100">
                        <a:latin typeface="Times New Roman"/>
                        <a:ea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13030" marR="113030" algn="ctr">
                        <a:lnSpc>
                          <a:spcPts val="135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latin typeface="Times New Roman"/>
                          <a:ea typeface="Times New Roman"/>
                        </a:rPr>
                        <a:t>Réductions</a:t>
                      </a:r>
                      <a:endParaRPr lang="fr-FR" sz="1100">
                        <a:latin typeface="Times New Roman"/>
                        <a:ea typeface="Times New Roman"/>
                      </a:endParaRPr>
                    </a:p>
                    <a:p>
                      <a:pPr marL="112395" marR="113030" algn="ctr">
                        <a:lnSpc>
                          <a:spcPts val="1370"/>
                        </a:lnSpc>
                        <a:spcAft>
                          <a:spcPts val="0"/>
                        </a:spcAft>
                      </a:pPr>
                      <a:r>
                        <a:rPr lang="en-US" sz="1200" i="1">
                          <a:latin typeface="Times New Roman"/>
                          <a:ea typeface="Times New Roman"/>
                        </a:rPr>
                        <a:t>(habituellement)</a:t>
                      </a:r>
                      <a:endParaRPr lang="fr-FR" sz="1100">
                        <a:latin typeface="Times New Roman"/>
                        <a:ea typeface="Times New Roman"/>
                      </a:endParaRPr>
                    </a:p>
                  </a:txBody>
                  <a:tcPr marL="0" marR="0" marT="0" marB="0"/>
                </a:tc>
              </a:tr>
              <a:tr h="341164">
                <a:tc>
                  <a:txBody>
                    <a:bodyPr/>
                    <a:lstStyle/>
                    <a:p>
                      <a:pPr marL="293370" marR="294005" algn="ctr">
                        <a:lnSpc>
                          <a:spcPts val="1365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latin typeface="Times New Roman"/>
                          <a:ea typeface="Times New Roman"/>
                        </a:rPr>
                        <a:t>Bilan énergétique</a:t>
                      </a:r>
                      <a:endParaRPr lang="fr-FR" sz="1100">
                        <a:latin typeface="Times New Roman"/>
                        <a:ea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94945" marR="195580" algn="ctr">
                        <a:lnSpc>
                          <a:spcPts val="1365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latin typeface="Times New Roman"/>
                          <a:ea typeface="Times New Roman"/>
                        </a:rPr>
                        <a:t>Production d’énergie</a:t>
                      </a:r>
                      <a:endParaRPr lang="fr-FR" sz="1100">
                        <a:latin typeface="Times New Roman"/>
                        <a:ea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13030" marR="113030" algn="ctr">
                        <a:lnSpc>
                          <a:spcPts val="1365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latin typeface="Times New Roman"/>
                          <a:ea typeface="Times New Roman"/>
                        </a:rPr>
                        <a:t>Consommation d’énergie</a:t>
                      </a:r>
                      <a:endParaRPr lang="fr-FR" sz="1100">
                        <a:latin typeface="Times New Roman"/>
                        <a:ea typeface="Times New Roman"/>
                      </a:endParaRPr>
                    </a:p>
                  </a:txBody>
                  <a:tcPr marL="0" marR="0" marT="0" marB="0"/>
                </a:tc>
              </a:tr>
              <a:tr h="672981">
                <a:tc>
                  <a:txBody>
                    <a:bodyPr/>
                    <a:lstStyle/>
                    <a:p>
                      <a:pPr marL="293370" marR="294005" algn="ctr">
                        <a:lnSpc>
                          <a:spcPts val="1375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latin typeface="Times New Roman"/>
                          <a:ea typeface="Times New Roman"/>
                        </a:rPr>
                        <a:t>Matériel de départ</a:t>
                      </a:r>
                      <a:endParaRPr lang="fr-FR" sz="1100">
                        <a:latin typeface="Times New Roman"/>
                        <a:ea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95580" marR="193675" algn="l">
                        <a:spcAft>
                          <a:spcPts val="0"/>
                        </a:spcAft>
                      </a:pPr>
                      <a:r>
                        <a:rPr lang="fr-FR" sz="1200">
                          <a:latin typeface="Times New Roman"/>
                          <a:ea typeface="Times New Roman"/>
                        </a:rPr>
                        <a:t>Molécules complexes et  variables</a:t>
                      </a:r>
                      <a:endParaRPr lang="fr-FR" sz="1100">
                        <a:latin typeface="Times New Roman"/>
                        <a:ea typeface="Times New Roman"/>
                      </a:endParaRPr>
                    </a:p>
                    <a:p>
                      <a:pPr marL="195580" marR="195580" algn="l">
                        <a:spcAft>
                          <a:spcPts val="0"/>
                        </a:spcAft>
                      </a:pPr>
                      <a:r>
                        <a:rPr lang="fr-FR" sz="1200" i="1">
                          <a:latin typeface="Times New Roman"/>
                          <a:ea typeface="Times New Roman"/>
                        </a:rPr>
                        <a:t>Molécules provenant :</a:t>
                      </a:r>
                      <a:endParaRPr lang="fr-FR" sz="1100">
                        <a:latin typeface="Times New Roman"/>
                        <a:ea typeface="Times New Roman"/>
                      </a:endParaRPr>
                    </a:p>
                    <a:p>
                      <a:pPr marL="195580" marR="195580" algn="l">
                        <a:spcAft>
                          <a:spcPts val="0"/>
                        </a:spcAft>
                      </a:pPr>
                      <a:r>
                        <a:rPr lang="fr-FR" sz="1200">
                          <a:latin typeface="Times New Roman"/>
                          <a:ea typeface="Times New Roman"/>
                        </a:rPr>
                        <a:t>- de l’alimentation (nutriments)</a:t>
                      </a:r>
                      <a:endParaRPr lang="fr-FR" sz="1100">
                        <a:latin typeface="Times New Roman"/>
                        <a:ea typeface="Times New Roman"/>
                      </a:endParaRPr>
                    </a:p>
                    <a:p>
                      <a:pPr marL="195580" marR="195580" algn="l">
                        <a:spcAft>
                          <a:spcPts val="0"/>
                        </a:spcAft>
                      </a:pPr>
                      <a:r>
                        <a:rPr lang="fr-FR" sz="1200">
                          <a:latin typeface="Times New Roman"/>
                          <a:ea typeface="Times New Roman"/>
                        </a:rPr>
                        <a:t>- des réserves cellulaires</a:t>
                      </a:r>
                      <a:endParaRPr lang="fr-FR" sz="1100">
                        <a:latin typeface="Times New Roman"/>
                        <a:ea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95580" marR="195580" algn="l">
                        <a:spcAft>
                          <a:spcPts val="0"/>
                        </a:spcAft>
                      </a:pPr>
                      <a:endParaRPr lang="fr-FR" sz="1100">
                        <a:latin typeface="Times New Roman"/>
                        <a:ea typeface="Times New Roman"/>
                      </a:endParaRPr>
                    </a:p>
                    <a:p>
                      <a:pPr marL="419100" marR="112395" indent="-292735" algn="l">
                        <a:spcAft>
                          <a:spcPts val="0"/>
                        </a:spcAft>
                      </a:pPr>
                      <a:r>
                        <a:rPr lang="fr-FR" sz="1200" b="1">
                          <a:latin typeface="Times New Roman"/>
                          <a:ea typeface="Times New Roman"/>
                        </a:rPr>
                        <a:t>Molécules plus simples et peu nombreuses</a:t>
                      </a:r>
                      <a:endParaRPr lang="fr-FR" sz="1100">
                        <a:latin typeface="Times New Roman"/>
                        <a:ea typeface="Times New Roman"/>
                      </a:endParaRPr>
                    </a:p>
                  </a:txBody>
                  <a:tcPr marL="0" marR="0" marT="0" marB="0"/>
                </a:tc>
              </a:tr>
              <a:tr h="341164">
                <a:tc>
                  <a:txBody>
                    <a:bodyPr/>
                    <a:lstStyle/>
                    <a:p>
                      <a:pPr marL="293370" marR="294005" algn="ctr">
                        <a:lnSpc>
                          <a:spcPts val="1365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latin typeface="Times New Roman"/>
                          <a:ea typeface="Times New Roman"/>
                        </a:rPr>
                        <a:t>Matériel d’arrivée</a:t>
                      </a:r>
                      <a:endParaRPr lang="fr-FR" sz="1100">
                        <a:latin typeface="Times New Roman"/>
                        <a:ea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95580" marR="137160" algn="l">
                        <a:spcAft>
                          <a:spcPts val="0"/>
                        </a:spcAft>
                      </a:pPr>
                      <a:r>
                        <a:rPr lang="fr-FR" sz="1200">
                          <a:latin typeface="Times New Roman"/>
                          <a:ea typeface="Times New Roman"/>
                        </a:rPr>
                        <a:t>Molécules plus simples et peu nombreuses</a:t>
                      </a:r>
                      <a:endParaRPr lang="fr-FR" sz="1100">
                        <a:latin typeface="Times New Roman"/>
                        <a:ea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95580" marR="174625" algn="l">
                        <a:spcAft>
                          <a:spcPts val="0"/>
                        </a:spcAft>
                      </a:pPr>
                      <a:r>
                        <a:rPr lang="fr-FR" sz="1200" dirty="0">
                          <a:latin typeface="Times New Roman"/>
                          <a:ea typeface="Times New Roman"/>
                        </a:rPr>
                        <a:t>Molécules complexes et variables nécessaires aux fonctions des cellules</a:t>
                      </a:r>
                      <a:endParaRPr lang="fr-FR" sz="1100" dirty="0">
                        <a:latin typeface="Times New Roman"/>
                        <a:ea typeface="Times New Roman"/>
                      </a:endParaRPr>
                    </a:p>
                  </a:txBody>
                  <a:tcPr marL="0" marR="0" marT="0" marB="0"/>
                </a:tc>
              </a:tr>
              <a:tr h="325569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Rectangle 4"/>
          <p:cNvSpPr/>
          <p:nvPr/>
        </p:nvSpPr>
        <p:spPr>
          <a:xfrm>
            <a:off x="1424105" y="914792"/>
            <a:ext cx="342196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/>
              <a:t>2).Catabolisme et Anabolisme</a:t>
            </a:r>
            <a:endParaRPr lang="fr-FR" b="1" dirty="0" smtClean="0"/>
          </a:p>
        </p:txBody>
      </p:sp>
      <p:sp>
        <p:nvSpPr>
          <p:cNvPr id="23556" name="Rectangle 4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pic>
        <p:nvPicPr>
          <p:cNvPr id="23554" name="Picture 2"/>
          <p:cNvPicPr>
            <a:picLocks noChangeAspect="1" noChangeArrowheads="1"/>
          </p:cNvPicPr>
          <p:nvPr/>
        </p:nvPicPr>
        <p:blipFill>
          <a:blip r:embed="rId2">
            <a:duotone>
              <a:prstClr val="black"/>
              <a:schemeClr val="tx2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3156858" y="4031688"/>
            <a:ext cx="4071256" cy="1998076"/>
          </a:xfrm>
          <a:prstGeom prst="rect">
            <a:avLst/>
          </a:prstGeom>
          <a:solidFill>
            <a:schemeClr val="accent1"/>
          </a:solidFill>
        </p:spPr>
      </p:pic>
      <p:sp>
        <p:nvSpPr>
          <p:cNvPr id="23557" name="Rectangle 5"/>
          <p:cNvSpPr>
            <a:spLocks noChangeArrowheads="1"/>
          </p:cNvSpPr>
          <p:nvPr/>
        </p:nvSpPr>
        <p:spPr bwMode="auto">
          <a:xfrm>
            <a:off x="0" y="6237514"/>
            <a:ext cx="11287064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30200" algn="l"/>
              </a:tabLst>
            </a:pPr>
            <a:r>
              <a:rPr kumimoji="0" lang="fr-FR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Il est important de considérer le métabolisme dans sa globalité : </a:t>
            </a:r>
            <a:r>
              <a:rPr kumimoji="0" lang="fr-FR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l’énergie libérée </a:t>
            </a:r>
            <a:r>
              <a:rPr kumimoji="0" lang="fr-FR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par </a:t>
            </a:r>
            <a:r>
              <a:rPr kumimoji="0" lang="fr-FR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le catabolisme </a:t>
            </a:r>
            <a:r>
              <a:rPr kumimoji="0" lang="fr-FR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est utilisée </a:t>
            </a:r>
            <a:r>
              <a:rPr kumimoji="0" lang="fr-FR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pour permettre </a:t>
            </a:r>
            <a:r>
              <a:rPr kumimoji="0" lang="fr-FR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le déroulement de </a:t>
            </a:r>
            <a:r>
              <a:rPr kumimoji="0" lang="fr-FR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l'anabolisme</a:t>
            </a:r>
            <a:r>
              <a:rPr kumimoji="0" lang="fr-FR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</a:t>
            </a:r>
            <a:endParaRPr kumimoji="0" lang="fr-FR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46993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à coins arrondis 2"/>
          <p:cNvSpPr/>
          <p:nvPr/>
        </p:nvSpPr>
        <p:spPr>
          <a:xfrm>
            <a:off x="174171" y="914400"/>
            <a:ext cx="11843658" cy="5399313"/>
          </a:xfrm>
          <a:prstGeom prst="roundRect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6000" b="1" i="1" dirty="0" smtClean="0">
                <a:ln w="0"/>
                <a:solidFill>
                  <a:sysClr val="windowText" lastClr="000000"/>
                </a:solidFill>
                <a:effectLst>
                  <a:reflection blurRad="6350" stA="53000" endA="300" endPos="35500" dir="5400000" sy="-90000" algn="bl" rotWithShape="0"/>
                </a:effectLst>
                <a:latin typeface="Sakkal Majalla" panose="02000000000000000000" pitchFamily="2" charset="-78"/>
                <a:cs typeface="Sakkal Majalla" panose="02000000000000000000" pitchFamily="2" charset="-78"/>
              </a:rPr>
              <a:t>	</a:t>
            </a:r>
            <a:endParaRPr lang="fr-FR" sz="3200" b="1" i="1" dirty="0" smtClean="0">
              <a:ln w="0"/>
              <a:solidFill>
                <a:sysClr val="windowText" lastClr="000000"/>
              </a:solidFill>
              <a:effectLst>
                <a:reflection blurRad="6350" stA="53000" endA="300" endPos="35500" dir="5400000" sy="-90000" algn="bl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531" name="Rectangle 3"/>
          <p:cNvSpPr>
            <a:spLocks noChangeArrowheads="1"/>
          </p:cNvSpPr>
          <p:nvPr/>
        </p:nvSpPr>
        <p:spPr bwMode="auto">
          <a:xfrm>
            <a:off x="315686" y="1034142"/>
            <a:ext cx="11876315" cy="58785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30200" algn="l"/>
              </a:tabLst>
            </a:pPr>
            <a:endParaRPr kumimoji="0" lang="fr-FR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30200" algn="l"/>
              </a:tabLst>
            </a:pPr>
            <a:r>
              <a:rPr kumimoji="0" lang="fr-FR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3).Réaction chimique</a:t>
            </a:r>
            <a:endParaRPr kumimoji="0" lang="fr-FR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r>
              <a:rPr kumimoji="0" lang="fr-FR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</a:t>
            </a:r>
            <a:r>
              <a:rPr kumimoji="0" lang="fr-FR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C’est un phénomène au cours duquel un réactant (A) subit une transformation aboutissant à un produit (B).</a:t>
            </a:r>
          </a:p>
          <a:p>
            <a:endParaRPr lang="fr-FR" sz="1200" dirty="0" smtClean="0">
              <a:latin typeface="Arial" pitchFamily="34" charset="0"/>
              <a:cs typeface="Arial" pitchFamily="34" charset="0"/>
            </a:endParaRPr>
          </a:p>
          <a:p>
            <a:endParaRPr lang="fr-FR" sz="1200" b="1" dirty="0" smtClean="0"/>
          </a:p>
          <a:p>
            <a:endParaRPr lang="fr-FR" sz="1200" b="1" dirty="0" smtClean="0"/>
          </a:p>
          <a:p>
            <a:endParaRPr lang="fr-FR" sz="1200" b="1" dirty="0" smtClean="0"/>
          </a:p>
          <a:p>
            <a:endParaRPr lang="fr-FR" sz="1200" b="1" dirty="0" smtClean="0"/>
          </a:p>
          <a:p>
            <a:r>
              <a:rPr lang="fr-FR" sz="1400" dirty="0" smtClean="0"/>
              <a:t>Dans les réactions chimiques nécessitant la présence d’une enzyme, le réactant (A) subissant l’action d’une enzyme est appelé substrat. Il se forme alors un produit (B).</a:t>
            </a:r>
          </a:p>
          <a:p>
            <a:r>
              <a:rPr lang="fr-FR" sz="1400" b="1" dirty="0" smtClean="0"/>
              <a:t>4).Rôle des enzymes</a:t>
            </a:r>
          </a:p>
          <a:p>
            <a:r>
              <a:rPr lang="fr-FR" sz="1400" dirty="0" smtClean="0"/>
              <a:t>En biologie, la plupart des réactions se font en présence d’une </a:t>
            </a:r>
            <a:r>
              <a:rPr lang="fr-FR" sz="1400" b="1" dirty="0" smtClean="0"/>
              <a:t>enzyme</a:t>
            </a:r>
            <a:r>
              <a:rPr lang="fr-FR" sz="1400" dirty="0" smtClean="0"/>
              <a:t>.</a:t>
            </a:r>
          </a:p>
          <a:p>
            <a:r>
              <a:rPr lang="fr-FR" sz="1400" dirty="0" smtClean="0"/>
              <a:t>Les </a:t>
            </a:r>
            <a:r>
              <a:rPr lang="fr-FR" sz="1400" b="1" dirty="0" smtClean="0"/>
              <a:t>enzymes </a:t>
            </a:r>
            <a:r>
              <a:rPr lang="fr-FR" sz="1400" dirty="0" smtClean="0"/>
              <a:t>sont des </a:t>
            </a:r>
            <a:r>
              <a:rPr lang="fr-FR" sz="1400" b="1" dirty="0" smtClean="0"/>
              <a:t>protéines </a:t>
            </a:r>
            <a:r>
              <a:rPr lang="fr-FR" sz="1400" dirty="0" smtClean="0"/>
              <a:t>qui permettent </a:t>
            </a:r>
            <a:r>
              <a:rPr lang="fr-FR" sz="1400" b="1" dirty="0" smtClean="0"/>
              <a:t>d’</a:t>
            </a:r>
            <a:r>
              <a:rPr lang="fr-FR" sz="1400" b="1" u="sng" dirty="0" smtClean="0"/>
              <a:t>accélérer considérablement et de manière spécifique une réaction chimique </a:t>
            </a:r>
            <a:r>
              <a:rPr lang="fr-FR" sz="1400" dirty="0" smtClean="0"/>
              <a:t>: ce sont des </a:t>
            </a:r>
            <a:r>
              <a:rPr lang="fr-FR" sz="1400" b="1" dirty="0" smtClean="0"/>
              <a:t>biocatalyseurs (catalyseurs biologiques)</a:t>
            </a:r>
            <a:r>
              <a:rPr lang="fr-FR" sz="1400" dirty="0" smtClean="0"/>
              <a:t>.</a:t>
            </a:r>
          </a:p>
          <a:p>
            <a:endParaRPr lang="fr-FR" sz="1400" dirty="0" smtClean="0"/>
          </a:p>
          <a:p>
            <a:endParaRPr lang="fr-FR" sz="1400" dirty="0" smtClean="0"/>
          </a:p>
          <a:p>
            <a:endParaRPr lang="fr-FR" sz="1400" dirty="0" smtClean="0"/>
          </a:p>
          <a:p>
            <a:endParaRPr lang="fr-FR" sz="1400" dirty="0" smtClean="0"/>
          </a:p>
          <a:p>
            <a:endParaRPr lang="fr-FR" sz="1400" dirty="0" smtClean="0"/>
          </a:p>
          <a:p>
            <a:endParaRPr lang="fr-FR" sz="1400" dirty="0" smtClean="0"/>
          </a:p>
          <a:p>
            <a:r>
              <a:rPr lang="fr-FR" sz="1400" dirty="0" smtClean="0"/>
              <a:t>Elles possèdent une </a:t>
            </a:r>
            <a:r>
              <a:rPr lang="fr-FR" sz="1400" u="sng" dirty="0" smtClean="0"/>
              <a:t>spécificité </a:t>
            </a:r>
            <a:r>
              <a:rPr lang="fr-FR" sz="1400" b="1" dirty="0" smtClean="0"/>
              <a:t>de substrat </a:t>
            </a:r>
            <a:r>
              <a:rPr lang="fr-FR" sz="1400" dirty="0" smtClean="0"/>
              <a:t>(une enzyme n’agira que sur une seule catégorie de substrat) et </a:t>
            </a:r>
            <a:r>
              <a:rPr lang="fr-FR" sz="1400" b="1" dirty="0" smtClean="0"/>
              <a:t>de réaction </a:t>
            </a:r>
            <a:r>
              <a:rPr lang="fr-FR" sz="1400" dirty="0" smtClean="0"/>
              <a:t>(une enzyme ne va accélérer qu’un seul type de réaction chimique).</a:t>
            </a:r>
          </a:p>
          <a:p>
            <a:r>
              <a:rPr lang="fr-FR" sz="1400" u="sng" dirty="0" smtClean="0"/>
              <a:t>NB </a:t>
            </a:r>
            <a:r>
              <a:rPr lang="fr-FR" sz="1400" dirty="0" smtClean="0"/>
              <a:t>: </a:t>
            </a:r>
            <a:r>
              <a:rPr lang="fr-FR" sz="1400" b="1" dirty="0" smtClean="0"/>
              <a:t>Nom d’une enzyme </a:t>
            </a:r>
            <a:r>
              <a:rPr lang="fr-FR" sz="1400" dirty="0" smtClean="0"/>
              <a:t>= </a:t>
            </a:r>
            <a:r>
              <a:rPr lang="fr-FR" sz="1400" b="1" dirty="0" smtClean="0"/>
              <a:t>type de réaction + suffixe « -ase » </a:t>
            </a:r>
            <a:r>
              <a:rPr lang="fr-FR" sz="1400" dirty="0" smtClean="0"/>
              <a:t>(ex : Transférase, Hydroxylase,…)</a:t>
            </a:r>
          </a:p>
          <a:p>
            <a:endParaRPr lang="fr-FR" sz="1200" dirty="0" smtClean="0">
              <a:latin typeface="Arial" pitchFamily="34" charset="0"/>
              <a:cs typeface="Arial" pitchFamily="34" charset="0"/>
            </a:endParaRPr>
          </a:p>
          <a:p>
            <a:endParaRPr lang="fr-FR" sz="1200" dirty="0" smtClean="0">
              <a:latin typeface="Arial" pitchFamily="34" charset="0"/>
              <a:cs typeface="Arial" pitchFamily="34" charset="0"/>
            </a:endParaRPr>
          </a:p>
          <a:p>
            <a:endParaRPr lang="fr-FR" sz="1200" dirty="0" smtClean="0">
              <a:latin typeface="Arial" pitchFamily="34" charset="0"/>
              <a:cs typeface="Arial" pitchFamily="34" charset="0"/>
            </a:endParaRPr>
          </a:p>
          <a:p>
            <a:endParaRPr lang="fr-FR" sz="1200" dirty="0" smtClean="0">
              <a:latin typeface="Arial" pitchFamily="34" charset="0"/>
              <a:cs typeface="Arial" pitchFamily="34" charset="0"/>
            </a:endParaRPr>
          </a:p>
          <a:p>
            <a:endParaRPr lang="fr-FR" sz="1200" dirty="0" smtClean="0">
              <a:latin typeface="Arial" pitchFamily="34" charset="0"/>
              <a:cs typeface="Arial" pitchFamily="34" charset="0"/>
            </a:endParaRPr>
          </a:p>
          <a:p>
            <a:r>
              <a:rPr lang="fr-FR" sz="1000" dirty="0" smtClean="0"/>
              <a:t> </a:t>
            </a:r>
            <a:endParaRPr kumimoji="0" lang="fr-F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15" name="image6.jpeg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302182" y="1753745"/>
            <a:ext cx="3252503" cy="793512"/>
          </a:xfrm>
          <a:prstGeom prst="rect">
            <a:avLst/>
          </a:prstGeom>
        </p:spPr>
      </p:pic>
      <p:pic>
        <p:nvPicPr>
          <p:cNvPr id="17" name="image7.jpe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915886" y="4060371"/>
            <a:ext cx="7913914" cy="89262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à coins arrondis 11"/>
          <p:cNvSpPr/>
          <p:nvPr/>
        </p:nvSpPr>
        <p:spPr>
          <a:xfrm>
            <a:off x="163286" y="781793"/>
            <a:ext cx="11789228" cy="5923807"/>
          </a:xfrm>
          <a:prstGeom prst="roundRect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 sz="3600" b="1" i="1" dirty="0" smtClean="0">
              <a:ln w="0"/>
              <a:solidFill>
                <a:sysClr val="windowText" lastClr="000000"/>
              </a:solidFill>
              <a:effectLst>
                <a:reflection blurRad="6350" stA="53000" endA="300" endPos="35500" dir="5400000" sy="-90000" algn="bl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507" name="Rectangle 3"/>
          <p:cNvSpPr>
            <a:spLocks noChangeArrowheads="1"/>
          </p:cNvSpPr>
          <p:nvPr/>
        </p:nvSpPr>
        <p:spPr bwMode="auto">
          <a:xfrm>
            <a:off x="283028" y="1143000"/>
            <a:ext cx="11440886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30200" algn="l"/>
              </a:tabLst>
            </a:pPr>
            <a:r>
              <a:rPr kumimoji="0" lang="fr-FR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5).Notion de voie métabolique</a:t>
            </a:r>
            <a:endParaRPr kumimoji="0" lang="fr-FR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30200" algn="l"/>
              </a:tabLst>
            </a:pPr>
            <a:r>
              <a:rPr kumimoji="0" lang="fr-FR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Les </a:t>
            </a:r>
            <a:r>
              <a:rPr kumimoji="0" lang="fr-FR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réactions chimiques du métabolisme </a:t>
            </a:r>
            <a:r>
              <a:rPr kumimoji="0" lang="fr-FR" sz="1200" b="0" i="0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ne sont pas indépendantes les unes des autres</a:t>
            </a:r>
            <a:r>
              <a:rPr kumimoji="0" lang="fr-FR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, mais </a:t>
            </a:r>
            <a:r>
              <a:rPr kumimoji="0" lang="fr-FR" sz="12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incluses</a:t>
            </a:r>
            <a:r>
              <a:rPr kumimoji="0" lang="fr-FR" sz="1200" b="0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fr-FR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dans des </a:t>
            </a:r>
            <a:r>
              <a:rPr kumimoji="0" lang="fr-FR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séquences de réactions ordonnées</a:t>
            </a:r>
            <a:r>
              <a:rPr kumimoji="0" lang="fr-FR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30200" algn="l"/>
              </a:tabLst>
            </a:pPr>
            <a:endParaRPr kumimoji="0" lang="fr-FR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30200" algn="l"/>
              </a:tabLst>
            </a:pPr>
            <a:endParaRPr kumimoji="0" lang="fr-F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1508" name="Rectangle 4"/>
          <p:cNvSpPr>
            <a:spLocks noChangeArrowheads="1"/>
          </p:cNvSpPr>
          <p:nvPr/>
        </p:nvSpPr>
        <p:spPr bwMode="auto">
          <a:xfrm>
            <a:off x="177800" y="2823483"/>
            <a:ext cx="11760399" cy="20774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30200" algn="l"/>
              </a:tabLst>
            </a:pPr>
            <a:endParaRPr kumimoji="0" lang="fr-FR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30200" algn="l"/>
              </a:tabLst>
            </a:pPr>
            <a:r>
              <a:rPr kumimoji="0" lang="fr-FR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Une </a:t>
            </a:r>
            <a:r>
              <a:rPr kumimoji="0" lang="fr-FR" sz="1200" b="1" i="0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séquence de réaction ordonnée est </a:t>
            </a:r>
            <a:r>
              <a:rPr kumimoji="0" lang="fr-FR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appelée </a:t>
            </a:r>
            <a:r>
              <a:rPr kumimoji="0" lang="fr-FR" sz="1200" b="1" i="0" u="none" strike="noStrike" cap="none" normalizeH="0" baseline="0" dirty="0" smtClean="0">
                <a:ln>
                  <a:noFill/>
                </a:ln>
                <a:solidFill>
                  <a:srgbClr val="007F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voie métabolique</a:t>
            </a:r>
            <a:r>
              <a:rPr kumimoji="0" lang="fr-FR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</a:t>
            </a:r>
            <a:r>
              <a:rPr kumimoji="0" lang="fr-FR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fr-FR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Il existe à cet effet, des </a:t>
            </a:r>
            <a:r>
              <a:rPr kumimoji="0" lang="fr-FR" sz="1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voies cataboliques </a:t>
            </a:r>
            <a:r>
              <a:rPr kumimoji="0" lang="fr-FR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et des </a:t>
            </a:r>
            <a:r>
              <a:rPr kumimoji="0" lang="fr-FR" sz="12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voies anaboliques </a:t>
            </a:r>
            <a:r>
              <a:rPr kumimoji="0" lang="fr-FR" sz="120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alors que </a:t>
            </a:r>
            <a:r>
              <a:rPr kumimoji="0" lang="fr-FR" sz="12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l</a:t>
            </a:r>
            <a:r>
              <a:rPr kumimoji="0" lang="fr-FR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es voies mixtes </a:t>
            </a:r>
          </a:p>
          <a:p>
            <a:pPr marL="0" marR="0" lvl="0" indent="0" algn="l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30200" algn="l"/>
              </a:tabLst>
            </a:pPr>
            <a:r>
              <a:rPr kumimoji="0" lang="fr-FR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sont dites </a:t>
            </a:r>
            <a:r>
              <a:rPr kumimoji="0" lang="fr-FR" sz="1200" b="1" i="0" u="none" strike="noStrike" cap="none" normalizeH="0" baseline="0" dirty="0" smtClean="0">
                <a:ln>
                  <a:noFill/>
                </a:ln>
                <a:solidFill>
                  <a:srgbClr val="660066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amphiboliques</a:t>
            </a:r>
            <a:r>
              <a:rPr kumimoji="0" lang="fr-FR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</a:t>
            </a:r>
            <a:r>
              <a:rPr lang="fr-FR" sz="12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 Chaque </a:t>
            </a:r>
            <a:r>
              <a:rPr lang="fr-FR" sz="1200" u="sng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intermédiaire d’une voie métabolique </a:t>
            </a:r>
            <a:r>
              <a:rPr lang="fr-FR" sz="12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(B, C et D) est appelé </a:t>
            </a:r>
            <a:r>
              <a:rPr lang="fr-FR" sz="1200" b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métabolite. </a:t>
            </a:r>
            <a:r>
              <a:rPr kumimoji="0" lang="fr-FR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Une </a:t>
            </a:r>
            <a:r>
              <a:rPr kumimoji="0" lang="fr-FR" sz="12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voie métabolique </a:t>
            </a:r>
            <a:r>
              <a:rPr kumimoji="0" lang="fr-FR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commence par un </a:t>
            </a:r>
            <a:r>
              <a:rPr kumimoji="0" lang="fr-FR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précurseur</a:t>
            </a:r>
          </a:p>
          <a:p>
            <a:pPr marL="0" marR="0" lvl="0" indent="0" algn="l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30200" algn="l"/>
              </a:tabLst>
            </a:pPr>
            <a:r>
              <a:rPr kumimoji="0" lang="fr-FR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fr-FR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(molécule de départ  A) et finit par un </a:t>
            </a:r>
            <a:r>
              <a:rPr kumimoji="0" lang="fr-FR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produit terminal </a:t>
            </a:r>
            <a:r>
              <a:rPr kumimoji="0" lang="fr-FR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(molécule d’arrivée E).</a:t>
            </a:r>
            <a:endParaRPr kumimoji="0" lang="fr-FR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30200" algn="l"/>
              </a:tabLst>
            </a:pPr>
            <a:r>
              <a:rPr kumimoji="0" lang="fr-FR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6).Régulation des voies métaboliques</a:t>
            </a:r>
            <a:endParaRPr kumimoji="0" lang="fr-FR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30200" algn="l"/>
              </a:tabLst>
            </a:pPr>
            <a:r>
              <a:rPr kumimoji="0" lang="fr-FR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L’</a:t>
            </a:r>
            <a:r>
              <a:rPr kumimoji="0" lang="fr-FR" sz="1200" b="0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activité </a:t>
            </a:r>
            <a:r>
              <a:rPr kumimoji="0" lang="fr-FR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et la </a:t>
            </a:r>
            <a:r>
              <a:rPr kumimoji="0" lang="fr-FR" sz="1200" b="0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quantité </a:t>
            </a:r>
            <a:r>
              <a:rPr kumimoji="0" lang="fr-FR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des </a:t>
            </a:r>
            <a:r>
              <a:rPr kumimoji="0" lang="fr-FR" sz="1200" b="1" i="0" u="none" strike="noStrike" cap="none" normalizeH="0" baseline="0" dirty="0" smtClean="0">
                <a:ln>
                  <a:noFill/>
                </a:ln>
                <a:solidFill>
                  <a:srgbClr val="007F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enzymes </a:t>
            </a:r>
            <a:r>
              <a:rPr kumimoji="0" lang="fr-FR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sont </a:t>
            </a:r>
            <a:r>
              <a:rPr kumimoji="0" lang="fr-FR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finement régulées selon les besoins </a:t>
            </a:r>
            <a:r>
              <a:rPr kumimoji="0" lang="fr-FR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par des </a:t>
            </a:r>
            <a:r>
              <a:rPr kumimoji="0" lang="fr-FR" sz="1200" b="0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métabolites </a:t>
            </a:r>
            <a:r>
              <a:rPr kumimoji="0" lang="fr-FR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présents dans la cellule ou encore grâce à </a:t>
            </a:r>
            <a:r>
              <a:rPr kumimoji="0" lang="fr-FR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l’</a:t>
            </a:r>
            <a:r>
              <a:rPr kumimoji="0" lang="fr-FR" sz="12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action d’hormones</a:t>
            </a:r>
            <a:r>
              <a:rPr kumimoji="0" lang="fr-FR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</a:t>
            </a:r>
            <a:endParaRPr kumimoji="0" lang="fr-FR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30200" algn="l"/>
              </a:tabLst>
            </a:pP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00AD00"/>
                </a:solidFill>
                <a:effectLst/>
                <a:latin typeface="Wingdings" pitchFamily="2" charset="2"/>
                <a:ea typeface="Times New Roman" pitchFamily="18" charset="0"/>
                <a:cs typeface="Arial" pitchFamily="34" charset="0"/>
              </a:rPr>
              <a:t>à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00AD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fr-FR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Si on veut </a:t>
            </a:r>
            <a:r>
              <a:rPr kumimoji="0" lang="fr-FR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accélérer ou ralentir une voie métabolique</a:t>
            </a:r>
            <a:r>
              <a:rPr kumimoji="0" lang="fr-FR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, il est possible </a:t>
            </a:r>
            <a:r>
              <a:rPr kumimoji="0" lang="fr-FR" sz="1200" b="0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d’inhiber ou d’activer les enzymes de la voie.</a:t>
            </a:r>
            <a:endParaRPr kumimoji="0" lang="fr-FR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17" name="image8.jpeg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467683" y="1695558"/>
            <a:ext cx="5936088" cy="1200041"/>
          </a:xfrm>
          <a:prstGeom prst="rect">
            <a:avLst/>
          </a:prstGeom>
        </p:spPr>
      </p:pic>
      <p:pic>
        <p:nvPicPr>
          <p:cNvPr id="18" name="image9.jpeg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628940" y="4829787"/>
            <a:ext cx="5448259" cy="12662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29553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/>
          <p:cNvGraphicFramePr/>
          <p:nvPr>
            <p:extLst>
              <p:ext uri="{D42A27DB-BD31-4B8C-83A1-F6EECF244321}">
                <p14:modId xmlns:p14="http://schemas.microsoft.com/office/powerpoint/2010/main" val="1091404304"/>
              </p:ext>
            </p:extLst>
          </p:nvPr>
        </p:nvGraphicFramePr>
        <p:xfrm>
          <a:off x="0" y="1276537"/>
          <a:ext cx="3754651" cy="241537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Rectangle à coins arrondis 44"/>
          <p:cNvSpPr/>
          <p:nvPr/>
        </p:nvSpPr>
        <p:spPr>
          <a:xfrm>
            <a:off x="402772" y="741721"/>
            <a:ext cx="11571514" cy="5757050"/>
          </a:xfrm>
          <a:prstGeom prst="roundRect">
            <a:avLst/>
          </a:prstGeom>
          <a:ln>
            <a:solidFill>
              <a:srgbClr val="0070C0"/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 sz="3600" b="1" i="1" dirty="0">
              <a:ln w="0"/>
              <a:solidFill>
                <a:sysClr val="windowText" lastClr="000000"/>
              </a:solidFill>
              <a:effectLst>
                <a:reflection blurRad="6350" stA="53000" endA="300" endPos="35500" dir="5400000" sy="-90000" algn="bl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3807698216"/>
              </p:ext>
            </p:extLst>
          </p:nvPr>
        </p:nvGraphicFramePr>
        <p:xfrm>
          <a:off x="4090921" y="1653323"/>
          <a:ext cx="3688504" cy="24975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graphicFrame>
        <p:nvGraphicFramePr>
          <p:cNvPr id="9" name="Diagram 8"/>
          <p:cNvGraphicFramePr/>
          <p:nvPr>
            <p:extLst>
              <p:ext uri="{D42A27DB-BD31-4B8C-83A1-F6EECF244321}">
                <p14:modId xmlns:p14="http://schemas.microsoft.com/office/powerpoint/2010/main" val="702558493"/>
              </p:ext>
            </p:extLst>
          </p:nvPr>
        </p:nvGraphicFramePr>
        <p:xfrm>
          <a:off x="4245133" y="4319516"/>
          <a:ext cx="3817483" cy="253848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2" r:lo="rId13" r:qs="rId14" r:cs="rId15"/>
          </a:graphicData>
        </a:graphic>
      </p:graphicFrame>
      <p:sp>
        <p:nvSpPr>
          <p:cNvPr id="20481" name="Rectangle 1"/>
          <p:cNvSpPr>
            <a:spLocks noChangeArrowheads="1"/>
          </p:cNvSpPr>
          <p:nvPr/>
        </p:nvSpPr>
        <p:spPr bwMode="auto">
          <a:xfrm>
            <a:off x="381000" y="740229"/>
            <a:ext cx="11811000" cy="60324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II/ </a:t>
            </a:r>
            <a:r>
              <a:rPr kumimoji="0" lang="fr-FR" sz="1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Notions de Bioénergétique</a:t>
            </a:r>
            <a:endParaRPr kumimoji="0" lang="fr-FR" sz="10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r>
              <a:rPr kumimoji="0" lang="fr-FR" sz="1400" i="0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La bioénergétique étudie les variations d'énergie associées aux réactions chimiques du métabolisme.</a:t>
            </a:r>
            <a:r>
              <a:rPr lang="fr-FR" sz="1400" dirty="0" smtClean="0"/>
              <a:t> </a:t>
            </a:r>
          </a:p>
          <a:p>
            <a:pPr lvl="0"/>
            <a:r>
              <a:rPr lang="fr-FR" sz="1400" dirty="0" smtClean="0"/>
              <a:t>Qu'est-ce que l'énergie ? L’énergie définit toutes les formes de travail (= déplacement de matière dans le sens d’un gradient de potentiel) ou de chaleur. Elle se mesure en Joules (J) ou en Calories (cal).</a:t>
            </a:r>
            <a:r>
              <a:rPr lang="en-US" sz="1400" u="heavy" dirty="0" smtClean="0"/>
              <a:t> </a:t>
            </a:r>
          </a:p>
          <a:p>
            <a:pPr lvl="0"/>
            <a:r>
              <a:rPr lang="en-US" dirty="0" smtClean="0"/>
              <a:t>1</a:t>
            </a:r>
            <a:r>
              <a:rPr lang="en-US" sz="1400" b="1" dirty="0" smtClean="0"/>
              <a:t>).</a:t>
            </a:r>
            <a:r>
              <a:rPr lang="en-US" sz="1400" b="1" dirty="0" err="1" smtClean="0"/>
              <a:t>Energie</a:t>
            </a:r>
            <a:r>
              <a:rPr lang="en-US" sz="1400" b="1" dirty="0" smtClean="0"/>
              <a:t> </a:t>
            </a:r>
            <a:r>
              <a:rPr lang="en-US" sz="1400" b="1" dirty="0" err="1" smtClean="0"/>
              <a:t>Libre</a:t>
            </a:r>
            <a:r>
              <a:rPr lang="en-US" sz="1400" b="1" dirty="0" smtClean="0"/>
              <a:t> (G) </a:t>
            </a:r>
            <a:endParaRPr lang="fr-FR" sz="1400" b="1" dirty="0" smtClean="0"/>
          </a:p>
          <a:p>
            <a:r>
              <a:rPr lang="fr-FR" sz="1400" dirty="0" smtClean="0"/>
              <a:t>L’énergie libre G (exprimée en kJ/mol ou kcal/mol) d’une molécule est la partie de l’énergie contenue dans une molécule susceptible de fournir </a:t>
            </a:r>
          </a:p>
          <a:p>
            <a:r>
              <a:rPr lang="fr-FR" sz="1400" dirty="0" smtClean="0"/>
              <a:t>un travail utile (c’est-à-dire de réagir, de se transformer). Le reste de l’énergie ne peut être libéré que sous forme de chaleur.</a:t>
            </a:r>
          </a:p>
          <a:p>
            <a:r>
              <a:rPr lang="fr-FR" sz="1400" i="1" dirty="0" smtClean="0"/>
              <a:t> </a:t>
            </a:r>
            <a:r>
              <a:rPr lang="fr-FR" sz="1400" dirty="0" smtClean="0"/>
              <a:t>En d’autres termes, le G reflète le potentiel qu’a une molécule de se transformer.</a:t>
            </a:r>
          </a:p>
          <a:p>
            <a:r>
              <a:rPr lang="fr-FR" sz="1400" dirty="0" smtClean="0"/>
              <a:t>Une réaction chimique évolue selon un gradient de potentiel : dans le sens de la molécule possédant le G le plus élevé vers la molécule</a:t>
            </a:r>
          </a:p>
          <a:p>
            <a:pPr lvl="0"/>
            <a:r>
              <a:rPr lang="fr-FR" sz="1400" dirty="0" smtClean="0"/>
              <a:t> possédant le G le plus faible (de la molécule la moins stable chimiquement vers la molécule la plus stable).</a:t>
            </a:r>
            <a:r>
              <a:rPr lang="en-US" sz="1400" dirty="0" smtClean="0"/>
              <a:t> </a:t>
            </a:r>
          </a:p>
          <a:p>
            <a:pPr lvl="0"/>
            <a:r>
              <a:rPr lang="en-US" b="1" dirty="0" smtClean="0"/>
              <a:t>2</a:t>
            </a:r>
            <a:r>
              <a:rPr lang="en-US" sz="1400" b="1" dirty="0" smtClean="0"/>
              <a:t>).Variation </a:t>
            </a:r>
            <a:r>
              <a:rPr lang="en-US" sz="1400" b="1" dirty="0" err="1" smtClean="0"/>
              <a:t>d'Energie</a:t>
            </a:r>
            <a:r>
              <a:rPr lang="en-US" sz="1400" b="1" dirty="0" smtClean="0"/>
              <a:t> </a:t>
            </a:r>
            <a:r>
              <a:rPr lang="en-US" sz="1400" b="1" dirty="0" err="1" smtClean="0"/>
              <a:t>Libre</a:t>
            </a:r>
            <a:r>
              <a:rPr lang="en-US" sz="1400" b="1" dirty="0" smtClean="0"/>
              <a:t> (G)</a:t>
            </a:r>
            <a:endParaRPr lang="fr-FR" sz="1400" b="1" dirty="0" smtClean="0"/>
          </a:p>
          <a:p>
            <a:r>
              <a:rPr lang="fr-FR" sz="1400" dirty="0" smtClean="0"/>
              <a:t>Les espèces A et B possèdent des énergies libres (G) différentes :    G(A) et G(B).</a:t>
            </a:r>
          </a:p>
          <a:p>
            <a:r>
              <a:rPr lang="fr-FR" sz="1400" dirty="0" smtClean="0"/>
              <a:t>La Variation d'Energie Libre G(B) – G(A) entre les deux espèces est notée </a:t>
            </a:r>
            <a:r>
              <a:rPr lang="en-US" sz="1400" dirty="0" smtClean="0"/>
              <a:t></a:t>
            </a:r>
            <a:r>
              <a:rPr lang="fr-FR" sz="1400" dirty="0" smtClean="0"/>
              <a:t>G.</a:t>
            </a:r>
          </a:p>
          <a:p>
            <a:r>
              <a:rPr lang="fr-FR" sz="1400" dirty="0" smtClean="0"/>
              <a:t>Lors d’une réaction de type A        B, trois situations existent :</a:t>
            </a:r>
          </a:p>
          <a:p>
            <a:pPr lvl="0"/>
            <a:r>
              <a:rPr lang="fr-FR" sz="1400" dirty="0" smtClean="0"/>
              <a:t>Lorsque </a:t>
            </a:r>
            <a:r>
              <a:rPr lang="en-US" sz="1400" dirty="0" smtClean="0"/>
              <a:t></a:t>
            </a:r>
            <a:r>
              <a:rPr lang="fr-FR" sz="1400" dirty="0" smtClean="0"/>
              <a:t>G &lt; o alors G(B) &lt; G(A) : la réaction est </a:t>
            </a:r>
            <a:r>
              <a:rPr lang="fr-FR" sz="1400" dirty="0" smtClean="0">
                <a:solidFill>
                  <a:schemeClr val="accent1"/>
                </a:solidFill>
              </a:rPr>
              <a:t>EXERGONIQUE.</a:t>
            </a:r>
          </a:p>
          <a:p>
            <a:r>
              <a:rPr lang="fr-FR" sz="1400" dirty="0" smtClean="0"/>
              <a:t>La réaction A → B est spontanée, favorable et elle libère une quantité d'énergie </a:t>
            </a:r>
          </a:p>
          <a:p>
            <a:r>
              <a:rPr lang="en-US" sz="1400" dirty="0" smtClean="0"/>
              <a:t></a:t>
            </a:r>
            <a:r>
              <a:rPr lang="fr-FR" sz="1400" dirty="0" smtClean="0"/>
              <a:t>G = IG(B) – G(A)I (en valeur absolue). La réaction est dite irréversible.</a:t>
            </a:r>
          </a:p>
          <a:p>
            <a:pPr lvl="0"/>
            <a:r>
              <a:rPr lang="fr-FR" sz="1400" dirty="0" smtClean="0"/>
              <a:t>Lorsque </a:t>
            </a:r>
            <a:r>
              <a:rPr lang="en-US" sz="1400" dirty="0" smtClean="0"/>
              <a:t></a:t>
            </a:r>
            <a:r>
              <a:rPr lang="fr-FR" sz="1400" dirty="0" smtClean="0"/>
              <a:t>G &gt; 0 alors G(B) &gt; G(A) : la réaction est </a:t>
            </a:r>
            <a:r>
              <a:rPr lang="fr-FR" sz="1400" dirty="0" smtClean="0">
                <a:solidFill>
                  <a:schemeClr val="accent1"/>
                </a:solidFill>
              </a:rPr>
              <a:t>ENDERGONIQUE</a:t>
            </a:r>
            <a:r>
              <a:rPr lang="fr-FR" sz="1400" dirty="0" smtClean="0"/>
              <a:t>.</a:t>
            </a:r>
          </a:p>
          <a:p>
            <a:r>
              <a:rPr lang="fr-FR" sz="1400" dirty="0" smtClean="0"/>
              <a:t>La réaction A → B ne se fait pas de manière spontanée, elle est défavorable.</a:t>
            </a:r>
          </a:p>
          <a:p>
            <a:r>
              <a:rPr lang="fr-FR" sz="1400" dirty="0" smtClean="0"/>
              <a:t>Il faut apporter une quantité d'énergie </a:t>
            </a:r>
            <a:r>
              <a:rPr lang="en-US" sz="1400" dirty="0" smtClean="0"/>
              <a:t></a:t>
            </a:r>
            <a:r>
              <a:rPr lang="fr-FR" sz="1400" dirty="0" smtClean="0"/>
              <a:t>G = IG(B) – G(A)I (en valeur absolue) pour que la réaction se produise. </a:t>
            </a:r>
            <a:r>
              <a:rPr lang="en-US" sz="1400" dirty="0" smtClean="0"/>
              <a:t>La </a:t>
            </a:r>
            <a:r>
              <a:rPr lang="en-US" sz="1400" dirty="0" err="1" smtClean="0"/>
              <a:t>réaction</a:t>
            </a:r>
            <a:r>
              <a:rPr lang="en-US" sz="1400" dirty="0" smtClean="0"/>
              <a:t> </a:t>
            </a:r>
            <a:r>
              <a:rPr lang="en-US" sz="1400" dirty="0" err="1" smtClean="0"/>
              <a:t>est</a:t>
            </a:r>
            <a:r>
              <a:rPr lang="en-US" sz="1400" dirty="0" smtClean="0"/>
              <a:t> </a:t>
            </a:r>
            <a:r>
              <a:rPr lang="en-US" sz="1400" dirty="0" err="1" smtClean="0"/>
              <a:t>dite</a:t>
            </a:r>
            <a:r>
              <a:rPr lang="en-US" sz="1400" dirty="0" smtClean="0"/>
              <a:t> impossible.</a:t>
            </a:r>
            <a:endParaRPr lang="fr-FR" sz="1400" dirty="0" smtClean="0"/>
          </a:p>
          <a:p>
            <a:pPr lvl="0"/>
            <a:r>
              <a:rPr lang="fr-FR" sz="1400" dirty="0" smtClean="0"/>
              <a:t>Lorsque </a:t>
            </a:r>
            <a:r>
              <a:rPr lang="en-US" sz="1400" dirty="0" smtClean="0"/>
              <a:t></a:t>
            </a:r>
            <a:r>
              <a:rPr lang="fr-FR" sz="1400" dirty="0" smtClean="0"/>
              <a:t>G = 0 alors G(B) = G(A) : La réaction est A </a:t>
            </a:r>
            <a:r>
              <a:rPr lang="fr-FR" sz="1400" dirty="0" smtClean="0">
                <a:solidFill>
                  <a:schemeClr val="accent1"/>
                </a:solidFill>
              </a:rPr>
              <a:t>L’EQUILIBRE</a:t>
            </a:r>
            <a:r>
              <a:rPr lang="fr-FR" sz="1400" dirty="0" smtClean="0"/>
              <a:t>, il existe un équilibre entre la quantité de réactant et de produit. Elle ne  </a:t>
            </a:r>
          </a:p>
          <a:p>
            <a:pPr lvl="0"/>
            <a:r>
              <a:rPr lang="fr-FR" sz="1400" dirty="0" smtClean="0"/>
              <a:t>    consomme pas d'énergie et elle n'en libère pas non plus : A et B ont le même potentiel. La réaction se fait dans les deux sens :</a:t>
            </a:r>
          </a:p>
          <a:p>
            <a:r>
              <a:rPr lang="fr-FR" sz="1400" dirty="0" smtClean="0"/>
              <a:t>   elle donc est réversible.</a:t>
            </a:r>
            <a:r>
              <a:rPr lang="fr-FR" sz="1400" b="1" dirty="0" smtClean="0"/>
              <a:t> </a:t>
            </a:r>
          </a:p>
          <a:p>
            <a:r>
              <a:rPr lang="fr-FR" sz="1400" b="1" dirty="0" smtClean="0"/>
              <a:t>     </a:t>
            </a:r>
            <a:r>
              <a:rPr lang="fr-FR" sz="1400" b="1" dirty="0" smtClean="0">
                <a:solidFill>
                  <a:srgbClr val="6699FF"/>
                </a:solidFill>
              </a:rPr>
              <a:t>Le </a:t>
            </a:r>
            <a:r>
              <a:rPr lang="en-US" sz="1400" b="1" dirty="0" smtClean="0">
                <a:solidFill>
                  <a:srgbClr val="6699FF"/>
                </a:solidFill>
              </a:rPr>
              <a:t></a:t>
            </a:r>
            <a:r>
              <a:rPr lang="fr-FR" sz="1400" b="1" dirty="0" smtClean="0">
                <a:solidFill>
                  <a:srgbClr val="6699FF"/>
                </a:solidFill>
              </a:rPr>
              <a:t>G permet donc de prédire le sens d’une réaction chimique et son importance.</a:t>
            </a:r>
            <a:endParaRPr lang="fr-FR" sz="1400" dirty="0" smtClean="0">
              <a:solidFill>
                <a:srgbClr val="6699FF"/>
              </a:solidFill>
            </a:endParaRPr>
          </a:p>
          <a:p>
            <a:pPr lvl="0"/>
            <a:endParaRPr lang="fr-FR" sz="1400" dirty="0" smtClean="0"/>
          </a:p>
          <a:p>
            <a:endParaRPr lang="fr-FR" sz="1400" dirty="0" smtClean="0"/>
          </a:p>
          <a:p>
            <a:endParaRPr lang="fr-FR" sz="1400" dirty="0"/>
          </a:p>
        </p:txBody>
      </p:sp>
      <p:cxnSp>
        <p:nvCxnSpPr>
          <p:cNvPr id="12" name="Connecteur droit avec flèche 11"/>
          <p:cNvCxnSpPr/>
          <p:nvPr/>
        </p:nvCxnSpPr>
        <p:spPr>
          <a:xfrm>
            <a:off x="2906487" y="4060371"/>
            <a:ext cx="272143" cy="1588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175273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2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2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D14B9F53-0BB4-4709-96AE-473CF9FA70F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750" fill="hold"/>
                                        <p:tgtEl>
                                          <p:spTgt spid="2">
                                            <p:graphicEl>
                                              <a:dgm id="{D14B9F53-0BB4-4709-96AE-473CF9FA70F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750" fill="hold"/>
                                        <p:tgtEl>
                                          <p:spTgt spid="2">
                                            <p:graphicEl>
                                              <a:dgm id="{D14B9F53-0BB4-4709-96AE-473CF9FA70F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3C98113A-999F-42F5-B930-144FEA5DBBE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750" fill="hold"/>
                                        <p:tgtEl>
                                          <p:spTgt spid="5">
                                            <p:graphicEl>
                                              <a:dgm id="{3C98113A-999F-42F5-B930-144FEA5DBBE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750" fill="hold"/>
                                        <p:tgtEl>
                                          <p:spTgt spid="5">
                                            <p:graphicEl>
                                              <a:dgm id="{3C98113A-999F-42F5-B930-144FEA5DBBE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027302E8-CC2D-48F2-A6DC-018740DF1EB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750" fill="hold"/>
                                        <p:tgtEl>
                                          <p:spTgt spid="9">
                                            <p:graphicEl>
                                              <a:dgm id="{027302E8-CC2D-48F2-A6DC-018740DF1EB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750" fill="hold"/>
                                        <p:tgtEl>
                                          <p:spTgt spid="9">
                                            <p:graphicEl>
                                              <a:dgm id="{027302E8-CC2D-48F2-A6DC-018740DF1EB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" grpId="0" uiExpand="1">
        <p:bldSub>
          <a:bldDgm/>
        </p:bldSub>
      </p:bldGraphic>
      <p:bldP spid="4" grpId="0" animBg="1"/>
      <p:bldGraphic spid="5" grpId="0" uiExpand="1">
        <p:bldSub>
          <a:bldDgm/>
        </p:bldSub>
      </p:bldGraphic>
      <p:bldGraphic spid="9" grpId="0" uiExpand="1">
        <p:bldSub>
          <a:bldDgm/>
        </p:bldSub>
      </p:bldGraphic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à coins arrondis 7"/>
          <p:cNvSpPr/>
          <p:nvPr/>
        </p:nvSpPr>
        <p:spPr>
          <a:xfrm>
            <a:off x="783771" y="642256"/>
            <a:ext cx="11408229" cy="5910943"/>
          </a:xfrm>
          <a:prstGeom prst="roundRect">
            <a:avLst/>
          </a:prstGeom>
          <a:ln>
            <a:solidFill>
              <a:srgbClr val="0070C0"/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 sz="2400" dirty="0"/>
          </a:p>
        </p:txBody>
      </p:sp>
      <p:sp>
        <p:nvSpPr>
          <p:cNvPr id="29706" name="Rectangle 10"/>
          <p:cNvSpPr>
            <a:spLocks noChangeArrowheads="1"/>
          </p:cNvSpPr>
          <p:nvPr/>
        </p:nvSpPr>
        <p:spPr bwMode="auto">
          <a:xfrm>
            <a:off x="925286" y="990601"/>
            <a:ext cx="10461171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defTabSz="91440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tabLst>
                <a:tab pos="330200" algn="l"/>
              </a:tabLst>
            </a:pPr>
            <a:r>
              <a:rPr kumimoji="0" lang="en-US" sz="1200" b="1" i="0" strike="noStrike" cap="none" normalizeH="0" baseline="0" dirty="0" smtClean="0">
                <a:ln>
                  <a:noFill/>
                </a:ln>
                <a:solidFill>
                  <a:srgbClr val="007F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3.Conditions standards et conditions quelconques</a:t>
            </a:r>
            <a:r>
              <a:rPr lang="fr-FR" sz="1000" dirty="0" smtClean="0"/>
              <a:t/>
            </a:r>
            <a:br>
              <a:rPr lang="fr-FR" sz="1000" dirty="0" smtClean="0"/>
            </a:br>
            <a:r>
              <a:rPr lang="fr-FR" sz="1200" dirty="0" smtClean="0"/>
              <a:t>Il est, donc, nécessaire de mesurer le </a:t>
            </a:r>
            <a:r>
              <a:rPr lang="en-US" sz="1200" dirty="0" smtClean="0"/>
              <a:t></a:t>
            </a:r>
            <a:r>
              <a:rPr lang="fr-FR" sz="1200" dirty="0" smtClean="0"/>
              <a:t>G </a:t>
            </a:r>
            <a:r>
              <a:rPr lang="en-US" sz="1200" dirty="0" smtClean="0"/>
              <a:t>, ainsi, </a:t>
            </a:r>
            <a:r>
              <a:rPr lang="fr-FR" sz="1200" dirty="0" smtClean="0"/>
              <a:t>une nouvelle grandeur de </a:t>
            </a:r>
            <a:r>
              <a:rPr lang="en-US" sz="1200" dirty="0" smtClean="0"/>
              <a:t></a:t>
            </a:r>
            <a:r>
              <a:rPr lang="fr-FR" sz="1200" dirty="0" smtClean="0"/>
              <a:t>G0 est définie. Le </a:t>
            </a:r>
            <a:r>
              <a:rPr lang="en-US" sz="1200" dirty="0" smtClean="0"/>
              <a:t></a:t>
            </a:r>
            <a:r>
              <a:rPr lang="fr-FR" sz="1200" dirty="0" smtClean="0"/>
              <a:t>G0 est la variation d’énergie libre standard d’une réaction qui</a:t>
            </a:r>
          </a:p>
          <a:p>
            <a:pPr lvl="0" defTabSz="91440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tabLst>
                <a:tab pos="330200" algn="l"/>
              </a:tabLst>
            </a:pPr>
            <a:r>
              <a:rPr lang="fr-FR" sz="1200" dirty="0" smtClean="0"/>
              <a:t>décrit le sens et l’importance d’une réaction dans les conditions standards.</a:t>
            </a:r>
            <a:endParaRPr kumimoji="0" lang="fr-FR" sz="1200" i="0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30200" algn="l"/>
              </a:tabLst>
            </a:pPr>
            <a:endParaRPr kumimoji="0" lang="fr-F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9705" name="Text Box 9"/>
          <p:cNvSpPr txBox="1">
            <a:spLocks noChangeArrowheads="1"/>
          </p:cNvSpPr>
          <p:nvPr/>
        </p:nvSpPr>
        <p:spPr bwMode="auto">
          <a:xfrm>
            <a:off x="1700894" y="1864406"/>
            <a:ext cx="9032420" cy="1227137"/>
          </a:xfrm>
          <a:prstGeom prst="rect">
            <a:avLst/>
          </a:prstGeom>
          <a:noFill/>
          <a:ln w="27432">
            <a:solidFill>
              <a:srgbClr val="3F0C99"/>
            </a:solidFill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2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Les </a:t>
            </a:r>
            <a:r>
              <a:rPr kumimoji="0" lang="fr-FR" sz="1200" i="0" u="sng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conditions standards </a:t>
            </a:r>
            <a:r>
              <a:rPr kumimoji="0" lang="fr-FR" sz="120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sont des </a:t>
            </a:r>
            <a:r>
              <a:rPr kumimoji="0" lang="fr-FR" sz="1200" i="0" u="sng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conditions idéales </a:t>
            </a:r>
            <a:r>
              <a:rPr kumimoji="0" lang="fr-FR" sz="120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dans lesquelles:</a:t>
            </a:r>
            <a:endParaRPr kumimoji="0" lang="fr-FR" sz="1200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20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- La température T est de 25°C</a:t>
            </a:r>
            <a:endParaRPr kumimoji="0" lang="fr-FR" sz="1200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20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- La pression atmosphérique P est de 1 </a:t>
            </a:r>
            <a:r>
              <a:rPr kumimoji="0" lang="fr-FR" sz="1200" i="0" u="none" strike="noStrike" cap="none" normalizeH="0" baseline="0" dirty="0" err="1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atm</a:t>
            </a:r>
            <a:endParaRPr kumimoji="0" lang="fr-FR" sz="1200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20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- La concentration initiale de tous les solutés est égale à 1M (=1mol/L)</a:t>
            </a:r>
            <a:endParaRPr kumimoji="0" lang="fr-FR" sz="1200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20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- Le pH est de 0 (car [H+] = 1M et ph = - log [H+])</a:t>
            </a:r>
            <a:endParaRPr kumimoji="0" lang="fr-FR" sz="1200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9710" name="Line 14"/>
          <p:cNvSpPr>
            <a:spLocks noChangeShapeType="1"/>
          </p:cNvSpPr>
          <p:nvPr/>
        </p:nvSpPr>
        <p:spPr bwMode="auto">
          <a:xfrm>
            <a:off x="1106488" y="457200"/>
            <a:ext cx="1176337" cy="0"/>
          </a:xfrm>
          <a:prstGeom prst="line">
            <a:avLst/>
          </a:prstGeom>
          <a:noFill/>
          <a:ln w="15113">
            <a:solidFill>
              <a:srgbClr val="00008E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29709" name="Text Box 13"/>
          <p:cNvSpPr txBox="1">
            <a:spLocks noChangeArrowheads="1"/>
          </p:cNvSpPr>
          <p:nvPr/>
        </p:nvSpPr>
        <p:spPr bwMode="auto">
          <a:xfrm flipV="1">
            <a:off x="3581400" y="849312"/>
            <a:ext cx="65314" cy="75974"/>
          </a:xfrm>
          <a:prstGeom prst="rect">
            <a:avLst/>
          </a:prstGeom>
          <a:noFill/>
          <a:ln w="6096">
            <a:solidFill>
              <a:srgbClr val="FF0000"/>
            </a:solidFill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9712" name="Rectangle 16"/>
          <p:cNvSpPr>
            <a:spLocks noChangeArrowheads="1"/>
          </p:cNvSpPr>
          <p:nvPr/>
        </p:nvSpPr>
        <p:spPr bwMode="auto">
          <a:xfrm>
            <a:off x="598714" y="457200"/>
            <a:ext cx="8285449" cy="35086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22300" algn="l"/>
              </a:tabLst>
            </a:pPr>
            <a:endParaRPr kumimoji="0" lang="fr-FR" sz="1200" b="0" i="0" u="none" strike="noStrike" cap="none" normalizeH="0" baseline="0" dirty="0" smtClean="0">
              <a:ln>
                <a:noFill/>
              </a:ln>
              <a:solidFill>
                <a:srgbClr val="00008E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22300" algn="l"/>
              </a:tabLst>
            </a:pPr>
            <a:endParaRPr lang="fr-FR" sz="1200" dirty="0" smtClean="0">
              <a:solidFill>
                <a:srgbClr val="00008E"/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22300" algn="l"/>
              </a:tabLst>
            </a:pPr>
            <a:endParaRPr kumimoji="0" lang="fr-FR" sz="1200" b="0" i="0" u="none" strike="noStrike" cap="none" normalizeH="0" baseline="0" dirty="0" smtClean="0">
              <a:ln>
                <a:noFill/>
              </a:ln>
              <a:solidFill>
                <a:srgbClr val="00008E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22300" algn="l"/>
              </a:tabLst>
            </a:pPr>
            <a:endParaRPr lang="fr-FR" sz="1200" dirty="0" smtClean="0">
              <a:solidFill>
                <a:srgbClr val="00008E"/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22300" algn="l"/>
              </a:tabLst>
            </a:pPr>
            <a:endParaRPr kumimoji="0" lang="fr-FR" sz="1200" b="0" i="0" u="none" strike="noStrike" cap="none" normalizeH="0" baseline="0" dirty="0" smtClean="0">
              <a:ln>
                <a:noFill/>
              </a:ln>
              <a:solidFill>
                <a:srgbClr val="00008E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22300" algn="l"/>
              </a:tabLst>
            </a:pPr>
            <a:endParaRPr lang="fr-FR" sz="1200" dirty="0" smtClean="0">
              <a:solidFill>
                <a:srgbClr val="00008E"/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22300" algn="l"/>
              </a:tabLst>
            </a:pPr>
            <a:endParaRPr kumimoji="0" lang="fr-FR" sz="1200" b="0" i="0" u="none" strike="noStrike" cap="none" normalizeH="0" baseline="0" dirty="0" smtClean="0">
              <a:ln>
                <a:noFill/>
              </a:ln>
              <a:solidFill>
                <a:srgbClr val="00008E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22300" algn="l"/>
              </a:tabLst>
            </a:pPr>
            <a:endParaRPr lang="fr-FR" sz="1200" dirty="0" smtClean="0">
              <a:solidFill>
                <a:srgbClr val="00008E"/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22300" algn="l"/>
              </a:tabLst>
            </a:pPr>
            <a:endParaRPr kumimoji="0" lang="fr-FR" sz="1200" b="0" i="0" u="none" strike="noStrike" cap="none" normalizeH="0" baseline="0" dirty="0" smtClean="0">
              <a:ln>
                <a:noFill/>
              </a:ln>
              <a:solidFill>
                <a:srgbClr val="00008E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22300" algn="l"/>
              </a:tabLst>
            </a:pPr>
            <a:endParaRPr lang="fr-FR" sz="1200" dirty="0" smtClean="0">
              <a:solidFill>
                <a:srgbClr val="00008E"/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22300" algn="l"/>
              </a:tabLst>
            </a:pPr>
            <a:endParaRPr kumimoji="0" lang="fr-FR" sz="1200" b="0" i="0" u="none" strike="noStrike" cap="none" normalizeH="0" baseline="0" dirty="0" smtClean="0">
              <a:ln>
                <a:noFill/>
              </a:ln>
              <a:solidFill>
                <a:srgbClr val="00008E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22300" algn="l"/>
              </a:tabLst>
            </a:pPr>
            <a:endParaRPr lang="fr-FR" sz="1200" dirty="0" smtClean="0">
              <a:solidFill>
                <a:srgbClr val="00008E"/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22300" algn="l"/>
              </a:tabLst>
            </a:pPr>
            <a:endParaRPr kumimoji="0" lang="fr-FR" sz="1200" b="0" i="0" u="none" strike="noStrike" cap="none" normalizeH="0" baseline="0" dirty="0" smtClean="0">
              <a:ln>
                <a:noFill/>
              </a:ln>
              <a:solidFill>
                <a:srgbClr val="00008E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22300" algn="l"/>
              </a:tabLst>
            </a:pPr>
            <a:endParaRPr lang="fr-FR" sz="1200" dirty="0" smtClean="0">
              <a:solidFill>
                <a:srgbClr val="00008E"/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22300" algn="l"/>
              </a:tabLst>
            </a:pPr>
            <a:endParaRPr kumimoji="0" lang="fr-FR" sz="1200" b="0" i="0" u="none" strike="noStrike" cap="none" normalizeH="0" baseline="0" dirty="0" smtClean="0">
              <a:ln>
                <a:noFill/>
              </a:ln>
              <a:solidFill>
                <a:srgbClr val="00008E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22300" algn="l"/>
              </a:tabLst>
            </a:pPr>
            <a:endParaRPr lang="fr-FR" sz="1200" dirty="0" smtClean="0">
              <a:solidFill>
                <a:srgbClr val="00008E"/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22300" algn="l"/>
              </a:tabLst>
            </a:pPr>
            <a:endParaRPr kumimoji="0" lang="fr-FR" sz="1200" b="0" i="0" u="none" strike="noStrike" cap="none" normalizeH="0" baseline="0" dirty="0" smtClean="0">
              <a:ln>
                <a:noFill/>
              </a:ln>
              <a:solidFill>
                <a:srgbClr val="00008E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22300" algn="l"/>
              </a:tabLst>
            </a:pPr>
            <a:endParaRPr kumimoji="0" lang="fr-F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9713" name="Rectangle 17"/>
          <p:cNvSpPr>
            <a:spLocks noChangeArrowheads="1"/>
          </p:cNvSpPr>
          <p:nvPr/>
        </p:nvSpPr>
        <p:spPr bwMode="auto">
          <a:xfrm>
            <a:off x="0" y="457200"/>
            <a:ext cx="1500003" cy="34287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736368" tIns="647496" rIns="749064" bIns="736368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22300" algn="l"/>
              </a:tabLst>
            </a:pPr>
            <a:endParaRPr kumimoji="0" lang="fr-FR" sz="1200" b="0" i="0" u="none" strike="noStrike" cap="none" normalizeH="0" baseline="0" dirty="0" smtClean="0">
              <a:ln>
                <a:noFill/>
              </a:ln>
              <a:solidFill>
                <a:srgbClr val="00008E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22300" algn="l"/>
              </a:tabLst>
            </a:pPr>
            <a:endParaRPr kumimoji="0" lang="fr-FR" sz="1200" b="0" i="0" u="none" strike="noStrike" cap="none" normalizeH="0" baseline="0" dirty="0" smtClean="0">
              <a:ln>
                <a:noFill/>
              </a:ln>
              <a:solidFill>
                <a:srgbClr val="00008E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22300" algn="l"/>
              </a:tabLst>
            </a:pPr>
            <a:endParaRPr lang="fr-FR" sz="1200" dirty="0" smtClean="0">
              <a:solidFill>
                <a:srgbClr val="00008E"/>
              </a:solidFill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22300" algn="l"/>
              </a:tabLst>
            </a:pPr>
            <a:endParaRPr kumimoji="0" lang="fr-FR" sz="1200" b="0" i="0" u="none" strike="noStrike" cap="none" normalizeH="0" baseline="0" dirty="0" smtClean="0">
              <a:ln>
                <a:noFill/>
              </a:ln>
              <a:solidFill>
                <a:srgbClr val="00008E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22300" algn="l"/>
              </a:tabLst>
            </a:pPr>
            <a:endParaRPr lang="fr-FR" sz="1200" dirty="0" smtClean="0">
              <a:solidFill>
                <a:srgbClr val="00008E"/>
              </a:solidFill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22300" algn="l"/>
              </a:tabLst>
            </a:pPr>
            <a:endParaRPr kumimoji="0" lang="fr-FR" sz="1200" b="0" i="0" u="none" strike="noStrike" cap="none" normalizeH="0" baseline="0" dirty="0" smtClean="0">
              <a:ln>
                <a:noFill/>
              </a:ln>
              <a:solidFill>
                <a:srgbClr val="00008E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22300" algn="l"/>
              </a:tabLst>
            </a:pPr>
            <a:endParaRPr lang="fr-FR" sz="1200" dirty="0" smtClean="0">
              <a:solidFill>
                <a:srgbClr val="00008E"/>
              </a:solidFill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22300" algn="l"/>
              </a:tabLst>
            </a:pPr>
            <a:endParaRPr kumimoji="0" lang="fr-FR" sz="1200" b="0" i="0" u="none" strike="noStrike" cap="none" normalizeH="0" baseline="0" dirty="0" smtClean="0">
              <a:ln>
                <a:noFill/>
              </a:ln>
              <a:solidFill>
                <a:srgbClr val="00008E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22300" algn="l"/>
              </a:tabLst>
            </a:pPr>
            <a:endParaRPr lang="fr-FR" sz="1200" dirty="0" smtClean="0">
              <a:solidFill>
                <a:srgbClr val="00008E"/>
              </a:solidFill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22300" algn="l"/>
              </a:tabLst>
            </a:pPr>
            <a:endParaRPr kumimoji="0" lang="fr-FR" sz="1200" b="0" i="0" u="none" strike="noStrike" cap="none" normalizeH="0" baseline="0" dirty="0" smtClean="0">
              <a:ln>
                <a:noFill/>
              </a:ln>
              <a:solidFill>
                <a:srgbClr val="00008E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22300" algn="l"/>
              </a:tabLst>
            </a:pPr>
            <a:endParaRPr lang="fr-FR" sz="1200" dirty="0" smtClean="0">
              <a:solidFill>
                <a:srgbClr val="00008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9720" name="Line 24"/>
          <p:cNvSpPr>
            <a:spLocks noChangeShapeType="1"/>
          </p:cNvSpPr>
          <p:nvPr/>
        </p:nvSpPr>
        <p:spPr bwMode="auto">
          <a:xfrm>
            <a:off x="1106488" y="457200"/>
            <a:ext cx="1176337" cy="0"/>
          </a:xfrm>
          <a:prstGeom prst="line">
            <a:avLst/>
          </a:prstGeom>
          <a:noFill/>
          <a:ln w="15113">
            <a:solidFill>
              <a:srgbClr val="00008E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29719" name="Text Box 23"/>
          <p:cNvSpPr txBox="1">
            <a:spLocks noChangeArrowheads="1"/>
          </p:cNvSpPr>
          <p:nvPr/>
        </p:nvSpPr>
        <p:spPr bwMode="auto">
          <a:xfrm>
            <a:off x="8484961" y="3661682"/>
            <a:ext cx="1147763" cy="192088"/>
          </a:xfrm>
          <a:prstGeom prst="rect">
            <a:avLst/>
          </a:prstGeom>
          <a:noFill/>
          <a:ln w="6096">
            <a:solidFill>
              <a:srgbClr val="FF0000"/>
            </a:solidFill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rgbClr val="007F00"/>
                </a:solidFill>
                <a:effectLst/>
                <a:latin typeface="Cambria" pitchFamily="18" charset="0"/>
                <a:ea typeface="Times New Roman" pitchFamily="18" charset="0"/>
                <a:cs typeface="Arial" pitchFamily="34" charset="0"/>
              </a:rPr>
              <a:t></a:t>
            </a: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rgbClr val="007F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G</a:t>
            </a:r>
            <a:r>
              <a:rPr kumimoji="0" lang="en-US" sz="800" b="1" i="0" u="none" strike="noStrike" cap="none" normalizeH="0" baseline="0" dirty="0" smtClean="0">
                <a:ln>
                  <a:noFill/>
                </a:ln>
                <a:solidFill>
                  <a:srgbClr val="007F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0 </a:t>
            </a: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rgbClr val="007F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= - RT x </a:t>
            </a:r>
            <a:r>
              <a:rPr kumimoji="0" lang="en-US" sz="1200" b="1" i="0" u="none" strike="noStrike" cap="none" normalizeH="0" baseline="0" dirty="0" err="1" smtClean="0">
                <a:ln>
                  <a:noFill/>
                </a:ln>
                <a:solidFill>
                  <a:srgbClr val="007F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ln</a:t>
            </a: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rgbClr val="007F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K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9721" name="Rectangle 25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736368" tIns="647496" rIns="749064" bIns="736368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9722" name="Rectangle 26"/>
          <p:cNvSpPr>
            <a:spLocks noChangeArrowheads="1"/>
          </p:cNvSpPr>
          <p:nvPr/>
        </p:nvSpPr>
        <p:spPr bwMode="auto">
          <a:xfrm>
            <a:off x="1088571" y="3113314"/>
            <a:ext cx="10678887" cy="11387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defTabSz="914400" fontAlgn="base">
              <a:spcBef>
                <a:spcPct val="0"/>
              </a:spcBef>
              <a:spcAft>
                <a:spcPct val="0"/>
              </a:spcAft>
              <a:tabLst>
                <a:tab pos="622300" algn="l"/>
              </a:tabLst>
            </a:pPr>
            <a:endParaRPr kumimoji="0" lang="fr-FR" sz="1200" b="0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lvl="0" defTabSz="914400" fontAlgn="base">
              <a:spcBef>
                <a:spcPct val="0"/>
              </a:spcBef>
              <a:spcAft>
                <a:spcPct val="0"/>
              </a:spcAft>
              <a:tabLst>
                <a:tab pos="622300" algn="l"/>
              </a:tabLst>
            </a:pPr>
            <a:r>
              <a:rPr kumimoji="0" lang="fr-FR" sz="1200" b="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****AVANTAGES</a:t>
            </a:r>
            <a:r>
              <a:rPr lang="en-US" sz="1200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1600" dirty="0" smtClean="0">
                <a:latin typeface="Aparajita" pitchFamily="34" charset="0"/>
                <a:cs typeface="Aparajita" pitchFamily="34" charset="0"/>
              </a:rPr>
              <a:t>du ?G0 </a:t>
            </a:r>
            <a:endParaRPr kumimoji="0" lang="fr-FR" sz="1600" b="0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>
                <a:tab pos="622300" algn="l"/>
              </a:tabLst>
            </a:pPr>
            <a:r>
              <a:rPr kumimoji="0" lang="fr-FR" sz="1200" b="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Le 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effectLst/>
                <a:latin typeface="Symbol" pitchFamily="18" charset="2"/>
                <a:ea typeface="Times New Roman" pitchFamily="18" charset="0"/>
                <a:cs typeface="Arial" pitchFamily="34" charset="0"/>
              </a:rPr>
              <a:t>D</a:t>
            </a:r>
            <a:r>
              <a:rPr kumimoji="0" lang="fr-FR" sz="1200" b="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G</a:t>
            </a:r>
            <a:r>
              <a:rPr kumimoji="0" lang="fr-FR" sz="800" b="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0 </a:t>
            </a:r>
            <a:r>
              <a:rPr kumimoji="0" lang="fr-FR" sz="1200" b="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est une </a:t>
            </a:r>
            <a:r>
              <a:rPr kumimoji="0" lang="fr-FR" sz="1200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constante </a:t>
            </a:r>
            <a:r>
              <a:rPr kumimoji="0" lang="fr-FR" sz="1200" b="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(invariable) </a:t>
            </a:r>
            <a:r>
              <a:rPr kumimoji="0" lang="fr-FR" sz="1200" b="0" i="0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propre d’une réaction donnée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22300" algn="l"/>
              </a:tabLst>
            </a:pPr>
            <a:endParaRPr kumimoji="0" lang="fr-FR" sz="1000" b="0" i="0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22300" algn="l"/>
              </a:tabLst>
            </a:pPr>
            <a:endParaRPr kumimoji="0" lang="fr-FR" sz="1800" b="0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9723" name="Rectangle 27"/>
          <p:cNvSpPr>
            <a:spLocks noChangeArrowheads="1"/>
          </p:cNvSpPr>
          <p:nvPr/>
        </p:nvSpPr>
        <p:spPr bwMode="auto">
          <a:xfrm>
            <a:off x="772886" y="3418115"/>
            <a:ext cx="11419114" cy="304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defTabSz="9144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</a:pPr>
            <a:endParaRPr lang="fr-FR" sz="1200" dirty="0" smtClean="0">
              <a:latin typeface="Arial" pitchFamily="34" charset="0"/>
              <a:cs typeface="Arial" pitchFamily="34" charset="0"/>
            </a:endParaRPr>
          </a:p>
          <a:p>
            <a:pPr defTabSz="9144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</a:pPr>
            <a:r>
              <a:rPr lang="fr-FR" sz="1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kumimoji="0" lang="fr-FR" sz="1200" b="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cs typeface="Arial" pitchFamily="34" charset="0"/>
              </a:rPr>
              <a:t>Le 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effectLst/>
                <a:latin typeface="Symbol" pitchFamily="18" charset="2"/>
                <a:cs typeface="Arial" pitchFamily="34" charset="0"/>
              </a:rPr>
              <a:t>D</a:t>
            </a:r>
            <a:r>
              <a:rPr kumimoji="0" lang="fr-FR" sz="1200" b="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cs typeface="Arial" pitchFamily="34" charset="0"/>
              </a:rPr>
              <a:t>G</a:t>
            </a:r>
            <a:r>
              <a:rPr kumimoji="0" lang="fr-FR" sz="800" b="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cs typeface="Arial" pitchFamily="34" charset="0"/>
              </a:rPr>
              <a:t>0 </a:t>
            </a:r>
            <a:r>
              <a:rPr kumimoji="0" lang="fr-FR" sz="1200" b="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cs typeface="Arial" pitchFamily="34" charset="0"/>
              </a:rPr>
              <a:t>donne une indication sur l’état d’équilibre d’une réaction : </a:t>
            </a:r>
            <a:r>
              <a:rPr kumimoji="0" lang="fr-FR" sz="1000" b="0" i="1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cs typeface="Arial" pitchFamily="34" charset="0"/>
              </a:rPr>
              <a:t>elle dépend de</a:t>
            </a:r>
            <a:r>
              <a:rPr kumimoji="0" lang="fr-FR" sz="1800" b="0" i="1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kumimoji="0" lang="fr-FR" sz="1200" b="0" i="1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cs typeface="Arial" pitchFamily="34" charset="0"/>
              </a:rPr>
              <a:t>sa</a:t>
            </a:r>
            <a:r>
              <a:rPr kumimoji="0" lang="fr-FR" sz="1100" b="1" i="1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constante d’équilibre K 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effectLst/>
                <a:latin typeface="Wingdings" pitchFamily="2" charset="2"/>
                <a:ea typeface="Times New Roman" pitchFamily="18" charset="0"/>
                <a:cs typeface="Arial" pitchFamily="34" charset="0"/>
              </a:rPr>
              <a:t>à</a:t>
            </a:r>
            <a:r>
              <a:rPr lang="fr-FR" sz="14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fr-FR" sz="1400" b="1" dirty="0" smtClean="0"/>
              <a:t>G0 = - RT x ln K  </a:t>
            </a:r>
            <a:r>
              <a:rPr kumimoji="0" lang="fr-FR" sz="1000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fr-FR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(R : Constante des Gaz Parfaits)</a:t>
            </a:r>
            <a:r>
              <a:rPr lang="fr-FR" dirty="0" smtClean="0"/>
              <a:t> </a:t>
            </a:r>
          </a:p>
          <a:p>
            <a:pPr>
              <a:buFont typeface="Wingdings" pitchFamily="2" charset="2"/>
              <a:buChar char="Ø"/>
            </a:pPr>
            <a:r>
              <a:rPr lang="fr-FR" sz="1200" dirty="0" smtClean="0"/>
              <a:t>Le </a:t>
            </a:r>
            <a:r>
              <a:rPr lang="en-US" sz="1200" dirty="0" smtClean="0"/>
              <a:t>D</a:t>
            </a:r>
            <a:r>
              <a:rPr lang="fr-FR" sz="1200" dirty="0" smtClean="0"/>
              <a:t>G0 est facile à mesurer  car </a:t>
            </a:r>
            <a:r>
              <a:rPr lang="fr-FR" sz="1200" i="1" dirty="0" smtClean="0"/>
              <a:t>il suffit de connaître la constante d’équilibre K</a:t>
            </a:r>
          </a:p>
          <a:p>
            <a:r>
              <a:rPr lang="en-US" dirty="0" smtClean="0">
                <a:latin typeface="Aparajita" pitchFamily="34" charset="0"/>
                <a:cs typeface="Aparajita" pitchFamily="34" charset="0"/>
              </a:rPr>
              <a:t>***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Inconvénient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du ?G</a:t>
            </a:r>
            <a:r>
              <a:rPr lang="en-US" sz="1050" dirty="0" smtClean="0">
                <a:latin typeface="Aparajita" pitchFamily="34" charset="0"/>
                <a:cs typeface="Aparajita" pitchFamily="34" charset="0"/>
              </a:rPr>
              <a:t>0 </a:t>
            </a:r>
            <a:r>
              <a:rPr lang="en-US" dirty="0" smtClean="0"/>
              <a:t>:</a:t>
            </a:r>
            <a:endParaRPr lang="fr-FR" sz="1600" dirty="0" smtClean="0"/>
          </a:p>
          <a:p>
            <a:r>
              <a:rPr lang="fr-FR" dirty="0" smtClean="0">
                <a:latin typeface="Aparajita" pitchFamily="34" charset="0"/>
                <a:cs typeface="Aparajita" pitchFamily="34" charset="0"/>
              </a:rPr>
              <a:t>Les conditions standards sont des conditions idéales : les concentrations initiales des réactants (A) et des produits (B) sont souvent différentes de 1M</a:t>
            </a:r>
            <a:endParaRPr lang="fr-FR" sz="1600" u="sng" dirty="0" smtClean="0">
              <a:latin typeface="Aparajita" pitchFamily="34" charset="0"/>
              <a:cs typeface="Aparajita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fr-FR" dirty="0" smtClean="0">
                <a:latin typeface="Aparajita" pitchFamily="34" charset="0"/>
                <a:cs typeface="Aparajita" pitchFamily="34" charset="0"/>
              </a:rPr>
              <a:t>Cela influence le sens et l’importance de la réaction chimique</a:t>
            </a:r>
          </a:p>
          <a:p>
            <a:pPr lvl="1"/>
            <a:r>
              <a:rPr lang="fr-FR" dirty="0" smtClean="0">
                <a:latin typeface="Aparajita" pitchFamily="34" charset="0"/>
                <a:cs typeface="Aparajita" pitchFamily="34" charset="0"/>
              </a:rPr>
              <a:t>Les concentrations initiales des réactants (A) et des produits (B) ne sont pas pris en compte : seule leur concentration à l’équilibre (constante d’équilibre K) l’est.</a:t>
            </a:r>
            <a:endParaRPr lang="fr-FR" sz="1600" u="sng" dirty="0" smtClean="0">
              <a:latin typeface="Aparajita" pitchFamily="34" charset="0"/>
              <a:cs typeface="Aparajita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fr-FR" dirty="0" smtClean="0">
                <a:latin typeface="Aparajita" pitchFamily="34" charset="0"/>
                <a:cs typeface="Aparajita" pitchFamily="34" charset="0"/>
              </a:rPr>
              <a:t>Le 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?</a:t>
            </a:r>
            <a:r>
              <a:rPr lang="fr-FR" dirty="0" smtClean="0">
                <a:latin typeface="Aparajita" pitchFamily="34" charset="0"/>
                <a:cs typeface="Aparajita" pitchFamily="34" charset="0"/>
              </a:rPr>
              <a:t>G</a:t>
            </a:r>
            <a:r>
              <a:rPr lang="fr-FR" sz="1050" dirty="0" smtClean="0">
                <a:latin typeface="Aparajita" pitchFamily="34" charset="0"/>
                <a:cs typeface="Aparajita" pitchFamily="34" charset="0"/>
              </a:rPr>
              <a:t>0 </a:t>
            </a:r>
            <a:r>
              <a:rPr lang="fr-FR" dirty="0" smtClean="0">
                <a:latin typeface="Aparajita" pitchFamily="34" charset="0"/>
                <a:cs typeface="Aparajita" pitchFamily="34" charset="0"/>
              </a:rPr>
              <a:t>ne suffit pas pour prédire le sens et l’importance d’une réaction dans des conditions quelconques (non standards).</a:t>
            </a:r>
          </a:p>
          <a:p>
            <a:pPr defTabSz="9144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</a:pPr>
            <a:endParaRPr kumimoji="0" lang="fr-F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5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2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Rectangle à coins arrondis 33"/>
          <p:cNvSpPr/>
          <p:nvPr/>
        </p:nvSpPr>
        <p:spPr>
          <a:xfrm>
            <a:off x="0" y="850725"/>
            <a:ext cx="11756570" cy="5354133"/>
          </a:xfrm>
          <a:prstGeom prst="roundRect">
            <a:avLst/>
          </a:prstGeom>
          <a:ln>
            <a:solidFill>
              <a:srgbClr val="0070C0"/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 sz="3600" b="1" i="1" dirty="0" smtClean="0">
              <a:ln w="0"/>
              <a:solidFill>
                <a:sysClr val="windowText" lastClr="000000"/>
              </a:solidFill>
              <a:effectLst>
                <a:reflection blurRad="6350" stA="53000" endA="300" endPos="35500" dir="5400000" sy="-90000" algn="bl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650" name="Rectangle 2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sp>
        <p:nvSpPr>
          <p:cNvPr id="27649" name="Text Box 1"/>
          <p:cNvSpPr txBox="1">
            <a:spLocks noChangeArrowheads="1"/>
          </p:cNvSpPr>
          <p:nvPr/>
        </p:nvSpPr>
        <p:spPr bwMode="auto">
          <a:xfrm>
            <a:off x="3514045" y="1770290"/>
            <a:ext cx="1768475" cy="192088"/>
          </a:xfrm>
          <a:prstGeom prst="rect">
            <a:avLst/>
          </a:prstGeom>
          <a:noFill/>
          <a:ln w="6096">
            <a:solidFill>
              <a:srgbClr val="FF0000"/>
            </a:solidFill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rgbClr val="007F00"/>
                </a:solidFill>
                <a:effectLst/>
                <a:latin typeface="Cambria" pitchFamily="18" charset="0"/>
                <a:ea typeface="Times New Roman" pitchFamily="18" charset="0"/>
                <a:cs typeface="Arial" pitchFamily="34" charset="0"/>
              </a:rPr>
              <a:t></a:t>
            </a: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rgbClr val="007F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G = </a:t>
            </a: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rgbClr val="007F00"/>
                </a:solidFill>
                <a:effectLst/>
                <a:latin typeface="Cambria" pitchFamily="18" charset="0"/>
                <a:ea typeface="Times New Roman" pitchFamily="18" charset="0"/>
                <a:cs typeface="Arial" pitchFamily="34" charset="0"/>
              </a:rPr>
              <a:t></a:t>
            </a: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rgbClr val="007F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G</a:t>
            </a:r>
            <a:r>
              <a:rPr kumimoji="0" lang="en-US" sz="800" b="1" i="0" u="none" strike="noStrike" cap="none" normalizeH="0" baseline="0" dirty="0" smtClean="0">
                <a:ln>
                  <a:noFill/>
                </a:ln>
                <a:solidFill>
                  <a:srgbClr val="007F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0 </a:t>
            </a: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rgbClr val="007F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+ RT </a:t>
            </a:r>
            <a:r>
              <a:rPr kumimoji="0" lang="en-US" sz="1200" b="1" i="0" u="none" strike="noStrike" cap="none" normalizeH="0" baseline="0" dirty="0" err="1" smtClean="0">
                <a:ln>
                  <a:noFill/>
                </a:ln>
                <a:solidFill>
                  <a:srgbClr val="007F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ln</a:t>
            </a: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rgbClr val="007F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([B]</a:t>
            </a:r>
            <a:r>
              <a:rPr kumimoji="0" lang="en-US" sz="800" b="1" i="0" u="none" strike="noStrike" cap="none" normalizeH="0" baseline="0" dirty="0" err="1" smtClean="0">
                <a:ln>
                  <a:noFill/>
                </a:ln>
                <a:solidFill>
                  <a:srgbClr val="007F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i</a:t>
            </a: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rgbClr val="007F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/[A]</a:t>
            </a:r>
            <a:r>
              <a:rPr kumimoji="0" lang="en-US" sz="800" b="1" i="0" u="none" strike="noStrike" cap="none" normalizeH="0" baseline="0" dirty="0" err="1" smtClean="0">
                <a:ln>
                  <a:noFill/>
                </a:ln>
                <a:solidFill>
                  <a:srgbClr val="007F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i</a:t>
            </a: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rgbClr val="007F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)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7651" name="Rectangle 3"/>
          <p:cNvSpPr>
            <a:spLocks noChangeArrowheads="1"/>
          </p:cNvSpPr>
          <p:nvPr/>
        </p:nvSpPr>
        <p:spPr bwMode="auto">
          <a:xfrm>
            <a:off x="0" y="457200"/>
            <a:ext cx="11650049" cy="35702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Low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22300" algn="l"/>
              </a:tabLst>
            </a:pPr>
            <a:endParaRPr kumimoji="0" lang="fr-FR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Low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22300" algn="l"/>
              </a:tabLst>
            </a:pPr>
            <a:endParaRPr kumimoji="0" lang="fr-F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Low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22300" algn="l"/>
              </a:tabLst>
            </a:pPr>
            <a:endParaRPr lang="fr-FR" dirty="0" smtClean="0">
              <a:latin typeface="Arial" pitchFamily="34" charset="0"/>
              <a:cs typeface="Arial" pitchFamily="34" charset="0"/>
            </a:endParaRPr>
          </a:p>
          <a:p>
            <a:pPr marL="0" marR="0" lvl="0" indent="0" algn="justLow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22300" algn="l"/>
              </a:tabLst>
            </a:pPr>
            <a:endParaRPr kumimoji="0" lang="fr-FR" sz="1800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Low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22300" algn="l"/>
              </a:tabLst>
            </a:pPr>
            <a:r>
              <a:rPr lang="fr-FR" dirty="0" smtClean="0">
                <a:latin typeface="Arial" pitchFamily="34" charset="0"/>
                <a:cs typeface="Arial" pitchFamily="34" charset="0"/>
              </a:rPr>
              <a:t>    </a:t>
            </a:r>
            <a:r>
              <a:rPr kumimoji="0" lang="fr-FR" sz="140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cs typeface="Arial" pitchFamily="34" charset="0"/>
              </a:rPr>
              <a:t>Le </a:t>
            </a:r>
            <a:r>
              <a:rPr kumimoji="0" lang="en-US" sz="1800" i="0" u="none" strike="noStrike" cap="none" normalizeH="0" baseline="0" dirty="0" smtClean="0">
                <a:ln>
                  <a:noFill/>
                </a:ln>
                <a:effectLst/>
                <a:latin typeface="Cambria" pitchFamily="18" charset="0"/>
                <a:cs typeface="Arial" pitchFamily="34" charset="0"/>
              </a:rPr>
              <a:t></a:t>
            </a:r>
            <a:r>
              <a:rPr kumimoji="0" lang="fr-FR" sz="180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cs typeface="Arial" pitchFamily="34" charset="0"/>
              </a:rPr>
              <a:t>G</a:t>
            </a:r>
            <a:r>
              <a:rPr kumimoji="0" lang="fr-FR" sz="80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cs typeface="Arial" pitchFamily="34" charset="0"/>
              </a:rPr>
              <a:t>0 </a:t>
            </a:r>
            <a:r>
              <a:rPr kumimoji="0" lang="fr-FR" sz="100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cs typeface="Arial" pitchFamily="34" charset="0"/>
              </a:rPr>
              <a:t>permet cependant de calculer le </a:t>
            </a:r>
            <a:r>
              <a:rPr kumimoji="0" lang="en-US" sz="1800" i="0" u="none" strike="noStrike" cap="none" normalizeH="0" baseline="0" dirty="0" smtClean="0">
                <a:ln>
                  <a:noFill/>
                </a:ln>
                <a:effectLst/>
                <a:latin typeface="Cambria" pitchFamily="18" charset="0"/>
                <a:cs typeface="Arial" pitchFamily="34" charset="0"/>
              </a:rPr>
              <a:t></a:t>
            </a:r>
            <a:r>
              <a:rPr kumimoji="0" lang="fr-FR" sz="180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cs typeface="Arial" pitchFamily="34" charset="0"/>
              </a:rPr>
              <a:t>G :</a:t>
            </a:r>
          </a:p>
          <a:p>
            <a:pPr marL="0" marR="0" lvl="0" indent="0" algn="justLow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22300" algn="l"/>
              </a:tabLst>
            </a:pPr>
            <a:r>
              <a:rPr kumimoji="0" lang="en-US" sz="120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  Le </a:t>
            </a:r>
            <a:r>
              <a:rPr kumimoji="0" lang="en-US" sz="1200" i="0" u="none" strike="noStrike" cap="none" normalizeH="0" baseline="0" dirty="0" smtClean="0">
                <a:ln>
                  <a:noFill/>
                </a:ln>
                <a:effectLst/>
                <a:latin typeface="Cambria" pitchFamily="18" charset="0"/>
                <a:ea typeface="Times New Roman" pitchFamily="18" charset="0"/>
                <a:cs typeface="Arial" pitchFamily="34" charset="0"/>
              </a:rPr>
              <a:t></a:t>
            </a:r>
            <a:r>
              <a:rPr kumimoji="0" lang="en-US" sz="120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G </a:t>
            </a:r>
            <a:r>
              <a:rPr kumimoji="0" lang="en-US" sz="1200" i="0" u="none" strike="noStrike" cap="none" normalizeH="0" baseline="0" dirty="0" err="1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dépend</a:t>
            </a:r>
            <a:r>
              <a:rPr kumimoji="0" lang="en-US" sz="120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:</a:t>
            </a:r>
            <a:endParaRPr kumimoji="0" lang="fr-FR" sz="1000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Low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622300" algn="l"/>
              </a:tabLst>
            </a:pPr>
            <a:r>
              <a:rPr lang="fr-FR" sz="12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        ***</a:t>
            </a:r>
            <a:r>
              <a:rPr kumimoji="0" lang="fr-FR" sz="120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du </a:t>
            </a:r>
            <a:r>
              <a:rPr kumimoji="0" lang="en-US" sz="1200" i="0" u="none" strike="noStrike" cap="none" normalizeH="0" baseline="0" dirty="0" smtClean="0">
                <a:ln>
                  <a:noFill/>
                </a:ln>
                <a:effectLst/>
                <a:latin typeface="Cambria" pitchFamily="18" charset="0"/>
                <a:ea typeface="Times New Roman" pitchFamily="18" charset="0"/>
                <a:cs typeface="Arial" pitchFamily="34" charset="0"/>
              </a:rPr>
              <a:t></a:t>
            </a:r>
            <a:r>
              <a:rPr kumimoji="0" lang="fr-FR" sz="120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G</a:t>
            </a:r>
            <a:r>
              <a:rPr kumimoji="0" lang="fr-FR" sz="80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0 </a:t>
            </a:r>
            <a:r>
              <a:rPr kumimoji="0" lang="fr-FR" sz="120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de la réaction</a:t>
            </a:r>
            <a:r>
              <a:rPr kumimoji="0" lang="fr-FR" sz="1200" i="0" u="none" strike="noStrike" cap="none" normalizeH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=</a:t>
            </a:r>
            <a:r>
              <a:rPr kumimoji="0" lang="fr-FR" sz="120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fr-FR" sz="1200" i="1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reflet de l’état d’équilibre (constante d’équilibre K).</a:t>
            </a:r>
            <a:endParaRPr kumimoji="0" lang="fr-FR" sz="1000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Low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622300" algn="l"/>
              </a:tabLst>
            </a:pPr>
            <a:r>
              <a:rPr kumimoji="0" lang="fr-FR" sz="120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   </a:t>
            </a:r>
            <a:r>
              <a:rPr kumimoji="0" lang="fr-FR" sz="1200" i="0" u="none" strike="noStrike" cap="none" normalizeH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fr-FR" sz="120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***des concentrations initiales des réactants [A]</a:t>
            </a:r>
            <a:r>
              <a:rPr kumimoji="0" lang="fr-FR" sz="80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i </a:t>
            </a:r>
            <a:r>
              <a:rPr kumimoji="0" lang="fr-FR" sz="120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et des produits [B]</a:t>
            </a:r>
            <a:r>
              <a:rPr kumimoji="0" lang="fr-FR" sz="80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i</a:t>
            </a:r>
            <a:r>
              <a:rPr kumimoji="0" lang="fr-FR" sz="120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fr-FR" sz="1200" i="0" u="sng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lorsqu’elles sont différentes de 1M </a:t>
            </a:r>
            <a:r>
              <a:rPr kumimoji="0" lang="fr-FR" sz="1200" i="1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(hors des conditions standards, dans des</a:t>
            </a:r>
          </a:p>
          <a:p>
            <a:pPr marL="0" marR="0" lvl="0" indent="0" algn="justLow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622300" algn="l"/>
              </a:tabLst>
            </a:pPr>
            <a:r>
              <a:rPr lang="fr-FR" sz="1200" i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     </a:t>
            </a:r>
            <a:r>
              <a:rPr kumimoji="0" lang="fr-FR" sz="1200" i="1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conditions quelconques)</a:t>
            </a:r>
            <a:endParaRPr kumimoji="0" lang="fr-FR" sz="1000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Low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22300" algn="l"/>
              </a:tabLst>
            </a:pPr>
            <a:r>
              <a:rPr lang="en-US" sz="1200" dirty="0" smtClean="0">
                <a:latin typeface="Arial" pitchFamily="34" charset="0"/>
                <a:ea typeface="Times New Roman" pitchFamily="18" charset="0"/>
                <a:cs typeface="Times New Roman" pitchFamily="18" charset="0"/>
              </a:rPr>
              <a:t>      </a:t>
            </a:r>
            <a:r>
              <a:rPr kumimoji="0" lang="en-US" sz="120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fr-FR" sz="120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Le </a:t>
            </a:r>
            <a:r>
              <a:rPr kumimoji="0" lang="en-US" sz="1200" i="0" u="none" strike="noStrike" cap="none" normalizeH="0" baseline="0" dirty="0" smtClean="0">
                <a:ln>
                  <a:noFill/>
                </a:ln>
                <a:effectLst/>
                <a:latin typeface="Cambria" pitchFamily="18" charset="0"/>
                <a:ea typeface="Times New Roman" pitchFamily="18" charset="0"/>
                <a:cs typeface="Arial" pitchFamily="34" charset="0"/>
              </a:rPr>
              <a:t></a:t>
            </a:r>
            <a:r>
              <a:rPr kumimoji="0" lang="fr-FR" sz="120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G permet de décrire le sens et l’importance d’une réaction dans des conditions quelconques (non standards).</a:t>
            </a:r>
            <a:endParaRPr kumimoji="0" lang="fr-FR" sz="1000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Low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22300" algn="l"/>
              </a:tabLst>
            </a:pPr>
            <a:r>
              <a:rPr kumimoji="0" lang="fr-FR" sz="120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   Pour des </a:t>
            </a:r>
            <a:r>
              <a:rPr kumimoji="0" lang="fr-FR" sz="1200" i="0" u="sng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concentrations de A et de B quelconques </a:t>
            </a:r>
            <a:r>
              <a:rPr kumimoji="0" lang="en-US" sz="120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 </a:t>
            </a:r>
            <a:r>
              <a:rPr kumimoji="0" lang="en-US" sz="1200" i="0" u="none" strike="noStrike" cap="none" normalizeH="0" baseline="0" dirty="0" smtClean="0">
                <a:ln>
                  <a:noFill/>
                </a:ln>
                <a:effectLst/>
                <a:latin typeface="Cambria" pitchFamily="18" charset="0"/>
                <a:ea typeface="Times New Roman" pitchFamily="18" charset="0"/>
                <a:cs typeface="Arial" pitchFamily="34" charset="0"/>
              </a:rPr>
              <a:t></a:t>
            </a:r>
            <a:r>
              <a:rPr kumimoji="0" lang="fr-FR" sz="120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G≠0 ce qui fait évoluer la réaction </a:t>
            </a:r>
            <a:r>
              <a:rPr kumimoji="0" lang="fr-FR" sz="1200" i="0" u="sng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dans un sens ou dans l’autre </a:t>
            </a:r>
            <a:r>
              <a:rPr kumimoji="0" lang="fr-FR" sz="120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(pour former plus de produit ou de réactants) </a:t>
            </a:r>
          </a:p>
          <a:p>
            <a:pPr marL="0" marR="0" lvl="0" indent="0" algn="justLow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22300" algn="l"/>
              </a:tabLst>
            </a:pPr>
            <a:r>
              <a:rPr kumimoji="0" lang="fr-FR" sz="120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jusqu’à ce que l’</a:t>
            </a:r>
            <a:r>
              <a:rPr kumimoji="0" lang="fr-FR" sz="1200" i="0" u="sng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état d’équilibre </a:t>
            </a:r>
            <a:r>
              <a:rPr kumimoji="0" lang="fr-FR" sz="120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soit atteint. </a:t>
            </a:r>
            <a:r>
              <a:rPr kumimoji="0" lang="en-US" sz="1200" i="0" u="sng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A </a:t>
            </a:r>
            <a:r>
              <a:rPr kumimoji="0" lang="en-US" sz="1200" i="0" u="sng" strike="noStrike" cap="none" normalizeH="0" baseline="0" dirty="0" err="1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l’équilibre</a:t>
            </a:r>
            <a:r>
              <a:rPr kumimoji="0" lang="en-US" sz="1200" i="0" u="sng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120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: </a:t>
            </a:r>
            <a:r>
              <a:rPr kumimoji="0" lang="en-US" sz="1200" i="0" u="none" strike="noStrike" cap="none" normalizeH="0" baseline="0" dirty="0" smtClean="0">
                <a:ln>
                  <a:noFill/>
                </a:ln>
                <a:effectLst/>
                <a:latin typeface="Cambria" pitchFamily="18" charset="0"/>
                <a:ea typeface="Times New Roman" pitchFamily="18" charset="0"/>
                <a:cs typeface="Arial" pitchFamily="34" charset="0"/>
              </a:rPr>
              <a:t></a:t>
            </a:r>
            <a:r>
              <a:rPr kumimoji="0" lang="en-US" sz="120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G = 0 (la </a:t>
            </a:r>
            <a:r>
              <a:rPr kumimoji="0" lang="en-US" sz="1200" i="0" u="none" strike="noStrike" cap="none" normalizeH="0" baseline="0" dirty="0" err="1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réaction</a:t>
            </a:r>
            <a:r>
              <a:rPr kumimoji="0" lang="en-US" sz="120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n’évolue plus).</a:t>
            </a:r>
            <a:endParaRPr kumimoji="0" lang="en-US" sz="1800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7653" name="Rectangle 5"/>
          <p:cNvSpPr>
            <a:spLocks noChangeArrowheads="1"/>
          </p:cNvSpPr>
          <p:nvPr/>
        </p:nvSpPr>
        <p:spPr bwMode="auto">
          <a:xfrm>
            <a:off x="0" y="0"/>
            <a:ext cx="11892999" cy="55861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622300" algn="l"/>
              </a:tabLst>
            </a:pPr>
            <a:endParaRPr kumimoji="0" lang="en-US" sz="1200" b="1" i="0" u="sng" strike="noStrike" cap="none" normalizeH="0" baseline="0" dirty="0" smtClean="0">
              <a:ln>
                <a:noFill/>
              </a:ln>
              <a:solidFill>
                <a:srgbClr val="007F00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622300" algn="l"/>
              </a:tabLst>
            </a:pPr>
            <a:endParaRPr lang="en-US" sz="1200" b="1" u="sng" dirty="0" smtClean="0">
              <a:solidFill>
                <a:srgbClr val="007F00"/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622300" algn="l"/>
              </a:tabLst>
            </a:pPr>
            <a:endParaRPr kumimoji="0" lang="en-US" sz="1200" b="1" i="0" u="sng" strike="noStrike" cap="none" normalizeH="0" baseline="0" dirty="0" smtClean="0">
              <a:ln>
                <a:noFill/>
              </a:ln>
              <a:solidFill>
                <a:srgbClr val="007F00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622300" algn="l"/>
              </a:tabLst>
            </a:pPr>
            <a:endParaRPr lang="en-US" sz="1200" b="1" u="sng" dirty="0" smtClean="0">
              <a:solidFill>
                <a:srgbClr val="007F00"/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622300" algn="l"/>
              </a:tabLst>
            </a:pPr>
            <a:endParaRPr kumimoji="0" lang="en-US" sz="1200" b="1" i="0" u="sng" strike="noStrike" cap="none" normalizeH="0" baseline="0" dirty="0" smtClean="0">
              <a:ln>
                <a:noFill/>
              </a:ln>
              <a:solidFill>
                <a:srgbClr val="007F00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622300" algn="l"/>
              </a:tabLst>
            </a:pPr>
            <a:endParaRPr lang="en-US" sz="1200" b="1" u="sng" dirty="0" smtClean="0">
              <a:solidFill>
                <a:srgbClr val="007F00"/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622300" algn="l"/>
              </a:tabLst>
            </a:pPr>
            <a:endParaRPr lang="en-US" sz="1200" b="1" u="sng" dirty="0" smtClean="0">
              <a:solidFill>
                <a:srgbClr val="007F00"/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622300" algn="l"/>
              </a:tabLst>
            </a:pPr>
            <a:endParaRPr lang="en-US" sz="1200" b="1" u="sng" dirty="0" smtClean="0">
              <a:solidFill>
                <a:srgbClr val="007F00"/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622300" algn="l"/>
              </a:tabLst>
            </a:pPr>
            <a:endParaRPr kumimoji="0" lang="en-US" sz="1200" b="1" i="0" u="sng" strike="noStrike" cap="none" normalizeH="0" baseline="0" dirty="0" smtClean="0">
              <a:ln>
                <a:noFill/>
              </a:ln>
              <a:solidFill>
                <a:srgbClr val="007F00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622300" algn="l"/>
              </a:tabLst>
            </a:pPr>
            <a:endParaRPr kumimoji="0" lang="en-US" sz="1200" b="1" i="0" u="sng" strike="noStrike" cap="none" normalizeH="0" baseline="0" dirty="0" smtClean="0">
              <a:ln>
                <a:noFill/>
              </a:ln>
              <a:solidFill>
                <a:srgbClr val="007F00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622300" algn="l"/>
              </a:tabLst>
            </a:pPr>
            <a:endParaRPr lang="en-US" sz="1200" b="1" u="sng" dirty="0" smtClean="0">
              <a:solidFill>
                <a:srgbClr val="007F00"/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622300" algn="l"/>
              </a:tabLst>
            </a:pPr>
            <a:endParaRPr kumimoji="0" lang="en-US" sz="1200" b="1" i="0" u="sng" strike="noStrike" cap="none" normalizeH="0" baseline="0" dirty="0" smtClean="0">
              <a:ln>
                <a:noFill/>
              </a:ln>
              <a:solidFill>
                <a:srgbClr val="007F00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622300" algn="l"/>
              </a:tabLst>
            </a:pPr>
            <a:endParaRPr lang="en-US" sz="1200" b="1" u="sng" dirty="0" smtClean="0">
              <a:solidFill>
                <a:srgbClr val="007F00"/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622300" algn="l"/>
              </a:tabLst>
            </a:pPr>
            <a:endParaRPr kumimoji="0" lang="en-US" sz="1200" b="1" i="0" u="sng" strike="noStrike" cap="none" normalizeH="0" baseline="0" dirty="0" smtClean="0">
              <a:ln>
                <a:noFill/>
              </a:ln>
              <a:solidFill>
                <a:srgbClr val="007F00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622300" algn="l"/>
              </a:tabLst>
            </a:pPr>
            <a:endParaRPr lang="en-US" sz="1200" b="1" u="sng" dirty="0" smtClean="0">
              <a:solidFill>
                <a:srgbClr val="007F00"/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622300" algn="l"/>
              </a:tabLst>
            </a:pPr>
            <a:endParaRPr kumimoji="0" lang="en-US" sz="1200" b="1" i="0" u="sng" strike="noStrike" cap="none" normalizeH="0" baseline="0" dirty="0" smtClean="0">
              <a:ln>
                <a:noFill/>
              </a:ln>
              <a:solidFill>
                <a:srgbClr val="007F00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622300" algn="l"/>
              </a:tabLst>
            </a:pPr>
            <a:endParaRPr lang="en-US" sz="1200" b="1" u="sng" dirty="0" smtClean="0">
              <a:solidFill>
                <a:srgbClr val="007F00"/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622300" algn="l"/>
              </a:tabLst>
            </a:pPr>
            <a:endParaRPr kumimoji="0" lang="en-US" sz="1200" b="1" i="0" u="sng" strike="noStrike" cap="none" normalizeH="0" baseline="0" dirty="0" smtClean="0">
              <a:ln>
                <a:noFill/>
              </a:ln>
              <a:solidFill>
                <a:srgbClr val="007F00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622300" algn="l"/>
              </a:tabLst>
            </a:pPr>
            <a:endParaRPr lang="en-US" sz="1200" b="1" u="sng" dirty="0" smtClean="0">
              <a:solidFill>
                <a:srgbClr val="007F00"/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622300" algn="l"/>
              </a:tabLst>
            </a:pPr>
            <a:endParaRPr kumimoji="0" lang="en-US" sz="1200" b="1" i="0" u="sng" strike="noStrike" cap="none" normalizeH="0" baseline="0" dirty="0" smtClean="0">
              <a:ln>
                <a:noFill/>
              </a:ln>
              <a:solidFill>
                <a:srgbClr val="007F00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622300" algn="l"/>
              </a:tabLst>
            </a:pPr>
            <a:endParaRPr lang="en-US" sz="1200" b="1" u="sng" dirty="0" smtClean="0">
              <a:solidFill>
                <a:srgbClr val="007F00"/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622300" algn="l"/>
              </a:tabLst>
            </a:pPr>
            <a:r>
              <a:rPr kumimoji="0" lang="en-US" sz="1200" b="1" i="0" u="sng" strike="noStrike" cap="none" normalizeH="0" baseline="0" dirty="0" smtClean="0">
                <a:ln>
                  <a:noFill/>
                </a:ln>
                <a:solidFill>
                  <a:srgbClr val="007F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4).Conditions </a:t>
            </a:r>
            <a:r>
              <a:rPr kumimoji="0" lang="en-US" sz="1200" b="1" i="0" u="sng" strike="noStrike" cap="none" normalizeH="0" baseline="0" dirty="0" err="1" smtClean="0">
                <a:ln>
                  <a:noFill/>
                </a:ln>
                <a:solidFill>
                  <a:srgbClr val="007F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physiologiques</a:t>
            </a:r>
            <a:endParaRPr kumimoji="0" lang="fr-FR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22300" algn="l"/>
              </a:tabLst>
            </a:pPr>
            <a:r>
              <a:rPr kumimoji="0" lang="fr-FR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Le </a:t>
            </a: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mbria" pitchFamily="18" charset="0"/>
                <a:ea typeface="Times New Roman" pitchFamily="18" charset="0"/>
                <a:cs typeface="Arial" pitchFamily="34" charset="0"/>
              </a:rPr>
              <a:t></a:t>
            </a:r>
            <a:r>
              <a:rPr kumimoji="0" lang="fr-FR" sz="1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G </a:t>
            </a:r>
            <a:r>
              <a:rPr kumimoji="0" lang="fr-FR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et le </a:t>
            </a: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Cambria" pitchFamily="18" charset="0"/>
                <a:ea typeface="Times New Roman" pitchFamily="18" charset="0"/>
                <a:cs typeface="Arial" pitchFamily="34" charset="0"/>
              </a:rPr>
              <a:t></a:t>
            </a:r>
            <a:r>
              <a:rPr kumimoji="0" lang="fr-FR" sz="12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G</a:t>
            </a:r>
            <a:r>
              <a:rPr kumimoji="0" lang="fr-FR" sz="8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0 </a:t>
            </a:r>
            <a:r>
              <a:rPr kumimoji="0" lang="fr-FR" sz="1200" b="0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ne sont pas utilisés en biochimie </a:t>
            </a:r>
            <a:r>
              <a:rPr kumimoji="0" lang="fr-FR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car les </a:t>
            </a:r>
            <a:r>
              <a:rPr kumimoji="0" lang="fr-FR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conditions standards </a:t>
            </a:r>
            <a:r>
              <a:rPr kumimoji="0" lang="fr-FR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sont </a:t>
            </a:r>
            <a:r>
              <a:rPr kumimoji="0" lang="fr-FR" sz="1200" b="0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incompatibles avec les conditions physiologiques </a:t>
            </a:r>
            <a:r>
              <a:rPr kumimoji="0" lang="fr-FR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: les réactions se déroulent en </a:t>
            </a:r>
            <a:r>
              <a:rPr kumimoji="0" lang="fr-FR" sz="1200" b="1" i="0" u="none" strike="noStrike" cap="none" normalizeH="0" baseline="0" dirty="0" smtClean="0">
                <a:ln>
                  <a:noFill/>
                </a:ln>
                <a:solidFill>
                  <a:srgbClr val="007F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milieu</a:t>
            </a: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22300" algn="l"/>
              </a:tabLst>
            </a:pPr>
            <a:r>
              <a:rPr kumimoji="0" lang="fr-FR" sz="1200" b="1" i="0" u="none" strike="noStrike" cap="none" normalizeH="0" baseline="0" dirty="0" smtClean="0">
                <a:ln>
                  <a:noFill/>
                </a:ln>
                <a:solidFill>
                  <a:srgbClr val="007F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aqueux très dilué </a:t>
            </a: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 </a:t>
            </a:r>
            <a:r>
              <a:rPr kumimoji="0" lang="fr-FR" sz="1200" b="1" i="0" u="none" strike="noStrike" cap="none" normalizeH="0" baseline="0" dirty="0" smtClean="0">
                <a:ln>
                  <a:noFill/>
                </a:ln>
                <a:solidFill>
                  <a:srgbClr val="007F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pH = 7</a:t>
            </a:r>
            <a:endParaRPr kumimoji="0" lang="fr-FR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22300" algn="l"/>
              </a:tabLst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 </a:t>
            </a:r>
            <a:r>
              <a:rPr kumimoji="0" lang="fr-FR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On définit les </a:t>
            </a:r>
            <a:r>
              <a:rPr kumimoji="0" lang="fr-FR" sz="1200" b="1" i="0" u="none" strike="noStrike" cap="none" normalizeH="0" baseline="0" dirty="0" smtClean="0">
                <a:ln>
                  <a:noFill/>
                </a:ln>
                <a:solidFill>
                  <a:srgbClr val="0C701C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conditions standards d’un système biologique 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Wingdings" pitchFamily="2" charset="2"/>
                <a:ea typeface="Times New Roman" pitchFamily="18" charset="0"/>
                <a:cs typeface="Arial" pitchFamily="34" charset="0"/>
              </a:rPr>
              <a:t>à</a:t>
            </a:r>
            <a:r>
              <a:rPr kumimoji="0" lang="fr-FR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identiques aux </a:t>
            </a: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rgbClr val="471482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conditions standards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, à </a:t>
            </a:r>
            <a:r>
              <a:rPr kumimoji="0" lang="en-US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l’exception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:</a:t>
            </a:r>
            <a:r>
              <a:rPr kumimoji="0" lang="fr-FR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du pH </a:t>
            </a:r>
            <a:r>
              <a:rPr kumimoji="0" lang="fr-FR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: </a:t>
            </a:r>
            <a:r>
              <a:rPr kumimoji="0" lang="fr-FR" sz="1200" b="1" i="0" u="none" strike="noStrike" cap="none" normalizeH="0" baseline="0" dirty="0" smtClean="0">
                <a:ln>
                  <a:noFill/>
                </a:ln>
                <a:solidFill>
                  <a:srgbClr val="007F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pH = 7 </a:t>
            </a:r>
            <a:r>
              <a:rPr kumimoji="0" lang="fr-FR" sz="1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(au lieu de pH = 0)</a:t>
            </a:r>
            <a:endParaRPr kumimoji="0" lang="fr-FR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622300" algn="l"/>
              </a:tabLst>
            </a:pPr>
            <a:r>
              <a:rPr kumimoji="0" lang="fr-FR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de la concentration de l’eau </a:t>
            </a:r>
            <a:r>
              <a:rPr kumimoji="0" lang="fr-FR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: elle est considérée comme une </a:t>
            </a:r>
            <a:r>
              <a:rPr kumimoji="0" lang="fr-FR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constante </a:t>
            </a:r>
            <a:r>
              <a:rPr kumimoji="0" lang="fr-FR" sz="1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(on ne la prend plus en compte dans le calcul des constantes d’équilibre K)</a:t>
            </a:r>
            <a:endParaRPr kumimoji="0" lang="fr-FR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22300" algn="l"/>
              </a:tabLst>
            </a:pPr>
            <a:endParaRPr kumimoji="0" lang="fr-F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7652" name="Text Box 4"/>
          <p:cNvSpPr txBox="1">
            <a:spLocks noChangeArrowheads="1"/>
          </p:cNvSpPr>
          <p:nvPr/>
        </p:nvSpPr>
        <p:spPr bwMode="auto">
          <a:xfrm>
            <a:off x="2506435" y="5422900"/>
            <a:ext cx="8281307" cy="651329"/>
          </a:xfrm>
          <a:prstGeom prst="rect">
            <a:avLst/>
          </a:prstGeom>
          <a:noFill/>
          <a:ln w="27432">
            <a:solidFill>
              <a:srgbClr val="007F00"/>
            </a:solidFill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Cambria" pitchFamily="18" charset="0"/>
                <a:ea typeface="Times New Roman" pitchFamily="18" charset="0"/>
                <a:cs typeface="Arial" pitchFamily="34" charset="0"/>
              </a:rPr>
              <a:t></a:t>
            </a:r>
            <a:r>
              <a:rPr kumimoji="0" lang="fr-FR" sz="12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G</a:t>
            </a:r>
            <a:r>
              <a:rPr kumimoji="0" lang="fr-FR" sz="8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0 </a:t>
            </a: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 </a:t>
            </a: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rgbClr val="007F00"/>
                </a:solidFill>
                <a:effectLst/>
                <a:latin typeface="Cambria" pitchFamily="18" charset="0"/>
                <a:ea typeface="Times New Roman" pitchFamily="18" charset="0"/>
                <a:cs typeface="Arial" pitchFamily="34" charset="0"/>
              </a:rPr>
              <a:t></a:t>
            </a:r>
            <a:r>
              <a:rPr kumimoji="0" lang="fr-FR" sz="1200" b="1" i="0" u="none" strike="noStrike" cap="none" normalizeH="0" baseline="0" dirty="0" smtClean="0">
                <a:ln>
                  <a:noFill/>
                </a:ln>
                <a:solidFill>
                  <a:srgbClr val="007F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G’</a:t>
            </a:r>
            <a:r>
              <a:rPr kumimoji="0" lang="fr-FR" sz="800" b="1" i="0" u="none" strike="noStrike" cap="none" normalizeH="0" baseline="0" dirty="0" smtClean="0">
                <a:ln>
                  <a:noFill/>
                </a:ln>
                <a:solidFill>
                  <a:srgbClr val="007F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0  </a:t>
            </a:r>
            <a:r>
              <a:rPr kumimoji="0" lang="fr-FR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: </a:t>
            </a:r>
            <a:r>
              <a:rPr kumimoji="0" lang="fr-FR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variation d’énergie libre en conditions </a:t>
            </a:r>
            <a:r>
              <a:rPr kumimoji="0" lang="fr-FR" sz="12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biologiques standards </a:t>
            </a:r>
            <a:r>
              <a:rPr kumimoji="0" lang="fr-FR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(à pH=7)</a:t>
            </a:r>
            <a:endParaRPr kumimoji="0" lang="fr-FR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mbria" pitchFamily="18" charset="0"/>
                <a:ea typeface="Times New Roman" pitchFamily="18" charset="0"/>
                <a:cs typeface="Arial" pitchFamily="34" charset="0"/>
              </a:rPr>
              <a:t></a:t>
            </a:r>
            <a:r>
              <a:rPr kumimoji="0" lang="fr-FR" sz="1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G </a:t>
            </a: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 </a:t>
            </a: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rgbClr val="007F00"/>
                </a:solidFill>
                <a:effectLst/>
                <a:latin typeface="Cambria" pitchFamily="18" charset="0"/>
                <a:ea typeface="Times New Roman" pitchFamily="18" charset="0"/>
                <a:cs typeface="Arial" pitchFamily="34" charset="0"/>
              </a:rPr>
              <a:t></a:t>
            </a:r>
            <a:r>
              <a:rPr kumimoji="0" lang="fr-FR" sz="1200" b="1" i="0" u="none" strike="noStrike" cap="none" normalizeH="0" baseline="0" dirty="0" smtClean="0">
                <a:ln>
                  <a:noFill/>
                </a:ln>
                <a:solidFill>
                  <a:srgbClr val="007F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G’ </a:t>
            </a:r>
            <a:r>
              <a:rPr kumimoji="0" lang="fr-FR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: </a:t>
            </a:r>
            <a:r>
              <a:rPr kumimoji="0" lang="fr-FR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variation d’énergie libre en conditions </a:t>
            </a:r>
            <a:r>
              <a:rPr kumimoji="0" lang="fr-FR" sz="12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biologiques </a:t>
            </a:r>
            <a:r>
              <a:rPr kumimoji="0" lang="fr-FR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quelconques (à pH=7)</a:t>
            </a:r>
            <a:endParaRPr kumimoji="0" lang="fr-F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7655" name="Rectangle 7"/>
          <p:cNvSpPr>
            <a:spLocks noChangeArrowheads="1"/>
          </p:cNvSpPr>
          <p:nvPr/>
        </p:nvSpPr>
        <p:spPr bwMode="auto">
          <a:xfrm>
            <a:off x="0" y="458788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/>
            </a:r>
            <a:br>
              <a:rPr kumimoji="0" lang="en-US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847555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à coins arrondis 1"/>
          <p:cNvSpPr/>
          <p:nvPr/>
        </p:nvSpPr>
        <p:spPr>
          <a:xfrm>
            <a:off x="326573" y="1121228"/>
            <a:ext cx="11636828" cy="5344886"/>
          </a:xfrm>
          <a:prstGeom prst="roundRect">
            <a:avLst/>
          </a:prstGeom>
          <a:ln>
            <a:solidFill>
              <a:srgbClr val="0070C0"/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 sz="3200" b="1" i="1" dirty="0" smtClean="0">
              <a:ln w="0"/>
              <a:solidFill>
                <a:schemeClr val="tx1"/>
              </a:solidFill>
              <a:effectLst>
                <a:reflection blurRad="6350" stA="55000" endA="300" endPos="455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625" name="Rectangle 1"/>
          <p:cNvSpPr>
            <a:spLocks noChangeArrowheads="1"/>
          </p:cNvSpPr>
          <p:nvPr/>
        </p:nvSpPr>
        <p:spPr bwMode="auto">
          <a:xfrm>
            <a:off x="370114" y="1045029"/>
            <a:ext cx="17718749" cy="232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                                            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400" b="1" i="0" u="none" strike="noStrike" cap="none" normalizeH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                                                                                                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Conclusions</a:t>
            </a:r>
            <a:endParaRPr kumimoji="0" lang="fr-FR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 </a:t>
            </a:r>
            <a:r>
              <a:rPr kumimoji="0" lang="fr-FR" sz="1200" b="0" i="0" u="sng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Lors de l’étude des réactions du métabolisme</a:t>
            </a:r>
            <a:r>
              <a:rPr kumimoji="0" lang="fr-FR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, c’est le </a:t>
            </a: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mbria" pitchFamily="18" charset="0"/>
                <a:ea typeface="Times New Roman" pitchFamily="18" charset="0"/>
                <a:cs typeface="Arial" pitchFamily="34" charset="0"/>
              </a:rPr>
              <a:t></a:t>
            </a:r>
            <a:r>
              <a:rPr kumimoji="0" lang="fr-FR" sz="1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G’</a:t>
            </a:r>
            <a:r>
              <a:rPr kumimoji="0" lang="fr-FR" sz="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0 </a:t>
            </a:r>
            <a:r>
              <a:rPr kumimoji="0" lang="fr-FR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qui sera donné car </a:t>
            </a:r>
            <a:r>
              <a:rPr kumimoji="0" lang="fr-FR" sz="1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c’est une constante </a:t>
            </a:r>
            <a:r>
              <a:rPr kumimoji="0" lang="fr-FR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propre d’une réaction, pratique pour se faire une idée </a:t>
            </a:r>
            <a:r>
              <a:rPr kumimoji="0" lang="fr-FR" sz="1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de</a:t>
            </a: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l’équilibre des réactions </a:t>
            </a:r>
            <a:r>
              <a:rPr kumimoji="0" lang="fr-FR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se déroulant </a:t>
            </a:r>
            <a:r>
              <a:rPr kumimoji="0" lang="fr-FR" sz="1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dans les cellules</a:t>
            </a:r>
            <a:r>
              <a:rPr kumimoji="0" lang="fr-FR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</a:t>
            </a:r>
            <a:endParaRPr kumimoji="0" lang="fr-FR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 </a:t>
            </a:r>
            <a:r>
              <a:rPr kumimoji="0" lang="fr-FR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Cependant, c’est le </a:t>
            </a: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mbria" pitchFamily="18" charset="0"/>
                <a:ea typeface="Times New Roman" pitchFamily="18" charset="0"/>
                <a:cs typeface="Arial" pitchFamily="34" charset="0"/>
              </a:rPr>
              <a:t></a:t>
            </a:r>
            <a:r>
              <a:rPr kumimoji="0" lang="fr-FR" sz="1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G’ </a:t>
            </a:r>
            <a:r>
              <a:rPr kumimoji="0" lang="fr-FR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qui déterminera </a:t>
            </a:r>
            <a:r>
              <a:rPr kumimoji="0" lang="fr-FR" sz="1200" b="0" i="0" u="sng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au final </a:t>
            </a:r>
            <a:r>
              <a:rPr kumimoji="0" lang="fr-FR" sz="1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le sens et l’importance de la réaction </a:t>
            </a:r>
            <a:r>
              <a:rPr kumimoji="0" lang="fr-FR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car il prend en compte </a:t>
            </a:r>
            <a:r>
              <a:rPr kumimoji="0" lang="fr-FR" sz="1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les concentrations initiales des réactants (A) et </a:t>
            </a: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des produits (B) </a:t>
            </a:r>
            <a:r>
              <a:rPr kumimoji="0" lang="fr-FR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qui sont toujours </a:t>
            </a:r>
            <a:r>
              <a:rPr kumimoji="0" lang="fr-FR" sz="1200" b="0" i="0" u="sng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très différentes de 1M </a:t>
            </a:r>
            <a:r>
              <a:rPr kumimoji="0" lang="fr-FR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dans les cellules.</a:t>
            </a:r>
            <a:endParaRPr kumimoji="0" lang="fr-FR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 </a:t>
            </a:r>
            <a:r>
              <a:rPr kumimoji="0" lang="fr-FR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Une réaction chimique peut avoir un </a:t>
            </a: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mbria" pitchFamily="18" charset="0"/>
                <a:ea typeface="Times New Roman" pitchFamily="18" charset="0"/>
                <a:cs typeface="Arial" pitchFamily="34" charset="0"/>
              </a:rPr>
              <a:t></a:t>
            </a:r>
            <a:r>
              <a:rPr kumimoji="0" lang="fr-FR" sz="1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G’</a:t>
            </a:r>
            <a:r>
              <a:rPr kumimoji="0" lang="fr-FR" sz="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0 </a:t>
            </a:r>
            <a:r>
              <a:rPr kumimoji="0" lang="fr-FR" sz="1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&gt; 0 </a:t>
            </a:r>
            <a:r>
              <a:rPr kumimoji="0" lang="fr-FR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(réaction défavorable dans les conditions biologiques standards à pH=7) mais les </a:t>
            </a:r>
            <a:r>
              <a:rPr kumimoji="0" lang="fr-FR" sz="1200" b="0" i="0" u="sng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concentrations de A et de B </a:t>
            </a:r>
            <a:r>
              <a:rPr kumimoji="0" lang="fr-FR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peuvent</a:t>
            </a: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être responsables d’un </a:t>
            </a: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mbria" pitchFamily="18" charset="0"/>
                <a:ea typeface="Times New Roman" pitchFamily="18" charset="0"/>
                <a:cs typeface="Arial" pitchFamily="34" charset="0"/>
              </a:rPr>
              <a:t></a:t>
            </a:r>
            <a:r>
              <a:rPr kumimoji="0" lang="fr-FR" sz="1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G’ &lt; 0 </a:t>
            </a:r>
            <a:r>
              <a:rPr kumimoji="0" lang="fr-FR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(réaction favorable dans les conditions biologiques quelconques).</a:t>
            </a:r>
            <a:endParaRPr kumimoji="0" lang="fr-F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6627" name="Rectangle 3"/>
          <p:cNvSpPr>
            <a:spLocks noChangeArrowheads="1"/>
          </p:cNvSpPr>
          <p:nvPr/>
        </p:nvSpPr>
        <p:spPr bwMode="auto">
          <a:xfrm>
            <a:off x="1" y="0"/>
            <a:ext cx="11898086" cy="48628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330200" algn="l"/>
              </a:tabLst>
            </a:pPr>
            <a:endParaRPr kumimoji="0" lang="fr-FR" sz="1200" b="1" i="0" u="sng" strike="noStrike" cap="none" normalizeH="0" baseline="0" dirty="0" smtClean="0">
              <a:ln>
                <a:noFill/>
              </a:ln>
              <a:solidFill>
                <a:srgbClr val="007F00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330200" algn="l"/>
              </a:tabLst>
            </a:pPr>
            <a:endParaRPr lang="fr-FR" sz="1200" b="1" u="sng" dirty="0" smtClean="0">
              <a:solidFill>
                <a:srgbClr val="007F00"/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330200" algn="l"/>
              </a:tabLst>
            </a:pPr>
            <a:endParaRPr kumimoji="0" lang="fr-FR" sz="1200" b="1" i="0" u="sng" strike="noStrike" cap="none" normalizeH="0" baseline="0" dirty="0" smtClean="0">
              <a:ln>
                <a:noFill/>
              </a:ln>
              <a:solidFill>
                <a:srgbClr val="007F00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330200" algn="l"/>
              </a:tabLst>
            </a:pPr>
            <a:endParaRPr lang="fr-FR" sz="1200" b="1" u="sng" dirty="0" smtClean="0">
              <a:solidFill>
                <a:srgbClr val="007F00"/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330200" algn="l"/>
              </a:tabLst>
            </a:pPr>
            <a:endParaRPr kumimoji="0" lang="fr-FR" sz="1200" b="1" i="0" u="sng" strike="noStrike" cap="none" normalizeH="0" baseline="0" dirty="0" smtClean="0">
              <a:ln>
                <a:noFill/>
              </a:ln>
              <a:solidFill>
                <a:srgbClr val="007F00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330200" algn="l"/>
              </a:tabLst>
            </a:pPr>
            <a:endParaRPr lang="fr-FR" sz="1200" b="1" u="sng" dirty="0" smtClean="0">
              <a:solidFill>
                <a:srgbClr val="007F00"/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330200" algn="l"/>
              </a:tabLst>
            </a:pPr>
            <a:endParaRPr kumimoji="0" lang="fr-FR" sz="1200" b="1" i="0" u="sng" strike="noStrike" cap="none" normalizeH="0" baseline="0" dirty="0" smtClean="0">
              <a:ln>
                <a:noFill/>
              </a:ln>
              <a:solidFill>
                <a:srgbClr val="007F00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330200" algn="l"/>
              </a:tabLst>
            </a:pPr>
            <a:endParaRPr lang="fr-FR" sz="1200" b="1" u="sng" dirty="0" smtClean="0">
              <a:solidFill>
                <a:srgbClr val="007F00"/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330200" algn="l"/>
              </a:tabLst>
            </a:pPr>
            <a:endParaRPr kumimoji="0" lang="fr-FR" sz="1200" b="1" i="0" u="sng" strike="noStrike" cap="none" normalizeH="0" baseline="0" dirty="0" smtClean="0">
              <a:ln>
                <a:noFill/>
              </a:ln>
              <a:solidFill>
                <a:srgbClr val="007F00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330200" algn="l"/>
              </a:tabLst>
            </a:pPr>
            <a:endParaRPr lang="fr-FR" sz="1200" b="1" u="sng" dirty="0" smtClean="0">
              <a:solidFill>
                <a:srgbClr val="007F00"/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330200" algn="l"/>
              </a:tabLst>
            </a:pPr>
            <a:endParaRPr kumimoji="0" lang="fr-FR" sz="1200" b="1" i="0" u="sng" strike="noStrike" cap="none" normalizeH="0" baseline="0" dirty="0" smtClean="0">
              <a:ln>
                <a:noFill/>
              </a:ln>
              <a:solidFill>
                <a:srgbClr val="007F00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330200" algn="l"/>
              </a:tabLst>
            </a:pPr>
            <a:endParaRPr lang="fr-FR" sz="1200" b="1" u="sng" dirty="0" smtClean="0">
              <a:solidFill>
                <a:srgbClr val="007F00"/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330200" algn="l"/>
              </a:tabLst>
            </a:pPr>
            <a:endParaRPr kumimoji="0" lang="fr-FR" sz="1200" b="1" i="0" u="sng" strike="noStrike" cap="none" normalizeH="0" baseline="0" dirty="0" smtClean="0">
              <a:ln>
                <a:noFill/>
              </a:ln>
              <a:solidFill>
                <a:srgbClr val="007F00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330200" algn="l"/>
              </a:tabLst>
            </a:pPr>
            <a:endParaRPr lang="fr-FR" sz="1200" b="1" u="sng" dirty="0" smtClean="0">
              <a:solidFill>
                <a:srgbClr val="007F00"/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330200" algn="l"/>
              </a:tabLst>
            </a:pPr>
            <a:endParaRPr kumimoji="0" lang="fr-FR" sz="1200" b="1" i="0" u="sng" strike="noStrike" cap="none" normalizeH="0" baseline="0" dirty="0" smtClean="0">
              <a:ln>
                <a:noFill/>
              </a:ln>
              <a:solidFill>
                <a:srgbClr val="007F00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330200" algn="l"/>
              </a:tabLst>
            </a:pPr>
            <a:endParaRPr lang="fr-FR" sz="1200" b="1" u="sng" dirty="0" smtClean="0">
              <a:solidFill>
                <a:srgbClr val="007F00"/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330200" algn="l"/>
              </a:tabLst>
            </a:pPr>
            <a:endParaRPr kumimoji="0" lang="fr-FR" sz="1200" b="1" i="0" u="sng" strike="noStrike" cap="none" normalizeH="0" baseline="0" dirty="0" smtClean="0">
              <a:ln>
                <a:noFill/>
              </a:ln>
              <a:solidFill>
                <a:srgbClr val="007F00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330200" algn="l"/>
              </a:tabLst>
            </a:pPr>
            <a:endParaRPr lang="fr-FR" sz="1200" b="1" u="sng" dirty="0" smtClean="0">
              <a:solidFill>
                <a:srgbClr val="007F00"/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330200" algn="l"/>
              </a:tabLst>
            </a:pPr>
            <a:r>
              <a:rPr kumimoji="0" lang="fr-FR" sz="1200" i="0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       </a:t>
            </a:r>
            <a:r>
              <a:rPr kumimoji="0" lang="fr-FR" sz="1200" b="1" i="0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5). L'ATP, forme de stockage de l'énergie chimique</a:t>
            </a:r>
            <a:endParaRPr kumimoji="0" lang="fr-FR" sz="1000" b="1" i="0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30200" algn="l"/>
              </a:tabLst>
            </a:pPr>
            <a:r>
              <a:rPr kumimoji="0" lang="fr-FR" sz="1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        L'énergie libérée par les </a:t>
            </a:r>
            <a:r>
              <a:rPr kumimoji="0" lang="fr-FR" sz="14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réactions </a:t>
            </a:r>
            <a:r>
              <a:rPr kumimoji="0" lang="fr-FR" sz="1400" b="1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exergoniques</a:t>
            </a:r>
            <a:r>
              <a:rPr kumimoji="0" lang="fr-FR" sz="14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(</a:t>
            </a:r>
            <a:r>
              <a:rPr kumimoji="0" lang="en-US" sz="14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Times New Roman" pitchFamily="18" charset="0"/>
                <a:cs typeface="Arial" pitchFamily="34" charset="0"/>
              </a:rPr>
              <a:t></a:t>
            </a:r>
            <a:r>
              <a:rPr kumimoji="0" lang="fr-FR" sz="14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G'&lt;0) </a:t>
            </a:r>
            <a:r>
              <a:rPr kumimoji="0" lang="fr-FR" sz="1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est soit </a:t>
            </a:r>
            <a:r>
              <a:rPr kumimoji="0" lang="fr-FR" sz="1400" b="0" i="1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directement convertie en chaleur </a:t>
            </a:r>
            <a:r>
              <a:rPr kumimoji="0" lang="fr-FR" sz="1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soit </a:t>
            </a:r>
            <a:r>
              <a:rPr kumimoji="0" lang="fr-FR" sz="1400" b="0" i="1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stockée pour une utilisation future</a:t>
            </a:r>
            <a:r>
              <a:rPr kumimoji="0" lang="fr-FR" sz="1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     .           Sous quelle forme est-elle stockée </a:t>
            </a:r>
            <a:r>
              <a:rPr kumimoji="0" lang="fr-FR" sz="1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?</a:t>
            </a:r>
            <a:endParaRPr kumimoji="0" lang="fr-FR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tabLst>
                <a:tab pos="330200" algn="l"/>
              </a:tabLst>
            </a:pPr>
            <a:r>
              <a:rPr kumimoji="0" lang="fr-FR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       En biologie, la </a:t>
            </a:r>
            <a:r>
              <a:rPr kumimoji="0" lang="fr-FR" sz="1200" b="0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forme principale et universelle de stockage de l'énergie </a:t>
            </a:r>
            <a:r>
              <a:rPr kumimoji="0" lang="fr-FR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est l'</a:t>
            </a:r>
            <a:r>
              <a:rPr kumimoji="0" lang="fr-FR" sz="1200" b="1" i="0" u="none" strike="noStrike" cap="none" normalizeH="0" baseline="0" dirty="0" smtClean="0">
                <a:ln>
                  <a:noFill/>
                </a:ln>
                <a:solidFill>
                  <a:srgbClr val="660066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Adénosine Tri Phosphate </a:t>
            </a:r>
            <a:r>
              <a:rPr kumimoji="0" lang="fr-FR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ou </a:t>
            </a:r>
            <a:r>
              <a:rPr kumimoji="0" lang="fr-FR" sz="1200" b="1" i="0" u="none" strike="noStrike" cap="none" normalizeH="0" baseline="0" dirty="0" smtClean="0">
                <a:ln>
                  <a:noFill/>
                </a:ln>
                <a:solidFill>
                  <a:srgbClr val="660066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ATP</a:t>
            </a:r>
            <a:r>
              <a:rPr kumimoji="0" lang="fr-FR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 L'</a:t>
            </a:r>
            <a:r>
              <a:rPr kumimoji="0" lang="fr-FR" sz="1200" b="1" i="0" u="none" strike="noStrike" cap="none" normalizeH="0" baseline="0" dirty="0" smtClean="0">
                <a:ln>
                  <a:noFill/>
                </a:ln>
                <a:solidFill>
                  <a:srgbClr val="660066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ATP </a:t>
            </a:r>
            <a:r>
              <a:rPr kumimoji="0" lang="fr-FR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est un </a:t>
            </a:r>
            <a:r>
              <a:rPr kumimoji="0" lang="fr-FR" sz="1200" b="0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nucléotide </a:t>
            </a:r>
            <a:r>
              <a:rPr lang="fr-FR" sz="1200" i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.</a:t>
            </a:r>
            <a:r>
              <a:rPr lang="fr-FR" sz="16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fr-FR" sz="14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c’est une molécule à</a:t>
            </a: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tabLst>
                <a:tab pos="330200" algn="l"/>
              </a:tabLst>
            </a:pPr>
            <a:r>
              <a:rPr lang="fr-FR" sz="14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           «haut potentiel énergétique » présente dans toutes les cellules de l'</a:t>
            </a:r>
            <a:r>
              <a:rPr lang="fr-FR" sz="1400" dirty="0" err="1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organismme</a:t>
            </a:r>
            <a:endParaRPr lang="fr-FR" sz="1400" dirty="0" smtClean="0"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30200" algn="l"/>
              </a:tabLst>
            </a:pPr>
            <a:endParaRPr kumimoji="0" lang="fr-F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99836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à coins arrondis 10"/>
          <p:cNvSpPr/>
          <p:nvPr/>
        </p:nvSpPr>
        <p:spPr>
          <a:xfrm>
            <a:off x="293914" y="869722"/>
            <a:ext cx="11604172" cy="5759678"/>
          </a:xfrm>
          <a:prstGeom prst="roundRect">
            <a:avLst/>
          </a:prstGeom>
          <a:ln>
            <a:solidFill>
              <a:srgbClr val="0070C0"/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 sz="2800" b="1" i="1" dirty="0" smtClean="0">
              <a:ln w="0"/>
              <a:solidFill>
                <a:schemeClr val="tx1">
                  <a:lumMod val="75000"/>
                  <a:lumOff val="25000"/>
                </a:schemeClr>
              </a:solidFill>
              <a:effectLst>
                <a:reflection blurRad="6350" stA="53000" endA="300" endPos="35500" dir="5400000" sy="-90000" algn="bl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" name="image12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570515" y="1001941"/>
            <a:ext cx="4103914" cy="3591830"/>
          </a:xfrm>
          <a:prstGeom prst="rect">
            <a:avLst/>
          </a:prstGeom>
          <a:noFill/>
        </p:spPr>
      </p:pic>
      <p:sp>
        <p:nvSpPr>
          <p:cNvPr id="25601" name="Rectangle 1"/>
          <p:cNvSpPr>
            <a:spLocks noChangeArrowheads="1"/>
          </p:cNvSpPr>
          <p:nvPr/>
        </p:nvSpPr>
        <p:spPr bwMode="auto">
          <a:xfrm>
            <a:off x="337457" y="0"/>
            <a:ext cx="17869258" cy="63248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fr-FR" sz="1200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fr-FR" sz="1200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fr-FR" sz="1200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fr-FR" sz="1200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fr-FR" sz="1200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fr-FR" sz="1200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fr-FR" sz="1200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fr-FR" sz="1200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fr-FR" sz="1200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fr-FR" sz="1200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fr-FR" sz="1200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fr-FR" sz="1200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    Le </a:t>
            </a:r>
            <a:r>
              <a:rPr kumimoji="0" lang="fr-FR" sz="1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« haut potentiel énergétique » de l'ATP </a:t>
            </a:r>
            <a:r>
              <a:rPr kumimoji="0" lang="fr-FR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est dû à la présence de </a:t>
            </a:r>
            <a:r>
              <a:rPr kumimoji="0" lang="fr-FR" sz="1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« liaisons à haut potentiel énergétique (liaison HPE) » </a:t>
            </a:r>
            <a:r>
              <a:rPr kumimoji="0" lang="fr-FR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dans la structure de l'ATP.</a:t>
            </a:r>
          </a:p>
          <a:p>
            <a:pPr marL="0" marR="0" lvl="0" indent="0" algn="l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Ces liaisons sont </a:t>
            </a:r>
            <a:r>
              <a:rPr kumimoji="0" lang="fr-FR" sz="1200" b="0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celles qui lient 2 phosphates entre eux </a:t>
            </a:r>
            <a:r>
              <a:rPr kumimoji="0" lang="fr-FR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: ce sont des </a:t>
            </a:r>
            <a:r>
              <a:rPr kumimoji="0" lang="fr-FR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liaisons de type </a:t>
            </a:r>
            <a:r>
              <a:rPr kumimoji="0" lang="fr-FR" sz="12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phospho</a:t>
            </a:r>
            <a:r>
              <a:rPr kumimoji="0" lang="fr-FR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-anhydre</a:t>
            </a:r>
            <a:r>
              <a:rPr kumimoji="0" lang="fr-FR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</a:t>
            </a:r>
            <a:endParaRPr kumimoji="0" lang="fr-FR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Wingdings" pitchFamily="2" charset="2"/>
                <a:ea typeface="Times New Roman" pitchFamily="18" charset="0"/>
                <a:cs typeface="Arial" pitchFamily="34" charset="0"/>
              </a:rPr>
              <a:t>à</a:t>
            </a:r>
            <a:r>
              <a:rPr kumimoji="0" lang="fr-FR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L'</a:t>
            </a:r>
            <a:r>
              <a:rPr kumimoji="0" lang="fr-FR" sz="1200" b="1" i="0" u="none" strike="noStrike" cap="none" normalizeH="0" baseline="0" dirty="0" smtClean="0">
                <a:ln>
                  <a:noFill/>
                </a:ln>
                <a:solidFill>
                  <a:srgbClr val="660066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ATP </a:t>
            </a:r>
            <a:r>
              <a:rPr kumimoji="0" lang="fr-FR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en contient </a:t>
            </a:r>
            <a:r>
              <a:rPr kumimoji="0" lang="fr-FR" sz="1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2 </a:t>
            </a:r>
            <a:r>
              <a:rPr kumimoji="0" lang="fr-FR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car il possède </a:t>
            </a:r>
            <a:r>
              <a:rPr kumimoji="0" lang="fr-FR" sz="1200" b="0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3 Phosphates</a:t>
            </a:r>
            <a:endParaRPr kumimoji="0" lang="fr-FR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Wingdings" pitchFamily="2" charset="2"/>
                <a:ea typeface="Times New Roman" pitchFamily="18" charset="0"/>
                <a:cs typeface="Arial" pitchFamily="34" charset="0"/>
              </a:rPr>
              <a:t>à</a:t>
            </a:r>
            <a:r>
              <a:rPr kumimoji="0" lang="fr-FR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L'</a:t>
            </a:r>
            <a:r>
              <a:rPr kumimoji="0" lang="fr-FR" sz="1200" b="1" i="0" u="none" strike="noStrike" cap="none" normalizeH="0" baseline="0" dirty="0" smtClean="0">
                <a:ln>
                  <a:noFill/>
                </a:ln>
                <a:solidFill>
                  <a:srgbClr val="660066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ADP (Adénosine Di Phosphate) </a:t>
            </a:r>
            <a:r>
              <a:rPr kumimoji="0" lang="fr-FR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en contient </a:t>
            </a:r>
            <a:r>
              <a:rPr kumimoji="0" lang="fr-FR" sz="1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1 </a:t>
            </a:r>
            <a:r>
              <a:rPr kumimoji="0" lang="fr-FR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car il possède </a:t>
            </a:r>
            <a:r>
              <a:rPr kumimoji="0" lang="fr-FR" sz="1200" b="0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2 Phosphates</a:t>
            </a:r>
            <a:endParaRPr kumimoji="0" lang="fr-FR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Wingdings" pitchFamily="2" charset="2"/>
                <a:ea typeface="Times New Roman" pitchFamily="18" charset="0"/>
                <a:cs typeface="Arial" pitchFamily="34" charset="0"/>
              </a:rPr>
              <a:t>à</a:t>
            </a:r>
            <a:r>
              <a:rPr kumimoji="0" lang="fr-FR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L'</a:t>
            </a:r>
            <a:r>
              <a:rPr kumimoji="0" lang="fr-FR" sz="1200" b="1" i="0" u="none" strike="noStrike" cap="none" normalizeH="0" baseline="0" dirty="0" smtClean="0">
                <a:ln>
                  <a:noFill/>
                </a:ln>
                <a:solidFill>
                  <a:srgbClr val="660066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AMP (Adénosine Mono Phosphate) </a:t>
            </a:r>
            <a:r>
              <a:rPr kumimoji="0" lang="fr-FR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en contient </a:t>
            </a:r>
            <a:r>
              <a:rPr kumimoji="0" lang="fr-FR" sz="1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0 </a:t>
            </a:r>
            <a:r>
              <a:rPr kumimoji="0" lang="fr-FR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car il possède </a:t>
            </a:r>
            <a:r>
              <a:rPr kumimoji="0" lang="fr-FR" sz="1200" b="0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1 seul Phosphate</a:t>
            </a:r>
            <a:endParaRPr kumimoji="0" lang="fr-FR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281465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ébit">
  <a:themeElements>
    <a:clrScheme name="Débit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Débit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Débit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6109</TotalTime>
  <Words>2931</Words>
  <Application>Microsoft Office PowerPoint</Application>
  <PresentationFormat>Personnalisé</PresentationFormat>
  <Paragraphs>442</Paragraphs>
  <Slides>17</Slides>
  <Notes>1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17</vt:i4>
      </vt:variant>
    </vt:vector>
  </HeadingPairs>
  <TitlesOfParts>
    <vt:vector size="18" baseType="lpstr">
      <vt:lpstr>Débit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Benz</dc:creator>
  <cp:lastModifiedBy>Youcef</cp:lastModifiedBy>
  <cp:revision>589</cp:revision>
  <dcterms:created xsi:type="dcterms:W3CDTF">2017-05-16T09:53:40Z</dcterms:created>
  <dcterms:modified xsi:type="dcterms:W3CDTF">2022-11-10T16:21:47Z</dcterms:modified>
</cp:coreProperties>
</file>