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2" r:id="rId1"/>
  </p:sldMasterIdLst>
  <p:notesMasterIdLst>
    <p:notesMasterId r:id="rId38"/>
  </p:notesMasterIdLst>
  <p:sldIdLst>
    <p:sldId id="257" r:id="rId2"/>
    <p:sldId id="302" r:id="rId3"/>
    <p:sldId id="269" r:id="rId4"/>
    <p:sldId id="258" r:id="rId5"/>
    <p:sldId id="259" r:id="rId6"/>
    <p:sldId id="260" r:id="rId7"/>
    <p:sldId id="298" r:id="rId8"/>
    <p:sldId id="261" r:id="rId9"/>
    <p:sldId id="280" r:id="rId10"/>
    <p:sldId id="299" r:id="rId11"/>
    <p:sldId id="262" r:id="rId12"/>
    <p:sldId id="277" r:id="rId13"/>
    <p:sldId id="263" r:id="rId14"/>
    <p:sldId id="264" r:id="rId15"/>
    <p:sldId id="281" r:id="rId16"/>
    <p:sldId id="265" r:id="rId17"/>
    <p:sldId id="266" r:id="rId18"/>
    <p:sldId id="267" r:id="rId19"/>
    <p:sldId id="273" r:id="rId20"/>
    <p:sldId id="271" r:id="rId21"/>
    <p:sldId id="272" r:id="rId22"/>
    <p:sldId id="268" r:id="rId23"/>
    <p:sldId id="310" r:id="rId24"/>
    <p:sldId id="309" r:id="rId25"/>
    <p:sldId id="308" r:id="rId26"/>
    <p:sldId id="307" r:id="rId27"/>
    <p:sldId id="306" r:id="rId28"/>
    <p:sldId id="305" r:id="rId29"/>
    <p:sldId id="304" r:id="rId30"/>
    <p:sldId id="303" r:id="rId31"/>
    <p:sldId id="282" r:id="rId32"/>
    <p:sldId id="294" r:id="rId33"/>
    <p:sldId id="283" r:id="rId34"/>
    <p:sldId id="284" r:id="rId35"/>
    <p:sldId id="285" r:id="rId36"/>
    <p:sldId id="270" r:id="rId37"/>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13C921E-5C6F-44AB-B10F-045C73241023}" v="614" dt="2022-01-07T16:31:00.839"/>
    <p1510:client id="{1253B9F5-68F0-4D73-908B-22E1197C475D}" v="455" dt="2022-01-13T16:47:55.717"/>
    <p1510:client id="{18B0D375-7AF6-4D56-A0B0-2E360AC381FC}" v="540" dt="2022-01-08T11:40:34.185"/>
    <p1510:client id="{1A5DBE57-C2C4-47E9-8DD4-69F7BBC7FE29}" v="124" dt="2022-01-12T14:19:11.664"/>
    <p1510:client id="{256F36A0-7709-4C25-B147-47918AD83607}" v="7" dt="2022-01-09T11:47:59.020"/>
    <p1510:client id="{2AD55B08-E2FB-4860-99E4-5EFF22AE6A84}" v="1029" dt="2022-01-12T18:25:58.520"/>
    <p1510:client id="{37B4EC95-C468-4345-91F4-296159571E8E}" v="105" dt="2022-04-09T11:06:22.824"/>
    <p1510:client id="{3C42A363-C031-44C8-94C0-BBD5591342FA}" v="132" dt="2022-04-07T11:00:04.639"/>
    <p1510:client id="{46136AA4-7CDA-49F1-BE74-5E03F6DCEA24}" v="47" dt="2022-04-16T10:34:16.912"/>
    <p1510:client id="{466FB6C7-6FC5-4CE5-B379-CEF9F84F626D}" v="1" dt="2022-01-14T17:36:05.209"/>
    <p1510:client id="{49AAFE23-A8B6-4452-BDC4-22E483C8B5B6}" v="7" dt="2022-01-09T11:44:08.016"/>
    <p1510:client id="{5874D669-A3D8-4261-9FE7-509E0D8127ED}" v="178" dt="2022-04-07T14:00:00.087"/>
    <p1510:client id="{5B4F38E5-EE10-4F30-85CF-CB991E80E2ED}" v="982" dt="2022-01-15T14:49:42.864"/>
    <p1510:client id="{619DABAB-6C3F-4E6E-BB7F-140C8BD3DCA2}" v="2" dt="2022-01-13T10:46:08.173"/>
    <p1510:client id="{6FB1063E-C830-45BB-AB3D-CEA6131DA297}" v="222" dt="2022-01-14T18:38:56.829"/>
    <p1510:client id="{778F0482-6153-4AB8-99F8-7D6DDC6F85BF}" v="5" dt="2022-01-14T11:45:08.355"/>
    <p1510:client id="{819B8F64-7657-4BC9-830F-31E8F0496E60}" v="2" dt="2022-01-09T16:59:46.507"/>
    <p1510:client id="{89400BBE-1E86-464A-A96E-F108C8732A6E}" v="48" dt="2022-04-07T11:20:55.026"/>
    <p1510:client id="{91B84FE9-0E3F-423A-8577-A65E01E7EF49}" v="3" dt="2022-01-07T14:02:49.647"/>
    <p1510:client id="{944E72EF-5E3C-4630-A330-68DFDC32E36A}" v="43" dt="2022-01-14T00:59:15.426"/>
    <p1510:client id="{99BA065D-8ED0-4939-B5DA-7A88450BF17B}" v="1047" dt="2022-01-14T16:19:53.936"/>
    <p1510:client id="{A15BB73F-67EA-4298-BF7E-D350E8E3E17D}" v="41" dt="2022-01-13T12:12:27.493"/>
    <p1510:client id="{B6B6174E-D0F5-4878-8009-EB8519EBEF87}" v="222" dt="2022-01-13T11:57:15.397"/>
    <p1510:client id="{B9BDE358-8B48-4D0E-B3C4-E5F546602C38}" v="374" dt="2022-01-13T11:32:03.854"/>
    <p1510:client id="{CB46F89D-B7AA-4B03-9B20-F1BDBAFF7E04}" v="60" dt="2022-01-13T14:12:21.721"/>
    <p1510:client id="{DDC6C200-242B-439B-88F3-3D799B7E49C8}" v="36" dt="2022-01-13T11:01:38.048"/>
    <p1510:client id="{F4822E37-EB1B-44AB-8420-7F5C393EC92D}" v="30" dt="2022-03-02T15:49:05.632"/>
    <p1510:client id="{F66527E3-BED6-42E0-8802-0E471B91BCFF}" v="49" dt="2022-01-07T17:36:08.381"/>
    <p1510:client id="{FF787989-90EC-4945-90BC-26B3F0AA4F4E}" v="1044" dt="2022-01-14T11:37:59.54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microsoft.com/office/2015/10/relationships/revisionInfo" Target="revisionInfo.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387401B-1998-4F88-8215-560AC7785C1E}" type="datetimeFigureOut">
              <a:rPr lang="fr-FR"/>
              <a:t>16/04/2022</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21C4E1E-A912-4CC9-86AB-ACE51CA143B1}" type="slidenum">
              <a:rPr lang="fr-FR"/>
              <a:t>‹N°›</a:t>
            </a:fld>
            <a:endParaRPr lang="fr-FR"/>
          </a:p>
        </p:txBody>
      </p:sp>
    </p:spTree>
    <p:extLst>
      <p:ext uri="{BB962C8B-B14F-4D97-AF65-F5344CB8AC3E}">
        <p14:creationId xmlns:p14="http://schemas.microsoft.com/office/powerpoint/2010/main" val="20425974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87313" y="744538"/>
            <a:ext cx="6619875" cy="3724275"/>
          </a:xfrm>
        </p:spPr>
      </p:sp>
      <p:sp>
        <p:nvSpPr>
          <p:cNvPr id="3" name="Espace réservé des notes 2"/>
          <p:cNvSpPr>
            <a:spLocks noGrp="1"/>
          </p:cNvSpPr>
          <p:nvPr>
            <p:ph type="body" idx="1"/>
          </p:nvPr>
        </p:nvSpPr>
        <p:spPr/>
        <p:txBody>
          <a:bodyPr/>
          <a:lstStyle/>
          <a:p>
            <a:endParaRPr lang="en-US"/>
          </a:p>
        </p:txBody>
      </p:sp>
      <p:sp>
        <p:nvSpPr>
          <p:cNvPr id="4" name="Espace réservé du numéro de diapositive 3"/>
          <p:cNvSpPr>
            <a:spLocks noGrp="1"/>
          </p:cNvSpPr>
          <p:nvPr>
            <p:ph type="sldNum" sz="quarter" idx="10"/>
          </p:nvPr>
        </p:nvSpPr>
        <p:spPr/>
        <p:txBody>
          <a:bodyPr/>
          <a:lstStyle/>
          <a:p>
            <a:pPr>
              <a:defRPr/>
            </a:pPr>
            <a:fld id="{489B4934-56D8-4B30-B6EB-FBEEB4B5F84F}" type="slidenum">
              <a:rPr lang="fr-FR" smtClean="0"/>
              <a:pPr>
                <a:defRPr/>
              </a:pPr>
              <a:t>1</a:t>
            </a:fld>
            <a:endParaRPr lang="fr-FR"/>
          </a:p>
        </p:txBody>
      </p:sp>
    </p:spTree>
    <p:extLst>
      <p:ext uri="{BB962C8B-B14F-4D97-AF65-F5344CB8AC3E}">
        <p14:creationId xmlns:p14="http://schemas.microsoft.com/office/powerpoint/2010/main" val="36249405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87313" y="744538"/>
            <a:ext cx="6619875" cy="3724275"/>
          </a:xfrm>
        </p:spPr>
      </p:sp>
      <p:sp>
        <p:nvSpPr>
          <p:cNvPr id="3" name="Espace réservé des notes 2"/>
          <p:cNvSpPr>
            <a:spLocks noGrp="1"/>
          </p:cNvSpPr>
          <p:nvPr>
            <p:ph type="body" idx="1"/>
          </p:nvPr>
        </p:nvSpPr>
        <p:spPr/>
        <p:txBody>
          <a:bodyPr/>
          <a:lstStyle/>
          <a:p>
            <a:endParaRPr lang="en-US"/>
          </a:p>
        </p:txBody>
      </p:sp>
      <p:sp>
        <p:nvSpPr>
          <p:cNvPr id="4" name="Espace réservé du numéro de diapositive 3"/>
          <p:cNvSpPr>
            <a:spLocks noGrp="1"/>
          </p:cNvSpPr>
          <p:nvPr>
            <p:ph type="sldNum" sz="quarter" idx="10"/>
          </p:nvPr>
        </p:nvSpPr>
        <p:spPr/>
        <p:txBody>
          <a:bodyPr/>
          <a:lstStyle/>
          <a:p>
            <a:pPr>
              <a:defRPr/>
            </a:pPr>
            <a:fld id="{489B4934-56D8-4B30-B6EB-FBEEB4B5F84F}" type="slidenum">
              <a:rPr lang="fr-FR" smtClean="0"/>
              <a:pPr>
                <a:defRPr/>
              </a:pPr>
              <a:t>2</a:t>
            </a:fld>
            <a:endParaRPr lang="fr-FR"/>
          </a:p>
        </p:txBody>
      </p:sp>
    </p:spTree>
    <p:extLst>
      <p:ext uri="{BB962C8B-B14F-4D97-AF65-F5344CB8AC3E}">
        <p14:creationId xmlns:p14="http://schemas.microsoft.com/office/powerpoint/2010/main" val="23377204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87313" y="744538"/>
            <a:ext cx="6619875" cy="3724275"/>
          </a:xfrm>
        </p:spPr>
      </p:sp>
      <p:sp>
        <p:nvSpPr>
          <p:cNvPr id="3" name="Espace réservé des notes 2"/>
          <p:cNvSpPr>
            <a:spLocks noGrp="1"/>
          </p:cNvSpPr>
          <p:nvPr>
            <p:ph type="body" idx="1"/>
          </p:nvPr>
        </p:nvSpPr>
        <p:spPr/>
        <p:txBody>
          <a:bodyPr/>
          <a:lstStyle/>
          <a:p>
            <a:endParaRPr lang="en-US"/>
          </a:p>
        </p:txBody>
      </p:sp>
      <p:sp>
        <p:nvSpPr>
          <p:cNvPr id="4" name="Espace réservé du numéro de diapositive 3"/>
          <p:cNvSpPr>
            <a:spLocks noGrp="1"/>
          </p:cNvSpPr>
          <p:nvPr>
            <p:ph type="sldNum" sz="quarter" idx="10"/>
          </p:nvPr>
        </p:nvSpPr>
        <p:spPr/>
        <p:txBody>
          <a:bodyPr/>
          <a:lstStyle/>
          <a:p>
            <a:pPr>
              <a:defRPr/>
            </a:pPr>
            <a:fld id="{489B4934-56D8-4B30-B6EB-FBEEB4B5F84F}" type="slidenum">
              <a:rPr lang="fr-FR" smtClean="0"/>
              <a:pPr>
                <a:defRPr/>
              </a:pPr>
              <a:t>3</a:t>
            </a:fld>
            <a:endParaRPr lang="fr-FR"/>
          </a:p>
        </p:txBody>
      </p:sp>
    </p:spTree>
    <p:extLst>
      <p:ext uri="{BB962C8B-B14F-4D97-AF65-F5344CB8AC3E}">
        <p14:creationId xmlns:p14="http://schemas.microsoft.com/office/powerpoint/2010/main" val="42532863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87313" y="744538"/>
            <a:ext cx="6619875" cy="3724275"/>
          </a:xfrm>
        </p:spPr>
      </p:sp>
      <p:sp>
        <p:nvSpPr>
          <p:cNvPr id="3" name="Espace réservé des notes 2"/>
          <p:cNvSpPr>
            <a:spLocks noGrp="1"/>
          </p:cNvSpPr>
          <p:nvPr>
            <p:ph type="body" idx="1"/>
          </p:nvPr>
        </p:nvSpPr>
        <p:spPr/>
        <p:txBody>
          <a:bodyPr/>
          <a:lstStyle/>
          <a:p>
            <a:endParaRPr lang="en-US"/>
          </a:p>
        </p:txBody>
      </p:sp>
      <p:sp>
        <p:nvSpPr>
          <p:cNvPr id="4" name="Espace réservé du numéro de diapositive 3"/>
          <p:cNvSpPr>
            <a:spLocks noGrp="1"/>
          </p:cNvSpPr>
          <p:nvPr>
            <p:ph type="sldNum" sz="quarter" idx="10"/>
          </p:nvPr>
        </p:nvSpPr>
        <p:spPr/>
        <p:txBody>
          <a:bodyPr/>
          <a:lstStyle/>
          <a:p>
            <a:pPr>
              <a:defRPr/>
            </a:pPr>
            <a:fld id="{489B4934-56D8-4B30-B6EB-FBEEB4B5F84F}" type="slidenum">
              <a:rPr lang="fr-FR" smtClean="0"/>
              <a:pPr>
                <a:defRPr/>
              </a:pPr>
              <a:t>22</a:t>
            </a:fld>
            <a:endParaRPr lang="fr-FR"/>
          </a:p>
        </p:txBody>
      </p:sp>
    </p:spTree>
    <p:extLst>
      <p:ext uri="{BB962C8B-B14F-4D97-AF65-F5344CB8AC3E}">
        <p14:creationId xmlns:p14="http://schemas.microsoft.com/office/powerpoint/2010/main" val="28811315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87313" y="744538"/>
            <a:ext cx="6619875" cy="3724275"/>
          </a:xfrm>
        </p:spPr>
      </p:sp>
      <p:sp>
        <p:nvSpPr>
          <p:cNvPr id="3" name="Espace réservé des notes 2"/>
          <p:cNvSpPr>
            <a:spLocks noGrp="1"/>
          </p:cNvSpPr>
          <p:nvPr>
            <p:ph type="body" idx="1"/>
          </p:nvPr>
        </p:nvSpPr>
        <p:spPr/>
        <p:txBody>
          <a:bodyPr/>
          <a:lstStyle/>
          <a:p>
            <a:endParaRPr lang="en-US"/>
          </a:p>
        </p:txBody>
      </p:sp>
      <p:sp>
        <p:nvSpPr>
          <p:cNvPr id="4" name="Espace réservé du numéro de diapositive 3"/>
          <p:cNvSpPr>
            <a:spLocks noGrp="1"/>
          </p:cNvSpPr>
          <p:nvPr>
            <p:ph type="sldNum" sz="quarter" idx="10"/>
          </p:nvPr>
        </p:nvSpPr>
        <p:spPr/>
        <p:txBody>
          <a:bodyPr/>
          <a:lstStyle/>
          <a:p>
            <a:pPr>
              <a:defRPr/>
            </a:pPr>
            <a:fld id="{489B4934-56D8-4B30-B6EB-FBEEB4B5F84F}" type="slidenum">
              <a:rPr lang="fr-FR" smtClean="0"/>
              <a:pPr>
                <a:defRPr/>
              </a:pPr>
              <a:t>36</a:t>
            </a:fld>
            <a:endParaRPr lang="fr-FR"/>
          </a:p>
        </p:txBody>
      </p:sp>
    </p:spTree>
    <p:extLst>
      <p:ext uri="{BB962C8B-B14F-4D97-AF65-F5344CB8AC3E}">
        <p14:creationId xmlns:p14="http://schemas.microsoft.com/office/powerpoint/2010/main" val="12456773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304801" y="228600"/>
            <a:ext cx="11594592"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82220" y="5353963"/>
            <a:ext cx="11631168"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914400" y="1600200"/>
            <a:ext cx="10363200" cy="1780108"/>
          </a:xfrm>
        </p:spPr>
        <p:txBody>
          <a:bodyPr anchor="b">
            <a:normAutofit/>
          </a:bodyPr>
          <a:lstStyle>
            <a:lvl1pPr>
              <a:defRPr sz="4400">
                <a:solidFill>
                  <a:srgbClr val="FFFFFF"/>
                </a:solidFill>
              </a:defRPr>
            </a:lvl1pPr>
          </a:lstStyle>
          <a:p>
            <a:r>
              <a:rPr lang="en-US"/>
              <a:t>Click to edit Master title style</a:t>
            </a:r>
          </a:p>
        </p:txBody>
      </p:sp>
      <p:sp>
        <p:nvSpPr>
          <p:cNvPr id="3" name="Subtitle 2"/>
          <p:cNvSpPr>
            <a:spLocks noGrp="1"/>
          </p:cNvSpPr>
          <p:nvPr>
            <p:ph type="subTitle" idx="1"/>
          </p:nvPr>
        </p:nvSpPr>
        <p:spPr>
          <a:xfrm>
            <a:off x="1828800" y="3556001"/>
            <a:ext cx="85344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04744D0-2BDF-4541-B3E8-2E35BE022580}" type="datetime1">
              <a:rPr lang="en-GB" smtClean="0"/>
              <a:t>16/04/2022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3A4FA3-DA49-4EF7-8368-B0F8E8A1EA58}" type="slidenum">
              <a:rPr lang="en-GB" smtClean="0"/>
              <a:t>‹N°›</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D22B848-C2C7-46C6-B981-E9001616A00B}" type="datetime1">
              <a:rPr lang="en-GB" smtClean="0"/>
              <a:t>16/04/2022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3A4FA3-DA49-4EF7-8368-B0F8E8A1EA58}" type="slidenum">
              <a:rPr lang="en-GB" smtClean="0"/>
              <a:t>‹N°›</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304801" y="228600"/>
            <a:ext cx="11594592"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635397F1-74BB-4FFA-923C-5CAAF4C6B38B}" type="datetime1">
              <a:rPr lang="en-GB" smtClean="0"/>
              <a:t>16/04/2022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3A4FA3-DA49-4EF7-8368-B0F8E8A1EA58}" type="slidenum">
              <a:rPr lang="en-GB" smtClean="0"/>
              <a:t>‹N°›</a:t>
            </a:fld>
            <a:endParaRPr lang="en-GB"/>
          </a:p>
        </p:txBody>
      </p:sp>
      <p:grpSp>
        <p:nvGrpSpPr>
          <p:cNvPr id="15" name="Group 14"/>
          <p:cNvGrpSpPr>
            <a:grpSpLocks noChangeAspect="1"/>
          </p:cNvGrpSpPr>
          <p:nvPr/>
        </p:nvGrpSpPr>
        <p:grpSpPr bwMode="hidden">
          <a:xfrm>
            <a:off x="282220" y="714191"/>
            <a:ext cx="11631168"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8839201" y="1447802"/>
            <a:ext cx="2743200" cy="4487333"/>
          </a:xfrm>
        </p:spPr>
        <p:txBody>
          <a:bodyPr vert="eaVert" anchor="ctr"/>
          <a:lstStyle>
            <a:lvl1pPr algn="l">
              <a:defRPr>
                <a:solidFill>
                  <a:schemeClr val="tx2"/>
                </a:solidFill>
              </a:defRPr>
            </a:lvl1pPr>
          </a:lstStyle>
          <a:p>
            <a:r>
              <a:rPr lang="en-US"/>
              <a:t>Click to edit Master title style</a:t>
            </a:r>
          </a:p>
        </p:txBody>
      </p:sp>
      <p:sp>
        <p:nvSpPr>
          <p:cNvPr id="3" name="Vertical Text Placeholder 2"/>
          <p:cNvSpPr>
            <a:spLocks noGrp="1"/>
          </p:cNvSpPr>
          <p:nvPr>
            <p:ph type="body" orient="vert" idx="1"/>
          </p:nvPr>
        </p:nvSpPr>
        <p:spPr>
          <a:xfrm>
            <a:off x="609601" y="1447800"/>
            <a:ext cx="80264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re et contenu">
    <p:spTree>
      <p:nvGrpSpPr>
        <p:cNvPr id="1" name=""/>
        <p:cNvGrpSpPr/>
        <p:nvPr/>
      </p:nvGrpSpPr>
      <p:grpSpPr>
        <a:xfrm>
          <a:off x="0" y="0"/>
          <a:ext cx="0" cy="0"/>
          <a:chOff x="0" y="0"/>
          <a:chExt cx="0" cy="0"/>
        </a:xfrm>
      </p:grpSpPr>
      <p:pic>
        <p:nvPicPr>
          <p:cNvPr id="4" name="Image 3"/>
          <p:cNvPicPr>
            <a:picLocks noChangeAspect="1"/>
          </p:cNvPicPr>
          <p:nvPr userDrawn="1"/>
        </p:nvPicPr>
        <p:blipFill>
          <a:blip r:embed="rId2">
            <a:extLst>
              <a:ext uri="{28A0092B-C50C-407E-A947-70E740481C1C}">
                <a14:useLocalDpi xmlns:a14="http://schemas.microsoft.com/office/drawing/2010/main" val="0"/>
              </a:ext>
            </a:extLst>
          </a:blip>
          <a:srcRect t="46701"/>
          <a:stretch>
            <a:fillRect/>
          </a:stretch>
        </p:blipFill>
        <p:spPr bwMode="auto">
          <a:xfrm>
            <a:off x="639704" y="468313"/>
            <a:ext cx="8534400" cy="912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Image 4"/>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906904" y="6309321"/>
            <a:ext cx="1825037" cy="423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Espace réservé du contenu 2"/>
          <p:cNvSpPr>
            <a:spLocks noGrp="1"/>
          </p:cNvSpPr>
          <p:nvPr>
            <p:ph idx="1"/>
          </p:nvPr>
        </p:nvSpPr>
        <p:spPr>
          <a:xfrm>
            <a:off x="804745" y="1628800"/>
            <a:ext cx="10972800" cy="4525963"/>
          </a:xfrm>
        </p:spPr>
        <p:txBody>
          <a:bodyPr/>
          <a:lstStyle>
            <a:lvl1pPr>
              <a:defRPr sz="1800" b="1" cap="none" baseline="0">
                <a:solidFill>
                  <a:schemeClr val="tx2">
                    <a:lumMod val="50000"/>
                  </a:schemeClr>
                </a:solidFill>
              </a:defRPr>
            </a:lvl1pPr>
            <a:lvl2pPr marL="759828" indent="-292242">
              <a:buFont typeface="Arial" panose="020B0604020202020204" pitchFamily="34" charset="0"/>
              <a:buChar char="•"/>
              <a:defRPr sz="1600" b="0" i="0" cap="none" baseline="0">
                <a:solidFill>
                  <a:schemeClr val="tx2">
                    <a:lumMod val="50000"/>
                  </a:schemeClr>
                </a:solidFill>
              </a:defRPr>
            </a:lvl2pPr>
            <a:lvl3pPr marL="1168967" indent="-233794">
              <a:buFont typeface="Wingdings" panose="05000000000000000000" pitchFamily="2" charset="2"/>
              <a:buChar char="ü"/>
              <a:defRPr sz="1400" b="1" i="0" cap="none" baseline="0">
                <a:solidFill>
                  <a:schemeClr val="tx2">
                    <a:lumMod val="50000"/>
                  </a:schemeClr>
                </a:solidFill>
              </a:defRPr>
            </a:lvl3pPr>
            <a:lvl4pPr marL="1636553" indent="-233794">
              <a:buFont typeface="Wingdings" panose="05000000000000000000" pitchFamily="2" charset="2"/>
              <a:buChar char="§"/>
              <a:defRPr sz="1400">
                <a:solidFill>
                  <a:schemeClr val="tx2">
                    <a:lumMod val="50000"/>
                  </a:schemeClr>
                </a:solidFill>
              </a:defRPr>
            </a:lvl4pPr>
            <a:lvl5pPr>
              <a:defRPr sz="1400">
                <a:solidFill>
                  <a:schemeClr val="tx2">
                    <a:lumMod val="50000"/>
                  </a:schemeClr>
                </a:solidFill>
              </a:defRPr>
            </a:lvl5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Tree>
    <p:extLst>
      <p:ext uri="{BB962C8B-B14F-4D97-AF65-F5344CB8AC3E}">
        <p14:creationId xmlns:p14="http://schemas.microsoft.com/office/powerpoint/2010/main" val="23572589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1157111" y="2708920"/>
            <a:ext cx="9877778" cy="345069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212802" y="6275175"/>
            <a:ext cx="1029463" cy="365125"/>
          </a:xfrm>
        </p:spPr>
        <p:txBody>
          <a:bodyPr/>
          <a:lstStyle/>
          <a:p>
            <a:fld id="{C745A749-2057-4F79-9ABC-9C7EC68C0617}" type="datetime1">
              <a:rPr lang="en-GB" smtClean="0"/>
              <a:t>16/04/2022</a:t>
            </a:fld>
            <a:endParaRPr lang="en-GB"/>
          </a:p>
        </p:txBody>
      </p:sp>
      <p:sp>
        <p:nvSpPr>
          <p:cNvPr id="6" name="Slide Number Placeholder 5"/>
          <p:cNvSpPr>
            <a:spLocks noGrp="1"/>
          </p:cNvSpPr>
          <p:nvPr>
            <p:ph type="sldNum" sz="quarter" idx="12"/>
          </p:nvPr>
        </p:nvSpPr>
        <p:spPr>
          <a:xfrm>
            <a:off x="10640730" y="6214814"/>
            <a:ext cx="1549101" cy="365125"/>
          </a:xfrm>
        </p:spPr>
        <p:txBody>
          <a:bodyPr/>
          <a:lstStyle/>
          <a:p>
            <a:fld id="{1521D24B-81E2-429D-B0AF-BB1F94E31E2E}" type="slidenum">
              <a:rPr lang="en-GB" smtClean="0"/>
              <a:pPr/>
              <a:t>‹N°›</a:t>
            </a:fld>
            <a:endParaRPr lang="en-GB"/>
          </a:p>
        </p:txBody>
      </p:sp>
      <p:sp>
        <p:nvSpPr>
          <p:cNvPr id="7" name="Title 6"/>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304801" y="228600"/>
            <a:ext cx="11594592"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8063252" y="4203592"/>
            <a:ext cx="383523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3492429" y="4075290"/>
            <a:ext cx="7392686"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3771637" y="4087562"/>
            <a:ext cx="7290641"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7479318" y="4074176"/>
            <a:ext cx="4410667"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82220" y="4058555"/>
            <a:ext cx="11631168"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920043" y="2463560"/>
            <a:ext cx="10363200" cy="1524000"/>
          </a:xfrm>
        </p:spPr>
        <p:txBody>
          <a:bodyPr anchor="t">
            <a:normAutofit/>
          </a:bodyPr>
          <a:lstStyle>
            <a:lvl1pPr algn="ctr">
              <a:defRPr sz="4400" b="0" cap="none"/>
            </a:lvl1pPr>
          </a:lstStyle>
          <a:p>
            <a:r>
              <a:rPr lang="en-US"/>
              <a:t>Click to edit Master title style</a:t>
            </a:r>
          </a:p>
        </p:txBody>
      </p:sp>
      <p:sp>
        <p:nvSpPr>
          <p:cNvPr id="3" name="Text Placeholder 2"/>
          <p:cNvSpPr>
            <a:spLocks noGrp="1"/>
          </p:cNvSpPr>
          <p:nvPr>
            <p:ph type="body" idx="1"/>
          </p:nvPr>
        </p:nvSpPr>
        <p:spPr>
          <a:xfrm>
            <a:off x="1823154" y="1437449"/>
            <a:ext cx="8556979"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EF0BEB2-E440-4252-8959-9D66C8FB3D93}" type="datetime1">
              <a:rPr lang="en-GB" smtClean="0"/>
              <a:t>16/04/2022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3A4FA3-DA49-4EF7-8368-B0F8E8A1EA58}" type="slidenum">
              <a:rPr lang="en-GB" smtClean="0"/>
              <a:t>‹N°›</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9343B7AD-1DFC-4193-B6E8-38DACC393872}" type="datetime1">
              <a:rPr lang="en-GB" smtClean="0"/>
              <a:t>16/04/2022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73A4FA3-DA49-4EF7-8368-B0F8E8A1EA58}" type="slidenum">
              <a:rPr lang="en-GB" smtClean="0"/>
              <a:t>‹N°›</a:t>
            </a:fld>
            <a:endParaRPr lang="en-GB"/>
          </a:p>
        </p:txBody>
      </p:sp>
      <p:sp>
        <p:nvSpPr>
          <p:cNvPr id="9" name="Content Placeholder 8"/>
          <p:cNvSpPr>
            <a:spLocks noGrp="1"/>
          </p:cNvSpPr>
          <p:nvPr>
            <p:ph sz="quarter" idx="13"/>
          </p:nvPr>
        </p:nvSpPr>
        <p:spPr>
          <a:xfrm>
            <a:off x="902207" y="2679192"/>
            <a:ext cx="5096256" cy="3447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6193536" y="2679192"/>
            <a:ext cx="5096256" cy="3447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902208" y="2678114"/>
            <a:ext cx="5096256"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903110" y="3429002"/>
            <a:ext cx="5093407"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7600" y="2678113"/>
            <a:ext cx="5096256"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7" y="3429002"/>
            <a:ext cx="5096256"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9040F54-27E9-483D-8D7C-1FB63710F60A}" type="datetime1">
              <a:rPr lang="en-GB" smtClean="0"/>
              <a:t>16/04/2022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73A4FA3-DA49-4EF7-8368-B0F8E8A1EA58}" type="slidenum">
              <a:rPr lang="en-GB" smtClean="0"/>
              <a:t>‹N°›</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0CA0BC-D9F8-4C15-ABFB-C3491DEB1BAA}" type="datetime1">
              <a:rPr lang="en-GB" smtClean="0"/>
              <a:t>16/04/2022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73A4FA3-DA49-4EF7-8368-B0F8E8A1EA58}" type="slidenum">
              <a:rPr lang="en-GB" smtClean="0"/>
              <a:t>‹N°›</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304801" y="228600"/>
            <a:ext cx="11594592"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82220" y="714191"/>
            <a:ext cx="11631168"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16" name="Slide Number Placeholder 15"/>
          <p:cNvSpPr>
            <a:spLocks noGrp="1"/>
          </p:cNvSpPr>
          <p:nvPr>
            <p:ph type="sldNum" sz="quarter" idx="12"/>
          </p:nvPr>
        </p:nvSpPr>
        <p:spPr/>
        <p:txBody>
          <a:bodyPr/>
          <a:lstStyle/>
          <a:p>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304801" y="228600"/>
            <a:ext cx="11594592"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CD6BBA15-A6A0-4492-AD4F-AC9ECD39D948}" type="datetime1">
              <a:rPr lang="en-GB" smtClean="0"/>
              <a:t>16/04/2022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73A4FA3-DA49-4EF7-8368-B0F8E8A1EA58}" type="slidenum">
              <a:rPr lang="en-GB" smtClean="0"/>
              <a:t>‹N°›</a:t>
            </a:fld>
            <a:endParaRPr lang="en-GB"/>
          </a:p>
        </p:txBody>
      </p:sp>
      <p:sp>
        <p:nvSpPr>
          <p:cNvPr id="4" name="Text Placeholder 3"/>
          <p:cNvSpPr>
            <a:spLocks noGrp="1"/>
          </p:cNvSpPr>
          <p:nvPr>
            <p:ph type="body" sz="half" idx="2"/>
          </p:nvPr>
        </p:nvSpPr>
        <p:spPr>
          <a:xfrm>
            <a:off x="1219200" y="3581402"/>
            <a:ext cx="44704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grpSp>
        <p:nvGrpSpPr>
          <p:cNvPr id="2" name="Group 23"/>
          <p:cNvGrpSpPr>
            <a:grpSpLocks noChangeAspect="1"/>
          </p:cNvGrpSpPr>
          <p:nvPr/>
        </p:nvGrpSpPr>
        <p:grpSpPr bwMode="hidden">
          <a:xfrm>
            <a:off x="282220" y="714191"/>
            <a:ext cx="11631168"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1219200" y="2286000"/>
            <a:ext cx="4470400" cy="1252728"/>
          </a:xfrm>
        </p:spPr>
        <p:txBody>
          <a:bodyPr anchor="b">
            <a:noAutofit/>
          </a:bodyPr>
          <a:lstStyle>
            <a:lvl1pPr algn="l">
              <a:defRPr sz="3200">
                <a:solidFill>
                  <a:schemeClr val="tx2"/>
                </a:solidFill>
              </a:defRPr>
            </a:lvl1pPr>
          </a:lstStyle>
          <a:p>
            <a:r>
              <a:rPr lang="en-US"/>
              <a:t>Click to edit Master title style</a:t>
            </a:r>
          </a:p>
        </p:txBody>
      </p:sp>
      <p:sp>
        <p:nvSpPr>
          <p:cNvPr id="3" name="Content Placeholder 2"/>
          <p:cNvSpPr>
            <a:spLocks noGrp="1"/>
          </p:cNvSpPr>
          <p:nvPr>
            <p:ph idx="1"/>
          </p:nvPr>
        </p:nvSpPr>
        <p:spPr>
          <a:xfrm>
            <a:off x="6202616" y="1828800"/>
            <a:ext cx="5205435"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304801" y="228600"/>
            <a:ext cx="11594592"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82220" y="5353963"/>
            <a:ext cx="11631168"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6498874" y="338667"/>
            <a:ext cx="5083527" cy="2429934"/>
          </a:xfrm>
        </p:spPr>
        <p:txBody>
          <a:bodyPr anchor="b">
            <a:normAutofit/>
          </a:bodyPr>
          <a:lstStyle>
            <a:lvl1pPr algn="l">
              <a:defRPr sz="2800" b="0">
                <a:solidFill>
                  <a:srgbClr val="FFFFFF"/>
                </a:solidFill>
              </a:defRPr>
            </a:lvl1pPr>
          </a:lstStyle>
          <a:p>
            <a:r>
              <a:rPr lang="en-US"/>
              <a:t>Click to edit Master title style</a:t>
            </a:r>
          </a:p>
        </p:txBody>
      </p:sp>
      <p:sp>
        <p:nvSpPr>
          <p:cNvPr id="4" name="Text Placeholder 3"/>
          <p:cNvSpPr>
            <a:spLocks noGrp="1"/>
          </p:cNvSpPr>
          <p:nvPr>
            <p:ph type="body" sz="half" idx="2"/>
          </p:nvPr>
        </p:nvSpPr>
        <p:spPr>
          <a:xfrm>
            <a:off x="6491112" y="2785533"/>
            <a:ext cx="5091289"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03CA815-8544-4DDC-84C1-CC4D1FE052B9}" type="datetime1">
              <a:rPr lang="en-GB" smtClean="0"/>
              <a:t>16/04/2022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73A4FA3-DA49-4EF7-8368-B0F8E8A1EA58}" type="slidenum">
              <a:rPr lang="en-GB" smtClean="0"/>
              <a:t>‹N°›</a:t>
            </a:fld>
            <a:endParaRPr lang="en-GB"/>
          </a:p>
        </p:txBody>
      </p:sp>
      <p:sp>
        <p:nvSpPr>
          <p:cNvPr id="3" name="Picture Placeholder 2"/>
          <p:cNvSpPr>
            <a:spLocks noGrp="1"/>
          </p:cNvSpPr>
          <p:nvPr>
            <p:ph type="pic" idx="1"/>
          </p:nvPr>
        </p:nvSpPr>
        <p:spPr>
          <a:xfrm>
            <a:off x="1117600" y="1371600"/>
            <a:ext cx="475488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4" name="Rounded Rectangle 13"/>
          <p:cNvSpPr/>
          <p:nvPr/>
        </p:nvSpPr>
        <p:spPr>
          <a:xfrm>
            <a:off x="304801" y="228600"/>
            <a:ext cx="11594592"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82220" y="1679429"/>
            <a:ext cx="11631168"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609600" y="338328"/>
            <a:ext cx="10972800" cy="1252728"/>
          </a:xfrm>
          <a:prstGeom prst="rect">
            <a:avLst/>
          </a:prstGeom>
        </p:spPr>
        <p:txBody>
          <a:bodyPr vert="horz" lIns="91440" tIns="45720" rIns="91440" bIns="45720" rtlCol="0" anchor="ctr">
            <a:normAutofit/>
          </a:bodyPr>
          <a:lstStyle/>
          <a:p>
            <a:r>
              <a:rPr lang="en-US"/>
              <a:t>Click to edit Master title style</a:t>
            </a:r>
          </a:p>
        </p:txBody>
      </p:sp>
      <p:sp>
        <p:nvSpPr>
          <p:cNvPr id="4" name="Date Placeholder 3"/>
          <p:cNvSpPr>
            <a:spLocks noGrp="1"/>
          </p:cNvSpPr>
          <p:nvPr>
            <p:ph type="dt" sz="half" idx="2"/>
          </p:nvPr>
        </p:nvSpPr>
        <p:spPr>
          <a:xfrm>
            <a:off x="6884896" y="6250166"/>
            <a:ext cx="5048920" cy="365125"/>
          </a:xfrm>
          <a:prstGeom prst="rect">
            <a:avLst/>
          </a:prstGeom>
        </p:spPr>
        <p:txBody>
          <a:bodyPr vert="horz" lIns="91440" tIns="45720" rIns="91440" bIns="45720" rtlCol="0" anchor="ctr"/>
          <a:lstStyle>
            <a:lvl1pPr algn="r">
              <a:defRPr sz="1000">
                <a:solidFill>
                  <a:schemeClr val="tx2"/>
                </a:solidFill>
              </a:defRPr>
            </a:lvl1pPr>
          </a:lstStyle>
          <a:p>
            <a:r>
              <a:rPr lang="sr-Latn-RS"/>
              <a:t>VNS Conference 2016, Malaga October 3-4th  </a:t>
            </a:r>
            <a:fld id="{C46B6C87-4835-426D-889D-0C966059D316}" type="datetime1">
              <a:rPr lang="en-GB" smtClean="0"/>
              <a:t>16/04/2022</a:t>
            </a:fld>
            <a:endParaRPr lang="en-US"/>
          </a:p>
        </p:txBody>
      </p:sp>
      <p:sp>
        <p:nvSpPr>
          <p:cNvPr id="5" name="Footer Placeholder 4"/>
          <p:cNvSpPr>
            <a:spLocks noGrp="1"/>
          </p:cNvSpPr>
          <p:nvPr>
            <p:ph type="ftr" sz="quarter" idx="3"/>
          </p:nvPr>
        </p:nvSpPr>
        <p:spPr>
          <a:xfrm>
            <a:off x="258186" y="6250166"/>
            <a:ext cx="5048921" cy="365125"/>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5321451" y="6250165"/>
            <a:ext cx="1549101" cy="365125"/>
          </a:xfrm>
          <a:prstGeom prst="rect">
            <a:avLst/>
          </a:prstGeom>
        </p:spPr>
        <p:txBody>
          <a:bodyPr vert="horz" lIns="91440" tIns="45720" rIns="91440" bIns="45720" rtlCol="0" anchor="ctr"/>
          <a:lstStyle>
            <a:lvl1pPr algn="ctr">
              <a:defRPr sz="1000">
                <a:solidFill>
                  <a:schemeClr val="tx2"/>
                </a:solidFill>
              </a:defRPr>
            </a:lvl1pPr>
          </a:lstStyle>
          <a:p>
            <a:fld id="{687D7A59-36E2-48B9-B146-C1E59501F63F}" type="slidenum">
              <a:rPr lang="en-US" smtClean="0"/>
              <a:pPr/>
              <a:t>‹N°›</a:t>
            </a:fld>
            <a:endParaRPr lang="en-US"/>
          </a:p>
        </p:txBody>
      </p:sp>
      <p:sp>
        <p:nvSpPr>
          <p:cNvPr id="3" name="Text Placeholder 2"/>
          <p:cNvSpPr>
            <a:spLocks noGrp="1"/>
          </p:cNvSpPr>
          <p:nvPr>
            <p:ph type="body" idx="1"/>
          </p:nvPr>
        </p:nvSpPr>
        <p:spPr>
          <a:xfrm>
            <a:off x="1162757" y="2675467"/>
            <a:ext cx="9877778" cy="34506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 id="2147483715" r:id="rId12"/>
  </p:sldLayoutIdLst>
  <p:hf hdr="0" ftr="0" dt="0"/>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724025" y="2156822"/>
            <a:ext cx="8743950" cy="1780108"/>
          </a:xfrm>
        </p:spPr>
        <p:txBody>
          <a:bodyPr>
            <a:normAutofit/>
          </a:bodyPr>
          <a:lstStyle/>
          <a:p>
            <a:r>
              <a:rPr lang="fr-FR" sz="4000">
                <a:latin typeface="Times New Roman"/>
                <a:cs typeface="Times New Roman"/>
              </a:rPr>
              <a:t>Chapitre 3 :</a:t>
            </a:r>
            <a:br>
              <a:rPr lang="fr-FR" sz="4000">
                <a:latin typeface="Times New Roman"/>
                <a:cs typeface="Times New Roman"/>
              </a:rPr>
            </a:br>
            <a:r>
              <a:rPr lang="fr-FR" sz="4000">
                <a:latin typeface="Times New Roman"/>
                <a:cs typeface="Times New Roman"/>
              </a:rPr>
              <a:t> Métaheuristiques</a:t>
            </a:r>
          </a:p>
        </p:txBody>
      </p:sp>
    </p:spTree>
    <p:extLst>
      <p:ext uri="{BB962C8B-B14F-4D97-AF65-F5344CB8AC3E}">
        <p14:creationId xmlns:p14="http://schemas.microsoft.com/office/powerpoint/2010/main" val="12907538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397620" y="2915597"/>
            <a:ext cx="11401556" cy="2019497"/>
          </a:xfrm>
        </p:spPr>
        <p:txBody>
          <a:bodyPr vert="horz" lIns="91440" tIns="45720" rIns="91440" bIns="45720" rtlCol="0" anchor="t">
            <a:noAutofit/>
          </a:bodyPr>
          <a:lstStyle/>
          <a:p>
            <a:pPr marL="0" indent="0">
              <a:lnSpc>
                <a:spcPct val="80000"/>
              </a:lnSpc>
              <a:buNone/>
            </a:pPr>
            <a:r>
              <a:rPr lang="fr-FR" sz="2800" dirty="0">
                <a:latin typeface="Times"/>
                <a:cs typeface="Times New Roman"/>
              </a:rPr>
              <a:t>- Trop intensifier la recherche =&gt; la méthode ne va pas explorer d'autres régions qui peuvent avoir de meilleures solutions.</a:t>
            </a:r>
            <a:endParaRPr lang="fr-FR" dirty="0">
              <a:latin typeface="Times"/>
              <a:cs typeface="Times"/>
            </a:endParaRPr>
          </a:p>
          <a:p>
            <a:pPr marL="0" indent="0">
              <a:lnSpc>
                <a:spcPct val="80000"/>
              </a:lnSpc>
              <a:buNone/>
            </a:pPr>
            <a:r>
              <a:rPr lang="fr-FR" sz="2800" dirty="0">
                <a:latin typeface="Times"/>
                <a:ea typeface="+mn-lt"/>
                <a:cs typeface="Times New Roman"/>
              </a:rPr>
              <a:t>- Trop diversifier la recherche =&gt; </a:t>
            </a:r>
            <a:r>
              <a:rPr lang="fr-FR" sz="2800" dirty="0">
                <a:latin typeface="Times"/>
                <a:ea typeface="+mn-lt"/>
                <a:cs typeface="Times"/>
              </a:rPr>
              <a:t>la méthode ne va pas</a:t>
            </a:r>
            <a:r>
              <a:rPr lang="fr-FR" sz="2800" dirty="0">
                <a:latin typeface="Times"/>
                <a:ea typeface="+mn-lt"/>
                <a:cs typeface="Times New Roman"/>
              </a:rPr>
              <a:t> exploiter bien les régions visitées et donc rater de "potentielles" bonnes solutions.</a:t>
            </a:r>
          </a:p>
          <a:p>
            <a:pPr marL="0" indent="0">
              <a:lnSpc>
                <a:spcPct val="80000"/>
              </a:lnSpc>
              <a:buNone/>
            </a:pPr>
            <a:r>
              <a:rPr lang="fr-FR" sz="2800" dirty="0">
                <a:latin typeface="Times"/>
                <a:ea typeface="+mn-lt"/>
                <a:cs typeface="Times New Roman"/>
              </a:rPr>
              <a:t>=&gt; </a:t>
            </a:r>
            <a:r>
              <a:rPr lang="fr-FR" sz="2800" b="1" dirty="0">
                <a:latin typeface="Times"/>
                <a:ea typeface="+mn-lt"/>
                <a:cs typeface="Times New Roman"/>
              </a:rPr>
              <a:t>Faire un compromis entre l'intensification et la diversification est nécessaire pour développer une méthode efficace.</a:t>
            </a:r>
          </a:p>
          <a:p>
            <a:pPr marL="0" indent="0">
              <a:lnSpc>
                <a:spcPct val="80000"/>
              </a:lnSpc>
              <a:buNone/>
            </a:pPr>
            <a:endParaRPr lang="fr-FR" sz="2800" dirty="0">
              <a:latin typeface="Times"/>
              <a:ea typeface="+mn-lt"/>
              <a:cs typeface="Times New Roman"/>
            </a:endParaRPr>
          </a:p>
          <a:p>
            <a:pPr marL="0" indent="0">
              <a:lnSpc>
                <a:spcPct val="80000"/>
              </a:lnSpc>
              <a:buNone/>
            </a:pPr>
            <a:endParaRPr lang="fr-FR" sz="2800" dirty="0">
              <a:latin typeface="Times"/>
              <a:ea typeface="+mn-lt"/>
              <a:cs typeface="Times New Roman"/>
            </a:endParaRPr>
          </a:p>
          <a:p>
            <a:pPr marL="0" indent="0">
              <a:lnSpc>
                <a:spcPct val="80000"/>
              </a:lnSpc>
              <a:buNone/>
            </a:pPr>
            <a:endParaRPr lang="fr-FR" sz="2800" dirty="0">
              <a:latin typeface="Times"/>
              <a:ea typeface="+mn-lt"/>
              <a:cs typeface="Times New Roman"/>
            </a:endParaRPr>
          </a:p>
          <a:p>
            <a:pPr marL="0" indent="0">
              <a:lnSpc>
                <a:spcPct val="80000"/>
              </a:lnSpc>
              <a:buNone/>
            </a:pPr>
            <a:r>
              <a:rPr lang="fr-FR" dirty="0">
                <a:latin typeface="Times"/>
                <a:ea typeface="+mn-lt"/>
                <a:cs typeface="+mn-lt"/>
              </a:rPr>
              <a:t> </a:t>
            </a:r>
            <a:r>
              <a:rPr lang="fr-FR" dirty="0">
                <a:latin typeface="Times"/>
                <a:cs typeface="Times New Roman"/>
              </a:rPr>
              <a:t> </a:t>
            </a:r>
            <a:endParaRPr lang="fr-FR">
              <a:latin typeface="Times"/>
              <a:cs typeface="Times"/>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10</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1.3. Concepts de base pour </a:t>
            </a:r>
            <a:br>
              <a:rPr lang="fr-FR" sz="3600" dirty="0">
                <a:latin typeface="Times New Roman"/>
                <a:cs typeface="Times New Roman"/>
              </a:rPr>
            </a:br>
            <a:r>
              <a:rPr lang="fr-FR" sz="3600" dirty="0">
                <a:latin typeface="Times New Roman"/>
                <a:cs typeface="Times New Roman"/>
              </a:rPr>
              <a:t>les métaheuristiques : Intensification &amp; Diversification </a:t>
            </a:r>
            <a:endParaRPr lang="fr-FR" dirty="0"/>
          </a:p>
        </p:txBody>
      </p:sp>
    </p:spTree>
    <p:extLst>
      <p:ext uri="{BB962C8B-B14F-4D97-AF65-F5344CB8AC3E}">
        <p14:creationId xmlns:p14="http://schemas.microsoft.com/office/powerpoint/2010/main" val="27187630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397620" y="2545181"/>
            <a:ext cx="11401556" cy="2262913"/>
          </a:xfrm>
        </p:spPr>
        <p:txBody>
          <a:bodyPr vert="horz" lIns="91440" tIns="45720" rIns="91440" bIns="45720" rtlCol="0" anchor="t">
            <a:noAutofit/>
          </a:bodyPr>
          <a:lstStyle/>
          <a:p>
            <a:pPr marL="0" indent="0">
              <a:lnSpc>
                <a:spcPct val="80000"/>
              </a:lnSpc>
              <a:buNone/>
            </a:pPr>
            <a:r>
              <a:rPr lang="fr-FR" sz="2800" dirty="0">
                <a:latin typeface="Times"/>
                <a:cs typeface="Times New Roman"/>
              </a:rPr>
              <a:t>-</a:t>
            </a:r>
            <a:r>
              <a:rPr lang="fr-FR" sz="2800" dirty="0">
                <a:latin typeface="Times"/>
                <a:ea typeface="+mn-lt"/>
                <a:cs typeface="Times New Roman"/>
              </a:rPr>
              <a:t> </a:t>
            </a:r>
            <a:r>
              <a:rPr lang="fr-FR" sz="2800" i="1" dirty="0">
                <a:latin typeface="Times"/>
                <a:ea typeface="+mn-lt"/>
                <a:cs typeface="Times"/>
              </a:rPr>
              <a:t>Osman and </a:t>
            </a:r>
            <a:r>
              <a:rPr lang="fr-FR" sz="2800" i="1" dirty="0">
                <a:latin typeface="Times"/>
                <a:cs typeface="Times"/>
              </a:rPr>
              <a:t>Laporte (1996)</a:t>
            </a:r>
            <a:r>
              <a:rPr lang="fr-FR" sz="2800" dirty="0">
                <a:latin typeface="Times"/>
                <a:cs typeface="Times New Roman"/>
              </a:rPr>
              <a:t>:</a:t>
            </a:r>
            <a:r>
              <a:rPr lang="fr-FR" sz="2800" dirty="0">
                <a:latin typeface="Times"/>
                <a:ea typeface="+mn-lt"/>
                <a:cs typeface="Times New Roman"/>
              </a:rPr>
              <a:t> </a:t>
            </a:r>
            <a:endParaRPr lang="fr-FR" dirty="0"/>
          </a:p>
          <a:p>
            <a:pPr marL="0" indent="0" algn="just">
              <a:lnSpc>
                <a:spcPct val="80000"/>
              </a:lnSpc>
              <a:buNone/>
            </a:pPr>
            <a:r>
              <a:rPr lang="fr-FR" sz="2800" i="1" dirty="0">
                <a:latin typeface="Times"/>
                <a:ea typeface="+mn-lt"/>
                <a:cs typeface="Times New Roman"/>
              </a:rPr>
              <a:t>“A </a:t>
            </a:r>
            <a:r>
              <a:rPr lang="fr-FR" sz="2800" i="1" dirty="0" err="1">
                <a:latin typeface="Times"/>
                <a:ea typeface="+mn-lt"/>
                <a:cs typeface="Times New Roman"/>
              </a:rPr>
              <a:t>metaheuristic</a:t>
            </a:r>
            <a:r>
              <a:rPr lang="fr-FR" sz="2800" i="1" dirty="0">
                <a:latin typeface="Times"/>
                <a:ea typeface="+mn-lt"/>
                <a:cs typeface="Times New Roman"/>
              </a:rPr>
              <a:t> </a:t>
            </a:r>
            <a:r>
              <a:rPr lang="fr-FR" sz="2800" i="1" dirty="0" err="1">
                <a:latin typeface="Times"/>
                <a:ea typeface="+mn-lt"/>
                <a:cs typeface="Times New Roman"/>
              </a:rPr>
              <a:t>is</a:t>
            </a:r>
            <a:r>
              <a:rPr lang="fr-FR" sz="2800" i="1" dirty="0">
                <a:latin typeface="Times"/>
                <a:ea typeface="+mn-lt"/>
                <a:cs typeface="Times New Roman"/>
              </a:rPr>
              <a:t> </a:t>
            </a:r>
            <a:r>
              <a:rPr lang="fr-FR" sz="2800" i="1" dirty="0" err="1">
                <a:latin typeface="Times"/>
                <a:ea typeface="+mn-lt"/>
                <a:cs typeface="Times New Roman"/>
              </a:rPr>
              <a:t>formally</a:t>
            </a:r>
            <a:r>
              <a:rPr lang="fr-FR" sz="2800" i="1" dirty="0">
                <a:latin typeface="Times"/>
                <a:ea typeface="+mn-lt"/>
                <a:cs typeface="Times New Roman"/>
              </a:rPr>
              <a:t> </a:t>
            </a:r>
            <a:r>
              <a:rPr lang="fr-FR" sz="2800" i="1" dirty="0" err="1">
                <a:latin typeface="Times"/>
                <a:ea typeface="+mn-lt"/>
                <a:cs typeface="Times New Roman"/>
              </a:rPr>
              <a:t>defined</a:t>
            </a:r>
            <a:r>
              <a:rPr lang="fr-FR" sz="2800" i="1" dirty="0">
                <a:latin typeface="Times"/>
                <a:ea typeface="+mn-lt"/>
                <a:cs typeface="Times New Roman"/>
              </a:rPr>
              <a:t> as an </a:t>
            </a:r>
            <a:r>
              <a:rPr lang="fr-FR" sz="2800" i="1" dirty="0" err="1">
                <a:latin typeface="Times"/>
                <a:ea typeface="+mn-lt"/>
                <a:cs typeface="Times New Roman"/>
              </a:rPr>
              <a:t>iterative</a:t>
            </a:r>
            <a:r>
              <a:rPr lang="fr-FR" sz="2800" i="1" dirty="0">
                <a:latin typeface="Times"/>
                <a:ea typeface="+mn-lt"/>
                <a:cs typeface="Times New Roman"/>
              </a:rPr>
              <a:t> </a:t>
            </a:r>
            <a:r>
              <a:rPr lang="fr-FR" sz="2800" i="1" dirty="0" err="1">
                <a:latin typeface="Times"/>
                <a:ea typeface="+mn-lt"/>
                <a:cs typeface="Times New Roman"/>
              </a:rPr>
              <a:t>generation</a:t>
            </a:r>
            <a:r>
              <a:rPr lang="fr-FR" sz="2800" i="1" dirty="0">
                <a:latin typeface="Times"/>
                <a:ea typeface="+mn-lt"/>
                <a:cs typeface="Times New Roman"/>
              </a:rPr>
              <a:t> process </a:t>
            </a:r>
            <a:r>
              <a:rPr lang="fr-FR" sz="2800" i="1" dirty="0" err="1">
                <a:latin typeface="Times"/>
                <a:ea typeface="+mn-lt"/>
                <a:cs typeface="Times New Roman"/>
              </a:rPr>
              <a:t>which</a:t>
            </a:r>
            <a:r>
              <a:rPr lang="fr-FR" sz="2800" i="1" dirty="0">
                <a:latin typeface="Times"/>
                <a:ea typeface="+mn-lt"/>
                <a:cs typeface="Times New Roman"/>
              </a:rPr>
              <a:t> guides a </a:t>
            </a:r>
            <a:r>
              <a:rPr lang="fr-FR" sz="2800" i="1" dirty="0" err="1">
                <a:latin typeface="Times"/>
                <a:ea typeface="+mn-lt"/>
                <a:cs typeface="Times New Roman"/>
              </a:rPr>
              <a:t>subordinate</a:t>
            </a:r>
            <a:r>
              <a:rPr lang="fr-FR" sz="2800" i="1" dirty="0">
                <a:latin typeface="Times"/>
                <a:ea typeface="+mn-lt"/>
                <a:cs typeface="Times New Roman"/>
              </a:rPr>
              <a:t> </a:t>
            </a:r>
            <a:r>
              <a:rPr lang="fr-FR" sz="2800" i="1" dirty="0" err="1">
                <a:latin typeface="Times"/>
                <a:ea typeface="+mn-lt"/>
                <a:cs typeface="Times New Roman"/>
              </a:rPr>
              <a:t>heuristic</a:t>
            </a:r>
            <a:r>
              <a:rPr lang="fr-FR" sz="2800" i="1" dirty="0">
                <a:latin typeface="Times"/>
                <a:ea typeface="+mn-lt"/>
                <a:cs typeface="Times New Roman"/>
              </a:rPr>
              <a:t> by </a:t>
            </a:r>
            <a:r>
              <a:rPr lang="fr-FR" sz="2800" i="1" dirty="0" err="1">
                <a:latin typeface="Times"/>
                <a:ea typeface="+mn-lt"/>
                <a:cs typeface="Times New Roman"/>
              </a:rPr>
              <a:t>combining</a:t>
            </a:r>
            <a:r>
              <a:rPr lang="fr-FR" sz="2800" i="1" dirty="0">
                <a:latin typeface="Times"/>
                <a:ea typeface="+mn-lt"/>
                <a:cs typeface="Times New Roman"/>
              </a:rPr>
              <a:t> </a:t>
            </a:r>
            <a:r>
              <a:rPr lang="fr-FR" sz="2800" i="1" dirty="0" err="1">
                <a:latin typeface="Times"/>
                <a:ea typeface="+mn-lt"/>
                <a:cs typeface="Times New Roman"/>
              </a:rPr>
              <a:t>intelligently</a:t>
            </a:r>
            <a:r>
              <a:rPr lang="fr-FR" sz="2800" i="1" dirty="0">
                <a:latin typeface="Times"/>
                <a:ea typeface="+mn-lt"/>
                <a:cs typeface="Times New Roman"/>
              </a:rPr>
              <a:t> </a:t>
            </a:r>
            <a:r>
              <a:rPr lang="fr-FR" sz="2800" i="1" dirty="0" err="1">
                <a:latin typeface="Times"/>
                <a:ea typeface="+mn-lt"/>
                <a:cs typeface="Times New Roman"/>
              </a:rPr>
              <a:t>different</a:t>
            </a:r>
            <a:r>
              <a:rPr lang="fr-FR" sz="2800" i="1" dirty="0">
                <a:latin typeface="Times"/>
                <a:ea typeface="+mn-lt"/>
                <a:cs typeface="Times New Roman"/>
              </a:rPr>
              <a:t> concepts for </a:t>
            </a:r>
            <a:r>
              <a:rPr lang="fr-FR" sz="2800" i="1" dirty="0" err="1">
                <a:latin typeface="Times"/>
                <a:ea typeface="+mn-lt"/>
                <a:cs typeface="Times New Roman"/>
              </a:rPr>
              <a:t>exploring</a:t>
            </a:r>
            <a:r>
              <a:rPr lang="fr-FR" sz="2800" i="1" dirty="0">
                <a:latin typeface="Times"/>
                <a:ea typeface="+mn-lt"/>
                <a:cs typeface="Times New Roman"/>
              </a:rPr>
              <a:t> and </a:t>
            </a:r>
            <a:r>
              <a:rPr lang="fr-FR" sz="2800" i="1" dirty="0" err="1">
                <a:latin typeface="Times"/>
                <a:ea typeface="+mn-lt"/>
                <a:cs typeface="Times New Roman"/>
              </a:rPr>
              <a:t>exploiting</a:t>
            </a:r>
            <a:r>
              <a:rPr lang="fr-FR" sz="2800" i="1" dirty="0">
                <a:latin typeface="Times"/>
                <a:ea typeface="+mn-lt"/>
                <a:cs typeface="Times New Roman"/>
              </a:rPr>
              <a:t> the </a:t>
            </a:r>
            <a:r>
              <a:rPr lang="fr-FR" sz="2800" i="1" dirty="0" err="1">
                <a:latin typeface="Times"/>
                <a:ea typeface="+mn-lt"/>
                <a:cs typeface="Times New Roman"/>
              </a:rPr>
              <a:t>search</a:t>
            </a:r>
            <a:r>
              <a:rPr lang="fr-FR" sz="2800" i="1" dirty="0">
                <a:latin typeface="Times"/>
                <a:ea typeface="+mn-lt"/>
                <a:cs typeface="Times New Roman"/>
              </a:rPr>
              <a:t> </a:t>
            </a:r>
            <a:r>
              <a:rPr lang="fr-FR" sz="2800" i="1" dirty="0" err="1">
                <a:latin typeface="Times"/>
                <a:ea typeface="+mn-lt"/>
                <a:cs typeface="Times New Roman"/>
              </a:rPr>
              <a:t>space</a:t>
            </a:r>
            <a:r>
              <a:rPr lang="fr-FR" sz="2800" i="1" dirty="0">
                <a:latin typeface="Times"/>
                <a:ea typeface="+mn-lt"/>
                <a:cs typeface="Times New Roman"/>
              </a:rPr>
              <a:t>, </a:t>
            </a:r>
            <a:r>
              <a:rPr lang="fr-FR" sz="2800" i="1" dirty="0" err="1">
                <a:latin typeface="Times"/>
                <a:ea typeface="+mn-lt"/>
                <a:cs typeface="Times New Roman"/>
              </a:rPr>
              <a:t>learning</a:t>
            </a:r>
            <a:r>
              <a:rPr lang="fr-FR" sz="2800" i="1" dirty="0">
                <a:latin typeface="Times"/>
                <a:ea typeface="+mn-lt"/>
                <a:cs typeface="Times New Roman"/>
              </a:rPr>
              <a:t> </a:t>
            </a:r>
            <a:r>
              <a:rPr lang="fr-FR" sz="2800" i="1" dirty="0" err="1">
                <a:latin typeface="Times"/>
                <a:ea typeface="+mn-lt"/>
                <a:cs typeface="Times New Roman"/>
              </a:rPr>
              <a:t>strategies</a:t>
            </a:r>
            <a:r>
              <a:rPr lang="fr-FR" sz="2800" i="1" dirty="0">
                <a:latin typeface="Times"/>
                <a:ea typeface="+mn-lt"/>
                <a:cs typeface="Times New Roman"/>
              </a:rPr>
              <a:t> are </a:t>
            </a:r>
            <a:r>
              <a:rPr lang="fr-FR" sz="2800" i="1" dirty="0" err="1">
                <a:latin typeface="Times"/>
                <a:ea typeface="+mn-lt"/>
                <a:cs typeface="Times New Roman"/>
              </a:rPr>
              <a:t>used</a:t>
            </a:r>
            <a:r>
              <a:rPr lang="fr-FR" sz="2800" i="1" dirty="0">
                <a:latin typeface="Times"/>
                <a:ea typeface="+mn-lt"/>
                <a:cs typeface="Times New Roman"/>
              </a:rPr>
              <a:t> to structure information in </a:t>
            </a:r>
            <a:r>
              <a:rPr lang="fr-FR" sz="2800" i="1" dirty="0" err="1">
                <a:latin typeface="Times"/>
                <a:ea typeface="+mn-lt"/>
                <a:cs typeface="Times New Roman"/>
              </a:rPr>
              <a:t>order</a:t>
            </a:r>
            <a:r>
              <a:rPr lang="fr-FR" sz="2800" i="1" dirty="0">
                <a:latin typeface="Times"/>
                <a:ea typeface="+mn-lt"/>
                <a:cs typeface="Times New Roman"/>
              </a:rPr>
              <a:t> to </a:t>
            </a:r>
            <a:r>
              <a:rPr lang="fr-FR" sz="2800" i="1" dirty="0" err="1">
                <a:latin typeface="Times"/>
                <a:ea typeface="+mn-lt"/>
                <a:cs typeface="Times New Roman"/>
              </a:rPr>
              <a:t>find</a:t>
            </a:r>
            <a:r>
              <a:rPr lang="fr-FR" sz="2800" i="1" dirty="0">
                <a:latin typeface="Times"/>
                <a:ea typeface="+mn-lt"/>
                <a:cs typeface="Times New Roman"/>
              </a:rPr>
              <a:t> </a:t>
            </a:r>
            <a:r>
              <a:rPr lang="fr-FR" sz="2800" i="1" dirty="0" err="1">
                <a:latin typeface="Times"/>
                <a:ea typeface="+mn-lt"/>
                <a:cs typeface="Times New Roman"/>
              </a:rPr>
              <a:t>efficiently</a:t>
            </a:r>
            <a:r>
              <a:rPr lang="fr-FR" sz="2800" i="1" dirty="0">
                <a:latin typeface="Times"/>
                <a:ea typeface="+mn-lt"/>
                <a:cs typeface="Times New Roman"/>
              </a:rPr>
              <a:t> </a:t>
            </a:r>
            <a:r>
              <a:rPr lang="fr-FR" sz="2800" i="1" dirty="0" err="1">
                <a:latin typeface="Times"/>
                <a:ea typeface="+mn-lt"/>
                <a:cs typeface="Times New Roman"/>
              </a:rPr>
              <a:t>near</a:t>
            </a:r>
            <a:r>
              <a:rPr lang="fr-FR" sz="2800" i="1" dirty="0">
                <a:latin typeface="Times"/>
                <a:ea typeface="+mn-lt"/>
                <a:cs typeface="Times New Roman"/>
              </a:rPr>
              <a:t>-optimal solutions.”</a:t>
            </a:r>
            <a:endParaRPr lang="fr-FR" dirty="0"/>
          </a:p>
          <a:p>
            <a:pPr marL="0" indent="0">
              <a:lnSpc>
                <a:spcPct val="80000"/>
              </a:lnSpc>
              <a:buNone/>
            </a:pPr>
            <a:endParaRPr lang="fr-FR" sz="2800" i="1">
              <a:latin typeface="Times"/>
              <a:ea typeface="+mn-lt"/>
              <a:cs typeface="Times New Roman"/>
            </a:endParaRPr>
          </a:p>
          <a:p>
            <a:pPr marL="0" indent="0">
              <a:lnSpc>
                <a:spcPct val="80000"/>
              </a:lnSpc>
              <a:buNone/>
            </a:pPr>
            <a:r>
              <a:rPr lang="fr-FR" sz="1800" i="1" dirty="0">
                <a:latin typeface="Times"/>
                <a:ea typeface="+mn-lt"/>
                <a:cs typeface="Times New Roman"/>
              </a:rPr>
              <a:t>I.H. Osman and G. Laporte, </a:t>
            </a:r>
            <a:r>
              <a:rPr lang="fr-FR" sz="1800" i="1" dirty="0" err="1">
                <a:latin typeface="Times"/>
                <a:ea typeface="+mn-lt"/>
                <a:cs typeface="Times New Roman"/>
              </a:rPr>
              <a:t>Metaheuristics</a:t>
            </a:r>
            <a:r>
              <a:rPr lang="fr-FR" sz="1800" i="1" dirty="0">
                <a:latin typeface="Times"/>
                <a:ea typeface="+mn-lt"/>
                <a:cs typeface="Times New Roman"/>
              </a:rPr>
              <a:t> : </a:t>
            </a:r>
            <a:r>
              <a:rPr lang="fr-FR" sz="1800" i="1" dirty="0" err="1">
                <a:latin typeface="Times"/>
                <a:ea typeface="+mn-lt"/>
                <a:cs typeface="Times New Roman"/>
              </a:rPr>
              <a:t>a</a:t>
            </a:r>
            <a:r>
              <a:rPr lang="fr-FR" sz="1800" i="1" dirty="0">
                <a:latin typeface="Times"/>
                <a:ea typeface="+mn-lt"/>
                <a:cs typeface="Times New Roman"/>
              </a:rPr>
              <a:t> </a:t>
            </a:r>
            <a:r>
              <a:rPr lang="fr-FR" sz="1800" i="1" dirty="0" err="1">
                <a:latin typeface="Times"/>
                <a:ea typeface="+mn-lt"/>
                <a:cs typeface="Times New Roman"/>
              </a:rPr>
              <a:t>bibliography</a:t>
            </a:r>
            <a:r>
              <a:rPr lang="fr-FR" sz="1800" i="1" dirty="0">
                <a:latin typeface="Times"/>
                <a:ea typeface="+mn-lt"/>
                <a:cs typeface="Times New Roman"/>
              </a:rPr>
              <a:t>. </a:t>
            </a:r>
            <a:r>
              <a:rPr lang="fr-FR" sz="1800" i="1" dirty="0" err="1">
                <a:latin typeface="Times"/>
                <a:ea typeface="+mn-lt"/>
                <a:cs typeface="Times New Roman"/>
              </a:rPr>
              <a:t>Annals</a:t>
            </a:r>
            <a:r>
              <a:rPr lang="fr-FR" sz="1800" i="1" dirty="0">
                <a:latin typeface="Times"/>
                <a:ea typeface="+mn-lt"/>
                <a:cs typeface="Times New Roman"/>
              </a:rPr>
              <a:t> of Operations </a:t>
            </a:r>
            <a:r>
              <a:rPr lang="fr-FR" sz="1800" i="1" dirty="0" err="1">
                <a:latin typeface="Times"/>
                <a:ea typeface="+mn-lt"/>
                <a:cs typeface="Times New Roman"/>
              </a:rPr>
              <a:t>Research</a:t>
            </a:r>
            <a:r>
              <a:rPr lang="fr-FR" sz="1800" i="1" dirty="0">
                <a:latin typeface="Times"/>
                <a:ea typeface="+mn-lt"/>
                <a:cs typeface="Times New Roman"/>
              </a:rPr>
              <a:t> 63, 513-623, 1996.</a:t>
            </a: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11</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1.4. Définition d'un métaheuristique:</a:t>
            </a:r>
            <a:br>
              <a:rPr lang="fr-FR" sz="3600" dirty="0">
                <a:latin typeface="Times New Roman"/>
                <a:cs typeface="Times New Roman"/>
              </a:rPr>
            </a:br>
            <a:r>
              <a:rPr lang="fr-FR" sz="3600" dirty="0">
                <a:latin typeface="Times New Roman"/>
                <a:cs typeface="Times New Roman"/>
              </a:rPr>
              <a:t>Définition 1</a:t>
            </a:r>
          </a:p>
        </p:txBody>
      </p:sp>
    </p:spTree>
    <p:extLst>
      <p:ext uri="{BB962C8B-B14F-4D97-AF65-F5344CB8AC3E}">
        <p14:creationId xmlns:p14="http://schemas.microsoft.com/office/powerpoint/2010/main" val="337226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18787" y="2926181"/>
            <a:ext cx="11306306" cy="2612163"/>
          </a:xfrm>
        </p:spPr>
        <p:txBody>
          <a:bodyPr vert="horz" lIns="91440" tIns="45720" rIns="91440" bIns="45720" rtlCol="0" anchor="t">
            <a:noAutofit/>
          </a:bodyPr>
          <a:lstStyle/>
          <a:p>
            <a:pPr marL="0" indent="0">
              <a:lnSpc>
                <a:spcPct val="80000"/>
              </a:lnSpc>
              <a:buNone/>
            </a:pPr>
            <a:r>
              <a:rPr lang="fr-FR" sz="2800" dirty="0">
                <a:latin typeface="Times"/>
                <a:cs typeface="Times"/>
              </a:rPr>
              <a:t>On peut traduire la définition de </a:t>
            </a:r>
            <a:r>
              <a:rPr lang="fr-FR" sz="2800" i="1" dirty="0">
                <a:latin typeface="Times"/>
                <a:cs typeface="Times"/>
              </a:rPr>
              <a:t>Osman and Laporte (1996) </a:t>
            </a:r>
            <a:r>
              <a:rPr lang="fr-FR" sz="2800" dirty="0">
                <a:latin typeface="Times"/>
                <a:cs typeface="Times"/>
              </a:rPr>
              <a:t>comme suit: </a:t>
            </a:r>
            <a:endParaRPr lang="fr-FR" dirty="0"/>
          </a:p>
          <a:p>
            <a:pPr marL="0" indent="0" algn="just">
              <a:lnSpc>
                <a:spcPct val="80000"/>
              </a:lnSpc>
              <a:buNone/>
            </a:pPr>
            <a:r>
              <a:rPr lang="fr-FR" sz="2800" dirty="0">
                <a:latin typeface="Times"/>
                <a:cs typeface="Times"/>
              </a:rPr>
              <a:t> </a:t>
            </a:r>
            <a:r>
              <a:rPr lang="fr-FR" sz="2800" i="1" dirty="0">
                <a:latin typeface="Times"/>
                <a:cs typeface="Times"/>
              </a:rPr>
              <a:t>"Formellement, une métaheuristique est définie comme un processus  itératif qui guide une heuristique subordonnée en combinant intelligemment des différents concepts pour explorer et exploiter l'espace de recherche, des stratégies d'apprentissage sont utilisées pour structurer l'information afin de trouver d'une manière efficace des solutions proches de l'optimum".</a:t>
            </a:r>
            <a:endParaRPr lang="fr-FR" i="1" dirty="0"/>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12</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1.4. d'un métaheuristique:</a:t>
            </a:r>
            <a:br>
              <a:rPr lang="fr-FR" sz="3600" dirty="0">
                <a:latin typeface="Times New Roman"/>
                <a:cs typeface="Times New Roman"/>
              </a:rPr>
            </a:br>
            <a:r>
              <a:rPr lang="fr-FR" sz="3600" dirty="0">
                <a:latin typeface="Times New Roman"/>
                <a:cs typeface="Times New Roman"/>
              </a:rPr>
              <a:t>Définition 1</a:t>
            </a:r>
          </a:p>
        </p:txBody>
      </p:sp>
    </p:spTree>
    <p:extLst>
      <p:ext uri="{BB962C8B-B14F-4D97-AF65-F5344CB8AC3E}">
        <p14:creationId xmlns:p14="http://schemas.microsoft.com/office/powerpoint/2010/main" val="39126860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08203" y="2460514"/>
            <a:ext cx="11401556" cy="1670247"/>
          </a:xfrm>
        </p:spPr>
        <p:txBody>
          <a:bodyPr vert="horz" lIns="91440" tIns="45720" rIns="91440" bIns="45720" rtlCol="0" anchor="t">
            <a:noAutofit/>
          </a:bodyPr>
          <a:lstStyle/>
          <a:p>
            <a:pPr marL="0" indent="0">
              <a:lnSpc>
                <a:spcPct val="80000"/>
              </a:lnSpc>
              <a:buNone/>
            </a:pPr>
            <a:r>
              <a:rPr lang="fr-FR" sz="2800" dirty="0">
                <a:latin typeface="Times"/>
                <a:cs typeface="Times New Roman"/>
              </a:rPr>
              <a:t>-</a:t>
            </a:r>
            <a:r>
              <a:rPr lang="fr-FR" sz="2800" dirty="0">
                <a:latin typeface="Times"/>
                <a:cs typeface="Times"/>
              </a:rPr>
              <a:t> </a:t>
            </a:r>
            <a:r>
              <a:rPr lang="fr-FR" sz="2800" i="1" dirty="0" err="1">
                <a:latin typeface="Times"/>
                <a:cs typeface="Times"/>
              </a:rPr>
              <a:t>Voß</a:t>
            </a:r>
            <a:r>
              <a:rPr lang="fr-FR" sz="2800" i="1" dirty="0">
                <a:latin typeface="Times"/>
                <a:cs typeface="Times"/>
              </a:rPr>
              <a:t> et al.(1999):</a:t>
            </a:r>
            <a:endParaRPr lang="fr-FR" sz="2800" dirty="0">
              <a:latin typeface="Times"/>
              <a:cs typeface="Times"/>
            </a:endParaRPr>
          </a:p>
          <a:p>
            <a:pPr marL="0" indent="0" algn="just">
              <a:lnSpc>
                <a:spcPct val="80000"/>
              </a:lnSpc>
              <a:buNone/>
            </a:pPr>
            <a:r>
              <a:rPr lang="fr-FR" sz="2800" i="1" dirty="0">
                <a:latin typeface="Times"/>
                <a:ea typeface="+mn-lt"/>
                <a:cs typeface="Times New Roman"/>
              </a:rPr>
              <a:t>“A </a:t>
            </a:r>
            <a:r>
              <a:rPr lang="fr-FR" sz="2800" i="1" dirty="0" err="1">
                <a:latin typeface="Times"/>
                <a:ea typeface="+mn-lt"/>
                <a:cs typeface="Times New Roman"/>
              </a:rPr>
              <a:t>metaheuristic</a:t>
            </a:r>
            <a:r>
              <a:rPr lang="fr-FR" sz="2800" i="1" dirty="0">
                <a:latin typeface="Times"/>
                <a:ea typeface="+mn-lt"/>
                <a:cs typeface="Times New Roman"/>
              </a:rPr>
              <a:t> </a:t>
            </a:r>
            <a:r>
              <a:rPr lang="fr-FR" sz="2800" i="1" dirty="0" err="1">
                <a:latin typeface="Times"/>
                <a:ea typeface="+mn-lt"/>
                <a:cs typeface="Times New Roman"/>
              </a:rPr>
              <a:t>is</a:t>
            </a:r>
            <a:r>
              <a:rPr lang="fr-FR" sz="2800" i="1" dirty="0">
                <a:latin typeface="Times"/>
                <a:ea typeface="+mn-lt"/>
                <a:cs typeface="Times New Roman"/>
              </a:rPr>
              <a:t> an </a:t>
            </a:r>
            <a:r>
              <a:rPr lang="fr-FR" sz="2800" i="1" dirty="0" err="1">
                <a:latin typeface="Times"/>
                <a:ea typeface="+mn-lt"/>
                <a:cs typeface="Times New Roman"/>
              </a:rPr>
              <a:t>iterative</a:t>
            </a:r>
            <a:r>
              <a:rPr lang="fr-FR" sz="2800" i="1" dirty="0">
                <a:latin typeface="Times"/>
                <a:ea typeface="+mn-lt"/>
                <a:cs typeface="Times New Roman"/>
              </a:rPr>
              <a:t> master process </a:t>
            </a:r>
            <a:r>
              <a:rPr lang="fr-FR" sz="2800" i="1" dirty="0" err="1">
                <a:latin typeface="Times"/>
                <a:ea typeface="+mn-lt"/>
                <a:cs typeface="Times New Roman"/>
              </a:rPr>
              <a:t>that</a:t>
            </a:r>
            <a:r>
              <a:rPr lang="fr-FR" sz="2800" i="1" dirty="0">
                <a:latin typeface="Times"/>
                <a:ea typeface="+mn-lt"/>
                <a:cs typeface="Times New Roman"/>
              </a:rPr>
              <a:t> guides and modifies the </a:t>
            </a:r>
            <a:r>
              <a:rPr lang="fr-FR" sz="2800" i="1" dirty="0" err="1">
                <a:latin typeface="Times"/>
                <a:ea typeface="+mn-lt"/>
                <a:cs typeface="Times New Roman"/>
              </a:rPr>
              <a:t>operations</a:t>
            </a:r>
            <a:r>
              <a:rPr lang="fr-FR" sz="2800" i="1" dirty="0">
                <a:latin typeface="Times"/>
                <a:ea typeface="+mn-lt"/>
                <a:cs typeface="Times New Roman"/>
              </a:rPr>
              <a:t> of </a:t>
            </a:r>
            <a:r>
              <a:rPr lang="fr-FR" sz="2800" i="1" dirty="0" err="1">
                <a:latin typeface="Times"/>
                <a:ea typeface="+mn-lt"/>
                <a:cs typeface="Times New Roman"/>
              </a:rPr>
              <a:t>subordinate</a:t>
            </a:r>
            <a:r>
              <a:rPr lang="fr-FR" sz="2800" i="1" dirty="0">
                <a:latin typeface="Times"/>
                <a:ea typeface="+mn-lt"/>
                <a:cs typeface="Times New Roman"/>
              </a:rPr>
              <a:t> </a:t>
            </a:r>
            <a:r>
              <a:rPr lang="fr-FR" sz="2800" i="1" dirty="0" err="1">
                <a:latin typeface="Times"/>
                <a:ea typeface="+mn-lt"/>
                <a:cs typeface="Times New Roman"/>
              </a:rPr>
              <a:t>heuristics</a:t>
            </a:r>
            <a:r>
              <a:rPr lang="fr-FR" sz="2800" i="1" dirty="0">
                <a:latin typeface="Times"/>
                <a:ea typeface="+mn-lt"/>
                <a:cs typeface="Times New Roman"/>
              </a:rPr>
              <a:t> to </a:t>
            </a:r>
            <a:r>
              <a:rPr lang="fr-FR" sz="2800" i="1" dirty="0" err="1">
                <a:latin typeface="Times"/>
                <a:ea typeface="+mn-lt"/>
                <a:cs typeface="Times New Roman"/>
              </a:rPr>
              <a:t>efficiently</a:t>
            </a:r>
            <a:r>
              <a:rPr lang="fr-FR" sz="2800" i="1" dirty="0">
                <a:latin typeface="Times"/>
                <a:ea typeface="+mn-lt"/>
                <a:cs typeface="Times New Roman"/>
              </a:rPr>
              <a:t> </a:t>
            </a:r>
            <a:r>
              <a:rPr lang="fr-FR" sz="2800" i="1" dirty="0" err="1">
                <a:latin typeface="Times"/>
                <a:ea typeface="+mn-lt"/>
                <a:cs typeface="Times New Roman"/>
              </a:rPr>
              <a:t>produce</a:t>
            </a:r>
            <a:r>
              <a:rPr lang="fr-FR" sz="2800" i="1" dirty="0">
                <a:latin typeface="Times"/>
                <a:ea typeface="+mn-lt"/>
                <a:cs typeface="Times New Roman"/>
              </a:rPr>
              <a:t> high-</a:t>
            </a:r>
            <a:r>
              <a:rPr lang="fr-FR" sz="2800" i="1" dirty="0" err="1">
                <a:latin typeface="Times"/>
                <a:ea typeface="+mn-lt"/>
                <a:cs typeface="Times New Roman"/>
              </a:rPr>
              <a:t>quality</a:t>
            </a:r>
            <a:r>
              <a:rPr lang="fr-FR" sz="2800" i="1" dirty="0">
                <a:latin typeface="Times"/>
                <a:ea typeface="+mn-lt"/>
                <a:cs typeface="Times New Roman"/>
              </a:rPr>
              <a:t> solutions. It </a:t>
            </a:r>
            <a:r>
              <a:rPr lang="fr-FR" sz="2800" i="1" dirty="0" err="1">
                <a:latin typeface="Times"/>
                <a:ea typeface="+mn-lt"/>
                <a:cs typeface="Times New Roman"/>
              </a:rPr>
              <a:t>may</a:t>
            </a:r>
            <a:r>
              <a:rPr lang="fr-FR" sz="2800" i="1" dirty="0">
                <a:latin typeface="Times"/>
                <a:ea typeface="+mn-lt"/>
                <a:cs typeface="Times New Roman"/>
              </a:rPr>
              <a:t> </a:t>
            </a:r>
            <a:r>
              <a:rPr lang="fr-FR" sz="2800" i="1" dirty="0" err="1">
                <a:latin typeface="Times"/>
                <a:ea typeface="+mn-lt"/>
                <a:cs typeface="Times New Roman"/>
              </a:rPr>
              <a:t>manipulate</a:t>
            </a:r>
            <a:r>
              <a:rPr lang="fr-FR" sz="2800" i="1" dirty="0">
                <a:latin typeface="Times"/>
                <a:ea typeface="+mn-lt"/>
                <a:cs typeface="Times New Roman"/>
              </a:rPr>
              <a:t> a </a:t>
            </a:r>
            <a:r>
              <a:rPr lang="fr-FR" sz="2800" i="1" dirty="0" err="1">
                <a:latin typeface="Times"/>
                <a:ea typeface="+mn-lt"/>
                <a:cs typeface="Times New Roman"/>
              </a:rPr>
              <a:t>complete</a:t>
            </a:r>
            <a:r>
              <a:rPr lang="fr-FR" sz="2800" i="1" dirty="0">
                <a:latin typeface="Times"/>
                <a:ea typeface="+mn-lt"/>
                <a:cs typeface="Times New Roman"/>
              </a:rPr>
              <a:t> (or </a:t>
            </a:r>
            <a:r>
              <a:rPr lang="fr-FR" sz="2800" i="1" dirty="0" err="1">
                <a:latin typeface="Times"/>
                <a:ea typeface="+mn-lt"/>
                <a:cs typeface="Times New Roman"/>
              </a:rPr>
              <a:t>incomplete</a:t>
            </a:r>
            <a:r>
              <a:rPr lang="fr-FR" sz="2800" i="1" dirty="0">
                <a:latin typeface="Times"/>
                <a:ea typeface="+mn-lt"/>
                <a:cs typeface="Times New Roman"/>
              </a:rPr>
              <a:t>) single solution or a collection of solutions at </a:t>
            </a:r>
            <a:r>
              <a:rPr lang="fr-FR" sz="2800" i="1" dirty="0" err="1">
                <a:latin typeface="Times"/>
                <a:ea typeface="+mn-lt"/>
                <a:cs typeface="Times New Roman"/>
              </a:rPr>
              <a:t>each</a:t>
            </a:r>
            <a:r>
              <a:rPr lang="fr-FR" sz="2800" i="1" dirty="0">
                <a:latin typeface="Times"/>
                <a:ea typeface="+mn-lt"/>
                <a:cs typeface="Times New Roman"/>
              </a:rPr>
              <a:t> </a:t>
            </a:r>
            <a:r>
              <a:rPr lang="fr-FR" sz="2800" i="1" dirty="0" err="1">
                <a:latin typeface="Times"/>
                <a:ea typeface="+mn-lt"/>
                <a:cs typeface="Times New Roman"/>
              </a:rPr>
              <a:t>iteration</a:t>
            </a:r>
            <a:r>
              <a:rPr lang="fr-FR" sz="2800" i="1" dirty="0">
                <a:latin typeface="Times"/>
                <a:ea typeface="+mn-lt"/>
                <a:cs typeface="Times New Roman"/>
              </a:rPr>
              <a:t>. The </a:t>
            </a:r>
            <a:r>
              <a:rPr lang="fr-FR" sz="2800" i="1" dirty="0" err="1">
                <a:latin typeface="Times"/>
                <a:ea typeface="+mn-lt"/>
                <a:cs typeface="Times New Roman"/>
              </a:rPr>
              <a:t>subordinate</a:t>
            </a:r>
            <a:r>
              <a:rPr lang="fr-FR" sz="2800" i="1" dirty="0">
                <a:latin typeface="Times"/>
                <a:ea typeface="+mn-lt"/>
                <a:cs typeface="Times New Roman"/>
              </a:rPr>
              <a:t> </a:t>
            </a:r>
            <a:r>
              <a:rPr lang="fr-FR" sz="2800" i="1" dirty="0" err="1">
                <a:latin typeface="Times"/>
                <a:ea typeface="+mn-lt"/>
                <a:cs typeface="Times New Roman"/>
              </a:rPr>
              <a:t>heuristics</a:t>
            </a:r>
            <a:r>
              <a:rPr lang="fr-FR" sz="2800" i="1" dirty="0">
                <a:latin typeface="Times"/>
                <a:ea typeface="+mn-lt"/>
                <a:cs typeface="Times New Roman"/>
              </a:rPr>
              <a:t> </a:t>
            </a:r>
            <a:r>
              <a:rPr lang="fr-FR" sz="2800" i="1" dirty="0" err="1">
                <a:latin typeface="Times"/>
                <a:ea typeface="+mn-lt"/>
                <a:cs typeface="Times New Roman"/>
              </a:rPr>
              <a:t>may</a:t>
            </a:r>
            <a:r>
              <a:rPr lang="fr-FR" sz="2800" i="1" dirty="0">
                <a:latin typeface="Times"/>
                <a:ea typeface="+mn-lt"/>
                <a:cs typeface="Times New Roman"/>
              </a:rPr>
              <a:t> </a:t>
            </a:r>
            <a:r>
              <a:rPr lang="fr-FR" sz="2800" i="1" dirty="0" err="1">
                <a:latin typeface="Times"/>
                <a:ea typeface="+mn-lt"/>
                <a:cs typeface="Times New Roman"/>
              </a:rPr>
              <a:t>be</a:t>
            </a:r>
            <a:r>
              <a:rPr lang="fr-FR" sz="2800" i="1" dirty="0">
                <a:latin typeface="Times"/>
                <a:ea typeface="+mn-lt"/>
                <a:cs typeface="Times New Roman"/>
              </a:rPr>
              <a:t> high (or </a:t>
            </a:r>
            <a:r>
              <a:rPr lang="fr-FR" sz="2800" i="1" dirty="0" err="1">
                <a:latin typeface="Times"/>
                <a:ea typeface="+mn-lt"/>
                <a:cs typeface="Times New Roman"/>
              </a:rPr>
              <a:t>low</a:t>
            </a:r>
            <a:r>
              <a:rPr lang="fr-FR" sz="2800" i="1" dirty="0">
                <a:latin typeface="Times"/>
                <a:ea typeface="+mn-lt"/>
                <a:cs typeface="Times New Roman"/>
              </a:rPr>
              <a:t>) </a:t>
            </a:r>
            <a:r>
              <a:rPr lang="fr-FR" sz="2800" i="1" dirty="0" err="1">
                <a:latin typeface="Times"/>
                <a:ea typeface="+mn-lt"/>
                <a:cs typeface="Times New Roman"/>
              </a:rPr>
              <a:t>level</a:t>
            </a:r>
            <a:r>
              <a:rPr lang="fr-FR" sz="2800" i="1" dirty="0">
                <a:latin typeface="Times"/>
                <a:ea typeface="+mn-lt"/>
                <a:cs typeface="Times New Roman"/>
              </a:rPr>
              <a:t> </a:t>
            </a:r>
            <a:r>
              <a:rPr lang="fr-FR" sz="2800" i="1" dirty="0" err="1">
                <a:latin typeface="Times"/>
                <a:ea typeface="+mn-lt"/>
                <a:cs typeface="Times New Roman"/>
              </a:rPr>
              <a:t>procedures</a:t>
            </a:r>
            <a:r>
              <a:rPr lang="fr-FR" sz="2800" i="1" dirty="0">
                <a:latin typeface="Times"/>
                <a:ea typeface="+mn-lt"/>
                <a:cs typeface="Times New Roman"/>
              </a:rPr>
              <a:t>, or a simple local </a:t>
            </a:r>
            <a:r>
              <a:rPr lang="fr-FR" sz="2800" i="1" dirty="0" err="1">
                <a:latin typeface="Times"/>
                <a:ea typeface="+mn-lt"/>
                <a:cs typeface="Times New Roman"/>
              </a:rPr>
              <a:t>search</a:t>
            </a:r>
            <a:r>
              <a:rPr lang="fr-FR" sz="2800" i="1" dirty="0">
                <a:latin typeface="Times"/>
                <a:ea typeface="+mn-lt"/>
                <a:cs typeface="Times New Roman"/>
              </a:rPr>
              <a:t>, or </a:t>
            </a:r>
            <a:r>
              <a:rPr lang="fr-FR" sz="2800" i="1" dirty="0" err="1">
                <a:latin typeface="Times"/>
                <a:ea typeface="+mn-lt"/>
                <a:cs typeface="Times New Roman"/>
              </a:rPr>
              <a:t>just</a:t>
            </a:r>
            <a:r>
              <a:rPr lang="fr-FR" sz="2800" i="1" dirty="0">
                <a:latin typeface="Times"/>
                <a:ea typeface="+mn-lt"/>
                <a:cs typeface="Times New Roman"/>
              </a:rPr>
              <a:t> a constructive </a:t>
            </a:r>
            <a:r>
              <a:rPr lang="fr-FR" sz="2800" i="1" dirty="0" err="1">
                <a:latin typeface="Times"/>
                <a:ea typeface="+mn-lt"/>
                <a:cs typeface="Times New Roman"/>
              </a:rPr>
              <a:t>method</a:t>
            </a:r>
            <a:r>
              <a:rPr lang="fr-FR" sz="2800" i="1" dirty="0">
                <a:latin typeface="Times"/>
                <a:ea typeface="+mn-lt"/>
                <a:cs typeface="Times New Roman"/>
              </a:rPr>
              <a:t>.” </a:t>
            </a:r>
          </a:p>
          <a:p>
            <a:pPr marL="0" indent="0">
              <a:lnSpc>
                <a:spcPct val="80000"/>
              </a:lnSpc>
              <a:buNone/>
            </a:pPr>
            <a:endParaRPr lang="fr-FR" sz="2800" i="1">
              <a:latin typeface="Times"/>
              <a:ea typeface="+mn-lt"/>
              <a:cs typeface="Times New Roman"/>
            </a:endParaRPr>
          </a:p>
          <a:p>
            <a:pPr marL="0" indent="0">
              <a:lnSpc>
                <a:spcPct val="80000"/>
              </a:lnSpc>
              <a:buNone/>
            </a:pPr>
            <a:r>
              <a:rPr lang="fr-FR" sz="1800" i="1" dirty="0">
                <a:latin typeface="Times"/>
                <a:ea typeface="+mn-lt"/>
                <a:cs typeface="Times New Roman"/>
              </a:rPr>
              <a:t>S. </a:t>
            </a:r>
            <a:r>
              <a:rPr lang="fr-FR" sz="1800" i="1" dirty="0" err="1">
                <a:latin typeface="Times"/>
                <a:ea typeface="+mn-lt"/>
                <a:cs typeface="Times New Roman"/>
              </a:rPr>
              <a:t>Voß</a:t>
            </a:r>
            <a:r>
              <a:rPr lang="fr-FR" sz="1800" i="1" dirty="0">
                <a:latin typeface="Times"/>
                <a:ea typeface="+mn-lt"/>
                <a:cs typeface="Times New Roman"/>
              </a:rPr>
              <a:t>, S. </a:t>
            </a:r>
            <a:r>
              <a:rPr lang="fr-FR" sz="1800" i="1" dirty="0" err="1">
                <a:latin typeface="Times"/>
                <a:ea typeface="+mn-lt"/>
                <a:cs typeface="Times New Roman"/>
              </a:rPr>
              <a:t>Martello</a:t>
            </a:r>
            <a:r>
              <a:rPr lang="fr-FR" sz="1800" i="1" dirty="0">
                <a:latin typeface="Times"/>
                <a:ea typeface="+mn-lt"/>
                <a:cs typeface="Times New Roman"/>
              </a:rPr>
              <a:t>, I.H. Osman and C. </a:t>
            </a:r>
            <a:r>
              <a:rPr lang="fr-FR" sz="1800" i="1" dirty="0" err="1">
                <a:latin typeface="Times"/>
                <a:ea typeface="+mn-lt"/>
                <a:cs typeface="Times New Roman"/>
              </a:rPr>
              <a:t>Roucairol</a:t>
            </a:r>
            <a:r>
              <a:rPr lang="fr-FR" sz="1800" i="1" dirty="0">
                <a:latin typeface="Times"/>
                <a:ea typeface="+mn-lt"/>
                <a:cs typeface="Times New Roman"/>
              </a:rPr>
              <a:t> (</a:t>
            </a:r>
            <a:r>
              <a:rPr lang="fr-FR" sz="1800" i="1" dirty="0" err="1">
                <a:latin typeface="Times"/>
                <a:ea typeface="+mn-lt"/>
                <a:cs typeface="Times New Roman"/>
              </a:rPr>
              <a:t>Eds</a:t>
            </a:r>
            <a:r>
              <a:rPr lang="fr-FR" sz="1800" i="1" dirty="0">
                <a:latin typeface="Times"/>
                <a:ea typeface="+mn-lt"/>
                <a:cs typeface="Times New Roman"/>
              </a:rPr>
              <a:t>), </a:t>
            </a:r>
            <a:r>
              <a:rPr lang="fr-FR" sz="1800" i="1" dirty="0" err="1">
                <a:latin typeface="Times"/>
                <a:ea typeface="+mn-lt"/>
                <a:cs typeface="Times New Roman"/>
              </a:rPr>
              <a:t>Meta-Heuristics</a:t>
            </a:r>
            <a:r>
              <a:rPr lang="fr-FR" sz="1800" i="1" dirty="0">
                <a:latin typeface="Times"/>
                <a:ea typeface="+mn-lt"/>
                <a:cs typeface="Times New Roman"/>
              </a:rPr>
              <a:t> - </a:t>
            </a:r>
            <a:r>
              <a:rPr lang="fr-FR" sz="1800" i="1" dirty="0" err="1">
                <a:latin typeface="Times"/>
                <a:ea typeface="+mn-lt"/>
                <a:cs typeface="Times New Roman"/>
              </a:rPr>
              <a:t>Advances</a:t>
            </a:r>
            <a:r>
              <a:rPr lang="fr-FR" sz="1800" i="1" dirty="0">
                <a:latin typeface="Times"/>
                <a:ea typeface="+mn-lt"/>
                <a:cs typeface="Times New Roman"/>
              </a:rPr>
              <a:t> and Trends in Local </a:t>
            </a:r>
            <a:r>
              <a:rPr lang="fr-FR" sz="1800" i="1" dirty="0" err="1">
                <a:latin typeface="Times"/>
                <a:ea typeface="+mn-lt"/>
                <a:cs typeface="Times New Roman"/>
              </a:rPr>
              <a:t>Search</a:t>
            </a:r>
            <a:r>
              <a:rPr lang="fr-FR" sz="1800" i="1" dirty="0">
                <a:latin typeface="Times"/>
                <a:ea typeface="+mn-lt"/>
                <a:cs typeface="Times New Roman"/>
              </a:rPr>
              <a:t> </a:t>
            </a:r>
            <a:r>
              <a:rPr lang="fr-FR" sz="1800" i="1" dirty="0" err="1">
                <a:latin typeface="Times"/>
                <a:ea typeface="+mn-lt"/>
                <a:cs typeface="Times New Roman"/>
              </a:rPr>
              <a:t>Paradigms</a:t>
            </a:r>
            <a:r>
              <a:rPr lang="fr-FR" sz="1800" i="1" dirty="0">
                <a:latin typeface="Times"/>
                <a:ea typeface="+mn-lt"/>
                <a:cs typeface="Times New Roman"/>
              </a:rPr>
              <a:t> for </a:t>
            </a:r>
            <a:r>
              <a:rPr lang="fr-FR" sz="1800" i="1" dirty="0" err="1">
                <a:latin typeface="Times"/>
                <a:ea typeface="+mn-lt"/>
                <a:cs typeface="Times New Roman"/>
              </a:rPr>
              <a:t>Optimization</a:t>
            </a:r>
            <a:r>
              <a:rPr lang="fr-FR" sz="1800" i="1" dirty="0">
                <a:latin typeface="Times"/>
                <a:ea typeface="+mn-lt"/>
                <a:cs typeface="Times New Roman"/>
              </a:rPr>
              <a:t>. Kluwer Academic Publishers, Dordrecht, The </a:t>
            </a:r>
            <a:r>
              <a:rPr lang="fr-FR" sz="1800" i="1" dirty="0" err="1">
                <a:latin typeface="Times"/>
                <a:ea typeface="+mn-lt"/>
                <a:cs typeface="Times New Roman"/>
              </a:rPr>
              <a:t>Netherlands</a:t>
            </a:r>
            <a:r>
              <a:rPr lang="fr-FR" sz="1800" i="1" dirty="0">
                <a:latin typeface="Times"/>
                <a:ea typeface="+mn-lt"/>
                <a:cs typeface="Times New Roman"/>
              </a:rPr>
              <a:t>, (1999). </a:t>
            </a: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13</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1.4. Définition d'un métaheuristique:</a:t>
            </a:r>
            <a:br>
              <a:rPr lang="fr-FR" sz="3600" dirty="0">
                <a:latin typeface="Times New Roman"/>
                <a:cs typeface="Times New Roman"/>
              </a:rPr>
            </a:br>
            <a:r>
              <a:rPr lang="fr-FR" sz="3600" dirty="0">
                <a:latin typeface="Times New Roman"/>
                <a:cs typeface="Times New Roman"/>
              </a:rPr>
              <a:t>Définition 2</a:t>
            </a:r>
          </a:p>
        </p:txBody>
      </p:sp>
    </p:spTree>
    <p:extLst>
      <p:ext uri="{BB962C8B-B14F-4D97-AF65-F5344CB8AC3E}">
        <p14:creationId xmlns:p14="http://schemas.microsoft.com/office/powerpoint/2010/main" val="25168103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08203" y="2460514"/>
            <a:ext cx="11401556" cy="3247163"/>
          </a:xfrm>
        </p:spPr>
        <p:txBody>
          <a:bodyPr vert="horz" lIns="91440" tIns="45720" rIns="91440" bIns="45720" rtlCol="0" anchor="t">
            <a:noAutofit/>
          </a:bodyPr>
          <a:lstStyle/>
          <a:p>
            <a:pPr marL="0" indent="0">
              <a:lnSpc>
                <a:spcPct val="80000"/>
              </a:lnSpc>
              <a:buNone/>
            </a:pPr>
            <a:r>
              <a:rPr lang="fr-FR" sz="2800" dirty="0">
                <a:latin typeface="Times"/>
                <a:cs typeface="Times"/>
              </a:rPr>
              <a:t>On peut traduire la définition de </a:t>
            </a:r>
            <a:r>
              <a:rPr lang="fr-FR" sz="2800" i="1" dirty="0" err="1">
                <a:latin typeface="Times"/>
                <a:cs typeface="Times"/>
              </a:rPr>
              <a:t>Voß</a:t>
            </a:r>
            <a:r>
              <a:rPr lang="fr-FR" sz="2800" i="1" dirty="0">
                <a:latin typeface="Times"/>
                <a:cs typeface="Times"/>
              </a:rPr>
              <a:t> et al.(1999) </a:t>
            </a:r>
            <a:r>
              <a:rPr lang="fr-FR" sz="2800" dirty="0">
                <a:latin typeface="Times"/>
                <a:cs typeface="Times"/>
              </a:rPr>
              <a:t>comme suit: </a:t>
            </a:r>
            <a:endParaRPr lang="fr-FR" sz="2800" dirty="0">
              <a:ea typeface="+mn-lt"/>
              <a:cs typeface="+mn-lt"/>
            </a:endParaRPr>
          </a:p>
          <a:p>
            <a:pPr marL="0" indent="0" algn="just">
              <a:lnSpc>
                <a:spcPct val="80000"/>
              </a:lnSpc>
              <a:buNone/>
            </a:pPr>
            <a:r>
              <a:rPr lang="fr-FR" sz="2800" dirty="0">
                <a:latin typeface="Times"/>
                <a:cs typeface="Times"/>
              </a:rPr>
              <a:t> </a:t>
            </a:r>
            <a:r>
              <a:rPr lang="fr-FR" sz="2800" i="1" dirty="0">
                <a:latin typeface="Times"/>
                <a:cs typeface="Times"/>
              </a:rPr>
              <a:t>"Une métaheuristique est un processus maître itératif qui guide et modifie les opérations des heuristiques subordonnées pour produire d'une manière efficace des solutions de haute qualité. Elle peut manipuler une solution unique complète (ou incomplète) ou un ensemble de solutions à chaque itération. Les heuristiques subordonnées peuvent être des procédures de haut (ou bas) niveau, une simple recherche locale ou tout simplement une méthode constructive".</a:t>
            </a:r>
            <a:endParaRPr lang="fr-FR" dirty="0"/>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14</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1.4. Définition d'un métaheuristique:</a:t>
            </a:r>
            <a:br>
              <a:rPr lang="fr-FR" sz="3600" dirty="0">
                <a:latin typeface="Times New Roman"/>
                <a:cs typeface="Times New Roman"/>
              </a:rPr>
            </a:br>
            <a:r>
              <a:rPr lang="fr-FR" sz="3600" dirty="0">
                <a:latin typeface="Times New Roman"/>
                <a:cs typeface="Times New Roman"/>
              </a:rPr>
              <a:t>Définition 2</a:t>
            </a:r>
          </a:p>
        </p:txBody>
      </p:sp>
    </p:spTree>
    <p:extLst>
      <p:ext uri="{BB962C8B-B14F-4D97-AF65-F5344CB8AC3E}">
        <p14:creationId xmlns:p14="http://schemas.microsoft.com/office/powerpoint/2010/main" val="32934896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397620" y="2449931"/>
            <a:ext cx="11401556" cy="2569831"/>
          </a:xfrm>
        </p:spPr>
        <p:txBody>
          <a:bodyPr vert="horz" lIns="91440" tIns="45720" rIns="91440" bIns="45720" rtlCol="0" anchor="t">
            <a:noAutofit/>
          </a:bodyPr>
          <a:lstStyle/>
          <a:p>
            <a:pPr marL="0" indent="0">
              <a:lnSpc>
                <a:spcPct val="80000"/>
              </a:lnSpc>
              <a:buNone/>
            </a:pPr>
            <a:r>
              <a:rPr lang="fr-FR" sz="2800" dirty="0">
                <a:latin typeface="Times"/>
                <a:cs typeface="Times New Roman"/>
              </a:rPr>
              <a:t>Donc, nous pouvons définir une Métaheuristique comme suit : </a:t>
            </a:r>
            <a:endParaRPr lang="fr-FR" dirty="0"/>
          </a:p>
          <a:p>
            <a:pPr marL="0" indent="0" algn="just">
              <a:lnSpc>
                <a:spcPct val="80000"/>
              </a:lnSpc>
              <a:buNone/>
            </a:pPr>
            <a:r>
              <a:rPr lang="fr-FR" dirty="0">
                <a:latin typeface="Times"/>
                <a:cs typeface="Times New Roman"/>
              </a:rPr>
              <a:t>Une métaheuristique est un méta-</a:t>
            </a:r>
            <a:r>
              <a:rPr lang="fr-FR" dirty="0">
                <a:latin typeface="Times"/>
                <a:cs typeface="Times"/>
              </a:rPr>
              <a:t>processus </a:t>
            </a:r>
            <a:r>
              <a:rPr lang="fr-FR" dirty="0">
                <a:latin typeface="Times"/>
                <a:cs typeface="Times New Roman"/>
              </a:rPr>
              <a:t>ou bien un processus de haut-niveau qu'on peut l'utiliser et/ou l'adapter pour résoudre les problèmes d'optimisation. En général, ce processus dispose d'un ensemble de mécanismes et de techniques nécessaires pour guider et </a:t>
            </a:r>
            <a:r>
              <a:rPr lang="fr-FR" dirty="0">
                <a:latin typeface="Times"/>
                <a:cs typeface="Times"/>
              </a:rPr>
              <a:t>renforcer une procédure de recherche heuristique, tel que : d</a:t>
            </a:r>
            <a:r>
              <a:rPr lang="fr-FR" dirty="0">
                <a:latin typeface="Times"/>
                <a:cs typeface="Times New Roman"/>
              </a:rPr>
              <a:t>es mécanismes de diversification et d'intensification, des techniques pour échapper des optima locaux etc... Ces mécanismes et techniques permettent à la métaheuristique d'exploiter et d'explorer </a:t>
            </a:r>
            <a:r>
              <a:rPr lang="fr-FR" dirty="0">
                <a:latin typeface="Times"/>
                <a:cs typeface="Times"/>
              </a:rPr>
              <a:t>d'une manière efficace</a:t>
            </a:r>
            <a:r>
              <a:rPr lang="fr-FR" dirty="0">
                <a:latin typeface="Times"/>
                <a:cs typeface="Times New Roman"/>
              </a:rPr>
              <a:t> l'espace de recherche et de t</a:t>
            </a:r>
            <a:r>
              <a:rPr lang="fr-FR" dirty="0">
                <a:latin typeface="Times"/>
                <a:cs typeface="Times"/>
              </a:rPr>
              <a:t>rouver des solutions de haute qualité.</a:t>
            </a:r>
            <a:endParaRPr lang="fr-FR" dirty="0">
              <a:latin typeface="Times"/>
              <a:cs typeface="Times New Roman"/>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15</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1.4. Définition d'un métaheuristique:</a:t>
            </a:r>
            <a:br>
              <a:rPr lang="fr-FR" sz="3600" dirty="0">
                <a:latin typeface="Times New Roman"/>
                <a:cs typeface="Times New Roman"/>
              </a:rPr>
            </a:br>
            <a:r>
              <a:rPr lang="fr-FR" sz="3600" dirty="0">
                <a:latin typeface="Times New Roman"/>
                <a:cs typeface="Times New Roman"/>
              </a:rPr>
              <a:t>Définition 3</a:t>
            </a:r>
            <a:endParaRPr lang="fr-FR" dirty="0"/>
          </a:p>
        </p:txBody>
      </p:sp>
    </p:spTree>
    <p:extLst>
      <p:ext uri="{BB962C8B-B14F-4D97-AF65-F5344CB8AC3E}">
        <p14:creationId xmlns:p14="http://schemas.microsoft.com/office/powerpoint/2010/main" val="37601364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08203" y="2460514"/>
            <a:ext cx="11401556" cy="2670372"/>
          </a:xfrm>
        </p:spPr>
        <p:txBody>
          <a:bodyPr vert="horz" lIns="91440" tIns="45720" rIns="91440" bIns="45720" rtlCol="0" anchor="t">
            <a:noAutofit/>
          </a:bodyPr>
          <a:lstStyle/>
          <a:p>
            <a:pPr marL="0" indent="0">
              <a:lnSpc>
                <a:spcPct val="80000"/>
              </a:lnSpc>
              <a:buNone/>
            </a:pPr>
            <a:r>
              <a:rPr lang="fr-FR" sz="2800" b="1" dirty="0">
                <a:latin typeface="Times"/>
                <a:cs typeface="Times New Roman"/>
              </a:rPr>
              <a:t>Une Métaheuristique </a:t>
            </a:r>
            <a:r>
              <a:rPr lang="fr-FR" sz="2800" dirty="0">
                <a:latin typeface="Times"/>
                <a:cs typeface="Times New Roman"/>
              </a:rPr>
              <a:t>: 
- Une méta-définition d’un processus itératif développé pour résoudre les problèmes d’optimisation. 
- Elle dispose de mécanisme(s) pour échapper aux optima</a:t>
            </a:r>
            <a:r>
              <a:rPr lang="fr-FR" sz="2800" b="1" dirty="0">
                <a:ea typeface="+mn-lt"/>
                <a:cs typeface="+mn-lt"/>
              </a:rPr>
              <a:t> </a:t>
            </a:r>
            <a:r>
              <a:rPr lang="fr-FR" sz="2800" dirty="0">
                <a:latin typeface="Times"/>
                <a:cs typeface="Times New Roman"/>
              </a:rPr>
              <a:t>locaux.</a:t>
            </a:r>
          </a:p>
          <a:p>
            <a:pPr marL="0" indent="0">
              <a:lnSpc>
                <a:spcPct val="80000"/>
              </a:lnSpc>
              <a:buNone/>
            </a:pPr>
            <a:r>
              <a:rPr lang="fr-FR" sz="2800" dirty="0">
                <a:latin typeface="Times"/>
                <a:cs typeface="Times New Roman"/>
              </a:rPr>
              <a:t>- Elle dispose de mécanisme(s) d’intensification et de diversification.</a:t>
            </a:r>
            <a:endParaRPr lang="fr-FR" sz="2800" dirty="0">
              <a:latin typeface="Times"/>
              <a:cs typeface="Times"/>
            </a:endParaRPr>
          </a:p>
          <a:p>
            <a:pPr marL="0" indent="0">
              <a:lnSpc>
                <a:spcPct val="80000"/>
              </a:lnSpc>
              <a:buNone/>
            </a:pPr>
            <a:r>
              <a:rPr lang="fr-FR" dirty="0">
                <a:latin typeface="Times"/>
                <a:ea typeface="+mn-lt"/>
                <a:cs typeface="+mn-lt"/>
              </a:rPr>
              <a:t> </a:t>
            </a:r>
            <a:r>
              <a:rPr lang="fr-FR" dirty="0">
                <a:latin typeface="Times"/>
                <a:cs typeface="Times New Roman"/>
              </a:rPr>
              <a:t> </a:t>
            </a:r>
            <a:endParaRPr lang="fr-FR" dirty="0">
              <a:latin typeface="Times"/>
              <a:cs typeface="Times"/>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16</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1.5. Une métaheuristique vs Une heuristique </a:t>
            </a:r>
          </a:p>
        </p:txBody>
      </p:sp>
    </p:spTree>
    <p:extLst>
      <p:ext uri="{BB962C8B-B14F-4D97-AF65-F5344CB8AC3E}">
        <p14:creationId xmlns:p14="http://schemas.microsoft.com/office/powerpoint/2010/main" val="39517166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351053" y="2450989"/>
            <a:ext cx="11401556" cy="2489397"/>
          </a:xfrm>
        </p:spPr>
        <p:txBody>
          <a:bodyPr vert="horz" lIns="91440" tIns="45720" rIns="91440" bIns="45720" rtlCol="0" anchor="t">
            <a:noAutofit/>
          </a:bodyPr>
          <a:lstStyle/>
          <a:p>
            <a:pPr marL="0" indent="0">
              <a:lnSpc>
                <a:spcPct val="80000"/>
              </a:lnSpc>
              <a:buNone/>
            </a:pPr>
            <a:r>
              <a:rPr lang="fr-FR" sz="2800" b="1" dirty="0">
                <a:latin typeface="Times"/>
                <a:cs typeface="Times New Roman"/>
              </a:rPr>
              <a:t>Une Heuristique </a:t>
            </a:r>
            <a:r>
              <a:rPr lang="fr-FR" sz="2800" dirty="0">
                <a:latin typeface="Times"/>
                <a:cs typeface="Times New Roman"/>
              </a:rPr>
              <a:t>: 
- Une méthode simple développée pour résoudre un problème particulier. 
- En général, elle se termine en arrivant au premier optimum local (pour une heuristique gloutonne de construction, l’optimum local est la solution complète), et elle ne dispose pas de mécanisme pour sortir de l'optimum local.
- Elle ne dispose pas de mécanismes d’intensification et de diversification.</a:t>
            </a:r>
          </a:p>
          <a:p>
            <a:pPr marL="0" indent="0">
              <a:lnSpc>
                <a:spcPct val="80000"/>
              </a:lnSpc>
              <a:buNone/>
            </a:pPr>
            <a:r>
              <a:rPr lang="fr-FR" dirty="0">
                <a:latin typeface="Times"/>
                <a:ea typeface="+mn-lt"/>
                <a:cs typeface="+mn-lt"/>
              </a:rPr>
              <a:t> </a:t>
            </a:r>
            <a:r>
              <a:rPr lang="fr-FR" dirty="0">
                <a:latin typeface="Times"/>
                <a:cs typeface="Times New Roman"/>
              </a:rPr>
              <a:t> </a:t>
            </a:r>
            <a:endParaRPr lang="fr-FR">
              <a:latin typeface="Times"/>
              <a:cs typeface="Times"/>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17</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1.5. Une métaheuristique vs Une heuristique </a:t>
            </a:r>
          </a:p>
        </p:txBody>
      </p:sp>
    </p:spTree>
    <p:extLst>
      <p:ext uri="{BB962C8B-B14F-4D97-AF65-F5344CB8AC3E}">
        <p14:creationId xmlns:p14="http://schemas.microsoft.com/office/powerpoint/2010/main" val="28671054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1521D24B-81E2-429D-B0AF-BB1F94E31E2E}" type="slidenum">
              <a:rPr lang="en-GB" smtClean="0"/>
              <a:pPr/>
              <a:t>18</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1.6. Classification des métaheuristiques</a:t>
            </a:r>
          </a:p>
        </p:txBody>
      </p:sp>
      <p:sp>
        <p:nvSpPr>
          <p:cNvPr id="5" name="Rectangle : coins arrondis 4">
            <a:extLst>
              <a:ext uri="{FF2B5EF4-FFF2-40B4-BE49-F238E27FC236}">
                <a16:creationId xmlns:a16="http://schemas.microsoft.com/office/drawing/2014/main" id="{37B2496A-8B5F-4D77-A24F-026A95CDFE98}"/>
              </a:ext>
            </a:extLst>
          </p:cNvPr>
          <p:cNvSpPr/>
          <p:nvPr/>
        </p:nvSpPr>
        <p:spPr>
          <a:xfrm>
            <a:off x="4219575" y="2971800"/>
            <a:ext cx="1590675" cy="12573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fr-FR">
                <a:ea typeface="+mn-lt"/>
                <a:cs typeface="+mn-lt"/>
              </a:rPr>
              <a:t>Recherche dispersée,... etc.</a:t>
            </a:r>
          </a:p>
        </p:txBody>
      </p:sp>
      <p:sp>
        <p:nvSpPr>
          <p:cNvPr id="6" name="Rectangle : coins arrondis 5">
            <a:extLst>
              <a:ext uri="{FF2B5EF4-FFF2-40B4-BE49-F238E27FC236}">
                <a16:creationId xmlns:a16="http://schemas.microsoft.com/office/drawing/2014/main" id="{668E1D64-6E1F-4E7B-989D-D5BEAF8D14BB}"/>
              </a:ext>
            </a:extLst>
          </p:cNvPr>
          <p:cNvSpPr/>
          <p:nvPr/>
        </p:nvSpPr>
        <p:spPr>
          <a:xfrm>
            <a:off x="5991225" y="4371975"/>
            <a:ext cx="1590675" cy="12573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fr-FR"/>
              <a:t>Recuit simulé,…</a:t>
            </a:r>
          </a:p>
          <a:p>
            <a:pPr algn="ctr"/>
            <a:r>
              <a:rPr lang="fr-FR"/>
              <a:t>etc.</a:t>
            </a:r>
          </a:p>
        </p:txBody>
      </p:sp>
      <p:sp>
        <p:nvSpPr>
          <p:cNvPr id="7" name="Rectangle : coins arrondis 6">
            <a:extLst>
              <a:ext uri="{FF2B5EF4-FFF2-40B4-BE49-F238E27FC236}">
                <a16:creationId xmlns:a16="http://schemas.microsoft.com/office/drawing/2014/main" id="{3B0F70AB-693B-422F-A517-89B6E74593ED}"/>
              </a:ext>
            </a:extLst>
          </p:cNvPr>
          <p:cNvSpPr/>
          <p:nvPr/>
        </p:nvSpPr>
        <p:spPr>
          <a:xfrm>
            <a:off x="5991225" y="2971800"/>
            <a:ext cx="1590675" cy="1257300"/>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fr-FR"/>
              <a:t>Algorithme génétique,…</a:t>
            </a:r>
          </a:p>
          <a:p>
            <a:pPr algn="ctr"/>
            <a:r>
              <a:rPr lang="fr-FR"/>
              <a:t>etc.</a:t>
            </a:r>
          </a:p>
        </p:txBody>
      </p:sp>
      <p:sp>
        <p:nvSpPr>
          <p:cNvPr id="8" name="Rectangle : coins arrondis 7">
            <a:extLst>
              <a:ext uri="{FF2B5EF4-FFF2-40B4-BE49-F238E27FC236}">
                <a16:creationId xmlns:a16="http://schemas.microsoft.com/office/drawing/2014/main" id="{9F423147-AFFD-40A7-A44C-9564C6EB7E8C}"/>
              </a:ext>
            </a:extLst>
          </p:cNvPr>
          <p:cNvSpPr/>
          <p:nvPr/>
        </p:nvSpPr>
        <p:spPr>
          <a:xfrm>
            <a:off x="4219575" y="4371975"/>
            <a:ext cx="1590675" cy="1257300"/>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fr-FR"/>
              <a:t>Recherche tabou,…</a:t>
            </a:r>
          </a:p>
          <a:p>
            <a:pPr algn="ctr"/>
            <a:r>
              <a:rPr lang="fr-FR"/>
              <a:t>etc.</a:t>
            </a:r>
          </a:p>
        </p:txBody>
      </p:sp>
      <p:cxnSp>
        <p:nvCxnSpPr>
          <p:cNvPr id="9" name="Connecteur droit avec flèche 8">
            <a:extLst>
              <a:ext uri="{FF2B5EF4-FFF2-40B4-BE49-F238E27FC236}">
                <a16:creationId xmlns:a16="http://schemas.microsoft.com/office/drawing/2014/main" id="{6771AFEC-68F6-48D6-8C4E-3E2CC14CB14B}"/>
              </a:ext>
            </a:extLst>
          </p:cNvPr>
          <p:cNvCxnSpPr/>
          <p:nvPr/>
        </p:nvCxnSpPr>
        <p:spPr>
          <a:xfrm>
            <a:off x="2609850" y="4276725"/>
            <a:ext cx="7543800" cy="47625"/>
          </a:xfrm>
          <a:prstGeom prst="straightConnector1">
            <a:avLst/>
          </a:prstGeom>
        </p:spPr>
        <p:style>
          <a:lnRef idx="1">
            <a:schemeClr val="accent1"/>
          </a:lnRef>
          <a:fillRef idx="0">
            <a:schemeClr val="accent1"/>
          </a:fillRef>
          <a:effectRef idx="0">
            <a:schemeClr val="accent1"/>
          </a:effectRef>
          <a:fontRef idx="minor">
            <a:schemeClr val="tx1"/>
          </a:fontRef>
        </p:style>
      </p:cxnSp>
      <p:cxnSp>
        <p:nvCxnSpPr>
          <p:cNvPr id="10" name="Connecteur droit avec flèche 9">
            <a:extLst>
              <a:ext uri="{FF2B5EF4-FFF2-40B4-BE49-F238E27FC236}">
                <a16:creationId xmlns:a16="http://schemas.microsoft.com/office/drawing/2014/main" id="{3A0C659E-2A79-4C11-8266-5A6059F49235}"/>
              </a:ext>
            </a:extLst>
          </p:cNvPr>
          <p:cNvCxnSpPr/>
          <p:nvPr/>
        </p:nvCxnSpPr>
        <p:spPr>
          <a:xfrm>
            <a:off x="5915025" y="2409825"/>
            <a:ext cx="0" cy="4124325"/>
          </a:xfrm>
          <a:prstGeom prst="straightConnector1">
            <a:avLst/>
          </a:prstGeom>
        </p:spPr>
        <p:style>
          <a:lnRef idx="1">
            <a:schemeClr val="accent1"/>
          </a:lnRef>
          <a:fillRef idx="0">
            <a:schemeClr val="accent1"/>
          </a:fillRef>
          <a:effectRef idx="0">
            <a:schemeClr val="accent1"/>
          </a:effectRef>
          <a:fontRef idx="minor">
            <a:schemeClr val="tx1"/>
          </a:fontRef>
        </p:style>
      </p:cxnSp>
      <p:sp>
        <p:nvSpPr>
          <p:cNvPr id="12" name="Espace réservé du contenu 1">
            <a:extLst>
              <a:ext uri="{FF2B5EF4-FFF2-40B4-BE49-F238E27FC236}">
                <a16:creationId xmlns:a16="http://schemas.microsoft.com/office/drawing/2014/main" id="{13CE669B-6663-4ECF-975E-319F4FCAFF91}"/>
              </a:ext>
            </a:extLst>
          </p:cNvPr>
          <p:cNvSpPr txBox="1">
            <a:spLocks/>
          </p:cNvSpPr>
          <p:nvPr/>
        </p:nvSpPr>
        <p:spPr>
          <a:xfrm>
            <a:off x="2997945" y="2517664"/>
            <a:ext cx="2914781" cy="555822"/>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nSpc>
                <a:spcPct val="80000"/>
              </a:lnSpc>
              <a:buNone/>
            </a:pPr>
            <a:r>
              <a:rPr lang="fr-FR" sz="2800">
                <a:latin typeface="Times"/>
                <a:cs typeface="Times"/>
              </a:rPr>
              <a:t>Intuition</a:t>
            </a:r>
            <a:r>
              <a:rPr lang="fr-FR" sz="2800">
                <a:ea typeface="+mn-lt"/>
                <a:cs typeface="+mn-lt"/>
              </a:rPr>
              <a:t> </a:t>
            </a:r>
            <a:r>
              <a:rPr lang="fr-FR" sz="2800">
                <a:latin typeface="Times"/>
                <a:cs typeface="Times"/>
              </a:rPr>
              <a:t>humaine</a:t>
            </a:r>
            <a:endParaRPr lang="fr-FR"/>
          </a:p>
        </p:txBody>
      </p:sp>
      <p:sp>
        <p:nvSpPr>
          <p:cNvPr id="14" name="Espace réservé du contenu 1">
            <a:extLst>
              <a:ext uri="{FF2B5EF4-FFF2-40B4-BE49-F238E27FC236}">
                <a16:creationId xmlns:a16="http://schemas.microsoft.com/office/drawing/2014/main" id="{0278D567-B30A-475F-B5FB-81B885CBF0D7}"/>
              </a:ext>
            </a:extLst>
          </p:cNvPr>
          <p:cNvSpPr txBox="1">
            <a:spLocks/>
          </p:cNvSpPr>
          <p:nvPr/>
        </p:nvSpPr>
        <p:spPr>
          <a:xfrm>
            <a:off x="7737161" y="3541072"/>
            <a:ext cx="3629156" cy="489147"/>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nSpc>
                <a:spcPct val="80000"/>
              </a:lnSpc>
              <a:buNone/>
            </a:pPr>
            <a:r>
              <a:rPr lang="fr-FR" sz="2800">
                <a:latin typeface="Times"/>
                <a:cs typeface="Times"/>
              </a:rPr>
              <a:t>A base de population de solutions</a:t>
            </a:r>
          </a:p>
        </p:txBody>
      </p:sp>
      <p:sp>
        <p:nvSpPr>
          <p:cNvPr id="16" name="Espace réservé du contenu 1">
            <a:extLst>
              <a:ext uri="{FF2B5EF4-FFF2-40B4-BE49-F238E27FC236}">
                <a16:creationId xmlns:a16="http://schemas.microsoft.com/office/drawing/2014/main" id="{03A36395-C273-4273-A7BE-F26DA2DD93FA}"/>
              </a:ext>
            </a:extLst>
          </p:cNvPr>
          <p:cNvSpPr txBox="1">
            <a:spLocks/>
          </p:cNvSpPr>
          <p:nvPr/>
        </p:nvSpPr>
        <p:spPr>
          <a:xfrm>
            <a:off x="7694828" y="4375039"/>
            <a:ext cx="3448181" cy="555822"/>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nSpc>
                <a:spcPct val="80000"/>
              </a:lnSpc>
              <a:buNone/>
            </a:pPr>
            <a:r>
              <a:rPr lang="fr-FR" sz="2800">
                <a:latin typeface="Times"/>
                <a:cs typeface="Times"/>
              </a:rPr>
              <a:t>A base de solution unique</a:t>
            </a:r>
            <a:endParaRPr lang="fr-FR"/>
          </a:p>
        </p:txBody>
      </p:sp>
      <p:sp>
        <p:nvSpPr>
          <p:cNvPr id="18" name="Espace réservé du contenu 1">
            <a:extLst>
              <a:ext uri="{FF2B5EF4-FFF2-40B4-BE49-F238E27FC236}">
                <a16:creationId xmlns:a16="http://schemas.microsoft.com/office/drawing/2014/main" id="{35BD634F-42A0-4777-94E9-504F57349770}"/>
              </a:ext>
            </a:extLst>
          </p:cNvPr>
          <p:cNvSpPr txBox="1">
            <a:spLocks/>
          </p:cNvSpPr>
          <p:nvPr/>
        </p:nvSpPr>
        <p:spPr>
          <a:xfrm>
            <a:off x="5987736" y="2517664"/>
            <a:ext cx="5593423" cy="471156"/>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nSpc>
                <a:spcPct val="80000"/>
              </a:lnSpc>
              <a:buNone/>
            </a:pPr>
            <a:r>
              <a:rPr lang="fr-FR" sz="2800" dirty="0">
                <a:latin typeface="Times"/>
                <a:cs typeface="Times"/>
              </a:rPr>
              <a:t>Inspirée** </a:t>
            </a:r>
          </a:p>
        </p:txBody>
      </p:sp>
      <p:sp>
        <p:nvSpPr>
          <p:cNvPr id="17" name="Espace réservé du contenu 1">
            <a:extLst>
              <a:ext uri="{FF2B5EF4-FFF2-40B4-BE49-F238E27FC236}">
                <a16:creationId xmlns:a16="http://schemas.microsoft.com/office/drawing/2014/main" id="{0C77D67F-CCC2-413F-B8BF-4992FF6439F5}"/>
              </a:ext>
            </a:extLst>
          </p:cNvPr>
          <p:cNvSpPr txBox="1">
            <a:spLocks/>
          </p:cNvSpPr>
          <p:nvPr/>
        </p:nvSpPr>
        <p:spPr>
          <a:xfrm>
            <a:off x="198651" y="5195246"/>
            <a:ext cx="5614589" cy="492322"/>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nSpc>
                <a:spcPct val="80000"/>
              </a:lnSpc>
              <a:buNone/>
            </a:pPr>
            <a:r>
              <a:rPr lang="fr-FR" sz="1800" dirty="0">
                <a:latin typeface="Times"/>
                <a:cs typeface="Times"/>
              </a:rPr>
              <a:t>**Inspirée de la nature, </a:t>
            </a:r>
            <a:endParaRPr lang="fr-FR" sz="1800">
              <a:latin typeface="Candara"/>
              <a:cs typeface="Times"/>
            </a:endParaRPr>
          </a:p>
          <a:p>
            <a:pPr marL="0" indent="0">
              <a:lnSpc>
                <a:spcPct val="80000"/>
              </a:lnSpc>
              <a:buNone/>
            </a:pPr>
            <a:r>
              <a:rPr lang="fr-FR" sz="1800" dirty="0">
                <a:latin typeface="Times"/>
                <a:cs typeface="Times"/>
              </a:rPr>
              <a:t>du physique, etc..</a:t>
            </a:r>
            <a:endParaRPr lang="fr-FR" sz="1800">
              <a:latin typeface="Candara"/>
              <a:cs typeface="Times"/>
            </a:endParaRPr>
          </a:p>
          <a:p>
            <a:pPr marL="0" indent="0">
              <a:lnSpc>
                <a:spcPct val="80000"/>
              </a:lnSpc>
              <a:buNone/>
            </a:pPr>
            <a:endParaRPr lang="fr-FR"/>
          </a:p>
        </p:txBody>
      </p:sp>
    </p:spTree>
    <p:extLst>
      <p:ext uri="{BB962C8B-B14F-4D97-AF65-F5344CB8AC3E}">
        <p14:creationId xmlns:p14="http://schemas.microsoft.com/office/powerpoint/2010/main" val="22159502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938428" y="2779072"/>
            <a:ext cx="10089223" cy="2485164"/>
          </a:xfrm>
        </p:spPr>
        <p:txBody>
          <a:bodyPr vert="horz" lIns="91440" tIns="45720" rIns="91440" bIns="45720" rtlCol="0" anchor="t">
            <a:noAutofit/>
          </a:bodyPr>
          <a:lstStyle/>
          <a:p>
            <a:pPr marL="0" indent="0">
              <a:lnSpc>
                <a:spcPct val="80000"/>
              </a:lnSpc>
              <a:buNone/>
            </a:pPr>
            <a:r>
              <a:rPr lang="fr-FR" sz="2800" b="1" dirty="0">
                <a:latin typeface="Times"/>
                <a:cs typeface="Times New Roman"/>
              </a:rPr>
              <a:t>-La plupart </a:t>
            </a:r>
            <a:r>
              <a:rPr lang="fr-FR" sz="2800" dirty="0">
                <a:latin typeface="Times"/>
                <a:cs typeface="Times New Roman"/>
              </a:rPr>
              <a:t>des métaheuristiques à base de population de solutions sont des méthodes bio-inspirées (inspirées de la nature).</a:t>
            </a:r>
            <a:endParaRPr lang="fr-FR" dirty="0"/>
          </a:p>
          <a:p>
            <a:pPr marL="0" indent="0">
              <a:lnSpc>
                <a:spcPct val="80000"/>
              </a:lnSpc>
              <a:buNone/>
            </a:pPr>
            <a:endParaRPr lang="fr-FR" sz="2800">
              <a:latin typeface="Times"/>
              <a:ea typeface="+mn-lt"/>
              <a:cs typeface="Times New Roman"/>
            </a:endParaRPr>
          </a:p>
          <a:p>
            <a:pPr marL="0" indent="0">
              <a:lnSpc>
                <a:spcPct val="80000"/>
              </a:lnSpc>
              <a:buNone/>
            </a:pPr>
            <a:r>
              <a:rPr lang="fr-FR" sz="2800" b="1" dirty="0">
                <a:latin typeface="Times"/>
                <a:ea typeface="+mn-lt"/>
                <a:cs typeface="Times New Roman"/>
              </a:rPr>
              <a:t>-La plupart </a:t>
            </a:r>
            <a:r>
              <a:rPr lang="fr-FR" sz="2800" dirty="0">
                <a:latin typeface="Times"/>
                <a:ea typeface="+mn-lt"/>
                <a:cs typeface="Times New Roman"/>
              </a:rPr>
              <a:t>des métaheuristiques à base de solution unique sont des méthodes qui viennent</a:t>
            </a:r>
            <a:r>
              <a:rPr lang="fr-FR" sz="2800" dirty="0">
                <a:ea typeface="+mn-lt"/>
                <a:cs typeface="+mn-lt"/>
              </a:rPr>
              <a:t> </a:t>
            </a:r>
            <a:r>
              <a:rPr lang="fr-FR" sz="2800" dirty="0">
                <a:latin typeface="Times"/>
                <a:ea typeface="+mn-lt"/>
                <a:cs typeface="Times New Roman"/>
              </a:rPr>
              <a:t>de l'intuition</a:t>
            </a:r>
            <a:r>
              <a:rPr lang="fr-FR" sz="2800" dirty="0">
                <a:ea typeface="+mn-lt"/>
                <a:cs typeface="+mn-lt"/>
              </a:rPr>
              <a:t> </a:t>
            </a:r>
            <a:r>
              <a:rPr lang="fr-FR" sz="2800" dirty="0">
                <a:latin typeface="Times"/>
                <a:ea typeface="+mn-lt"/>
                <a:cs typeface="Times New Roman"/>
              </a:rPr>
              <a:t>humaine.</a:t>
            </a:r>
          </a:p>
          <a:p>
            <a:pPr marL="0" indent="0">
              <a:lnSpc>
                <a:spcPct val="80000"/>
              </a:lnSpc>
              <a:buNone/>
            </a:pPr>
            <a:r>
              <a:rPr lang="fr-FR" dirty="0">
                <a:latin typeface="Times"/>
                <a:ea typeface="+mn-lt"/>
                <a:cs typeface="+mn-lt"/>
              </a:rPr>
              <a:t> </a:t>
            </a:r>
            <a:r>
              <a:rPr lang="fr-FR" dirty="0">
                <a:latin typeface="Times"/>
                <a:cs typeface="Times New Roman"/>
              </a:rPr>
              <a:t> </a:t>
            </a:r>
            <a:endParaRPr lang="fr-FR" dirty="0">
              <a:latin typeface="Times"/>
              <a:cs typeface="Times"/>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19</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1.6. Classification des métaheuristiques</a:t>
            </a:r>
            <a:endParaRPr lang="fr-FR" dirty="0"/>
          </a:p>
        </p:txBody>
      </p:sp>
    </p:spTree>
    <p:extLst>
      <p:ext uri="{BB962C8B-B14F-4D97-AF65-F5344CB8AC3E}">
        <p14:creationId xmlns:p14="http://schemas.microsoft.com/office/powerpoint/2010/main" val="18239318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004358" y="2516655"/>
            <a:ext cx="9961033" cy="1536692"/>
          </a:xfrm>
        </p:spPr>
        <p:txBody>
          <a:bodyPr>
            <a:normAutofit/>
          </a:bodyPr>
          <a:lstStyle/>
          <a:p>
            <a:r>
              <a:rPr lang="fr-FR" sz="2800" dirty="0">
                <a:latin typeface="Times New Roman"/>
                <a:cs typeface="Times New Roman"/>
              </a:rPr>
              <a:t>- Partie 1 : Concepts de base et définitions</a:t>
            </a:r>
            <a:br>
              <a:rPr lang="fr-FR" sz="2800" dirty="0">
                <a:latin typeface="Times New Roman"/>
                <a:cs typeface="Times New Roman"/>
              </a:rPr>
            </a:br>
            <a:r>
              <a:rPr lang="fr-FR" sz="2800" dirty="0">
                <a:latin typeface="Times New Roman"/>
                <a:cs typeface="Times New Roman"/>
              </a:rPr>
              <a:t>- Partie 2 : Métaheuristiques à base de solution unique </a:t>
            </a:r>
            <a:br>
              <a:rPr lang="fr-FR" sz="2800" dirty="0">
                <a:latin typeface="Times New Roman"/>
                <a:cs typeface="Times New Roman"/>
              </a:rPr>
            </a:br>
            <a:r>
              <a:rPr lang="fr-FR" sz="2800" dirty="0">
                <a:latin typeface="Times New Roman"/>
                <a:cs typeface="Times New Roman"/>
              </a:rPr>
              <a:t>- Partie 3 : Métaheuristiques à base de population de solutions </a:t>
            </a:r>
            <a:endParaRPr lang="fr-FR" sz="2800" dirty="0"/>
          </a:p>
        </p:txBody>
      </p:sp>
      <p:sp>
        <p:nvSpPr>
          <p:cNvPr id="3" name="Titre 1">
            <a:extLst>
              <a:ext uri="{FF2B5EF4-FFF2-40B4-BE49-F238E27FC236}">
                <a16:creationId xmlns:a16="http://schemas.microsoft.com/office/drawing/2014/main" id="{89F22EB7-AC42-3880-9394-6815969A61A5}"/>
              </a:ext>
            </a:extLst>
          </p:cNvPr>
          <p:cNvSpPr txBox="1">
            <a:spLocks/>
          </p:cNvSpPr>
          <p:nvPr/>
        </p:nvSpPr>
        <p:spPr>
          <a:xfrm>
            <a:off x="5380820" y="1429229"/>
            <a:ext cx="1520606" cy="765246"/>
          </a:xfrm>
          <a:prstGeom prst="rect">
            <a:avLst/>
          </a:prstGeom>
        </p:spPr>
        <p:txBody>
          <a:bodyPr vert="horz" lIns="91440" tIns="45720" rIns="91440" bIns="45720" rtlCol="0" anchor="b">
            <a:noAutofit/>
          </a:bodyPr>
          <a:lstStyle>
            <a:defPPr>
              <a:defRPr lang="fr-FR"/>
            </a:defPPr>
            <a:lvl1pPr algn="l" defTabSz="935038"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66725" indent="-9525" algn="l" defTabSz="935038"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35038" indent="-20638" algn="l" defTabSz="935038"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401763" indent="-30163" algn="l" defTabSz="935038"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70075" indent="-41275" algn="l" defTabSz="935038"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fontAlgn="auto">
              <a:spcAft>
                <a:spcPts val="0"/>
              </a:spcAft>
            </a:pPr>
            <a:r>
              <a:rPr lang="fr-FR" sz="3600" dirty="0">
                <a:solidFill>
                  <a:srgbClr val="FFFFFF"/>
                </a:solidFill>
                <a:latin typeface="Times New Roman"/>
                <a:ea typeface="+mj-ea"/>
                <a:cs typeface="Times New Roman"/>
              </a:rPr>
              <a:t>Plan</a:t>
            </a:r>
            <a:r>
              <a:rPr lang="fr-FR" sz="3600" dirty="0">
                <a:latin typeface="Times New Roman"/>
                <a:cs typeface="Times New Roman"/>
              </a:rPr>
              <a:t> </a:t>
            </a:r>
            <a:endParaRPr lang="fr-FR"/>
          </a:p>
        </p:txBody>
      </p:sp>
    </p:spTree>
    <p:extLst>
      <p:ext uri="{BB962C8B-B14F-4D97-AF65-F5344CB8AC3E}">
        <p14:creationId xmlns:p14="http://schemas.microsoft.com/office/powerpoint/2010/main" val="14488263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351053" y="2450989"/>
            <a:ext cx="11401556" cy="3479997"/>
          </a:xfrm>
        </p:spPr>
        <p:txBody>
          <a:bodyPr vert="horz" lIns="91440" tIns="45720" rIns="91440" bIns="45720" rtlCol="0" anchor="t">
            <a:noAutofit/>
          </a:bodyPr>
          <a:lstStyle/>
          <a:p>
            <a:pPr marL="0" indent="0">
              <a:lnSpc>
                <a:spcPct val="80000"/>
              </a:lnSpc>
              <a:buNone/>
            </a:pPr>
            <a:r>
              <a:rPr lang="fr-FR" sz="2800" b="1" dirty="0">
                <a:latin typeface="Times"/>
                <a:cs typeface="Times New Roman"/>
              </a:rPr>
              <a:t>A base de solution unique :</a:t>
            </a:r>
            <a:endParaRPr lang="fr-FR" b="1" dirty="0"/>
          </a:p>
          <a:p>
            <a:pPr marL="0" indent="0">
              <a:lnSpc>
                <a:spcPct val="80000"/>
              </a:lnSpc>
              <a:buNone/>
            </a:pPr>
            <a:r>
              <a:rPr lang="fr-FR" sz="2800" dirty="0">
                <a:latin typeface="Times"/>
                <a:ea typeface="+mn-lt"/>
                <a:cs typeface="Times New Roman"/>
              </a:rPr>
              <a:t>1) Recherche Tabou (</a:t>
            </a:r>
            <a:r>
              <a:rPr lang="fr-FR" sz="2800" dirty="0" err="1">
                <a:latin typeface="Times"/>
                <a:ea typeface="+mn-lt"/>
                <a:cs typeface="Times New Roman"/>
              </a:rPr>
              <a:t>Tabu</a:t>
            </a:r>
            <a:r>
              <a:rPr lang="fr-FR" sz="2800" dirty="0">
                <a:latin typeface="Times"/>
                <a:ea typeface="+mn-lt"/>
                <a:cs typeface="Times New Roman"/>
              </a:rPr>
              <a:t> </a:t>
            </a:r>
            <a:r>
              <a:rPr lang="fr-FR" sz="2800" dirty="0" err="1">
                <a:latin typeface="Times"/>
                <a:ea typeface="+mn-lt"/>
                <a:cs typeface="Times New Roman"/>
              </a:rPr>
              <a:t>Search</a:t>
            </a:r>
            <a:r>
              <a:rPr lang="fr-FR" sz="2800" dirty="0">
                <a:latin typeface="Times"/>
                <a:ea typeface="+mn-lt"/>
                <a:cs typeface="Times New Roman"/>
              </a:rPr>
              <a:t>)</a:t>
            </a:r>
          </a:p>
          <a:p>
            <a:pPr marL="0" indent="0">
              <a:lnSpc>
                <a:spcPct val="80000"/>
              </a:lnSpc>
              <a:buNone/>
            </a:pPr>
            <a:r>
              <a:rPr lang="fr-FR" sz="2800" dirty="0">
                <a:latin typeface="Times"/>
                <a:ea typeface="+mn-lt"/>
                <a:cs typeface="Times New Roman"/>
              </a:rPr>
              <a:t>2) Recuit simulé (</a:t>
            </a:r>
            <a:r>
              <a:rPr lang="fr-FR" sz="2800" dirty="0" err="1">
                <a:latin typeface="Times"/>
                <a:ea typeface="+mn-lt"/>
                <a:cs typeface="Times New Roman"/>
              </a:rPr>
              <a:t>Simulated</a:t>
            </a:r>
            <a:r>
              <a:rPr lang="fr-FR" sz="2800" dirty="0">
                <a:latin typeface="Times"/>
                <a:ea typeface="+mn-lt"/>
                <a:cs typeface="Times New Roman"/>
              </a:rPr>
              <a:t> </a:t>
            </a:r>
            <a:r>
              <a:rPr lang="fr-FR" sz="2800" dirty="0" err="1">
                <a:latin typeface="Times"/>
                <a:ea typeface="+mn-lt"/>
                <a:cs typeface="Times New Roman"/>
              </a:rPr>
              <a:t>Annealing</a:t>
            </a:r>
            <a:r>
              <a:rPr lang="fr-FR" sz="2800" dirty="0">
                <a:latin typeface="Times"/>
                <a:ea typeface="+mn-lt"/>
                <a:cs typeface="Times New Roman"/>
              </a:rPr>
              <a:t>)</a:t>
            </a:r>
          </a:p>
          <a:p>
            <a:pPr marL="0" indent="0">
              <a:lnSpc>
                <a:spcPct val="80000"/>
              </a:lnSpc>
              <a:buNone/>
            </a:pPr>
            <a:r>
              <a:rPr lang="fr-FR" sz="2800" dirty="0">
                <a:latin typeface="Times"/>
                <a:ea typeface="+mn-lt"/>
                <a:cs typeface="Times New Roman"/>
              </a:rPr>
              <a:t>3) Recherche à voisinage variable (Variable </a:t>
            </a:r>
            <a:r>
              <a:rPr lang="fr-FR" sz="2800" dirty="0" err="1">
                <a:latin typeface="Times"/>
                <a:ea typeface="+mn-lt"/>
                <a:cs typeface="Times New Roman"/>
              </a:rPr>
              <a:t>Neighborhood</a:t>
            </a:r>
            <a:r>
              <a:rPr lang="fr-FR" sz="2800" dirty="0">
                <a:latin typeface="Times"/>
                <a:ea typeface="+mn-lt"/>
                <a:cs typeface="Times New Roman"/>
              </a:rPr>
              <a:t> </a:t>
            </a:r>
            <a:r>
              <a:rPr lang="fr-FR" sz="2800" dirty="0" err="1">
                <a:latin typeface="Times"/>
                <a:ea typeface="+mn-lt"/>
                <a:cs typeface="Times New Roman"/>
              </a:rPr>
              <a:t>Search</a:t>
            </a:r>
            <a:r>
              <a:rPr lang="fr-FR" sz="2800" dirty="0">
                <a:latin typeface="Times"/>
                <a:ea typeface="+mn-lt"/>
                <a:cs typeface="Times New Roman"/>
              </a:rPr>
              <a:t>)</a:t>
            </a:r>
          </a:p>
          <a:p>
            <a:pPr marL="0" indent="0">
              <a:lnSpc>
                <a:spcPct val="80000"/>
              </a:lnSpc>
              <a:buNone/>
            </a:pPr>
            <a:r>
              <a:rPr lang="fr-FR" sz="2800" dirty="0">
                <a:latin typeface="Times"/>
                <a:ea typeface="+mn-lt"/>
                <a:cs typeface="Times New Roman"/>
              </a:rPr>
              <a:t>4) Recherche à grand</a:t>
            </a:r>
            <a:r>
              <a:rPr lang="fr-FR" sz="2800" dirty="0">
                <a:ea typeface="+mn-lt"/>
                <a:cs typeface="+mn-lt"/>
              </a:rPr>
              <a:t> </a:t>
            </a:r>
            <a:r>
              <a:rPr lang="fr-FR" sz="2800" dirty="0">
                <a:latin typeface="Times"/>
                <a:ea typeface="+mn-lt"/>
                <a:cs typeface="Times New Roman"/>
              </a:rPr>
              <a:t>voisinage (Large </a:t>
            </a:r>
            <a:r>
              <a:rPr lang="fr-FR" sz="2800" dirty="0" err="1">
                <a:latin typeface="Times"/>
                <a:ea typeface="+mn-lt"/>
                <a:cs typeface="Times New Roman"/>
              </a:rPr>
              <a:t>Neighborhood</a:t>
            </a:r>
            <a:r>
              <a:rPr lang="fr-FR" sz="2800" dirty="0">
                <a:latin typeface="Times"/>
                <a:ea typeface="+mn-lt"/>
                <a:cs typeface="Times New Roman"/>
              </a:rPr>
              <a:t> </a:t>
            </a:r>
            <a:r>
              <a:rPr lang="fr-FR" sz="2800" dirty="0" err="1">
                <a:latin typeface="Times"/>
                <a:ea typeface="+mn-lt"/>
                <a:cs typeface="Times New Roman"/>
              </a:rPr>
              <a:t>Search</a:t>
            </a:r>
            <a:r>
              <a:rPr lang="fr-FR" sz="2800" dirty="0">
                <a:latin typeface="Times"/>
                <a:ea typeface="+mn-lt"/>
                <a:cs typeface="Times New Roman"/>
              </a:rPr>
              <a:t>)</a:t>
            </a:r>
          </a:p>
          <a:p>
            <a:pPr marL="0" indent="0">
              <a:lnSpc>
                <a:spcPct val="80000"/>
              </a:lnSpc>
              <a:buNone/>
            </a:pPr>
            <a:r>
              <a:rPr lang="fr-FR" sz="2800" dirty="0">
                <a:latin typeface="Times"/>
                <a:ea typeface="+mn-lt"/>
                <a:cs typeface="Times New Roman"/>
              </a:rPr>
              <a:t>5) Recherche locale itérative (</a:t>
            </a:r>
            <a:r>
              <a:rPr lang="fr-FR" sz="2800" dirty="0" err="1">
                <a:latin typeface="Times"/>
                <a:ea typeface="+mn-lt"/>
                <a:cs typeface="Times New Roman"/>
              </a:rPr>
              <a:t>Iterated</a:t>
            </a:r>
            <a:r>
              <a:rPr lang="fr-FR" sz="2800" dirty="0">
                <a:latin typeface="Times"/>
                <a:ea typeface="+mn-lt"/>
                <a:cs typeface="Times New Roman"/>
              </a:rPr>
              <a:t> Local </a:t>
            </a:r>
            <a:r>
              <a:rPr lang="fr-FR" sz="2800" dirty="0" err="1">
                <a:latin typeface="Times"/>
                <a:ea typeface="+mn-lt"/>
                <a:cs typeface="Times New Roman"/>
              </a:rPr>
              <a:t>Search</a:t>
            </a:r>
            <a:r>
              <a:rPr lang="fr-FR" sz="2800" dirty="0">
                <a:latin typeface="Times"/>
                <a:ea typeface="+mn-lt"/>
                <a:cs typeface="Times New Roman"/>
              </a:rPr>
              <a:t>)</a:t>
            </a:r>
          </a:p>
          <a:p>
            <a:pPr marL="0" indent="0">
              <a:lnSpc>
                <a:spcPct val="80000"/>
              </a:lnSpc>
              <a:buNone/>
            </a:pPr>
            <a:r>
              <a:rPr lang="fr-FR" sz="2800" b="1" dirty="0">
                <a:latin typeface="Times"/>
                <a:ea typeface="+mn-lt"/>
                <a:cs typeface="Times New Roman"/>
              </a:rPr>
              <a:t>Etc........</a:t>
            </a:r>
          </a:p>
          <a:p>
            <a:pPr marL="0" indent="0">
              <a:lnSpc>
                <a:spcPct val="80000"/>
              </a:lnSpc>
              <a:buNone/>
            </a:pPr>
            <a:r>
              <a:rPr lang="fr-FR" dirty="0">
                <a:latin typeface="Times"/>
                <a:ea typeface="+mn-lt"/>
                <a:cs typeface="+mn-lt"/>
              </a:rPr>
              <a:t> </a:t>
            </a:r>
            <a:r>
              <a:rPr lang="fr-FR" dirty="0">
                <a:latin typeface="Times"/>
                <a:cs typeface="Times New Roman"/>
              </a:rPr>
              <a:t> </a:t>
            </a:r>
            <a:endParaRPr lang="fr-FR" dirty="0">
              <a:latin typeface="Times"/>
              <a:cs typeface="Times"/>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20</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1.7. Les métaheuristiques les plus connues</a:t>
            </a:r>
          </a:p>
        </p:txBody>
      </p:sp>
    </p:spTree>
    <p:extLst>
      <p:ext uri="{BB962C8B-B14F-4D97-AF65-F5344CB8AC3E}">
        <p14:creationId xmlns:p14="http://schemas.microsoft.com/office/powerpoint/2010/main" val="8792022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398678" y="2965339"/>
            <a:ext cx="11401556" cy="3479997"/>
          </a:xfrm>
        </p:spPr>
        <p:txBody>
          <a:bodyPr vert="horz" lIns="91440" tIns="45720" rIns="91440" bIns="45720" rtlCol="0" anchor="t">
            <a:noAutofit/>
          </a:bodyPr>
          <a:lstStyle/>
          <a:p>
            <a:pPr marL="0" indent="0">
              <a:lnSpc>
                <a:spcPct val="80000"/>
              </a:lnSpc>
              <a:buNone/>
            </a:pPr>
            <a:r>
              <a:rPr lang="fr-FR" sz="2800" b="1" dirty="0">
                <a:latin typeface="Times"/>
                <a:cs typeface="Times New Roman"/>
              </a:rPr>
              <a:t>A base de population de solutions :</a:t>
            </a:r>
            <a:endParaRPr lang="fr-FR" b="1" dirty="0"/>
          </a:p>
          <a:p>
            <a:pPr marL="0" indent="0">
              <a:lnSpc>
                <a:spcPct val="80000"/>
              </a:lnSpc>
              <a:buNone/>
            </a:pPr>
            <a:r>
              <a:rPr lang="fr-FR" sz="2800" dirty="0">
                <a:latin typeface="Times"/>
                <a:ea typeface="+mn-lt"/>
                <a:cs typeface="Times New Roman"/>
              </a:rPr>
              <a:t>1) Algorithme génétique (</a:t>
            </a:r>
            <a:r>
              <a:rPr lang="fr-FR" sz="2800" dirty="0" err="1">
                <a:latin typeface="Times"/>
                <a:ea typeface="+mn-lt"/>
                <a:cs typeface="Times New Roman"/>
              </a:rPr>
              <a:t>Genetic</a:t>
            </a:r>
            <a:r>
              <a:rPr lang="fr-FR" sz="2800" dirty="0">
                <a:latin typeface="Times"/>
                <a:ea typeface="+mn-lt"/>
                <a:cs typeface="Times New Roman"/>
              </a:rPr>
              <a:t> </a:t>
            </a:r>
            <a:r>
              <a:rPr lang="fr-FR" sz="2800" dirty="0" err="1">
                <a:latin typeface="Times"/>
                <a:ea typeface="+mn-lt"/>
                <a:cs typeface="Times New Roman"/>
              </a:rPr>
              <a:t>Algorithm</a:t>
            </a:r>
            <a:r>
              <a:rPr lang="fr-FR" sz="2800" dirty="0">
                <a:latin typeface="Times"/>
                <a:ea typeface="+mn-lt"/>
                <a:cs typeface="Times New Roman"/>
              </a:rPr>
              <a:t>)</a:t>
            </a:r>
          </a:p>
          <a:p>
            <a:pPr marL="0" indent="0">
              <a:lnSpc>
                <a:spcPct val="80000"/>
              </a:lnSpc>
              <a:buNone/>
            </a:pPr>
            <a:r>
              <a:rPr lang="fr-FR" sz="2800" dirty="0">
                <a:latin typeface="Times"/>
                <a:ea typeface="+mn-lt"/>
                <a:cs typeface="Times New Roman"/>
              </a:rPr>
              <a:t>2) Optimisation par essaim de particules (</a:t>
            </a:r>
            <a:r>
              <a:rPr lang="fr-FR" sz="2800" dirty="0" err="1">
                <a:latin typeface="Times"/>
                <a:ea typeface="+mn-lt"/>
                <a:cs typeface="Times New Roman"/>
              </a:rPr>
              <a:t>particle</a:t>
            </a:r>
            <a:r>
              <a:rPr lang="fr-FR" sz="2800" dirty="0">
                <a:latin typeface="Times"/>
                <a:ea typeface="+mn-lt"/>
                <a:cs typeface="Times New Roman"/>
              </a:rPr>
              <a:t> </a:t>
            </a:r>
            <a:r>
              <a:rPr lang="fr-FR" sz="2800" dirty="0" err="1">
                <a:latin typeface="Times"/>
                <a:ea typeface="+mn-lt"/>
                <a:cs typeface="Times New Roman"/>
              </a:rPr>
              <a:t>swarm</a:t>
            </a:r>
            <a:r>
              <a:rPr lang="fr-FR" sz="2800" dirty="0">
                <a:latin typeface="Times"/>
                <a:ea typeface="+mn-lt"/>
                <a:cs typeface="Times New Roman"/>
              </a:rPr>
              <a:t> </a:t>
            </a:r>
            <a:r>
              <a:rPr lang="fr-FR" sz="2800" dirty="0" err="1">
                <a:latin typeface="Times"/>
                <a:ea typeface="+mn-lt"/>
                <a:cs typeface="Times New Roman"/>
              </a:rPr>
              <a:t>optimization</a:t>
            </a:r>
            <a:r>
              <a:rPr lang="fr-FR" sz="2800" dirty="0">
                <a:latin typeface="Times"/>
                <a:ea typeface="+mn-lt"/>
                <a:cs typeface="Times New Roman"/>
              </a:rPr>
              <a:t>)</a:t>
            </a:r>
          </a:p>
          <a:p>
            <a:pPr marL="0" indent="0">
              <a:lnSpc>
                <a:spcPct val="80000"/>
              </a:lnSpc>
              <a:buNone/>
            </a:pPr>
            <a:r>
              <a:rPr lang="fr-FR" sz="2800" dirty="0">
                <a:latin typeface="Times"/>
                <a:ea typeface="+mn-lt"/>
                <a:cs typeface="Times New Roman"/>
              </a:rPr>
              <a:t>3) Optimisation par colonie de fourmis (Ant </a:t>
            </a:r>
            <a:r>
              <a:rPr lang="fr-FR" sz="2800" dirty="0" err="1">
                <a:latin typeface="Times"/>
                <a:ea typeface="+mn-lt"/>
                <a:cs typeface="Times New Roman"/>
              </a:rPr>
              <a:t>Colony</a:t>
            </a:r>
            <a:r>
              <a:rPr lang="fr-FR" sz="2800" dirty="0">
                <a:latin typeface="Times"/>
                <a:ea typeface="+mn-lt"/>
                <a:cs typeface="Times New Roman"/>
              </a:rPr>
              <a:t> </a:t>
            </a:r>
            <a:r>
              <a:rPr lang="fr-FR" sz="2800" dirty="0" err="1">
                <a:latin typeface="Times"/>
                <a:ea typeface="+mn-lt"/>
                <a:cs typeface="Times New Roman"/>
              </a:rPr>
              <a:t>Optimization</a:t>
            </a:r>
            <a:r>
              <a:rPr lang="fr-FR" sz="2800" dirty="0">
                <a:latin typeface="Times"/>
                <a:ea typeface="+mn-lt"/>
                <a:cs typeface="Times New Roman"/>
              </a:rPr>
              <a:t>)</a:t>
            </a:r>
          </a:p>
          <a:p>
            <a:pPr marL="0" indent="0">
              <a:lnSpc>
                <a:spcPct val="80000"/>
              </a:lnSpc>
              <a:buNone/>
            </a:pPr>
            <a:r>
              <a:rPr lang="fr-FR" sz="2800" dirty="0">
                <a:latin typeface="Times"/>
                <a:ea typeface="+mn-lt"/>
                <a:cs typeface="Times New Roman"/>
              </a:rPr>
              <a:t>4) La recherche dispersée (</a:t>
            </a:r>
            <a:r>
              <a:rPr lang="fr-FR" sz="2800" dirty="0" err="1">
                <a:latin typeface="Times"/>
                <a:ea typeface="+mn-lt"/>
                <a:cs typeface="Times New Roman"/>
              </a:rPr>
              <a:t>Scatter</a:t>
            </a:r>
            <a:r>
              <a:rPr lang="fr-FR" sz="2800" dirty="0">
                <a:latin typeface="Times"/>
                <a:ea typeface="+mn-lt"/>
                <a:cs typeface="Times New Roman"/>
              </a:rPr>
              <a:t> </a:t>
            </a:r>
            <a:r>
              <a:rPr lang="fr-FR" sz="2800" dirty="0" err="1">
                <a:latin typeface="Times"/>
                <a:ea typeface="+mn-lt"/>
                <a:cs typeface="Times New Roman"/>
              </a:rPr>
              <a:t>Search</a:t>
            </a:r>
            <a:r>
              <a:rPr lang="fr-FR" sz="2800" dirty="0">
                <a:latin typeface="Times"/>
                <a:ea typeface="+mn-lt"/>
                <a:cs typeface="Times New Roman"/>
              </a:rPr>
              <a:t>)</a:t>
            </a:r>
          </a:p>
          <a:p>
            <a:pPr marL="0" indent="0">
              <a:lnSpc>
                <a:spcPct val="80000"/>
              </a:lnSpc>
              <a:buNone/>
            </a:pPr>
            <a:r>
              <a:rPr lang="fr-FR" sz="2800" b="1" dirty="0">
                <a:latin typeface="Times"/>
                <a:ea typeface="+mn-lt"/>
                <a:cs typeface="Times New Roman"/>
              </a:rPr>
              <a:t>Etc........</a:t>
            </a:r>
          </a:p>
          <a:p>
            <a:pPr marL="0" indent="0">
              <a:lnSpc>
                <a:spcPct val="80000"/>
              </a:lnSpc>
              <a:buNone/>
            </a:pPr>
            <a:r>
              <a:rPr lang="fr-FR" dirty="0">
                <a:latin typeface="Times"/>
                <a:ea typeface="+mn-lt"/>
                <a:cs typeface="+mn-lt"/>
              </a:rPr>
              <a:t> </a:t>
            </a:r>
            <a:r>
              <a:rPr lang="fr-FR" dirty="0">
                <a:latin typeface="Times"/>
                <a:cs typeface="Times New Roman"/>
              </a:rPr>
              <a:t> </a:t>
            </a:r>
            <a:endParaRPr lang="fr-FR" dirty="0">
              <a:latin typeface="Times"/>
              <a:cs typeface="Times"/>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21</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1.7. Les métaheuristiques les plus connues</a:t>
            </a:r>
          </a:p>
        </p:txBody>
      </p:sp>
    </p:spTree>
    <p:extLst>
      <p:ext uri="{BB962C8B-B14F-4D97-AF65-F5344CB8AC3E}">
        <p14:creationId xmlns:p14="http://schemas.microsoft.com/office/powerpoint/2010/main" val="304561722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1">
            <a:extLst>
              <a:ext uri="{FF2B5EF4-FFF2-40B4-BE49-F238E27FC236}">
                <a16:creationId xmlns:a16="http://schemas.microsoft.com/office/drawing/2014/main" id="{808CCBE2-BDED-4845-AFC3-487FF17478B5}"/>
              </a:ext>
            </a:extLst>
          </p:cNvPr>
          <p:cNvSpPr txBox="1">
            <a:spLocks/>
          </p:cNvSpPr>
          <p:nvPr/>
        </p:nvSpPr>
        <p:spPr>
          <a:xfrm>
            <a:off x="1600200" y="1956797"/>
            <a:ext cx="8743950" cy="1780108"/>
          </a:xfrm>
          <a:prstGeom prst="rect">
            <a:avLst/>
          </a:prstGeom>
        </p:spPr>
        <p:txBody>
          <a:bodyPr vert="horz" lIns="91440" tIns="45720" rIns="91440" bIns="45720" rtlCol="0" anchor="b">
            <a:normAutofit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fr-FR" sz="4000">
                <a:latin typeface="Times New Roman"/>
                <a:cs typeface="Times New Roman"/>
              </a:rPr>
              <a:t>Partie 2 :</a:t>
            </a:r>
            <a:br>
              <a:rPr lang="fr-FR" sz="4000">
                <a:latin typeface="Times New Roman"/>
                <a:cs typeface="Times New Roman"/>
              </a:rPr>
            </a:br>
            <a:r>
              <a:rPr lang="fr-FR" sz="4000">
                <a:latin typeface="Times New Roman"/>
                <a:cs typeface="Times New Roman"/>
              </a:rPr>
              <a:t>Métaheuristiques à base de solution unique</a:t>
            </a:r>
          </a:p>
        </p:txBody>
      </p:sp>
    </p:spTree>
    <p:extLst>
      <p:ext uri="{BB962C8B-B14F-4D97-AF65-F5344CB8AC3E}">
        <p14:creationId xmlns:p14="http://schemas.microsoft.com/office/powerpoint/2010/main" val="165920433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1055903" y="2755789"/>
            <a:ext cx="10077581" cy="2546547"/>
          </a:xfrm>
        </p:spPr>
        <p:txBody>
          <a:bodyPr vert="horz" lIns="91440" tIns="45720" rIns="91440" bIns="45720" rtlCol="0" anchor="t">
            <a:noAutofit/>
          </a:bodyPr>
          <a:lstStyle/>
          <a:p>
            <a:pPr marL="0" indent="0" algn="just">
              <a:lnSpc>
                <a:spcPct val="80000"/>
              </a:lnSpc>
              <a:buNone/>
            </a:pPr>
            <a:r>
              <a:rPr lang="fr-FR" sz="2800" dirty="0">
                <a:latin typeface="Times"/>
                <a:ea typeface="+mn-lt"/>
                <a:cs typeface="Times New Roman"/>
              </a:rPr>
              <a:t>- Le recuit simulé (en anglais, </a:t>
            </a:r>
            <a:r>
              <a:rPr lang="fr-FR" sz="2800" dirty="0" err="1">
                <a:latin typeface="Times"/>
                <a:ea typeface="+mn-lt"/>
                <a:cs typeface="Times"/>
              </a:rPr>
              <a:t>Simulated</a:t>
            </a:r>
            <a:r>
              <a:rPr lang="fr-FR" sz="2800" dirty="0">
                <a:latin typeface="Times"/>
                <a:ea typeface="+mn-lt"/>
                <a:cs typeface="Times"/>
              </a:rPr>
              <a:t> </a:t>
            </a:r>
            <a:r>
              <a:rPr lang="fr-FR" sz="2800" dirty="0" err="1">
                <a:latin typeface="Times"/>
                <a:ea typeface="+mn-lt"/>
                <a:cs typeface="Times"/>
              </a:rPr>
              <a:t>Annealing</a:t>
            </a:r>
            <a:r>
              <a:rPr lang="fr-FR" sz="2800" dirty="0">
                <a:latin typeface="Times"/>
                <a:ea typeface="+mn-lt"/>
                <a:cs typeface="Times"/>
              </a:rPr>
              <a:t>,</a:t>
            </a:r>
            <a:r>
              <a:rPr lang="fr-FR" sz="2800" dirty="0">
                <a:latin typeface="Times"/>
                <a:ea typeface="+mn-lt"/>
                <a:cs typeface="Times New Roman"/>
              </a:rPr>
              <a:t> SA) est une métaheuristique</a:t>
            </a:r>
            <a:r>
              <a:rPr lang="fr-FR" sz="2800" dirty="0">
                <a:latin typeface="Times"/>
                <a:ea typeface="+mn-lt"/>
                <a:cs typeface="Times"/>
              </a:rPr>
              <a:t> inspirée d’un processus de refroidissement des métaux utilisé en physique.</a:t>
            </a:r>
            <a:r>
              <a:rPr lang="fr-FR" sz="2800" dirty="0">
                <a:latin typeface="Times"/>
                <a:ea typeface="+mn-lt"/>
                <a:cs typeface="Times New Roman"/>
              </a:rPr>
              <a:t> La SA a été proposée par </a:t>
            </a:r>
            <a:r>
              <a:rPr lang="fr-FR" sz="2800" i="1" dirty="0" err="1">
                <a:latin typeface="Times"/>
                <a:ea typeface="+mn-lt"/>
                <a:cs typeface="Times"/>
              </a:rPr>
              <a:t>Kirkpatrick</a:t>
            </a:r>
            <a:r>
              <a:rPr lang="fr-FR" sz="2800" i="1" dirty="0">
                <a:latin typeface="Times"/>
                <a:ea typeface="+mn-lt"/>
                <a:cs typeface="Times"/>
              </a:rPr>
              <a:t> et al.(1983).</a:t>
            </a:r>
            <a:endParaRPr lang="fr-FR" dirty="0" err="1">
              <a:latin typeface="Candara"/>
              <a:ea typeface="+mn-lt"/>
              <a:cs typeface="Times New Roman"/>
            </a:endParaRPr>
          </a:p>
          <a:p>
            <a:pPr marL="0" indent="0" algn="just">
              <a:lnSpc>
                <a:spcPct val="80000"/>
              </a:lnSpc>
              <a:buNone/>
            </a:pPr>
            <a:endParaRPr lang="fr-FR" sz="2800" dirty="0">
              <a:latin typeface="Times"/>
              <a:ea typeface="+mn-lt"/>
              <a:cs typeface="Times New Roman"/>
            </a:endParaRPr>
          </a:p>
          <a:p>
            <a:pPr marL="0" indent="0">
              <a:lnSpc>
                <a:spcPct val="80000"/>
              </a:lnSpc>
              <a:buNone/>
            </a:pPr>
            <a:r>
              <a:rPr lang="fr-FR" sz="1800" i="1" dirty="0" err="1">
                <a:latin typeface="Times"/>
                <a:ea typeface="+mn-lt"/>
                <a:cs typeface="Times New Roman"/>
              </a:rPr>
              <a:t>Kirkpatrick</a:t>
            </a:r>
            <a:r>
              <a:rPr lang="fr-FR" sz="1800" i="1" dirty="0">
                <a:latin typeface="Times"/>
                <a:ea typeface="+mn-lt"/>
                <a:cs typeface="Times New Roman"/>
              </a:rPr>
              <a:t>, S., </a:t>
            </a:r>
            <a:r>
              <a:rPr lang="fr-FR" sz="1800" i="1" dirty="0" err="1">
                <a:latin typeface="Times"/>
                <a:ea typeface="+mn-lt"/>
                <a:cs typeface="Times New Roman"/>
              </a:rPr>
              <a:t>Gelatt</a:t>
            </a:r>
            <a:r>
              <a:rPr lang="fr-FR" sz="1800" i="1" dirty="0">
                <a:latin typeface="Times"/>
                <a:ea typeface="+mn-lt"/>
                <a:cs typeface="Times New Roman"/>
              </a:rPr>
              <a:t>, C., et </a:t>
            </a:r>
            <a:r>
              <a:rPr lang="fr-FR" sz="1800" i="1" dirty="0" err="1">
                <a:latin typeface="Times"/>
                <a:ea typeface="+mn-lt"/>
                <a:cs typeface="Times New Roman"/>
              </a:rPr>
              <a:t>Vecchi</a:t>
            </a:r>
            <a:r>
              <a:rPr lang="fr-FR" sz="1800" i="1" dirty="0">
                <a:latin typeface="Times"/>
                <a:ea typeface="+mn-lt"/>
                <a:cs typeface="Times New Roman"/>
              </a:rPr>
              <a:t>, M. Optimisation by </a:t>
            </a:r>
            <a:r>
              <a:rPr lang="fr-FR" sz="1800" i="1" dirty="0" err="1">
                <a:latin typeface="Times"/>
                <a:ea typeface="+mn-lt"/>
                <a:cs typeface="Times New Roman"/>
              </a:rPr>
              <a:t>simulated</a:t>
            </a:r>
            <a:r>
              <a:rPr lang="fr-FR" sz="1800" i="1" dirty="0">
                <a:latin typeface="Times"/>
                <a:ea typeface="+mn-lt"/>
                <a:cs typeface="Times New Roman"/>
              </a:rPr>
              <a:t> </a:t>
            </a:r>
            <a:r>
              <a:rPr lang="fr-FR" sz="1800" i="1" dirty="0" err="1">
                <a:latin typeface="Times"/>
                <a:ea typeface="+mn-lt"/>
                <a:cs typeface="Times New Roman"/>
              </a:rPr>
              <a:t>annealing</a:t>
            </a:r>
            <a:r>
              <a:rPr lang="fr-FR" sz="1800" i="1" dirty="0">
                <a:latin typeface="Times"/>
                <a:ea typeface="+mn-lt"/>
                <a:cs typeface="Times New Roman"/>
              </a:rPr>
              <a:t>. Science, tome 220, n o 4598, pages 671-680, 1983.</a:t>
            </a:r>
            <a:r>
              <a:rPr lang="fr-FR" sz="2800" dirty="0">
                <a:latin typeface="Times"/>
                <a:ea typeface="+mn-lt"/>
                <a:cs typeface="Times New Roman"/>
              </a:rPr>
              <a:t>
 </a:t>
            </a:r>
            <a:endParaRPr lang="fr-FR"/>
          </a:p>
          <a:p>
            <a:pPr marL="0" indent="0" algn="just">
              <a:lnSpc>
                <a:spcPct val="80000"/>
              </a:lnSpc>
              <a:buNone/>
            </a:pPr>
            <a:endParaRPr lang="fr-FR" sz="2800">
              <a:latin typeface="Times"/>
              <a:ea typeface="+mn-lt"/>
              <a:cs typeface="Times New Roman"/>
            </a:endParaRPr>
          </a:p>
          <a:p>
            <a:pPr marL="0" indent="0" algn="just">
              <a:lnSpc>
                <a:spcPct val="80000"/>
              </a:lnSpc>
              <a:buNone/>
            </a:pPr>
            <a:endParaRPr lang="fr-FR" sz="2800">
              <a:latin typeface="Times"/>
              <a:ea typeface="+mn-lt"/>
              <a:cs typeface="Times New Roman"/>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23</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2.1. Le recuit simulé</a:t>
            </a:r>
            <a:r>
              <a:rPr lang="fr-FR" sz="3600" dirty="0">
                <a:latin typeface="Times New Roman"/>
                <a:ea typeface="+mj-lt"/>
                <a:cs typeface="Times New Roman"/>
              </a:rPr>
              <a:t>:</a:t>
            </a:r>
            <a:br>
              <a:rPr lang="fr-FR" sz="3600" dirty="0">
                <a:latin typeface="Times New Roman"/>
                <a:ea typeface="+mj-lt"/>
                <a:cs typeface="Times New Roman"/>
              </a:rPr>
            </a:br>
            <a:r>
              <a:rPr lang="fr-FR" sz="3600" dirty="0">
                <a:latin typeface="Times New Roman"/>
                <a:ea typeface="+mj-lt"/>
                <a:cs typeface="Times New Roman"/>
              </a:rPr>
              <a:t>description</a:t>
            </a:r>
            <a:r>
              <a:rPr lang="fr-FR" sz="3600" dirty="0">
                <a:latin typeface="Candara"/>
                <a:ea typeface="+mj-lt"/>
                <a:cs typeface="+mj-lt"/>
              </a:rPr>
              <a:t> </a:t>
            </a:r>
            <a:endParaRPr lang="fr-FR" dirty="0">
              <a:latin typeface="Candara"/>
            </a:endParaRPr>
          </a:p>
        </p:txBody>
      </p:sp>
    </p:spTree>
    <p:extLst>
      <p:ext uri="{BB962C8B-B14F-4D97-AF65-F5344CB8AC3E}">
        <p14:creationId xmlns:p14="http://schemas.microsoft.com/office/powerpoint/2010/main" val="92643001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693953" y="2774839"/>
            <a:ext cx="10972931" cy="3194247"/>
          </a:xfrm>
        </p:spPr>
        <p:txBody>
          <a:bodyPr vert="horz" lIns="91440" tIns="45720" rIns="91440" bIns="45720" rtlCol="0" anchor="t">
            <a:noAutofit/>
          </a:bodyPr>
          <a:lstStyle/>
          <a:p>
            <a:pPr marL="0" indent="0" algn="just">
              <a:lnSpc>
                <a:spcPct val="80000"/>
              </a:lnSpc>
              <a:buNone/>
            </a:pPr>
            <a:r>
              <a:rPr lang="fr-FR" sz="2800" dirty="0">
                <a:latin typeface="Times"/>
                <a:ea typeface="+mn-lt"/>
                <a:cs typeface="Times"/>
              </a:rPr>
              <a:t>-A une température très élevée, le métal possède un état liquide et ses atomes se déplacent d’une manière libre. Pour revenir vers un état solide, on procède un refroidissement lent pour que les atomes se réorganisent d’une manière régulière, parce que avec un refroidissement rapide les atomes ne réorganisent pas d’une façon régulière.</a:t>
            </a:r>
            <a:endParaRPr lang="fr-FR" dirty="0">
              <a:latin typeface="Candara"/>
              <a:ea typeface="+mn-lt"/>
              <a:cs typeface="Times New Roman"/>
            </a:endParaRPr>
          </a:p>
          <a:p>
            <a:pPr marL="0" indent="0" algn="just">
              <a:lnSpc>
                <a:spcPct val="80000"/>
              </a:lnSpc>
              <a:buNone/>
            </a:pPr>
            <a:r>
              <a:rPr lang="fr-FR" sz="2800" dirty="0">
                <a:latin typeface="Times"/>
                <a:ea typeface="+mn-lt"/>
                <a:cs typeface="Times New Roman"/>
              </a:rPr>
              <a:t>- La réorganisation des atomes d'une manière régulière donne un alliage avec une structure cristalline sans défaut.
 </a:t>
            </a:r>
            <a:endParaRPr lang="fr-FR"/>
          </a:p>
          <a:p>
            <a:pPr marL="0" indent="0">
              <a:lnSpc>
                <a:spcPct val="80000"/>
              </a:lnSpc>
              <a:buNone/>
            </a:pPr>
            <a:endParaRPr lang="fr-FR" sz="2800">
              <a:latin typeface="Times"/>
              <a:ea typeface="+mn-lt"/>
              <a:cs typeface="Times New Roman"/>
            </a:endParaRPr>
          </a:p>
          <a:p>
            <a:pPr marL="0" indent="0">
              <a:lnSpc>
                <a:spcPct val="80000"/>
              </a:lnSpc>
              <a:buNone/>
            </a:pPr>
            <a:endParaRPr lang="fr-FR" sz="2800">
              <a:latin typeface="Times"/>
              <a:ea typeface="+mn-lt"/>
              <a:cs typeface="Times New Roman"/>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24</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2.1. Le recuit simulé</a:t>
            </a:r>
            <a:r>
              <a:rPr lang="fr-FR" sz="3600" dirty="0">
                <a:latin typeface="Times New Roman"/>
                <a:ea typeface="+mj-lt"/>
                <a:cs typeface="Times New Roman"/>
              </a:rPr>
              <a:t>:</a:t>
            </a:r>
            <a:br>
              <a:rPr lang="fr-FR" sz="3600" dirty="0">
                <a:latin typeface="Times New Roman"/>
                <a:ea typeface="+mj-lt"/>
                <a:cs typeface="Times New Roman"/>
              </a:rPr>
            </a:br>
            <a:r>
              <a:rPr lang="fr-FR" sz="3600" dirty="0">
                <a:latin typeface="Times New Roman"/>
                <a:ea typeface="+mj-lt"/>
                <a:cs typeface="Times New Roman"/>
              </a:rPr>
              <a:t>description</a:t>
            </a:r>
            <a:r>
              <a:rPr lang="fr-FR" sz="3600" dirty="0">
                <a:ea typeface="+mj-lt"/>
                <a:cs typeface="+mj-lt"/>
              </a:rPr>
              <a:t> </a:t>
            </a:r>
            <a:endParaRPr lang="fr-FR" dirty="0"/>
          </a:p>
        </p:txBody>
      </p:sp>
    </p:spTree>
    <p:extLst>
      <p:ext uri="{BB962C8B-B14F-4D97-AF65-F5344CB8AC3E}">
        <p14:creationId xmlns:p14="http://schemas.microsoft.com/office/powerpoint/2010/main" val="428581752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1521D24B-81E2-429D-B0AF-BB1F94E31E2E}" type="slidenum">
              <a:rPr lang="en-GB" smtClean="0"/>
              <a:pPr/>
              <a:t>25</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2.1. Le recuit simulé</a:t>
            </a:r>
            <a:r>
              <a:rPr lang="fr-FR" sz="3600" dirty="0">
                <a:latin typeface="Times New Roman"/>
                <a:ea typeface="+mj-lt"/>
                <a:cs typeface="Times New Roman"/>
              </a:rPr>
              <a:t>:</a:t>
            </a:r>
            <a:br>
              <a:rPr lang="fr-FR" sz="3600" dirty="0">
                <a:latin typeface="Times New Roman"/>
                <a:ea typeface="+mj-lt"/>
                <a:cs typeface="Times New Roman"/>
              </a:rPr>
            </a:br>
            <a:r>
              <a:rPr lang="fr-FR" sz="3600" dirty="0">
                <a:latin typeface="Times New Roman"/>
                <a:ea typeface="+mj-lt"/>
                <a:cs typeface="Times New Roman"/>
              </a:rPr>
              <a:t>description</a:t>
            </a:r>
            <a:r>
              <a:rPr lang="fr-FR" sz="3600" dirty="0">
                <a:ea typeface="+mj-lt"/>
                <a:cs typeface="+mj-lt"/>
              </a:rPr>
              <a:t> </a:t>
            </a:r>
            <a:endParaRPr lang="fr-FR" dirty="0"/>
          </a:p>
        </p:txBody>
      </p:sp>
      <p:sp>
        <p:nvSpPr>
          <p:cNvPr id="5" name="Rectangle 4">
            <a:extLst>
              <a:ext uri="{FF2B5EF4-FFF2-40B4-BE49-F238E27FC236}">
                <a16:creationId xmlns:a16="http://schemas.microsoft.com/office/drawing/2014/main" id="{A6D3C5FA-6955-4820-A604-BEEE1B589E63}"/>
              </a:ext>
            </a:extLst>
          </p:cNvPr>
          <p:cNvSpPr/>
          <p:nvPr/>
        </p:nvSpPr>
        <p:spPr>
          <a:xfrm>
            <a:off x="4743450" y="2457450"/>
            <a:ext cx="2695575" cy="11049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fr-FR"/>
          </a:p>
        </p:txBody>
      </p:sp>
      <p:sp>
        <p:nvSpPr>
          <p:cNvPr id="6" name="Ellipse 5">
            <a:extLst>
              <a:ext uri="{FF2B5EF4-FFF2-40B4-BE49-F238E27FC236}">
                <a16:creationId xmlns:a16="http://schemas.microsoft.com/office/drawing/2014/main" id="{03CD086E-398F-4706-9733-74AB9DF1C7A7}"/>
              </a:ext>
            </a:extLst>
          </p:cNvPr>
          <p:cNvSpPr/>
          <p:nvPr/>
        </p:nvSpPr>
        <p:spPr>
          <a:xfrm>
            <a:off x="5162550" y="2724150"/>
            <a:ext cx="161925" cy="114300"/>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Ellipse 6">
            <a:extLst>
              <a:ext uri="{FF2B5EF4-FFF2-40B4-BE49-F238E27FC236}">
                <a16:creationId xmlns:a16="http://schemas.microsoft.com/office/drawing/2014/main" id="{BD920BBA-5AD2-4900-8F24-FCF40A605A4D}"/>
              </a:ext>
            </a:extLst>
          </p:cNvPr>
          <p:cNvSpPr/>
          <p:nvPr/>
        </p:nvSpPr>
        <p:spPr>
          <a:xfrm>
            <a:off x="5895974" y="2838450"/>
            <a:ext cx="161925" cy="114300"/>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Ellipse 7">
            <a:extLst>
              <a:ext uri="{FF2B5EF4-FFF2-40B4-BE49-F238E27FC236}">
                <a16:creationId xmlns:a16="http://schemas.microsoft.com/office/drawing/2014/main" id="{28A6C357-AF96-45FC-B7FF-839037392BAD}"/>
              </a:ext>
            </a:extLst>
          </p:cNvPr>
          <p:cNvSpPr/>
          <p:nvPr/>
        </p:nvSpPr>
        <p:spPr>
          <a:xfrm>
            <a:off x="5381624" y="3086100"/>
            <a:ext cx="161925" cy="114300"/>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Ellipse 8">
            <a:extLst>
              <a:ext uri="{FF2B5EF4-FFF2-40B4-BE49-F238E27FC236}">
                <a16:creationId xmlns:a16="http://schemas.microsoft.com/office/drawing/2014/main" id="{DA0F51DA-2239-4720-8B46-6ABA9EE662C5}"/>
              </a:ext>
            </a:extLst>
          </p:cNvPr>
          <p:cNvSpPr/>
          <p:nvPr/>
        </p:nvSpPr>
        <p:spPr>
          <a:xfrm>
            <a:off x="6124574" y="2514600"/>
            <a:ext cx="161925" cy="114300"/>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Ellipse 9">
            <a:extLst>
              <a:ext uri="{FF2B5EF4-FFF2-40B4-BE49-F238E27FC236}">
                <a16:creationId xmlns:a16="http://schemas.microsoft.com/office/drawing/2014/main" id="{E156F435-74E1-4A40-B8BB-E3F1D1F23179}"/>
              </a:ext>
            </a:extLst>
          </p:cNvPr>
          <p:cNvSpPr/>
          <p:nvPr/>
        </p:nvSpPr>
        <p:spPr>
          <a:xfrm>
            <a:off x="6286499" y="3238500"/>
            <a:ext cx="161925" cy="114300"/>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Ellipse 10">
            <a:extLst>
              <a:ext uri="{FF2B5EF4-FFF2-40B4-BE49-F238E27FC236}">
                <a16:creationId xmlns:a16="http://schemas.microsoft.com/office/drawing/2014/main" id="{BE524BD5-2780-46A2-B6DE-0CC42A975C91}"/>
              </a:ext>
            </a:extLst>
          </p:cNvPr>
          <p:cNvSpPr/>
          <p:nvPr/>
        </p:nvSpPr>
        <p:spPr>
          <a:xfrm>
            <a:off x="6629400" y="2724150"/>
            <a:ext cx="161925" cy="114300"/>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2" name="Connecteur droit avec flèche 11">
            <a:extLst>
              <a:ext uri="{FF2B5EF4-FFF2-40B4-BE49-F238E27FC236}">
                <a16:creationId xmlns:a16="http://schemas.microsoft.com/office/drawing/2014/main" id="{094436E1-3028-43BA-9E3C-FEE50F3575EB}"/>
              </a:ext>
            </a:extLst>
          </p:cNvPr>
          <p:cNvCxnSpPr/>
          <p:nvPr/>
        </p:nvCxnSpPr>
        <p:spPr>
          <a:xfrm>
            <a:off x="6772275" y="2828925"/>
            <a:ext cx="438150" cy="21907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Connecteur droit avec flèche 12">
            <a:extLst>
              <a:ext uri="{FF2B5EF4-FFF2-40B4-BE49-F238E27FC236}">
                <a16:creationId xmlns:a16="http://schemas.microsoft.com/office/drawing/2014/main" id="{25BB43A4-8AA4-4637-AA20-06EB5591D55E}"/>
              </a:ext>
            </a:extLst>
          </p:cNvPr>
          <p:cNvCxnSpPr>
            <a:cxnSpLocks/>
          </p:cNvCxnSpPr>
          <p:nvPr/>
        </p:nvCxnSpPr>
        <p:spPr>
          <a:xfrm flipV="1">
            <a:off x="6305549" y="2505075"/>
            <a:ext cx="504825" cy="2857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Connecteur droit avec flèche 13">
            <a:extLst>
              <a:ext uri="{FF2B5EF4-FFF2-40B4-BE49-F238E27FC236}">
                <a16:creationId xmlns:a16="http://schemas.microsoft.com/office/drawing/2014/main" id="{2C3E3E18-D018-4E15-8A7C-968ADFB031B5}"/>
              </a:ext>
            </a:extLst>
          </p:cNvPr>
          <p:cNvCxnSpPr>
            <a:cxnSpLocks/>
          </p:cNvCxnSpPr>
          <p:nvPr/>
        </p:nvCxnSpPr>
        <p:spPr>
          <a:xfrm flipH="1">
            <a:off x="4905374" y="2809875"/>
            <a:ext cx="276225" cy="16192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 name="Connecteur droit avec flèche 14">
            <a:extLst>
              <a:ext uri="{FF2B5EF4-FFF2-40B4-BE49-F238E27FC236}">
                <a16:creationId xmlns:a16="http://schemas.microsoft.com/office/drawing/2014/main" id="{C62EDE7B-9672-4753-B92E-2D50B6BCF8E4}"/>
              </a:ext>
            </a:extLst>
          </p:cNvPr>
          <p:cNvCxnSpPr>
            <a:cxnSpLocks/>
          </p:cNvCxnSpPr>
          <p:nvPr/>
        </p:nvCxnSpPr>
        <p:spPr>
          <a:xfrm flipH="1">
            <a:off x="5210174" y="3171825"/>
            <a:ext cx="209550" cy="2667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Connecteur droit avec flèche 15">
            <a:extLst>
              <a:ext uri="{FF2B5EF4-FFF2-40B4-BE49-F238E27FC236}">
                <a16:creationId xmlns:a16="http://schemas.microsoft.com/office/drawing/2014/main" id="{41F7C6CF-672B-4807-ACDC-4A8B1E17A2A7}"/>
              </a:ext>
            </a:extLst>
          </p:cNvPr>
          <p:cNvCxnSpPr>
            <a:cxnSpLocks/>
          </p:cNvCxnSpPr>
          <p:nvPr/>
        </p:nvCxnSpPr>
        <p:spPr>
          <a:xfrm flipH="1" flipV="1">
            <a:off x="6257924" y="2857500"/>
            <a:ext cx="85725" cy="36195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 name="Connecteur droit avec flèche 16">
            <a:extLst>
              <a:ext uri="{FF2B5EF4-FFF2-40B4-BE49-F238E27FC236}">
                <a16:creationId xmlns:a16="http://schemas.microsoft.com/office/drawing/2014/main" id="{FC5E304E-11B1-46D9-B95B-DA8612CDAB18}"/>
              </a:ext>
            </a:extLst>
          </p:cNvPr>
          <p:cNvCxnSpPr>
            <a:cxnSpLocks/>
          </p:cNvCxnSpPr>
          <p:nvPr/>
        </p:nvCxnSpPr>
        <p:spPr>
          <a:xfrm flipH="1">
            <a:off x="5851802" y="2957896"/>
            <a:ext cx="76200" cy="37147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8" name="Rectangle 17">
            <a:extLst>
              <a:ext uri="{FF2B5EF4-FFF2-40B4-BE49-F238E27FC236}">
                <a16:creationId xmlns:a16="http://schemas.microsoft.com/office/drawing/2014/main" id="{0478E42B-AA6D-43D6-916D-0BCF24A66A6F}"/>
              </a:ext>
            </a:extLst>
          </p:cNvPr>
          <p:cNvSpPr/>
          <p:nvPr/>
        </p:nvSpPr>
        <p:spPr>
          <a:xfrm>
            <a:off x="923925" y="4114800"/>
            <a:ext cx="2695575" cy="11049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fr-FR"/>
          </a:p>
        </p:txBody>
      </p:sp>
      <p:sp>
        <p:nvSpPr>
          <p:cNvPr id="19" name="Ellipse 18">
            <a:extLst>
              <a:ext uri="{FF2B5EF4-FFF2-40B4-BE49-F238E27FC236}">
                <a16:creationId xmlns:a16="http://schemas.microsoft.com/office/drawing/2014/main" id="{DBEA39A6-6EF5-40C0-97F5-2CE7FC4E05C2}"/>
              </a:ext>
            </a:extLst>
          </p:cNvPr>
          <p:cNvSpPr/>
          <p:nvPr/>
        </p:nvSpPr>
        <p:spPr>
          <a:xfrm>
            <a:off x="1219200" y="4610099"/>
            <a:ext cx="161925" cy="114300"/>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0" name="Ellipse 19">
            <a:extLst>
              <a:ext uri="{FF2B5EF4-FFF2-40B4-BE49-F238E27FC236}">
                <a16:creationId xmlns:a16="http://schemas.microsoft.com/office/drawing/2014/main" id="{D001F152-FD23-462C-B80F-9881EDCBB6D7}"/>
              </a:ext>
            </a:extLst>
          </p:cNvPr>
          <p:cNvSpPr/>
          <p:nvPr/>
        </p:nvSpPr>
        <p:spPr>
          <a:xfrm>
            <a:off x="1762124" y="4819649"/>
            <a:ext cx="161925" cy="114300"/>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1" name="Ellipse 20">
            <a:extLst>
              <a:ext uri="{FF2B5EF4-FFF2-40B4-BE49-F238E27FC236}">
                <a16:creationId xmlns:a16="http://schemas.microsoft.com/office/drawing/2014/main" id="{DA176C95-9A1F-4375-A187-09720ADAAE3A}"/>
              </a:ext>
            </a:extLst>
          </p:cNvPr>
          <p:cNvSpPr/>
          <p:nvPr/>
        </p:nvSpPr>
        <p:spPr>
          <a:xfrm>
            <a:off x="1552574" y="4438650"/>
            <a:ext cx="161925" cy="114300"/>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2" name="Ellipse 21">
            <a:extLst>
              <a:ext uri="{FF2B5EF4-FFF2-40B4-BE49-F238E27FC236}">
                <a16:creationId xmlns:a16="http://schemas.microsoft.com/office/drawing/2014/main" id="{C4E6B498-555B-4025-838A-3F2116DC4905}"/>
              </a:ext>
            </a:extLst>
          </p:cNvPr>
          <p:cNvSpPr/>
          <p:nvPr/>
        </p:nvSpPr>
        <p:spPr>
          <a:xfrm>
            <a:off x="2076449" y="4267200"/>
            <a:ext cx="161925" cy="114300"/>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3" name="Ellipse 22">
            <a:extLst>
              <a:ext uri="{FF2B5EF4-FFF2-40B4-BE49-F238E27FC236}">
                <a16:creationId xmlns:a16="http://schemas.microsoft.com/office/drawing/2014/main" id="{227757FF-3E5E-4F38-9717-ADC777542491}"/>
              </a:ext>
            </a:extLst>
          </p:cNvPr>
          <p:cNvSpPr/>
          <p:nvPr/>
        </p:nvSpPr>
        <p:spPr>
          <a:xfrm>
            <a:off x="2381249" y="4591049"/>
            <a:ext cx="161925" cy="114300"/>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27" name="Connecteur droit avec flèche 26">
            <a:extLst>
              <a:ext uri="{FF2B5EF4-FFF2-40B4-BE49-F238E27FC236}">
                <a16:creationId xmlns:a16="http://schemas.microsoft.com/office/drawing/2014/main" id="{6AA98D9C-4E68-4EB7-A2F4-7E0A7641FBCF}"/>
              </a:ext>
            </a:extLst>
          </p:cNvPr>
          <p:cNvCxnSpPr>
            <a:cxnSpLocks/>
          </p:cNvCxnSpPr>
          <p:nvPr/>
        </p:nvCxnSpPr>
        <p:spPr>
          <a:xfrm flipH="1">
            <a:off x="1285874" y="4505324"/>
            <a:ext cx="276225" cy="16192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1" name="Rectangle 30">
            <a:extLst>
              <a:ext uri="{FF2B5EF4-FFF2-40B4-BE49-F238E27FC236}">
                <a16:creationId xmlns:a16="http://schemas.microsoft.com/office/drawing/2014/main" id="{5B6547EE-21B8-4404-86C9-9AAF15CF2A88}"/>
              </a:ext>
            </a:extLst>
          </p:cNvPr>
          <p:cNvSpPr/>
          <p:nvPr/>
        </p:nvSpPr>
        <p:spPr>
          <a:xfrm>
            <a:off x="8543925" y="4057650"/>
            <a:ext cx="2543175" cy="11049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fr-FR"/>
          </a:p>
        </p:txBody>
      </p:sp>
      <p:sp>
        <p:nvSpPr>
          <p:cNvPr id="32" name="Ellipse 31">
            <a:extLst>
              <a:ext uri="{FF2B5EF4-FFF2-40B4-BE49-F238E27FC236}">
                <a16:creationId xmlns:a16="http://schemas.microsoft.com/office/drawing/2014/main" id="{2120C0C6-DA54-4986-A223-107128656F88}"/>
              </a:ext>
            </a:extLst>
          </p:cNvPr>
          <p:cNvSpPr/>
          <p:nvPr/>
        </p:nvSpPr>
        <p:spPr>
          <a:xfrm>
            <a:off x="9029700" y="4324350"/>
            <a:ext cx="161925" cy="114300"/>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3" name="Ellipse 32">
            <a:extLst>
              <a:ext uri="{FF2B5EF4-FFF2-40B4-BE49-F238E27FC236}">
                <a16:creationId xmlns:a16="http://schemas.microsoft.com/office/drawing/2014/main" id="{B9C840BA-4F5B-4734-9080-ADCB9AE66E0D}"/>
              </a:ext>
            </a:extLst>
          </p:cNvPr>
          <p:cNvSpPr/>
          <p:nvPr/>
        </p:nvSpPr>
        <p:spPr>
          <a:xfrm>
            <a:off x="9744074" y="4324350"/>
            <a:ext cx="161925" cy="114300"/>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4" name="Ellipse 33">
            <a:extLst>
              <a:ext uri="{FF2B5EF4-FFF2-40B4-BE49-F238E27FC236}">
                <a16:creationId xmlns:a16="http://schemas.microsoft.com/office/drawing/2014/main" id="{9844C99C-8DFE-4E91-B39C-46CA5FBED09D}"/>
              </a:ext>
            </a:extLst>
          </p:cNvPr>
          <p:cNvSpPr/>
          <p:nvPr/>
        </p:nvSpPr>
        <p:spPr>
          <a:xfrm>
            <a:off x="9077324" y="4781550"/>
            <a:ext cx="161925" cy="114300"/>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5" name="Ellipse 34">
            <a:extLst>
              <a:ext uri="{FF2B5EF4-FFF2-40B4-BE49-F238E27FC236}">
                <a16:creationId xmlns:a16="http://schemas.microsoft.com/office/drawing/2014/main" id="{62431D1D-BB7E-4327-90F4-689EAB5E5290}"/>
              </a:ext>
            </a:extLst>
          </p:cNvPr>
          <p:cNvSpPr/>
          <p:nvPr/>
        </p:nvSpPr>
        <p:spPr>
          <a:xfrm>
            <a:off x="9744074" y="4781550"/>
            <a:ext cx="161925" cy="114300"/>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6" name="Ellipse 35">
            <a:extLst>
              <a:ext uri="{FF2B5EF4-FFF2-40B4-BE49-F238E27FC236}">
                <a16:creationId xmlns:a16="http://schemas.microsoft.com/office/drawing/2014/main" id="{6ECCF4A0-C6D7-4C23-AA88-64D0DD5817DE}"/>
              </a:ext>
            </a:extLst>
          </p:cNvPr>
          <p:cNvSpPr/>
          <p:nvPr/>
        </p:nvSpPr>
        <p:spPr>
          <a:xfrm>
            <a:off x="10439399" y="4781550"/>
            <a:ext cx="161925" cy="114300"/>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7" name="Ellipse 36">
            <a:extLst>
              <a:ext uri="{FF2B5EF4-FFF2-40B4-BE49-F238E27FC236}">
                <a16:creationId xmlns:a16="http://schemas.microsoft.com/office/drawing/2014/main" id="{FB15B757-106D-40FC-82CE-521005C36137}"/>
              </a:ext>
            </a:extLst>
          </p:cNvPr>
          <p:cNvSpPr/>
          <p:nvPr/>
        </p:nvSpPr>
        <p:spPr>
          <a:xfrm>
            <a:off x="10439400" y="4343400"/>
            <a:ext cx="161925" cy="114300"/>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46" name="Connecteur droit avec flèche 45">
            <a:extLst>
              <a:ext uri="{FF2B5EF4-FFF2-40B4-BE49-F238E27FC236}">
                <a16:creationId xmlns:a16="http://schemas.microsoft.com/office/drawing/2014/main" id="{3FAA1B31-C725-4B48-9D98-B30C2889BAE5}"/>
              </a:ext>
            </a:extLst>
          </p:cNvPr>
          <p:cNvCxnSpPr/>
          <p:nvPr/>
        </p:nvCxnSpPr>
        <p:spPr>
          <a:xfrm flipV="1">
            <a:off x="1866900" y="4667250"/>
            <a:ext cx="571500" cy="276225"/>
          </a:xfrm>
          <a:prstGeom prst="straightConnector1">
            <a:avLst/>
          </a:prstGeom>
        </p:spPr>
        <p:style>
          <a:lnRef idx="1">
            <a:schemeClr val="accent1"/>
          </a:lnRef>
          <a:fillRef idx="0">
            <a:schemeClr val="accent1"/>
          </a:fillRef>
          <a:effectRef idx="0">
            <a:schemeClr val="accent1"/>
          </a:effectRef>
          <a:fontRef idx="minor">
            <a:schemeClr val="tx1"/>
          </a:fontRef>
        </p:style>
      </p:cxnSp>
      <p:cxnSp>
        <p:nvCxnSpPr>
          <p:cNvPr id="47" name="Connecteur droit avec flèche 46">
            <a:extLst>
              <a:ext uri="{FF2B5EF4-FFF2-40B4-BE49-F238E27FC236}">
                <a16:creationId xmlns:a16="http://schemas.microsoft.com/office/drawing/2014/main" id="{D85AAF28-ADD3-4A32-B568-1ABA0500AC48}"/>
              </a:ext>
            </a:extLst>
          </p:cNvPr>
          <p:cNvCxnSpPr>
            <a:cxnSpLocks/>
          </p:cNvCxnSpPr>
          <p:nvPr/>
        </p:nvCxnSpPr>
        <p:spPr>
          <a:xfrm>
            <a:off x="10553699" y="4467224"/>
            <a:ext cx="0" cy="409575"/>
          </a:xfrm>
          <a:prstGeom prst="straightConnector1">
            <a:avLst/>
          </a:prstGeom>
        </p:spPr>
        <p:style>
          <a:lnRef idx="1">
            <a:schemeClr val="accent1"/>
          </a:lnRef>
          <a:fillRef idx="0">
            <a:schemeClr val="accent1"/>
          </a:fillRef>
          <a:effectRef idx="0">
            <a:schemeClr val="accent1"/>
          </a:effectRef>
          <a:fontRef idx="minor">
            <a:schemeClr val="tx1"/>
          </a:fontRef>
        </p:style>
      </p:cxnSp>
      <p:cxnSp>
        <p:nvCxnSpPr>
          <p:cNvPr id="48" name="Connecteur droit avec flèche 47">
            <a:extLst>
              <a:ext uri="{FF2B5EF4-FFF2-40B4-BE49-F238E27FC236}">
                <a16:creationId xmlns:a16="http://schemas.microsoft.com/office/drawing/2014/main" id="{39AF116A-03BD-4705-A00E-17C18C61B1EC}"/>
              </a:ext>
            </a:extLst>
          </p:cNvPr>
          <p:cNvCxnSpPr>
            <a:cxnSpLocks/>
          </p:cNvCxnSpPr>
          <p:nvPr/>
        </p:nvCxnSpPr>
        <p:spPr>
          <a:xfrm>
            <a:off x="9862742" y="4388920"/>
            <a:ext cx="0" cy="485775"/>
          </a:xfrm>
          <a:prstGeom prst="straightConnector1">
            <a:avLst/>
          </a:prstGeom>
        </p:spPr>
        <p:style>
          <a:lnRef idx="1">
            <a:schemeClr val="accent1"/>
          </a:lnRef>
          <a:fillRef idx="0">
            <a:schemeClr val="accent1"/>
          </a:fillRef>
          <a:effectRef idx="0">
            <a:schemeClr val="accent1"/>
          </a:effectRef>
          <a:fontRef idx="minor">
            <a:schemeClr val="tx1"/>
          </a:fontRef>
        </p:style>
      </p:cxnSp>
      <p:cxnSp>
        <p:nvCxnSpPr>
          <p:cNvPr id="49" name="Connecteur droit avec flèche 48">
            <a:extLst>
              <a:ext uri="{FF2B5EF4-FFF2-40B4-BE49-F238E27FC236}">
                <a16:creationId xmlns:a16="http://schemas.microsoft.com/office/drawing/2014/main" id="{389C18F0-4A8D-4A9F-81CC-FECAAB79C779}"/>
              </a:ext>
            </a:extLst>
          </p:cNvPr>
          <p:cNvCxnSpPr>
            <a:cxnSpLocks/>
          </p:cNvCxnSpPr>
          <p:nvPr/>
        </p:nvCxnSpPr>
        <p:spPr>
          <a:xfrm>
            <a:off x="9134474" y="4457699"/>
            <a:ext cx="0" cy="381000"/>
          </a:xfrm>
          <a:prstGeom prst="straightConnector1">
            <a:avLst/>
          </a:prstGeom>
        </p:spPr>
        <p:style>
          <a:lnRef idx="1">
            <a:schemeClr val="accent1"/>
          </a:lnRef>
          <a:fillRef idx="0">
            <a:schemeClr val="accent1"/>
          </a:fillRef>
          <a:effectRef idx="0">
            <a:schemeClr val="accent1"/>
          </a:effectRef>
          <a:fontRef idx="minor">
            <a:schemeClr val="tx1"/>
          </a:fontRef>
        </p:style>
      </p:cxnSp>
      <p:cxnSp>
        <p:nvCxnSpPr>
          <p:cNvPr id="50" name="Connecteur droit avec flèche 49">
            <a:extLst>
              <a:ext uri="{FF2B5EF4-FFF2-40B4-BE49-F238E27FC236}">
                <a16:creationId xmlns:a16="http://schemas.microsoft.com/office/drawing/2014/main" id="{E968C47A-20D0-47AE-AEFB-1D6BF052413B}"/>
              </a:ext>
            </a:extLst>
          </p:cNvPr>
          <p:cNvCxnSpPr>
            <a:cxnSpLocks/>
          </p:cNvCxnSpPr>
          <p:nvPr/>
        </p:nvCxnSpPr>
        <p:spPr>
          <a:xfrm>
            <a:off x="9239249" y="4829174"/>
            <a:ext cx="1285875" cy="19050"/>
          </a:xfrm>
          <a:prstGeom prst="straightConnector1">
            <a:avLst/>
          </a:prstGeom>
        </p:spPr>
        <p:style>
          <a:lnRef idx="1">
            <a:schemeClr val="accent1"/>
          </a:lnRef>
          <a:fillRef idx="0">
            <a:schemeClr val="accent1"/>
          </a:fillRef>
          <a:effectRef idx="0">
            <a:schemeClr val="accent1"/>
          </a:effectRef>
          <a:fontRef idx="minor">
            <a:schemeClr val="tx1"/>
          </a:fontRef>
        </p:style>
      </p:cxnSp>
      <p:cxnSp>
        <p:nvCxnSpPr>
          <p:cNvPr id="51" name="Connecteur droit avec flèche 50">
            <a:extLst>
              <a:ext uri="{FF2B5EF4-FFF2-40B4-BE49-F238E27FC236}">
                <a16:creationId xmlns:a16="http://schemas.microsoft.com/office/drawing/2014/main" id="{BDADAC4E-0C2B-4D76-9949-62133EECDB3E}"/>
              </a:ext>
            </a:extLst>
          </p:cNvPr>
          <p:cNvCxnSpPr>
            <a:cxnSpLocks/>
          </p:cNvCxnSpPr>
          <p:nvPr/>
        </p:nvCxnSpPr>
        <p:spPr>
          <a:xfrm>
            <a:off x="9063326" y="4377080"/>
            <a:ext cx="1447800" cy="19050"/>
          </a:xfrm>
          <a:prstGeom prst="straightConnector1">
            <a:avLst/>
          </a:prstGeom>
        </p:spPr>
        <p:style>
          <a:lnRef idx="1">
            <a:schemeClr val="accent1"/>
          </a:lnRef>
          <a:fillRef idx="0">
            <a:schemeClr val="accent1"/>
          </a:fillRef>
          <a:effectRef idx="0">
            <a:schemeClr val="accent1"/>
          </a:effectRef>
          <a:fontRef idx="minor">
            <a:schemeClr val="tx1"/>
          </a:fontRef>
        </p:style>
      </p:cxnSp>
      <p:sp>
        <p:nvSpPr>
          <p:cNvPr id="53" name="Ellipse 52">
            <a:extLst>
              <a:ext uri="{FF2B5EF4-FFF2-40B4-BE49-F238E27FC236}">
                <a16:creationId xmlns:a16="http://schemas.microsoft.com/office/drawing/2014/main" id="{B61CB331-5BEB-410E-93A0-CC2C4A5114A3}"/>
              </a:ext>
            </a:extLst>
          </p:cNvPr>
          <p:cNvSpPr/>
          <p:nvPr/>
        </p:nvSpPr>
        <p:spPr>
          <a:xfrm>
            <a:off x="2933699" y="4581524"/>
            <a:ext cx="161925" cy="114300"/>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54" name="Connecteur droit avec flèche 53">
            <a:extLst>
              <a:ext uri="{FF2B5EF4-FFF2-40B4-BE49-F238E27FC236}">
                <a16:creationId xmlns:a16="http://schemas.microsoft.com/office/drawing/2014/main" id="{62FD0DA7-10F3-4439-89E7-24BA1C03D339}"/>
              </a:ext>
            </a:extLst>
          </p:cNvPr>
          <p:cNvCxnSpPr>
            <a:cxnSpLocks/>
          </p:cNvCxnSpPr>
          <p:nvPr/>
        </p:nvCxnSpPr>
        <p:spPr>
          <a:xfrm>
            <a:off x="2171699" y="4314824"/>
            <a:ext cx="819150" cy="304800"/>
          </a:xfrm>
          <a:prstGeom prst="straightConnector1">
            <a:avLst/>
          </a:prstGeom>
        </p:spPr>
        <p:style>
          <a:lnRef idx="1">
            <a:schemeClr val="accent1"/>
          </a:lnRef>
          <a:fillRef idx="0">
            <a:schemeClr val="accent1"/>
          </a:fillRef>
          <a:effectRef idx="0">
            <a:schemeClr val="accent1"/>
          </a:effectRef>
          <a:fontRef idx="minor">
            <a:schemeClr val="tx1"/>
          </a:fontRef>
        </p:style>
      </p:cxnSp>
      <p:cxnSp>
        <p:nvCxnSpPr>
          <p:cNvPr id="55" name="Connecteur droit avec flèche 54">
            <a:extLst>
              <a:ext uri="{FF2B5EF4-FFF2-40B4-BE49-F238E27FC236}">
                <a16:creationId xmlns:a16="http://schemas.microsoft.com/office/drawing/2014/main" id="{DAD70CCD-488E-4F09-9FEF-82980F417EFB}"/>
              </a:ext>
            </a:extLst>
          </p:cNvPr>
          <p:cNvCxnSpPr>
            <a:cxnSpLocks/>
          </p:cNvCxnSpPr>
          <p:nvPr/>
        </p:nvCxnSpPr>
        <p:spPr>
          <a:xfrm>
            <a:off x="1314449" y="4714874"/>
            <a:ext cx="438150" cy="133350"/>
          </a:xfrm>
          <a:prstGeom prst="straightConnector1">
            <a:avLst/>
          </a:prstGeom>
        </p:spPr>
        <p:style>
          <a:lnRef idx="1">
            <a:schemeClr val="accent1"/>
          </a:lnRef>
          <a:fillRef idx="0">
            <a:schemeClr val="accent1"/>
          </a:fillRef>
          <a:effectRef idx="0">
            <a:schemeClr val="accent1"/>
          </a:effectRef>
          <a:fontRef idx="minor">
            <a:schemeClr val="tx1"/>
          </a:fontRef>
        </p:style>
      </p:cxnSp>
      <p:cxnSp>
        <p:nvCxnSpPr>
          <p:cNvPr id="56" name="Connecteur droit avec flèche 55">
            <a:extLst>
              <a:ext uri="{FF2B5EF4-FFF2-40B4-BE49-F238E27FC236}">
                <a16:creationId xmlns:a16="http://schemas.microsoft.com/office/drawing/2014/main" id="{F0544B26-989F-434E-A118-B026AF2D5037}"/>
              </a:ext>
            </a:extLst>
          </p:cNvPr>
          <p:cNvCxnSpPr>
            <a:cxnSpLocks/>
          </p:cNvCxnSpPr>
          <p:nvPr/>
        </p:nvCxnSpPr>
        <p:spPr>
          <a:xfrm>
            <a:off x="1676400" y="4524375"/>
            <a:ext cx="171450" cy="390525"/>
          </a:xfrm>
          <a:prstGeom prst="straightConnector1">
            <a:avLst/>
          </a:prstGeom>
        </p:spPr>
        <p:style>
          <a:lnRef idx="1">
            <a:schemeClr val="accent1"/>
          </a:lnRef>
          <a:fillRef idx="0">
            <a:schemeClr val="accent1"/>
          </a:fillRef>
          <a:effectRef idx="0">
            <a:schemeClr val="accent1"/>
          </a:effectRef>
          <a:fontRef idx="minor">
            <a:schemeClr val="tx1"/>
          </a:fontRef>
        </p:style>
      </p:cxnSp>
      <p:cxnSp>
        <p:nvCxnSpPr>
          <p:cNvPr id="57" name="Connecteur droit avec flèche 56">
            <a:extLst>
              <a:ext uri="{FF2B5EF4-FFF2-40B4-BE49-F238E27FC236}">
                <a16:creationId xmlns:a16="http://schemas.microsoft.com/office/drawing/2014/main" id="{AAFB6841-FA7D-4ECE-B6EB-328ABB318944}"/>
              </a:ext>
            </a:extLst>
          </p:cNvPr>
          <p:cNvCxnSpPr>
            <a:cxnSpLocks/>
          </p:cNvCxnSpPr>
          <p:nvPr/>
        </p:nvCxnSpPr>
        <p:spPr>
          <a:xfrm>
            <a:off x="2190749" y="4381499"/>
            <a:ext cx="238125" cy="228600"/>
          </a:xfrm>
          <a:prstGeom prst="straightConnector1">
            <a:avLst/>
          </a:prstGeom>
        </p:spPr>
        <p:style>
          <a:lnRef idx="1">
            <a:schemeClr val="accent1"/>
          </a:lnRef>
          <a:fillRef idx="0">
            <a:schemeClr val="accent1"/>
          </a:fillRef>
          <a:effectRef idx="0">
            <a:schemeClr val="accent1"/>
          </a:effectRef>
          <a:fontRef idx="minor">
            <a:schemeClr val="tx1"/>
          </a:fontRef>
        </p:style>
      </p:cxnSp>
      <p:cxnSp>
        <p:nvCxnSpPr>
          <p:cNvPr id="58" name="Connecteur droit avec flèche 57">
            <a:extLst>
              <a:ext uri="{FF2B5EF4-FFF2-40B4-BE49-F238E27FC236}">
                <a16:creationId xmlns:a16="http://schemas.microsoft.com/office/drawing/2014/main" id="{4B4949CA-204B-4CF6-BDD5-D01D64DE58D9}"/>
              </a:ext>
            </a:extLst>
          </p:cNvPr>
          <p:cNvCxnSpPr>
            <a:cxnSpLocks/>
          </p:cNvCxnSpPr>
          <p:nvPr/>
        </p:nvCxnSpPr>
        <p:spPr>
          <a:xfrm flipV="1">
            <a:off x="1647825" y="4314825"/>
            <a:ext cx="495300" cy="142875"/>
          </a:xfrm>
          <a:prstGeom prst="straightConnector1">
            <a:avLst/>
          </a:prstGeom>
        </p:spPr>
        <p:style>
          <a:lnRef idx="1">
            <a:schemeClr val="accent1"/>
          </a:lnRef>
          <a:fillRef idx="0">
            <a:schemeClr val="accent1"/>
          </a:fillRef>
          <a:effectRef idx="0">
            <a:schemeClr val="accent1"/>
          </a:effectRef>
          <a:fontRef idx="minor">
            <a:schemeClr val="tx1"/>
          </a:fontRef>
        </p:style>
      </p:cxnSp>
      <p:cxnSp>
        <p:nvCxnSpPr>
          <p:cNvPr id="59" name="Connecteur droit avec flèche 58">
            <a:extLst>
              <a:ext uri="{FF2B5EF4-FFF2-40B4-BE49-F238E27FC236}">
                <a16:creationId xmlns:a16="http://schemas.microsoft.com/office/drawing/2014/main" id="{FA35C582-5101-469E-8508-F151EB5BB74B}"/>
              </a:ext>
            </a:extLst>
          </p:cNvPr>
          <p:cNvCxnSpPr>
            <a:cxnSpLocks/>
          </p:cNvCxnSpPr>
          <p:nvPr/>
        </p:nvCxnSpPr>
        <p:spPr>
          <a:xfrm flipV="1">
            <a:off x="2466974" y="4638674"/>
            <a:ext cx="581025" cy="28575"/>
          </a:xfrm>
          <a:prstGeom prst="straightConnector1">
            <a:avLst/>
          </a:prstGeom>
        </p:spPr>
        <p:style>
          <a:lnRef idx="1">
            <a:schemeClr val="accent1"/>
          </a:lnRef>
          <a:fillRef idx="0">
            <a:schemeClr val="accent1"/>
          </a:fillRef>
          <a:effectRef idx="0">
            <a:schemeClr val="accent1"/>
          </a:effectRef>
          <a:fontRef idx="minor">
            <a:schemeClr val="tx1"/>
          </a:fontRef>
        </p:style>
      </p:cxnSp>
      <p:sp>
        <p:nvSpPr>
          <p:cNvPr id="60" name="Flèche : droite 59">
            <a:extLst>
              <a:ext uri="{FF2B5EF4-FFF2-40B4-BE49-F238E27FC236}">
                <a16:creationId xmlns:a16="http://schemas.microsoft.com/office/drawing/2014/main" id="{8ACA9509-9631-4793-9BFF-B28E0B2969CA}"/>
              </a:ext>
            </a:extLst>
          </p:cNvPr>
          <p:cNvSpPr/>
          <p:nvPr/>
        </p:nvSpPr>
        <p:spPr>
          <a:xfrm rot="2160000">
            <a:off x="7380313" y="3465894"/>
            <a:ext cx="1485900" cy="10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1" name="Flèche : droite 60">
            <a:extLst>
              <a:ext uri="{FF2B5EF4-FFF2-40B4-BE49-F238E27FC236}">
                <a16:creationId xmlns:a16="http://schemas.microsoft.com/office/drawing/2014/main" id="{7DAD9490-F4F6-47B0-8618-77B9451C8AC4}"/>
              </a:ext>
            </a:extLst>
          </p:cNvPr>
          <p:cNvSpPr/>
          <p:nvPr/>
        </p:nvSpPr>
        <p:spPr>
          <a:xfrm rot="8640000">
            <a:off x="3332187" y="3570669"/>
            <a:ext cx="1485900" cy="10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2" name="ZoneTexte 61">
            <a:extLst>
              <a:ext uri="{FF2B5EF4-FFF2-40B4-BE49-F238E27FC236}">
                <a16:creationId xmlns:a16="http://schemas.microsoft.com/office/drawing/2014/main" id="{BE40ABB9-E4D1-405F-8D13-0CA5B0E73869}"/>
              </a:ext>
            </a:extLst>
          </p:cNvPr>
          <p:cNvSpPr txBox="1"/>
          <p:nvPr/>
        </p:nvSpPr>
        <p:spPr>
          <a:xfrm>
            <a:off x="8039100" y="3143250"/>
            <a:ext cx="2266950" cy="37885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dirty="0">
                <a:solidFill>
                  <a:srgbClr val="0070C0"/>
                </a:solidFill>
                <a:latin typeface="Times"/>
                <a:cs typeface="Times"/>
              </a:rPr>
              <a:t>Refroidissement lent</a:t>
            </a:r>
          </a:p>
        </p:txBody>
      </p:sp>
      <p:sp>
        <p:nvSpPr>
          <p:cNvPr id="63" name="ZoneTexte 62">
            <a:extLst>
              <a:ext uri="{FF2B5EF4-FFF2-40B4-BE49-F238E27FC236}">
                <a16:creationId xmlns:a16="http://schemas.microsoft.com/office/drawing/2014/main" id="{38400DEC-858B-4134-BBAC-8EFC7582E4DC}"/>
              </a:ext>
            </a:extLst>
          </p:cNvPr>
          <p:cNvSpPr txBox="1"/>
          <p:nvPr/>
        </p:nvSpPr>
        <p:spPr>
          <a:xfrm>
            <a:off x="1676399" y="3200400"/>
            <a:ext cx="2333625"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dirty="0">
                <a:solidFill>
                  <a:srgbClr val="0070C0"/>
                </a:solidFill>
                <a:latin typeface="Times"/>
                <a:cs typeface="Times"/>
              </a:rPr>
              <a:t>Refroidissement rapide</a:t>
            </a:r>
          </a:p>
        </p:txBody>
      </p:sp>
      <p:sp>
        <p:nvSpPr>
          <p:cNvPr id="64" name="ZoneTexte 63">
            <a:extLst>
              <a:ext uri="{FF2B5EF4-FFF2-40B4-BE49-F238E27FC236}">
                <a16:creationId xmlns:a16="http://schemas.microsoft.com/office/drawing/2014/main" id="{743FC6F7-B48F-41C3-A247-2770A8816218}"/>
              </a:ext>
            </a:extLst>
          </p:cNvPr>
          <p:cNvSpPr txBox="1"/>
          <p:nvPr/>
        </p:nvSpPr>
        <p:spPr>
          <a:xfrm>
            <a:off x="4724399" y="3562350"/>
            <a:ext cx="2333625"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dirty="0">
                <a:latin typeface="Times"/>
                <a:cs typeface="Times"/>
              </a:rPr>
              <a:t>Etat liquide</a:t>
            </a:r>
          </a:p>
        </p:txBody>
      </p:sp>
      <p:sp>
        <p:nvSpPr>
          <p:cNvPr id="65" name="ZoneTexte 64">
            <a:extLst>
              <a:ext uri="{FF2B5EF4-FFF2-40B4-BE49-F238E27FC236}">
                <a16:creationId xmlns:a16="http://schemas.microsoft.com/office/drawing/2014/main" id="{45575A50-522D-44A2-A721-1110A6BB4BC2}"/>
              </a:ext>
            </a:extLst>
          </p:cNvPr>
          <p:cNvSpPr txBox="1"/>
          <p:nvPr/>
        </p:nvSpPr>
        <p:spPr>
          <a:xfrm>
            <a:off x="8543924" y="5162550"/>
            <a:ext cx="2333625"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dirty="0">
                <a:latin typeface="Times"/>
                <a:cs typeface="Times"/>
              </a:rPr>
              <a:t>Etat solide</a:t>
            </a:r>
          </a:p>
        </p:txBody>
      </p:sp>
      <p:sp>
        <p:nvSpPr>
          <p:cNvPr id="66" name="ZoneTexte 65">
            <a:extLst>
              <a:ext uri="{FF2B5EF4-FFF2-40B4-BE49-F238E27FC236}">
                <a16:creationId xmlns:a16="http://schemas.microsoft.com/office/drawing/2014/main" id="{008A5142-BB03-4F15-A6FA-2A56377C3B05}"/>
              </a:ext>
            </a:extLst>
          </p:cNvPr>
          <p:cNvSpPr txBox="1"/>
          <p:nvPr/>
        </p:nvSpPr>
        <p:spPr>
          <a:xfrm>
            <a:off x="923924" y="5219700"/>
            <a:ext cx="2333625"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dirty="0">
                <a:latin typeface="Times"/>
                <a:cs typeface="Times"/>
              </a:rPr>
              <a:t>Etat solide</a:t>
            </a:r>
          </a:p>
        </p:txBody>
      </p:sp>
    </p:spTree>
    <p:extLst>
      <p:ext uri="{BB962C8B-B14F-4D97-AF65-F5344CB8AC3E}">
        <p14:creationId xmlns:p14="http://schemas.microsoft.com/office/powerpoint/2010/main" val="334386604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693953" y="2774839"/>
            <a:ext cx="10972931" cy="2760331"/>
          </a:xfrm>
        </p:spPr>
        <p:txBody>
          <a:bodyPr vert="horz" lIns="91440" tIns="45720" rIns="91440" bIns="45720" rtlCol="0" anchor="t">
            <a:noAutofit/>
          </a:bodyPr>
          <a:lstStyle/>
          <a:p>
            <a:pPr marL="0" indent="0" algn="just">
              <a:lnSpc>
                <a:spcPct val="80000"/>
              </a:lnSpc>
              <a:buNone/>
            </a:pPr>
            <a:r>
              <a:rPr lang="fr-FR" sz="2800" dirty="0">
                <a:latin typeface="Times"/>
                <a:ea typeface="+mn-lt"/>
                <a:cs typeface="Times"/>
              </a:rPr>
              <a:t>- En considérant une solution d'un problème d'optimisation comme un métal et l'ensemble des atomes comme les éléments constituant cette solution (par exemple les villes de chemin pour une solution du TSP).</a:t>
            </a:r>
            <a:endParaRPr lang="fr-FR" dirty="0">
              <a:latin typeface="Candara"/>
              <a:ea typeface="+mn-lt"/>
              <a:cs typeface="Times"/>
            </a:endParaRPr>
          </a:p>
          <a:p>
            <a:pPr marL="0" indent="0" algn="just">
              <a:lnSpc>
                <a:spcPct val="80000"/>
              </a:lnSpc>
              <a:buNone/>
            </a:pPr>
            <a:r>
              <a:rPr lang="fr-FR" sz="2800" dirty="0">
                <a:latin typeface="Times"/>
                <a:ea typeface="+mn-lt"/>
                <a:cs typeface="Times"/>
              </a:rPr>
              <a:t>- La SA cherche à simuler le processus de refroidissement afin de trouver une solution de bonne qualité.</a:t>
            </a:r>
            <a:r>
              <a:rPr lang="fr-FR" sz="2800" dirty="0">
                <a:latin typeface="Times"/>
                <a:ea typeface="+mn-lt"/>
                <a:cs typeface="Times New Roman"/>
              </a:rPr>
              <a:t> </a:t>
            </a:r>
            <a:endParaRPr lang="fr-FR" dirty="0"/>
          </a:p>
          <a:p>
            <a:pPr marL="0" indent="0">
              <a:lnSpc>
                <a:spcPct val="80000"/>
              </a:lnSpc>
              <a:buNone/>
            </a:pPr>
            <a:endParaRPr lang="fr-FR" sz="2800">
              <a:latin typeface="Times"/>
              <a:ea typeface="+mn-lt"/>
              <a:cs typeface="Times New Roman"/>
            </a:endParaRPr>
          </a:p>
          <a:p>
            <a:pPr marL="0" indent="0">
              <a:lnSpc>
                <a:spcPct val="80000"/>
              </a:lnSpc>
              <a:buNone/>
            </a:pPr>
            <a:endParaRPr lang="fr-FR" sz="2800">
              <a:latin typeface="Times"/>
              <a:ea typeface="+mn-lt"/>
              <a:cs typeface="Times New Roman"/>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26</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2.1. Le recuit simulé</a:t>
            </a:r>
            <a:r>
              <a:rPr lang="fr-FR" sz="3600" dirty="0">
                <a:latin typeface="Times New Roman"/>
                <a:ea typeface="+mj-lt"/>
                <a:cs typeface="Times New Roman"/>
              </a:rPr>
              <a:t>:</a:t>
            </a:r>
            <a:br>
              <a:rPr lang="fr-FR" sz="3600" dirty="0">
                <a:latin typeface="Times New Roman"/>
                <a:ea typeface="+mj-lt"/>
                <a:cs typeface="Times New Roman"/>
              </a:rPr>
            </a:br>
            <a:r>
              <a:rPr lang="fr-FR" sz="3600" dirty="0">
                <a:latin typeface="Times New Roman"/>
                <a:ea typeface="+mj-lt"/>
                <a:cs typeface="Times New Roman"/>
              </a:rPr>
              <a:t>description</a:t>
            </a:r>
            <a:r>
              <a:rPr lang="fr-FR" sz="3600" dirty="0">
                <a:ea typeface="+mj-lt"/>
                <a:cs typeface="+mj-lt"/>
              </a:rPr>
              <a:t> </a:t>
            </a:r>
            <a:endParaRPr lang="fr-FR" dirty="0"/>
          </a:p>
        </p:txBody>
      </p:sp>
    </p:spTree>
    <p:extLst>
      <p:ext uri="{BB962C8B-B14F-4D97-AF65-F5344CB8AC3E}">
        <p14:creationId xmlns:p14="http://schemas.microsoft.com/office/powerpoint/2010/main" val="401825131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608228" y="2660539"/>
            <a:ext cx="10868156" cy="2546547"/>
          </a:xfrm>
        </p:spPr>
        <p:txBody>
          <a:bodyPr vert="horz" lIns="91440" tIns="45720" rIns="91440" bIns="45720" rtlCol="0" anchor="t">
            <a:noAutofit/>
          </a:bodyPr>
          <a:lstStyle/>
          <a:p>
            <a:pPr marL="0" indent="0" algn="just">
              <a:lnSpc>
                <a:spcPct val="80000"/>
              </a:lnSpc>
              <a:buNone/>
            </a:pPr>
            <a:r>
              <a:rPr lang="fr-FR" sz="2800" dirty="0">
                <a:latin typeface="Times"/>
                <a:ea typeface="+mn-lt"/>
                <a:cs typeface="Times New Roman"/>
              </a:rPr>
              <a:t>- En commençant d’une solution initiale </a:t>
            </a:r>
            <a:r>
              <a:rPr lang="fr-FR" sz="2800" b="1" i="1" dirty="0">
                <a:latin typeface="Times"/>
                <a:ea typeface="+mn-lt"/>
                <a:cs typeface="Times New Roman"/>
              </a:rPr>
              <a:t>s</a:t>
            </a:r>
            <a:r>
              <a:rPr lang="fr-FR" sz="2800" dirty="0">
                <a:latin typeface="Times"/>
                <a:ea typeface="+mn-lt"/>
                <a:cs typeface="Times New Roman"/>
              </a:rPr>
              <a:t> (souvent</a:t>
            </a:r>
            <a:r>
              <a:rPr lang="fr-FR" sz="2800" dirty="0">
                <a:ea typeface="+mn-lt"/>
                <a:cs typeface="+mn-lt"/>
              </a:rPr>
              <a:t> </a:t>
            </a:r>
            <a:r>
              <a:rPr lang="fr-FR" sz="2800" dirty="0">
                <a:latin typeface="Times"/>
                <a:ea typeface="+mn-lt"/>
                <a:cs typeface="Times New Roman"/>
              </a:rPr>
              <a:t>créée d'une manière aléatoire) et avec une température initiale </a:t>
            </a:r>
            <a:r>
              <a:rPr lang="fr-FR" sz="2800" b="1" i="1" dirty="0">
                <a:latin typeface="Times"/>
                <a:ea typeface="+mn-lt"/>
                <a:cs typeface="Times New Roman"/>
              </a:rPr>
              <a:t>T</a:t>
            </a:r>
            <a:r>
              <a:rPr lang="fr-FR" sz="2800" dirty="0">
                <a:latin typeface="Times"/>
                <a:ea typeface="+mn-lt"/>
                <a:cs typeface="Times New Roman"/>
              </a:rPr>
              <a:t>. A chaque itération, la SA choisit aléatoirement une solution voisine </a:t>
            </a:r>
            <a:r>
              <a:rPr lang="fr-FR" sz="2800" b="1" i="1" dirty="0">
                <a:latin typeface="Times"/>
                <a:ea typeface="+mn-lt"/>
                <a:cs typeface="Times New Roman"/>
              </a:rPr>
              <a:t>s</a:t>
            </a:r>
            <a:r>
              <a:rPr lang="fr-FR" sz="2800" b="1" i="1" baseline="-25000" dirty="0">
                <a:latin typeface="Times"/>
                <a:ea typeface="+mn-lt"/>
                <a:cs typeface="Times New Roman"/>
              </a:rPr>
              <a:t>a</a:t>
            </a:r>
            <a:r>
              <a:rPr lang="fr-FR" sz="2800" dirty="0">
                <a:latin typeface="Times"/>
                <a:ea typeface="+mn-lt"/>
                <a:cs typeface="Times New Roman"/>
              </a:rPr>
              <a:t> de la solution courante </a:t>
            </a:r>
            <a:r>
              <a:rPr lang="fr-FR" sz="2800" b="1" i="1" dirty="0">
                <a:latin typeface="Times"/>
                <a:ea typeface="+mn-lt"/>
                <a:cs typeface="Times New Roman"/>
              </a:rPr>
              <a:t>s</a:t>
            </a:r>
            <a:r>
              <a:rPr lang="fr-FR" sz="2800" dirty="0">
                <a:latin typeface="Times"/>
                <a:ea typeface="+mn-lt"/>
                <a:cs typeface="Times New Roman"/>
              </a:rPr>
              <a:t>. Si </a:t>
            </a:r>
            <a:r>
              <a:rPr lang="fr-FR" sz="2800" b="1" i="1" dirty="0">
                <a:latin typeface="Times"/>
                <a:ea typeface="+mn-lt"/>
                <a:cs typeface="Times New Roman"/>
              </a:rPr>
              <a:t>s</a:t>
            </a:r>
            <a:r>
              <a:rPr lang="fr-FR" sz="2800" b="1" i="1" baseline="-25000" dirty="0">
                <a:latin typeface="Times"/>
                <a:ea typeface="+mn-lt"/>
                <a:cs typeface="Times New Roman"/>
              </a:rPr>
              <a:t>a</a:t>
            </a:r>
            <a:r>
              <a:rPr lang="fr-FR" sz="2800" dirty="0">
                <a:latin typeface="Times"/>
                <a:ea typeface="+mn-lt"/>
                <a:cs typeface="Times New Roman"/>
              </a:rPr>
              <a:t> est meilleure que </a:t>
            </a:r>
            <a:r>
              <a:rPr lang="fr-FR" sz="2800" b="1" i="1" dirty="0">
                <a:latin typeface="Times"/>
                <a:ea typeface="+mn-lt"/>
                <a:cs typeface="Times New Roman"/>
              </a:rPr>
              <a:t>s</a:t>
            </a:r>
            <a:r>
              <a:rPr lang="fr-FR" sz="2800" dirty="0">
                <a:latin typeface="Times"/>
                <a:ea typeface="+mn-lt"/>
                <a:cs typeface="Times New Roman"/>
              </a:rPr>
              <a:t>, alors </a:t>
            </a:r>
            <a:r>
              <a:rPr lang="fr-FR" sz="2800" b="1" i="1" dirty="0">
                <a:latin typeface="Times"/>
                <a:ea typeface="+mn-lt"/>
                <a:cs typeface="Times New Roman"/>
              </a:rPr>
              <a:t>s</a:t>
            </a:r>
            <a:r>
              <a:rPr lang="fr-FR" sz="2800" dirty="0">
                <a:latin typeface="Times"/>
                <a:ea typeface="+mn-lt"/>
                <a:cs typeface="Times New Roman"/>
              </a:rPr>
              <a:t> est remplacée par </a:t>
            </a:r>
            <a:r>
              <a:rPr lang="fr-FR" sz="2800" b="1" i="1" dirty="0">
                <a:latin typeface="Times"/>
                <a:ea typeface="+mn-lt"/>
                <a:cs typeface="Times New Roman"/>
              </a:rPr>
              <a:t>s</a:t>
            </a:r>
            <a:r>
              <a:rPr lang="fr-FR" sz="2800" b="1" i="1" baseline="-25000" dirty="0">
                <a:latin typeface="Times"/>
                <a:ea typeface="+mn-lt"/>
                <a:cs typeface="Times New Roman"/>
              </a:rPr>
              <a:t>n</a:t>
            </a:r>
            <a:r>
              <a:rPr lang="fr-FR" sz="2800" dirty="0">
                <a:latin typeface="Times"/>
                <a:ea typeface="+mn-lt"/>
                <a:cs typeface="Times New Roman"/>
              </a:rPr>
              <a:t> sinon </a:t>
            </a:r>
            <a:r>
              <a:rPr lang="fr-FR" sz="2800" b="1" i="1" dirty="0" err="1">
                <a:latin typeface="Times"/>
                <a:ea typeface="+mn-lt"/>
                <a:cs typeface="Times New Roman"/>
              </a:rPr>
              <a:t>s</a:t>
            </a:r>
            <a:r>
              <a:rPr lang="fr-FR" sz="2800" b="1" i="1" baseline="-25000" dirty="0" err="1">
                <a:latin typeface="Times"/>
                <a:ea typeface="+mn-lt"/>
                <a:cs typeface="Times New Roman"/>
              </a:rPr>
              <a:t>a</a:t>
            </a:r>
            <a:r>
              <a:rPr lang="fr-FR" sz="2800" dirty="0">
                <a:latin typeface="Times"/>
                <a:ea typeface="+mn-lt"/>
                <a:cs typeface="Times New Roman"/>
              </a:rPr>
              <a:t> est acceptée avec une probabilité égale a </a:t>
            </a:r>
            <a:r>
              <a:rPr lang="fr-FR" sz="2800" b="1" dirty="0">
                <a:latin typeface="Times"/>
                <a:ea typeface="+mn-lt"/>
                <a:cs typeface="Times"/>
              </a:rPr>
              <a:t>e</a:t>
            </a:r>
            <a:r>
              <a:rPr lang="fr-FR" sz="2800" b="1" baseline="30000" dirty="0">
                <a:latin typeface="Times"/>
                <a:ea typeface="+mn-lt"/>
                <a:cs typeface="Times"/>
              </a:rPr>
              <a:t>-(</a:t>
            </a:r>
            <a:r>
              <a:rPr lang="fr-FR" sz="2800" baseline="30000" dirty="0">
                <a:latin typeface="Times"/>
                <a:ea typeface="+mn-lt"/>
                <a:cs typeface="Times"/>
              </a:rPr>
              <a:t>Δ</a:t>
            </a:r>
            <a:r>
              <a:rPr lang="fr-FR" sz="2800" b="1" baseline="30000" dirty="0">
                <a:latin typeface="Times"/>
                <a:ea typeface="+mn-lt"/>
                <a:cs typeface="Times"/>
              </a:rPr>
              <a:t>/T)</a:t>
            </a:r>
            <a:r>
              <a:rPr lang="fr-FR" sz="2800" dirty="0">
                <a:latin typeface="Times"/>
                <a:ea typeface="+mn-lt"/>
                <a:cs typeface="Times New Roman"/>
              </a:rPr>
              <a:t> (Δ = f(</a:t>
            </a:r>
            <a:r>
              <a:rPr lang="fr-FR" sz="2800" b="1" i="1" dirty="0">
                <a:latin typeface="Times"/>
                <a:ea typeface="+mn-lt"/>
                <a:cs typeface="Times New Roman"/>
              </a:rPr>
              <a:t>s</a:t>
            </a:r>
            <a:r>
              <a:rPr lang="fr-FR" sz="2800" b="1" i="1" baseline="-25000" dirty="0">
                <a:latin typeface="Times"/>
                <a:ea typeface="+mn-lt"/>
                <a:cs typeface="Times New Roman"/>
              </a:rPr>
              <a:t>a</a:t>
            </a:r>
            <a:r>
              <a:rPr lang="fr-FR" sz="2800" dirty="0">
                <a:latin typeface="Times"/>
                <a:ea typeface="+mn-lt"/>
                <a:cs typeface="Times New Roman"/>
              </a:rPr>
              <a:t>) - f(</a:t>
            </a:r>
            <a:r>
              <a:rPr lang="fr-FR" sz="2800" b="1" i="1" dirty="0">
                <a:latin typeface="Times"/>
                <a:ea typeface="+mn-lt"/>
                <a:cs typeface="Times New Roman"/>
              </a:rPr>
              <a:t>s</a:t>
            </a:r>
            <a:r>
              <a:rPr lang="fr-FR" sz="2800" dirty="0">
                <a:latin typeface="Times"/>
                <a:ea typeface="+mn-lt"/>
                <a:cs typeface="Times New Roman"/>
              </a:rPr>
              <a:t>) pour un problème de minimisation et Δ = f(</a:t>
            </a:r>
            <a:r>
              <a:rPr lang="fr-FR" sz="2800" b="1" i="1" dirty="0">
                <a:latin typeface="Times"/>
                <a:ea typeface="+mn-lt"/>
                <a:cs typeface="Times New Roman"/>
              </a:rPr>
              <a:t>s</a:t>
            </a:r>
            <a:r>
              <a:rPr lang="fr-FR" sz="2800" dirty="0">
                <a:latin typeface="Times"/>
                <a:ea typeface="+mn-lt"/>
                <a:cs typeface="Times New Roman"/>
              </a:rPr>
              <a:t>) - f(</a:t>
            </a:r>
            <a:r>
              <a:rPr lang="fr-FR" sz="2800" b="1" i="1" dirty="0">
                <a:latin typeface="Times"/>
                <a:ea typeface="+mn-lt"/>
                <a:cs typeface="Times New Roman"/>
              </a:rPr>
              <a:t>s</a:t>
            </a:r>
            <a:r>
              <a:rPr lang="fr-FR" sz="2800" b="1" i="1" baseline="-25000" dirty="0">
                <a:latin typeface="Times"/>
                <a:ea typeface="+mn-lt"/>
                <a:cs typeface="Times New Roman"/>
              </a:rPr>
              <a:t>a</a:t>
            </a:r>
            <a:r>
              <a:rPr lang="fr-FR" sz="2800" dirty="0">
                <a:latin typeface="Times"/>
                <a:ea typeface="+mn-lt"/>
                <a:cs typeface="Times New Roman"/>
              </a:rPr>
              <a:t>) pour un problème de maximisation). Ensuite, la température et la meilleure solution trouvée sont mises à jour. L’algorithme se termine quand le critère d’arrêt est satisfait. 
 </a:t>
            </a:r>
            <a:endParaRPr lang="fr-FR"/>
          </a:p>
          <a:p>
            <a:pPr marL="0" indent="0">
              <a:lnSpc>
                <a:spcPct val="80000"/>
              </a:lnSpc>
              <a:buNone/>
            </a:pPr>
            <a:endParaRPr lang="fr-FR" sz="2800">
              <a:latin typeface="Times"/>
              <a:ea typeface="+mn-lt"/>
              <a:cs typeface="Times New Roman"/>
            </a:endParaRPr>
          </a:p>
          <a:p>
            <a:pPr marL="0" indent="0">
              <a:lnSpc>
                <a:spcPct val="80000"/>
              </a:lnSpc>
              <a:buNone/>
            </a:pPr>
            <a:endParaRPr lang="fr-FR" sz="2800">
              <a:latin typeface="Times"/>
              <a:ea typeface="+mn-lt"/>
              <a:cs typeface="Times New Roman"/>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27</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2.1. Le recuit simulé</a:t>
            </a:r>
            <a:r>
              <a:rPr lang="fr-FR" sz="3600" dirty="0">
                <a:latin typeface="Times New Roman"/>
                <a:ea typeface="+mj-lt"/>
                <a:cs typeface="Times New Roman"/>
              </a:rPr>
              <a:t>:</a:t>
            </a:r>
            <a:br>
              <a:rPr lang="fr-FR" sz="3600" dirty="0">
                <a:latin typeface="Times New Roman"/>
                <a:ea typeface="+mj-lt"/>
                <a:cs typeface="Times New Roman"/>
              </a:rPr>
            </a:br>
            <a:r>
              <a:rPr lang="fr-FR" sz="3600" dirty="0">
                <a:latin typeface="Times New Roman"/>
                <a:ea typeface="+mj-lt"/>
                <a:cs typeface="Times New Roman"/>
              </a:rPr>
              <a:t>description</a:t>
            </a:r>
            <a:r>
              <a:rPr lang="fr-FR" sz="3600" dirty="0">
                <a:latin typeface="Candara"/>
                <a:ea typeface="+mj-lt"/>
                <a:cs typeface="+mj-lt"/>
              </a:rPr>
              <a:t> </a:t>
            </a:r>
            <a:endParaRPr lang="fr-FR" dirty="0">
              <a:latin typeface="Candara"/>
            </a:endParaRPr>
          </a:p>
        </p:txBody>
      </p:sp>
    </p:spTree>
    <p:extLst>
      <p:ext uri="{BB962C8B-B14F-4D97-AF65-F5344CB8AC3E}">
        <p14:creationId xmlns:p14="http://schemas.microsoft.com/office/powerpoint/2010/main" val="239165431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693953" y="2003314"/>
            <a:ext cx="11220581" cy="2546547"/>
          </a:xfrm>
        </p:spPr>
        <p:txBody>
          <a:bodyPr vert="horz" lIns="91440" tIns="45720" rIns="91440" bIns="45720" rtlCol="0" anchor="t">
            <a:noAutofit/>
          </a:bodyPr>
          <a:lstStyle/>
          <a:p>
            <a:pPr marL="0" indent="0">
              <a:lnSpc>
                <a:spcPct val="80000"/>
              </a:lnSpc>
              <a:buNone/>
            </a:pPr>
            <a:r>
              <a:rPr lang="fr-FR" sz="1800" b="1" dirty="0">
                <a:latin typeface="Times"/>
                <a:ea typeface="+mn-lt"/>
                <a:cs typeface="Times"/>
              </a:rPr>
              <a:t>Algorithme de recuit simulé</a:t>
            </a:r>
            <a:endParaRPr lang="en-US" sz="1800" dirty="0">
              <a:ea typeface="+mn-lt"/>
              <a:cs typeface="+mn-lt"/>
            </a:endParaRPr>
          </a:p>
          <a:p>
            <a:pPr>
              <a:buNone/>
            </a:pPr>
            <a:r>
              <a:rPr lang="fr-FR" sz="1800" dirty="0">
                <a:latin typeface="Times"/>
                <a:ea typeface="+mn-lt"/>
                <a:cs typeface="Times"/>
              </a:rPr>
              <a:t>1. Soit </a:t>
            </a:r>
            <a:r>
              <a:rPr lang="fr-FR" sz="1800" i="1" dirty="0">
                <a:latin typeface="Times"/>
                <a:ea typeface="+mn-lt"/>
                <a:cs typeface="Times"/>
              </a:rPr>
              <a:t>s</a:t>
            </a:r>
            <a:r>
              <a:rPr lang="fr-FR" sz="1800" dirty="0">
                <a:latin typeface="Times"/>
                <a:ea typeface="+mn-lt"/>
                <a:cs typeface="Times"/>
              </a:rPr>
              <a:t> une solution initiale et une température initiale T ;</a:t>
            </a:r>
            <a:endParaRPr lang="fr-FR" sz="1800" dirty="0">
              <a:ea typeface="+mn-lt"/>
              <a:cs typeface="+mn-lt"/>
            </a:endParaRPr>
          </a:p>
          <a:p>
            <a:pPr>
              <a:buNone/>
            </a:pPr>
            <a:r>
              <a:rPr lang="fr-FR" sz="1800" dirty="0">
                <a:latin typeface="Times"/>
                <a:ea typeface="+mn-lt"/>
                <a:cs typeface="Times"/>
              </a:rPr>
              <a:t>2. </a:t>
            </a:r>
            <a:r>
              <a:rPr lang="fr-FR" sz="1800" dirty="0" err="1">
                <a:latin typeface="Times"/>
                <a:ea typeface="+mn-lt"/>
                <a:cs typeface="Times"/>
              </a:rPr>
              <a:t>Tantque</a:t>
            </a:r>
            <a:r>
              <a:rPr lang="fr-FR" sz="1800" dirty="0">
                <a:latin typeface="Times"/>
                <a:ea typeface="+mn-lt"/>
                <a:cs typeface="Times"/>
              </a:rPr>
              <a:t> (le critère d’arrêt n’est pas satisfait) Faire</a:t>
            </a:r>
            <a:endParaRPr lang="fr-FR" sz="1800" dirty="0">
              <a:ea typeface="+mn-lt"/>
              <a:cs typeface="+mn-lt"/>
            </a:endParaRPr>
          </a:p>
          <a:p>
            <a:pPr marL="0" indent="0">
              <a:lnSpc>
                <a:spcPct val="80000"/>
              </a:lnSpc>
              <a:buNone/>
            </a:pPr>
            <a:r>
              <a:rPr lang="fr-FR" sz="1800" dirty="0">
                <a:latin typeface="Times"/>
                <a:ea typeface="+mn-lt"/>
                <a:cs typeface="Times"/>
              </a:rPr>
              <a:t>3.       Choisir aléatoirement une solution voisine </a:t>
            </a:r>
            <a:r>
              <a:rPr lang="fr-FR" sz="1800" i="1" dirty="0">
                <a:latin typeface="Times"/>
                <a:ea typeface="+mn-lt"/>
                <a:cs typeface="Times"/>
              </a:rPr>
              <a:t>s</a:t>
            </a:r>
            <a:r>
              <a:rPr lang="fr-FR" sz="1800" i="1" baseline="-25000" dirty="0">
                <a:latin typeface="Times"/>
                <a:ea typeface="+mn-lt"/>
                <a:cs typeface="Times"/>
              </a:rPr>
              <a:t>a</a:t>
            </a:r>
            <a:r>
              <a:rPr lang="fr-FR" sz="1800" dirty="0">
                <a:latin typeface="Times"/>
                <a:ea typeface="+mn-lt"/>
                <a:cs typeface="Times"/>
              </a:rPr>
              <a:t> de </a:t>
            </a:r>
            <a:r>
              <a:rPr lang="fr-FR" sz="1800" i="1" dirty="0">
                <a:latin typeface="Times"/>
                <a:ea typeface="+mn-lt"/>
                <a:cs typeface="Times"/>
              </a:rPr>
              <a:t>s</a:t>
            </a:r>
            <a:r>
              <a:rPr lang="fr-FR" sz="1800" dirty="0">
                <a:latin typeface="Times"/>
                <a:ea typeface="+mn-lt"/>
                <a:cs typeface="Times"/>
              </a:rPr>
              <a:t> ;</a:t>
            </a:r>
            <a:endParaRPr lang="en-US" sz="1800" dirty="0">
              <a:ea typeface="+mn-lt"/>
              <a:cs typeface="+mn-lt"/>
            </a:endParaRPr>
          </a:p>
          <a:p>
            <a:pPr marL="0" indent="0">
              <a:lnSpc>
                <a:spcPct val="80000"/>
              </a:lnSpc>
              <a:buNone/>
            </a:pPr>
            <a:r>
              <a:rPr lang="fr-FR" sz="1800" dirty="0">
                <a:latin typeface="Times"/>
                <a:ea typeface="+mn-lt"/>
                <a:cs typeface="Times"/>
              </a:rPr>
              <a:t>4.       r = un nombre aléatoire entre 0 et 1. </a:t>
            </a:r>
          </a:p>
          <a:p>
            <a:pPr marL="0" indent="0">
              <a:lnSpc>
                <a:spcPct val="80000"/>
              </a:lnSpc>
              <a:buNone/>
            </a:pPr>
            <a:r>
              <a:rPr lang="fr-FR" sz="1800" dirty="0">
                <a:latin typeface="Times"/>
                <a:ea typeface="+mn-lt"/>
                <a:cs typeface="Times"/>
              </a:rPr>
              <a:t>5.       Calculer Δ ;</a:t>
            </a:r>
            <a:endParaRPr lang="fr-FR" sz="1800" i="1" dirty="0">
              <a:latin typeface="Times"/>
              <a:cs typeface="Times"/>
            </a:endParaRPr>
          </a:p>
          <a:p>
            <a:pPr marL="0" indent="0">
              <a:lnSpc>
                <a:spcPct val="80000"/>
              </a:lnSpc>
              <a:buNone/>
            </a:pPr>
            <a:r>
              <a:rPr lang="fr-FR" sz="1800" dirty="0">
                <a:latin typeface="Times"/>
                <a:ea typeface="+mn-lt"/>
                <a:cs typeface="Times"/>
              </a:rPr>
              <a:t>5.       Si (</a:t>
            </a:r>
            <a:r>
              <a:rPr lang="fr-FR" sz="1800" i="1" dirty="0">
                <a:latin typeface="Times"/>
                <a:ea typeface="+mn-lt"/>
                <a:cs typeface="Times"/>
              </a:rPr>
              <a:t>s</a:t>
            </a:r>
            <a:r>
              <a:rPr lang="fr-FR" sz="1800" i="1" baseline="-25000" dirty="0">
                <a:latin typeface="Times"/>
                <a:ea typeface="+mn-lt"/>
                <a:cs typeface="Times"/>
              </a:rPr>
              <a:t>a</a:t>
            </a:r>
            <a:r>
              <a:rPr lang="fr-FR" sz="1800" dirty="0">
                <a:latin typeface="Times"/>
                <a:ea typeface="+mn-lt"/>
                <a:cs typeface="Times"/>
              </a:rPr>
              <a:t> est meilleure que </a:t>
            </a:r>
            <a:r>
              <a:rPr lang="fr-FR" sz="1800" i="1" dirty="0">
                <a:latin typeface="Times"/>
                <a:ea typeface="+mn-lt"/>
                <a:cs typeface="Times"/>
              </a:rPr>
              <a:t>s </a:t>
            </a:r>
            <a:r>
              <a:rPr lang="fr-FR" sz="1800" b="1" dirty="0">
                <a:latin typeface="Times"/>
                <a:ea typeface="+mn-lt"/>
                <a:cs typeface="Times"/>
              </a:rPr>
              <a:t>ou r &lt; e</a:t>
            </a:r>
            <a:r>
              <a:rPr lang="fr-FR" sz="1800" b="1" baseline="30000" dirty="0">
                <a:latin typeface="Times"/>
                <a:ea typeface="+mn-lt"/>
                <a:cs typeface="Times"/>
              </a:rPr>
              <a:t>-(</a:t>
            </a:r>
            <a:r>
              <a:rPr lang="fr-FR" sz="1800" baseline="30000" dirty="0">
                <a:latin typeface="Times"/>
                <a:ea typeface="+mn-lt"/>
                <a:cs typeface="Times"/>
              </a:rPr>
              <a:t>Δ</a:t>
            </a:r>
            <a:r>
              <a:rPr lang="fr-FR" sz="1800" b="1" baseline="30000" dirty="0">
                <a:latin typeface="Times"/>
                <a:ea typeface="+mn-lt"/>
                <a:cs typeface="Times"/>
              </a:rPr>
              <a:t>/T</a:t>
            </a:r>
            <a:r>
              <a:rPr lang="fr-FR" sz="1800" baseline="30000" dirty="0">
                <a:latin typeface="Times"/>
                <a:ea typeface="+mn-lt"/>
                <a:cs typeface="Times"/>
              </a:rPr>
              <a:t>)</a:t>
            </a:r>
            <a:r>
              <a:rPr lang="fr-FR" sz="1800" dirty="0">
                <a:latin typeface="Times"/>
                <a:ea typeface="+mn-lt"/>
                <a:cs typeface="Times"/>
              </a:rPr>
              <a:t> )Alors</a:t>
            </a:r>
            <a:endParaRPr lang="en-US" sz="1800" dirty="0">
              <a:ea typeface="+mn-lt"/>
              <a:cs typeface="+mn-lt"/>
            </a:endParaRPr>
          </a:p>
          <a:p>
            <a:pPr marL="0" indent="0">
              <a:lnSpc>
                <a:spcPct val="80000"/>
              </a:lnSpc>
              <a:buNone/>
            </a:pPr>
            <a:r>
              <a:rPr lang="fr-FR" sz="1800" dirty="0">
                <a:latin typeface="Times"/>
                <a:ea typeface="+mn-lt"/>
                <a:cs typeface="Times"/>
              </a:rPr>
              <a:t>6.             </a:t>
            </a:r>
            <a:r>
              <a:rPr lang="fr-FR" sz="1800" i="1" dirty="0">
                <a:latin typeface="Times"/>
                <a:ea typeface="+mn-lt"/>
                <a:cs typeface="Times"/>
              </a:rPr>
              <a:t>s</a:t>
            </a:r>
            <a:r>
              <a:rPr lang="fr-FR" sz="1800" dirty="0">
                <a:latin typeface="Times"/>
                <a:ea typeface="+mn-lt"/>
                <a:cs typeface="Times"/>
              </a:rPr>
              <a:t> = </a:t>
            </a:r>
            <a:r>
              <a:rPr lang="fr-FR" sz="1800" i="1" dirty="0">
                <a:latin typeface="Times"/>
                <a:ea typeface="+mn-lt"/>
                <a:cs typeface="Times"/>
              </a:rPr>
              <a:t>s</a:t>
            </a:r>
            <a:r>
              <a:rPr lang="fr-FR" sz="1800" i="1" baseline="-25000" dirty="0">
                <a:latin typeface="Times"/>
                <a:ea typeface="+mn-lt"/>
                <a:cs typeface="Times"/>
              </a:rPr>
              <a:t>a</a:t>
            </a:r>
            <a:r>
              <a:rPr lang="fr-FR" sz="1800" dirty="0">
                <a:latin typeface="Times"/>
                <a:ea typeface="+mn-lt"/>
                <a:cs typeface="Times"/>
              </a:rPr>
              <a:t> ;</a:t>
            </a:r>
            <a:endParaRPr lang="en-US" sz="1800" dirty="0">
              <a:ea typeface="+mn-lt"/>
              <a:cs typeface="+mn-lt"/>
            </a:endParaRPr>
          </a:p>
          <a:p>
            <a:pPr marL="0" indent="0">
              <a:lnSpc>
                <a:spcPct val="80000"/>
              </a:lnSpc>
              <a:buNone/>
            </a:pPr>
            <a:r>
              <a:rPr lang="fr-FR" sz="1800" dirty="0">
                <a:latin typeface="Times"/>
                <a:ea typeface="+mn-lt"/>
                <a:cs typeface="Times"/>
              </a:rPr>
              <a:t>7.             Si (</a:t>
            </a:r>
            <a:r>
              <a:rPr lang="fr-FR" sz="1800" i="1" dirty="0">
                <a:latin typeface="Times"/>
                <a:ea typeface="+mn-lt"/>
                <a:cs typeface="Times"/>
              </a:rPr>
              <a:t>s </a:t>
            </a:r>
            <a:r>
              <a:rPr lang="fr-FR" sz="1800" dirty="0">
                <a:latin typeface="Times"/>
                <a:ea typeface="+mn-lt"/>
                <a:cs typeface="Times"/>
              </a:rPr>
              <a:t>est meilleure que </a:t>
            </a:r>
            <a:r>
              <a:rPr lang="fr-FR" sz="1800" i="1" dirty="0">
                <a:latin typeface="Times"/>
                <a:ea typeface="+mn-lt"/>
                <a:cs typeface="Times"/>
              </a:rPr>
              <a:t>s</a:t>
            </a:r>
            <a:r>
              <a:rPr lang="fr-FR" sz="1800" i="1" baseline="-25000" dirty="0">
                <a:latin typeface="Times"/>
                <a:ea typeface="+mn-lt"/>
                <a:cs typeface="Times"/>
              </a:rPr>
              <a:t>b</a:t>
            </a:r>
            <a:r>
              <a:rPr lang="fr-FR" sz="1800" dirty="0">
                <a:latin typeface="Times"/>
                <a:ea typeface="+mn-lt"/>
                <a:cs typeface="Times"/>
              </a:rPr>
              <a:t>) Alors</a:t>
            </a:r>
            <a:endParaRPr lang="en-US" sz="1800" dirty="0">
              <a:ea typeface="+mn-lt"/>
              <a:cs typeface="+mn-lt"/>
            </a:endParaRPr>
          </a:p>
          <a:p>
            <a:pPr marL="0" indent="0">
              <a:lnSpc>
                <a:spcPct val="80000"/>
              </a:lnSpc>
              <a:buNone/>
            </a:pPr>
            <a:r>
              <a:rPr lang="fr-FR" sz="1800" dirty="0">
                <a:latin typeface="Times"/>
                <a:ea typeface="+mn-lt"/>
                <a:cs typeface="Times"/>
              </a:rPr>
              <a:t>8.                   </a:t>
            </a:r>
            <a:r>
              <a:rPr lang="fr-FR" sz="1800" i="1" dirty="0">
                <a:latin typeface="Times"/>
                <a:ea typeface="+mn-lt"/>
                <a:cs typeface="Times"/>
              </a:rPr>
              <a:t>s</a:t>
            </a:r>
            <a:r>
              <a:rPr lang="fr-FR" sz="1800" i="1" baseline="-25000" dirty="0">
                <a:latin typeface="Times"/>
                <a:ea typeface="+mn-lt"/>
                <a:cs typeface="Times"/>
              </a:rPr>
              <a:t>b</a:t>
            </a:r>
            <a:r>
              <a:rPr lang="fr-FR" sz="1800" dirty="0">
                <a:latin typeface="Times"/>
                <a:ea typeface="+mn-lt"/>
                <a:cs typeface="Times"/>
              </a:rPr>
              <a:t> = </a:t>
            </a:r>
            <a:r>
              <a:rPr lang="fr-FR" sz="1800" i="1" dirty="0">
                <a:latin typeface="Times"/>
                <a:ea typeface="+mn-lt"/>
                <a:cs typeface="Times"/>
              </a:rPr>
              <a:t>s</a:t>
            </a:r>
            <a:r>
              <a:rPr lang="fr-FR" sz="1800" dirty="0">
                <a:latin typeface="Times"/>
                <a:ea typeface="+mn-lt"/>
                <a:cs typeface="Times"/>
              </a:rPr>
              <a:t>;</a:t>
            </a:r>
            <a:endParaRPr lang="fr-FR" dirty="0"/>
          </a:p>
          <a:p>
            <a:pPr marL="0" indent="0">
              <a:lnSpc>
                <a:spcPct val="80000"/>
              </a:lnSpc>
              <a:buNone/>
            </a:pPr>
            <a:r>
              <a:rPr lang="fr-FR" sz="1800" dirty="0">
                <a:latin typeface="Times"/>
                <a:ea typeface="+mn-lt"/>
                <a:cs typeface="Times"/>
              </a:rPr>
              <a:t>9.             </a:t>
            </a:r>
            <a:r>
              <a:rPr lang="fr-FR" sz="1800" dirty="0" err="1">
                <a:latin typeface="Times"/>
                <a:ea typeface="+mn-lt"/>
                <a:cs typeface="Times"/>
              </a:rPr>
              <a:t>FinSi</a:t>
            </a:r>
            <a:endParaRPr lang="fr-FR" sz="1800" dirty="0">
              <a:latin typeface="Times"/>
              <a:ea typeface="+mn-lt"/>
              <a:cs typeface="Times"/>
            </a:endParaRPr>
          </a:p>
          <a:p>
            <a:pPr marL="0" indent="0">
              <a:lnSpc>
                <a:spcPct val="80000"/>
              </a:lnSpc>
              <a:buNone/>
            </a:pPr>
            <a:r>
              <a:rPr lang="fr-FR" sz="1800" dirty="0">
                <a:latin typeface="Times"/>
                <a:ea typeface="+mn-lt"/>
                <a:cs typeface="Times"/>
              </a:rPr>
              <a:t>10.     </a:t>
            </a:r>
            <a:r>
              <a:rPr lang="fr-FR" sz="1800" dirty="0" err="1">
                <a:latin typeface="Times"/>
                <a:ea typeface="+mn-lt"/>
                <a:cs typeface="Times"/>
              </a:rPr>
              <a:t>FinSi</a:t>
            </a:r>
            <a:endParaRPr lang="fr-FR" sz="1800" dirty="0" err="1"/>
          </a:p>
          <a:p>
            <a:pPr marL="0" indent="0">
              <a:lnSpc>
                <a:spcPct val="80000"/>
              </a:lnSpc>
              <a:buNone/>
            </a:pPr>
            <a:r>
              <a:rPr lang="fr-FR" sz="1800" dirty="0">
                <a:latin typeface="Times"/>
                <a:ea typeface="+mn-lt"/>
                <a:cs typeface="Times"/>
              </a:rPr>
              <a:t>11.     Mettre à jour T ;</a:t>
            </a:r>
          </a:p>
          <a:p>
            <a:pPr marL="0" indent="0">
              <a:lnSpc>
                <a:spcPct val="80000"/>
              </a:lnSpc>
              <a:buNone/>
            </a:pPr>
            <a:r>
              <a:rPr lang="fr-FR" sz="1800" dirty="0">
                <a:latin typeface="Times"/>
                <a:ea typeface="+mn-lt"/>
                <a:cs typeface="Times"/>
              </a:rPr>
              <a:t>11.FinTantque</a:t>
            </a:r>
            <a:endParaRPr lang="en-US" sz="1800" dirty="0">
              <a:ea typeface="+mn-lt"/>
              <a:cs typeface="+mn-lt"/>
            </a:endParaRPr>
          </a:p>
          <a:p>
            <a:pPr marL="0" indent="0">
              <a:lnSpc>
                <a:spcPct val="80000"/>
              </a:lnSpc>
              <a:buNone/>
            </a:pPr>
            <a:r>
              <a:rPr lang="fr-FR" sz="1800" dirty="0">
                <a:latin typeface="Times"/>
                <a:ea typeface="+mn-lt"/>
                <a:cs typeface="Times"/>
              </a:rPr>
              <a:t>12.Retourner </a:t>
            </a:r>
            <a:r>
              <a:rPr lang="fr-FR" sz="1800" i="1" dirty="0">
                <a:latin typeface="Times"/>
                <a:ea typeface="+mn-lt"/>
                <a:cs typeface="Times"/>
              </a:rPr>
              <a:t>s</a:t>
            </a:r>
            <a:r>
              <a:rPr lang="fr-FR" sz="1800" i="1" baseline="-25000" dirty="0">
                <a:latin typeface="Times"/>
                <a:ea typeface="+mn-lt"/>
                <a:cs typeface="Times"/>
              </a:rPr>
              <a:t>b</a:t>
            </a:r>
            <a:r>
              <a:rPr lang="fr-FR" sz="1800" baseline="-25000" dirty="0">
                <a:latin typeface="Times"/>
                <a:ea typeface="+mn-lt"/>
                <a:cs typeface="Times"/>
              </a:rPr>
              <a:t> </a:t>
            </a:r>
            <a:r>
              <a:rPr lang="fr-FR" sz="1800" dirty="0">
                <a:latin typeface="Times"/>
                <a:ea typeface="+mn-lt"/>
                <a:cs typeface="Times"/>
              </a:rPr>
              <a:t>;  </a:t>
            </a:r>
            <a:r>
              <a:rPr lang="fr-FR" sz="2000" dirty="0">
                <a:latin typeface="Times"/>
                <a:ea typeface="+mn-lt"/>
                <a:cs typeface="Times New Roman"/>
              </a:rPr>
              <a:t>
 </a:t>
            </a:r>
            <a:endParaRPr lang="fr-FR" sz="2000" dirty="0"/>
          </a:p>
          <a:p>
            <a:pPr marL="0" indent="0">
              <a:lnSpc>
                <a:spcPct val="80000"/>
              </a:lnSpc>
              <a:buNone/>
            </a:pPr>
            <a:endParaRPr lang="fr-FR" sz="2000">
              <a:latin typeface="Times"/>
              <a:ea typeface="+mn-lt"/>
              <a:cs typeface="Times New Roman"/>
            </a:endParaRPr>
          </a:p>
          <a:p>
            <a:pPr marL="0" indent="0">
              <a:lnSpc>
                <a:spcPct val="80000"/>
              </a:lnSpc>
              <a:buNone/>
            </a:pPr>
            <a:endParaRPr lang="fr-FR" sz="2000">
              <a:latin typeface="Times"/>
              <a:ea typeface="+mn-lt"/>
              <a:cs typeface="Times New Roman"/>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28</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2.1. Le recuit simulé</a:t>
            </a:r>
            <a:r>
              <a:rPr lang="fr-FR" sz="3600" dirty="0">
                <a:latin typeface="Times New Roman"/>
                <a:ea typeface="+mj-lt"/>
                <a:cs typeface="Times New Roman"/>
              </a:rPr>
              <a:t>:</a:t>
            </a:r>
            <a:br>
              <a:rPr lang="fr-FR" sz="3600" dirty="0">
                <a:latin typeface="Times New Roman"/>
                <a:ea typeface="+mj-lt"/>
                <a:cs typeface="Times New Roman"/>
              </a:rPr>
            </a:br>
            <a:r>
              <a:rPr lang="fr-FR" sz="3600" dirty="0">
                <a:latin typeface="Times New Roman"/>
                <a:cs typeface="Times New Roman"/>
              </a:rPr>
              <a:t>Algorithme</a:t>
            </a:r>
            <a:r>
              <a:rPr lang="fr-FR" sz="3600" dirty="0">
                <a:ea typeface="+mj-lt"/>
                <a:cs typeface="+mj-lt"/>
              </a:rPr>
              <a:t> </a:t>
            </a:r>
            <a:endParaRPr lang="fr-FR" dirty="0"/>
          </a:p>
        </p:txBody>
      </p:sp>
    </p:spTree>
    <p:extLst>
      <p:ext uri="{BB962C8B-B14F-4D97-AF65-F5344CB8AC3E}">
        <p14:creationId xmlns:p14="http://schemas.microsoft.com/office/powerpoint/2010/main" val="389709100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608228" y="2755789"/>
            <a:ext cx="10982456" cy="2546547"/>
          </a:xfrm>
        </p:spPr>
        <p:txBody>
          <a:bodyPr vert="horz" lIns="91440" tIns="45720" rIns="91440" bIns="45720" rtlCol="0" anchor="t">
            <a:noAutofit/>
          </a:bodyPr>
          <a:lstStyle/>
          <a:p>
            <a:pPr marL="0" indent="0" algn="just">
              <a:lnSpc>
                <a:spcPct val="80000"/>
              </a:lnSpc>
              <a:buNone/>
            </a:pPr>
            <a:r>
              <a:rPr lang="fr-FR" sz="2800" dirty="0">
                <a:latin typeface="Times"/>
                <a:ea typeface="+mn-lt"/>
                <a:cs typeface="Times New Roman"/>
              </a:rPr>
              <a:t>- Au début, la SA commence avec une très haut température et donc la plupart des solutions qui dégradent la fonction objectif sont acceptées. Parce que, avec une </a:t>
            </a:r>
            <a:r>
              <a:rPr lang="fr-FR" sz="2800" b="1" i="1" dirty="0">
                <a:latin typeface="Times"/>
                <a:ea typeface="+mn-lt"/>
                <a:cs typeface="Times New Roman"/>
              </a:rPr>
              <a:t>T</a:t>
            </a:r>
            <a:r>
              <a:rPr lang="fr-FR" sz="2800" dirty="0">
                <a:latin typeface="Times"/>
                <a:ea typeface="+mn-lt"/>
                <a:cs typeface="Times New Roman"/>
              </a:rPr>
              <a:t> initialement grande, la probabilité </a:t>
            </a:r>
            <a:r>
              <a:rPr lang="fr-FR" sz="2800" dirty="0">
                <a:latin typeface="Times"/>
                <a:ea typeface="+mn-lt"/>
                <a:cs typeface="Times"/>
              </a:rPr>
              <a:t>e</a:t>
            </a:r>
            <a:r>
              <a:rPr lang="fr-FR" sz="2800" baseline="30000" dirty="0">
                <a:latin typeface="Times"/>
                <a:ea typeface="+mn-lt"/>
                <a:cs typeface="Times"/>
              </a:rPr>
              <a:t>-(Δ/T)</a:t>
            </a:r>
            <a:r>
              <a:rPr lang="fr-FR" sz="2800" dirty="0">
                <a:latin typeface="Times"/>
                <a:ea typeface="+mn-lt"/>
                <a:cs typeface="Times"/>
              </a:rPr>
              <a:t> est toujours proche de 1. </a:t>
            </a:r>
            <a:r>
              <a:rPr lang="fr-FR" sz="2800" dirty="0">
                <a:latin typeface="Times"/>
                <a:ea typeface="+mn-lt"/>
                <a:cs typeface="Times New Roman"/>
              </a:rPr>
              <a:t>Ensuite, au cours du processus de recherche, la température est diminuée et l'acceptation des solutions qui dégradent la fonction objectif est aussi diminuée p</a:t>
            </a:r>
            <a:r>
              <a:rPr lang="fr-FR" sz="2800" dirty="0">
                <a:latin typeface="Times"/>
                <a:ea typeface="+mn-lt"/>
                <a:cs typeface="Times"/>
              </a:rPr>
              <a:t>arce que avec une </a:t>
            </a:r>
            <a:r>
              <a:rPr lang="fr-FR" sz="2800" b="1" i="1" dirty="0">
                <a:latin typeface="Times"/>
                <a:ea typeface="+mn-lt"/>
                <a:cs typeface="Times"/>
              </a:rPr>
              <a:t>T</a:t>
            </a:r>
            <a:r>
              <a:rPr lang="fr-FR" sz="2800" dirty="0">
                <a:latin typeface="Times"/>
                <a:ea typeface="+mn-lt"/>
                <a:cs typeface="Times"/>
              </a:rPr>
              <a:t> petite, la probabilité e</a:t>
            </a:r>
            <a:r>
              <a:rPr lang="fr-FR" sz="2800" baseline="30000" dirty="0">
                <a:latin typeface="Times"/>
                <a:ea typeface="+mn-lt"/>
                <a:cs typeface="Times"/>
              </a:rPr>
              <a:t>-(Δ/T)</a:t>
            </a:r>
            <a:r>
              <a:rPr lang="fr-FR" sz="2800" dirty="0">
                <a:latin typeface="Times"/>
                <a:ea typeface="+mn-lt"/>
                <a:cs typeface="Times"/>
              </a:rPr>
              <a:t> est toujours proche de 0. </a:t>
            </a:r>
            <a:r>
              <a:rPr lang="fr-FR" sz="2800" dirty="0">
                <a:latin typeface="Times"/>
                <a:ea typeface="+mn-lt"/>
                <a:cs typeface="Times New Roman"/>
              </a:rPr>
              <a:t>Donc, avec le temps l'algorithme accepte beaucoup plus les meilleures solutions et converge vers des solutions de bonne qualité. </a:t>
            </a:r>
            <a:endParaRPr lang="fr-FR" dirty="0">
              <a:latin typeface="Candara"/>
              <a:ea typeface="+mn-lt"/>
              <a:cs typeface="Times New Roman"/>
            </a:endParaRPr>
          </a:p>
          <a:p>
            <a:pPr marL="0" indent="0">
              <a:lnSpc>
                <a:spcPct val="80000"/>
              </a:lnSpc>
              <a:buNone/>
            </a:pPr>
            <a:endParaRPr lang="fr-FR" sz="2800" dirty="0">
              <a:latin typeface="Times"/>
              <a:ea typeface="+mn-lt"/>
              <a:cs typeface="Times New Roman"/>
            </a:endParaRPr>
          </a:p>
          <a:p>
            <a:pPr marL="0" indent="0">
              <a:lnSpc>
                <a:spcPct val="80000"/>
              </a:lnSpc>
              <a:buNone/>
            </a:pPr>
            <a:r>
              <a:rPr lang="fr-FR" sz="2800" dirty="0">
                <a:latin typeface="Times"/>
                <a:ea typeface="+mn-lt"/>
                <a:cs typeface="Times New Roman"/>
              </a:rPr>
              <a:t>
 </a:t>
            </a:r>
            <a:endParaRPr lang="fr-FR"/>
          </a:p>
          <a:p>
            <a:pPr marL="0" indent="0">
              <a:lnSpc>
                <a:spcPct val="80000"/>
              </a:lnSpc>
              <a:buNone/>
            </a:pPr>
            <a:endParaRPr lang="fr-FR" sz="2800">
              <a:latin typeface="Times"/>
              <a:ea typeface="+mn-lt"/>
              <a:cs typeface="Times New Roman"/>
            </a:endParaRPr>
          </a:p>
          <a:p>
            <a:pPr marL="0" indent="0">
              <a:lnSpc>
                <a:spcPct val="80000"/>
              </a:lnSpc>
              <a:buNone/>
            </a:pPr>
            <a:endParaRPr lang="fr-FR" sz="2800">
              <a:latin typeface="Times"/>
              <a:ea typeface="+mn-lt"/>
              <a:cs typeface="Times New Roman"/>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29</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2.1. Le recuit simulé</a:t>
            </a:r>
            <a:r>
              <a:rPr lang="fr-FR" sz="3600" dirty="0">
                <a:latin typeface="Times New Roman"/>
                <a:ea typeface="+mj-lt"/>
                <a:cs typeface="Times New Roman"/>
              </a:rPr>
              <a:t>:</a:t>
            </a:r>
            <a:br>
              <a:rPr lang="fr-FR" sz="3600" dirty="0">
                <a:latin typeface="Times New Roman"/>
                <a:ea typeface="+mj-lt"/>
                <a:cs typeface="Times New Roman"/>
              </a:rPr>
            </a:br>
            <a:r>
              <a:rPr lang="fr-FR" sz="3600" dirty="0">
                <a:latin typeface="Times New Roman"/>
                <a:cs typeface="Times New Roman"/>
              </a:rPr>
              <a:t>remarques</a:t>
            </a:r>
            <a:endParaRPr lang="fr-FR" sz="3600">
              <a:latin typeface="Candara"/>
              <a:cs typeface="Times New Roman"/>
            </a:endParaRPr>
          </a:p>
        </p:txBody>
      </p:sp>
    </p:spTree>
    <p:extLst>
      <p:ext uri="{BB962C8B-B14F-4D97-AF65-F5344CB8AC3E}">
        <p14:creationId xmlns:p14="http://schemas.microsoft.com/office/powerpoint/2010/main" val="4055884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724025" y="2156822"/>
            <a:ext cx="8743950" cy="1780108"/>
          </a:xfrm>
        </p:spPr>
        <p:txBody>
          <a:bodyPr>
            <a:normAutofit/>
          </a:bodyPr>
          <a:lstStyle/>
          <a:p>
            <a:r>
              <a:rPr lang="fr-FR" sz="4000">
                <a:latin typeface="Times New Roman"/>
                <a:cs typeface="Times New Roman"/>
              </a:rPr>
              <a:t>Partie 1 :</a:t>
            </a:r>
            <a:br>
              <a:rPr lang="fr-FR" sz="4000">
                <a:latin typeface="Times New Roman"/>
                <a:cs typeface="Times New Roman"/>
              </a:rPr>
            </a:br>
            <a:r>
              <a:rPr lang="fr-FR" sz="4000">
                <a:latin typeface="Times New Roman"/>
                <a:cs typeface="Times New Roman"/>
              </a:rPr>
              <a:t>Concepts de base et définitions</a:t>
            </a:r>
          </a:p>
        </p:txBody>
      </p:sp>
    </p:spTree>
    <p:extLst>
      <p:ext uri="{BB962C8B-B14F-4D97-AF65-F5344CB8AC3E}">
        <p14:creationId xmlns:p14="http://schemas.microsoft.com/office/powerpoint/2010/main" val="405876373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560603" y="2708164"/>
            <a:ext cx="11163431" cy="2546547"/>
          </a:xfrm>
        </p:spPr>
        <p:txBody>
          <a:bodyPr vert="horz" lIns="91440" tIns="45720" rIns="91440" bIns="45720" rtlCol="0" anchor="t">
            <a:noAutofit/>
          </a:bodyPr>
          <a:lstStyle/>
          <a:p>
            <a:pPr marL="0" indent="0" algn="just">
              <a:lnSpc>
                <a:spcPct val="80000"/>
              </a:lnSpc>
              <a:buNone/>
            </a:pPr>
            <a:r>
              <a:rPr lang="fr-FR" sz="2800" dirty="0">
                <a:latin typeface="Times"/>
                <a:ea typeface="+mn-lt"/>
                <a:cs typeface="Times"/>
              </a:rPr>
              <a:t>- Il existe plusieurs méthodes pour diminuer la température, n</a:t>
            </a:r>
            <a:r>
              <a:rPr lang="fr-FR" sz="2800" dirty="0">
                <a:latin typeface="Times"/>
                <a:ea typeface="+mn-lt"/>
                <a:cs typeface="Times New Roman"/>
              </a:rPr>
              <a:t>ous présentons ici deux exemples: En utilisant </a:t>
            </a:r>
            <a:r>
              <a:rPr lang="fr-FR" sz="2800" dirty="0">
                <a:latin typeface="Times"/>
                <a:ea typeface="+mn-lt"/>
                <a:cs typeface="Times"/>
              </a:rPr>
              <a:t>la formule </a:t>
            </a:r>
            <a:r>
              <a:rPr lang="fr-FR" sz="2800" b="1" i="1" dirty="0">
                <a:latin typeface="Times"/>
                <a:ea typeface="+mn-lt"/>
                <a:cs typeface="Times"/>
              </a:rPr>
              <a:t>T=α×T</a:t>
            </a:r>
            <a:r>
              <a:rPr lang="fr-FR" sz="2800" dirty="0">
                <a:latin typeface="Times"/>
                <a:ea typeface="+mn-lt"/>
                <a:cs typeface="Times"/>
              </a:rPr>
              <a:t>; et </a:t>
            </a:r>
            <a:r>
              <a:rPr lang="fr-FR" sz="2800" b="1" i="1" dirty="0">
                <a:latin typeface="Times"/>
                <a:ea typeface="+mn-lt"/>
                <a:cs typeface="Times"/>
              </a:rPr>
              <a:t>α&lt;1</a:t>
            </a:r>
            <a:r>
              <a:rPr lang="fr-FR" sz="2800" dirty="0">
                <a:latin typeface="Times"/>
                <a:ea typeface="+mn-lt"/>
                <a:cs typeface="Times"/>
              </a:rPr>
              <a:t> (</a:t>
            </a:r>
            <a:r>
              <a:rPr lang="fr-FR" sz="2800" b="1" i="1" dirty="0">
                <a:latin typeface="Times"/>
                <a:ea typeface="+mn-lt"/>
                <a:cs typeface="Times"/>
              </a:rPr>
              <a:t>α</a:t>
            </a:r>
            <a:r>
              <a:rPr lang="fr-FR" sz="2800" b="1" dirty="0">
                <a:latin typeface="Times"/>
                <a:ea typeface="+mn-lt"/>
                <a:cs typeface="Times"/>
              </a:rPr>
              <a:t> = 0.99</a:t>
            </a:r>
            <a:r>
              <a:rPr lang="fr-FR" sz="2800" dirty="0">
                <a:latin typeface="Times"/>
                <a:ea typeface="+mn-lt"/>
                <a:cs typeface="Times"/>
              </a:rPr>
              <a:t> par  exemple), on peut faire:</a:t>
            </a:r>
            <a:endParaRPr lang="en-US" sz="2800" dirty="0">
              <a:ea typeface="+mn-lt"/>
              <a:cs typeface="+mn-lt"/>
            </a:endParaRPr>
          </a:p>
          <a:p>
            <a:pPr marL="0" indent="0" algn="just">
              <a:lnSpc>
                <a:spcPct val="80000"/>
              </a:lnSpc>
              <a:buNone/>
            </a:pPr>
            <a:r>
              <a:rPr lang="fr-FR" sz="2800" dirty="0">
                <a:latin typeface="Times"/>
                <a:ea typeface="+mn-lt"/>
                <a:cs typeface="Times"/>
              </a:rPr>
              <a:t>(1) Une diminution continue à chaque itération. </a:t>
            </a:r>
            <a:endParaRPr lang="fr-FR" dirty="0">
              <a:latin typeface="Candara"/>
              <a:ea typeface="+mn-lt"/>
              <a:cs typeface="Times"/>
            </a:endParaRPr>
          </a:p>
          <a:p>
            <a:pPr marL="0" indent="0" algn="just">
              <a:lnSpc>
                <a:spcPct val="80000"/>
              </a:lnSpc>
              <a:buNone/>
            </a:pPr>
            <a:r>
              <a:rPr lang="fr-FR" sz="2800" dirty="0">
                <a:latin typeface="Times"/>
                <a:ea typeface="+mn-lt"/>
                <a:cs typeface="Times"/>
              </a:rPr>
              <a:t>(2) Une diminution par palier, c’est-à-dire nous diminuons la température  après </a:t>
            </a:r>
            <a:r>
              <a:rPr lang="fr-FR" sz="2800" b="1" i="1" dirty="0">
                <a:latin typeface="Times"/>
                <a:ea typeface="+mn-lt"/>
                <a:cs typeface="Times"/>
              </a:rPr>
              <a:t>M</a:t>
            </a:r>
            <a:r>
              <a:rPr lang="fr-FR" sz="2800" dirty="0">
                <a:latin typeface="Times"/>
                <a:ea typeface="+mn-lt"/>
                <a:cs typeface="Times"/>
              </a:rPr>
              <a:t> itérations sans acceptation</a:t>
            </a:r>
            <a:r>
              <a:rPr lang="fr-FR" sz="2800" b="1" i="1" dirty="0">
                <a:latin typeface="Times"/>
                <a:ea typeface="+mn-lt"/>
                <a:cs typeface="Times"/>
              </a:rPr>
              <a:t>.</a:t>
            </a:r>
            <a:endParaRPr lang="fr-FR" sz="2800" dirty="0">
              <a:latin typeface="Times"/>
              <a:ea typeface="+mn-lt"/>
              <a:cs typeface="Times New Roman"/>
            </a:endParaRPr>
          </a:p>
          <a:p>
            <a:pPr marL="0" indent="0" algn="just">
              <a:lnSpc>
                <a:spcPct val="80000"/>
              </a:lnSpc>
              <a:buNone/>
            </a:pPr>
            <a:r>
              <a:rPr lang="fr-FR" sz="2800" dirty="0">
                <a:latin typeface="Times"/>
                <a:ea typeface="+mn-lt"/>
                <a:cs typeface="Times"/>
              </a:rPr>
              <a:t>- La température initiale T, les variables liées aux fonctions de diminution de température et le critère d'arrêt sont des paramètres de la SA.</a:t>
            </a:r>
            <a:endParaRPr lang="fr-FR" dirty="0"/>
          </a:p>
          <a:p>
            <a:pPr marL="0" indent="0">
              <a:lnSpc>
                <a:spcPct val="80000"/>
              </a:lnSpc>
              <a:buNone/>
            </a:pPr>
            <a:endParaRPr lang="fr-FR" sz="2800">
              <a:latin typeface="Times"/>
              <a:ea typeface="+mn-lt"/>
              <a:cs typeface="Times New Roman"/>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30</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2.1. Le recuit simulé</a:t>
            </a:r>
            <a:r>
              <a:rPr lang="fr-FR" sz="3600" dirty="0">
                <a:latin typeface="Times New Roman"/>
                <a:ea typeface="+mj-lt"/>
                <a:cs typeface="Times New Roman"/>
              </a:rPr>
              <a:t>:</a:t>
            </a:r>
            <a:br>
              <a:rPr lang="fr-FR" sz="3600" dirty="0">
                <a:latin typeface="Times New Roman"/>
                <a:ea typeface="+mj-lt"/>
                <a:cs typeface="Times New Roman"/>
              </a:rPr>
            </a:br>
            <a:r>
              <a:rPr lang="fr-FR" sz="3600" dirty="0">
                <a:latin typeface="Times New Roman"/>
                <a:ea typeface="+mj-lt"/>
                <a:cs typeface="Times New Roman"/>
              </a:rPr>
              <a:t>remarques</a:t>
            </a:r>
            <a:endParaRPr lang="fr-FR" sz="3600" dirty="0">
              <a:latin typeface="Candara"/>
            </a:endParaRPr>
          </a:p>
        </p:txBody>
      </p:sp>
    </p:spTree>
    <p:extLst>
      <p:ext uri="{BB962C8B-B14F-4D97-AF65-F5344CB8AC3E}">
        <p14:creationId xmlns:p14="http://schemas.microsoft.com/office/powerpoint/2010/main" val="121772057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960653" y="2698639"/>
            <a:ext cx="10125206" cy="3137097"/>
          </a:xfrm>
        </p:spPr>
        <p:txBody>
          <a:bodyPr vert="horz" lIns="91440" tIns="45720" rIns="91440" bIns="45720" rtlCol="0" anchor="t">
            <a:noAutofit/>
          </a:bodyPr>
          <a:lstStyle/>
          <a:p>
            <a:pPr marL="0" indent="0" algn="just">
              <a:lnSpc>
                <a:spcPct val="80000"/>
              </a:lnSpc>
              <a:buNone/>
            </a:pPr>
            <a:r>
              <a:rPr lang="fr-FR" sz="2800" dirty="0">
                <a:latin typeface="Times"/>
                <a:ea typeface="+mn-lt"/>
                <a:cs typeface="Times New Roman"/>
              </a:rPr>
              <a:t>- La recherche tabou (en anglais </a:t>
            </a:r>
            <a:r>
              <a:rPr lang="fr-FR" sz="2800" dirty="0" err="1">
                <a:latin typeface="Times"/>
                <a:ea typeface="+mn-lt"/>
                <a:cs typeface="Times New Roman"/>
              </a:rPr>
              <a:t>Tabu</a:t>
            </a:r>
            <a:r>
              <a:rPr lang="fr-FR" sz="2800" dirty="0">
                <a:latin typeface="Times"/>
                <a:ea typeface="+mn-lt"/>
                <a:cs typeface="Times New Roman"/>
              </a:rPr>
              <a:t> </a:t>
            </a:r>
            <a:r>
              <a:rPr lang="fr-FR" sz="2800" dirty="0" err="1">
                <a:latin typeface="Times"/>
                <a:ea typeface="+mn-lt"/>
                <a:cs typeface="Times New Roman"/>
              </a:rPr>
              <a:t>Search</a:t>
            </a:r>
            <a:r>
              <a:rPr lang="fr-FR" sz="2800" dirty="0">
                <a:latin typeface="Times"/>
                <a:ea typeface="+mn-lt"/>
                <a:cs typeface="Times New Roman"/>
              </a:rPr>
              <a:t>, TS) est une métaheuristique très connue est très utilisée dans le domaine d’optimisation. La TS a été proposée par Fred Glover en 1986 </a:t>
            </a:r>
            <a:r>
              <a:rPr lang="fr-FR" sz="2800" b="1" dirty="0">
                <a:latin typeface="Times"/>
                <a:ea typeface="+mn-lt"/>
                <a:cs typeface="Times New Roman"/>
              </a:rPr>
              <a:t>(</a:t>
            </a:r>
            <a:r>
              <a:rPr lang="fr-FR" sz="2800" b="1" i="1" dirty="0">
                <a:latin typeface="Times"/>
                <a:ea typeface="+mn-lt"/>
                <a:cs typeface="Times"/>
              </a:rPr>
              <a:t>Glover F., 1986)</a:t>
            </a:r>
            <a:r>
              <a:rPr lang="fr-FR" sz="2800" i="1" dirty="0">
                <a:latin typeface="Times"/>
                <a:ea typeface="+mn-lt"/>
                <a:cs typeface="Times"/>
              </a:rPr>
              <a:t>.</a:t>
            </a:r>
            <a:endParaRPr lang="fr-FR" sz="2800" dirty="0">
              <a:latin typeface="Times"/>
              <a:ea typeface="+mn-lt"/>
              <a:cs typeface="Times New Roman"/>
            </a:endParaRPr>
          </a:p>
          <a:p>
            <a:pPr marL="0" indent="0" algn="just">
              <a:lnSpc>
                <a:spcPct val="80000"/>
              </a:lnSpc>
              <a:buNone/>
            </a:pPr>
            <a:endParaRPr lang="fr-FR" sz="2800" i="1" dirty="0">
              <a:latin typeface="Times"/>
              <a:ea typeface="+mn-lt"/>
              <a:cs typeface="Times"/>
            </a:endParaRPr>
          </a:p>
          <a:p>
            <a:pPr marL="0" indent="0">
              <a:lnSpc>
                <a:spcPct val="80000"/>
              </a:lnSpc>
              <a:buNone/>
            </a:pPr>
            <a:endParaRPr lang="fr-FR" sz="1800" i="1" dirty="0">
              <a:latin typeface="Times"/>
              <a:ea typeface="+mn-lt"/>
              <a:cs typeface="Times New Roman"/>
            </a:endParaRPr>
          </a:p>
          <a:p>
            <a:pPr marL="0" indent="0">
              <a:lnSpc>
                <a:spcPct val="80000"/>
              </a:lnSpc>
              <a:buNone/>
            </a:pPr>
            <a:r>
              <a:rPr lang="fr-FR" sz="1800" i="1" dirty="0">
                <a:latin typeface="Times"/>
                <a:ea typeface="+mn-lt"/>
                <a:cs typeface="Times New Roman"/>
              </a:rPr>
              <a:t>Glover F., 1986. Future </a:t>
            </a:r>
            <a:r>
              <a:rPr lang="fr-FR" sz="1800" i="1" dirty="0" err="1">
                <a:latin typeface="Times"/>
                <a:ea typeface="+mn-lt"/>
                <a:cs typeface="Times New Roman"/>
              </a:rPr>
              <a:t>paths</a:t>
            </a:r>
            <a:r>
              <a:rPr lang="fr-FR" sz="1800" i="1" dirty="0">
                <a:latin typeface="Times"/>
                <a:ea typeface="+mn-lt"/>
                <a:cs typeface="Times New Roman"/>
              </a:rPr>
              <a:t> for </a:t>
            </a:r>
            <a:r>
              <a:rPr lang="fr-FR" sz="1800" i="1" dirty="0" err="1">
                <a:latin typeface="Times"/>
                <a:ea typeface="+mn-lt"/>
                <a:cs typeface="Times New Roman"/>
              </a:rPr>
              <a:t>integer</a:t>
            </a:r>
            <a:r>
              <a:rPr lang="fr-FR" sz="1800" i="1" dirty="0">
                <a:latin typeface="Times"/>
                <a:ea typeface="+mn-lt"/>
                <a:cs typeface="Times New Roman"/>
              </a:rPr>
              <a:t> </a:t>
            </a:r>
            <a:r>
              <a:rPr lang="fr-FR" sz="1800" i="1" dirty="0" err="1">
                <a:latin typeface="Times"/>
                <a:ea typeface="+mn-lt"/>
                <a:cs typeface="Times New Roman"/>
              </a:rPr>
              <a:t>programming</a:t>
            </a:r>
            <a:r>
              <a:rPr lang="fr-FR" sz="1800" i="1" dirty="0">
                <a:latin typeface="Times"/>
                <a:ea typeface="+mn-lt"/>
                <a:cs typeface="Times New Roman"/>
              </a:rPr>
              <a:t> and links to </a:t>
            </a:r>
            <a:r>
              <a:rPr lang="fr-FR" sz="1800" i="1" dirty="0" err="1">
                <a:latin typeface="Times"/>
                <a:ea typeface="+mn-lt"/>
                <a:cs typeface="Times New Roman"/>
              </a:rPr>
              <a:t>artificial</a:t>
            </a:r>
            <a:r>
              <a:rPr lang="fr-FR" sz="1800" i="1" dirty="0">
                <a:latin typeface="Times"/>
                <a:ea typeface="+mn-lt"/>
                <a:cs typeface="Times New Roman"/>
              </a:rPr>
              <a:t> intelligence. Computers and Operations </a:t>
            </a:r>
            <a:r>
              <a:rPr lang="fr-FR" sz="1800" i="1" dirty="0" err="1">
                <a:latin typeface="Times"/>
                <a:ea typeface="+mn-lt"/>
                <a:cs typeface="Times New Roman"/>
              </a:rPr>
              <a:t>Research</a:t>
            </a:r>
            <a:r>
              <a:rPr lang="fr-FR" sz="1800" i="1" dirty="0">
                <a:latin typeface="Times"/>
                <a:ea typeface="+mn-lt"/>
                <a:cs typeface="Times New Roman"/>
              </a:rPr>
              <a:t>, 13, p. 533-549.</a:t>
            </a:r>
            <a:endParaRPr lang="fr-FR" dirty="0"/>
          </a:p>
          <a:p>
            <a:pPr marL="0" indent="0">
              <a:lnSpc>
                <a:spcPct val="80000"/>
              </a:lnSpc>
              <a:buNone/>
            </a:pPr>
            <a:r>
              <a:rPr lang="fr-FR" dirty="0">
                <a:latin typeface="Times"/>
                <a:ea typeface="+mn-lt"/>
                <a:cs typeface="+mn-lt"/>
              </a:rPr>
              <a:t> </a:t>
            </a:r>
            <a:r>
              <a:rPr lang="fr-FR" dirty="0">
                <a:latin typeface="Times"/>
                <a:cs typeface="Times New Roman"/>
              </a:rPr>
              <a:t> </a:t>
            </a:r>
            <a:endParaRPr lang="fr-FR" dirty="0">
              <a:latin typeface="Times"/>
              <a:cs typeface="Times"/>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31</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2.2. La recherche tabou:</a:t>
            </a:r>
            <a:br>
              <a:rPr lang="fr-FR" sz="3600" dirty="0">
                <a:latin typeface="Times New Roman"/>
                <a:cs typeface="Times New Roman"/>
              </a:rPr>
            </a:br>
            <a:r>
              <a:rPr lang="fr-FR" sz="3600" dirty="0">
                <a:latin typeface="Times New Roman"/>
                <a:cs typeface="Times New Roman"/>
              </a:rPr>
              <a:t>description</a:t>
            </a:r>
            <a:r>
              <a:rPr lang="fr-FR" sz="3600" dirty="0">
                <a:latin typeface="Consolas"/>
                <a:cs typeface="Times New Roman"/>
              </a:rPr>
              <a:t> </a:t>
            </a:r>
            <a:r>
              <a:rPr lang="fr-FR" sz="3600" dirty="0">
                <a:ea typeface="+mj-lt"/>
                <a:cs typeface="+mj-lt"/>
              </a:rPr>
              <a:t> </a:t>
            </a:r>
            <a:endParaRPr lang="fr-FR" dirty="0"/>
          </a:p>
        </p:txBody>
      </p:sp>
    </p:spTree>
    <p:extLst>
      <p:ext uri="{BB962C8B-B14F-4D97-AF65-F5344CB8AC3E}">
        <p14:creationId xmlns:p14="http://schemas.microsoft.com/office/powerpoint/2010/main" val="183117377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398678" y="2622439"/>
            <a:ext cx="11401556" cy="3137097"/>
          </a:xfrm>
        </p:spPr>
        <p:txBody>
          <a:bodyPr vert="horz" lIns="91440" tIns="45720" rIns="91440" bIns="45720" rtlCol="0" anchor="t">
            <a:noAutofit/>
          </a:bodyPr>
          <a:lstStyle/>
          <a:p>
            <a:pPr marL="0" indent="0" algn="just">
              <a:lnSpc>
                <a:spcPct val="80000"/>
              </a:lnSpc>
              <a:buNone/>
            </a:pPr>
            <a:r>
              <a:rPr lang="fr-FR" sz="2800" dirty="0">
                <a:latin typeface="Times"/>
                <a:ea typeface="+mn-lt"/>
                <a:cs typeface="Times"/>
              </a:rPr>
              <a:t>- L’idée de base de cette métaheuristique est d'utiliser une mémoire appelée la liste tabou qui contient les solutions visitées durant les </a:t>
            </a:r>
            <a:r>
              <a:rPr lang="fr-FR" sz="2800" b="1" i="1" dirty="0">
                <a:latin typeface="Times"/>
                <a:ea typeface="+mn-lt"/>
                <a:cs typeface="Times"/>
              </a:rPr>
              <a:t>x</a:t>
            </a:r>
            <a:r>
              <a:rPr lang="fr-FR" sz="2800" dirty="0">
                <a:latin typeface="Times"/>
                <a:ea typeface="+mn-lt"/>
                <a:cs typeface="Times"/>
              </a:rPr>
              <a:t> itérations précédentes. </a:t>
            </a:r>
            <a:endParaRPr lang="fr-FR">
              <a:latin typeface="Candara"/>
              <a:ea typeface="+mn-lt"/>
              <a:cs typeface="Times"/>
            </a:endParaRPr>
          </a:p>
          <a:p>
            <a:pPr marL="0" indent="0" algn="just">
              <a:lnSpc>
                <a:spcPct val="80000"/>
              </a:lnSpc>
              <a:buNone/>
            </a:pPr>
            <a:r>
              <a:rPr lang="fr-FR" sz="2800" dirty="0">
                <a:latin typeface="Times"/>
                <a:ea typeface="+mn-lt"/>
                <a:cs typeface="Times"/>
              </a:rPr>
              <a:t>- Durant la procédure de recherche, il est interdit à l'algorithme de revenir vers une solution qui appartient à la liste tabou afin: (1) d'éviter les cycles, (2) d’échapper des optima locaux et (3) d’explorer d'une manière efficace l’espace de recherche. </a:t>
            </a:r>
            <a:endParaRPr lang="fr-FR" dirty="0"/>
          </a:p>
          <a:p>
            <a:pPr marL="0" indent="0" algn="just">
              <a:lnSpc>
                <a:spcPct val="80000"/>
              </a:lnSpc>
              <a:buNone/>
            </a:pPr>
            <a:r>
              <a:rPr lang="fr-FR" sz="2800" dirty="0">
                <a:latin typeface="Times"/>
                <a:ea typeface="+mn-lt"/>
                <a:cs typeface="Times"/>
              </a:rPr>
              <a:t>- La valeur </a:t>
            </a:r>
            <a:r>
              <a:rPr lang="fr-FR" sz="2800" b="1" i="1" dirty="0">
                <a:latin typeface="Times"/>
                <a:ea typeface="+mn-lt"/>
                <a:cs typeface="Times"/>
              </a:rPr>
              <a:t>x</a:t>
            </a:r>
            <a:r>
              <a:rPr lang="fr-FR" sz="2800" dirty="0">
                <a:latin typeface="Times"/>
                <a:ea typeface="+mn-lt"/>
                <a:cs typeface="Times"/>
              </a:rPr>
              <a:t> est appelée la taille de la liste tabou.</a:t>
            </a:r>
          </a:p>
          <a:p>
            <a:pPr marL="0" indent="0">
              <a:lnSpc>
                <a:spcPct val="80000"/>
              </a:lnSpc>
              <a:buNone/>
            </a:pPr>
            <a:endParaRPr lang="fr-FR" sz="1800" i="1" dirty="0">
              <a:latin typeface="Times"/>
              <a:cs typeface="Times New Roman"/>
            </a:endParaRPr>
          </a:p>
          <a:p>
            <a:pPr marL="0" indent="0">
              <a:lnSpc>
                <a:spcPct val="80000"/>
              </a:lnSpc>
              <a:buNone/>
            </a:pPr>
            <a:endParaRPr lang="fr-FR" sz="1800" i="1" dirty="0">
              <a:latin typeface="Times"/>
              <a:ea typeface="+mn-lt"/>
              <a:cs typeface="Times New Roman"/>
            </a:endParaRPr>
          </a:p>
          <a:p>
            <a:pPr marL="0" indent="0">
              <a:lnSpc>
                <a:spcPct val="80000"/>
              </a:lnSpc>
              <a:buNone/>
            </a:pPr>
            <a:r>
              <a:rPr lang="fr-FR" dirty="0">
                <a:latin typeface="Times"/>
                <a:ea typeface="+mn-lt"/>
                <a:cs typeface="+mn-lt"/>
              </a:rPr>
              <a:t> </a:t>
            </a:r>
            <a:r>
              <a:rPr lang="fr-FR" dirty="0">
                <a:latin typeface="Times"/>
                <a:cs typeface="Times New Roman"/>
              </a:rPr>
              <a:t> </a:t>
            </a:r>
            <a:endParaRPr lang="fr-FR" dirty="0">
              <a:latin typeface="Times"/>
              <a:cs typeface="Times"/>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32</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2.2. La recherche tabou:</a:t>
            </a:r>
            <a:br>
              <a:rPr lang="fr-FR" sz="3600" dirty="0">
                <a:latin typeface="Times New Roman"/>
                <a:cs typeface="Times New Roman"/>
              </a:rPr>
            </a:br>
            <a:r>
              <a:rPr lang="fr-FR" sz="3600" dirty="0">
                <a:latin typeface="Times New Roman"/>
                <a:cs typeface="Times New Roman"/>
              </a:rPr>
              <a:t>description</a:t>
            </a:r>
            <a:r>
              <a:rPr lang="fr-FR" sz="3600" dirty="0">
                <a:latin typeface="Consolas"/>
                <a:cs typeface="Times New Roman"/>
              </a:rPr>
              <a:t> </a:t>
            </a:r>
            <a:r>
              <a:rPr lang="fr-FR" sz="3600" dirty="0">
                <a:ea typeface="+mj-lt"/>
                <a:cs typeface="+mj-lt"/>
              </a:rPr>
              <a:t> </a:t>
            </a:r>
            <a:endParaRPr lang="fr-FR" dirty="0"/>
          </a:p>
        </p:txBody>
      </p:sp>
    </p:spTree>
    <p:extLst>
      <p:ext uri="{BB962C8B-B14F-4D97-AF65-F5344CB8AC3E}">
        <p14:creationId xmlns:p14="http://schemas.microsoft.com/office/powerpoint/2010/main" val="287745545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36778" y="2527189"/>
            <a:ext cx="11220581" cy="3032322"/>
          </a:xfrm>
        </p:spPr>
        <p:txBody>
          <a:bodyPr vert="horz" lIns="91440" tIns="45720" rIns="91440" bIns="45720" rtlCol="0" anchor="t">
            <a:noAutofit/>
          </a:bodyPr>
          <a:lstStyle/>
          <a:p>
            <a:pPr marL="0" indent="0" algn="just">
              <a:lnSpc>
                <a:spcPct val="80000"/>
              </a:lnSpc>
              <a:buNone/>
            </a:pPr>
            <a:r>
              <a:rPr lang="fr-FR" sz="2800" dirty="0">
                <a:latin typeface="Times"/>
                <a:ea typeface="+mn-lt"/>
                <a:cs typeface="Times New Roman"/>
              </a:rPr>
              <a:t>- Formellement, la TS commence avec une solution initiale </a:t>
            </a:r>
            <a:r>
              <a:rPr lang="fr-FR" sz="2800" b="1" i="1" dirty="0">
                <a:latin typeface="Times"/>
                <a:ea typeface="+mn-lt"/>
                <a:cs typeface="Times New Roman"/>
              </a:rPr>
              <a:t>s</a:t>
            </a:r>
            <a:r>
              <a:rPr lang="fr-FR" sz="2800" dirty="0">
                <a:latin typeface="Times"/>
                <a:ea typeface="+mn-lt"/>
                <a:cs typeface="Times New Roman"/>
              </a:rPr>
              <a:t>. A chaque itération, la TS construit</a:t>
            </a:r>
            <a:r>
              <a:rPr lang="fr-FR" sz="2800" dirty="0">
                <a:ea typeface="+mn-lt"/>
                <a:cs typeface="+mn-lt"/>
              </a:rPr>
              <a:t> </a:t>
            </a:r>
            <a:r>
              <a:rPr lang="fr-FR" sz="2800" dirty="0">
                <a:latin typeface="Times"/>
                <a:ea typeface="+mn-lt"/>
                <a:cs typeface="Times New Roman"/>
              </a:rPr>
              <a:t>la structure de voisinage </a:t>
            </a:r>
            <a:r>
              <a:rPr lang="fr-FR" sz="2800" b="1" i="1" dirty="0">
                <a:latin typeface="Times"/>
                <a:ea typeface="+mn-lt"/>
                <a:cs typeface="Times New Roman"/>
              </a:rPr>
              <a:t>N(s)</a:t>
            </a:r>
            <a:r>
              <a:rPr lang="fr-FR" sz="2800" dirty="0">
                <a:latin typeface="Times"/>
                <a:ea typeface="+mn-lt"/>
                <a:cs typeface="Times New Roman"/>
              </a:rPr>
              <a:t> de la solution courante </a:t>
            </a:r>
            <a:r>
              <a:rPr lang="fr-FR" sz="2800" b="1" i="1" dirty="0">
                <a:latin typeface="Times"/>
                <a:ea typeface="+mn-lt"/>
                <a:cs typeface="Times New Roman"/>
              </a:rPr>
              <a:t>s</a:t>
            </a:r>
            <a:r>
              <a:rPr lang="fr-FR" sz="2800" dirty="0">
                <a:latin typeface="Times"/>
                <a:ea typeface="+mn-lt"/>
                <a:cs typeface="Times New Roman"/>
              </a:rPr>
              <a:t> et choisit la meilleure solution </a:t>
            </a:r>
            <a:r>
              <a:rPr lang="fr-FR" sz="2800" b="1" i="1" dirty="0">
                <a:latin typeface="Times"/>
                <a:ea typeface="+mn-lt"/>
                <a:cs typeface="Times New Roman"/>
              </a:rPr>
              <a:t>s</a:t>
            </a:r>
            <a:r>
              <a:rPr lang="fr-FR" sz="2800" b="1" i="1" baseline="-25000" dirty="0">
                <a:latin typeface="Times"/>
                <a:ea typeface="+mn-lt"/>
                <a:cs typeface="Times New Roman"/>
              </a:rPr>
              <a:t>n</a:t>
            </a:r>
            <a:r>
              <a:rPr lang="fr-FR" sz="2800" dirty="0">
                <a:latin typeface="Times"/>
                <a:ea typeface="+mn-lt"/>
                <a:cs typeface="Times New Roman"/>
              </a:rPr>
              <a:t> non-Tabou (qui n'appartient pas à la liste tabou) dans </a:t>
            </a:r>
            <a:r>
              <a:rPr lang="fr-FR" sz="2800" b="1" i="1" dirty="0">
                <a:latin typeface="Times"/>
                <a:ea typeface="+mn-lt"/>
                <a:cs typeface="Times New Roman"/>
              </a:rPr>
              <a:t>N(s)</a:t>
            </a:r>
            <a:r>
              <a:rPr lang="fr-FR" sz="2800" dirty="0">
                <a:latin typeface="Times"/>
                <a:ea typeface="+mn-lt"/>
                <a:cs typeface="Times New Roman"/>
              </a:rPr>
              <a:t>. Ensuite, la solution </a:t>
            </a:r>
            <a:r>
              <a:rPr lang="fr-FR" sz="2800" b="1" i="1" dirty="0">
                <a:latin typeface="Times"/>
                <a:ea typeface="+mn-lt"/>
                <a:cs typeface="Times New Roman"/>
              </a:rPr>
              <a:t>s</a:t>
            </a:r>
            <a:r>
              <a:rPr lang="fr-FR" sz="2800" dirty="0">
                <a:latin typeface="Times"/>
                <a:ea typeface="+mn-lt"/>
                <a:cs typeface="Times New Roman"/>
              </a:rPr>
              <a:t> est remplacée par la nouvelle solution </a:t>
            </a:r>
            <a:r>
              <a:rPr lang="fr-FR" sz="2800" b="1" i="1" dirty="0">
                <a:latin typeface="Times"/>
                <a:ea typeface="+mn-lt"/>
                <a:cs typeface="Times New Roman"/>
              </a:rPr>
              <a:t>s</a:t>
            </a:r>
            <a:r>
              <a:rPr lang="fr-FR" sz="2800" b="1" i="1" baseline="-25000" dirty="0">
                <a:latin typeface="Times"/>
                <a:ea typeface="+mn-lt"/>
                <a:cs typeface="Times New Roman"/>
              </a:rPr>
              <a:t>n</a:t>
            </a:r>
            <a:r>
              <a:rPr lang="fr-FR" sz="2800" dirty="0">
                <a:latin typeface="Times"/>
                <a:ea typeface="+mn-lt"/>
                <a:cs typeface="Times New Roman"/>
              </a:rPr>
              <a:t> et </a:t>
            </a:r>
            <a:r>
              <a:rPr lang="fr-FR" sz="2800" b="1" i="1" dirty="0" err="1">
                <a:latin typeface="Times"/>
                <a:ea typeface="+mn-lt"/>
                <a:cs typeface="Times New Roman"/>
              </a:rPr>
              <a:t>s </a:t>
            </a:r>
            <a:r>
              <a:rPr lang="fr-FR" sz="2800" dirty="0" err="1">
                <a:latin typeface="Times"/>
                <a:ea typeface="+mn-lt"/>
                <a:cs typeface="Times New Roman"/>
              </a:rPr>
              <a:t>est</a:t>
            </a:r>
            <a:r>
              <a:rPr lang="fr-FR" sz="2800" dirty="0">
                <a:latin typeface="Times"/>
                <a:ea typeface="+mn-lt"/>
                <a:cs typeface="Times New Roman"/>
              </a:rPr>
              <a:t> déclarée interdite ou tabou. La liste tabou est mise-à-jour en ajoutant </a:t>
            </a:r>
            <a:r>
              <a:rPr lang="fr-FR" sz="2800" b="1" i="1" dirty="0">
                <a:latin typeface="Times"/>
                <a:ea typeface="+mn-lt"/>
                <a:cs typeface="Times New Roman"/>
              </a:rPr>
              <a:t>s</a:t>
            </a:r>
            <a:r>
              <a:rPr lang="fr-FR" sz="2800" dirty="0">
                <a:latin typeface="Times"/>
                <a:ea typeface="+mn-lt"/>
                <a:cs typeface="Times New Roman"/>
              </a:rPr>
              <a:t> et en supprimant la solution la plus ancienne si la taille de </a:t>
            </a:r>
            <a:r>
              <a:rPr lang="fr-FR" sz="2800" b="1" i="1" dirty="0" err="1">
                <a:latin typeface="Times"/>
                <a:ea typeface="+mn-lt"/>
                <a:cs typeface="Times New Roman"/>
              </a:rPr>
              <a:t>L</a:t>
            </a:r>
            <a:r>
              <a:rPr lang="fr-FR" sz="2800" dirty="0">
                <a:latin typeface="Times"/>
                <a:ea typeface="+mn-lt"/>
                <a:cs typeface="Times New Roman"/>
              </a:rPr>
              <a:t> dépasse un maximum fixé au début. La TS se termine quand le critère d’arrêt est satisfait. La meilleure solution trouvée </a:t>
            </a:r>
            <a:r>
              <a:rPr lang="fr-FR" sz="2800" b="1" i="1" dirty="0">
                <a:latin typeface="Times"/>
                <a:ea typeface="+mn-lt"/>
                <a:cs typeface="Times New Roman"/>
              </a:rPr>
              <a:t>s</a:t>
            </a:r>
            <a:r>
              <a:rPr lang="fr-FR" sz="2800" b="1" i="1" baseline="-25000" dirty="0">
                <a:latin typeface="Times"/>
                <a:ea typeface="+mn-lt"/>
                <a:cs typeface="Times New Roman"/>
              </a:rPr>
              <a:t>b</a:t>
            </a:r>
            <a:r>
              <a:rPr lang="fr-FR" sz="2800" dirty="0">
                <a:latin typeface="Times"/>
                <a:ea typeface="+mn-lt"/>
                <a:cs typeface="Times New Roman"/>
              </a:rPr>
              <a:t> est mise-à-jour à chaque itération.</a:t>
            </a:r>
            <a:endParaRPr lang="fr-FR" sz="2800" dirty="0">
              <a:latin typeface="Consolas"/>
              <a:cs typeface="Times New Roman"/>
            </a:endParaRPr>
          </a:p>
          <a:p>
            <a:pPr marL="0" indent="0">
              <a:lnSpc>
                <a:spcPct val="80000"/>
              </a:lnSpc>
              <a:buNone/>
            </a:pPr>
            <a:r>
              <a:rPr lang="fr-FR" dirty="0">
                <a:latin typeface="Times"/>
                <a:ea typeface="+mn-lt"/>
                <a:cs typeface="+mn-lt"/>
              </a:rPr>
              <a:t> </a:t>
            </a:r>
            <a:r>
              <a:rPr lang="fr-FR" dirty="0">
                <a:latin typeface="Times"/>
                <a:cs typeface="Times New Roman"/>
              </a:rPr>
              <a:t> </a:t>
            </a:r>
            <a:endParaRPr lang="fr-FR" dirty="0">
              <a:latin typeface="Times"/>
              <a:cs typeface="Times"/>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33</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2.2. La recherche tabou:</a:t>
            </a:r>
            <a:br>
              <a:rPr lang="fr-FR" sz="3600" dirty="0">
                <a:latin typeface="Times New Roman"/>
                <a:cs typeface="Times New Roman"/>
              </a:rPr>
            </a:br>
            <a:r>
              <a:rPr lang="fr-FR" sz="3600" dirty="0">
                <a:latin typeface="Times New Roman"/>
                <a:cs typeface="Times New Roman"/>
              </a:rPr>
              <a:t>   description</a:t>
            </a:r>
            <a:r>
              <a:rPr lang="fr-FR" sz="3600" dirty="0">
                <a:latin typeface="Consolas"/>
                <a:cs typeface="Times New Roman"/>
              </a:rPr>
              <a:t> </a:t>
            </a:r>
            <a:r>
              <a:rPr lang="fr-FR" sz="3600" dirty="0">
                <a:latin typeface="Candara"/>
                <a:cs typeface="Times New Roman"/>
              </a:rPr>
              <a:t> </a:t>
            </a:r>
            <a:r>
              <a:rPr lang="fr-FR" sz="3600" dirty="0">
                <a:latin typeface="Consolas"/>
                <a:cs typeface="Times New Roman"/>
              </a:rPr>
              <a:t> </a:t>
            </a:r>
            <a:r>
              <a:rPr lang="fr-FR" sz="3600" dirty="0">
                <a:ea typeface="+mj-lt"/>
                <a:cs typeface="+mj-lt"/>
              </a:rPr>
              <a:t> </a:t>
            </a:r>
            <a:endParaRPr lang="fr-FR" dirty="0"/>
          </a:p>
        </p:txBody>
      </p:sp>
    </p:spTree>
    <p:extLst>
      <p:ext uri="{BB962C8B-B14F-4D97-AF65-F5344CB8AC3E}">
        <p14:creationId xmlns:p14="http://schemas.microsoft.com/office/powerpoint/2010/main" val="348910487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46303" y="2241439"/>
            <a:ext cx="11220581" cy="3746697"/>
          </a:xfrm>
        </p:spPr>
        <p:txBody>
          <a:bodyPr vert="horz" lIns="91440" tIns="45720" rIns="91440" bIns="45720" rtlCol="0" anchor="t">
            <a:noAutofit/>
          </a:bodyPr>
          <a:lstStyle/>
          <a:p>
            <a:pPr marL="0" indent="0">
              <a:lnSpc>
                <a:spcPct val="80000"/>
              </a:lnSpc>
              <a:buNone/>
            </a:pPr>
            <a:r>
              <a:rPr lang="fr-FR" sz="2000" b="1" dirty="0">
                <a:latin typeface="Times"/>
                <a:ea typeface="+mn-lt"/>
                <a:cs typeface="Times New Roman"/>
              </a:rPr>
              <a:t>Algorithme de recherche tabou</a:t>
            </a:r>
          </a:p>
          <a:p>
            <a:pPr>
              <a:buNone/>
            </a:pPr>
            <a:r>
              <a:rPr lang="fr-FR" sz="2000" dirty="0">
                <a:latin typeface="Times"/>
                <a:ea typeface="+mn-lt"/>
                <a:cs typeface="Times New Roman"/>
              </a:rPr>
              <a:t>1. Soit </a:t>
            </a:r>
            <a:r>
              <a:rPr lang="fr-FR" sz="2000" i="1" dirty="0">
                <a:latin typeface="Times"/>
                <a:ea typeface="+mn-lt"/>
                <a:cs typeface="Times New Roman"/>
              </a:rPr>
              <a:t>s</a:t>
            </a:r>
            <a:r>
              <a:rPr lang="fr-FR" sz="2000" dirty="0">
                <a:latin typeface="Times"/>
                <a:ea typeface="+mn-lt"/>
                <a:cs typeface="Times New Roman"/>
              </a:rPr>
              <a:t> une solution initiale ;</a:t>
            </a:r>
            <a:endParaRPr lang="fr-FR" sz="2000" dirty="0">
              <a:latin typeface="Times"/>
              <a:cs typeface="Times New Roman"/>
            </a:endParaRPr>
          </a:p>
          <a:p>
            <a:pPr>
              <a:buNone/>
            </a:pPr>
            <a:r>
              <a:rPr lang="fr-FR" sz="2000" dirty="0">
                <a:latin typeface="Times"/>
                <a:ea typeface="+mn-lt"/>
                <a:cs typeface="Times New Roman"/>
              </a:rPr>
              <a:t>2. </a:t>
            </a:r>
            <a:r>
              <a:rPr lang="fr-FR" sz="2000" dirty="0" err="1">
                <a:latin typeface="Times"/>
                <a:ea typeface="+mn-lt"/>
                <a:cs typeface="Times New Roman"/>
              </a:rPr>
              <a:t>Tantque</a:t>
            </a:r>
            <a:r>
              <a:rPr lang="fr-FR" sz="2000" dirty="0">
                <a:latin typeface="Times"/>
                <a:ea typeface="+mn-lt"/>
                <a:cs typeface="Times New Roman"/>
              </a:rPr>
              <a:t> (le critère d’arrêt n’est pas satisfait) Faire</a:t>
            </a:r>
            <a:endParaRPr lang="fr-FR" sz="2000" dirty="0">
              <a:latin typeface="Times"/>
              <a:cs typeface="Times New Roman"/>
            </a:endParaRPr>
          </a:p>
          <a:p>
            <a:pPr marL="0" indent="0">
              <a:lnSpc>
                <a:spcPct val="80000"/>
              </a:lnSpc>
              <a:buNone/>
            </a:pPr>
            <a:r>
              <a:rPr lang="fr-FR" sz="2000" dirty="0">
                <a:latin typeface="Times"/>
                <a:ea typeface="+mn-lt"/>
                <a:cs typeface="Times New Roman"/>
              </a:rPr>
              <a:t>3.       Créer </a:t>
            </a:r>
            <a:r>
              <a:rPr lang="fr-FR" sz="2000" i="1" dirty="0">
                <a:latin typeface="Times"/>
                <a:ea typeface="+mn-lt"/>
                <a:cs typeface="Times New Roman"/>
              </a:rPr>
              <a:t>N(s)</a:t>
            </a:r>
            <a:r>
              <a:rPr lang="fr-FR" sz="2000" dirty="0">
                <a:latin typeface="Times"/>
                <a:ea typeface="+mn-lt"/>
                <a:cs typeface="Times New Roman"/>
              </a:rPr>
              <a:t> ;</a:t>
            </a:r>
          </a:p>
          <a:p>
            <a:pPr marL="0" indent="0">
              <a:lnSpc>
                <a:spcPct val="80000"/>
              </a:lnSpc>
              <a:buNone/>
            </a:pPr>
            <a:r>
              <a:rPr lang="fr-FR" sz="2000" dirty="0">
                <a:latin typeface="Times"/>
                <a:ea typeface="+mn-lt"/>
                <a:cs typeface="Times New Roman"/>
              </a:rPr>
              <a:t>4.       </a:t>
            </a:r>
            <a:r>
              <a:rPr lang="fr-FR" sz="2000" i="1" dirty="0">
                <a:latin typeface="Times"/>
                <a:ea typeface="+mn-lt"/>
                <a:cs typeface="Times New Roman"/>
              </a:rPr>
              <a:t>s</a:t>
            </a:r>
            <a:r>
              <a:rPr lang="fr-FR" sz="2000" i="1" baseline="-25000" dirty="0">
                <a:latin typeface="Times"/>
                <a:ea typeface="+mn-lt"/>
                <a:cs typeface="Times New Roman"/>
              </a:rPr>
              <a:t>n</a:t>
            </a:r>
            <a:r>
              <a:rPr lang="fr-FR" sz="2000" dirty="0">
                <a:latin typeface="Times"/>
                <a:ea typeface="+mn-lt"/>
                <a:cs typeface="Times New Roman"/>
              </a:rPr>
              <a:t> = {meilleure </a:t>
            </a:r>
            <a:r>
              <a:rPr lang="fr-FR" sz="2000" i="1" dirty="0">
                <a:latin typeface="Times"/>
                <a:ea typeface="+mn-lt"/>
                <a:cs typeface="Times New Roman"/>
              </a:rPr>
              <a:t>s</a:t>
            </a:r>
            <a:r>
              <a:rPr lang="fr-FR" sz="2000" i="1" baseline="-25000" dirty="0">
                <a:latin typeface="Times"/>
                <a:ea typeface="+mn-lt"/>
                <a:cs typeface="Times New Roman"/>
              </a:rPr>
              <a:t>i</a:t>
            </a:r>
            <a:r>
              <a:rPr lang="fr-FR" sz="2000" dirty="0">
                <a:latin typeface="Times"/>
                <a:ea typeface="+mn-lt"/>
                <a:cs typeface="Times New Roman"/>
              </a:rPr>
              <a:t> </a:t>
            </a:r>
            <a:r>
              <a:rPr lang="fr-FR" sz="2000" dirty="0">
                <a:ea typeface="+mn-lt"/>
                <a:cs typeface="+mn-lt"/>
              </a:rPr>
              <a:t>∈</a:t>
            </a:r>
            <a:r>
              <a:rPr lang="fr-FR" sz="2000" dirty="0">
                <a:latin typeface="Candara"/>
                <a:ea typeface="+mn-lt"/>
                <a:cs typeface="Times New Roman"/>
              </a:rPr>
              <a:t> </a:t>
            </a:r>
            <a:r>
              <a:rPr lang="fr-FR" sz="2000" i="1" dirty="0">
                <a:latin typeface="Times"/>
                <a:ea typeface="+mn-lt"/>
                <a:cs typeface="Times New Roman"/>
              </a:rPr>
              <a:t>N(s)</a:t>
            </a:r>
            <a:r>
              <a:rPr lang="fr-FR" sz="2000" dirty="0">
                <a:latin typeface="Times"/>
                <a:ea typeface="+mn-lt"/>
                <a:cs typeface="Times New Roman"/>
              </a:rPr>
              <a:t>, </a:t>
            </a:r>
            <a:r>
              <a:rPr lang="fr-FR" sz="2000" i="1" dirty="0">
                <a:latin typeface="Times"/>
                <a:ea typeface="+mn-lt"/>
                <a:cs typeface="Times"/>
              </a:rPr>
              <a:t>s</a:t>
            </a:r>
            <a:r>
              <a:rPr lang="fr-FR" sz="2000" i="1" baseline="-25000" dirty="0">
                <a:latin typeface="Times"/>
                <a:ea typeface="+mn-lt"/>
                <a:cs typeface="Times"/>
              </a:rPr>
              <a:t>i </a:t>
            </a:r>
            <a:r>
              <a:rPr lang="fr-FR" sz="2000" dirty="0">
                <a:ea typeface="+mn-lt"/>
                <a:cs typeface="+mn-lt"/>
              </a:rPr>
              <a:t>∉</a:t>
            </a:r>
            <a:r>
              <a:rPr lang="fr-FR" sz="2000" dirty="0">
                <a:latin typeface="Candara"/>
                <a:ea typeface="+mn-lt"/>
                <a:cs typeface="Times New Roman"/>
              </a:rPr>
              <a:t> </a:t>
            </a:r>
            <a:r>
              <a:rPr lang="fr-FR" sz="2000" i="1" dirty="0">
                <a:latin typeface="Times"/>
                <a:ea typeface="+mn-lt"/>
                <a:cs typeface="Times New Roman"/>
              </a:rPr>
              <a:t>L</a:t>
            </a:r>
            <a:r>
              <a:rPr lang="fr-FR" sz="2000" dirty="0">
                <a:latin typeface="Times"/>
                <a:ea typeface="+mn-lt"/>
                <a:cs typeface="Times New Roman"/>
              </a:rPr>
              <a:t>} ;</a:t>
            </a:r>
          </a:p>
          <a:p>
            <a:pPr marL="0" indent="0">
              <a:lnSpc>
                <a:spcPct val="80000"/>
              </a:lnSpc>
              <a:buNone/>
            </a:pPr>
            <a:r>
              <a:rPr lang="fr-FR" sz="2000" dirty="0">
                <a:latin typeface="Times"/>
                <a:ea typeface="+mn-lt"/>
                <a:cs typeface="Times New Roman"/>
              </a:rPr>
              <a:t>5.       mettre à jour la liste </a:t>
            </a:r>
            <a:r>
              <a:rPr lang="fr-FR" sz="2000" i="1" dirty="0">
                <a:latin typeface="Times"/>
                <a:ea typeface="+mn-lt"/>
                <a:cs typeface="Times New Roman"/>
              </a:rPr>
              <a:t>L</a:t>
            </a:r>
            <a:r>
              <a:rPr lang="fr-FR" sz="2000" dirty="0">
                <a:latin typeface="Times"/>
                <a:ea typeface="+mn-lt"/>
                <a:cs typeface="Times New Roman"/>
              </a:rPr>
              <a:t> ;</a:t>
            </a:r>
          </a:p>
          <a:p>
            <a:pPr marL="0" indent="0">
              <a:lnSpc>
                <a:spcPct val="80000"/>
              </a:lnSpc>
              <a:buNone/>
            </a:pPr>
            <a:r>
              <a:rPr lang="fr-FR" sz="2000" dirty="0">
                <a:latin typeface="Times"/>
                <a:ea typeface="+mn-lt"/>
                <a:cs typeface="Times New Roman"/>
              </a:rPr>
              <a:t>6.       </a:t>
            </a:r>
            <a:r>
              <a:rPr lang="fr-FR" sz="2000" i="1" dirty="0">
                <a:latin typeface="Times"/>
                <a:ea typeface="+mn-lt"/>
                <a:cs typeface="Times New Roman"/>
              </a:rPr>
              <a:t>s</a:t>
            </a:r>
            <a:r>
              <a:rPr lang="fr-FR" sz="2000" dirty="0">
                <a:latin typeface="Times"/>
                <a:ea typeface="+mn-lt"/>
                <a:cs typeface="Times New Roman"/>
              </a:rPr>
              <a:t> = </a:t>
            </a:r>
            <a:r>
              <a:rPr lang="fr-FR" sz="2000" i="1" dirty="0">
                <a:latin typeface="Times"/>
                <a:ea typeface="+mn-lt"/>
                <a:cs typeface="Times"/>
              </a:rPr>
              <a:t>s</a:t>
            </a:r>
            <a:r>
              <a:rPr lang="fr-FR" sz="2000" i="1" baseline="-25000" dirty="0">
                <a:latin typeface="Times"/>
                <a:ea typeface="+mn-lt"/>
                <a:cs typeface="Times"/>
              </a:rPr>
              <a:t>n</a:t>
            </a:r>
            <a:r>
              <a:rPr lang="fr-FR" sz="2000" dirty="0">
                <a:latin typeface="Times"/>
                <a:ea typeface="+mn-lt"/>
                <a:cs typeface="Times New Roman"/>
              </a:rPr>
              <a:t> ;</a:t>
            </a:r>
          </a:p>
          <a:p>
            <a:pPr marL="0" indent="0">
              <a:lnSpc>
                <a:spcPct val="80000"/>
              </a:lnSpc>
              <a:buNone/>
            </a:pPr>
            <a:r>
              <a:rPr lang="fr-FR" sz="2000" dirty="0">
                <a:latin typeface="Times"/>
                <a:ea typeface="+mn-lt"/>
                <a:cs typeface="Times New Roman"/>
              </a:rPr>
              <a:t>7.       If (</a:t>
            </a:r>
            <a:r>
              <a:rPr lang="fr-FR" sz="2000" i="1" dirty="0">
                <a:latin typeface="Times"/>
                <a:ea typeface="+mn-lt"/>
                <a:cs typeface="Times New Roman"/>
              </a:rPr>
              <a:t>s</a:t>
            </a:r>
            <a:r>
              <a:rPr lang="fr-FR" sz="2000" dirty="0">
                <a:latin typeface="Times"/>
                <a:ea typeface="+mn-lt"/>
                <a:cs typeface="Times New Roman"/>
              </a:rPr>
              <a:t> est meilleure que </a:t>
            </a:r>
            <a:r>
              <a:rPr lang="fr-FR" sz="2000" i="1" dirty="0">
                <a:latin typeface="Times"/>
                <a:ea typeface="+mn-lt"/>
                <a:cs typeface="Times New Roman"/>
              </a:rPr>
              <a:t>s</a:t>
            </a:r>
            <a:r>
              <a:rPr lang="fr-FR" sz="2000" i="1" baseline="-25000" dirty="0">
                <a:latin typeface="Times"/>
                <a:ea typeface="+mn-lt"/>
                <a:cs typeface="Times New Roman"/>
              </a:rPr>
              <a:t>b</a:t>
            </a:r>
            <a:r>
              <a:rPr lang="fr-FR" sz="2000" dirty="0">
                <a:latin typeface="Times"/>
                <a:ea typeface="+mn-lt"/>
                <a:cs typeface="Times New Roman"/>
              </a:rPr>
              <a:t>) Alors</a:t>
            </a:r>
          </a:p>
          <a:p>
            <a:pPr marL="0" indent="0">
              <a:lnSpc>
                <a:spcPct val="80000"/>
              </a:lnSpc>
              <a:buNone/>
            </a:pPr>
            <a:r>
              <a:rPr lang="fr-FR" sz="2000" dirty="0">
                <a:latin typeface="Times"/>
                <a:ea typeface="+mn-lt"/>
                <a:cs typeface="Times New Roman"/>
              </a:rPr>
              <a:t>8.             </a:t>
            </a:r>
            <a:r>
              <a:rPr lang="fr-FR" sz="2000" i="1" dirty="0">
                <a:latin typeface="Times"/>
                <a:ea typeface="+mn-lt"/>
                <a:cs typeface="Times New Roman"/>
              </a:rPr>
              <a:t>s</a:t>
            </a:r>
            <a:r>
              <a:rPr lang="fr-FR" sz="2000" i="1" baseline="-25000" dirty="0">
                <a:latin typeface="Times"/>
                <a:ea typeface="+mn-lt"/>
                <a:cs typeface="Times New Roman"/>
              </a:rPr>
              <a:t>b</a:t>
            </a:r>
            <a:r>
              <a:rPr lang="fr-FR" sz="2000" dirty="0">
                <a:latin typeface="Times"/>
                <a:ea typeface="+mn-lt"/>
                <a:cs typeface="Times New Roman"/>
              </a:rPr>
              <a:t> = </a:t>
            </a:r>
            <a:r>
              <a:rPr lang="fr-FR" sz="2000" i="1" dirty="0">
                <a:latin typeface="Times"/>
                <a:ea typeface="+mn-lt"/>
                <a:cs typeface="Times New Roman"/>
              </a:rPr>
              <a:t>s</a:t>
            </a:r>
            <a:r>
              <a:rPr lang="fr-FR" sz="2000" dirty="0">
                <a:latin typeface="Times"/>
                <a:ea typeface="+mn-lt"/>
                <a:cs typeface="Times New Roman"/>
              </a:rPr>
              <a:t> ;</a:t>
            </a:r>
          </a:p>
          <a:p>
            <a:pPr marL="0" indent="0">
              <a:lnSpc>
                <a:spcPct val="80000"/>
              </a:lnSpc>
              <a:buNone/>
            </a:pPr>
            <a:r>
              <a:rPr lang="fr-FR" sz="2000" dirty="0">
                <a:latin typeface="Times"/>
                <a:ea typeface="+mn-lt"/>
                <a:cs typeface="Times New Roman"/>
              </a:rPr>
              <a:t>9.       FinSi</a:t>
            </a:r>
            <a:endParaRPr lang="fr-FR" sz="2000">
              <a:latin typeface="Times"/>
              <a:ea typeface="+mn-lt"/>
              <a:cs typeface="Times New Roman"/>
            </a:endParaRPr>
          </a:p>
          <a:p>
            <a:pPr marL="0" indent="0">
              <a:lnSpc>
                <a:spcPct val="80000"/>
              </a:lnSpc>
              <a:buNone/>
            </a:pPr>
            <a:r>
              <a:rPr lang="fr-FR" sz="2000" dirty="0">
                <a:latin typeface="Times"/>
                <a:ea typeface="+mn-lt"/>
                <a:cs typeface="Times New Roman"/>
              </a:rPr>
              <a:t>10.FinTantque</a:t>
            </a:r>
          </a:p>
          <a:p>
            <a:pPr marL="0" indent="0">
              <a:lnSpc>
                <a:spcPct val="80000"/>
              </a:lnSpc>
              <a:buNone/>
            </a:pPr>
            <a:r>
              <a:rPr lang="fr-FR" sz="2000" dirty="0">
                <a:latin typeface="Times"/>
                <a:ea typeface="+mn-lt"/>
                <a:cs typeface="Times New Roman"/>
              </a:rPr>
              <a:t>11.Retourner </a:t>
            </a:r>
            <a:r>
              <a:rPr lang="fr-FR" sz="2000" i="1" dirty="0">
                <a:latin typeface="Times"/>
                <a:ea typeface="+mn-lt"/>
                <a:cs typeface="Times"/>
              </a:rPr>
              <a:t>s</a:t>
            </a:r>
            <a:r>
              <a:rPr lang="fr-FR" sz="2000" i="1" baseline="-25000" dirty="0">
                <a:latin typeface="Times"/>
                <a:ea typeface="+mn-lt"/>
                <a:cs typeface="Times"/>
              </a:rPr>
              <a:t>b</a:t>
            </a:r>
            <a:r>
              <a:rPr lang="fr-FR" sz="2000" dirty="0">
                <a:latin typeface="Times"/>
                <a:ea typeface="+mn-lt"/>
                <a:cs typeface="Times New Roman"/>
              </a:rPr>
              <a:t> ;  </a:t>
            </a:r>
            <a:endParaRPr lang="fr-FR" sz="2000">
              <a:latin typeface="Candara"/>
              <a:ea typeface="+mn-lt"/>
              <a:cs typeface="+mn-lt"/>
            </a:endParaRPr>
          </a:p>
          <a:p>
            <a:pPr marL="0" indent="0">
              <a:lnSpc>
                <a:spcPct val="80000"/>
              </a:lnSpc>
              <a:buNone/>
            </a:pPr>
            <a:r>
              <a:rPr lang="fr-FR" dirty="0">
                <a:latin typeface="Times"/>
                <a:ea typeface="+mn-lt"/>
                <a:cs typeface="+mn-lt"/>
              </a:rPr>
              <a:t> </a:t>
            </a:r>
            <a:r>
              <a:rPr lang="fr-FR" dirty="0">
                <a:latin typeface="Times"/>
                <a:cs typeface="Times New Roman"/>
              </a:rPr>
              <a:t> </a:t>
            </a:r>
            <a:endParaRPr lang="fr-FR" dirty="0">
              <a:latin typeface="Times"/>
              <a:cs typeface="Times"/>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34</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2.2. La recherche tabou:</a:t>
            </a:r>
            <a:br>
              <a:rPr lang="fr-FR" sz="3600" dirty="0">
                <a:latin typeface="Times New Roman"/>
                <a:cs typeface="Times New Roman"/>
              </a:rPr>
            </a:br>
            <a:r>
              <a:rPr lang="fr-FR" sz="3600" dirty="0">
                <a:latin typeface="Times New Roman"/>
                <a:cs typeface="Times New Roman"/>
              </a:rPr>
              <a:t>Algorithme</a:t>
            </a:r>
            <a:r>
              <a:rPr lang="fr-FR" sz="3600" dirty="0">
                <a:latin typeface="Consolas"/>
                <a:cs typeface="Times New Roman"/>
              </a:rPr>
              <a:t> </a:t>
            </a:r>
            <a:r>
              <a:rPr lang="fr-FR" sz="3600" dirty="0">
                <a:ea typeface="+mj-lt"/>
                <a:cs typeface="+mj-lt"/>
              </a:rPr>
              <a:t> </a:t>
            </a:r>
            <a:endParaRPr lang="fr-FR" dirty="0"/>
          </a:p>
        </p:txBody>
      </p:sp>
    </p:spTree>
    <p:extLst>
      <p:ext uri="{BB962C8B-B14F-4D97-AF65-F5344CB8AC3E}">
        <p14:creationId xmlns:p14="http://schemas.microsoft.com/office/powerpoint/2010/main" val="404631713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541553" y="2612914"/>
            <a:ext cx="11115806" cy="3318072"/>
          </a:xfrm>
        </p:spPr>
        <p:txBody>
          <a:bodyPr vert="horz" lIns="91440" tIns="45720" rIns="91440" bIns="45720" rtlCol="0" anchor="t">
            <a:noAutofit/>
          </a:bodyPr>
          <a:lstStyle/>
          <a:p>
            <a:pPr marL="0" indent="0">
              <a:lnSpc>
                <a:spcPct val="80000"/>
              </a:lnSpc>
              <a:buNone/>
            </a:pPr>
            <a:r>
              <a:rPr lang="fr-FR" sz="2800" dirty="0">
                <a:latin typeface="Times"/>
                <a:ea typeface="+mn-lt"/>
                <a:cs typeface="Times New Roman"/>
              </a:rPr>
              <a:t>-La liste tabou est gérée avec la méthode FIFO (First In First Out), c'est-à-dire premier entré premier sorti.
-La solution courante </a:t>
            </a:r>
            <a:r>
              <a:rPr lang="fr-FR" sz="2800" b="1" i="1" dirty="0">
                <a:latin typeface="Times"/>
                <a:ea typeface="+mn-lt"/>
                <a:cs typeface="Times New Roman"/>
              </a:rPr>
              <a:t>s</a:t>
            </a:r>
            <a:r>
              <a:rPr lang="fr-FR" sz="2800" dirty="0">
                <a:latin typeface="Times"/>
                <a:ea typeface="+mn-lt"/>
                <a:cs typeface="Times New Roman"/>
              </a:rPr>
              <a:t> est remplacée par la meilleure solution non-tabou </a:t>
            </a:r>
            <a:r>
              <a:rPr lang="fr-FR" sz="2800" b="1" i="1" dirty="0">
                <a:latin typeface="Times"/>
                <a:ea typeface="+mn-lt"/>
                <a:cs typeface="Times New Roman"/>
              </a:rPr>
              <a:t>s</a:t>
            </a:r>
            <a:r>
              <a:rPr lang="fr-FR" sz="2800" b="1" i="1" baseline="-25000" dirty="0">
                <a:latin typeface="Times"/>
                <a:ea typeface="+mn-lt"/>
                <a:cs typeface="Times New Roman"/>
              </a:rPr>
              <a:t>n</a:t>
            </a:r>
            <a:r>
              <a:rPr lang="fr-FR" sz="2800" dirty="0">
                <a:latin typeface="Times"/>
                <a:ea typeface="+mn-lt"/>
                <a:cs typeface="Times New Roman"/>
              </a:rPr>
              <a:t> dans </a:t>
            </a:r>
            <a:r>
              <a:rPr lang="fr-FR" sz="2800" b="1" i="1" dirty="0">
                <a:latin typeface="Times"/>
                <a:ea typeface="+mn-lt"/>
                <a:cs typeface="Times New Roman"/>
              </a:rPr>
              <a:t>N(s)</a:t>
            </a:r>
            <a:r>
              <a:rPr lang="fr-FR" sz="2800" dirty="0">
                <a:latin typeface="Times"/>
                <a:ea typeface="+mn-lt"/>
                <a:cs typeface="Times New Roman"/>
              </a:rPr>
              <a:t> même si </a:t>
            </a:r>
            <a:r>
              <a:rPr lang="fr-FR" sz="2800" b="1" i="1" dirty="0">
                <a:latin typeface="Times"/>
                <a:ea typeface="+mn-lt"/>
                <a:cs typeface="Times New Roman"/>
              </a:rPr>
              <a:t>s</a:t>
            </a:r>
            <a:r>
              <a:rPr lang="fr-FR" sz="2800" dirty="0">
                <a:latin typeface="Times"/>
                <a:ea typeface="+mn-lt"/>
                <a:cs typeface="Times New Roman"/>
              </a:rPr>
              <a:t> est meilleure que </a:t>
            </a:r>
            <a:r>
              <a:rPr lang="fr-FR" sz="2800" b="1" i="1" dirty="0">
                <a:latin typeface="Times"/>
                <a:ea typeface="+mn-lt"/>
                <a:cs typeface="Times New Roman"/>
              </a:rPr>
              <a:t>s</a:t>
            </a:r>
            <a:r>
              <a:rPr lang="fr-FR" sz="2800" b="1" i="1" baseline="-25000" dirty="0">
                <a:latin typeface="Times"/>
                <a:ea typeface="+mn-lt"/>
                <a:cs typeface="Times New Roman"/>
              </a:rPr>
              <a:t>n</a:t>
            </a:r>
            <a:r>
              <a:rPr lang="fr-FR" sz="2800" dirty="0">
                <a:latin typeface="Times"/>
                <a:ea typeface="+mn-lt"/>
                <a:cs typeface="Times New Roman"/>
              </a:rPr>
              <a:t>, c’est à dire même si </a:t>
            </a:r>
            <a:r>
              <a:rPr lang="fr-FR" sz="2800" b="1" i="1" dirty="0">
                <a:latin typeface="Times"/>
                <a:ea typeface="+mn-lt"/>
                <a:cs typeface="Times New Roman"/>
              </a:rPr>
              <a:t>s</a:t>
            </a:r>
            <a:r>
              <a:rPr lang="fr-FR" sz="2800" b="1" i="1" baseline="-25000" dirty="0">
                <a:latin typeface="Times"/>
                <a:ea typeface="+mn-lt"/>
                <a:cs typeface="Times New Roman"/>
              </a:rPr>
              <a:t>n</a:t>
            </a:r>
            <a:r>
              <a:rPr lang="fr-FR" sz="2800" dirty="0">
                <a:latin typeface="Times"/>
                <a:ea typeface="+mn-lt"/>
                <a:cs typeface="Times New Roman"/>
              </a:rPr>
              <a:t> dégrade la valeur de la fonction objectif.</a:t>
            </a:r>
            <a:endParaRPr lang="fr-FR"/>
          </a:p>
          <a:p>
            <a:pPr marL="0" indent="0" algn="just">
              <a:lnSpc>
                <a:spcPct val="80000"/>
              </a:lnSpc>
              <a:buNone/>
            </a:pPr>
            <a:r>
              <a:rPr lang="fr-FR" sz="2800" dirty="0">
                <a:latin typeface="Times"/>
                <a:ea typeface="+mn-lt"/>
                <a:cs typeface="Times New Roman"/>
              </a:rPr>
              <a:t>-La taille de la liste tabou et le critère d'arrêt sont des paramètres de la méthode. Exemple: on peut mettre (1) le critère d'arrêt = </a:t>
            </a:r>
            <a:r>
              <a:rPr lang="fr-FR" sz="2800" b="1" dirty="0">
                <a:latin typeface="Times"/>
                <a:ea typeface="+mn-lt"/>
                <a:cs typeface="Times New Roman"/>
              </a:rPr>
              <a:t>10</a:t>
            </a:r>
            <a:r>
              <a:rPr lang="fr-FR" sz="2800" b="1" baseline="30000" dirty="0">
                <a:latin typeface="Times"/>
                <a:ea typeface="+mn-lt"/>
                <a:cs typeface="Times New Roman"/>
              </a:rPr>
              <a:t>5</a:t>
            </a:r>
            <a:r>
              <a:rPr lang="fr-FR" sz="2800" dirty="0">
                <a:latin typeface="Times"/>
                <a:ea typeface="+mn-lt"/>
                <a:cs typeface="Times New Roman"/>
              </a:rPr>
              <a:t> itérations et (2) la taille de la liste tabou = |</a:t>
            </a:r>
            <a:r>
              <a:rPr lang="fr-FR" sz="2800" b="1" i="1" dirty="0">
                <a:latin typeface="Times"/>
                <a:ea typeface="+mn-lt"/>
                <a:cs typeface="Times New Roman"/>
              </a:rPr>
              <a:t>N(s)|</a:t>
            </a:r>
            <a:r>
              <a:rPr lang="fr-FR" sz="2800" dirty="0">
                <a:latin typeface="Times"/>
                <a:ea typeface="+mn-lt"/>
                <a:cs typeface="Times New Roman"/>
              </a:rPr>
              <a:t>/8.</a:t>
            </a:r>
            <a:endParaRPr lang="fr-FR" dirty="0"/>
          </a:p>
          <a:p>
            <a:pPr marL="0" indent="0">
              <a:lnSpc>
                <a:spcPct val="80000"/>
              </a:lnSpc>
              <a:buNone/>
            </a:pPr>
            <a:endParaRPr lang="fr-FR" sz="2800">
              <a:latin typeface="Times"/>
              <a:ea typeface="+mn-lt"/>
              <a:cs typeface="Times New Roman"/>
            </a:endParaRPr>
          </a:p>
          <a:p>
            <a:pPr marL="0" indent="0">
              <a:lnSpc>
                <a:spcPct val="80000"/>
              </a:lnSpc>
              <a:buNone/>
            </a:pPr>
            <a:endParaRPr lang="fr-FR" sz="2800">
              <a:latin typeface="Times"/>
              <a:ea typeface="+mn-lt"/>
              <a:cs typeface="Times New Roman"/>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35</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2.2. La recherche tabou:</a:t>
            </a:r>
            <a:br>
              <a:rPr lang="fr-FR" sz="3600" dirty="0">
                <a:latin typeface="Times New Roman"/>
                <a:cs typeface="Times New Roman"/>
              </a:rPr>
            </a:br>
            <a:r>
              <a:rPr lang="fr-FR" sz="3600" dirty="0">
                <a:latin typeface="Times New Roman"/>
                <a:cs typeface="Times New Roman"/>
              </a:rPr>
              <a:t>remarques</a:t>
            </a:r>
            <a:r>
              <a:rPr lang="fr-FR" sz="3600" dirty="0">
                <a:latin typeface="Consolas"/>
                <a:cs typeface="Times New Roman"/>
              </a:rPr>
              <a:t> </a:t>
            </a:r>
            <a:r>
              <a:rPr lang="fr-FR" sz="3600" dirty="0">
                <a:ea typeface="+mj-lt"/>
                <a:cs typeface="+mj-lt"/>
              </a:rPr>
              <a:t> </a:t>
            </a:r>
            <a:endParaRPr lang="fr-FR" dirty="0"/>
          </a:p>
        </p:txBody>
      </p:sp>
    </p:spTree>
    <p:extLst>
      <p:ext uri="{BB962C8B-B14F-4D97-AF65-F5344CB8AC3E}">
        <p14:creationId xmlns:p14="http://schemas.microsoft.com/office/powerpoint/2010/main" val="278318625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1">
            <a:extLst>
              <a:ext uri="{FF2B5EF4-FFF2-40B4-BE49-F238E27FC236}">
                <a16:creationId xmlns:a16="http://schemas.microsoft.com/office/drawing/2014/main" id="{808CCBE2-BDED-4845-AFC3-487FF17478B5}"/>
              </a:ext>
            </a:extLst>
          </p:cNvPr>
          <p:cNvSpPr txBox="1">
            <a:spLocks/>
          </p:cNvSpPr>
          <p:nvPr/>
        </p:nvSpPr>
        <p:spPr>
          <a:xfrm>
            <a:off x="1600200" y="1956797"/>
            <a:ext cx="8743950" cy="1780108"/>
          </a:xfrm>
          <a:prstGeom prst="rect">
            <a:avLst/>
          </a:prstGeom>
        </p:spPr>
        <p:txBody>
          <a:bodyPr vert="horz" lIns="91440" tIns="45720" rIns="91440" bIns="45720" rtlCol="0" anchor="b">
            <a:normAutofit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fr-FR" sz="4000">
                <a:latin typeface="Times New Roman"/>
                <a:cs typeface="Times New Roman"/>
              </a:rPr>
              <a:t>Partie 3 :</a:t>
            </a:r>
            <a:br>
              <a:rPr lang="fr-FR" sz="4000">
                <a:latin typeface="Times New Roman"/>
                <a:cs typeface="Times New Roman"/>
              </a:rPr>
            </a:br>
            <a:r>
              <a:rPr lang="fr-FR" sz="4000">
                <a:latin typeface="Times New Roman"/>
                <a:cs typeface="Times New Roman"/>
              </a:rPr>
              <a:t>Métaheuristiques à base de population de solutions</a:t>
            </a:r>
          </a:p>
        </p:txBody>
      </p:sp>
    </p:spTree>
    <p:extLst>
      <p:ext uri="{BB962C8B-B14F-4D97-AF65-F5344CB8AC3E}">
        <p14:creationId xmlns:p14="http://schemas.microsoft.com/office/powerpoint/2010/main" val="19488785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62178" y="2497555"/>
            <a:ext cx="11115806" cy="2871456"/>
          </a:xfrm>
        </p:spPr>
        <p:txBody>
          <a:bodyPr vert="horz" lIns="91440" tIns="45720" rIns="91440" bIns="45720" rtlCol="0" anchor="t">
            <a:noAutofit/>
          </a:bodyPr>
          <a:lstStyle/>
          <a:p>
            <a:pPr marL="0" indent="0">
              <a:lnSpc>
                <a:spcPct val="80000"/>
              </a:lnSpc>
              <a:buNone/>
            </a:pPr>
            <a:r>
              <a:rPr lang="fr-FR" sz="2800" i="1" dirty="0">
                <a:latin typeface="Times"/>
                <a:cs typeface="Times New Roman"/>
              </a:rPr>
              <a:t>- </a:t>
            </a:r>
            <a:r>
              <a:rPr lang="fr-FR" sz="2800" dirty="0">
                <a:latin typeface="Times"/>
                <a:cs typeface="Times New Roman"/>
              </a:rPr>
              <a:t>On dit qu'une solution </a:t>
            </a:r>
            <a:r>
              <a:rPr lang="fr-FR" sz="2800" b="1" i="1" dirty="0">
                <a:latin typeface="Times"/>
                <a:cs typeface="Times New Roman"/>
              </a:rPr>
              <a:t>s'</a:t>
            </a:r>
            <a:r>
              <a:rPr lang="fr-FR" sz="2800" dirty="0">
                <a:latin typeface="Times"/>
                <a:cs typeface="Times New Roman"/>
              </a:rPr>
              <a:t> est voisine d’antre solution </a:t>
            </a:r>
            <a:r>
              <a:rPr lang="fr-FR" sz="2800" b="1" i="1" dirty="0">
                <a:latin typeface="Times"/>
                <a:cs typeface="Times New Roman"/>
              </a:rPr>
              <a:t>s</a:t>
            </a:r>
            <a:r>
              <a:rPr lang="fr-FR" sz="2800" dirty="0">
                <a:latin typeface="Times"/>
                <a:cs typeface="Times New Roman"/>
              </a:rPr>
              <a:t>, si </a:t>
            </a:r>
            <a:r>
              <a:rPr lang="fr-FR" sz="2800" b="1" i="1" dirty="0">
                <a:latin typeface="Times"/>
                <a:cs typeface="Times New Roman"/>
              </a:rPr>
              <a:t>s'</a:t>
            </a:r>
            <a:r>
              <a:rPr lang="fr-FR" sz="2800" dirty="0">
                <a:latin typeface="Times"/>
                <a:cs typeface="Times New Roman"/>
              </a:rPr>
              <a:t> est obtenue en appliquant un mouvement (une modification) sur la solution </a:t>
            </a:r>
            <a:r>
              <a:rPr lang="fr-FR" sz="2800" b="1" i="1" dirty="0">
                <a:latin typeface="Times"/>
                <a:cs typeface="Times New Roman"/>
              </a:rPr>
              <a:t>s</a:t>
            </a:r>
            <a:r>
              <a:rPr lang="fr-FR" sz="2800" dirty="0">
                <a:latin typeface="Times"/>
                <a:cs typeface="Times New Roman"/>
              </a:rPr>
              <a:t>.</a:t>
            </a:r>
            <a:endParaRPr lang="fr-FR" dirty="0">
              <a:latin typeface="Times"/>
              <a:cs typeface="Times"/>
            </a:endParaRPr>
          </a:p>
          <a:p>
            <a:pPr marL="0" indent="0">
              <a:lnSpc>
                <a:spcPct val="80000"/>
              </a:lnSpc>
              <a:buNone/>
            </a:pPr>
            <a:r>
              <a:rPr lang="fr-FR" sz="2800" dirty="0">
                <a:latin typeface="Times"/>
                <a:cs typeface="Times New Roman"/>
              </a:rPr>
              <a:t>- La structure de voisinage (ou le voisinage) </a:t>
            </a:r>
            <a:r>
              <a:rPr lang="fr-FR" sz="2800" b="1" i="1" dirty="0">
                <a:latin typeface="Times"/>
                <a:cs typeface="Times New Roman"/>
              </a:rPr>
              <a:t>N(s)</a:t>
            </a:r>
            <a:r>
              <a:rPr lang="fr-FR" sz="2800" dirty="0">
                <a:latin typeface="Times"/>
                <a:cs typeface="Times New Roman"/>
              </a:rPr>
              <a:t> d’une solution </a:t>
            </a:r>
            <a:r>
              <a:rPr lang="fr-FR" sz="2800" b="1" i="1" dirty="0">
                <a:latin typeface="Times"/>
                <a:cs typeface="Times New Roman"/>
              </a:rPr>
              <a:t>s</a:t>
            </a:r>
            <a:r>
              <a:rPr lang="fr-FR" sz="2800" dirty="0">
                <a:latin typeface="Times"/>
                <a:cs typeface="Times New Roman"/>
              </a:rPr>
              <a:t> est l'ensemble de solutions voisines de </a:t>
            </a:r>
            <a:r>
              <a:rPr lang="fr-FR" sz="2800" b="1" i="1" dirty="0">
                <a:latin typeface="Times"/>
                <a:cs typeface="Times New Roman"/>
              </a:rPr>
              <a:t>s</a:t>
            </a:r>
            <a:r>
              <a:rPr lang="fr-FR" sz="2800" dirty="0">
                <a:latin typeface="Times"/>
                <a:cs typeface="Times New Roman"/>
              </a:rPr>
              <a:t> </a:t>
            </a:r>
            <a:r>
              <a:rPr lang="fr-FR" sz="2800" dirty="0">
                <a:latin typeface="Times"/>
                <a:cs typeface="Times"/>
              </a:rPr>
              <a:t>obtenues </a:t>
            </a:r>
            <a:r>
              <a:rPr lang="fr-FR" sz="2800" dirty="0">
                <a:latin typeface="Times"/>
                <a:cs typeface="Times New Roman"/>
              </a:rPr>
              <a:t>par </a:t>
            </a:r>
            <a:r>
              <a:rPr lang="fr-FR" sz="2800" b="1" dirty="0">
                <a:latin typeface="Times"/>
                <a:cs typeface="Times New Roman"/>
              </a:rPr>
              <a:t>un ou plusieurs mouvements.</a:t>
            </a:r>
            <a:r>
              <a:rPr lang="fr-FR" sz="2800" dirty="0">
                <a:latin typeface="Times"/>
                <a:ea typeface="+mn-lt"/>
                <a:cs typeface="+mn-lt"/>
              </a:rPr>
              <a:t> </a:t>
            </a:r>
            <a:r>
              <a:rPr lang="fr-FR" sz="2800" dirty="0">
                <a:latin typeface="Times"/>
                <a:cs typeface="Times New Roman"/>
              </a:rPr>
              <a:t> </a:t>
            </a:r>
            <a:endParaRPr lang="fr-FR" dirty="0">
              <a:latin typeface="Times"/>
              <a:cs typeface="Times"/>
            </a:endParaRPr>
          </a:p>
          <a:p>
            <a:pPr marL="0" indent="0">
              <a:lnSpc>
                <a:spcPct val="80000"/>
              </a:lnSpc>
              <a:buNone/>
            </a:pPr>
            <a:r>
              <a:rPr lang="fr-FR" sz="2800" dirty="0">
                <a:latin typeface="Times"/>
                <a:cs typeface="Times New Roman"/>
              </a:rPr>
              <a:t>- La structure de voisinage </a:t>
            </a:r>
            <a:r>
              <a:rPr lang="fr-FR" sz="2800" b="1" i="1" dirty="0">
                <a:latin typeface="Times"/>
                <a:cs typeface="Times New Roman"/>
              </a:rPr>
              <a:t>N(s)</a:t>
            </a:r>
            <a:r>
              <a:rPr lang="fr-FR" sz="2800" dirty="0">
                <a:latin typeface="Times"/>
                <a:cs typeface="Times New Roman"/>
              </a:rPr>
              <a:t> peut contenir que un sous-ensemble de solutions générées par un ou plusieurs mouvements.</a:t>
            </a: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4</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1.1. Concepts de base pour </a:t>
            </a:r>
            <a:br>
              <a:rPr lang="fr-FR" sz="3600" dirty="0">
                <a:latin typeface="Times New Roman"/>
                <a:cs typeface="Times New Roman"/>
              </a:rPr>
            </a:br>
            <a:r>
              <a:rPr lang="fr-FR" sz="3600" dirty="0">
                <a:latin typeface="Times New Roman"/>
                <a:cs typeface="Times New Roman"/>
              </a:rPr>
              <a:t>les métaheuristiques : rappel sur le voisinage</a:t>
            </a:r>
            <a:endParaRPr lang="fr-FR" dirty="0"/>
          </a:p>
        </p:txBody>
      </p:sp>
    </p:spTree>
    <p:extLst>
      <p:ext uri="{BB962C8B-B14F-4D97-AF65-F5344CB8AC3E}">
        <p14:creationId xmlns:p14="http://schemas.microsoft.com/office/powerpoint/2010/main" val="36268106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582828" y="2674298"/>
            <a:ext cx="10832172" cy="2898972"/>
          </a:xfrm>
        </p:spPr>
        <p:txBody>
          <a:bodyPr vert="horz" lIns="91440" tIns="45720" rIns="91440" bIns="45720" rtlCol="0" anchor="t">
            <a:noAutofit/>
          </a:bodyPr>
          <a:lstStyle/>
          <a:p>
            <a:pPr marL="0" indent="0">
              <a:lnSpc>
                <a:spcPct val="80000"/>
              </a:lnSpc>
              <a:buNone/>
            </a:pPr>
            <a:r>
              <a:rPr lang="fr-FR" sz="2800" dirty="0">
                <a:latin typeface="Times"/>
                <a:cs typeface="Times New Roman"/>
              </a:rPr>
              <a:t>- Si une solution </a:t>
            </a:r>
            <a:r>
              <a:rPr lang="fr-FR" sz="2800" b="1" i="1" dirty="0">
                <a:latin typeface="Times"/>
                <a:cs typeface="Times New Roman"/>
              </a:rPr>
              <a:t>s</a:t>
            </a:r>
            <a:r>
              <a:rPr lang="fr-FR" sz="2800" dirty="0">
                <a:latin typeface="Times"/>
                <a:cs typeface="Times New Roman"/>
              </a:rPr>
              <a:t> est meilleure que toutes ses voisines, alors on appelle </a:t>
            </a:r>
            <a:r>
              <a:rPr lang="fr-FR" sz="2800" b="1" i="1" dirty="0">
                <a:latin typeface="Times"/>
                <a:cs typeface="Times New Roman"/>
              </a:rPr>
              <a:t>s</a:t>
            </a:r>
            <a:r>
              <a:rPr lang="fr-FR" sz="2800" dirty="0">
                <a:latin typeface="Times"/>
                <a:cs typeface="Times New Roman"/>
              </a:rPr>
              <a:t> </a:t>
            </a:r>
            <a:r>
              <a:rPr lang="fr-FR" sz="2800" b="1" dirty="0">
                <a:latin typeface="Times"/>
                <a:cs typeface="Times New Roman"/>
              </a:rPr>
              <a:t>optimum local</a:t>
            </a:r>
            <a:r>
              <a:rPr lang="fr-FR" sz="2800" dirty="0">
                <a:latin typeface="Times"/>
                <a:cs typeface="Times New Roman"/>
              </a:rPr>
              <a:t>.
- L’</a:t>
            </a:r>
            <a:r>
              <a:rPr lang="fr-FR" sz="2800" b="1" dirty="0">
                <a:latin typeface="Times"/>
                <a:cs typeface="Times New Roman"/>
              </a:rPr>
              <a:t>optimum global</a:t>
            </a:r>
            <a:r>
              <a:rPr lang="fr-FR" sz="2800" dirty="0">
                <a:latin typeface="Times"/>
                <a:cs typeface="Times New Roman"/>
              </a:rPr>
              <a:t>  (ou l'</a:t>
            </a:r>
            <a:r>
              <a:rPr lang="fr-FR" sz="2800" b="1" dirty="0">
                <a:latin typeface="Times"/>
                <a:cs typeface="Times New Roman"/>
              </a:rPr>
              <a:t>optimum</a:t>
            </a:r>
            <a:r>
              <a:rPr lang="fr-FR" sz="2800" dirty="0">
                <a:latin typeface="Times"/>
                <a:cs typeface="Times New Roman"/>
              </a:rPr>
              <a:t>) est la solution optimale (la meilleure solution) du </a:t>
            </a:r>
            <a:r>
              <a:rPr lang="fr-FR" sz="2800" dirty="0">
                <a:latin typeface="Times"/>
                <a:ea typeface="+mn-lt"/>
                <a:cs typeface="+mn-lt"/>
              </a:rPr>
              <a:t>problème</a:t>
            </a:r>
            <a:r>
              <a:rPr lang="fr-FR" sz="2800" dirty="0">
                <a:latin typeface="Times"/>
                <a:cs typeface="Times New Roman"/>
              </a:rPr>
              <a:t>.</a:t>
            </a:r>
            <a:r>
              <a:rPr lang="fr-FR" sz="2800" dirty="0">
                <a:latin typeface="Consolas"/>
                <a:ea typeface="+mn-lt"/>
                <a:cs typeface="+mn-lt"/>
              </a:rPr>
              <a:t> </a:t>
            </a:r>
            <a:r>
              <a:rPr lang="fr-FR" sz="2800" dirty="0">
                <a:latin typeface="Times"/>
                <a:cs typeface="Times New Roman"/>
              </a:rPr>
              <a:t> </a:t>
            </a:r>
            <a:endParaRPr lang="fr-FR" dirty="0">
              <a:latin typeface="Times"/>
              <a:cs typeface="Times"/>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5</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1.2. Concepts de base pour </a:t>
            </a:r>
            <a:br>
              <a:rPr lang="fr-FR" sz="3600" dirty="0">
                <a:latin typeface="Times New Roman"/>
                <a:cs typeface="Times New Roman"/>
              </a:rPr>
            </a:br>
            <a:r>
              <a:rPr lang="fr-FR" sz="3600" dirty="0">
                <a:latin typeface="Times New Roman"/>
                <a:cs typeface="Times New Roman"/>
              </a:rPr>
              <a:t>les métaheuristiques : optimum local &amp; optimum global</a:t>
            </a:r>
            <a:endParaRPr lang="fr-FR" dirty="0"/>
          </a:p>
        </p:txBody>
      </p:sp>
    </p:spTree>
    <p:extLst>
      <p:ext uri="{BB962C8B-B14F-4D97-AF65-F5344CB8AC3E}">
        <p14:creationId xmlns:p14="http://schemas.microsoft.com/office/powerpoint/2010/main" val="38484176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397620" y="2587514"/>
            <a:ext cx="11401556" cy="3479997"/>
          </a:xfrm>
        </p:spPr>
        <p:txBody>
          <a:bodyPr vert="horz" lIns="91440" tIns="45720" rIns="91440" bIns="45720" rtlCol="0" anchor="t">
            <a:noAutofit/>
          </a:bodyPr>
          <a:lstStyle/>
          <a:p>
            <a:pPr marL="0" indent="0">
              <a:lnSpc>
                <a:spcPct val="80000"/>
              </a:lnSpc>
              <a:buNone/>
            </a:pPr>
            <a:r>
              <a:rPr lang="fr-FR" sz="2800" dirty="0">
                <a:latin typeface="Times"/>
                <a:cs typeface="Times New Roman"/>
              </a:rPr>
              <a:t>- Dans un problème d’optimisation combinatoire, il y a un nombre énorme de solutions possibles dans l’espace de recherche. </a:t>
            </a:r>
            <a:endParaRPr lang="fr-FR" dirty="0">
              <a:latin typeface="Times"/>
              <a:cs typeface="Times"/>
            </a:endParaRPr>
          </a:p>
          <a:p>
            <a:pPr marL="0" indent="0">
              <a:lnSpc>
                <a:spcPct val="80000"/>
              </a:lnSpc>
              <a:buNone/>
            </a:pPr>
            <a:r>
              <a:rPr lang="fr-FR" sz="2800" dirty="0">
                <a:latin typeface="Times"/>
                <a:cs typeface="Times New Roman"/>
              </a:rPr>
              <a:t>- On peut considérer l'espace de recherche comme un ensemble de régions de recherche.</a:t>
            </a:r>
          </a:p>
          <a:p>
            <a:pPr marL="0" indent="0">
              <a:lnSpc>
                <a:spcPct val="80000"/>
              </a:lnSpc>
              <a:buNone/>
            </a:pPr>
            <a:endParaRPr lang="fr-FR" sz="2800">
              <a:latin typeface="Times"/>
              <a:cs typeface="Times New Roman"/>
            </a:endParaRPr>
          </a:p>
          <a:p>
            <a:pPr marL="0" indent="0">
              <a:lnSpc>
                <a:spcPct val="80000"/>
              </a:lnSpc>
              <a:buNone/>
            </a:pPr>
            <a:r>
              <a:rPr lang="fr-FR" dirty="0">
                <a:latin typeface="Times"/>
                <a:ea typeface="+mn-lt"/>
                <a:cs typeface="+mn-lt"/>
              </a:rPr>
              <a:t> </a:t>
            </a:r>
            <a:r>
              <a:rPr lang="fr-FR" dirty="0">
                <a:latin typeface="Times"/>
                <a:cs typeface="Times New Roman"/>
              </a:rPr>
              <a:t> </a:t>
            </a:r>
            <a:endParaRPr lang="fr-FR" dirty="0">
              <a:latin typeface="Times"/>
              <a:cs typeface="Times"/>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6</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1.3. Concepts de base pour </a:t>
            </a:r>
            <a:br>
              <a:rPr lang="fr-FR" sz="3600" dirty="0">
                <a:latin typeface="Times New Roman"/>
                <a:cs typeface="Times New Roman"/>
              </a:rPr>
            </a:br>
            <a:r>
              <a:rPr lang="fr-FR" sz="3600" dirty="0">
                <a:latin typeface="Times New Roman"/>
                <a:cs typeface="Times New Roman"/>
              </a:rPr>
              <a:t>les métaheuristiques : Intensification &amp; Diversification </a:t>
            </a:r>
            <a:endParaRPr lang="fr-FR" dirty="0"/>
          </a:p>
        </p:txBody>
      </p:sp>
    </p:spTree>
    <p:extLst>
      <p:ext uri="{BB962C8B-B14F-4D97-AF65-F5344CB8AC3E}">
        <p14:creationId xmlns:p14="http://schemas.microsoft.com/office/powerpoint/2010/main" val="1192930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08203" y="2460514"/>
            <a:ext cx="11401556" cy="1060647"/>
          </a:xfrm>
        </p:spPr>
        <p:txBody>
          <a:bodyPr vert="horz" lIns="91440" tIns="45720" rIns="91440" bIns="45720" rtlCol="0" anchor="t">
            <a:noAutofit/>
          </a:bodyPr>
          <a:lstStyle/>
          <a:p>
            <a:pPr marL="0" indent="0">
              <a:lnSpc>
                <a:spcPct val="80000"/>
              </a:lnSpc>
              <a:buNone/>
            </a:pPr>
            <a:r>
              <a:rPr lang="fr-FR" sz="2800" dirty="0">
                <a:latin typeface="Times"/>
                <a:cs typeface="Times New Roman"/>
              </a:rPr>
              <a:t>-Diversifier la recherche consiste à diriger la recherche vers d’autres régions de solutions et de sortir de la région actuelle de la solution </a:t>
            </a:r>
            <a:r>
              <a:rPr lang="fr-FR" sz="2800" dirty="0">
                <a:latin typeface="Times"/>
                <a:ea typeface="+mn-lt"/>
                <a:cs typeface="+mn-lt"/>
              </a:rPr>
              <a:t>courante. </a:t>
            </a:r>
            <a:r>
              <a:rPr lang="fr-FR" dirty="0">
                <a:latin typeface="Times"/>
                <a:ea typeface="+mn-lt"/>
                <a:cs typeface="+mn-lt"/>
              </a:rPr>
              <a:t> </a:t>
            </a:r>
            <a:r>
              <a:rPr lang="fr-FR" dirty="0">
                <a:latin typeface="Times"/>
                <a:cs typeface="Times New Roman"/>
              </a:rPr>
              <a:t> </a:t>
            </a:r>
            <a:endParaRPr lang="fr-FR" dirty="0">
              <a:latin typeface="Times"/>
              <a:cs typeface="Times"/>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7</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1.3. Concepts de base pour </a:t>
            </a:r>
            <a:br>
              <a:rPr lang="fr-FR" sz="3600" dirty="0">
                <a:latin typeface="Times New Roman"/>
                <a:cs typeface="Times New Roman"/>
              </a:rPr>
            </a:br>
            <a:r>
              <a:rPr lang="fr-FR" sz="3600" dirty="0">
                <a:latin typeface="Times New Roman"/>
                <a:cs typeface="Times New Roman"/>
              </a:rPr>
              <a:t>les métaheuristiques : Intensification &amp; Diversification </a:t>
            </a:r>
            <a:endParaRPr lang="fr-FR" dirty="0"/>
          </a:p>
        </p:txBody>
      </p:sp>
      <p:sp>
        <p:nvSpPr>
          <p:cNvPr id="5" name="Ellipse 4">
            <a:extLst>
              <a:ext uri="{FF2B5EF4-FFF2-40B4-BE49-F238E27FC236}">
                <a16:creationId xmlns:a16="http://schemas.microsoft.com/office/drawing/2014/main" id="{09001DB4-786D-4CB8-9A00-5FA8DE3413FC}"/>
              </a:ext>
            </a:extLst>
          </p:cNvPr>
          <p:cNvSpPr/>
          <p:nvPr/>
        </p:nvSpPr>
        <p:spPr>
          <a:xfrm>
            <a:off x="2847975" y="3476625"/>
            <a:ext cx="7696200" cy="2371725"/>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Ellipse 5">
            <a:extLst>
              <a:ext uri="{FF2B5EF4-FFF2-40B4-BE49-F238E27FC236}">
                <a16:creationId xmlns:a16="http://schemas.microsoft.com/office/drawing/2014/main" id="{310BDCEE-BD76-4C62-9A44-D82284BA9E72}"/>
              </a:ext>
            </a:extLst>
          </p:cNvPr>
          <p:cNvSpPr/>
          <p:nvPr/>
        </p:nvSpPr>
        <p:spPr>
          <a:xfrm>
            <a:off x="3619500" y="4114800"/>
            <a:ext cx="1266825" cy="657225"/>
          </a:xfrm>
          <a:prstGeom prst="ellips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Ellipse 6">
            <a:extLst>
              <a:ext uri="{FF2B5EF4-FFF2-40B4-BE49-F238E27FC236}">
                <a16:creationId xmlns:a16="http://schemas.microsoft.com/office/drawing/2014/main" id="{B7598FE4-3114-441E-ADD3-BE2B2BA8CDE4}"/>
              </a:ext>
            </a:extLst>
          </p:cNvPr>
          <p:cNvSpPr/>
          <p:nvPr/>
        </p:nvSpPr>
        <p:spPr>
          <a:xfrm>
            <a:off x="5962650" y="3600450"/>
            <a:ext cx="1266825" cy="657225"/>
          </a:xfrm>
          <a:prstGeom prst="ellipse">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Ellipse 7">
            <a:extLst>
              <a:ext uri="{FF2B5EF4-FFF2-40B4-BE49-F238E27FC236}">
                <a16:creationId xmlns:a16="http://schemas.microsoft.com/office/drawing/2014/main" id="{107ECE56-CFCB-47DD-BCF4-309268AE2824}"/>
              </a:ext>
            </a:extLst>
          </p:cNvPr>
          <p:cNvSpPr/>
          <p:nvPr/>
        </p:nvSpPr>
        <p:spPr>
          <a:xfrm>
            <a:off x="4143375" y="4257675"/>
            <a:ext cx="114300" cy="1238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Flèche : droite 8">
            <a:extLst>
              <a:ext uri="{FF2B5EF4-FFF2-40B4-BE49-F238E27FC236}">
                <a16:creationId xmlns:a16="http://schemas.microsoft.com/office/drawing/2014/main" id="{01C998F1-0920-478A-94CF-CDA88D586377}"/>
              </a:ext>
            </a:extLst>
          </p:cNvPr>
          <p:cNvSpPr/>
          <p:nvPr/>
        </p:nvSpPr>
        <p:spPr>
          <a:xfrm rot="-1080000">
            <a:off x="4880634" y="4091473"/>
            <a:ext cx="1076325" cy="1333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ZoneTexte 9">
            <a:extLst>
              <a:ext uri="{FF2B5EF4-FFF2-40B4-BE49-F238E27FC236}">
                <a16:creationId xmlns:a16="http://schemas.microsoft.com/office/drawing/2014/main" id="{DA02ECF6-5AE6-4393-8C0C-D1ADC8C24FAD}"/>
              </a:ext>
            </a:extLst>
          </p:cNvPr>
          <p:cNvSpPr txBox="1"/>
          <p:nvPr/>
        </p:nvSpPr>
        <p:spPr>
          <a:xfrm>
            <a:off x="3914775" y="4067175"/>
            <a:ext cx="226484"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fr-FR"/>
              <a:t>S</a:t>
            </a:r>
          </a:p>
        </p:txBody>
      </p:sp>
      <p:sp>
        <p:nvSpPr>
          <p:cNvPr id="12" name="ZoneTexte 11">
            <a:extLst>
              <a:ext uri="{FF2B5EF4-FFF2-40B4-BE49-F238E27FC236}">
                <a16:creationId xmlns:a16="http://schemas.microsoft.com/office/drawing/2014/main" id="{DC05F71E-9154-41CC-B5BC-1CC283B0D374}"/>
              </a:ext>
            </a:extLst>
          </p:cNvPr>
          <p:cNvSpPr txBox="1"/>
          <p:nvPr/>
        </p:nvSpPr>
        <p:spPr>
          <a:xfrm>
            <a:off x="5191125" y="4838700"/>
            <a:ext cx="2181225"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dirty="0"/>
              <a:t>Régions de solutions</a:t>
            </a:r>
          </a:p>
        </p:txBody>
      </p:sp>
      <p:cxnSp>
        <p:nvCxnSpPr>
          <p:cNvPr id="13" name="Connecteur droit avec flèche 12">
            <a:extLst>
              <a:ext uri="{FF2B5EF4-FFF2-40B4-BE49-F238E27FC236}">
                <a16:creationId xmlns:a16="http://schemas.microsoft.com/office/drawing/2014/main" id="{41133E20-5ACF-47BC-B4EF-CA1415E5E708}"/>
              </a:ext>
            </a:extLst>
          </p:cNvPr>
          <p:cNvCxnSpPr/>
          <p:nvPr/>
        </p:nvCxnSpPr>
        <p:spPr>
          <a:xfrm flipV="1">
            <a:off x="6381750" y="4248150"/>
            <a:ext cx="47625" cy="54292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Connecteur droit avec flèche 13">
            <a:extLst>
              <a:ext uri="{FF2B5EF4-FFF2-40B4-BE49-F238E27FC236}">
                <a16:creationId xmlns:a16="http://schemas.microsoft.com/office/drawing/2014/main" id="{9ACC0184-2062-4634-A5AE-AAB91EBA9C15}"/>
              </a:ext>
            </a:extLst>
          </p:cNvPr>
          <p:cNvCxnSpPr>
            <a:cxnSpLocks/>
          </p:cNvCxnSpPr>
          <p:nvPr/>
        </p:nvCxnSpPr>
        <p:spPr>
          <a:xfrm flipH="1" flipV="1">
            <a:off x="4914900" y="4562475"/>
            <a:ext cx="790575" cy="27622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5" name="ZoneTexte 14">
            <a:extLst>
              <a:ext uri="{FF2B5EF4-FFF2-40B4-BE49-F238E27FC236}">
                <a16:creationId xmlns:a16="http://schemas.microsoft.com/office/drawing/2014/main" id="{064E859B-661D-4C89-84B6-2E1B6D6184CA}"/>
              </a:ext>
            </a:extLst>
          </p:cNvPr>
          <p:cNvSpPr txBox="1"/>
          <p:nvPr/>
        </p:nvSpPr>
        <p:spPr>
          <a:xfrm>
            <a:off x="714375" y="5314949"/>
            <a:ext cx="251460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a:t>L'espace de recherche</a:t>
            </a:r>
          </a:p>
        </p:txBody>
      </p:sp>
      <p:cxnSp>
        <p:nvCxnSpPr>
          <p:cNvPr id="16" name="Connecteur droit avec flèche 15">
            <a:extLst>
              <a:ext uri="{FF2B5EF4-FFF2-40B4-BE49-F238E27FC236}">
                <a16:creationId xmlns:a16="http://schemas.microsoft.com/office/drawing/2014/main" id="{658DB865-7093-4D4D-8CDB-B6334BFB2F31}"/>
              </a:ext>
            </a:extLst>
          </p:cNvPr>
          <p:cNvCxnSpPr>
            <a:cxnSpLocks/>
          </p:cNvCxnSpPr>
          <p:nvPr/>
        </p:nvCxnSpPr>
        <p:spPr>
          <a:xfrm flipV="1">
            <a:off x="1800224" y="4848225"/>
            <a:ext cx="1085850" cy="40957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1" name="ZoneTexte 10">
            <a:extLst>
              <a:ext uri="{FF2B5EF4-FFF2-40B4-BE49-F238E27FC236}">
                <a16:creationId xmlns:a16="http://schemas.microsoft.com/office/drawing/2014/main" id="{63E9E203-037A-4084-B006-62BC3B7AC84D}"/>
              </a:ext>
            </a:extLst>
          </p:cNvPr>
          <p:cNvSpPr txBox="1"/>
          <p:nvPr/>
        </p:nvSpPr>
        <p:spPr>
          <a:xfrm>
            <a:off x="1209675" y="3305175"/>
            <a:ext cx="1952625"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dirty="0"/>
              <a:t>Un pas de Diversification</a:t>
            </a:r>
          </a:p>
        </p:txBody>
      </p:sp>
      <p:cxnSp>
        <p:nvCxnSpPr>
          <p:cNvPr id="17" name="Connecteur droit avec flèche 16">
            <a:extLst>
              <a:ext uri="{FF2B5EF4-FFF2-40B4-BE49-F238E27FC236}">
                <a16:creationId xmlns:a16="http://schemas.microsoft.com/office/drawing/2014/main" id="{C83298EC-3B12-4A85-8184-A5D08756D75D}"/>
              </a:ext>
            </a:extLst>
          </p:cNvPr>
          <p:cNvCxnSpPr>
            <a:cxnSpLocks/>
          </p:cNvCxnSpPr>
          <p:nvPr/>
        </p:nvCxnSpPr>
        <p:spPr>
          <a:xfrm>
            <a:off x="2705099" y="3724275"/>
            <a:ext cx="2705100" cy="3429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928603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08203" y="2460514"/>
            <a:ext cx="11401556" cy="908247"/>
          </a:xfrm>
        </p:spPr>
        <p:txBody>
          <a:bodyPr vert="horz" lIns="91440" tIns="45720" rIns="91440" bIns="45720" rtlCol="0" anchor="t">
            <a:noAutofit/>
          </a:bodyPr>
          <a:lstStyle/>
          <a:p>
            <a:pPr marL="0" indent="0">
              <a:lnSpc>
                <a:spcPct val="80000"/>
              </a:lnSpc>
              <a:buNone/>
            </a:pPr>
            <a:r>
              <a:rPr lang="fr-FR" dirty="0">
                <a:latin typeface="Times"/>
                <a:cs typeface="Times"/>
              </a:rPr>
              <a:t>- L'intensification consiste à concentrer la recherche autour des meilleures solutions de la région actuelle.</a:t>
            </a:r>
            <a:endParaRPr lang="fr-FR" dirty="0"/>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8</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1.3. Concepts de base pour </a:t>
            </a:r>
            <a:br>
              <a:rPr lang="fr-FR" sz="3600" dirty="0">
                <a:latin typeface="Times New Roman"/>
                <a:cs typeface="Times New Roman"/>
              </a:rPr>
            </a:br>
            <a:r>
              <a:rPr lang="fr-FR" sz="3600" dirty="0">
                <a:latin typeface="Times New Roman"/>
                <a:cs typeface="Times New Roman"/>
              </a:rPr>
              <a:t>les métaheuristiques : Intensification &amp; Diversification </a:t>
            </a:r>
            <a:endParaRPr lang="fr-FR" dirty="0"/>
          </a:p>
        </p:txBody>
      </p:sp>
      <p:sp>
        <p:nvSpPr>
          <p:cNvPr id="5" name="Ellipse 4">
            <a:extLst>
              <a:ext uri="{FF2B5EF4-FFF2-40B4-BE49-F238E27FC236}">
                <a16:creationId xmlns:a16="http://schemas.microsoft.com/office/drawing/2014/main" id="{09001DB4-786D-4CB8-9A00-5FA8DE3413FC}"/>
              </a:ext>
            </a:extLst>
          </p:cNvPr>
          <p:cNvSpPr/>
          <p:nvPr/>
        </p:nvSpPr>
        <p:spPr>
          <a:xfrm>
            <a:off x="2847975" y="3476625"/>
            <a:ext cx="7696200" cy="2371725"/>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Ellipse 5">
            <a:extLst>
              <a:ext uri="{FF2B5EF4-FFF2-40B4-BE49-F238E27FC236}">
                <a16:creationId xmlns:a16="http://schemas.microsoft.com/office/drawing/2014/main" id="{310BDCEE-BD76-4C62-9A44-D82284BA9E72}"/>
              </a:ext>
            </a:extLst>
          </p:cNvPr>
          <p:cNvSpPr/>
          <p:nvPr/>
        </p:nvSpPr>
        <p:spPr>
          <a:xfrm>
            <a:off x="3619500" y="4114800"/>
            <a:ext cx="1457325" cy="752475"/>
          </a:xfrm>
          <a:prstGeom prst="ellips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Ellipse 7">
            <a:extLst>
              <a:ext uri="{FF2B5EF4-FFF2-40B4-BE49-F238E27FC236}">
                <a16:creationId xmlns:a16="http://schemas.microsoft.com/office/drawing/2014/main" id="{107ECE56-CFCB-47DD-BCF4-309268AE2824}"/>
              </a:ext>
            </a:extLst>
          </p:cNvPr>
          <p:cNvSpPr/>
          <p:nvPr/>
        </p:nvSpPr>
        <p:spPr>
          <a:xfrm>
            <a:off x="4143375" y="4257675"/>
            <a:ext cx="114300" cy="1238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ZoneTexte 9">
            <a:extLst>
              <a:ext uri="{FF2B5EF4-FFF2-40B4-BE49-F238E27FC236}">
                <a16:creationId xmlns:a16="http://schemas.microsoft.com/office/drawing/2014/main" id="{DA02ECF6-5AE6-4393-8C0C-D1ADC8C24FAD}"/>
              </a:ext>
            </a:extLst>
          </p:cNvPr>
          <p:cNvSpPr txBox="1"/>
          <p:nvPr/>
        </p:nvSpPr>
        <p:spPr>
          <a:xfrm>
            <a:off x="3914775" y="4067175"/>
            <a:ext cx="226484"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fr-FR"/>
              <a:t>S</a:t>
            </a:r>
          </a:p>
        </p:txBody>
      </p:sp>
      <p:cxnSp>
        <p:nvCxnSpPr>
          <p:cNvPr id="14" name="Connecteur droit avec flèche 13">
            <a:extLst>
              <a:ext uri="{FF2B5EF4-FFF2-40B4-BE49-F238E27FC236}">
                <a16:creationId xmlns:a16="http://schemas.microsoft.com/office/drawing/2014/main" id="{9ACC0184-2062-4634-A5AE-AAB91EBA9C15}"/>
              </a:ext>
            </a:extLst>
          </p:cNvPr>
          <p:cNvCxnSpPr>
            <a:cxnSpLocks/>
          </p:cNvCxnSpPr>
          <p:nvPr/>
        </p:nvCxnSpPr>
        <p:spPr>
          <a:xfrm>
            <a:off x="1838325" y="3905250"/>
            <a:ext cx="2181225" cy="4953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1" name="Flèche : bas 10">
            <a:extLst>
              <a:ext uri="{FF2B5EF4-FFF2-40B4-BE49-F238E27FC236}">
                <a16:creationId xmlns:a16="http://schemas.microsoft.com/office/drawing/2014/main" id="{642A86EF-9214-45EE-955B-A894C982B390}"/>
              </a:ext>
            </a:extLst>
          </p:cNvPr>
          <p:cNvSpPr/>
          <p:nvPr/>
        </p:nvSpPr>
        <p:spPr>
          <a:xfrm rot="2520000">
            <a:off x="3994193" y="4309139"/>
            <a:ext cx="66675" cy="28575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1" name="Flèche : bas 20">
            <a:extLst>
              <a:ext uri="{FF2B5EF4-FFF2-40B4-BE49-F238E27FC236}">
                <a16:creationId xmlns:a16="http://schemas.microsoft.com/office/drawing/2014/main" id="{C102497E-C1A4-426C-BD6F-2E31BE09F705}"/>
              </a:ext>
            </a:extLst>
          </p:cNvPr>
          <p:cNvSpPr/>
          <p:nvPr/>
        </p:nvSpPr>
        <p:spPr>
          <a:xfrm rot="-1740000">
            <a:off x="4328022" y="4382441"/>
            <a:ext cx="57150" cy="28575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2" name="Flèche : bas 21">
            <a:extLst>
              <a:ext uri="{FF2B5EF4-FFF2-40B4-BE49-F238E27FC236}">
                <a16:creationId xmlns:a16="http://schemas.microsoft.com/office/drawing/2014/main" id="{90E6BA83-15B3-42EC-B41E-0F09E517A48A}"/>
              </a:ext>
            </a:extLst>
          </p:cNvPr>
          <p:cNvSpPr/>
          <p:nvPr/>
        </p:nvSpPr>
        <p:spPr>
          <a:xfrm rot="-4440000" flipH="1">
            <a:off x="4452920" y="4221417"/>
            <a:ext cx="57150" cy="31432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6" name="ZoneTexte 25">
            <a:extLst>
              <a:ext uri="{FF2B5EF4-FFF2-40B4-BE49-F238E27FC236}">
                <a16:creationId xmlns:a16="http://schemas.microsoft.com/office/drawing/2014/main" id="{8103A3CA-463A-46DC-A2A1-36ADB89CEFAA}"/>
              </a:ext>
            </a:extLst>
          </p:cNvPr>
          <p:cNvSpPr txBox="1"/>
          <p:nvPr/>
        </p:nvSpPr>
        <p:spPr>
          <a:xfrm>
            <a:off x="285750" y="3295650"/>
            <a:ext cx="2895600"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dirty="0">
                <a:ea typeface="+mn-lt"/>
                <a:cs typeface="+mn-lt"/>
              </a:rPr>
              <a:t>Intensification de la  recherche</a:t>
            </a:r>
            <a:endParaRPr lang="fr-FR" dirty="0"/>
          </a:p>
        </p:txBody>
      </p:sp>
      <p:cxnSp>
        <p:nvCxnSpPr>
          <p:cNvPr id="27" name="Connecteur droit avec flèche 26">
            <a:extLst>
              <a:ext uri="{FF2B5EF4-FFF2-40B4-BE49-F238E27FC236}">
                <a16:creationId xmlns:a16="http://schemas.microsoft.com/office/drawing/2014/main" id="{4486D60D-CAC6-4215-B407-487C87D330E7}"/>
              </a:ext>
            </a:extLst>
          </p:cNvPr>
          <p:cNvCxnSpPr>
            <a:cxnSpLocks/>
          </p:cNvCxnSpPr>
          <p:nvPr/>
        </p:nvCxnSpPr>
        <p:spPr>
          <a:xfrm>
            <a:off x="1876424" y="3905250"/>
            <a:ext cx="2438400" cy="62865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577736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397620" y="2915597"/>
            <a:ext cx="11401556" cy="2019497"/>
          </a:xfrm>
        </p:spPr>
        <p:txBody>
          <a:bodyPr vert="horz" lIns="91440" tIns="45720" rIns="91440" bIns="45720" rtlCol="0" anchor="t">
            <a:noAutofit/>
          </a:bodyPr>
          <a:lstStyle/>
          <a:p>
            <a:pPr marL="0" indent="0">
              <a:lnSpc>
                <a:spcPct val="80000"/>
              </a:lnSpc>
              <a:buNone/>
            </a:pPr>
            <a:r>
              <a:rPr lang="fr-FR" sz="2800" dirty="0">
                <a:latin typeface="Times"/>
                <a:cs typeface="Times New Roman"/>
              </a:rPr>
              <a:t>- Le but de diversifier la recherche est d'explorer d'autres régions prometteuses afin de trouver de meilleures solutions.</a:t>
            </a:r>
            <a:endParaRPr lang="fr-FR">
              <a:latin typeface="Times"/>
              <a:cs typeface="Times"/>
            </a:endParaRPr>
          </a:p>
          <a:p>
            <a:pPr marL="0" indent="0">
              <a:lnSpc>
                <a:spcPct val="80000"/>
              </a:lnSpc>
              <a:buNone/>
            </a:pPr>
            <a:r>
              <a:rPr lang="fr-FR" sz="2800" dirty="0">
                <a:latin typeface="Times"/>
                <a:ea typeface="+mn-lt"/>
                <a:cs typeface="Times New Roman"/>
              </a:rPr>
              <a:t>- Le but d'intensifier la recherche est de n'est pas rater de "potentielles" bonnes solutions dans la région actuelle du processus de recherche.</a:t>
            </a:r>
          </a:p>
          <a:p>
            <a:pPr marL="0" indent="0">
              <a:lnSpc>
                <a:spcPct val="80000"/>
              </a:lnSpc>
              <a:buNone/>
            </a:pPr>
            <a:r>
              <a:rPr lang="fr-FR" dirty="0">
                <a:latin typeface="Times"/>
                <a:ea typeface="+mn-lt"/>
                <a:cs typeface="+mn-lt"/>
              </a:rPr>
              <a:t> </a:t>
            </a:r>
            <a:r>
              <a:rPr lang="fr-FR" dirty="0">
                <a:latin typeface="Times"/>
                <a:cs typeface="Times New Roman"/>
              </a:rPr>
              <a:t> </a:t>
            </a:r>
            <a:endParaRPr lang="fr-FR">
              <a:latin typeface="Times"/>
              <a:cs typeface="Times"/>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9</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1.3. Concepts de base pour </a:t>
            </a:r>
            <a:br>
              <a:rPr lang="fr-FR" sz="3600" dirty="0">
                <a:latin typeface="Times New Roman"/>
                <a:cs typeface="Times New Roman"/>
              </a:rPr>
            </a:br>
            <a:r>
              <a:rPr lang="fr-FR" sz="3600" dirty="0">
                <a:latin typeface="Times New Roman"/>
                <a:cs typeface="Times New Roman"/>
              </a:rPr>
              <a:t>les métaheuristiques : Intensification &amp; Diversification </a:t>
            </a:r>
            <a:endParaRPr lang="fr-FR" dirty="0"/>
          </a:p>
        </p:txBody>
      </p:sp>
    </p:spTree>
    <p:extLst>
      <p:ext uri="{BB962C8B-B14F-4D97-AF65-F5344CB8AC3E}">
        <p14:creationId xmlns:p14="http://schemas.microsoft.com/office/powerpoint/2010/main" val="53799092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Grand écran</PresentationFormat>
  <Slides>36</Slides>
  <Notes>5</Notes>
  <HiddenSlides>0</HiddenSlides>
  <ScaleCrop>false</ScaleCrop>
  <HeadingPairs>
    <vt:vector size="4" baseType="variant">
      <vt:variant>
        <vt:lpstr>Thème</vt:lpstr>
      </vt:variant>
      <vt:variant>
        <vt:i4>1</vt:i4>
      </vt:variant>
      <vt:variant>
        <vt:lpstr>Titres des diapositives</vt:lpstr>
      </vt:variant>
      <vt:variant>
        <vt:i4>36</vt:i4>
      </vt:variant>
    </vt:vector>
  </HeadingPairs>
  <TitlesOfParts>
    <vt:vector size="37" baseType="lpstr">
      <vt:lpstr>Waveform</vt:lpstr>
      <vt:lpstr>Chapitre 3 :  Métaheuristiques</vt:lpstr>
      <vt:lpstr>- Partie 1 : Concepts de base et définitions - Partie 2 : Métaheuristiques à base de solution unique  - Partie 3 : Métaheuristiques à base de population de solutions </vt:lpstr>
      <vt:lpstr>Partie 1 : Concepts de base et définitions</vt:lpstr>
      <vt:lpstr>1.1. Concepts de base pour  les métaheuristiques : rappel sur le voisinage</vt:lpstr>
      <vt:lpstr>1.2. Concepts de base pour  les métaheuristiques : optimum local &amp; optimum global</vt:lpstr>
      <vt:lpstr>1.3. Concepts de base pour  les métaheuristiques : Intensification &amp; Diversification </vt:lpstr>
      <vt:lpstr>1.3. Concepts de base pour  les métaheuristiques : Intensification &amp; Diversification </vt:lpstr>
      <vt:lpstr>1.3. Concepts de base pour  les métaheuristiques : Intensification &amp; Diversification </vt:lpstr>
      <vt:lpstr>1.3. Concepts de base pour  les métaheuristiques : Intensification &amp; Diversification </vt:lpstr>
      <vt:lpstr>1.3. Concepts de base pour  les métaheuristiques : Intensification &amp; Diversification </vt:lpstr>
      <vt:lpstr>1.4. Définition d'un métaheuristique: Définition 1</vt:lpstr>
      <vt:lpstr>1.4. d'un métaheuristique: Définition 1</vt:lpstr>
      <vt:lpstr>1.4. Définition d'un métaheuristique: Définition 2</vt:lpstr>
      <vt:lpstr>1.4. Définition d'un métaheuristique: Définition 2</vt:lpstr>
      <vt:lpstr>1.4. Définition d'un métaheuristique: Définition 3</vt:lpstr>
      <vt:lpstr>1.5. Une métaheuristique vs Une heuristique </vt:lpstr>
      <vt:lpstr>1.5. Une métaheuristique vs Une heuristique </vt:lpstr>
      <vt:lpstr>1.6. Classification des métaheuristiques</vt:lpstr>
      <vt:lpstr>1.6. Classification des métaheuristiques</vt:lpstr>
      <vt:lpstr>1.7. Les métaheuristiques les plus connues</vt:lpstr>
      <vt:lpstr>1.7. Les métaheuristiques les plus connues</vt:lpstr>
      <vt:lpstr>Présentation PowerPoint</vt:lpstr>
      <vt:lpstr>2.1. Le recuit simulé: description </vt:lpstr>
      <vt:lpstr>2.1. Le recuit simulé: description </vt:lpstr>
      <vt:lpstr>2.1. Le recuit simulé: description </vt:lpstr>
      <vt:lpstr>2.1. Le recuit simulé: description </vt:lpstr>
      <vt:lpstr>2.1. Le recuit simulé: description </vt:lpstr>
      <vt:lpstr>2.1. Le recuit simulé: Algorithme </vt:lpstr>
      <vt:lpstr>2.1. Le recuit simulé: remarques</vt:lpstr>
      <vt:lpstr>2.1. Le recuit simulé: remarques</vt:lpstr>
      <vt:lpstr>2.2. La recherche tabou: description  </vt:lpstr>
      <vt:lpstr>2.2. La recherche tabou: description  </vt:lpstr>
      <vt:lpstr>2.2. La recherche tabou:    description    </vt:lpstr>
      <vt:lpstr>2.2. La recherche tabou: Algorithme  </vt:lpstr>
      <vt:lpstr>2.2. La recherche tabou: remarques  </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
  <cp:revision>1502</cp:revision>
  <dcterms:created xsi:type="dcterms:W3CDTF">2022-01-07T13:17:09Z</dcterms:created>
  <dcterms:modified xsi:type="dcterms:W3CDTF">2022-04-16T10:39:10Z</dcterms:modified>
</cp:coreProperties>
</file>