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6" r:id="rId2"/>
    <p:sldId id="277" r:id="rId3"/>
    <p:sldId id="278" r:id="rId4"/>
    <p:sldId id="279" r:id="rId5"/>
    <p:sldId id="280" r:id="rId6"/>
    <p:sldId id="281" r:id="rId7"/>
    <p:sldId id="282" r:id="rId8"/>
    <p:sldId id="276" r:id="rId9"/>
    <p:sldId id="257" r:id="rId10"/>
    <p:sldId id="258" r:id="rId11"/>
    <p:sldId id="259" r:id="rId12"/>
    <p:sldId id="261" r:id="rId13"/>
    <p:sldId id="260" r:id="rId14"/>
    <p:sldId id="262" r:id="rId15"/>
    <p:sldId id="263" r:id="rId16"/>
    <p:sldId id="264" r:id="rId17"/>
    <p:sldId id="265" r:id="rId18"/>
    <p:sldId id="266" r:id="rId19"/>
    <p:sldId id="267" r:id="rId20"/>
    <p:sldId id="268" r:id="rId21"/>
    <p:sldId id="269" r:id="rId22"/>
    <p:sldId id="270" r:id="rId23"/>
    <p:sldId id="271" r:id="rId24"/>
    <p:sldId id="272" r:id="rId25"/>
    <p:sldId id="275" r:id="rId26"/>
    <p:sldId id="273" r:id="rId27"/>
    <p:sldId id="274" r:id="rId2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412" autoAdjust="0"/>
    <p:restoredTop sz="94660"/>
  </p:normalViewPr>
  <p:slideViewPr>
    <p:cSldViewPr>
      <p:cViewPr varScale="1">
        <p:scale>
          <a:sx n="68" d="100"/>
          <a:sy n="68" d="100"/>
        </p:scale>
        <p:origin x="-148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CC7A20-D6CD-4A9D-8B3E-2720CA21E6C6}" type="datetimeFigureOut">
              <a:rPr lang="fr-FR" smtClean="0"/>
              <a:pPr/>
              <a:t>18/10/2018</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EA87BC-D624-4576-BABE-852066A66BA1}" type="slidenum">
              <a:rPr lang="fr-FR" smtClean="0"/>
              <a:pPr/>
              <a:t>‹N°›</a:t>
            </a:fld>
            <a:endParaRPr lang="fr-FR"/>
          </a:p>
        </p:txBody>
      </p:sp>
    </p:spTree>
    <p:extLst>
      <p:ext uri="{BB962C8B-B14F-4D97-AF65-F5344CB8AC3E}">
        <p14:creationId xmlns="" xmlns:p14="http://schemas.microsoft.com/office/powerpoint/2010/main" val="33194032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Connecteur droit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r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fr-FR" smtClean="0"/>
              <a:t>Modifiez le style du titre</a:t>
            </a:r>
            <a:endParaRPr kumimoji="0" lang="en-US"/>
          </a:p>
        </p:txBody>
      </p:sp>
      <p:sp>
        <p:nvSpPr>
          <p:cNvPr id="25" name="Sous-titr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sp>
        <p:nvSpPr>
          <p:cNvPr id="31" name="Espace réservé de la date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9CF4B7D6-58ED-4161-95E7-C4F1D93FA774}" type="datetime1">
              <a:rPr lang="fr-FR" smtClean="0"/>
              <a:pPr/>
              <a:t>18/10/2018</a:t>
            </a:fld>
            <a:endParaRPr lang="fr-BE"/>
          </a:p>
        </p:txBody>
      </p:sp>
      <p:sp>
        <p:nvSpPr>
          <p:cNvPr id="18" name="Espace réservé du pied de page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fr-BE"/>
          </a:p>
        </p:txBody>
      </p:sp>
      <p:sp>
        <p:nvSpPr>
          <p:cNvPr id="29" name="Espace réservé du numéro de diapositive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9E5EF69E-5F23-48C8-A5CD-B69C6AC8A08E}" type="datetime1">
              <a:rPr lang="fr-FR" smtClean="0"/>
              <a:pPr/>
              <a:t>18/10/2018</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274955"/>
            <a:ext cx="1524000" cy="5851525"/>
          </a:xfrm>
        </p:spPr>
        <p:txBody>
          <a:bodyPr vert="eaVert" ancho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42"/>
            <a:ext cx="6019800" cy="5851525"/>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242816" y="6557946"/>
            <a:ext cx="2002464" cy="226902"/>
          </a:xfrm>
        </p:spPr>
        <p:txBody>
          <a:bodyPr/>
          <a:lstStyle>
            <a:extLst/>
          </a:lstStyle>
          <a:p>
            <a:fld id="{200BFCCC-4C9A-42D5-B684-B8B1681E355E}" type="datetime1">
              <a:rPr lang="fr-FR" smtClean="0"/>
              <a:pPr/>
              <a:t>18/10/2018</a:t>
            </a:fld>
            <a:endParaRPr lang="fr-BE"/>
          </a:p>
        </p:txBody>
      </p:sp>
      <p:sp>
        <p:nvSpPr>
          <p:cNvPr id="5" name="Espace réservé du pied de page 4"/>
          <p:cNvSpPr>
            <a:spLocks noGrp="1"/>
          </p:cNvSpPr>
          <p:nvPr>
            <p:ph type="ftr" sz="quarter" idx="11"/>
          </p:nvPr>
        </p:nvSpPr>
        <p:spPr>
          <a:xfrm>
            <a:off x="457200" y="6556248"/>
            <a:ext cx="3657600" cy="228600"/>
          </a:xfrm>
        </p:spPr>
        <p:txBody>
          <a:bodyPr/>
          <a:lstStyle>
            <a:extLst/>
          </a:lstStyle>
          <a:p>
            <a:endParaRPr lang="fr-BE"/>
          </a:p>
        </p:txBody>
      </p:sp>
      <p:sp>
        <p:nvSpPr>
          <p:cNvPr id="6" name="Espace réservé du numéro de diapositive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026738A-6992-4F2C-A9D2-A68D8209F6A7}" type="datetime1">
              <a:rPr lang="fr-FR" smtClean="0"/>
              <a:pPr/>
              <a:t>18/10/2018</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887F356C-7B27-48EE-B3B0-CAF2D0BF5874}" type="datetime1">
              <a:rPr lang="fr-FR" smtClean="0"/>
              <a:pPr/>
              <a:t>18/10/2018</a:t>
            </a:fld>
            <a:endParaRPr lang="fr-BE"/>
          </a:p>
        </p:txBody>
      </p:sp>
      <p:sp>
        <p:nvSpPr>
          <p:cNvPr id="5" name="Espace réservé du pied de page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fr-BE"/>
          </a:p>
        </p:txBody>
      </p:sp>
      <p:sp>
        <p:nvSpPr>
          <p:cNvPr id="6" name="Espace réservé du numéro de diapositive 5"/>
          <p:cNvSpPr>
            <a:spLocks noGrp="1"/>
          </p:cNvSpPr>
          <p:nvPr>
            <p:ph type="sldNum" sz="quarter" idx="12"/>
          </p:nvPr>
        </p:nvSpPr>
        <p:spPr>
          <a:xfrm>
            <a:off x="6733952" y="6555112"/>
            <a:ext cx="588336" cy="228600"/>
          </a:xfrm>
        </p:spPr>
        <p:txBody>
          <a:bodyPr/>
          <a:lstStyle>
            <a:extLst/>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47F1D0DB-8573-4858-A717-4BD8D38D5947}" type="datetime1">
              <a:rPr lang="fr-FR" smtClean="0"/>
              <a:pPr/>
              <a:t>18/10/2018</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nchor="b"/>
          <a:lstStyle>
            <a:lvl1pPr>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BB060F7C-56F8-4024-997F-D30CC7867DEA}" type="datetime1">
              <a:rPr lang="fr-FR" smtClean="0"/>
              <a:pPr/>
              <a:t>18/10/2018</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extLst/>
          </a:lstStyle>
          <a:p>
            <a:fld id="{AC75FAD0-2B03-4219-8810-F170D4B01339}" type="datetime1">
              <a:rPr lang="fr-FR" smtClean="0"/>
              <a:pPr/>
              <a:t>18/10/2018</a:t>
            </a:fld>
            <a:endParaRPr lang="fr-BE"/>
          </a:p>
        </p:txBody>
      </p:sp>
      <p:sp>
        <p:nvSpPr>
          <p:cNvPr id="4" name="Espace réservé du pied de page 3"/>
          <p:cNvSpPr>
            <a:spLocks noGrp="1"/>
          </p:cNvSpPr>
          <p:nvPr>
            <p:ph type="ftr" sz="quarter" idx="11"/>
          </p:nvPr>
        </p:nvSpPr>
        <p:spPr/>
        <p:txBody>
          <a:bodyPr/>
          <a:lstStyle>
            <a:extLst/>
          </a:lstStyle>
          <a:p>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solidFill>
                  <a:schemeClr val="tx2"/>
                </a:solidFill>
              </a:defRPr>
            </a:lvl1pPr>
            <a:extLst/>
          </a:lstStyle>
          <a:p>
            <a:fld id="{44F3A4C7-66BE-4C97-9126-339E5CBA64F6}" type="datetime1">
              <a:rPr lang="fr-FR" smtClean="0"/>
              <a:pPr/>
              <a:t>18/10/2018</a:t>
            </a:fld>
            <a:endParaRPr lang="fr-BE"/>
          </a:p>
        </p:txBody>
      </p:sp>
      <p:sp>
        <p:nvSpPr>
          <p:cNvPr id="3" name="Espace réservé du pied de page 2"/>
          <p:cNvSpPr>
            <a:spLocks noGrp="1"/>
          </p:cNvSpPr>
          <p:nvPr>
            <p:ph type="ftr" sz="quarter" idx="11"/>
          </p:nvPr>
        </p:nvSpPr>
        <p:spPr/>
        <p:txBody>
          <a:bodyPr/>
          <a:lstStyle>
            <a:lvl1pPr>
              <a:defRPr>
                <a:solidFill>
                  <a:schemeClr val="tx2"/>
                </a:solidFill>
              </a:defRPr>
            </a:lvl1pPr>
            <a:extLst/>
          </a:lstStyle>
          <a:p>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BAFCCEA1-074B-4CED-8B0C-A02C10C35605}" type="datetime1">
              <a:rPr lang="fr-FR" smtClean="0"/>
              <a:pPr/>
              <a:t>18/10/2018</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fr-FR" smtClean="0"/>
              <a:t>Modifiez le style du titre</a:t>
            </a:r>
            <a:endParaRPr kumimoji="0" lang="en-US" dirty="0"/>
          </a:p>
        </p:txBody>
      </p:sp>
      <p:sp>
        <p:nvSpPr>
          <p:cNvPr id="4" name="Espace réservé du texte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fr-FR" smtClean="0"/>
              <a:t>Modifiez les styles du texte du masque</a:t>
            </a:r>
          </a:p>
        </p:txBody>
      </p:sp>
      <p:sp>
        <p:nvSpPr>
          <p:cNvPr id="5" name="Espace réservé de la date 4"/>
          <p:cNvSpPr>
            <a:spLocks noGrp="1"/>
          </p:cNvSpPr>
          <p:nvPr>
            <p:ph type="dt" sz="half" idx="10"/>
          </p:nvPr>
        </p:nvSpPr>
        <p:spPr/>
        <p:txBody>
          <a:bodyPr/>
          <a:lstStyle>
            <a:extLst/>
          </a:lstStyle>
          <a:p>
            <a:fld id="{3D2E869C-37CC-4C4E-B731-A84CB4A07D46}" type="datetime1">
              <a:rPr lang="fr-FR" smtClean="0"/>
              <a:pPr/>
              <a:t>18/10/2018</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10" name="Espace réservé pour une image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fr-FR" smtClean="0"/>
              <a:t>Cliquez sur l'icône pour ajouter une image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ce réservé du titre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fr-FR" smtClean="0"/>
              <a:t>Modifiez le style du titre</a:t>
            </a:r>
            <a:endParaRPr kumimoji="0" lang="en-US"/>
          </a:p>
        </p:txBody>
      </p:sp>
      <p:sp>
        <p:nvSpPr>
          <p:cNvPr id="31" name="Espace réservé du texte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7" name="Espace réservé de la date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A4F07F34-82C5-4BE7-95AC-7F4DF24B536D}" type="datetime1">
              <a:rPr lang="fr-FR" smtClean="0"/>
              <a:pPr/>
              <a:t>18/10/2018</a:t>
            </a:fld>
            <a:endParaRPr lang="fr-BE"/>
          </a:p>
        </p:txBody>
      </p:sp>
      <p:sp>
        <p:nvSpPr>
          <p:cNvPr id="4" name="Espace réservé du pied de page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fr-BE"/>
          </a:p>
        </p:txBody>
      </p:sp>
      <p:sp>
        <p:nvSpPr>
          <p:cNvPr id="16" name="Espace réservé du numéro de diapositive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Les systèmes multi agents</a:t>
            </a:r>
            <a:endParaRPr lang="fr-FR" dirty="0"/>
          </a:p>
        </p:txBody>
      </p:sp>
      <p:sp>
        <p:nvSpPr>
          <p:cNvPr id="3" name="Sous-titre 2"/>
          <p:cNvSpPr>
            <a:spLocks noGrp="1"/>
          </p:cNvSpPr>
          <p:nvPr>
            <p:ph type="subTitle" idx="1"/>
          </p:nvPr>
        </p:nvSpPr>
        <p:spPr>
          <a:xfrm>
            <a:off x="3345654" y="4077072"/>
            <a:ext cx="5114778" cy="1101248"/>
          </a:xfrm>
        </p:spPr>
        <p:txBody>
          <a:bodyPr/>
          <a:lstStyle/>
          <a:p>
            <a:r>
              <a:rPr lang="fr-FR" dirty="0" smtClean="0"/>
              <a:t>Fondements</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a:t>
            </a:fld>
            <a:endParaRPr lang="fr-BE"/>
          </a:p>
        </p:txBody>
      </p:sp>
    </p:spTree>
    <p:extLst>
      <p:ext uri="{BB962C8B-B14F-4D97-AF65-F5344CB8AC3E}">
        <p14:creationId xmlns="" xmlns:p14="http://schemas.microsoft.com/office/powerpoint/2010/main" val="4802221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SMA: Caractéristiques</a:t>
            </a:r>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10</a:t>
            </a:fld>
            <a:endParaRPr lang="fr-BE"/>
          </a:p>
        </p:txBody>
      </p:sp>
      <p:pic>
        <p:nvPicPr>
          <p:cNvPr id="2050"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657658" y="1921452"/>
            <a:ext cx="6290606" cy="28036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505628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SMA: Caractéristiques</a:t>
            </a:r>
          </a:p>
        </p:txBody>
      </p:sp>
      <p:sp>
        <p:nvSpPr>
          <p:cNvPr id="3" name="Espace réservé du contenu 2"/>
          <p:cNvSpPr>
            <a:spLocks noGrp="1"/>
          </p:cNvSpPr>
          <p:nvPr>
            <p:ph idx="1"/>
          </p:nvPr>
        </p:nvSpPr>
        <p:spPr/>
        <p:txBody>
          <a:bodyPr/>
          <a:lstStyle/>
          <a:p>
            <a:pPr marL="0" indent="0">
              <a:buNone/>
            </a:pPr>
            <a:r>
              <a:rPr lang="fr-FR" dirty="0" smtClean="0">
                <a:latin typeface="Times New Roman" pitchFamily="18" charset="0"/>
                <a:cs typeface="Times New Roman" pitchFamily="18" charset="0"/>
              </a:rPr>
              <a:t> La distribution</a:t>
            </a:r>
            <a:endParaRPr lang="fr-FR" dirty="0">
              <a:latin typeface="Times New Roman" pitchFamily="18" charset="0"/>
              <a:cs typeface="Times New Roman" pitchFamily="18" charset="0"/>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11</a:t>
            </a:fld>
            <a:endParaRPr lang="fr-BE"/>
          </a:p>
        </p:txBody>
      </p:sp>
      <p:pic>
        <p:nvPicPr>
          <p:cNvPr id="3074"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670603" y="2132856"/>
            <a:ext cx="6596733" cy="367240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315517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SMA: Caractéristiques</a:t>
            </a:r>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12</a:t>
            </a:fld>
            <a:endParaRPr lang="fr-BE"/>
          </a:p>
        </p:txBody>
      </p:sp>
      <p:pic>
        <p:nvPicPr>
          <p:cNvPr id="5122"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539552" y="1888450"/>
            <a:ext cx="6840760" cy="424875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7822299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SMA: Caractéristiques</a:t>
            </a:r>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13</a:t>
            </a:fld>
            <a:endParaRPr lang="fr-BE"/>
          </a:p>
        </p:txBody>
      </p:sp>
      <p:pic>
        <p:nvPicPr>
          <p:cNvPr id="4098"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539552" y="1983191"/>
            <a:ext cx="6984776" cy="410710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4076161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l’environnement: Aperçu</a:t>
            </a:r>
            <a:endParaRPr lang="fr-FR" dirty="0"/>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14</a:t>
            </a:fld>
            <a:endParaRPr lang="fr-BE"/>
          </a:p>
        </p:txBody>
      </p:sp>
      <p:pic>
        <p:nvPicPr>
          <p:cNvPr id="6146"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46882" y="1772816"/>
            <a:ext cx="7753510" cy="129614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539552" y="2996951"/>
            <a:ext cx="6840760" cy="348641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475719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l’environnement: Aperçu</a:t>
            </a:r>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15</a:t>
            </a:fld>
            <a:endParaRPr lang="fr-BE"/>
          </a:p>
        </p:txBody>
      </p:sp>
      <p:pic>
        <p:nvPicPr>
          <p:cNvPr id="7170"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539552" y="1843087"/>
            <a:ext cx="6552728" cy="422061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3689501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l’environnement: </a:t>
            </a:r>
            <a:r>
              <a:rPr lang="fr-FR" dirty="0" smtClean="0"/>
              <a:t>influence</a:t>
            </a:r>
            <a:endParaRPr lang="fr-FR" dirty="0"/>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16</a:t>
            </a:fld>
            <a:endParaRPr lang="fr-BE"/>
          </a:p>
        </p:txBody>
      </p:sp>
      <p:pic>
        <p:nvPicPr>
          <p:cNvPr id="8194"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043608" y="2060848"/>
            <a:ext cx="5735394" cy="396044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4768620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l’environnement: influence</a:t>
            </a:r>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17</a:t>
            </a:fld>
            <a:endParaRPr lang="fr-BE"/>
          </a:p>
        </p:txBody>
      </p:sp>
      <p:pic>
        <p:nvPicPr>
          <p:cNvPr id="9218"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67544" y="1772815"/>
            <a:ext cx="7518758" cy="48245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3298444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l’environnement: influence</a:t>
            </a:r>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18</a:t>
            </a:fld>
            <a:endParaRPr lang="fr-BE"/>
          </a:p>
        </p:txBody>
      </p:sp>
      <p:pic>
        <p:nvPicPr>
          <p:cNvPr id="10242"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611560" y="1823548"/>
            <a:ext cx="7239016" cy="448577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3076934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l’environnement: </a:t>
            </a:r>
            <a:r>
              <a:rPr lang="fr-FR" dirty="0" smtClean="0"/>
              <a:t>exemple</a:t>
            </a:r>
            <a:endParaRPr lang="fr-FR" dirty="0"/>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19</a:t>
            </a:fld>
            <a:endParaRPr lang="fr-BE"/>
          </a:p>
        </p:txBody>
      </p:sp>
      <p:pic>
        <p:nvPicPr>
          <p:cNvPr id="11266"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611560" y="1700808"/>
            <a:ext cx="7261091" cy="453650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608124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Notion d’agent: type d’agents</a:t>
            </a:r>
          </a:p>
        </p:txBody>
      </p:sp>
      <p:sp>
        <p:nvSpPr>
          <p:cNvPr id="4" name="Espace réservé du contenu 2"/>
          <p:cNvSpPr>
            <a:spLocks noGrp="1"/>
          </p:cNvSpPr>
          <p:nvPr>
            <p:ph idx="1"/>
          </p:nvPr>
        </p:nvSpPr>
        <p:spPr>
          <a:xfrm>
            <a:off x="472008" y="1626642"/>
            <a:ext cx="7772400" cy="4538662"/>
          </a:xfrm>
        </p:spPr>
        <p:txBody>
          <a:bodyPr/>
          <a:lstStyle/>
          <a:p>
            <a:r>
              <a:rPr lang="fr-FR" dirty="0" smtClean="0">
                <a:latin typeface="Times" charset="0"/>
                <a:ea typeface="ＭＳ 明朝" charset="-128"/>
              </a:rPr>
              <a:t>Un </a:t>
            </a:r>
            <a:r>
              <a:rPr lang="fr-FR" i="1" dirty="0" smtClean="0">
                <a:latin typeface="Times" charset="0"/>
                <a:ea typeface="ＭＳ 明朝" charset="-128"/>
              </a:rPr>
              <a:t>SMA</a:t>
            </a:r>
            <a:r>
              <a:rPr lang="fr-FR" dirty="0" smtClean="0">
                <a:latin typeface="Times" charset="0"/>
                <a:ea typeface="ＭＳ 明朝" charset="-128"/>
              </a:rPr>
              <a:t> est un ensemble d'agents en interaction, capables de s’organiser d’une manière dynamique et adaptative.</a:t>
            </a:r>
          </a:p>
          <a:p>
            <a:endParaRPr lang="fr-FR" dirty="0" smtClean="0">
              <a:latin typeface="Times" charset="0"/>
              <a:ea typeface="ＭＳ 明朝" charset="-128"/>
            </a:endParaRPr>
          </a:p>
          <a:p>
            <a:pPr>
              <a:buFontTx/>
              <a:buNone/>
            </a:pPr>
            <a:endParaRPr lang="fr-FR" dirty="0" smtClean="0"/>
          </a:p>
        </p:txBody>
      </p:sp>
      <p:grpSp>
        <p:nvGrpSpPr>
          <p:cNvPr id="5" name="Group 5"/>
          <p:cNvGrpSpPr>
            <a:grpSpLocks/>
          </p:cNvGrpSpPr>
          <p:nvPr/>
        </p:nvGrpSpPr>
        <p:grpSpPr bwMode="auto">
          <a:xfrm>
            <a:off x="899748" y="3061171"/>
            <a:ext cx="6156864" cy="3032125"/>
            <a:chOff x="892" y="1200"/>
            <a:chExt cx="4363" cy="2016"/>
          </a:xfrm>
        </p:grpSpPr>
        <p:sp>
          <p:nvSpPr>
            <p:cNvPr id="6" name="AutoShape 6"/>
            <p:cNvSpPr>
              <a:spLocks noChangeArrowheads="1"/>
            </p:cNvSpPr>
            <p:nvPr/>
          </p:nvSpPr>
          <p:spPr bwMode="auto">
            <a:xfrm>
              <a:off x="2512" y="2688"/>
              <a:ext cx="960" cy="528"/>
            </a:xfrm>
            <a:prstGeom prst="roundRect">
              <a:avLst>
                <a:gd name="adj" fmla="val 16667"/>
              </a:avLst>
            </a:prstGeom>
            <a:solidFill>
              <a:schemeClr val="bg1"/>
            </a:solidFill>
            <a:ln w="9525">
              <a:round/>
              <a:headEnd/>
              <a:tailEnd/>
            </a:ln>
            <a:scene3d>
              <a:camera prst="legacyObliqueTopRight"/>
              <a:lightRig rig="legacyFlat3" dir="b"/>
            </a:scene3d>
            <a:sp3d extrusionH="430200" prstMaterial="legacyMatte">
              <a:bevelT w="13500" h="13500" prst="angle"/>
              <a:bevelB w="13500" h="13500" prst="angle"/>
              <a:extrusionClr>
                <a:schemeClr val="bg1"/>
              </a:extrusionClr>
            </a:sp3d>
          </p:spPr>
          <p:txBody>
            <a:bodyPr wrap="none" anchor="ctr">
              <a:flatTx/>
            </a:bodyPr>
            <a:lstStyle/>
            <a:p>
              <a:pPr algn="ctr"/>
              <a:r>
                <a:rPr lang="fr-FR" sz="2200" dirty="0">
                  <a:solidFill>
                    <a:srgbClr val="800000"/>
                  </a:solidFill>
                </a:rPr>
                <a:t>A</a:t>
              </a:r>
              <a:r>
                <a:rPr lang="fr-FR" sz="2200" dirty="0"/>
                <a:t>gents</a:t>
              </a:r>
            </a:p>
          </p:txBody>
        </p:sp>
        <p:sp>
          <p:nvSpPr>
            <p:cNvPr id="7" name="AutoShape 7"/>
            <p:cNvSpPr>
              <a:spLocks noChangeArrowheads="1"/>
            </p:cNvSpPr>
            <p:nvPr/>
          </p:nvSpPr>
          <p:spPr bwMode="auto">
            <a:xfrm>
              <a:off x="2424" y="1200"/>
              <a:ext cx="1104" cy="528"/>
            </a:xfrm>
            <a:prstGeom prst="roundRect">
              <a:avLst>
                <a:gd name="adj" fmla="val 16667"/>
              </a:avLst>
            </a:prstGeom>
            <a:solidFill>
              <a:schemeClr val="bg1"/>
            </a:solidFill>
            <a:ln w="9525">
              <a:round/>
              <a:headEnd/>
              <a:tailEnd/>
            </a:ln>
            <a:scene3d>
              <a:camera prst="legacyObliqueTopRight"/>
              <a:lightRig rig="legacyFlat3" dir="b"/>
            </a:scene3d>
            <a:sp3d extrusionH="430200" prstMaterial="legacyMatte">
              <a:bevelT w="13500" h="13500" prst="angle"/>
              <a:bevelB w="13500" h="13500" prst="angle"/>
              <a:extrusionClr>
                <a:schemeClr val="bg1"/>
              </a:extrusionClr>
            </a:sp3d>
          </p:spPr>
          <p:txBody>
            <a:bodyPr wrap="none" anchor="ctr">
              <a:flatTx/>
            </a:bodyPr>
            <a:lstStyle/>
            <a:p>
              <a:pPr algn="ctr"/>
              <a:r>
                <a:rPr lang="fr-FR" sz="2200">
                  <a:solidFill>
                    <a:srgbClr val="800000"/>
                  </a:solidFill>
                </a:rPr>
                <a:t>O</a:t>
              </a:r>
              <a:r>
                <a:rPr lang="fr-FR" sz="2200"/>
                <a:t>rganisation</a:t>
              </a:r>
            </a:p>
          </p:txBody>
        </p:sp>
        <p:sp>
          <p:nvSpPr>
            <p:cNvPr id="8" name="Oval 8"/>
            <p:cNvSpPr>
              <a:spLocks noChangeArrowheads="1"/>
            </p:cNvSpPr>
            <p:nvPr/>
          </p:nvSpPr>
          <p:spPr bwMode="auto">
            <a:xfrm>
              <a:off x="2448" y="1936"/>
              <a:ext cx="1056" cy="528"/>
            </a:xfrm>
            <a:prstGeom prst="ellipse">
              <a:avLst/>
            </a:prstGeom>
            <a:solidFill>
              <a:schemeClr val="bg1"/>
            </a:solidFill>
            <a:ln w="9525">
              <a:solidFill>
                <a:schemeClr val="tx1"/>
              </a:solidFill>
              <a:round/>
              <a:headEnd/>
              <a:tailEnd/>
            </a:ln>
          </p:spPr>
          <p:txBody>
            <a:bodyPr wrap="none" anchor="ctr"/>
            <a:lstStyle/>
            <a:p>
              <a:pPr algn="ctr"/>
              <a:r>
                <a:rPr lang="fr-FR" sz="1800"/>
                <a:t>Systèmes </a:t>
              </a:r>
            </a:p>
            <a:p>
              <a:pPr algn="ctr"/>
              <a:r>
                <a:rPr lang="fr-FR" sz="1800"/>
                <a:t>d’</a:t>
              </a:r>
              <a:r>
                <a:rPr lang="fr-FR" sz="1800">
                  <a:solidFill>
                    <a:srgbClr val="800000"/>
                  </a:solidFill>
                </a:rPr>
                <a:t>I</a:t>
              </a:r>
              <a:r>
                <a:rPr lang="fr-FR" sz="1800"/>
                <a:t>nteraction</a:t>
              </a:r>
            </a:p>
          </p:txBody>
        </p:sp>
        <p:sp>
          <p:nvSpPr>
            <p:cNvPr id="9" name="Line 9"/>
            <p:cNvSpPr>
              <a:spLocks noChangeShapeType="1"/>
            </p:cNvSpPr>
            <p:nvPr/>
          </p:nvSpPr>
          <p:spPr bwMode="auto">
            <a:xfrm flipH="1">
              <a:off x="2160" y="2976"/>
              <a:ext cx="336" cy="0"/>
            </a:xfrm>
            <a:prstGeom prst="line">
              <a:avLst/>
            </a:prstGeom>
            <a:noFill/>
            <a:ln w="2857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fr-FR"/>
            </a:p>
          </p:txBody>
        </p:sp>
        <p:sp>
          <p:nvSpPr>
            <p:cNvPr id="10" name="Line 10"/>
            <p:cNvSpPr>
              <a:spLocks noChangeShapeType="1"/>
            </p:cNvSpPr>
            <p:nvPr/>
          </p:nvSpPr>
          <p:spPr bwMode="auto">
            <a:xfrm flipH="1">
              <a:off x="3552" y="2928"/>
              <a:ext cx="336" cy="0"/>
            </a:xfrm>
            <a:prstGeom prst="line">
              <a:avLst/>
            </a:prstGeom>
            <a:noFill/>
            <a:ln w="2857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endParaRPr lang="fr-FR"/>
            </a:p>
          </p:txBody>
        </p:sp>
        <p:sp>
          <p:nvSpPr>
            <p:cNvPr id="11" name="Line 11"/>
            <p:cNvSpPr>
              <a:spLocks noChangeShapeType="1"/>
            </p:cNvSpPr>
            <p:nvPr/>
          </p:nvSpPr>
          <p:spPr bwMode="auto">
            <a:xfrm flipH="1">
              <a:off x="2160" y="1488"/>
              <a:ext cx="288" cy="0"/>
            </a:xfrm>
            <a:prstGeom prst="line">
              <a:avLst/>
            </a:prstGeom>
            <a:noFill/>
            <a:ln w="28575">
              <a:solidFill>
                <a:schemeClr val="tx1"/>
              </a:solidFill>
              <a:round/>
              <a:headEnd type="triangle" w="med" len="med"/>
              <a:tailEnd/>
            </a:ln>
            <a:extLst>
              <a:ext uri="{909E8E84-426E-40DD-AFC4-6F175D3DCCD1}">
                <a14:hiddenFill xmlns="" xmlns:a14="http://schemas.microsoft.com/office/drawing/2010/main">
                  <a:noFill/>
                </a14:hiddenFill>
              </a:ext>
            </a:extLst>
          </p:spPr>
          <p:txBody>
            <a:bodyPr wrap="none" anchor="ctr"/>
            <a:lstStyle/>
            <a:p>
              <a:endParaRPr lang="fr-FR"/>
            </a:p>
          </p:txBody>
        </p:sp>
        <p:sp>
          <p:nvSpPr>
            <p:cNvPr id="12" name="Line 12"/>
            <p:cNvSpPr>
              <a:spLocks noChangeShapeType="1"/>
            </p:cNvSpPr>
            <p:nvPr/>
          </p:nvSpPr>
          <p:spPr bwMode="auto">
            <a:xfrm flipH="1">
              <a:off x="3600" y="1440"/>
              <a:ext cx="288" cy="0"/>
            </a:xfrm>
            <a:prstGeom prst="line">
              <a:avLst/>
            </a:prstGeom>
            <a:noFill/>
            <a:ln w="2857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fr-FR"/>
            </a:p>
          </p:txBody>
        </p:sp>
        <p:sp>
          <p:nvSpPr>
            <p:cNvPr id="13" name="Line 13"/>
            <p:cNvSpPr>
              <a:spLocks noChangeShapeType="1"/>
            </p:cNvSpPr>
            <p:nvPr/>
          </p:nvSpPr>
          <p:spPr bwMode="auto">
            <a:xfrm flipV="1">
              <a:off x="2168" y="1488"/>
              <a:ext cx="0" cy="1488"/>
            </a:xfrm>
            <a:prstGeom prst="line">
              <a:avLst/>
            </a:prstGeom>
            <a:noFill/>
            <a:ln w="2857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fr-FR"/>
            </a:p>
          </p:txBody>
        </p:sp>
        <p:sp>
          <p:nvSpPr>
            <p:cNvPr id="14" name="Line 14"/>
            <p:cNvSpPr>
              <a:spLocks noChangeShapeType="1"/>
            </p:cNvSpPr>
            <p:nvPr/>
          </p:nvSpPr>
          <p:spPr bwMode="auto">
            <a:xfrm flipV="1">
              <a:off x="3888" y="1440"/>
              <a:ext cx="0" cy="1488"/>
            </a:xfrm>
            <a:prstGeom prst="line">
              <a:avLst/>
            </a:prstGeom>
            <a:noFill/>
            <a:ln w="2857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fr-FR"/>
            </a:p>
          </p:txBody>
        </p:sp>
        <p:sp>
          <p:nvSpPr>
            <p:cNvPr id="15" name="Text Box 15"/>
            <p:cNvSpPr txBox="1">
              <a:spLocks noChangeArrowheads="1"/>
            </p:cNvSpPr>
            <p:nvPr/>
          </p:nvSpPr>
          <p:spPr bwMode="auto">
            <a:xfrm>
              <a:off x="892" y="1951"/>
              <a:ext cx="1194" cy="43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fr-FR" sz="1800" dirty="0"/>
                <a:t>Emergence de</a:t>
              </a:r>
            </a:p>
            <a:p>
              <a:r>
                <a:rPr lang="fr-FR" sz="1800" dirty="0"/>
                <a:t>fonctionnalités</a:t>
              </a:r>
            </a:p>
          </p:txBody>
        </p:sp>
        <p:sp>
          <p:nvSpPr>
            <p:cNvPr id="16" name="Text Box 16"/>
            <p:cNvSpPr txBox="1">
              <a:spLocks noChangeArrowheads="1"/>
            </p:cNvSpPr>
            <p:nvPr/>
          </p:nvSpPr>
          <p:spPr bwMode="auto">
            <a:xfrm>
              <a:off x="3888" y="1920"/>
              <a:ext cx="1367" cy="43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fr-FR" sz="1800"/>
                <a:t>Contraintes et</a:t>
              </a:r>
            </a:p>
            <a:p>
              <a:r>
                <a:rPr lang="fr-FR" sz="1800"/>
                <a:t>Objectifs sociaux</a:t>
              </a:r>
            </a:p>
          </p:txBody>
        </p:sp>
      </p:grpSp>
      <p:sp>
        <p:nvSpPr>
          <p:cNvPr id="17" name="ZoneTexte 16"/>
          <p:cNvSpPr txBox="1">
            <a:spLocks noChangeArrowheads="1"/>
          </p:cNvSpPr>
          <p:nvPr/>
        </p:nvSpPr>
        <p:spPr bwMode="auto">
          <a:xfrm>
            <a:off x="2771800" y="5991373"/>
            <a:ext cx="2262188"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r>
              <a:rPr lang="fr-FR" dirty="0">
                <a:solidFill>
                  <a:srgbClr val="800000"/>
                </a:solidFill>
              </a:rPr>
              <a:t>E</a:t>
            </a:r>
            <a:r>
              <a:rPr lang="fr-FR" dirty="0"/>
              <a:t>nvironnement</a:t>
            </a:r>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2</a:t>
            </a:fld>
            <a:endParaRPr lang="fr-BE"/>
          </a:p>
        </p:txBody>
      </p:sp>
    </p:spTree>
    <p:extLst>
      <p:ext uri="{BB962C8B-B14F-4D97-AF65-F5344CB8AC3E}">
        <p14:creationId xmlns="" xmlns:p14="http://schemas.microsoft.com/office/powerpoint/2010/main" val="35796237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l’environnement: </a:t>
            </a:r>
            <a:r>
              <a:rPr lang="fr-FR" dirty="0" smtClean="0"/>
              <a:t>Type</a:t>
            </a:r>
            <a:endParaRPr lang="fr-FR" dirty="0"/>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20</a:t>
            </a:fld>
            <a:endParaRPr lang="fr-BE"/>
          </a:p>
        </p:txBody>
      </p:sp>
      <p:pic>
        <p:nvPicPr>
          <p:cNvPr id="12290"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683568" y="1700808"/>
            <a:ext cx="6336704" cy="43334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6026435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l’environnement: </a:t>
            </a:r>
            <a:r>
              <a:rPr lang="fr-FR" dirty="0" smtClean="0"/>
              <a:t>Type</a:t>
            </a:r>
            <a:endParaRPr lang="fr-FR" dirty="0"/>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21</a:t>
            </a:fld>
            <a:endParaRPr lang="fr-BE"/>
          </a:p>
        </p:txBody>
      </p:sp>
      <p:pic>
        <p:nvPicPr>
          <p:cNvPr id="13314"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611560" y="1700808"/>
            <a:ext cx="6652860" cy="403244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8228598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l’environnement: Type</a:t>
            </a:r>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22</a:t>
            </a:fld>
            <a:endParaRPr lang="fr-BE"/>
          </a:p>
        </p:txBody>
      </p:sp>
      <p:pic>
        <p:nvPicPr>
          <p:cNvPr id="14338"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95536" y="1814513"/>
            <a:ext cx="6624736" cy="44383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2006838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l’environnement: Type</a:t>
            </a:r>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23</a:t>
            </a:fld>
            <a:endParaRPr lang="fr-BE"/>
          </a:p>
        </p:txBody>
      </p:sp>
      <p:pic>
        <p:nvPicPr>
          <p:cNvPr id="15362"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539552" y="1700807"/>
            <a:ext cx="6846468" cy="44644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3304716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l’environnement: Type</a:t>
            </a:r>
          </a:p>
        </p:txBody>
      </p:sp>
      <p:sp>
        <p:nvSpPr>
          <p:cNvPr id="3" name="Espace réservé du contenu 2"/>
          <p:cNvSpPr>
            <a:spLocks noGrp="1"/>
          </p:cNvSpPr>
          <p:nvPr>
            <p:ph idx="1"/>
          </p:nvPr>
        </p:nvSpPr>
        <p:spPr/>
        <p:txBody>
          <a:bodyPr>
            <a:normAutofit/>
          </a:bodyPr>
          <a:lstStyle/>
          <a:p>
            <a:endParaRPr lang="fr-FR" dirty="0"/>
          </a:p>
          <a:p>
            <a:r>
              <a:rPr lang="fr-FR" dirty="0"/>
              <a:t>Le projet </a:t>
            </a:r>
            <a:r>
              <a:rPr lang="fr-FR" dirty="0" err="1"/>
              <a:t>TerraDynamica</a:t>
            </a:r>
            <a:r>
              <a:rPr lang="fr-FR" dirty="0"/>
              <a:t> a pour objectif le </a:t>
            </a:r>
            <a:r>
              <a:rPr lang="fr-FR" b="1" dirty="0"/>
              <a:t>développement</a:t>
            </a:r>
            <a:r>
              <a:rPr lang="fr-FR" dirty="0"/>
              <a:t> d’une </a:t>
            </a:r>
            <a:r>
              <a:rPr lang="fr-FR" b="1" dirty="0"/>
              <a:t>plateforme d’animation comportementale 3D temps-réel</a:t>
            </a:r>
            <a:r>
              <a:rPr lang="fr-FR" dirty="0"/>
              <a:t> des principaux acteurs (personnes, foules, véhicules, trafics, flux, circulations) de la vie urbaine, immergés dans leur environnement 3D, </a:t>
            </a:r>
            <a:r>
              <a:rPr lang="fr-FR" b="1" dirty="0"/>
              <a:t>ouverte</a:t>
            </a:r>
            <a:r>
              <a:rPr lang="fr-FR" dirty="0"/>
              <a:t> et </a:t>
            </a:r>
            <a:r>
              <a:rPr lang="fr-FR" b="1" dirty="0"/>
              <a:t>adaptable</a:t>
            </a:r>
            <a:r>
              <a:rPr lang="fr-FR" dirty="0"/>
              <a:t> à différents domaines applicatifs</a:t>
            </a:r>
            <a:r>
              <a:rPr lang="fr-FR" dirty="0" smtClean="0"/>
              <a:t>. Vidéo de terra </a:t>
            </a:r>
            <a:r>
              <a:rPr lang="fr-FR" dirty="0" err="1" smtClean="0"/>
              <a:t>Dynamica</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24</a:t>
            </a:fld>
            <a:endParaRPr lang="fr-BE"/>
          </a:p>
        </p:txBody>
      </p:sp>
    </p:spTree>
    <p:extLst>
      <p:ext uri="{BB962C8B-B14F-4D97-AF65-F5344CB8AC3E}">
        <p14:creationId xmlns="" xmlns:p14="http://schemas.microsoft.com/office/powerpoint/2010/main" val="9371667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Terra </a:t>
            </a:r>
            <a:r>
              <a:rPr lang="fr-FR" dirty="0" err="1" smtClean="0"/>
              <a:t>dynamica</a:t>
            </a:r>
            <a:endParaRPr lang="fr-FR" dirty="0"/>
          </a:p>
        </p:txBody>
      </p:sp>
      <p:pic>
        <p:nvPicPr>
          <p:cNvPr id="5" name="Espace réservé du contenu 4"/>
          <p:cNvPicPr>
            <a:picLocks noGrp="1" noChangeAspect="1"/>
          </p:cNvPicPr>
          <p:nvPr>
            <p:ph idx="1"/>
          </p:nvPr>
        </p:nvPicPr>
        <p:blipFill>
          <a:blip r:embed="rId2">
            <a:extLst>
              <a:ext uri="{28A0092B-C50C-407E-A947-70E740481C1C}">
                <a14:useLocalDpi xmlns="" xmlns:a14="http://schemas.microsoft.com/office/drawing/2010/main" val="0"/>
              </a:ext>
            </a:extLst>
          </a:blip>
          <a:stretch>
            <a:fillRect/>
          </a:stretch>
        </p:blipFill>
        <p:spPr>
          <a:xfrm>
            <a:off x="179512" y="1628800"/>
            <a:ext cx="8964488" cy="4608512"/>
          </a:xfrm>
        </p:spPr>
      </p:pic>
      <p:sp>
        <p:nvSpPr>
          <p:cNvPr id="4" name="Espace réservé du numéro de diapositive 3"/>
          <p:cNvSpPr>
            <a:spLocks noGrp="1"/>
          </p:cNvSpPr>
          <p:nvPr>
            <p:ph type="sldNum" sz="quarter" idx="12"/>
          </p:nvPr>
        </p:nvSpPr>
        <p:spPr/>
        <p:txBody>
          <a:bodyPr/>
          <a:lstStyle/>
          <a:p>
            <a:fld id="{CF4668DC-857F-487D-BFFA-8C0CA5037977}" type="slidenum">
              <a:rPr lang="fr-BE" smtClean="0"/>
              <a:pPr/>
              <a:t>25</a:t>
            </a:fld>
            <a:endParaRPr lang="fr-BE"/>
          </a:p>
        </p:txBody>
      </p:sp>
      <p:sp>
        <p:nvSpPr>
          <p:cNvPr id="6" name="ZoneTexte 5"/>
          <p:cNvSpPr txBox="1"/>
          <p:nvPr/>
        </p:nvSpPr>
        <p:spPr>
          <a:xfrm>
            <a:off x="179512" y="1593666"/>
            <a:ext cx="1656184" cy="646331"/>
          </a:xfrm>
          <a:prstGeom prst="rect">
            <a:avLst/>
          </a:prstGeom>
          <a:solidFill>
            <a:schemeClr val="bg1"/>
          </a:solidFill>
        </p:spPr>
        <p:txBody>
          <a:bodyPr wrap="square" rtlCol="0">
            <a:spAutoFit/>
          </a:bodyPr>
          <a:lstStyle/>
          <a:p>
            <a:r>
              <a:rPr lang="fr-FR" dirty="0" smtClean="0"/>
              <a:t>Réseau de transport </a:t>
            </a:r>
            <a:endParaRPr lang="fr-FR" dirty="0"/>
          </a:p>
        </p:txBody>
      </p:sp>
      <p:sp>
        <p:nvSpPr>
          <p:cNvPr id="7" name="ZoneTexte 6"/>
          <p:cNvSpPr txBox="1"/>
          <p:nvPr/>
        </p:nvSpPr>
        <p:spPr>
          <a:xfrm>
            <a:off x="179512" y="2852936"/>
            <a:ext cx="1872208" cy="1323439"/>
          </a:xfrm>
          <a:prstGeom prst="rect">
            <a:avLst/>
          </a:prstGeom>
          <a:solidFill>
            <a:schemeClr val="bg1"/>
          </a:solidFill>
        </p:spPr>
        <p:txBody>
          <a:bodyPr wrap="square" rtlCol="0">
            <a:spAutoFit/>
          </a:bodyPr>
          <a:lstStyle/>
          <a:p>
            <a:r>
              <a:rPr lang="fr-FR" sz="1600" dirty="0" smtClean="0"/>
              <a:t>Personnage:</a:t>
            </a:r>
          </a:p>
          <a:p>
            <a:pPr marL="285750" indent="-285750">
              <a:buFont typeface="Arial" pitchFamily="34" charset="0"/>
              <a:buChar char="•"/>
            </a:pPr>
            <a:r>
              <a:rPr lang="fr-FR" sz="1600" dirty="0" smtClean="0"/>
              <a:t>1 Personne</a:t>
            </a:r>
          </a:p>
          <a:p>
            <a:pPr marL="285750" indent="-285750">
              <a:buFont typeface="Arial" pitchFamily="34" charset="0"/>
              <a:buChar char="•"/>
            </a:pPr>
            <a:r>
              <a:rPr lang="fr-FR" sz="1600" dirty="0" smtClean="0"/>
              <a:t>Groupe de personne</a:t>
            </a:r>
          </a:p>
          <a:p>
            <a:pPr marL="285750" indent="-285750">
              <a:buFont typeface="Arial" pitchFamily="34" charset="0"/>
              <a:buChar char="•"/>
            </a:pPr>
            <a:r>
              <a:rPr lang="fr-FR" sz="1600" dirty="0" smtClean="0"/>
              <a:t>Foule</a:t>
            </a:r>
            <a:endParaRPr lang="fr-FR" sz="1600" dirty="0"/>
          </a:p>
        </p:txBody>
      </p:sp>
      <p:sp>
        <p:nvSpPr>
          <p:cNvPr id="8" name="ZoneTexte 7"/>
          <p:cNvSpPr txBox="1"/>
          <p:nvPr/>
        </p:nvSpPr>
        <p:spPr>
          <a:xfrm>
            <a:off x="7235280" y="2852936"/>
            <a:ext cx="1908720" cy="830997"/>
          </a:xfrm>
          <a:prstGeom prst="rect">
            <a:avLst/>
          </a:prstGeom>
          <a:solidFill>
            <a:schemeClr val="bg1"/>
          </a:solidFill>
        </p:spPr>
        <p:txBody>
          <a:bodyPr wrap="square" rtlCol="0">
            <a:spAutoFit/>
          </a:bodyPr>
          <a:lstStyle/>
          <a:p>
            <a:r>
              <a:rPr lang="fr-FR" sz="1600" dirty="0" smtClean="0"/>
              <a:t>Trafic: automobiles, Cyclistes</a:t>
            </a:r>
            <a:endParaRPr lang="fr-FR" sz="1600" dirty="0"/>
          </a:p>
        </p:txBody>
      </p:sp>
      <p:sp>
        <p:nvSpPr>
          <p:cNvPr id="9" name="ZoneTexte 8"/>
          <p:cNvSpPr txBox="1"/>
          <p:nvPr/>
        </p:nvSpPr>
        <p:spPr>
          <a:xfrm>
            <a:off x="7255737" y="1593666"/>
            <a:ext cx="1908720" cy="830997"/>
          </a:xfrm>
          <a:prstGeom prst="rect">
            <a:avLst/>
          </a:prstGeom>
          <a:solidFill>
            <a:schemeClr val="bg1"/>
          </a:solidFill>
        </p:spPr>
        <p:txBody>
          <a:bodyPr wrap="square" rtlCol="0">
            <a:spAutoFit/>
          </a:bodyPr>
          <a:lstStyle/>
          <a:p>
            <a:r>
              <a:rPr lang="fr-FR" sz="1600" dirty="0" smtClean="0"/>
              <a:t>Signalisation routière</a:t>
            </a:r>
          </a:p>
          <a:p>
            <a:endParaRPr lang="fr-FR" sz="1600" dirty="0"/>
          </a:p>
        </p:txBody>
      </p:sp>
    </p:spTree>
    <p:extLst>
      <p:ext uri="{BB962C8B-B14F-4D97-AF65-F5344CB8AC3E}">
        <p14:creationId xmlns="" xmlns:p14="http://schemas.microsoft.com/office/powerpoint/2010/main" val="575615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SMA: </a:t>
            </a:r>
            <a:r>
              <a:rPr lang="fr-FR" dirty="0"/>
              <a:t>Type</a:t>
            </a:r>
          </a:p>
        </p:txBody>
      </p:sp>
      <p:sp>
        <p:nvSpPr>
          <p:cNvPr id="3" name="Espace réservé du contenu 2"/>
          <p:cNvSpPr>
            <a:spLocks noGrp="1"/>
          </p:cNvSpPr>
          <p:nvPr>
            <p:ph idx="1"/>
          </p:nvPr>
        </p:nvSpPr>
        <p:spPr>
          <a:xfrm>
            <a:off x="457200" y="1823040"/>
            <a:ext cx="7239000" cy="4846320"/>
          </a:xfrm>
        </p:spPr>
        <p:txBody>
          <a:bodyPr>
            <a:normAutofit/>
          </a:bodyPr>
          <a:lstStyle/>
          <a:p>
            <a:r>
              <a:rPr lang="fr-FR" dirty="0" smtClean="0"/>
              <a:t>Le </a:t>
            </a:r>
            <a:r>
              <a:rPr lang="fr-FR" dirty="0" err="1"/>
              <a:t>coeur</a:t>
            </a:r>
            <a:r>
              <a:rPr lang="fr-FR" dirty="0"/>
              <a:t> du projet consiste dans la recherche et la réalisation d’un </a:t>
            </a:r>
            <a:r>
              <a:rPr lang="fr-FR" b="1" dirty="0"/>
              <a:t>moteur d’animation comportementale</a:t>
            </a:r>
            <a:r>
              <a:rPr lang="fr-FR" dirty="0"/>
              <a:t> basé sur les technologies d’intelligence artificielle permettant de représenter des comportements des acteurs véhicules et piétons prenant des décisions en fonction de la situation, et des objectifs assignés, naviguant et se déplaçant de manière autonome. </a:t>
            </a:r>
          </a:p>
          <a:p>
            <a:pPr marL="0" indent="0">
              <a:buNone/>
            </a:pP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26</a:t>
            </a:fld>
            <a:endParaRPr lang="fr-BE"/>
          </a:p>
        </p:txBody>
      </p:sp>
    </p:spTree>
    <p:extLst>
      <p:ext uri="{BB962C8B-B14F-4D97-AF65-F5344CB8AC3E}">
        <p14:creationId xmlns="" xmlns:p14="http://schemas.microsoft.com/office/powerpoint/2010/main" val="38559862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SMA: Exemple</a:t>
            </a:r>
            <a:endParaRPr lang="fr-FR" dirty="0"/>
          </a:p>
        </p:txBody>
      </p:sp>
      <p:sp>
        <p:nvSpPr>
          <p:cNvPr id="3" name="Espace réservé du contenu 2"/>
          <p:cNvSpPr>
            <a:spLocks noGrp="1"/>
          </p:cNvSpPr>
          <p:nvPr>
            <p:ph idx="1"/>
          </p:nvPr>
        </p:nvSpPr>
        <p:spPr>
          <a:xfrm>
            <a:off x="539552" y="1700808"/>
            <a:ext cx="7239000" cy="4846320"/>
          </a:xfrm>
        </p:spPr>
        <p:txBody>
          <a:bodyPr/>
          <a:lstStyle/>
          <a:p>
            <a:r>
              <a:rPr lang="fr-FR" dirty="0"/>
              <a:t>A ce noyau se superposent des composants d’interaction permettant d’interfacer, d’interagir et de rendre sensible l’état et le comportement des acteurs : moteur visuel 3D, moteur de son 3D, interface web et interface au travers d’agents conversationnels.</a:t>
            </a:r>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27</a:t>
            </a:fld>
            <a:endParaRPr lang="fr-BE"/>
          </a:p>
        </p:txBody>
      </p:sp>
    </p:spTree>
    <p:extLst>
      <p:ext uri="{BB962C8B-B14F-4D97-AF65-F5344CB8AC3E}">
        <p14:creationId xmlns="" xmlns:p14="http://schemas.microsoft.com/office/powerpoint/2010/main" val="890166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Notion </a:t>
            </a:r>
            <a:r>
              <a:rPr lang="fr-FR" dirty="0" smtClean="0"/>
              <a:t>d’agent: Modélisation</a:t>
            </a:r>
            <a:endParaRPr lang="fr-FR" dirty="0"/>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pic>
        <p:nvPicPr>
          <p:cNvPr id="24578"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539552" y="1772816"/>
            <a:ext cx="6800689" cy="410445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Espace réservé du numéro de diapositive 3"/>
          <p:cNvSpPr>
            <a:spLocks noGrp="1"/>
          </p:cNvSpPr>
          <p:nvPr>
            <p:ph type="sldNum" sz="quarter" idx="12"/>
          </p:nvPr>
        </p:nvSpPr>
        <p:spPr/>
        <p:txBody>
          <a:bodyPr/>
          <a:lstStyle/>
          <a:p>
            <a:fld id="{CF4668DC-857F-487D-BFFA-8C0CA5037977}" type="slidenum">
              <a:rPr lang="fr-BE" smtClean="0"/>
              <a:pPr/>
              <a:t>3</a:t>
            </a:fld>
            <a:endParaRPr lang="fr-BE"/>
          </a:p>
        </p:txBody>
      </p:sp>
    </p:spTree>
    <p:extLst>
      <p:ext uri="{BB962C8B-B14F-4D97-AF65-F5344CB8AC3E}">
        <p14:creationId xmlns="" xmlns:p14="http://schemas.microsoft.com/office/powerpoint/2010/main" val="22004443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Notion d’agent: Modélisation</a:t>
            </a:r>
          </a:p>
        </p:txBody>
      </p:sp>
      <p:pic>
        <p:nvPicPr>
          <p:cNvPr id="25602"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323216" y="3313328"/>
            <a:ext cx="5481032" cy="342159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3" name="Espace réservé du contenu 2"/>
          <p:cNvSpPr>
            <a:spLocks noGrp="1"/>
          </p:cNvSpPr>
          <p:nvPr>
            <p:ph idx="1"/>
          </p:nvPr>
        </p:nvSpPr>
        <p:spPr/>
        <p:txBody>
          <a:bodyPr/>
          <a:lstStyle/>
          <a:p>
            <a:r>
              <a:rPr lang="fr-FR" dirty="0" smtClean="0"/>
              <a:t>Le modèle AGR (Agent, Group, </a:t>
            </a:r>
            <a:r>
              <a:rPr lang="fr-FR" dirty="0" err="1" smtClean="0"/>
              <a:t>Role</a:t>
            </a:r>
            <a:r>
              <a:rPr lang="fr-FR" dirty="0" smtClean="0"/>
              <a:t>)</a:t>
            </a:r>
          </a:p>
          <a:p>
            <a:pPr marL="0" indent="0">
              <a:buNone/>
            </a:pPr>
            <a:r>
              <a:rPr lang="fr-FR" b="1" u="sng" dirty="0" smtClean="0"/>
              <a:t>Agent: </a:t>
            </a:r>
            <a:r>
              <a:rPr lang="fr-FR" dirty="0" smtClean="0"/>
              <a:t>Une </a:t>
            </a:r>
            <a:r>
              <a:rPr lang="fr-FR" dirty="0"/>
              <a:t>entité autonome et communicante </a:t>
            </a:r>
            <a:r>
              <a:rPr lang="fr-FR" dirty="0" smtClean="0"/>
              <a:t>qui joue </a:t>
            </a:r>
            <a:r>
              <a:rPr lang="fr-FR" dirty="0"/>
              <a:t>des rôles dans des groupes. Un agent peut avoir plusieurs rôles et être membre de plusieurs groupes. </a:t>
            </a:r>
          </a:p>
          <a:p>
            <a:endParaRPr lang="fr-FR" dirty="0"/>
          </a:p>
          <a:p>
            <a:endParaRPr lang="fr-FR" dirty="0"/>
          </a:p>
          <a:p>
            <a:endParaRPr lang="fr-FR" dirty="0"/>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a:t>
            </a:fld>
            <a:endParaRPr lang="fr-BE"/>
          </a:p>
        </p:txBody>
      </p:sp>
    </p:spTree>
    <p:extLst>
      <p:ext uri="{BB962C8B-B14F-4D97-AF65-F5344CB8AC3E}">
        <p14:creationId xmlns="" xmlns:p14="http://schemas.microsoft.com/office/powerpoint/2010/main" val="42705849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Notion d’agent: Modélisation</a:t>
            </a:r>
          </a:p>
        </p:txBody>
      </p:sp>
      <p:sp>
        <p:nvSpPr>
          <p:cNvPr id="3" name="Espace réservé du contenu 2"/>
          <p:cNvSpPr>
            <a:spLocks noGrp="1"/>
          </p:cNvSpPr>
          <p:nvPr>
            <p:ph idx="1"/>
          </p:nvPr>
        </p:nvSpPr>
        <p:spPr/>
        <p:txBody>
          <a:bodyPr/>
          <a:lstStyle/>
          <a:p>
            <a:r>
              <a:rPr lang="fr-FR" b="1" u="sng" dirty="0" smtClean="0"/>
              <a:t>Le rôle: </a:t>
            </a:r>
            <a:r>
              <a:rPr lang="fr-FR" dirty="0" smtClean="0"/>
              <a:t>la </a:t>
            </a:r>
            <a:r>
              <a:rPr lang="fr-FR" dirty="0"/>
              <a:t>représentation abstraite de la fonction d'un agent. </a:t>
            </a:r>
            <a:endParaRPr lang="fr-FR" dirty="0" smtClean="0"/>
          </a:p>
          <a:p>
            <a:pPr marL="0" indent="0">
              <a:buNone/>
            </a:pPr>
            <a:r>
              <a:rPr lang="fr-FR" dirty="0"/>
              <a:t> </a:t>
            </a:r>
            <a:r>
              <a:rPr lang="fr-FR" dirty="0" smtClean="0"/>
              <a:t>  Les </a:t>
            </a:r>
            <a:r>
              <a:rPr lang="fr-FR" dirty="0"/>
              <a:t>rôles sont locaux aux groupes. Un rôle </a:t>
            </a:r>
            <a:r>
              <a:rPr lang="fr-FR" dirty="0" smtClean="0"/>
              <a:t>  </a:t>
            </a:r>
          </a:p>
          <a:p>
            <a:pPr marL="0" indent="0">
              <a:buNone/>
            </a:pPr>
            <a:r>
              <a:rPr lang="fr-FR" dirty="0"/>
              <a:t> </a:t>
            </a:r>
            <a:r>
              <a:rPr lang="fr-FR" dirty="0" smtClean="0"/>
              <a:t>  peut </a:t>
            </a:r>
            <a:r>
              <a:rPr lang="fr-FR" dirty="0"/>
              <a:t>être joué par plusieurs agents </a:t>
            </a:r>
          </a:p>
          <a:p>
            <a:endParaRPr lang="fr-FR" dirty="0"/>
          </a:p>
          <a:p>
            <a:endParaRPr lang="fr-FR" dirty="0"/>
          </a:p>
          <a:p>
            <a:endParaRPr lang="fr-FR" dirty="0"/>
          </a:p>
          <a:p>
            <a:endParaRPr lang="fr-FR" dirty="0"/>
          </a:p>
        </p:txBody>
      </p:sp>
      <p:pic>
        <p:nvPicPr>
          <p:cNvPr id="4"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323216" y="3463793"/>
            <a:ext cx="5481032" cy="342159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Espace réservé du numéro de diapositive 4"/>
          <p:cNvSpPr>
            <a:spLocks noGrp="1"/>
          </p:cNvSpPr>
          <p:nvPr>
            <p:ph type="sldNum" sz="quarter" idx="12"/>
          </p:nvPr>
        </p:nvSpPr>
        <p:spPr/>
        <p:txBody>
          <a:bodyPr/>
          <a:lstStyle/>
          <a:p>
            <a:fld id="{CF4668DC-857F-487D-BFFA-8C0CA5037977}" type="slidenum">
              <a:rPr lang="fr-BE" smtClean="0"/>
              <a:pPr/>
              <a:t>5</a:t>
            </a:fld>
            <a:endParaRPr lang="fr-BE"/>
          </a:p>
        </p:txBody>
      </p:sp>
    </p:spTree>
    <p:extLst>
      <p:ext uri="{BB962C8B-B14F-4D97-AF65-F5344CB8AC3E}">
        <p14:creationId xmlns="" xmlns:p14="http://schemas.microsoft.com/office/powerpoint/2010/main" val="18023631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Notion d’agent: Modélisation</a:t>
            </a:r>
          </a:p>
        </p:txBody>
      </p:sp>
      <p:sp>
        <p:nvSpPr>
          <p:cNvPr id="3" name="Espace réservé du contenu 2"/>
          <p:cNvSpPr>
            <a:spLocks noGrp="1"/>
          </p:cNvSpPr>
          <p:nvPr>
            <p:ph idx="1"/>
          </p:nvPr>
        </p:nvSpPr>
        <p:spPr/>
        <p:txBody>
          <a:bodyPr/>
          <a:lstStyle/>
          <a:p>
            <a:r>
              <a:rPr lang="fr-FR" b="1" u="sng" dirty="0" smtClean="0"/>
              <a:t>Groupe</a:t>
            </a:r>
            <a:endParaRPr lang="fr-FR" b="1" u="sng" dirty="0"/>
          </a:p>
          <a:p>
            <a:r>
              <a:rPr lang="fr-FR" dirty="0" smtClean="0"/>
              <a:t>un </a:t>
            </a:r>
            <a:r>
              <a:rPr lang="fr-FR" dirty="0"/>
              <a:t>ensemble d'agents partageant une </a:t>
            </a:r>
            <a:r>
              <a:rPr lang="fr-FR" dirty="0" smtClean="0"/>
              <a:t>caractéristique.</a:t>
            </a:r>
          </a:p>
          <a:p>
            <a:pPr marL="0" indent="0">
              <a:buNone/>
            </a:pPr>
            <a:r>
              <a:rPr lang="fr-FR" dirty="0" smtClean="0"/>
              <a:t>   Deux </a:t>
            </a:r>
            <a:r>
              <a:rPr lang="fr-FR" dirty="0"/>
              <a:t>agents peuvent communiquer que s'ils </a:t>
            </a:r>
            <a:r>
              <a:rPr lang="fr-FR" dirty="0" smtClean="0"/>
              <a:t>  </a:t>
            </a:r>
          </a:p>
          <a:p>
            <a:pPr marL="0" indent="0">
              <a:buNone/>
            </a:pPr>
            <a:r>
              <a:rPr lang="fr-FR" dirty="0"/>
              <a:t> </a:t>
            </a:r>
            <a:r>
              <a:rPr lang="fr-FR" dirty="0" smtClean="0"/>
              <a:t>  sont </a:t>
            </a:r>
            <a:r>
              <a:rPr lang="fr-FR" dirty="0"/>
              <a:t>membres du même groupe</a:t>
            </a:r>
          </a:p>
          <a:p>
            <a:endParaRPr lang="fr-FR" dirty="0"/>
          </a:p>
        </p:txBody>
      </p:sp>
      <p:pic>
        <p:nvPicPr>
          <p:cNvPr id="26626"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971600" y="4149080"/>
            <a:ext cx="5689852" cy="201622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Espace réservé du numéro de diapositive 3"/>
          <p:cNvSpPr>
            <a:spLocks noGrp="1"/>
          </p:cNvSpPr>
          <p:nvPr>
            <p:ph type="sldNum" sz="quarter" idx="12"/>
          </p:nvPr>
        </p:nvSpPr>
        <p:spPr/>
        <p:txBody>
          <a:bodyPr/>
          <a:lstStyle/>
          <a:p>
            <a:fld id="{CF4668DC-857F-487D-BFFA-8C0CA5037977}" type="slidenum">
              <a:rPr lang="fr-BE" smtClean="0"/>
              <a:pPr/>
              <a:t>6</a:t>
            </a:fld>
            <a:endParaRPr lang="fr-BE"/>
          </a:p>
        </p:txBody>
      </p:sp>
    </p:spTree>
    <p:extLst>
      <p:ext uri="{BB962C8B-B14F-4D97-AF65-F5344CB8AC3E}">
        <p14:creationId xmlns="" xmlns:p14="http://schemas.microsoft.com/office/powerpoint/2010/main" val="34436257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Notion d’agent: Modélisation</a:t>
            </a:r>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pic>
        <p:nvPicPr>
          <p:cNvPr id="27650"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67544" y="1916832"/>
            <a:ext cx="7585082" cy="46085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Espace réservé du numéro de diapositive 3"/>
          <p:cNvSpPr>
            <a:spLocks noGrp="1"/>
          </p:cNvSpPr>
          <p:nvPr>
            <p:ph type="sldNum" sz="quarter" idx="12"/>
          </p:nvPr>
        </p:nvSpPr>
        <p:spPr/>
        <p:txBody>
          <a:bodyPr/>
          <a:lstStyle/>
          <a:p>
            <a:fld id="{CF4668DC-857F-487D-BFFA-8C0CA5037977}" type="slidenum">
              <a:rPr lang="fr-BE" smtClean="0"/>
              <a:pPr/>
              <a:t>7</a:t>
            </a:fld>
            <a:endParaRPr lang="fr-BE"/>
          </a:p>
        </p:txBody>
      </p:sp>
    </p:spTree>
    <p:extLst>
      <p:ext uri="{BB962C8B-B14F-4D97-AF65-F5344CB8AC3E}">
        <p14:creationId xmlns="" xmlns:p14="http://schemas.microsoft.com/office/powerpoint/2010/main" val="10503935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éléments </a:t>
            </a:r>
            <a:r>
              <a:rPr lang="fr-FR" smtClean="0"/>
              <a:t>d’un SMA+++++</a:t>
            </a:r>
            <a:endParaRPr lang="fr-FR" dirty="0"/>
          </a:p>
        </p:txBody>
      </p:sp>
      <p:pic>
        <p:nvPicPr>
          <p:cNvPr id="8194"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339752" y="2924944"/>
            <a:ext cx="5757308" cy="37909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3" name="Espace réservé du contenu 2"/>
          <p:cNvSpPr>
            <a:spLocks noGrp="1"/>
          </p:cNvSpPr>
          <p:nvPr>
            <p:ph idx="1"/>
          </p:nvPr>
        </p:nvSpPr>
        <p:spPr/>
        <p:txBody>
          <a:bodyPr/>
          <a:lstStyle/>
          <a:p>
            <a:pPr marL="0" indent="0">
              <a:buNone/>
            </a:pPr>
            <a:r>
              <a:rPr lang="fr-FR" dirty="0"/>
              <a:t>•Environnement </a:t>
            </a:r>
          </a:p>
          <a:p>
            <a:pPr marL="0" indent="0">
              <a:buNone/>
            </a:pPr>
            <a:r>
              <a:rPr lang="fr-FR" dirty="0"/>
              <a:t>•Agent </a:t>
            </a:r>
          </a:p>
          <a:p>
            <a:pPr marL="0" indent="0">
              <a:buNone/>
            </a:pPr>
            <a:r>
              <a:rPr lang="fr-FR" dirty="0"/>
              <a:t>•Contrôle </a:t>
            </a:r>
          </a:p>
          <a:p>
            <a:pPr marL="0" indent="0">
              <a:buNone/>
            </a:pPr>
            <a:r>
              <a:rPr lang="fr-FR" dirty="0"/>
              <a:t>•Perception / Senseurs </a:t>
            </a:r>
          </a:p>
          <a:p>
            <a:pPr marL="0" indent="0">
              <a:buNone/>
            </a:pPr>
            <a:r>
              <a:rPr lang="fr-FR" dirty="0"/>
              <a:t>•Action / Actuateurs </a:t>
            </a:r>
          </a:p>
          <a:p>
            <a:pPr marL="0" indent="0">
              <a:buNone/>
            </a:pPr>
            <a:r>
              <a:rPr lang="fr-FR" dirty="0"/>
              <a:t>•Interaction </a:t>
            </a:r>
          </a:p>
          <a:p>
            <a:pPr marL="0" indent="0">
              <a:buNone/>
            </a:pPr>
            <a:r>
              <a:rPr lang="fr-FR" dirty="0"/>
              <a:t>•Communication </a:t>
            </a:r>
          </a:p>
          <a:p>
            <a:pPr marL="0" indent="0">
              <a:buNone/>
            </a:pPr>
            <a:r>
              <a:rPr lang="fr-FR" dirty="0"/>
              <a:t>•Organisation </a:t>
            </a:r>
          </a:p>
          <a:p>
            <a:pPr marL="0" indent="0">
              <a:buNone/>
            </a:pPr>
            <a:r>
              <a:rPr lang="fr-FR" dirty="0"/>
              <a:t>•Niveau </a:t>
            </a:r>
          </a:p>
          <a:p>
            <a:endParaRPr lang="fr-FR" dirty="0"/>
          </a:p>
          <a:p>
            <a:endParaRPr lang="fr-FR" dirty="0"/>
          </a:p>
          <a:p>
            <a:endParaRPr lang="fr-FR" dirty="0"/>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8</a:t>
            </a:fld>
            <a:endParaRPr lang="fr-BE"/>
          </a:p>
        </p:txBody>
      </p:sp>
    </p:spTree>
    <p:extLst>
      <p:ext uri="{BB962C8B-B14F-4D97-AF65-F5344CB8AC3E}">
        <p14:creationId xmlns="" xmlns:p14="http://schemas.microsoft.com/office/powerpoint/2010/main" val="2537201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SMA: Caractéristiques</a:t>
            </a:r>
            <a:endParaRPr lang="fr-FR" dirty="0"/>
          </a:p>
        </p:txBody>
      </p:sp>
      <p:sp>
        <p:nvSpPr>
          <p:cNvPr id="3" name="Espace réservé du contenu 2"/>
          <p:cNvSpPr>
            <a:spLocks noGrp="1"/>
          </p:cNvSpPr>
          <p:nvPr>
            <p:ph idx="1"/>
          </p:nvPr>
        </p:nvSpPr>
        <p:spPr/>
        <p:txBody>
          <a:bodyPr/>
          <a:lstStyle/>
          <a:p>
            <a:pPr marL="0" indent="0">
              <a:buNone/>
            </a:pPr>
            <a:r>
              <a:rPr lang="fr-FR" dirty="0" smtClean="0"/>
              <a:t> </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9</a:t>
            </a:fld>
            <a:endParaRPr lang="fr-BE"/>
          </a:p>
        </p:txBody>
      </p:sp>
      <p:pic>
        <p:nvPicPr>
          <p:cNvPr id="1026"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539552" y="2348880"/>
            <a:ext cx="5760640" cy="302433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9408328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896</TotalTime>
  <Words>422</Words>
  <Application>Microsoft Office PowerPoint</Application>
  <PresentationFormat>Affichage à l'écran (4:3)</PresentationFormat>
  <Paragraphs>117</Paragraphs>
  <Slides>27</Slides>
  <Notes>0</Notes>
  <HiddenSlides>0</HiddenSlides>
  <MMClips>0</MMClips>
  <ScaleCrop>false</ScaleCrop>
  <HeadingPairs>
    <vt:vector size="4" baseType="variant">
      <vt:variant>
        <vt:lpstr>Thème</vt:lpstr>
      </vt:variant>
      <vt:variant>
        <vt:i4>1</vt:i4>
      </vt:variant>
      <vt:variant>
        <vt:lpstr>Titres des diapositives</vt:lpstr>
      </vt:variant>
      <vt:variant>
        <vt:i4>27</vt:i4>
      </vt:variant>
    </vt:vector>
  </HeadingPairs>
  <TitlesOfParts>
    <vt:vector size="28" baseType="lpstr">
      <vt:lpstr>Opulent</vt:lpstr>
      <vt:lpstr>Les systèmes multi agents</vt:lpstr>
      <vt:lpstr>Notion d’agent: type d’agents</vt:lpstr>
      <vt:lpstr>Notion d’agent: Modélisation</vt:lpstr>
      <vt:lpstr>Notion d’agent: Modélisation</vt:lpstr>
      <vt:lpstr>Notion d’agent: Modélisation</vt:lpstr>
      <vt:lpstr>Notion d’agent: Modélisation</vt:lpstr>
      <vt:lpstr>Notion d’agent: Modélisation</vt:lpstr>
      <vt:lpstr>éléments d’un SMA+++++</vt:lpstr>
      <vt:lpstr>SMA: Caractéristiques</vt:lpstr>
      <vt:lpstr>SMA: Caractéristiques</vt:lpstr>
      <vt:lpstr>SMA: Caractéristiques</vt:lpstr>
      <vt:lpstr>SMA: Caractéristiques</vt:lpstr>
      <vt:lpstr>SMA: Caractéristiques</vt:lpstr>
      <vt:lpstr>l’environnement: Aperçu</vt:lpstr>
      <vt:lpstr>l’environnement: Aperçu</vt:lpstr>
      <vt:lpstr>l’environnement: influence</vt:lpstr>
      <vt:lpstr>l’environnement: influence</vt:lpstr>
      <vt:lpstr>l’environnement: influence</vt:lpstr>
      <vt:lpstr>l’environnement: exemple</vt:lpstr>
      <vt:lpstr>l’environnement: Type</vt:lpstr>
      <vt:lpstr>l’environnement: Type</vt:lpstr>
      <vt:lpstr>l’environnement: Type</vt:lpstr>
      <vt:lpstr>l’environnement: Type</vt:lpstr>
      <vt:lpstr>l’environnement: Type</vt:lpstr>
      <vt:lpstr>Terra dynamica</vt:lpstr>
      <vt:lpstr>SMA: Type</vt:lpstr>
      <vt:lpstr>SMA: Exemple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systèmes multi agents</dc:title>
  <dc:creator>Nejersette</dc:creator>
  <cp:lastModifiedBy>hp</cp:lastModifiedBy>
  <cp:revision>64</cp:revision>
  <dcterms:created xsi:type="dcterms:W3CDTF">2012-12-13T19:35:58Z</dcterms:created>
  <dcterms:modified xsi:type="dcterms:W3CDTF">2018-10-18T10:03:38Z</dcterms:modified>
</cp:coreProperties>
</file>