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12/01/2013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73795" y="4347081"/>
            <a:ext cx="5637010" cy="882119"/>
          </a:xfrm>
        </p:spPr>
        <p:txBody>
          <a:bodyPr/>
          <a:lstStyle/>
          <a:p>
            <a:r>
              <a:rPr lang="fr-FR" dirty="0" smtClean="0"/>
              <a:t>Premier Contacte</a:t>
            </a: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17581" y="1491817"/>
            <a:ext cx="7175351" cy="1793167"/>
          </a:xfrm>
        </p:spPr>
        <p:txBody>
          <a:bodyPr>
            <a:normAutofit fontScale="90000"/>
          </a:bodyPr>
          <a:lstStyle/>
          <a:p>
            <a:r>
              <a:rPr lang="fr-FR" sz="6700" b="1" dirty="0" smtClean="0"/>
              <a:t>JADE</a:t>
            </a:r>
            <a:r>
              <a:rPr lang="fr-FR" dirty="0" smtClean="0"/>
              <a:t>: </a:t>
            </a:r>
            <a:r>
              <a:rPr lang="fr-FR" b="1" u="sng" dirty="0" smtClean="0"/>
              <a:t>J</a:t>
            </a:r>
            <a:r>
              <a:rPr lang="fr-FR" dirty="0" smtClean="0"/>
              <a:t>ava </a:t>
            </a:r>
            <a:r>
              <a:rPr lang="fr-FR" b="1" u="sng" dirty="0" smtClean="0"/>
              <a:t>A</a:t>
            </a:r>
            <a:r>
              <a:rPr lang="fr-FR" dirty="0" smtClean="0"/>
              <a:t>gent </a:t>
            </a:r>
            <a:r>
              <a:rPr lang="fr-FR" b="1" u="sng" dirty="0" err="1" smtClean="0"/>
              <a:t>De</a:t>
            </a:r>
            <a:r>
              <a:rPr lang="fr-FR" dirty="0" err="1" smtClean="0"/>
              <a:t>vlopment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Framework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1901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9297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L'agent </a:t>
            </a:r>
            <a:r>
              <a:rPr lang="fr-FR" dirty="0" err="1"/>
              <a:t>Dummy</a:t>
            </a:r>
            <a:r>
              <a:rPr lang="fr-FR" dirty="0"/>
              <a:t> est un outil simple et très utile pour visualiser des </a:t>
            </a:r>
            <a:r>
              <a:rPr lang="fr-FR" dirty="0" smtClean="0"/>
              <a:t>échanges de </a:t>
            </a:r>
            <a:r>
              <a:rPr lang="fr-FR" dirty="0"/>
              <a:t>messages entre agents. </a:t>
            </a:r>
            <a:endParaRPr lang="fr-FR" dirty="0" smtClean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r>
              <a:rPr lang="fr-FR" dirty="0" smtClean="0"/>
              <a:t>L'agent </a:t>
            </a:r>
            <a:r>
              <a:rPr lang="fr-FR" dirty="0" err="1"/>
              <a:t>Dummy</a:t>
            </a:r>
            <a:r>
              <a:rPr lang="fr-FR" dirty="0"/>
              <a:t> facilite la validation d'un </a:t>
            </a:r>
            <a:r>
              <a:rPr lang="fr-FR" dirty="0" smtClean="0"/>
              <a:t>agent avant </a:t>
            </a:r>
            <a:r>
              <a:rPr lang="fr-FR" dirty="0"/>
              <a:t>l'intégration dans le SMA et facilite le </a:t>
            </a:r>
            <a:r>
              <a:rPr lang="fr-FR" dirty="0" err="1"/>
              <a:t>debugage</a:t>
            </a:r>
            <a:r>
              <a:rPr lang="fr-FR" dirty="0"/>
              <a:t> au cas où un </a:t>
            </a:r>
            <a:r>
              <a:rPr lang="fr-FR" dirty="0" smtClean="0"/>
              <a:t>agent échouerait</a:t>
            </a:r>
            <a:r>
              <a:rPr lang="fr-FR" dirty="0"/>
              <a:t>.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67544" y="5814392"/>
            <a:ext cx="867645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fr-FR" sz="4000" dirty="0" smtClean="0"/>
              <a:t>En quelques mots: </a:t>
            </a:r>
            <a:r>
              <a:rPr lang="fr-FR" sz="4000" dirty="0" err="1" smtClean="0"/>
              <a:t>Dummy</a:t>
            </a:r>
            <a:r>
              <a:rPr lang="fr-FR" sz="4000" dirty="0" smtClean="0"/>
              <a:t> Agent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22670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605464" cy="2553464"/>
          </a:xfrm>
        </p:spPr>
        <p:txBody>
          <a:bodyPr/>
          <a:lstStyle/>
          <a:p>
            <a:r>
              <a:rPr lang="fr-FR" dirty="0"/>
              <a:t>L'interface graphique fournit un support pour éditer, composer </a:t>
            </a:r>
            <a:r>
              <a:rPr lang="fr-FR" dirty="0" smtClean="0"/>
              <a:t>et envoyer </a:t>
            </a:r>
            <a:r>
              <a:rPr lang="fr-FR" dirty="0"/>
              <a:t>des messages ACL aux agents.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Elle </a:t>
            </a:r>
            <a:r>
              <a:rPr lang="fr-FR" dirty="0"/>
              <a:t>permet également de recevoir </a:t>
            </a:r>
            <a:r>
              <a:rPr lang="fr-FR" dirty="0" smtClean="0"/>
              <a:t>et de </a:t>
            </a:r>
            <a:r>
              <a:rPr lang="fr-FR" dirty="0"/>
              <a:t>regarder des messages des agents, et, </a:t>
            </a:r>
            <a:r>
              <a:rPr lang="fr-FR" dirty="0" smtClean="0"/>
              <a:t>par </a:t>
            </a:r>
            <a:r>
              <a:rPr lang="fr-FR" dirty="0"/>
              <a:t>la suite, de sauver ou </a:t>
            </a:r>
            <a:r>
              <a:rPr lang="fr-FR" dirty="0" smtClean="0"/>
              <a:t>charger des </a:t>
            </a:r>
            <a:r>
              <a:rPr lang="fr-FR" dirty="0"/>
              <a:t>messages sur le disque dur.</a:t>
            </a:r>
          </a:p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67544" y="6030416"/>
            <a:ext cx="867645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fr-FR" sz="4000" dirty="0" smtClean="0"/>
              <a:t>En quelques mots: </a:t>
            </a:r>
            <a:r>
              <a:rPr lang="fr-FR" sz="4000" dirty="0" err="1" smtClean="0"/>
              <a:t>Dummy</a:t>
            </a:r>
            <a:r>
              <a:rPr lang="fr-FR" sz="4000" dirty="0" smtClean="0"/>
              <a:t> Agent</a:t>
            </a:r>
            <a:endParaRPr lang="fr-FR" sz="4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131840"/>
            <a:ext cx="6480720" cy="2889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5416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749480" cy="4569688"/>
          </a:xfrm>
        </p:spPr>
        <p:txBody>
          <a:bodyPr>
            <a:normAutofit/>
          </a:bodyPr>
          <a:lstStyle/>
          <a:p>
            <a:r>
              <a:rPr lang="fr-FR" dirty="0"/>
              <a:t>L'agent Sniffer permet de suivre des messages échangés dans une </a:t>
            </a:r>
            <a:r>
              <a:rPr lang="fr-FR" dirty="0" smtClean="0"/>
              <a:t>plateforme d'agent </a:t>
            </a:r>
            <a:r>
              <a:rPr lang="fr-FR" dirty="0"/>
              <a:t>Jade. </a:t>
            </a:r>
            <a:endParaRPr lang="fr-FR" dirty="0" smtClean="0"/>
          </a:p>
          <a:p>
            <a:r>
              <a:rPr lang="fr-FR" dirty="0" smtClean="0"/>
              <a:t>Quand </a:t>
            </a:r>
            <a:r>
              <a:rPr lang="fr-FR" dirty="0"/>
              <a:t>l'utilisateur décide de « renifler » un agent, ou </a:t>
            </a:r>
            <a:r>
              <a:rPr lang="fr-FR" dirty="0" smtClean="0"/>
              <a:t>un groupe </a:t>
            </a:r>
            <a:r>
              <a:rPr lang="fr-FR" dirty="0"/>
              <a:t>d’agents, chaque message dirigé vers ou venant de cet agent, ou </a:t>
            </a:r>
            <a:r>
              <a:rPr lang="fr-FR" dirty="0" smtClean="0"/>
              <a:t>du groupe</a:t>
            </a:r>
            <a:r>
              <a:rPr lang="fr-FR" dirty="0"/>
              <a:t>, est dépisté et montré dans la fenêtre de Sniffer. </a:t>
            </a:r>
            <a:endParaRPr lang="fr-FR" dirty="0" smtClean="0"/>
          </a:p>
          <a:p>
            <a:r>
              <a:rPr lang="fr-FR" dirty="0" smtClean="0"/>
              <a:t>L'utilisateur peut alors </a:t>
            </a:r>
            <a:r>
              <a:rPr lang="fr-FR" dirty="0"/>
              <a:t>regarder, sauvegarder, charger chaque message pour une </a:t>
            </a:r>
            <a:r>
              <a:rPr lang="fr-FR" dirty="0" smtClean="0"/>
              <a:t>analyse postérieure</a:t>
            </a:r>
            <a:r>
              <a:rPr lang="fr-FR" dirty="0"/>
              <a:t>.</a:t>
            </a:r>
          </a:p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67544" y="6030416"/>
            <a:ext cx="867645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fr-FR" sz="4000" dirty="0" smtClean="0"/>
              <a:t>En quelques mots: Sniffer Agent</a:t>
            </a:r>
            <a:endParaRPr lang="fr-FR" sz="4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789040"/>
            <a:ext cx="5472608" cy="2167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6344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8648" y="5310336"/>
            <a:ext cx="8305800" cy="1143000"/>
          </a:xfrm>
        </p:spPr>
        <p:txBody>
          <a:bodyPr/>
          <a:lstStyle/>
          <a:p>
            <a:pPr algn="l"/>
            <a:r>
              <a:rPr lang="fr-FR" sz="3200" dirty="0"/>
              <a:t>En quelques mots: </a:t>
            </a:r>
            <a:r>
              <a:rPr lang="fr-FR" sz="3200" dirty="0" err="1"/>
              <a:t>Introspector</a:t>
            </a:r>
            <a:r>
              <a:rPr lang="fr-FR" sz="3200" dirty="0"/>
              <a:t> </a:t>
            </a:r>
            <a:r>
              <a:rPr lang="fr-FR" sz="3200" dirty="0" smtClean="0"/>
              <a:t>Agent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L'agent </a:t>
            </a:r>
            <a:r>
              <a:rPr lang="fr-FR" dirty="0" err="1"/>
              <a:t>Introspector</a:t>
            </a:r>
            <a:r>
              <a:rPr lang="fr-FR" dirty="0"/>
              <a:t> permet de surveiller et de commander le cycle de vie </a:t>
            </a:r>
            <a:r>
              <a:rPr lang="fr-FR" dirty="0" smtClean="0"/>
              <a:t>d'un agent </a:t>
            </a:r>
            <a:r>
              <a:rPr lang="fr-FR" dirty="0"/>
              <a:t>courant ainsi que ses messages échangés (provenant de la </a:t>
            </a:r>
            <a:r>
              <a:rPr lang="fr-FR" dirty="0" smtClean="0"/>
              <a:t>file d'attente </a:t>
            </a:r>
            <a:r>
              <a:rPr lang="fr-FR" dirty="0"/>
              <a:t>des messages envoyés et reçus).</a:t>
            </a:r>
          </a:p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2564904"/>
            <a:ext cx="6696075" cy="253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2157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5742384"/>
            <a:ext cx="6512511" cy="1143000"/>
          </a:xfrm>
        </p:spPr>
        <p:txBody>
          <a:bodyPr/>
          <a:lstStyle/>
          <a:p>
            <a:r>
              <a:rPr lang="fr-FR" sz="4800" dirty="0"/>
              <a:t>En quelques mots</a:t>
            </a:r>
            <a:r>
              <a:rPr lang="fr-FR" sz="4800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8136904" cy="471370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dirty="0"/>
              <a:t>Jade est une marque déposée enregistrée par CSELT et </a:t>
            </a:r>
            <a:r>
              <a:rPr lang="fr-FR" dirty="0" smtClean="0"/>
              <a:t>résulte principalement </a:t>
            </a:r>
            <a:r>
              <a:rPr lang="fr-FR" dirty="0"/>
              <a:t>d'une activité de recherches. Il a avec </a:t>
            </a:r>
            <a:r>
              <a:rPr lang="fr-FR" dirty="0" smtClean="0"/>
              <a:t>succès </a:t>
            </a:r>
            <a:r>
              <a:rPr lang="fr-FR" dirty="0"/>
              <a:t>passé les </a:t>
            </a:r>
            <a:r>
              <a:rPr lang="fr-FR" dirty="0" smtClean="0"/>
              <a:t>tests d'interopérabilité </a:t>
            </a:r>
            <a:r>
              <a:rPr lang="fr-FR" dirty="0"/>
              <a:t>de FIPA à Séoul en janvier 1999 et à Londres avril 2001 et  </a:t>
            </a:r>
            <a:r>
              <a:rPr lang="fr-FR" dirty="0" smtClean="0"/>
              <a:t>a été </a:t>
            </a:r>
            <a:r>
              <a:rPr lang="fr-FR" dirty="0"/>
              <a:t>intensivement employé dans le cadre de plusieurs projets.</a:t>
            </a:r>
          </a:p>
          <a:p>
            <a:pPr>
              <a:lnSpc>
                <a:spcPct val="150000"/>
              </a:lnSpc>
            </a:pPr>
            <a:r>
              <a:rPr lang="fr-FR" dirty="0"/>
              <a:t>Le développement de Jade continue toujours. D'autres </a:t>
            </a:r>
            <a:r>
              <a:rPr lang="fr-FR" dirty="0" smtClean="0"/>
              <a:t>améliorations, perfectionnements</a:t>
            </a:r>
            <a:r>
              <a:rPr lang="fr-FR" dirty="0"/>
              <a:t>, et réalisations ont été déjà projetés, la plupart d'entre </a:t>
            </a:r>
            <a:r>
              <a:rPr lang="fr-FR" dirty="0" smtClean="0"/>
              <a:t>eux en </a:t>
            </a:r>
            <a:r>
              <a:rPr lang="fr-FR" dirty="0"/>
              <a:t>collaboration avec les utilisateurs intéressés de la communauté de Jade.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769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396536" cy="6858000"/>
          </a:xfrm>
        </p:spPr>
        <p:txBody>
          <a:bodyPr>
            <a:noAutofit/>
          </a:bodyPr>
          <a:lstStyle/>
          <a:p>
            <a:r>
              <a:rPr lang="en-US" sz="1600" b="1" dirty="0"/>
              <a:t>import </a:t>
            </a:r>
            <a:r>
              <a:rPr lang="en-US" sz="1600" b="1" dirty="0" err="1"/>
              <a:t>jade.core.Agent</a:t>
            </a:r>
            <a:r>
              <a:rPr lang="en-US" sz="1600" b="1" dirty="0"/>
              <a:t>;</a:t>
            </a:r>
            <a:endParaRPr lang="fr-FR" sz="1600" b="1" dirty="0"/>
          </a:p>
          <a:p>
            <a:r>
              <a:rPr lang="en-US" sz="1600" b="1" dirty="0"/>
              <a:t>import </a:t>
            </a:r>
            <a:r>
              <a:rPr lang="en-US" sz="1600" b="1" dirty="0" err="1"/>
              <a:t>jade.core.behaviours.Behaviour</a:t>
            </a:r>
            <a:r>
              <a:rPr lang="en-US" sz="1600" b="1" dirty="0"/>
              <a:t>;</a:t>
            </a:r>
            <a:endParaRPr lang="fr-FR" sz="1600" b="1" dirty="0"/>
          </a:p>
          <a:p>
            <a:r>
              <a:rPr lang="en-US" sz="1600" b="1" dirty="0"/>
              <a:t>import </a:t>
            </a:r>
            <a:r>
              <a:rPr lang="en-US" sz="1600" b="1" dirty="0" err="1"/>
              <a:t>jade.core.behaviours.CyclicBehaviour</a:t>
            </a:r>
            <a:r>
              <a:rPr lang="en-US" sz="1600" b="1" dirty="0"/>
              <a:t>;</a:t>
            </a:r>
            <a:endParaRPr lang="fr-FR" sz="1600" b="1" dirty="0"/>
          </a:p>
          <a:p>
            <a:r>
              <a:rPr lang="en-US" sz="1600" b="1" dirty="0"/>
              <a:t>import </a:t>
            </a:r>
            <a:r>
              <a:rPr lang="en-US" sz="1600" b="1" dirty="0" err="1"/>
              <a:t>jade.core.behaviours.OneShotBehaviour</a:t>
            </a:r>
            <a:r>
              <a:rPr lang="en-US" sz="1600" b="1" dirty="0"/>
              <a:t>;</a:t>
            </a:r>
            <a:endParaRPr lang="fr-FR" sz="1600" b="1" dirty="0"/>
          </a:p>
          <a:p>
            <a:r>
              <a:rPr lang="en-US" sz="1600" b="1" dirty="0"/>
              <a:t> </a:t>
            </a:r>
            <a:r>
              <a:rPr lang="en-US" sz="1600" b="1" dirty="0" smtClean="0"/>
              <a:t>public </a:t>
            </a:r>
            <a:r>
              <a:rPr lang="en-US" sz="1600" b="1" dirty="0"/>
              <a:t>class </a:t>
            </a:r>
            <a:r>
              <a:rPr lang="en-US" sz="1600" b="1" dirty="0" err="1"/>
              <a:t>SimpleAgent</a:t>
            </a:r>
            <a:r>
              <a:rPr lang="en-US" sz="1600" b="1" dirty="0"/>
              <a:t> extends Agent {</a:t>
            </a:r>
            <a:endParaRPr lang="fr-FR" sz="1600" b="1" dirty="0"/>
          </a:p>
          <a:p>
            <a:r>
              <a:rPr lang="en-US" sz="1600" b="1" dirty="0"/>
              <a:t>  protected void setup() {</a:t>
            </a:r>
            <a:endParaRPr lang="fr-FR" sz="1600" b="1" dirty="0"/>
          </a:p>
          <a:p>
            <a:r>
              <a:rPr lang="en-US" sz="1600" b="1" dirty="0"/>
              <a:t>	// </a:t>
            </a:r>
            <a:r>
              <a:rPr lang="en-US" sz="1600" b="1" dirty="0" err="1"/>
              <a:t>l'ajout</a:t>
            </a:r>
            <a:r>
              <a:rPr lang="en-US" sz="1600" b="1" dirty="0"/>
              <a:t> d'un one-shot </a:t>
            </a:r>
            <a:r>
              <a:rPr lang="en-US" sz="1600" b="1" dirty="0" err="1"/>
              <a:t>behaviour</a:t>
            </a:r>
            <a:r>
              <a:rPr lang="en-US" sz="1600" b="1" dirty="0"/>
              <a:t> pour </a:t>
            </a:r>
            <a:r>
              <a:rPr lang="en-US" sz="1600" b="1" dirty="0" err="1"/>
              <a:t>afficher</a:t>
            </a:r>
            <a:r>
              <a:rPr lang="en-US" sz="1600" b="1" dirty="0"/>
              <a:t> un Hello world :D</a:t>
            </a:r>
            <a:endParaRPr lang="fr-FR" sz="1600" b="1" dirty="0"/>
          </a:p>
          <a:p>
            <a:r>
              <a:rPr lang="en-US" sz="1600" b="1" dirty="0"/>
              <a:t>	  </a:t>
            </a:r>
            <a:r>
              <a:rPr lang="en-US" sz="1600" b="1" dirty="0" err="1"/>
              <a:t>addBehaviour</a:t>
            </a:r>
            <a:r>
              <a:rPr lang="en-US" sz="1600" b="1" dirty="0"/>
              <a:t>(new </a:t>
            </a:r>
            <a:r>
              <a:rPr lang="en-US" sz="1600" b="1" dirty="0" err="1"/>
              <a:t>OneShotBehaviour</a:t>
            </a:r>
            <a:r>
              <a:rPr lang="en-US" sz="1600" b="1" dirty="0"/>
              <a:t>(this){</a:t>
            </a:r>
            <a:endParaRPr lang="fr-FR" sz="1600" b="1" dirty="0"/>
          </a:p>
          <a:p>
            <a:r>
              <a:rPr lang="en-US" sz="1600" b="1" dirty="0"/>
              <a:t>			public void action(){</a:t>
            </a:r>
            <a:endParaRPr lang="fr-FR" sz="1600" b="1" dirty="0"/>
          </a:p>
          <a:p>
            <a:r>
              <a:rPr lang="en-US" sz="1600" b="1" dirty="0"/>
              <a:t>			    </a:t>
            </a:r>
            <a:r>
              <a:rPr lang="fr-FR" sz="1600" b="1" dirty="0" err="1"/>
              <a:t>System.out.println</a:t>
            </a:r>
            <a:r>
              <a:rPr lang="fr-FR" sz="1600" b="1" dirty="0"/>
              <a:t>("Bonjour tous le monde je suis l'agent "+</a:t>
            </a:r>
            <a:r>
              <a:rPr lang="fr-FR" sz="1600" b="1" dirty="0" err="1"/>
              <a:t>getLocalName</a:t>
            </a:r>
            <a:r>
              <a:rPr lang="fr-FR" sz="1600" b="1" dirty="0"/>
              <a:t>());</a:t>
            </a:r>
          </a:p>
          <a:p>
            <a:r>
              <a:rPr lang="fr-FR" sz="1600" b="1" dirty="0"/>
              <a:t>		  }</a:t>
            </a:r>
          </a:p>
          <a:p>
            <a:r>
              <a:rPr lang="fr-FR" sz="1600" b="1" dirty="0"/>
              <a:t>	  });</a:t>
            </a:r>
          </a:p>
          <a:p>
            <a:r>
              <a:rPr lang="fr-FR" sz="1600" b="1" dirty="0"/>
              <a:t> </a:t>
            </a:r>
            <a:r>
              <a:rPr lang="fr-FR" sz="1600" b="1" dirty="0" smtClean="0"/>
              <a:t>    </a:t>
            </a:r>
            <a:r>
              <a:rPr lang="fr-FR" sz="1600" b="1" dirty="0"/>
              <a:t>// l'ajout d'un  </a:t>
            </a:r>
            <a:r>
              <a:rPr lang="fr-FR" sz="1600" b="1" dirty="0" err="1"/>
              <a:t>CyclicBehaviour</a:t>
            </a:r>
            <a:r>
              <a:rPr lang="fr-FR" sz="1600" b="1" dirty="0"/>
              <a:t> pour afficher un message à chaque fois qu'il s'</a:t>
            </a:r>
            <a:r>
              <a:rPr lang="fr-FR" sz="1600" b="1" dirty="0" err="1"/>
              <a:t>execute</a:t>
            </a:r>
            <a:r>
              <a:rPr lang="fr-FR" sz="1600" b="1" dirty="0"/>
              <a:t>  </a:t>
            </a:r>
          </a:p>
          <a:p>
            <a:r>
              <a:rPr lang="fr-FR" sz="1600" b="1" dirty="0"/>
              <a:t>		</a:t>
            </a:r>
            <a:r>
              <a:rPr lang="en-US" sz="1600" b="1" dirty="0" err="1"/>
              <a:t>addBehaviour</a:t>
            </a:r>
            <a:r>
              <a:rPr lang="en-US" sz="1600" b="1" dirty="0"/>
              <a:t>(new </a:t>
            </a:r>
            <a:r>
              <a:rPr lang="en-US" sz="1600" b="1" dirty="0" err="1"/>
              <a:t>CyclicBehaviour</a:t>
            </a:r>
            <a:r>
              <a:rPr lang="en-US" sz="1600" b="1" dirty="0"/>
              <a:t>(this) {</a:t>
            </a:r>
            <a:endParaRPr lang="fr-FR" sz="1600" b="1" dirty="0"/>
          </a:p>
          <a:p>
            <a:r>
              <a:rPr lang="en-US" sz="1600" b="1" dirty="0"/>
              <a:t>			public void action() {    	 </a:t>
            </a:r>
            <a:endParaRPr lang="fr-FR" sz="1600" b="1" dirty="0"/>
          </a:p>
          <a:p>
            <a:r>
              <a:rPr lang="en-US" sz="1600" b="1" dirty="0"/>
              <a:t>				</a:t>
            </a:r>
            <a:r>
              <a:rPr lang="fr-FR" sz="1600" b="1" dirty="0" err="1"/>
              <a:t>System.out.println</a:t>
            </a:r>
            <a:r>
              <a:rPr lang="fr-FR" sz="1600" b="1" dirty="0"/>
              <a:t>("cyclique... ");</a:t>
            </a:r>
          </a:p>
          <a:p>
            <a:r>
              <a:rPr lang="fr-FR" sz="1600" b="1" dirty="0"/>
              <a:t>      } </a:t>
            </a:r>
          </a:p>
          <a:p>
            <a:r>
              <a:rPr lang="fr-FR" sz="1600" b="1" dirty="0"/>
              <a:t>    });</a:t>
            </a:r>
          </a:p>
          <a:p>
            <a:r>
              <a:rPr lang="fr-FR" sz="1600" b="1" dirty="0"/>
              <a:t> </a:t>
            </a:r>
            <a:endParaRPr lang="fr-FR" sz="1600" b="1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55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433784"/>
          </a:xfrm>
        </p:spPr>
        <p:txBody>
          <a:bodyPr>
            <a:normAutofit fontScale="70000" lnSpcReduction="20000"/>
          </a:bodyPr>
          <a:lstStyle/>
          <a:p>
            <a:r>
              <a:rPr lang="fr-FR" sz="2400" b="1" dirty="0"/>
              <a:t> // l'ajout d'un </a:t>
            </a:r>
            <a:r>
              <a:rPr lang="fr-FR" sz="2400" b="1" dirty="0" err="1"/>
              <a:t>generic</a:t>
            </a:r>
            <a:r>
              <a:rPr lang="fr-FR" sz="2400" b="1" dirty="0"/>
              <a:t> </a:t>
            </a:r>
            <a:r>
              <a:rPr lang="fr-FR" sz="2400" b="1" dirty="0" err="1"/>
              <a:t>behaviour</a:t>
            </a:r>
            <a:endParaRPr lang="fr-FR" sz="2400" b="1" dirty="0"/>
          </a:p>
          <a:p>
            <a:r>
              <a:rPr lang="fr-FR" sz="2400" b="1" dirty="0"/>
              <a:t>    // le </a:t>
            </a:r>
            <a:r>
              <a:rPr lang="fr-FR" sz="2400" b="1" dirty="0" err="1"/>
              <a:t>Behaviour</a:t>
            </a:r>
            <a:r>
              <a:rPr lang="fr-FR" sz="2400" b="1" dirty="0"/>
              <a:t> s'arrête quand aléatoire reçoit la valeur 7</a:t>
            </a:r>
          </a:p>
          <a:p>
            <a:r>
              <a:rPr lang="fr-FR" sz="2400" b="1" dirty="0"/>
              <a:t>    </a:t>
            </a:r>
            <a:r>
              <a:rPr lang="en-US" sz="2400" b="1" dirty="0" err="1"/>
              <a:t>addBehaviour</a:t>
            </a:r>
            <a:r>
              <a:rPr lang="en-US" sz="2400" b="1" dirty="0"/>
              <a:t>(new </a:t>
            </a:r>
            <a:r>
              <a:rPr lang="en-US" sz="2400" b="1" dirty="0" err="1"/>
              <a:t>RandomBehaviour</a:t>
            </a:r>
            <a:r>
              <a:rPr lang="en-US" sz="2400" b="1" dirty="0"/>
              <a:t>());</a:t>
            </a:r>
            <a:endParaRPr lang="fr-FR" sz="2400" b="1" dirty="0"/>
          </a:p>
          <a:p>
            <a:r>
              <a:rPr lang="en-US" sz="2400" b="1" dirty="0"/>
              <a:t>  } </a:t>
            </a:r>
            <a:endParaRPr lang="fr-FR" sz="2400" b="1" dirty="0"/>
          </a:p>
          <a:p>
            <a:r>
              <a:rPr lang="en-US" sz="2400" b="1" dirty="0"/>
              <a:t>   /**</a:t>
            </a:r>
            <a:endParaRPr lang="fr-FR" sz="2400" b="1" dirty="0"/>
          </a:p>
          <a:p>
            <a:r>
              <a:rPr lang="en-US" sz="2400" b="1" dirty="0"/>
              <a:t>   * Inner class </a:t>
            </a:r>
            <a:r>
              <a:rPr lang="en-US" sz="2400" b="1" dirty="0" err="1"/>
              <a:t>RandomBehaviour</a:t>
            </a:r>
            <a:endParaRPr lang="fr-FR" sz="2400" b="1" dirty="0"/>
          </a:p>
          <a:p>
            <a:r>
              <a:rPr lang="en-US" sz="2400" b="1" dirty="0"/>
              <a:t>   */</a:t>
            </a:r>
            <a:endParaRPr lang="fr-FR" sz="2400" b="1" dirty="0"/>
          </a:p>
          <a:p>
            <a:r>
              <a:rPr lang="en-US" sz="2400" b="1" dirty="0"/>
              <a:t>  private class </a:t>
            </a:r>
            <a:r>
              <a:rPr lang="en-US" sz="2400" b="1" dirty="0" err="1"/>
              <a:t>RandomBehaviour</a:t>
            </a:r>
            <a:r>
              <a:rPr lang="en-US" sz="2400" b="1" dirty="0"/>
              <a:t> extends </a:t>
            </a:r>
            <a:r>
              <a:rPr lang="en-US" sz="2400" b="1" dirty="0" err="1"/>
              <a:t>Behaviour</a:t>
            </a:r>
            <a:r>
              <a:rPr lang="en-US" sz="2400" b="1" dirty="0"/>
              <a:t> {</a:t>
            </a:r>
            <a:endParaRPr lang="fr-FR" sz="2400" b="1" dirty="0"/>
          </a:p>
          <a:p>
            <a:r>
              <a:rPr lang="en-US" sz="2400" b="1" dirty="0"/>
              <a:t>    </a:t>
            </a:r>
            <a:r>
              <a:rPr lang="fr-FR" sz="2400" b="1" dirty="0" err="1"/>
              <a:t>private</a:t>
            </a:r>
            <a:r>
              <a:rPr lang="fr-FR" sz="2400" b="1" dirty="0"/>
              <a:t> </a:t>
            </a:r>
            <a:r>
              <a:rPr lang="fr-FR" sz="2400" b="1" dirty="0" err="1"/>
              <a:t>int</a:t>
            </a:r>
            <a:r>
              <a:rPr lang="fr-FR" sz="2400" b="1" dirty="0"/>
              <a:t> </a:t>
            </a:r>
            <a:r>
              <a:rPr lang="fr-FR" sz="2400" b="1" dirty="0" err="1"/>
              <a:t>aleatoire</a:t>
            </a:r>
            <a:r>
              <a:rPr lang="fr-FR" sz="2400" b="1" dirty="0"/>
              <a:t> ;</a:t>
            </a:r>
          </a:p>
          <a:p>
            <a:r>
              <a:rPr lang="fr-FR" sz="2400" b="1" dirty="0"/>
              <a:t>     public </a:t>
            </a:r>
            <a:r>
              <a:rPr lang="fr-FR" sz="2400" b="1" dirty="0" err="1"/>
              <a:t>void</a:t>
            </a:r>
            <a:r>
              <a:rPr lang="fr-FR" sz="2400" b="1" dirty="0"/>
              <a:t> action() {</a:t>
            </a:r>
          </a:p>
          <a:p>
            <a:r>
              <a:rPr lang="fr-FR" sz="2400" b="1" dirty="0"/>
              <a:t>    	</a:t>
            </a:r>
            <a:r>
              <a:rPr lang="fr-FR" sz="2400" b="1" dirty="0" err="1"/>
              <a:t>aleatoire</a:t>
            </a:r>
            <a:r>
              <a:rPr lang="fr-FR" sz="2400" b="1" dirty="0"/>
              <a:t> = (</a:t>
            </a:r>
            <a:r>
              <a:rPr lang="fr-FR" sz="2400" b="1" dirty="0" err="1"/>
              <a:t>int</a:t>
            </a:r>
            <a:r>
              <a:rPr lang="fr-FR" sz="2400" b="1" dirty="0"/>
              <a:t>) (</a:t>
            </a:r>
            <a:r>
              <a:rPr lang="fr-FR" sz="2400" b="1" dirty="0" err="1"/>
              <a:t>Math.random</a:t>
            </a:r>
            <a:r>
              <a:rPr lang="fr-FR" sz="2400" b="1" dirty="0"/>
              <a:t>()*10);</a:t>
            </a:r>
          </a:p>
          <a:p>
            <a:r>
              <a:rPr lang="fr-FR" sz="2400" b="1" dirty="0"/>
              <a:t>    	</a:t>
            </a:r>
            <a:r>
              <a:rPr lang="fr-FR" sz="2400" b="1" dirty="0" err="1"/>
              <a:t>System.out.println</a:t>
            </a:r>
            <a:r>
              <a:rPr lang="fr-FR" sz="2400" b="1" dirty="0"/>
              <a:t>("</a:t>
            </a:r>
            <a:r>
              <a:rPr lang="fr-FR" sz="2400" b="1" dirty="0" err="1"/>
              <a:t>aleatoire</a:t>
            </a:r>
            <a:r>
              <a:rPr lang="fr-FR" sz="2400" b="1" dirty="0"/>
              <a:t> ="+ </a:t>
            </a:r>
            <a:r>
              <a:rPr lang="fr-FR" sz="2400" b="1" dirty="0" err="1"/>
              <a:t>aleatoire</a:t>
            </a:r>
            <a:r>
              <a:rPr lang="fr-FR" sz="2400" b="1" dirty="0"/>
              <a:t>);     </a:t>
            </a:r>
          </a:p>
          <a:p>
            <a:r>
              <a:rPr lang="fr-FR" sz="2400" b="1" dirty="0"/>
              <a:t>    </a:t>
            </a:r>
            <a:r>
              <a:rPr lang="en-US" sz="2400" b="1" dirty="0"/>
              <a:t>} </a:t>
            </a:r>
            <a:endParaRPr lang="fr-FR" sz="2400" b="1" dirty="0"/>
          </a:p>
          <a:p>
            <a:r>
              <a:rPr lang="en-US" sz="2400" b="1" dirty="0"/>
              <a:t>     public </a:t>
            </a:r>
            <a:r>
              <a:rPr lang="en-US" sz="2400" b="1" dirty="0" err="1"/>
              <a:t>boolean</a:t>
            </a:r>
            <a:r>
              <a:rPr lang="en-US" sz="2400" b="1" dirty="0"/>
              <a:t> done() {</a:t>
            </a:r>
            <a:endParaRPr lang="fr-FR" sz="2400" b="1" dirty="0"/>
          </a:p>
          <a:p>
            <a:r>
              <a:rPr lang="en-US" sz="2400" b="1" dirty="0"/>
              <a:t>      return </a:t>
            </a:r>
            <a:r>
              <a:rPr lang="en-US" sz="2400" b="1" dirty="0" err="1"/>
              <a:t>aleatoire</a:t>
            </a:r>
            <a:r>
              <a:rPr lang="en-US" sz="2400" b="1" dirty="0"/>
              <a:t> == 7;</a:t>
            </a:r>
            <a:endParaRPr lang="fr-FR" sz="2400" b="1" dirty="0"/>
          </a:p>
          <a:p>
            <a:r>
              <a:rPr lang="en-US" sz="2400" b="1" dirty="0"/>
              <a:t>    } </a:t>
            </a:r>
            <a:endParaRPr lang="fr-FR" sz="24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036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289" y="5454352"/>
            <a:ext cx="6512511" cy="1143000"/>
          </a:xfrm>
        </p:spPr>
        <p:txBody>
          <a:bodyPr/>
          <a:lstStyle/>
          <a:p>
            <a:r>
              <a:rPr lang="fr-FR" dirty="0"/>
              <a:t>E</a:t>
            </a:r>
            <a:r>
              <a:rPr lang="fr-FR" dirty="0" smtClean="0"/>
              <a:t>n </a:t>
            </a:r>
            <a:r>
              <a:rPr lang="fr-FR" dirty="0"/>
              <a:t>quelques mots</a:t>
            </a:r>
            <a:r>
              <a:rPr lang="fr-FR" b="0" dirty="0"/>
              <a:t/>
            </a:r>
            <a:br>
              <a:rPr lang="fr-FR" b="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4976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b="1" dirty="0"/>
              <a:t>Jade est un logiciel libre distribué par </a:t>
            </a:r>
            <a:r>
              <a:rPr lang="fr-FR" b="1" dirty="0" err="1"/>
              <a:t>TILab</a:t>
            </a:r>
            <a:r>
              <a:rPr lang="fr-FR" b="1" dirty="0"/>
              <a:t> en Open Source avec </a:t>
            </a:r>
            <a:r>
              <a:rPr lang="fr-FR" b="1" dirty="0" smtClean="0"/>
              <a:t>une licence </a:t>
            </a:r>
            <a:r>
              <a:rPr lang="fr-FR" b="1" dirty="0"/>
              <a:t>LGPL. </a:t>
            </a:r>
            <a:endParaRPr lang="fr-FR" b="1" dirty="0" smtClean="0"/>
          </a:p>
          <a:p>
            <a:pPr>
              <a:lnSpc>
                <a:spcPct val="150000"/>
              </a:lnSpc>
            </a:pPr>
            <a:endParaRPr lang="fr-FR" b="1" dirty="0" smtClean="0"/>
          </a:p>
          <a:p>
            <a:pPr>
              <a:lnSpc>
                <a:spcPct val="150000"/>
              </a:lnSpc>
            </a:pPr>
            <a:r>
              <a:rPr lang="fr-FR" b="1" dirty="0" smtClean="0"/>
              <a:t>Jade </a:t>
            </a:r>
            <a:r>
              <a:rPr lang="fr-FR" b="1" dirty="0"/>
              <a:t>a pour but de simplifier le développement </a:t>
            </a:r>
            <a:r>
              <a:rPr lang="fr-FR" b="1" dirty="0" smtClean="0"/>
              <a:t>des systèmes </a:t>
            </a:r>
            <a:r>
              <a:rPr lang="fr-FR" b="1" dirty="0"/>
              <a:t>multi-agents tout en fournissant un ensemble complet </a:t>
            </a:r>
            <a:r>
              <a:rPr lang="fr-FR" b="1" dirty="0" smtClean="0"/>
              <a:t>de services </a:t>
            </a:r>
            <a:r>
              <a:rPr lang="fr-FR" b="1" dirty="0"/>
              <a:t>et d'agents conformes aux spécifications FIPA.</a:t>
            </a: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8489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289" y="5814392"/>
            <a:ext cx="6512511" cy="1143000"/>
          </a:xfrm>
        </p:spPr>
        <p:txBody>
          <a:bodyPr/>
          <a:lstStyle/>
          <a:p>
            <a:r>
              <a:rPr lang="fr-FR" dirty="0"/>
              <a:t>E</a:t>
            </a:r>
            <a:r>
              <a:rPr lang="fr-FR" dirty="0" smtClean="0"/>
              <a:t>n </a:t>
            </a:r>
            <a:r>
              <a:rPr lang="fr-FR" dirty="0"/>
              <a:t>quelques mots</a:t>
            </a:r>
            <a:r>
              <a:rPr lang="fr-FR" b="0" dirty="0"/>
              <a:t/>
            </a:r>
            <a:br>
              <a:rPr lang="fr-FR" b="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92972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dirty="0"/>
              <a:t>La plate-forme d'agent de Jade inclut tous les composants obligatoires </a:t>
            </a:r>
            <a:r>
              <a:rPr lang="fr-FR" dirty="0" smtClean="0"/>
              <a:t>qui contrôlent </a:t>
            </a:r>
            <a:r>
              <a:rPr lang="fr-FR" dirty="0"/>
              <a:t>un SMA. Ces composants sont l’</a:t>
            </a:r>
            <a:r>
              <a:rPr lang="fr-FR" b="1" dirty="0"/>
              <a:t>ACC</a:t>
            </a:r>
            <a:r>
              <a:rPr lang="fr-FR" dirty="0"/>
              <a:t>, l’</a:t>
            </a:r>
            <a:r>
              <a:rPr lang="fr-FR" b="1" dirty="0"/>
              <a:t>AMS </a:t>
            </a:r>
            <a:r>
              <a:rPr lang="fr-FR" dirty="0"/>
              <a:t>et le </a:t>
            </a:r>
            <a:r>
              <a:rPr lang="fr-FR" b="1" dirty="0"/>
              <a:t>DF</a:t>
            </a:r>
            <a:r>
              <a:rPr lang="fr-FR" dirty="0"/>
              <a:t>. </a:t>
            </a:r>
            <a:endParaRPr lang="fr-FR" dirty="0" smtClean="0"/>
          </a:p>
          <a:p>
            <a:pPr>
              <a:lnSpc>
                <a:spcPct val="150000"/>
              </a:lnSpc>
            </a:pP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Toute la communication </a:t>
            </a:r>
            <a:r>
              <a:rPr lang="fr-FR" dirty="0"/>
              <a:t>entre agents est exécutée par messages FIPA ACL</a:t>
            </a:r>
            <a:r>
              <a:rPr lang="fr-FR" dirty="0" smtClean="0"/>
              <a:t>.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r>
              <a:rPr lang="fr-FR" dirty="0"/>
              <a:t>La plate-forme d'agent peut être répartie sur plusieurs serveurs. </a:t>
            </a:r>
            <a:endParaRPr lang="fr-FR" dirty="0" smtClean="0"/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0694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289" y="5670376"/>
            <a:ext cx="6512511" cy="1143000"/>
          </a:xfrm>
        </p:spPr>
        <p:txBody>
          <a:bodyPr/>
          <a:lstStyle/>
          <a:p>
            <a:r>
              <a:rPr lang="fr-FR" dirty="0"/>
              <a:t>E</a:t>
            </a:r>
            <a:r>
              <a:rPr lang="fr-FR" dirty="0" smtClean="0"/>
              <a:t>n </a:t>
            </a:r>
            <a:r>
              <a:rPr lang="fr-FR" dirty="0"/>
              <a:t>quelques mots</a:t>
            </a:r>
            <a:r>
              <a:rPr lang="fr-FR" b="0" dirty="0"/>
              <a:t/>
            </a:r>
            <a:br>
              <a:rPr lang="fr-FR" b="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78571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dirty="0"/>
              <a:t>Une seule application Java, et donc une seule machine virtuelle de Java (JVM), est exécutée sur chaque serveur</a:t>
            </a:r>
            <a:r>
              <a:rPr lang="fr-FR" dirty="0" smtClean="0"/>
              <a:t>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fr-FR" dirty="0" smtClean="0"/>
              <a:t> 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dirty="0"/>
              <a:t>Chaque JVM est un conteneur d'agents qui fournit un environnement complet pour l'exécution d'agent et permet à plusieurs agents de s'exécuter en parallèle sur le même serveur.</a:t>
            </a:r>
          </a:p>
        </p:txBody>
      </p:sp>
    </p:spTree>
    <p:extLst>
      <p:ext uri="{BB962C8B-B14F-4D97-AF65-F5344CB8AC3E}">
        <p14:creationId xmlns:p14="http://schemas.microsoft.com/office/powerpoint/2010/main" val="3960694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289" y="5670376"/>
            <a:ext cx="6512511" cy="1143000"/>
          </a:xfrm>
        </p:spPr>
        <p:txBody>
          <a:bodyPr/>
          <a:lstStyle/>
          <a:p>
            <a:r>
              <a:rPr lang="fr-FR" dirty="0"/>
              <a:t>E</a:t>
            </a:r>
            <a:r>
              <a:rPr lang="fr-FR" dirty="0" smtClean="0"/>
              <a:t>n </a:t>
            </a:r>
            <a:r>
              <a:rPr lang="fr-FR" dirty="0"/>
              <a:t>quelques mots</a:t>
            </a:r>
            <a:r>
              <a:rPr lang="fr-FR" b="0" dirty="0"/>
              <a:t/>
            </a:r>
            <a:br>
              <a:rPr lang="fr-FR" b="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043608" y="260648"/>
            <a:ext cx="7148264" cy="518457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dirty="0"/>
              <a:t>L'architecture de communication offre la transmission de messages </a:t>
            </a:r>
            <a:r>
              <a:rPr lang="fr-FR" dirty="0" smtClean="0"/>
              <a:t>flexibles et </a:t>
            </a:r>
            <a:r>
              <a:rPr lang="fr-FR" dirty="0"/>
              <a:t>efficaces. JADE crée et contrôle une file d'attente des messages </a:t>
            </a:r>
            <a:r>
              <a:rPr lang="fr-FR" dirty="0" smtClean="0"/>
              <a:t>entrants pour </a:t>
            </a:r>
            <a:r>
              <a:rPr lang="fr-FR" dirty="0"/>
              <a:t>chaque agent. </a:t>
            </a:r>
            <a:endParaRPr lang="fr-FR" dirty="0" smtClean="0"/>
          </a:p>
          <a:p>
            <a:pPr>
              <a:lnSpc>
                <a:spcPct val="150000"/>
              </a:lnSpc>
            </a:pP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Le </a:t>
            </a:r>
            <a:r>
              <a:rPr lang="fr-FR" dirty="0"/>
              <a:t>modèle global de communication FIPA a été </a:t>
            </a:r>
            <a:r>
              <a:rPr lang="fr-FR" dirty="0" smtClean="0"/>
              <a:t>mis en application</a:t>
            </a:r>
            <a:r>
              <a:rPr lang="fr-FR" dirty="0"/>
              <a:t>. Ses composants ont été distingués clairement et ont </a:t>
            </a:r>
            <a:r>
              <a:rPr lang="fr-FR" dirty="0" smtClean="0"/>
              <a:t>été entièrement </a:t>
            </a:r>
            <a:r>
              <a:rPr lang="fr-FR" dirty="0"/>
              <a:t>intégrés: protocoles d'interaction, ACL, langues, schémas </a:t>
            </a:r>
            <a:r>
              <a:rPr lang="fr-FR" dirty="0" smtClean="0"/>
              <a:t>de codage</a:t>
            </a:r>
            <a:r>
              <a:rPr lang="fr-FR" dirty="0"/>
              <a:t>, protocoles de transport...</a:t>
            </a:r>
          </a:p>
        </p:txBody>
      </p:sp>
    </p:spTree>
    <p:extLst>
      <p:ext uri="{BB962C8B-B14F-4D97-AF65-F5344CB8AC3E}">
        <p14:creationId xmlns:p14="http://schemas.microsoft.com/office/powerpoint/2010/main" val="1172693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670376"/>
            <a:ext cx="8496944" cy="1143000"/>
          </a:xfrm>
        </p:spPr>
        <p:txBody>
          <a:bodyPr/>
          <a:lstStyle/>
          <a:p>
            <a:pPr algn="l"/>
            <a:r>
              <a:rPr lang="fr-FR" dirty="0"/>
              <a:t>E</a:t>
            </a:r>
            <a:r>
              <a:rPr lang="fr-FR" dirty="0" smtClean="0"/>
              <a:t>n </a:t>
            </a:r>
            <a:r>
              <a:rPr lang="fr-FR" dirty="0"/>
              <a:t>quelques </a:t>
            </a:r>
            <a:r>
              <a:rPr lang="fr-FR" dirty="0" smtClean="0"/>
              <a:t>mots: GUI agent</a:t>
            </a:r>
            <a:r>
              <a:rPr lang="fr-FR" b="0" dirty="0"/>
              <a:t/>
            </a:r>
            <a:br>
              <a:rPr lang="fr-FR" b="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683568" y="260648"/>
            <a:ext cx="7508304" cy="5400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fr-FR" dirty="0"/>
              <a:t>La plate-forme d'agent fournit une interface graphique utilisateur (GUI) pour </a:t>
            </a:r>
            <a:r>
              <a:rPr lang="fr-FR" dirty="0" smtClean="0"/>
              <a:t>la gestion </a:t>
            </a:r>
            <a:r>
              <a:rPr lang="fr-FR" dirty="0"/>
              <a:t>à distance des agents RMA (</a:t>
            </a:r>
            <a:r>
              <a:rPr lang="fr-FR" dirty="0" err="1"/>
              <a:t>Remote</a:t>
            </a:r>
            <a:r>
              <a:rPr lang="fr-FR" dirty="0"/>
              <a:t> Management Agent), </a:t>
            </a:r>
            <a:r>
              <a:rPr lang="fr-FR" dirty="0" smtClean="0"/>
              <a:t> surveillant le </a:t>
            </a:r>
            <a:r>
              <a:rPr lang="fr-FR" dirty="0"/>
              <a:t>statut des agents, permettant par exemple d’arrêter et de remettre </a:t>
            </a:r>
            <a:r>
              <a:rPr lang="fr-FR" dirty="0" smtClean="0"/>
              <a:t>en marche </a:t>
            </a:r>
            <a:r>
              <a:rPr lang="fr-FR" dirty="0"/>
              <a:t>des agents. </a:t>
            </a:r>
            <a:endParaRPr lang="fr-FR" dirty="0" smtClean="0"/>
          </a:p>
          <a:p>
            <a:pPr>
              <a:lnSpc>
                <a:spcPct val="150000"/>
              </a:lnSpc>
            </a:pP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Le </a:t>
            </a:r>
            <a:r>
              <a:rPr lang="fr-FR" dirty="0"/>
              <a:t>GUI permet également de créer et de lancer un </a:t>
            </a:r>
            <a:r>
              <a:rPr lang="fr-FR" dirty="0" smtClean="0"/>
              <a:t>agent sur </a:t>
            </a:r>
            <a:r>
              <a:rPr lang="fr-FR" dirty="0"/>
              <a:t>un serveur à distance, à condition qu’un conteneur d'agent </a:t>
            </a:r>
            <a:r>
              <a:rPr lang="fr-FR" dirty="0" smtClean="0"/>
              <a:t>fonctionne déjà</a:t>
            </a:r>
            <a:r>
              <a:rPr lang="fr-FR" dirty="0"/>
              <a:t>. </a:t>
            </a:r>
            <a:endParaRPr lang="fr-FR" dirty="0" smtClean="0"/>
          </a:p>
          <a:p>
            <a:pPr>
              <a:lnSpc>
                <a:spcPct val="150000"/>
              </a:lnSpc>
            </a:pPr>
            <a:endParaRPr lang="fr-FR" dirty="0" smtClean="0"/>
          </a:p>
          <a:p>
            <a:pPr>
              <a:lnSpc>
                <a:spcPct val="150000"/>
              </a:lnSpc>
            </a:pPr>
            <a:r>
              <a:rPr lang="fr-FR" dirty="0" smtClean="0"/>
              <a:t>Le </a:t>
            </a:r>
            <a:r>
              <a:rPr lang="fr-FR" dirty="0"/>
              <a:t>GUI permet de commander d'autres plates-formes d'agent </a:t>
            </a:r>
            <a:r>
              <a:rPr lang="fr-FR" dirty="0" smtClean="0"/>
              <a:t>à distance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2343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630" y="917277"/>
            <a:ext cx="9433158" cy="3519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467544" y="5670376"/>
            <a:ext cx="8496944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fr-FR" dirty="0" smtClean="0"/>
              <a:t>En quelques mots: GUI agent</a:t>
            </a:r>
            <a:r>
              <a:rPr lang="fr-FR" b="0" dirty="0" smtClean="0"/>
              <a:t/>
            </a:r>
            <a:br>
              <a:rPr lang="fr-FR" b="0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1306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5382344"/>
            <a:ext cx="7776864" cy="1143000"/>
          </a:xfrm>
        </p:spPr>
        <p:txBody>
          <a:bodyPr/>
          <a:lstStyle/>
          <a:p>
            <a:pPr algn="l"/>
            <a:r>
              <a:rPr lang="fr-FR" dirty="0"/>
              <a:t>En quelques </a:t>
            </a:r>
            <a:r>
              <a:rPr lang="fr-FR" dirty="0" smtClean="0"/>
              <a:t>mots: LE DF</a:t>
            </a:r>
            <a:r>
              <a:rPr lang="fr-FR" b="0" dirty="0"/>
              <a:t/>
            </a:r>
            <a:br>
              <a:rPr lang="fr-FR" b="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83568" y="548680"/>
            <a:ext cx="750830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dirty="0"/>
              <a:t>Un GUI du DF ( directory </a:t>
            </a:r>
            <a:r>
              <a:rPr lang="fr-FR" dirty="0" err="1"/>
              <a:t>facilitator</a:t>
            </a:r>
            <a:r>
              <a:rPr lang="fr-FR" dirty="0"/>
              <a:t> )peut être lancé du menu outils du RMA</a:t>
            </a:r>
            <a:r>
              <a:rPr lang="fr-FR" dirty="0" smtClean="0"/>
              <a:t>.</a:t>
            </a:r>
          </a:p>
          <a:p>
            <a:pPr marL="45720" indent="0">
              <a:lnSpc>
                <a:spcPct val="150000"/>
              </a:lnSpc>
              <a:buNone/>
            </a:pPr>
            <a:endParaRPr lang="fr-FR" dirty="0"/>
          </a:p>
          <a:p>
            <a:pPr>
              <a:lnSpc>
                <a:spcPct val="150000"/>
              </a:lnSpc>
            </a:pPr>
            <a:r>
              <a:rPr lang="fr-FR" dirty="0"/>
              <a:t>Le DF est un composant qui fait office d’annuaire. C’est un service de « </a:t>
            </a:r>
            <a:r>
              <a:rPr lang="fr-FR" dirty="0" smtClean="0"/>
              <a:t>pages jaunes </a:t>
            </a:r>
            <a:r>
              <a:rPr lang="fr-FR" dirty="0"/>
              <a:t>» qui permet de mettre en relations les agents avec </a:t>
            </a:r>
            <a:r>
              <a:rPr lang="fr-FR" dirty="0" smtClean="0"/>
              <a:t>leurs compétences</a:t>
            </a:r>
            <a:r>
              <a:rPr lang="fr-FR" dirty="0"/>
              <a:t>. Un agent peut enregistrer ses compétences dans le DF </a:t>
            </a:r>
            <a:r>
              <a:rPr lang="fr-FR" dirty="0" smtClean="0"/>
              <a:t>ou interroger </a:t>
            </a:r>
            <a:r>
              <a:rPr lang="fr-FR" dirty="0"/>
              <a:t>le DF pour connaître les compétences proposées par les </a:t>
            </a:r>
            <a:r>
              <a:rPr lang="fr-FR" dirty="0" smtClean="0"/>
              <a:t>autres agents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2266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5" y="5814392"/>
            <a:ext cx="7838256" cy="1143000"/>
          </a:xfrm>
        </p:spPr>
        <p:txBody>
          <a:bodyPr/>
          <a:lstStyle/>
          <a:p>
            <a:r>
              <a:rPr lang="fr-FR" dirty="0"/>
              <a:t>En quelques </a:t>
            </a:r>
            <a:r>
              <a:rPr lang="fr-FR" dirty="0" smtClean="0"/>
              <a:t>mots: Le DF</a:t>
            </a:r>
            <a:r>
              <a:rPr lang="fr-FR" b="0" dirty="0"/>
              <a:t/>
            </a:r>
            <a:br>
              <a:rPr lang="fr-FR" b="0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Le GUI permet d’associer ces DF afin de créer plusieurs niveaux </a:t>
            </a:r>
            <a:r>
              <a:rPr lang="fr-FR" dirty="0" smtClean="0"/>
              <a:t>de domaines</a:t>
            </a:r>
            <a:r>
              <a:rPr lang="fr-FR" dirty="0"/>
              <a:t>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Le </a:t>
            </a:r>
            <a:r>
              <a:rPr lang="fr-FR" dirty="0"/>
              <a:t>GUI peut accéder de la même manière à n’importe quel </a:t>
            </a:r>
            <a:r>
              <a:rPr lang="fr-FR" dirty="0" smtClean="0"/>
              <a:t>DF même </a:t>
            </a:r>
            <a:r>
              <a:rPr lang="fr-FR" dirty="0"/>
              <a:t>situé sur une plate forme distante d’agents non Jade.</a:t>
            </a:r>
          </a:p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784" y="3100933"/>
            <a:ext cx="5806702" cy="2704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6869704"/>
      </p:ext>
    </p:extLst>
  </p:cSld>
  <p:clrMapOvr>
    <a:masterClrMapping/>
  </p:clrMapOvr>
</p:sld>
</file>

<file path=ppt/theme/theme1.xml><?xml version="1.0" encoding="utf-8"?>
<a:theme xmlns:a="http://schemas.openxmlformats.org/drawingml/2006/main" name="Sillag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illag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llag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115</TotalTime>
  <Words>769</Words>
  <Application>Microsoft Office PowerPoint</Application>
  <PresentationFormat>Affichage à l'écran (4:3)</PresentationFormat>
  <Paragraphs>89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Sillage</vt:lpstr>
      <vt:lpstr>JADE: Java Agent Devlopment  Framework</vt:lpstr>
      <vt:lpstr>En quelques mots </vt:lpstr>
      <vt:lpstr>En quelques mots </vt:lpstr>
      <vt:lpstr>En quelques mots </vt:lpstr>
      <vt:lpstr>En quelques mots </vt:lpstr>
      <vt:lpstr>En quelques mots: GUI agent </vt:lpstr>
      <vt:lpstr>Présentation PowerPoint</vt:lpstr>
      <vt:lpstr>En quelques mots: LE DF </vt:lpstr>
      <vt:lpstr>En quelques mots: Le DF </vt:lpstr>
      <vt:lpstr>Présentation PowerPoint</vt:lpstr>
      <vt:lpstr>Présentation PowerPoint</vt:lpstr>
      <vt:lpstr>Présentation PowerPoint</vt:lpstr>
      <vt:lpstr>En quelques mots: Introspector Agent </vt:lpstr>
      <vt:lpstr>En quelques mots: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JADE: Java Agent Devlopment  Framework</dc:title>
  <dc:creator>Nejersette</dc:creator>
  <cp:lastModifiedBy>Nejersette</cp:lastModifiedBy>
  <cp:revision>18</cp:revision>
  <dcterms:created xsi:type="dcterms:W3CDTF">2012-12-14T17:37:52Z</dcterms:created>
  <dcterms:modified xsi:type="dcterms:W3CDTF">2013-01-12T12:06:27Z</dcterms:modified>
</cp:coreProperties>
</file>