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heme/themeOverride3.xml" ContentType="application/vnd.openxmlformats-officedocument.themeOverr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46"/>
  </p:notesMasterIdLst>
  <p:handoutMasterIdLst>
    <p:handoutMasterId r:id="rId47"/>
  </p:handoutMasterIdLst>
  <p:sldIdLst>
    <p:sldId id="256" r:id="rId2"/>
    <p:sldId id="334" r:id="rId3"/>
    <p:sldId id="335" r:id="rId4"/>
    <p:sldId id="352" r:id="rId5"/>
    <p:sldId id="353" r:id="rId6"/>
    <p:sldId id="356" r:id="rId7"/>
    <p:sldId id="354" r:id="rId8"/>
    <p:sldId id="357" r:id="rId9"/>
    <p:sldId id="355" r:id="rId10"/>
    <p:sldId id="351" r:id="rId11"/>
    <p:sldId id="359" r:id="rId12"/>
    <p:sldId id="337" r:id="rId13"/>
    <p:sldId id="360" r:id="rId14"/>
    <p:sldId id="361" r:id="rId15"/>
    <p:sldId id="363" r:id="rId16"/>
    <p:sldId id="362" r:id="rId17"/>
    <p:sldId id="364" r:id="rId18"/>
    <p:sldId id="365" r:id="rId19"/>
    <p:sldId id="366" r:id="rId20"/>
    <p:sldId id="367" r:id="rId21"/>
    <p:sldId id="368" r:id="rId22"/>
    <p:sldId id="369" r:id="rId23"/>
    <p:sldId id="370" r:id="rId24"/>
    <p:sldId id="371" r:id="rId25"/>
    <p:sldId id="372" r:id="rId26"/>
    <p:sldId id="373" r:id="rId27"/>
    <p:sldId id="374" r:id="rId28"/>
    <p:sldId id="375" r:id="rId29"/>
    <p:sldId id="376" r:id="rId30"/>
    <p:sldId id="377" r:id="rId31"/>
    <p:sldId id="378" r:id="rId32"/>
    <p:sldId id="379" r:id="rId33"/>
    <p:sldId id="380" r:id="rId34"/>
    <p:sldId id="381" r:id="rId35"/>
    <p:sldId id="382" r:id="rId36"/>
    <p:sldId id="383" r:id="rId37"/>
    <p:sldId id="384" r:id="rId38"/>
    <p:sldId id="385" r:id="rId39"/>
    <p:sldId id="386" r:id="rId40"/>
    <p:sldId id="387" r:id="rId41"/>
    <p:sldId id="389" r:id="rId42"/>
    <p:sldId id="390" r:id="rId43"/>
    <p:sldId id="391" r:id="rId44"/>
    <p:sldId id="392" r:id="rId45"/>
  </p:sldIdLst>
  <p:sldSz cx="12192000" cy="6858000"/>
  <p:notesSz cx="7077075" cy="936307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667" autoAdjust="0"/>
    <p:restoredTop sz="94660"/>
  </p:normalViewPr>
  <p:slideViewPr>
    <p:cSldViewPr snapToGrid="0">
      <p:cViewPr>
        <p:scale>
          <a:sx n="60" d="100"/>
          <a:sy n="60" d="100"/>
        </p:scale>
        <p:origin x="-1474" y="-581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67169" cy="469863"/>
          </a:xfrm>
          <a:prstGeom prst="rect">
            <a:avLst/>
          </a:prstGeom>
        </p:spPr>
        <p:txBody>
          <a:bodyPr vert="horz" lIns="88861" tIns="44431" rIns="88861" bIns="44431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4008271" y="1"/>
            <a:ext cx="3067169" cy="469863"/>
          </a:xfrm>
          <a:prstGeom prst="rect">
            <a:avLst/>
          </a:prstGeom>
        </p:spPr>
        <p:txBody>
          <a:bodyPr vert="horz" lIns="88861" tIns="44431" rIns="88861" bIns="44431" rtlCol="0"/>
          <a:lstStyle>
            <a:lvl1pPr algn="r">
              <a:defRPr sz="1200"/>
            </a:lvl1pPr>
          </a:lstStyle>
          <a:p>
            <a:fld id="{0761AC71-0EFC-4A85-BB72-A38DB08DD2A4}" type="datetimeFigureOut">
              <a:rPr lang="fr-FR" smtClean="0"/>
              <a:pPr/>
              <a:t>18/12/2022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1" y="8893212"/>
            <a:ext cx="3067169" cy="469863"/>
          </a:xfrm>
          <a:prstGeom prst="rect">
            <a:avLst/>
          </a:prstGeom>
        </p:spPr>
        <p:txBody>
          <a:bodyPr vert="horz" lIns="88861" tIns="44431" rIns="88861" bIns="44431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4008271" y="8893212"/>
            <a:ext cx="3067169" cy="469863"/>
          </a:xfrm>
          <a:prstGeom prst="rect">
            <a:avLst/>
          </a:prstGeom>
        </p:spPr>
        <p:txBody>
          <a:bodyPr vert="horz" lIns="88861" tIns="44431" rIns="88861" bIns="44431" rtlCol="0" anchor="b"/>
          <a:lstStyle>
            <a:lvl1pPr algn="r">
              <a:defRPr sz="1200"/>
            </a:lvl1pPr>
          </a:lstStyle>
          <a:p>
            <a:fld id="{5C10D5BC-7AF6-472D-B907-025C4739507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6292057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66733" cy="469779"/>
          </a:xfrm>
          <a:prstGeom prst="rect">
            <a:avLst/>
          </a:prstGeom>
        </p:spPr>
        <p:txBody>
          <a:bodyPr vert="horz" lIns="93624" tIns="46813" rIns="93624" bIns="46813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08705" y="1"/>
            <a:ext cx="3066733" cy="469779"/>
          </a:xfrm>
          <a:prstGeom prst="rect">
            <a:avLst/>
          </a:prstGeom>
        </p:spPr>
        <p:txBody>
          <a:bodyPr vert="horz" lIns="93624" tIns="46813" rIns="93624" bIns="46813" rtlCol="0"/>
          <a:lstStyle>
            <a:lvl1pPr algn="r">
              <a:defRPr sz="1300"/>
            </a:lvl1pPr>
          </a:lstStyle>
          <a:p>
            <a:fld id="{21C341DB-E09C-46F9-A9A3-5CD66EBBFAFE}" type="datetimeFigureOut">
              <a:rPr lang="fr-FR" smtClean="0"/>
              <a:pPr/>
              <a:t>18/12/2022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730250" y="1169988"/>
            <a:ext cx="5616575" cy="31607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624" tIns="46813" rIns="93624" bIns="46813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707708" y="4505980"/>
            <a:ext cx="5661660" cy="3686710"/>
          </a:xfrm>
          <a:prstGeom prst="rect">
            <a:avLst/>
          </a:prstGeom>
        </p:spPr>
        <p:txBody>
          <a:bodyPr vert="horz" lIns="93624" tIns="46813" rIns="93624" bIns="46813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893297"/>
            <a:ext cx="3066733" cy="469778"/>
          </a:xfrm>
          <a:prstGeom prst="rect">
            <a:avLst/>
          </a:prstGeom>
        </p:spPr>
        <p:txBody>
          <a:bodyPr vert="horz" lIns="93624" tIns="46813" rIns="93624" bIns="46813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08705" y="8893297"/>
            <a:ext cx="3066733" cy="469778"/>
          </a:xfrm>
          <a:prstGeom prst="rect">
            <a:avLst/>
          </a:prstGeom>
        </p:spPr>
        <p:txBody>
          <a:bodyPr vert="horz" lIns="93624" tIns="46813" rIns="93624" bIns="46813" rtlCol="0" anchor="b"/>
          <a:lstStyle>
            <a:lvl1pPr algn="r">
              <a:defRPr sz="1300"/>
            </a:lvl1pPr>
          </a:lstStyle>
          <a:p>
            <a:fld id="{C74CEC9C-CF39-4266-8185-096B8DC832B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9169847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4CEC9C-CF39-4266-8185-096B8DC832B6}" type="slidenum">
              <a:rPr lang="fr-FR" smtClean="0"/>
              <a:pPr/>
              <a:t>1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0B8DD-8913-480F-9711-1B63A4651A60}" type="datetime1">
              <a:rPr lang="fr-FR" smtClean="0"/>
              <a:pPr/>
              <a:t>18/12/2022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174379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594FA-5340-4128-BB2D-019090B75421}" type="datetime1">
              <a:rPr lang="fr-FR" smtClean="0"/>
              <a:pPr/>
              <a:t>18/12/2022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532966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D7CEE-9203-4499-BC15-A718BF31860F}" type="datetime1">
              <a:rPr lang="fr-FR" smtClean="0"/>
              <a:pPr/>
              <a:t>18/12/2022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2542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42DE3-D83C-4B0D-AF8E-303B7F90248B}" type="datetime1">
              <a:rPr lang="fr-FR" smtClean="0"/>
              <a:pPr/>
              <a:t>18/12/2022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14032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6D0CF-1810-4D72-9873-BFD4D8D924CE}" type="datetime1">
              <a:rPr lang="fr-FR" smtClean="0"/>
              <a:pPr/>
              <a:t>18/12/2022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691033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82DE3-3AD3-4036-8601-79D5BCE3FC9D}" type="datetime1">
              <a:rPr lang="fr-FR" smtClean="0"/>
              <a:pPr/>
              <a:t>18/12/2022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246258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D6077-8AD8-4F13-AB31-AF57DE3A0DC0}" type="datetime1">
              <a:rPr lang="fr-FR" smtClean="0"/>
              <a:pPr/>
              <a:t>18/12/2022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913761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E3494-F9F5-4D59-981F-EEBA91E60700}" type="datetime1">
              <a:rPr lang="fr-FR" smtClean="0"/>
              <a:pPr/>
              <a:t>18/12/2022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633615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460AF-09D3-4167-BF35-DC5312D2C8CB}" type="datetime1">
              <a:rPr lang="fr-FR" smtClean="0"/>
              <a:pPr/>
              <a:t>18/12/2022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665151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531EB-3A9C-4871-B1BC-35D63AEA03E6}" type="datetime1">
              <a:rPr lang="fr-FR" smtClean="0"/>
              <a:pPr/>
              <a:t>18/12/2022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2879196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79272-4844-4729-9758-9ABE26BC79A9}" type="datetime1">
              <a:rPr lang="fr-FR" smtClean="0"/>
              <a:pPr/>
              <a:t>18/12/2022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3309493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D425FF-CD6A-4E42-9F82-CF9392FC3A77}" type="datetime1">
              <a:rPr lang="fr-FR" smtClean="0"/>
              <a:pPr/>
              <a:t>18/12/2022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076011-8115-47B4-B914-0A485709FB3B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="" xmlns:p14="http://schemas.microsoft.com/office/powerpoint/2010/main" val="995082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fr.wikipedia.org/wiki/Image:Socket_462.saa.jpeg" TargetMode="Externa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0" y="1063117"/>
            <a:ext cx="12192000" cy="214998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Electronique &amp; composants des systèmes</a:t>
            </a:r>
          </a:p>
          <a:p>
            <a:pPr algn="ctr"/>
            <a:endParaRPr lang="fr-FR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  <a:p>
            <a:pPr algn="ctr">
              <a:spcBef>
                <a:spcPts val="0"/>
              </a:spcBef>
            </a:pPr>
            <a:r>
              <a:rPr lang="fr-FR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Ch3. La carte mère</a:t>
            </a:r>
          </a:p>
          <a:p>
            <a:pPr algn="ctr">
              <a:spcBef>
                <a:spcPts val="0"/>
              </a:spcBef>
            </a:pPr>
            <a:endParaRPr lang="en-US" sz="2800" dirty="0" smtClean="0">
              <a:latin typeface="Calibri"/>
              <a:ea typeface="Calibri"/>
              <a:cs typeface="Arial"/>
            </a:endParaRPr>
          </a:p>
          <a:p>
            <a:pPr algn="ctr"/>
            <a:endParaRPr lang="fr-FR" sz="2800" dirty="0">
              <a:solidFill>
                <a:srgbClr val="FF0000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3184652" y="4091432"/>
            <a:ext cx="6000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 smtClean="0"/>
              <a:t>Cours réalisé par Dr. KAOUACHE Abdelhakim</a:t>
            </a:r>
            <a:endParaRPr lang="fr-FR" sz="2400" b="1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1</a:t>
            </a:fld>
            <a:endParaRPr lang="fr-FR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42408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195122"/>
            <a:ext cx="121920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 Les composants de la carte mère</a:t>
            </a:r>
          </a:p>
          <a:p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2.1. Les éléments intégrés (ou embarqués)</a:t>
            </a:r>
          </a:p>
          <a:p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2.2. Le chipset</a:t>
            </a:r>
          </a:p>
          <a:p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2.3. Horloge temps réel ou RTC (</a:t>
            </a:r>
            <a:r>
              <a:rPr lang="fr-FR" sz="2400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Real Time </a:t>
            </a:r>
            <a:r>
              <a:rPr lang="fr-FR" sz="2400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Clock</a:t>
            </a:r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2.4. L'horloge et la pile du CMOS</a:t>
            </a:r>
          </a:p>
          <a:p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2.5. Le BIOS</a:t>
            </a:r>
          </a:p>
          <a:p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2.6. Le support de processeur</a:t>
            </a:r>
          </a:p>
          <a:p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2.7. Les connecteurs d'extension (</a:t>
            </a:r>
            <a:r>
              <a:rPr lang="fr-FR" sz="2400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slots en anglais</a:t>
            </a:r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2.8. Les connecteurs d’entrée-sortie </a:t>
            </a:r>
          </a:p>
        </p:txBody>
      </p:sp>
      <p:sp>
        <p:nvSpPr>
          <p:cNvPr id="18" name="Rectangle 17"/>
          <p:cNvSpPr/>
          <p:nvPr/>
        </p:nvSpPr>
        <p:spPr>
          <a:xfrm>
            <a:off x="0" y="570484"/>
            <a:ext cx="122333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 Définition (morphologie ou support) de la carte mère</a:t>
            </a:r>
            <a:endParaRPr lang="fr-FR" sz="28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15" name="Espace réservé du numéro de diapositive 14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2</a:t>
            </a:fld>
            <a:endParaRPr lang="fr-FR" sz="2800" b="1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11684"/>
            <a:ext cx="122333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Plan de cours</a:t>
            </a:r>
            <a:endParaRPr lang="fr-FR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4799584"/>
            <a:ext cx="12192000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3. Caractéristiques des cartes mères</a:t>
            </a:r>
          </a:p>
          <a:p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3.1. </a:t>
            </a:r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Les caractéristiques</a:t>
            </a:r>
          </a:p>
          <a:p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3.2</a:t>
            </a:r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Facteur d'encombrement d'une carte mère (ou facteur de forme)</a:t>
            </a:r>
          </a:p>
          <a:p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3.3. Les formats de cartes </a:t>
            </a:r>
            <a:r>
              <a:rPr lang="fr-FR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(standards) </a:t>
            </a:r>
            <a:r>
              <a:rPr lang="fr-FR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(quelques exemples</a:t>
            </a:r>
            <a:r>
              <a:rPr lang="fr-FR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3.4. Les fabricants </a:t>
            </a:r>
            <a:r>
              <a:rPr lang="fr-FR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(les principaux</a:t>
            </a:r>
            <a:r>
              <a:rPr lang="fr-FR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fr-FR" sz="24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68990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1684"/>
            <a:ext cx="122333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 Définition (morphologie ou support) </a:t>
            </a:r>
            <a:r>
              <a:rPr lang="fr-F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de la carte mère</a:t>
            </a:r>
            <a:endParaRPr lang="fr-FR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0" y="812800"/>
            <a:ext cx="12192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Rappel (voir 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4. </a:t>
            </a:r>
            <a:r>
              <a:rPr lang="fr-FR" sz="2800" b="1" dirty="0" smtClean="0">
                <a:latin typeface="Times New Roman" pitchFamily="18" charset="0"/>
                <a:cs typeface="Times New Roman" pitchFamily="18" charset="0"/>
              </a:rPr>
              <a:t>Composition d’un PC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du chapitre 2)</a:t>
            </a:r>
            <a:endParaRPr kumimoji="0" lang="fr-FR" sz="2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1828800"/>
            <a:ext cx="12192000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>
              <a:buFont typeface="Arial" pitchFamily="34" charset="0"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800" dirty="0" smtClean="0">
                <a:solidFill>
                  <a:srgbClr val="0070C0"/>
                </a:solidFill>
              </a:rPr>
              <a:t>Support</a:t>
            </a:r>
            <a:r>
              <a:rPr lang="fr-FR" sz="2800" dirty="0" smtClean="0"/>
              <a:t> de la carte mère = (</a:t>
            </a:r>
            <a:r>
              <a:rPr lang="fr-FR" sz="2800" dirty="0" smtClean="0">
                <a:solidFill>
                  <a:srgbClr val="0070C0"/>
                </a:solidFill>
              </a:rPr>
              <a:t>formée par</a:t>
            </a:r>
            <a:r>
              <a:rPr lang="fr-FR" sz="2800" dirty="0" smtClean="0"/>
              <a:t>)</a:t>
            </a:r>
          </a:p>
          <a:p>
            <a:pPr lvl="0" algn="just"/>
            <a:r>
              <a:rPr lang="fr-FR" sz="2800" dirty="0" smtClean="0"/>
              <a:t> </a:t>
            </a:r>
          </a:p>
          <a:p>
            <a:pPr lvl="0" algn="ctr"/>
            <a:r>
              <a:rPr lang="fr-FR" sz="2800" dirty="0" smtClean="0"/>
              <a:t>circuit imprimé </a:t>
            </a:r>
          </a:p>
          <a:p>
            <a:pPr lvl="0" algn="ctr"/>
            <a:r>
              <a:rPr lang="fr-FR" sz="2800" dirty="0" smtClean="0"/>
              <a:t>+ </a:t>
            </a:r>
          </a:p>
          <a:p>
            <a:pPr lvl="0" algn="ctr"/>
            <a:r>
              <a:rPr lang="fr-FR" sz="2800" dirty="0" smtClean="0"/>
              <a:t>connecteurs (ports de connexion) permettant de </a:t>
            </a:r>
            <a:r>
              <a:rPr lang="fr-FR" sz="2800" b="1" dirty="0" smtClean="0"/>
              <a:t>fixer</a:t>
            </a:r>
            <a:r>
              <a:rPr lang="fr-FR" sz="2800" dirty="0" smtClean="0"/>
              <a:t> le microprocesseur et la mémoire vive </a:t>
            </a:r>
          </a:p>
          <a:p>
            <a:pPr lvl="0" algn="ctr"/>
            <a:r>
              <a:rPr lang="fr-FR" sz="2800" dirty="0" smtClean="0"/>
              <a:t>+  </a:t>
            </a:r>
          </a:p>
          <a:p>
            <a:pPr lvl="0" algn="just"/>
            <a:r>
              <a:rPr lang="fr-FR" sz="2800" dirty="0" smtClean="0"/>
              <a:t>    connecteurs (ports de connexion) permettant de </a:t>
            </a:r>
            <a:r>
              <a:rPr lang="fr-FR" sz="2800" b="1" dirty="0" smtClean="0"/>
              <a:t>connecter</a:t>
            </a:r>
            <a:r>
              <a:rPr lang="fr-FR" sz="2800" dirty="0" smtClean="0"/>
              <a:t> (</a:t>
            </a:r>
            <a:r>
              <a:rPr lang="fr-FR" sz="2800" dirty="0" smtClean="0">
                <a:solidFill>
                  <a:srgbClr val="0070C0"/>
                </a:solidFill>
              </a:rPr>
              <a:t>à l’aide d’</a:t>
            </a:r>
            <a:r>
              <a:rPr lang="fr-FR" sz="2800" b="1" dirty="0" smtClean="0">
                <a:solidFill>
                  <a:srgbClr val="0070C0"/>
                </a:solidFill>
              </a:rPr>
              <a:t>une  </a:t>
            </a:r>
          </a:p>
          <a:p>
            <a:pPr lvl="0" algn="just"/>
            <a:r>
              <a:rPr lang="fr-FR" sz="2800" b="1" dirty="0" smtClean="0">
                <a:solidFill>
                  <a:srgbClr val="0070C0"/>
                </a:solidFill>
              </a:rPr>
              <a:t>    nappe de connexion</a:t>
            </a:r>
            <a:r>
              <a:rPr lang="fr-FR" sz="2800" dirty="0" smtClean="0"/>
              <a:t>) le disque dur et le lecteur CD/DVD (Compact Disc/ </a:t>
            </a:r>
            <a:r>
              <a:rPr lang="fr-FR" sz="2800" i="1" dirty="0" smtClean="0"/>
              <a:t>Digital </a:t>
            </a:r>
          </a:p>
          <a:p>
            <a:pPr lvl="0" algn="just"/>
            <a:r>
              <a:rPr lang="fr-FR" sz="2800" i="1" dirty="0" smtClean="0"/>
              <a:t>    Versatile Disc</a:t>
            </a:r>
            <a:r>
              <a:rPr lang="fr-FR" sz="2800" dirty="0" smtClean="0"/>
              <a:t>) et les cartes d’extensions et les périphériques et l’alimentation </a:t>
            </a:r>
          </a:p>
          <a:p>
            <a:pPr lvl="0" algn="just"/>
            <a:r>
              <a:rPr lang="fr-FR" sz="2800" dirty="0" smtClean="0"/>
              <a:t>    électrique </a:t>
            </a:r>
            <a:endParaRPr lang="en-US" sz="2800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3</a:t>
            </a:fld>
            <a:endParaRPr lang="fr-FR" sz="2800" b="1" dirty="0">
              <a:solidFill>
                <a:srgbClr val="FF0000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9448800" y="6558191"/>
            <a:ext cx="2743200" cy="365125"/>
          </a:xfrm>
        </p:spPr>
        <p:txBody>
          <a:bodyPr vert="horz" lIns="91440" tIns="45720" rIns="91440" bIns="45720" rtlCol="0" anchor="ctr"/>
          <a:lstStyle/>
          <a:p>
            <a:pPr algn="ctr"/>
            <a:fld id="{CF4668DC-857F-487D-BFFA-8C0CA5037977}" type="slidenum">
              <a:rPr lang="fr-BE" sz="2800" b="1" smtClean="0">
                <a:solidFill>
                  <a:srgbClr val="FF0000"/>
                </a:solidFill>
              </a:rPr>
              <a:pPr algn="ctr"/>
              <a:t>4</a:t>
            </a:fld>
            <a:endParaRPr lang="fr-BE" sz="2800" b="1" dirty="0">
              <a:solidFill>
                <a:srgbClr val="FF0000"/>
              </a:solidFill>
            </a:endParaRPr>
          </a:p>
        </p:txBody>
      </p:sp>
      <p:pic>
        <p:nvPicPr>
          <p:cNvPr id="5" name="Picture 4" descr="La carte mère et ses connexions aux autres cart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86871"/>
            <a:ext cx="12192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-1016"/>
            <a:ext cx="12233374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fr-FR" sz="2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Support </a:t>
            </a:r>
            <a:r>
              <a:rPr lang="fr-FR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de la carte mère </a:t>
            </a:r>
          </a:p>
          <a:p>
            <a:pPr marL="457200" indent="-457200"/>
            <a:r>
              <a:rPr lang="fr-FR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     (suite)</a:t>
            </a:r>
            <a:endParaRPr lang="fr-FR" sz="26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CF4668DC-857F-487D-BFFA-8C0CA5037977}" type="slidenum">
              <a:rPr lang="fr-BE" sz="2800" b="1" smtClean="0">
                <a:solidFill>
                  <a:srgbClr val="FF0000"/>
                </a:solidFill>
              </a:rPr>
              <a:pPr/>
              <a:t>5</a:t>
            </a:fld>
            <a:endParaRPr lang="fr-BE" sz="2800" b="1" dirty="0">
              <a:solidFill>
                <a:srgbClr val="FF0000"/>
              </a:solidFill>
            </a:endParaRPr>
          </a:p>
        </p:txBody>
      </p:sp>
      <p:pic>
        <p:nvPicPr>
          <p:cNvPr id="139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-1016"/>
            <a:ext cx="12233374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r">
              <a:buAutoNum type="arabicPeriod"/>
            </a:pPr>
            <a:r>
              <a:rPr lang="fr-FR" sz="2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Support </a:t>
            </a:r>
            <a:r>
              <a:rPr lang="fr-FR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de la carte mère (suite)</a:t>
            </a:r>
            <a:endParaRPr lang="fr-FR" sz="26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>
          <a:xfrm>
            <a:off x="9448800" y="6454775"/>
            <a:ext cx="2743200" cy="365125"/>
          </a:xfrm>
        </p:spPr>
        <p:txBody>
          <a:bodyPr vert="horz" lIns="91440" tIns="45720" rIns="91440" bIns="45720" rtlCol="0" anchor="ctr"/>
          <a:lstStyle/>
          <a:p>
            <a:pPr algn="ctr"/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 algn="ctr"/>
              <a:t>6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-1016"/>
            <a:ext cx="1223337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Support </a:t>
            </a:r>
            <a:r>
              <a:rPr lang="fr-F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de la carte mère</a:t>
            </a:r>
          </a:p>
          <a:p>
            <a:pPr marL="457200" indent="-457200"/>
            <a:r>
              <a:rPr lang="fr-F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    </a:t>
            </a:r>
            <a:r>
              <a:rPr lang="fr-F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Exemple : Carte mère ASUS A7N8X (suite)</a:t>
            </a:r>
            <a:endParaRPr lang="fr-FR" sz="24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1155700"/>
            <a:ext cx="12192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PCI : 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Peripheral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Component 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Interconnect</a:t>
            </a:r>
            <a:endParaRPr kumimoji="0" lang="fr-FR" sz="28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1955800"/>
            <a:ext cx="12192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AGP : 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Accelerated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Graphics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Port</a:t>
            </a:r>
            <a:endParaRPr kumimoji="0" lang="fr-FR" sz="28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2781300"/>
            <a:ext cx="121920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Connecteur IDE : </a:t>
            </a:r>
            <a:r>
              <a:rPr lang="fr-FR" sz="2800" dirty="0" smtClean="0"/>
              <a:t>L'</a:t>
            </a:r>
            <a:r>
              <a:rPr lang="fr-FR" sz="2800" dirty="0" err="1" smtClean="0"/>
              <a:t>Integrated</a:t>
            </a:r>
            <a:r>
              <a:rPr lang="fr-FR" sz="2800" dirty="0" smtClean="0"/>
              <a:t> Drive </a:t>
            </a:r>
            <a:r>
              <a:rPr lang="fr-FR" sz="2800" dirty="0" err="1" smtClean="0"/>
              <a:t>Electronics</a:t>
            </a:r>
            <a:r>
              <a:rPr lang="fr-FR" sz="2800" dirty="0" smtClean="0"/>
              <a:t> (</a:t>
            </a:r>
            <a:r>
              <a:rPr lang="fr-FR" sz="2800" b="1" dirty="0" smtClean="0"/>
              <a:t>IDE</a:t>
            </a:r>
            <a:r>
              <a:rPr lang="fr-FR" sz="2800" dirty="0" smtClean="0"/>
              <a:t>) </a:t>
            </a:r>
            <a:r>
              <a:rPr lang="fr-FR" sz="2800" b="1" dirty="0" smtClean="0"/>
              <a:t>est</a:t>
            </a:r>
            <a:r>
              <a:rPr lang="fr-FR" sz="2800" dirty="0" smtClean="0"/>
              <a:t> une interface de connexion standard autrefois utilisée en informatique pour transférer les données entre la carte-mère d'un ordinateur ou serveur vers des supports à mémoire de masse : disque dur, DVD et CD-ROM.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4622800"/>
            <a:ext cx="121920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fireware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: </a:t>
            </a:r>
            <a:r>
              <a:rPr lang="fr-FR" sz="2800" dirty="0" smtClean="0"/>
              <a:t>Dans un système informatique, un </a:t>
            </a:r>
            <a:r>
              <a:rPr lang="fr-FR" sz="2800" b="1" i="1" dirty="0" err="1" smtClean="0"/>
              <a:t>firmware</a:t>
            </a:r>
            <a:r>
              <a:rPr lang="fr-FR" sz="2800" dirty="0" smtClean="0"/>
              <a:t> (ou </a:t>
            </a:r>
            <a:r>
              <a:rPr lang="fr-FR" sz="2800" b="1" dirty="0" err="1" smtClean="0"/>
              <a:t>micrologiciel</a:t>
            </a:r>
            <a:r>
              <a:rPr lang="fr-FR" sz="2800" dirty="0" smtClean="0"/>
              <a:t>, </a:t>
            </a:r>
            <a:r>
              <a:rPr lang="fr-FR" sz="2800" b="1" dirty="0" smtClean="0"/>
              <a:t>microprogramme</a:t>
            </a:r>
            <a:r>
              <a:rPr lang="fr-FR" sz="2800" dirty="0" smtClean="0"/>
              <a:t>, </a:t>
            </a:r>
            <a:r>
              <a:rPr lang="fr-FR" sz="2800" b="1" dirty="0" smtClean="0"/>
              <a:t>microcode</a:t>
            </a:r>
            <a:r>
              <a:rPr lang="fr-FR" sz="2800" dirty="0" smtClean="0"/>
              <a:t>, </a:t>
            </a:r>
            <a:r>
              <a:rPr lang="fr-FR" sz="2800" b="1" dirty="0" smtClean="0"/>
              <a:t>logiciel interne</a:t>
            </a:r>
            <a:r>
              <a:rPr lang="fr-FR" sz="2800" dirty="0" smtClean="0"/>
              <a:t> ou encore </a:t>
            </a:r>
            <a:r>
              <a:rPr lang="fr-FR" sz="2800" b="1" dirty="0" smtClean="0"/>
              <a:t>logiciel embarqué</a:t>
            </a:r>
            <a:r>
              <a:rPr lang="fr-FR" sz="2800" dirty="0" smtClean="0"/>
              <a:t>) est un programme intégré dans un matériel informatique (ordinateur, photocopieur, disque dur, routeur, appareil photo numérique, etc.) pour qu'il puisse fonctionner.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pPr algn="ctr"/>
            <a:fld id="{CF4668DC-857F-487D-BFFA-8C0CA5037977}" type="slidenum">
              <a:rPr lang="fr-BE" sz="2800" b="1" smtClean="0">
                <a:solidFill>
                  <a:srgbClr val="FF0000"/>
                </a:solidFill>
              </a:rPr>
              <a:pPr algn="ctr"/>
              <a:t>7</a:t>
            </a:fld>
            <a:endParaRPr lang="fr-BE" sz="2800" b="1" dirty="0">
              <a:solidFill>
                <a:srgbClr val="FF0000"/>
              </a:solidFill>
            </a:endParaRPr>
          </a:p>
        </p:txBody>
      </p:sp>
      <p:pic>
        <p:nvPicPr>
          <p:cNvPr id="124930" name="Picture 2" descr="http://www.tt-hardware.com/img/news4/news220205_13dujour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09744"/>
            <a:ext cx="12192000" cy="586725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-1016"/>
            <a:ext cx="12233374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fr-FR" sz="2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Support </a:t>
            </a:r>
            <a:r>
              <a:rPr lang="fr-FR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de la carte mère (suite)</a:t>
            </a:r>
            <a:endParaRPr lang="fr-FR" sz="26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8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-1016"/>
            <a:ext cx="12233374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fr-FR" sz="2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Support </a:t>
            </a:r>
            <a:r>
              <a:rPr lang="fr-FR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de la carte mère</a:t>
            </a:r>
          </a:p>
          <a:p>
            <a:pPr marL="457200" indent="-457200"/>
            <a:r>
              <a:rPr lang="fr-FR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    </a:t>
            </a:r>
            <a:r>
              <a:rPr lang="fr-F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Exemple : Carte mère ASUS A7N8X (suite)</a:t>
            </a:r>
            <a:endParaRPr lang="fr-FR" sz="24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711200"/>
            <a:ext cx="12014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Connecteurs ATX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: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?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1155700"/>
            <a:ext cx="12014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PCI-Express :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?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1600200"/>
            <a:ext cx="12014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PS/2: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?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2082800"/>
            <a:ext cx="12014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Ethernet : Port RJ45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?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0" y="2616200"/>
            <a:ext cx="12014200" cy="1354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Port SATA :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?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dirty="0" smtClean="0"/>
              <a:t>"</a:t>
            </a:r>
            <a:r>
              <a:rPr lang="fr-FR" i="1" dirty="0" smtClean="0"/>
              <a:t>Serial Advanced </a:t>
            </a:r>
            <a:r>
              <a:rPr lang="fr-FR" i="1" dirty="0" err="1" smtClean="0"/>
              <a:t>Technology</a:t>
            </a:r>
            <a:r>
              <a:rPr lang="fr-FR" i="1" dirty="0" smtClean="0"/>
              <a:t> Attachement</a:t>
            </a:r>
            <a:r>
              <a:rPr lang="fr-FR" dirty="0" smtClean="0"/>
              <a:t>", </a:t>
            </a:r>
            <a:r>
              <a:rPr lang="fr-FR" b="1" dirty="0" smtClean="0"/>
              <a:t>est une connectique essentiellement utilisée pour le 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fr-FR" b="1" dirty="0" smtClean="0"/>
              <a:t>     branchement d'une mémoire de masse</a:t>
            </a:r>
            <a:r>
              <a:rPr lang="fr-FR" dirty="0" smtClean="0"/>
              <a:t> (un disque dur par exemple). 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fr-FR" dirty="0" smtClean="0"/>
              <a:t>     La connectique SATA permet un branchement "à chaud" (périphérique allumé). Dans sa première version, le débit de  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fr-FR" dirty="0" smtClean="0"/>
              <a:t>     données atteint les 150Mo/s.</a:t>
            </a:r>
            <a:endParaRPr kumimoji="0" lang="fr-FR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0" y="3898900"/>
            <a:ext cx="12014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Alimentation auxiliaire 12V :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? 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0" y="4445000"/>
            <a:ext cx="12014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Port PATA :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?</a:t>
            </a:r>
            <a:r>
              <a:rPr lang="fr-FR" sz="2800" dirty="0" smtClean="0"/>
              <a:t> </a:t>
            </a:r>
            <a:r>
              <a:rPr lang="fr-FR" dirty="0" smtClean="0"/>
              <a:t>La norme </a:t>
            </a:r>
            <a:r>
              <a:rPr lang="fr-FR" dirty="0" err="1" smtClean="0"/>
              <a:t>Parallel</a:t>
            </a:r>
            <a:r>
              <a:rPr lang="fr-FR" dirty="0" smtClean="0"/>
              <a:t> ATA décrit une interface de connexion pour mémoires de masse.</a:t>
            </a:r>
            <a:endParaRPr kumimoji="0" lang="fr-FR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0" y="4991100"/>
            <a:ext cx="12192000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banques DDR: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? </a:t>
            </a:r>
            <a:r>
              <a:rPr lang="fr-FR" i="1" dirty="0" smtClean="0"/>
              <a:t>DDR</a:t>
            </a:r>
            <a:r>
              <a:rPr lang="fr-FR" dirty="0" smtClean="0"/>
              <a:t> SDRAM ou </a:t>
            </a:r>
            <a:r>
              <a:rPr lang="fr-FR" i="1" dirty="0" smtClean="0"/>
              <a:t>Double Data Rate </a:t>
            </a:r>
            <a:r>
              <a:rPr lang="fr-FR" i="1" dirty="0" err="1" smtClean="0"/>
              <a:t>Synchronous</a:t>
            </a:r>
            <a:r>
              <a:rPr lang="fr-FR" i="1" dirty="0" smtClean="0"/>
              <a:t> </a:t>
            </a:r>
            <a:r>
              <a:rPr lang="fr-FR" i="1" dirty="0" err="1" smtClean="0"/>
              <a:t>Dynamic</a:t>
            </a:r>
            <a:r>
              <a:rPr lang="fr-FR" i="1" dirty="0" smtClean="0"/>
              <a:t> </a:t>
            </a:r>
            <a:r>
              <a:rPr lang="fr-FR" i="1" dirty="0" err="1" smtClean="0"/>
              <a:t>Random</a:t>
            </a:r>
            <a:r>
              <a:rPr lang="fr-FR" i="1" dirty="0" smtClean="0"/>
              <a:t> Access Memory </a:t>
            </a:r>
            <a:r>
              <a:rPr lang="fr-FR" dirty="0" smtClean="0"/>
              <a:t>est un type de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fr-FR" dirty="0" smtClean="0"/>
              <a:t>                                                   mémoire à circuit intégré utilisé dans les ordinateurs depuis 2000</a:t>
            </a:r>
            <a:endParaRPr kumimoji="0" lang="fr-FR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0" y="5816600"/>
            <a:ext cx="12014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Chipset (nForce4) :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0" y="6311900"/>
            <a:ext cx="12014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Socket 939 :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9</a:t>
            </a:fld>
            <a:endParaRPr lang="fr-BE" dirty="0"/>
          </a:p>
        </p:txBody>
      </p:sp>
      <p:pic>
        <p:nvPicPr>
          <p:cNvPr id="135170" name="Picture 2"/>
          <p:cNvPicPr>
            <a:picLocks noChangeAspect="1" noChangeArrowheads="1"/>
          </p:cNvPicPr>
          <p:nvPr/>
        </p:nvPicPr>
        <p:blipFill>
          <a:blip r:embed="rId2" cstate="print">
            <a:lum contrast="20000"/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0" y="-1016"/>
            <a:ext cx="1223337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r">
              <a:buAutoNum type="arabicPeriod"/>
            </a:pPr>
            <a:r>
              <a:rPr lang="fr-FR" sz="2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Support </a:t>
            </a:r>
            <a:r>
              <a:rPr lang="fr-FR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de la carte mère (exercice 1)</a:t>
            </a:r>
            <a:endParaRPr lang="fr-FR" sz="22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6216242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800" dirty="0" smtClean="0">
                <a:solidFill>
                  <a:srgbClr val="FF0000"/>
                </a:solidFill>
              </a:rPr>
              <a:t>Pourriez-vous identifier les différents connecteurs de cette carte mère ?</a:t>
            </a:r>
            <a:endParaRPr lang="fr-FR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 descr="carte-mere-n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57213" y="544494"/>
            <a:ext cx="10668075" cy="4929222"/>
          </a:xfrm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CF4668DC-857F-487D-BFFA-8C0CA5037977}" type="slidenum">
              <a:rPr lang="fr-BE" sz="2800" b="1" smtClean="0">
                <a:solidFill>
                  <a:srgbClr val="FF0000"/>
                </a:solidFill>
              </a:rPr>
              <a:pPr/>
              <a:t>10</a:t>
            </a:fld>
            <a:endParaRPr lang="fr-BE" sz="2800" b="1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" y="5670568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800" dirty="0" smtClean="0">
                <a:solidFill>
                  <a:srgbClr val="FF0000"/>
                </a:solidFill>
              </a:rPr>
              <a:t>Pourriez-vous identifier les différents connecteurs de cette carte mère ?</a:t>
            </a:r>
            <a:endParaRPr lang="fr-FR" sz="2800" dirty="0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-1016"/>
            <a:ext cx="12233374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fr-FR" sz="2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Support </a:t>
            </a:r>
            <a:r>
              <a:rPr lang="fr-FR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de la carte mère (exercice 2)</a:t>
            </a:r>
            <a:endParaRPr lang="fr-FR" sz="26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CF4668DC-857F-487D-BFFA-8C0CA5037977}" type="slidenum">
              <a:rPr lang="fr-BE" sz="2800" b="1" smtClean="0">
                <a:solidFill>
                  <a:srgbClr val="FF0000"/>
                </a:solidFill>
              </a:rPr>
              <a:pPr/>
              <a:t>11</a:t>
            </a:fld>
            <a:endParaRPr lang="fr-BE" sz="2800" b="1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" y="6089668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FF0000"/>
                </a:solidFill>
              </a:rPr>
              <a:t>Pourriez-vous identifier les différents connecteurs de cette carte mère ?</a:t>
            </a:r>
            <a:endParaRPr lang="fr-FR" sz="2800" dirty="0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-1016"/>
            <a:ext cx="12233374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fr-FR" sz="2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Support </a:t>
            </a:r>
            <a:r>
              <a:rPr lang="fr-FR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de la carte mère (exercice 3)</a:t>
            </a:r>
            <a:endParaRPr lang="fr-FR" sz="26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pic>
        <p:nvPicPr>
          <p:cNvPr id="9" name="Espace réservé du contenu 8" descr="ASRock_K7VT4A_Pro_Mainboard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57391" y="391954"/>
            <a:ext cx="9144000" cy="582930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 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Les composants de la carte mère</a:t>
            </a:r>
          </a:p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2.1. Les éléments intégrés (ou embarqués)</a:t>
            </a:r>
            <a:endParaRPr lang="en-US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1028700"/>
            <a:ext cx="11918584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fr-FR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Les éléments 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intégrés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(ou 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embarqués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 sur le circuit imprimé d’une carte mère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1" algn="just" eaLnBrk="0" fontAlgn="base" hangingPunct="0">
              <a:spcBef>
                <a:spcPct val="0"/>
              </a:spcBef>
              <a:spcAft>
                <a:spcPct val="0"/>
              </a:spcAft>
              <a:buSzPct val="100000"/>
              <a:buFont typeface="Wingdings" pitchFamily="2" charset="2"/>
              <a:buChar char="§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Le chipset (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un ensemble de puces qui gère</a:t>
            </a:r>
            <a:r>
              <a:rPr lang="fr-FR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le flux des données entre </a:t>
            </a:r>
          </a:p>
          <a:p>
            <a:pPr lvl="1" algn="just" eaLnBrk="0" fontAlgn="base" hangingPunct="0">
              <a:spcBef>
                <a:spcPct val="0"/>
              </a:spcBef>
              <a:spcAft>
                <a:spcPct val="0"/>
              </a:spcAft>
              <a:buSzPct val="100000"/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    le microprocesseur et les autres composants de la carte mère)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SzPct val="100000"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Wingdings" pitchFamily="2" charset="2"/>
              <a:buChar char="§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Horloge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Wingdings" pitchFamily="2" charset="2"/>
              <a:buChar char="§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Pile du CMOS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Wingdings" pitchFamily="2" charset="2"/>
              <a:buChar char="§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Le BIOS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SzPct val="100000"/>
              <a:buFont typeface="Wingdings" pitchFamily="2" charset="2"/>
              <a:buChar char="§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Bus système (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Bus 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  <a:sym typeface="Wingdings"/>
              </a:rPr>
              <a:t>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Voir 5. </a:t>
            </a:r>
            <a:r>
              <a:rPr lang="fr-FR" sz="2800" b="1" dirty="0" smtClean="0">
                <a:latin typeface="Times New Roman" pitchFamily="18" charset="0"/>
                <a:cs typeface="Times New Roman" pitchFamily="18" charset="0"/>
              </a:rPr>
              <a:t>Schéma général de fonctionnement d’un 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SzPct val="100000"/>
            </a:pPr>
            <a:r>
              <a:rPr lang="fr-FR" sz="2800" b="1" dirty="0" smtClean="0">
                <a:latin typeface="Times New Roman" pitchFamily="18" charset="0"/>
                <a:cs typeface="Times New Roman" pitchFamily="18" charset="0"/>
              </a:rPr>
              <a:t>     ordinateur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du chapitre 2</a:t>
            </a:r>
            <a:r>
              <a:rPr lang="fr-FR" sz="28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Wingdings" pitchFamily="2" charset="2"/>
              <a:buChar char="§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Les bus d’extension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Wingdings" pitchFamily="2" charset="2"/>
              <a:buChar char="§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Le support de processeur ®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Wingdings" pitchFamily="2" charset="2"/>
              <a:buChar char="§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Les connecteurs d'extension ®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Wingdings" pitchFamily="2" charset="2"/>
              <a:buChar char="§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Les connecteurs d'entrée-sortie ®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CF4668DC-857F-487D-BFFA-8C0CA5037977}" type="slidenum">
              <a:rPr lang="fr-BE" sz="2800" b="1" smtClean="0">
                <a:solidFill>
                  <a:srgbClr val="FF0000"/>
                </a:solidFill>
              </a:rPr>
              <a:pPr/>
              <a:t>12</a:t>
            </a:fld>
            <a:endParaRPr lang="fr-BE" sz="2800" b="1" dirty="0">
              <a:solidFill>
                <a:srgbClr val="FF0000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 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Les composants de la carte mère</a:t>
            </a:r>
          </a:p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2.1. Les éléments intégrés (ou embarqués) (suite)</a:t>
            </a:r>
            <a:endParaRPr lang="en-US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1104900"/>
            <a:ext cx="11982768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fr-FR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Les 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éléments pouvant être intégrés (ou embarqués) sur le circuit imprimé d’une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    carte mère récente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SzPct val="100000"/>
              <a:buFont typeface="Wingdings" pitchFamily="2" charset="2"/>
              <a:buChar char="§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Carte graphique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Wingdings" pitchFamily="2" charset="2"/>
              <a:buChar char="§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  Carte son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SzPct val="100000"/>
              <a:buFont typeface="Wingdings" pitchFamily="2" charset="2"/>
              <a:buChar char="§"/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fr-FR" sz="2800" smtClean="0">
                <a:latin typeface="Times New Roman" pitchFamily="18" charset="0"/>
                <a:cs typeface="Times New Roman" pitchFamily="18" charset="0"/>
              </a:rPr>
              <a:t>Carte réseau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CF4668DC-857F-487D-BFFA-8C0CA5037977}" type="slidenum">
              <a:rPr lang="fr-BE" sz="2800" b="1" smtClean="0">
                <a:solidFill>
                  <a:srgbClr val="FF0000"/>
                </a:solidFill>
              </a:rPr>
              <a:pPr/>
              <a:t>13</a:t>
            </a:fld>
            <a:endParaRPr lang="fr-BE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 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Les composants de la carte mère</a:t>
            </a:r>
          </a:p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2.2. Le chipset </a:t>
            </a:r>
            <a:endParaRPr lang="en-US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-1" y="941610"/>
            <a:ext cx="1219200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fr-FR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Chipset (chip = </a:t>
            </a:r>
            <a:r>
              <a:rPr lang="fr-FR" sz="2800" b="1" dirty="0" smtClean="0">
                <a:latin typeface="Times New Roman" pitchFamily="18" charset="0"/>
                <a:cs typeface="Times New Roman" pitchFamily="18" charset="0"/>
              </a:rPr>
              <a:t>puce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+ set = ensemble) 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  <a:sym typeface="Wingdings"/>
              </a:rPr>
              <a:t>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Chipset = Ensemble de puces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937" name="Rectangle 1"/>
          <p:cNvSpPr>
            <a:spLocks noChangeArrowheads="1"/>
          </p:cNvSpPr>
          <p:nvPr/>
        </p:nvSpPr>
        <p:spPr bwMode="auto">
          <a:xfrm>
            <a:off x="-1" y="1482266"/>
            <a:ext cx="12192001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Le chipset coordonne les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changes de donn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es (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g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re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les communications) entre </a:t>
            </a:r>
          </a:p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le processeur et les composants de l'ordinateur </a:t>
            </a:r>
            <a:r>
              <a:rPr lang="fr-FR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®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9939" name="Rectangle 3"/>
          <p:cNvSpPr>
            <a:spLocks noChangeArrowheads="1"/>
          </p:cNvSpPr>
          <p:nvPr/>
        </p:nvSpPr>
        <p:spPr bwMode="auto">
          <a:xfrm>
            <a:off x="-1" y="2456534"/>
            <a:ext cx="12192001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Chipset récente = Ensemble de puces + puce graphique + puce audio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Pas besoin de rajouter (d’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installer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) une carte graphique et une carte son</a:t>
            </a:r>
          </a:p>
        </p:txBody>
      </p:sp>
      <p:sp>
        <p:nvSpPr>
          <p:cNvPr id="39942" name="Rectangle 6"/>
          <p:cNvSpPr>
            <a:spLocks noChangeArrowheads="1"/>
          </p:cNvSpPr>
          <p:nvPr/>
        </p:nvSpPr>
        <p:spPr bwMode="auto">
          <a:xfrm>
            <a:off x="0" y="3777342"/>
            <a:ext cx="121920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Fabricants des Chipsets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Symbol" pitchFamily="18" charset="2"/>
              <a:buChar char=""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Intel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Symbol" pitchFamily="18" charset="2"/>
              <a:buChar char=""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AMD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Symbol" pitchFamily="18" charset="2"/>
              <a:buChar char=""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SIS (Silicon Integrated Systems)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Symbol" pitchFamily="18" charset="2"/>
              <a:buChar char=""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Azus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Symbol" pitchFamily="18" charset="2"/>
              <a:buChar char=""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VIA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CF4668DC-857F-487D-BFFA-8C0CA5037977}" type="slidenum">
              <a:rPr lang="fr-BE" sz="2800" b="1" smtClean="0">
                <a:solidFill>
                  <a:srgbClr val="FF0000"/>
                </a:solidFill>
              </a:rPr>
              <a:pPr/>
              <a:t>14</a:t>
            </a:fld>
            <a:endParaRPr lang="fr-BE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 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Les composants de la carte mère</a:t>
            </a:r>
          </a:p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2.2. Le chipset (suite) : </a:t>
            </a:r>
            <a:r>
              <a:rPr lang="fr-F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Diagramme du carte mère typique </a:t>
            </a:r>
            <a:endParaRPr lang="en-US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11702" y="6378324"/>
            <a:ext cx="62351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/>
              <a:t>Architecture Chipset North-bridge/South-bridge </a:t>
            </a:r>
            <a:endParaRPr lang="en-US" sz="2400" dirty="0"/>
          </a:p>
        </p:txBody>
      </p:sp>
      <p:sp>
        <p:nvSpPr>
          <p:cNvPr id="7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CF4668DC-857F-487D-BFFA-8C0CA5037977}" type="slidenum">
              <a:rPr lang="fr-BE" sz="2800" b="1" smtClean="0">
                <a:solidFill>
                  <a:srgbClr val="FF0000"/>
                </a:solidFill>
              </a:rPr>
              <a:pPr/>
              <a:t>15</a:t>
            </a:fld>
            <a:endParaRPr lang="fr-BE" sz="2800" b="1" dirty="0">
              <a:solidFill>
                <a:srgbClr val="FF0000"/>
              </a:solidFill>
            </a:endParaRPr>
          </a:p>
        </p:txBody>
      </p:sp>
      <p:pic>
        <p:nvPicPr>
          <p:cNvPr id="8" name="Espace réservé du contenu 6" descr="chipset-front-side-bus-northbridge-southbridge-5a3add95e1d3f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0525" y="913154"/>
            <a:ext cx="8593275" cy="5486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 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Les composants de la carte mère</a:t>
            </a:r>
          </a:p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2.2. Le chipset (suite)</a:t>
            </a:r>
            <a:endParaRPr lang="en-US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940" name="Rectangle 4"/>
          <p:cNvSpPr>
            <a:spLocks noChangeArrowheads="1"/>
          </p:cNvSpPr>
          <p:nvPr/>
        </p:nvSpPr>
        <p:spPr bwMode="auto">
          <a:xfrm>
            <a:off x="0" y="1121222"/>
            <a:ext cx="12192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La m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moire vive  &amp; la carte graphique sont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rapides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acc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 rapide pour la lecture </a:t>
            </a:r>
          </a:p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sz="2800" b="0" i="0" u="none" strike="noStrike" cap="none" normalizeH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et</a:t>
            </a:r>
            <a:r>
              <a:rPr lang="fr-FR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criture )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Les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changes de donn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es entre le microprocesseur et {m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moire  </a:t>
            </a:r>
          </a:p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sz="2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vive</a:t>
            </a:r>
            <a:r>
              <a:rPr kumimoji="0" lang="fr-FR" sz="2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+ carte graphique} n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  <a:sym typeface="Wingdings" pitchFamily="2" charset="2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cessitent une bande passante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  <a:sym typeface="Wingdings" pitchFamily="2" charset="2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lev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  <a:sym typeface="Wingdings" pitchFamily="2" charset="2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e. </a:t>
            </a:r>
          </a:p>
        </p:txBody>
      </p:sp>
      <p:sp>
        <p:nvSpPr>
          <p:cNvPr id="39941" name="Rectangle 5"/>
          <p:cNvSpPr>
            <a:spLocks noChangeArrowheads="1"/>
          </p:cNvSpPr>
          <p:nvPr/>
        </p:nvSpPr>
        <p:spPr bwMode="auto">
          <a:xfrm>
            <a:off x="0" y="2852059"/>
            <a:ext cx="121920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Les composants lents de l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ordinateur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itchFamily="34" charset="0"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Disque dur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lecteur disque dur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itchFamily="34" charset="0"/>
              <a:buChar char="•"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CD-ROM (compact disc – read only memory)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ou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lecteur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CD/DVD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itchFamily="34" charset="0"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Lecteur de carte mémoire ou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USB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itchFamily="34" charset="0"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Les cartes d’extensions et les périphériques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CF4668DC-857F-487D-BFFA-8C0CA5037977}" type="slidenum">
              <a:rPr lang="fr-BE" sz="2800" b="1" smtClean="0">
                <a:solidFill>
                  <a:srgbClr val="FF0000"/>
                </a:solidFill>
              </a:rPr>
              <a:pPr/>
              <a:t>16</a:t>
            </a:fld>
            <a:endParaRPr lang="fr-BE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 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Les composants de la carte mère</a:t>
            </a:r>
          </a:p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2.2. Le chipset (suite)</a:t>
            </a:r>
            <a:endParaRPr lang="en-US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CF4668DC-857F-487D-BFFA-8C0CA5037977}" type="slidenum">
              <a:rPr lang="fr-BE" sz="2800" b="1" smtClean="0">
                <a:solidFill>
                  <a:srgbClr val="FF0000"/>
                </a:solidFill>
              </a:rPr>
              <a:pPr/>
              <a:t>17</a:t>
            </a:fld>
            <a:endParaRPr lang="fr-BE" sz="2800" b="1" dirty="0">
              <a:solidFill>
                <a:srgbClr val="FF0000"/>
              </a:solidFill>
            </a:endParaRPr>
          </a:p>
        </p:txBody>
      </p:sp>
      <p:sp>
        <p:nvSpPr>
          <p:cNvPr id="44033" name="Rectangle 1"/>
          <p:cNvSpPr>
            <a:spLocks noChangeArrowheads="1"/>
          </p:cNvSpPr>
          <p:nvPr/>
        </p:nvSpPr>
        <p:spPr bwMode="auto">
          <a:xfrm>
            <a:off x="1" y="827304"/>
            <a:ext cx="12192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Symbol" pitchFamily="18" charset="2"/>
              <a:buChar char="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Le pont Nord (</a:t>
            </a:r>
            <a:r>
              <a:rPr kumimoji="0" lang="fr-FR" sz="28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Northbridge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</a:t>
            </a:r>
            <a:r>
              <a:rPr lang="en-US" sz="28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Arial" pitchFamily="34" charset="0"/>
                <a:ea typeface="Calibri" pitchFamily="34" charset="0"/>
                <a:cs typeface="Arial" pitchFamily="34" charset="0"/>
                <a:sym typeface="Wingdings" pitchFamily="2" charset="2"/>
              </a:rPr>
              <a:t>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Le pont Nord coordonne les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changes de donn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es (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g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re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les</a:t>
            </a:r>
            <a:r>
              <a:rPr kumimoji="0" lang="fr-FR" sz="2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communications</a:t>
            </a:r>
            <a:r>
              <a:rPr kumimoji="0" lang="fr-FR" sz="2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ou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interface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 entre le microprocesseur et les composants</a:t>
            </a:r>
            <a:r>
              <a:rPr kumimoji="0" lang="fr-FR" sz="2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rapides de l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ordinateur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0" y="2460155"/>
            <a:ext cx="12192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Symbol" pitchFamily="18" charset="2"/>
              <a:buChar char="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Le pont Sud (</a:t>
            </a:r>
            <a:r>
              <a:rPr kumimoji="0" lang="fr-FR" sz="28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Southbridge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</a:t>
            </a:r>
            <a:r>
              <a:rPr lang="en-US" sz="28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Arial" pitchFamily="34" charset="0"/>
                <a:ea typeface="Calibri" pitchFamily="34" charset="0"/>
                <a:cs typeface="Arial" pitchFamily="34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Le pont Sud coordonne les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changes de donn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es</a:t>
            </a:r>
            <a:r>
              <a:rPr kumimoji="0" lang="fr-FR" sz="2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g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re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les communications</a:t>
            </a:r>
            <a:r>
              <a:rPr kumimoji="0" lang="fr-FR" sz="2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ou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interface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 entre le microprocesseur et les </a:t>
            </a: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composants lents de l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ordinateur 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4035" name="Rectangle 3"/>
          <p:cNvSpPr>
            <a:spLocks noChangeArrowheads="1"/>
          </p:cNvSpPr>
          <p:nvPr/>
        </p:nvSpPr>
        <p:spPr bwMode="auto">
          <a:xfrm>
            <a:off x="0" y="4071259"/>
            <a:ext cx="121920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 typeface="Symbol" pitchFamily="18" charset="2"/>
              <a:buChar char="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Liaison pont Nord/pont Sud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itchFamily="2" charset="2"/>
              <a:buChar char=""/>
              <a:tabLst/>
            </a:pPr>
            <a:r>
              <a:rPr lang="en-US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Intel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Intel Hub Architecture (IHA)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"/>
              <a:tabLst/>
            </a:pPr>
            <a:r>
              <a:rPr lang="en-US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533 Mo/s.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itchFamily="2" charset="2"/>
              <a:buChar char="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 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Nvidia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(en collaboration avec AMD) 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HyperTransport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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 800 Mo/s.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 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Les composants de la carte mère</a:t>
            </a:r>
          </a:p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2.2. Le chipset (suite)</a:t>
            </a:r>
            <a:endParaRPr lang="en-US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CF4668DC-857F-487D-BFFA-8C0CA5037977}" type="slidenum">
              <a:rPr lang="fr-BE" sz="2800" b="1" smtClean="0">
                <a:solidFill>
                  <a:srgbClr val="FF0000"/>
                </a:solidFill>
              </a:rPr>
              <a:pPr/>
              <a:t>18</a:t>
            </a:fld>
            <a:endParaRPr lang="fr-BE" sz="2800" b="1" dirty="0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099260" y="6314492"/>
            <a:ext cx="35175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Chipset North-bridge/South-bridge </a:t>
            </a:r>
            <a:endParaRPr lang="en-US" dirty="0"/>
          </a:p>
        </p:txBody>
      </p:sp>
      <p:pic>
        <p:nvPicPr>
          <p:cNvPr id="9" name="Espace réservé du contenu 4" descr="carte-mere-puces-northbridge-southbridge-5a3a5622be507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62300" y="587148"/>
            <a:ext cx="7286676" cy="564358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 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Les composants de la carte mère</a:t>
            </a:r>
          </a:p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2.3. Horloge temps réel ou RTC (</a:t>
            </a:r>
            <a:r>
              <a:rPr lang="fr-FR" sz="2800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Real Time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Clock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endParaRPr lang="en-US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CF4668DC-857F-487D-BFFA-8C0CA5037977}" type="slidenum">
              <a:rPr lang="fr-BE" sz="2800" b="1" smtClean="0">
                <a:solidFill>
                  <a:srgbClr val="FF0000"/>
                </a:solidFill>
              </a:rPr>
              <a:pPr/>
              <a:t>19</a:t>
            </a:fld>
            <a:endParaRPr lang="fr-BE" sz="2800" b="1" dirty="0">
              <a:solidFill>
                <a:srgbClr val="FF0000"/>
              </a:solidFill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1054100"/>
            <a:ext cx="12192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indent="0" algn="ju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fr-FR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La plupart des grandeurs physiques que l'on peut mesurer quantitativement se </a:t>
            </a:r>
          </a:p>
          <a:p>
            <a:pPr marR="0" lvl="0" indent="0" algn="just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présentent dans la nature sous la forme analogique (forme déterministe) </a:t>
            </a: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2667000"/>
            <a:ext cx="12192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fr-FR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Une quantité analogique </a:t>
            </a:r>
            <a:r>
              <a:rPr lang="fr-FR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 (échantillonnage)</a:t>
            </a:r>
            <a:r>
              <a:rPr lang="fr-FR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une série de valeurs discrètes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fr-FR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(ou échantillonnées ou quantifiées) </a:t>
            </a:r>
            <a:r>
              <a:rPr lang="fr-FR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lang="fr-FR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(codage) une quantité numérique (un code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fr-FR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numérique </a:t>
            </a:r>
            <a:r>
              <a:rPr lang="fr-FR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c'est-à-dire une série de 1 et de 0)</a:t>
            </a: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4559300"/>
            <a:ext cx="12192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Deux niveaux de tension (HAUT et BAS) :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Système binaire (0 , 1) : 0 &amp; 1 sont appelés </a:t>
            </a:r>
            <a:r>
              <a:rPr kumimoji="0" lang="fr-FR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bits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(contraction de </a:t>
            </a:r>
            <a:r>
              <a:rPr kumimoji="0" lang="fr-FR" sz="28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binary</a:t>
            </a:r>
            <a:r>
              <a:rPr kumimoji="0" lang="fr-FR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digit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 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(HAUT représente le 1 &amp; BAS représente le 0) (principe de codage)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  <a:sym typeface="Wingdings" pitchFamily="2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 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Les composants de la carte mère</a:t>
            </a:r>
          </a:p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2.3. Horloge temps réel ou RTC (</a:t>
            </a:r>
            <a:r>
              <a:rPr lang="fr-FR" sz="2800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Real Time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Clock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 (suite)</a:t>
            </a:r>
            <a:endParaRPr lang="en-US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8610600" y="641985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CF4668DC-857F-487D-BFFA-8C0CA5037977}" type="slidenum">
              <a:rPr lang="fr-BE" sz="2800" b="1" smtClean="0">
                <a:solidFill>
                  <a:srgbClr val="FF0000"/>
                </a:solidFill>
              </a:rPr>
              <a:pPr/>
              <a:t>20</a:t>
            </a:fld>
            <a:endParaRPr lang="fr-BE" sz="2800" b="1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1186934"/>
            <a:ext cx="26116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Une impulsion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/>
          <a:srcRect l="42668" t="27779" r="38868" b="54619"/>
          <a:stretch>
            <a:fillRect/>
          </a:stretch>
        </p:blipFill>
        <p:spPr bwMode="auto">
          <a:xfrm>
            <a:off x="3860799" y="1028700"/>
            <a:ext cx="3291840" cy="176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1" y="2895600"/>
            <a:ext cx="1219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Une onde numérique (onde </a:t>
            </a:r>
            <a:r>
              <a:rPr lang="fr-FR" sz="2800" dirty="0" err="1" smtClean="0">
                <a:latin typeface="Times New Roman" pitchFamily="18" charset="0"/>
                <a:cs typeface="Times New Roman" pitchFamily="18" charset="0"/>
              </a:rPr>
              <a:t>impulsionnelle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) = une série d'impulsions (trains  </a:t>
            </a:r>
          </a:p>
          <a:p>
            <a:pPr marR="0" lvl="0" indent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  d'impulsions)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404563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HAUT représente le 1 &amp; BAS représente le 0 (principe de codage)</a:t>
            </a:r>
            <a:endParaRPr lang="en-US" sz="2800" dirty="0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4953000"/>
            <a:ext cx="12192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Une onde 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impulsionnelle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contient des informations binaires (succession de bits)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Croix 13"/>
          <p:cNvSpPr/>
          <p:nvPr/>
        </p:nvSpPr>
        <p:spPr>
          <a:xfrm>
            <a:off x="5372100" y="3594100"/>
            <a:ext cx="457200" cy="457200"/>
          </a:xfrm>
          <a:prstGeom prst="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lèche vers le bas 14"/>
          <p:cNvSpPr/>
          <p:nvPr/>
        </p:nvSpPr>
        <p:spPr>
          <a:xfrm>
            <a:off x="5372100" y="4521200"/>
            <a:ext cx="457200" cy="457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5845" name="Picture 5"/>
          <p:cNvPicPr>
            <a:picLocks noChangeAspect="1" noChangeArrowheads="1"/>
          </p:cNvPicPr>
          <p:nvPr/>
        </p:nvPicPr>
        <p:blipFill>
          <a:blip r:embed="rId3"/>
          <a:srcRect l="34167" t="65259" r="26250" b="26666"/>
          <a:stretch>
            <a:fillRect/>
          </a:stretch>
        </p:blipFill>
        <p:spPr bwMode="auto">
          <a:xfrm>
            <a:off x="2082800" y="5638801"/>
            <a:ext cx="8138160" cy="933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 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Les composants de la carte mère</a:t>
            </a:r>
          </a:p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2.3. Horloge temps réel ou RTC (</a:t>
            </a:r>
            <a:r>
              <a:rPr lang="fr-FR" sz="2800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Real Time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Clock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 (suite)</a:t>
            </a:r>
            <a:endParaRPr lang="en-US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0" y="965200"/>
            <a:ext cx="12192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Une onde 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impulsionnelle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périodique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Définition d’un signal dit d’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horloge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0" y="3302000"/>
            <a:ext cx="121920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Chaque onde 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impulsionnelle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créée par un circuit (sa forme) dépend (se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synchronise</a:t>
            </a:r>
            <a:r>
              <a:rPr kumimoji="0" lang="fr-FR" sz="2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à partir d'un) du signal d'horloge </a:t>
            </a:r>
          </a:p>
          <a:p>
            <a:pPr marL="342900" lvl="0" indent="-342900"/>
            <a:endParaRPr lang="fr-FR" sz="2800" dirty="0" smtClean="0">
              <a:latin typeface="Times New Roman"/>
              <a:ea typeface="Calibri"/>
              <a:cs typeface="Arial"/>
              <a:sym typeface="Wingdings" pitchFamily="2" charset="2"/>
            </a:endParaRPr>
          </a:p>
          <a:p>
            <a:pPr marL="342900" lvl="0" indent="-342900"/>
            <a:r>
              <a:rPr lang="fr-FR" sz="2800" dirty="0" smtClean="0">
                <a:latin typeface="Times New Roman"/>
                <a:ea typeface="Calibri"/>
                <a:cs typeface="Arial"/>
                <a:sym typeface="Wingdings" pitchFamily="2" charset="2"/>
              </a:rPr>
              <a:t>   Exemple 1</a:t>
            </a:r>
            <a:r>
              <a:rPr lang="fr-FR" sz="2800" dirty="0" smtClean="0">
                <a:latin typeface="Times New Roman"/>
                <a:ea typeface="Calibri"/>
                <a:cs typeface="Arial"/>
              </a:rPr>
              <a:t> Les signaux </a:t>
            </a:r>
            <a:r>
              <a:rPr lang="fr-FR" sz="2800" dirty="0" err="1" smtClean="0">
                <a:latin typeface="Times New Roman"/>
                <a:ea typeface="Calibri"/>
                <a:cs typeface="Arial"/>
              </a:rPr>
              <a:t>impulsionnels</a:t>
            </a:r>
            <a:r>
              <a:rPr lang="fr-FR" sz="2800" dirty="0" smtClean="0">
                <a:latin typeface="Times New Roman"/>
                <a:ea typeface="Calibri"/>
                <a:cs typeface="Arial"/>
              </a:rPr>
              <a:t> sortant d’</a:t>
            </a:r>
            <a:r>
              <a:rPr lang="fr-FR" sz="2800" b="1" dirty="0" smtClean="0">
                <a:latin typeface="Times New Roman"/>
                <a:ea typeface="Calibri"/>
                <a:cs typeface="Arial"/>
              </a:rPr>
              <a:t>un compteur </a:t>
            </a:r>
            <a:r>
              <a:rPr lang="fr-FR" sz="2800" dirty="0" smtClean="0">
                <a:latin typeface="Times New Roman"/>
                <a:ea typeface="Calibri"/>
                <a:cs typeface="Arial"/>
              </a:rPr>
              <a:t>dépendent du signal d’horloge</a:t>
            </a:r>
          </a:p>
          <a:p>
            <a:pPr marL="342900" lvl="0" indent="-342900"/>
            <a:r>
              <a:rPr lang="fr-FR" sz="2800" dirty="0" smtClean="0">
                <a:latin typeface="Times New Roman"/>
                <a:ea typeface="Calibri"/>
                <a:cs typeface="Arial"/>
              </a:rPr>
              <a:t>   Exemple 2 </a:t>
            </a:r>
            <a:r>
              <a:rPr lang="fr-FR" sz="2800" dirty="0" smtClean="0">
                <a:latin typeface="Times New Roman"/>
                <a:ea typeface="Calibri"/>
                <a:cs typeface="Arial"/>
                <a:sym typeface="Wingdings" pitchFamily="2" charset="2"/>
              </a:rPr>
              <a:t> 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Les signaux d’un système électronique (ou système informatique) assurant des fonctions électronique numériques se synchronisent à partir d’un signal d’horloge  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CF4668DC-857F-487D-BFFA-8C0CA5037977}" type="slidenum">
              <a:rPr lang="fr-BE" sz="2800" b="1" smtClean="0">
                <a:solidFill>
                  <a:srgbClr val="FF0000"/>
                </a:solidFill>
              </a:rPr>
              <a:pPr/>
              <a:t>21</a:t>
            </a:fld>
            <a:endParaRPr lang="fr-BE" sz="2800" b="1" dirty="0">
              <a:solidFill>
                <a:srgbClr val="FF0000"/>
              </a:solidFill>
            </a:endParaRPr>
          </a:p>
        </p:txBody>
      </p:sp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2"/>
          <a:srcRect l="34271" t="42223" r="26146" b="41577"/>
          <a:stretch>
            <a:fillRect/>
          </a:stretch>
        </p:blipFill>
        <p:spPr bwMode="auto">
          <a:xfrm>
            <a:off x="2730500" y="1536700"/>
            <a:ext cx="6675120" cy="153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 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Les composants de la carte mère</a:t>
            </a:r>
          </a:p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2.3. Horloge temps réel ou RTC (</a:t>
            </a:r>
            <a:r>
              <a:rPr lang="fr-FR" sz="2800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Real Time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Clock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 (suite)</a:t>
            </a:r>
            <a:endParaRPr lang="en-US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CF4668DC-857F-487D-BFFA-8C0CA5037977}" type="slidenum">
              <a:rPr lang="fr-BE" sz="2800" b="1" smtClean="0">
                <a:solidFill>
                  <a:srgbClr val="FF0000"/>
                </a:solidFill>
              </a:rPr>
              <a:pPr/>
              <a:t>22</a:t>
            </a:fld>
            <a:endParaRPr lang="fr-BE" sz="2800" b="1" dirty="0">
              <a:solidFill>
                <a:srgbClr val="FF0000"/>
              </a:solidFill>
            </a:endParaRPr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/>
          <a:srcRect l="40417" t="40741" r="4659" b="22050"/>
          <a:stretch>
            <a:fillRect/>
          </a:stretch>
        </p:blipFill>
        <p:spPr bwMode="auto">
          <a:xfrm>
            <a:off x="1562096" y="1587496"/>
            <a:ext cx="9131304" cy="3479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 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Les composants de la carte mère</a:t>
            </a:r>
          </a:p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2.3. Horloge temps réel ou RTC (</a:t>
            </a:r>
            <a:r>
              <a:rPr lang="fr-FR" sz="2800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Real Time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Clock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 (suite)</a:t>
            </a:r>
            <a:endParaRPr lang="en-US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CF4668DC-857F-487D-BFFA-8C0CA5037977}" type="slidenum">
              <a:rPr lang="fr-BE" sz="2800" b="1" smtClean="0">
                <a:solidFill>
                  <a:srgbClr val="FF0000"/>
                </a:solidFill>
              </a:rPr>
              <a:pPr/>
              <a:t>23</a:t>
            </a:fld>
            <a:endParaRPr lang="fr-BE" sz="2800" b="1" dirty="0">
              <a:solidFill>
                <a:srgbClr val="FF0000"/>
              </a:solidFill>
            </a:endParaRPr>
          </a:p>
        </p:txBody>
      </p:sp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0" y="1066800"/>
            <a:ext cx="12192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Horloge =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cristal vibrant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+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…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/>
                <a:ea typeface="Calibri" pitchFamily="34" charset="0"/>
                <a:cs typeface="Times New Roman" pitchFamily="18" charset="0"/>
                <a:sym typeface="Wingdings" pitchFamily="2" charset="2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mettre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ou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fournir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) un signal d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  <a:sym typeface="Wingdings" pitchFamily="2" charset="2"/>
              </a:rPr>
              <a:t>’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horloge  </a:t>
            </a:r>
            <a:endParaRPr kumimoji="0" lang="ar-S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  <a:sym typeface="Wingdings" pitchFamily="2" charset="2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ar-SA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(impulsion ou </a:t>
            </a:r>
            <a:r>
              <a:rPr kumimoji="0" lang="fr-FR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top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d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  <a:sym typeface="Wingdings" pitchFamily="2" charset="2"/>
              </a:rPr>
              <a:t>’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horloge)</a:t>
            </a:r>
          </a:p>
        </p:txBody>
      </p:sp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0" y="2159000"/>
            <a:ext cx="12192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Fr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quence de l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horloge (nombre de vibrations de cristal par seconde = nombre </a:t>
            </a:r>
            <a:endParaRPr kumimoji="0" lang="ar-S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ar-SA" sz="2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des impulsions par seconde ou nombre de </a:t>
            </a:r>
            <a:r>
              <a:rPr kumimoji="0" lang="fr-FR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tops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par seconde en MHz)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Espace réservé du contenu 4" descr="1280px-Dallas-Semiconductor-DS1287-Real-Time-IC.jpg"/>
          <p:cNvPicPr>
            <a:picLocks noGrp="1" noChangeAspect="1"/>
          </p:cNvPicPr>
          <p:nvPr>
            <p:ph idx="1"/>
          </p:nvPr>
        </p:nvPicPr>
        <p:blipFill>
          <a:blip r:embed="rId2"/>
          <a:srcRect t="3555" b="4465"/>
          <a:stretch>
            <a:fillRect/>
          </a:stretch>
        </p:blipFill>
        <p:spPr>
          <a:xfrm>
            <a:off x="4868836" y="3314699"/>
            <a:ext cx="6830608" cy="2616201"/>
          </a:xfrm>
        </p:spPr>
      </p:pic>
      <p:sp>
        <p:nvSpPr>
          <p:cNvPr id="8" name="Rectangle 7"/>
          <p:cNvSpPr/>
          <p:nvPr/>
        </p:nvSpPr>
        <p:spPr>
          <a:xfrm>
            <a:off x="167848" y="4209534"/>
            <a:ext cx="460735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Exemple d’horloge temps réel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0" y="6007100"/>
            <a:ext cx="12192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La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quantit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d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informations trait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 est proportionnelle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à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la fr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quence de l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horloge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 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Les composants de la carte mère</a:t>
            </a:r>
          </a:p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2.4. L'horloge et la pile du CMOS</a:t>
            </a:r>
            <a:endParaRPr lang="en-US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CF4668DC-857F-487D-BFFA-8C0CA5037977}" type="slidenum">
              <a:rPr lang="fr-BE" sz="2800" b="1" smtClean="0">
                <a:solidFill>
                  <a:srgbClr val="FF0000"/>
                </a:solidFill>
              </a:rPr>
              <a:pPr/>
              <a:t>24</a:t>
            </a:fld>
            <a:endParaRPr lang="fr-BE" sz="2800" b="1" dirty="0">
              <a:solidFill>
                <a:srgbClr val="FF0000"/>
              </a:solidFill>
            </a:endParaRPr>
          </a:p>
        </p:txBody>
      </p:sp>
      <p:sp>
        <p:nvSpPr>
          <p:cNvPr id="39937" name="Rectangle 1"/>
          <p:cNvSpPr>
            <a:spLocks noChangeArrowheads="1"/>
          </p:cNvSpPr>
          <p:nvPr/>
        </p:nvSpPr>
        <p:spPr bwMode="auto">
          <a:xfrm>
            <a:off x="0" y="1066800"/>
            <a:ext cx="12192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CMOS (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Complementary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Metal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-Oxyde 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Semiconductor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 (circuit)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0" y="1892300"/>
            <a:ext cx="121920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CMOS capable de conserver (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mémoriser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 quelques informations ou paramètres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essentiels sur le système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971550" marR="0" lvl="1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Heure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971550" marR="0" lvl="1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Date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du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système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Espace réservé du contenu 4" descr="pil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46701" y="3713160"/>
            <a:ext cx="3200400" cy="2760198"/>
          </a:xfrm>
        </p:spPr>
      </p:pic>
      <p:sp>
        <p:nvSpPr>
          <p:cNvPr id="14" name="Rectangle 13"/>
          <p:cNvSpPr/>
          <p:nvPr/>
        </p:nvSpPr>
        <p:spPr>
          <a:xfrm>
            <a:off x="2930230" y="4882634"/>
            <a:ext cx="238879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Pile du CMOS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 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Les composants de la carte mère</a:t>
            </a:r>
          </a:p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2.5. Le BIOS</a:t>
            </a:r>
            <a:endParaRPr lang="en-US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CF4668DC-857F-487D-BFFA-8C0CA5037977}" type="slidenum">
              <a:rPr lang="fr-BE" sz="2800" b="1" smtClean="0">
                <a:solidFill>
                  <a:srgbClr val="FF0000"/>
                </a:solidFill>
              </a:rPr>
              <a:pPr/>
              <a:t>25</a:t>
            </a:fld>
            <a:endParaRPr lang="fr-BE" sz="2800" b="1" dirty="0">
              <a:solidFill>
                <a:srgbClr val="FF0000"/>
              </a:solidFill>
            </a:endParaRPr>
          </a:p>
        </p:txBody>
      </p:sp>
      <p:sp>
        <p:nvSpPr>
          <p:cNvPr id="40961" name="Rectangle 1"/>
          <p:cNvSpPr>
            <a:spLocks noChangeArrowheads="1"/>
          </p:cNvSpPr>
          <p:nvPr/>
        </p:nvSpPr>
        <p:spPr bwMode="auto">
          <a:xfrm>
            <a:off x="1" y="1016000"/>
            <a:ext cx="12192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BIOS (</a:t>
            </a:r>
            <a:r>
              <a:rPr kumimoji="0" lang="fr-FR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Basic Input/Output System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 (système élémentaire d'entrée/sortie)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(Il s’agit d’un programme basique servant d'interface entre le système</a:t>
            </a:r>
            <a:r>
              <a:rPr kumimoji="0" lang="fr-FR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d'exploitation et la carte</a:t>
            </a:r>
            <a:r>
              <a:rPr kumimoji="0" lang="fr-FR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mère)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572435"/>
            <a:ext cx="1219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Le BIOS est stocké dans une ROM (Read </a:t>
            </a:r>
            <a:r>
              <a:rPr lang="fr-FR" sz="2800" dirty="0" err="1" smtClean="0">
                <a:latin typeface="Times New Roman" pitchFamily="18" charset="0"/>
                <a:cs typeface="Times New Roman" pitchFamily="18" charset="0"/>
              </a:rPr>
              <a:t>Only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Memory) (mémoire morte</a:t>
            </a:r>
            <a:r>
              <a:rPr lang="fr-FR" sz="2800" b="1" dirty="0" smtClean="0">
                <a:latin typeface="Times New Roman" pitchFamily="18" charset="0"/>
                <a:cs typeface="Times New Roman" pitchFamily="18" charset="0"/>
              </a:rPr>
              <a:t> c'est-à-</a:t>
            </a:r>
          </a:p>
          <a:p>
            <a:r>
              <a:rPr lang="fr-FR" sz="2800" b="1" dirty="0" smtClean="0">
                <a:latin typeface="Times New Roman" pitchFamily="18" charset="0"/>
                <a:cs typeface="Times New Roman" pitchFamily="18" charset="0"/>
              </a:rPr>
              <a:t>  dire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une mémoire en lecture seule)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62" name="Rectangle 2"/>
          <p:cNvSpPr>
            <a:spLocks noChangeArrowheads="1"/>
          </p:cNvSpPr>
          <p:nvPr/>
        </p:nvSpPr>
        <p:spPr bwMode="auto">
          <a:xfrm>
            <a:off x="0" y="3670300"/>
            <a:ext cx="12192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Le BIOS utilise les données contenues dans le CMOS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pour connaître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la configuration matérielle du système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63" name="Rectangle 3"/>
          <p:cNvSpPr>
            <a:spLocks noChangeArrowheads="1"/>
          </p:cNvSpPr>
          <p:nvPr/>
        </p:nvSpPr>
        <p:spPr bwMode="auto">
          <a:xfrm>
            <a:off x="0" y="4800600"/>
            <a:ext cx="12192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BIOS setup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configuration du BIOS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 (interface servant à la configuration du BIOS) (</a:t>
            </a:r>
            <a:r>
              <a:rPr lang="fr-FR" sz="28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accessible au démarrage de l'ordinateur par simple pression d'une touche (</a:t>
            </a:r>
            <a:r>
              <a:rPr lang="fr-FR" sz="2800" dirty="0" smtClean="0">
                <a:solidFill>
                  <a:srgbClr val="0070C0"/>
                </a:solidFill>
                <a:latin typeface="Times New Roman"/>
                <a:ea typeface="Times New Roman"/>
              </a:rPr>
              <a:t>généralement la touche f8</a:t>
            </a:r>
            <a:r>
              <a:rPr lang="fr-FR" sz="28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).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 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Les composants de la carte mère</a:t>
            </a:r>
          </a:p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2.5. Le BIOS (suite)</a:t>
            </a:r>
            <a:endParaRPr lang="en-US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CF4668DC-857F-487D-BFFA-8C0CA5037977}" type="slidenum">
              <a:rPr lang="fr-BE" sz="2800" b="1" smtClean="0">
                <a:solidFill>
                  <a:srgbClr val="FF0000"/>
                </a:solidFill>
              </a:rPr>
              <a:pPr/>
              <a:t>26</a:t>
            </a:fld>
            <a:endParaRPr lang="fr-BE" sz="2800" b="1" dirty="0">
              <a:solidFill>
                <a:srgbClr val="FF0000"/>
              </a:solidFill>
            </a:endParaRPr>
          </a:p>
        </p:txBody>
      </p:sp>
      <p:pic>
        <p:nvPicPr>
          <p:cNvPr id="8" name="Image 7" descr="bio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6490" y="1797048"/>
            <a:ext cx="5486400" cy="401099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498974" y="3028434"/>
            <a:ext cx="10038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BIOS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 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Les composants de la carte mère</a:t>
            </a:r>
          </a:p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ar-SA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6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Le support de processeur</a:t>
            </a:r>
          </a:p>
          <a:p>
            <a:endParaRPr lang="en-US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CF4668DC-857F-487D-BFFA-8C0CA5037977}" type="slidenum">
              <a:rPr lang="fr-BE" sz="2800" b="1" smtClean="0">
                <a:solidFill>
                  <a:srgbClr val="FF0000"/>
                </a:solidFill>
              </a:rPr>
              <a:pPr/>
              <a:t>27</a:t>
            </a:fld>
            <a:endParaRPr lang="fr-BE" sz="2800" b="1" dirty="0">
              <a:solidFill>
                <a:srgbClr val="FF0000"/>
              </a:solidFill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1079500"/>
            <a:ext cx="12192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ar-SA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Processeur (ou microprocesseur)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(voir 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 Architecture de Von Neumann </a:t>
            </a:r>
            <a:r>
              <a:rPr kumimoji="0" lang="fr-FR" sz="28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&amp;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ar-SA" sz="28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4. Composition d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un PC </a:t>
            </a:r>
            <a:r>
              <a:rPr kumimoji="0" lang="fr-FR" sz="28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&amp;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5. Sch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ma g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ral de  fonctionnement d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un </a:t>
            </a:r>
            <a:endParaRPr kumimoji="0" lang="ar-SA" sz="28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ordinateur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du chapitre 2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&amp;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L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architecture de Von Neumann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du TD N°01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2755900"/>
            <a:ext cx="121920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Fr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quence d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un micro-processeur (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le nombre des op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rations 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mentaires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par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sz="2800" b="0" i="0" u="none" strike="noStrike" cap="none" normalizeH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seconde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2800" dirty="0" smtClean="0"/>
              <a:t>                           </a:t>
            </a:r>
            <a:r>
              <a:rPr lang="fr-FR" sz="2800" dirty="0" smtClean="0">
                <a:sym typeface="Wingdings"/>
              </a:rPr>
              <a:t></a:t>
            </a:r>
            <a:r>
              <a:rPr lang="fr-FR" sz="2800" dirty="0" smtClean="0"/>
              <a:t> Le processeur effectue 1 milliard 800 millions opérations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2800" dirty="0" smtClean="0"/>
              <a:t>   élémentaires par  seconde</a:t>
            </a:r>
            <a:endParaRPr lang="en-US" sz="2800" dirty="0" smtClean="0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8300" y="3606794"/>
            <a:ext cx="1828800" cy="430302"/>
          </a:xfrm>
          <a:prstGeom prst="rect">
            <a:avLst/>
          </a:prstGeom>
          <a:noFill/>
        </p:spPr>
      </p:pic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4902200"/>
            <a:ext cx="12192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Constructeurs (fabricants) de micro-processeurs (les principaux)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Symbol" pitchFamily="18" charset="2"/>
              <a:buChar char="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Intel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Symbol" pitchFamily="18" charset="2"/>
              <a:buChar char="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AMD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 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Les composants de la carte mère</a:t>
            </a:r>
          </a:p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ar-SA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6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Le support de processeur (suite)</a:t>
            </a:r>
          </a:p>
          <a:p>
            <a:endParaRPr lang="en-US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4033" name="Rectangle 1"/>
          <p:cNvSpPr>
            <a:spLocks noChangeArrowheads="1"/>
          </p:cNvSpPr>
          <p:nvPr/>
        </p:nvSpPr>
        <p:spPr bwMode="auto">
          <a:xfrm>
            <a:off x="0" y="927100"/>
            <a:ext cx="12192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Support de processeur (emplacement sur la carte m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re permettant d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int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grer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le processeur)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0" y="1854200"/>
            <a:ext cx="860684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Carte m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re multiprocesseurs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plusieurs emplacements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44035" name="Rectangle 3"/>
          <p:cNvSpPr>
            <a:spLocks noChangeArrowheads="1"/>
          </p:cNvSpPr>
          <p:nvPr/>
        </p:nvSpPr>
        <p:spPr bwMode="auto">
          <a:xfrm>
            <a:off x="0" y="2438400"/>
            <a:ext cx="12192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Support de processeur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Symbol" pitchFamily="18" charset="2"/>
              <a:buChar char=""/>
              <a:tabLst/>
            </a:pPr>
            <a:r>
              <a:rPr kumimoji="0" lang="fr-FR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Slot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(connecteur rectangulaire permet d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enficher le processeur verticalement)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Symbol" pitchFamily="18" charset="2"/>
              <a:buChar char=""/>
              <a:tabLst/>
            </a:pPr>
            <a:r>
              <a:rPr kumimoji="0" lang="fr-FR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Socket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(connecteur carr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permet d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enficher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directement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le processeur)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4" name="Espace réservé du contenu 4" descr="800px-Sockel_77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91915" y="3979863"/>
            <a:ext cx="2981745" cy="2743200"/>
          </a:xfrm>
        </p:spPr>
      </p:pic>
      <p:sp>
        <p:nvSpPr>
          <p:cNvPr id="15" name="Rectangle 14"/>
          <p:cNvSpPr/>
          <p:nvPr/>
        </p:nvSpPr>
        <p:spPr>
          <a:xfrm>
            <a:off x="4254951" y="5073134"/>
            <a:ext cx="112139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Socket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Picture 6" descr="Socket 462">
            <a:hlinkClick r:id="rId3" tooltip="Socket 462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762754" y="3978275"/>
            <a:ext cx="3532995" cy="2743200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10414451" y="4844534"/>
            <a:ext cx="112139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i="1" dirty="0" smtClean="0">
                <a:latin typeface="Times New Roman" pitchFamily="18" charset="0"/>
                <a:cs typeface="Times New Roman" pitchFamily="18" charset="0"/>
              </a:rPr>
              <a:t>Socket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 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Les composants de la carte mère</a:t>
            </a:r>
          </a:p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ar-SA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6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Le support de processeur (suite)</a:t>
            </a:r>
          </a:p>
          <a:p>
            <a:endParaRPr lang="en-US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5057" name="Rectangle 1"/>
          <p:cNvSpPr>
            <a:spLocks noChangeArrowheads="1"/>
          </p:cNvSpPr>
          <p:nvPr/>
        </p:nvSpPr>
        <p:spPr bwMode="auto">
          <a:xfrm>
            <a:off x="0" y="1193800"/>
            <a:ext cx="12192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Un micro-processeur peut poss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der plusieurs centaines de broches qui servent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à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son branchement (sa fixation)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Il est n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cessaire d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effectuer un branchement d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licatement afin d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viter de tordre aucun de ses broches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 Solution</a:t>
            </a:r>
          </a:p>
        </p:txBody>
      </p:sp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0" y="2933700"/>
            <a:ext cx="12192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ZIF (</a:t>
            </a:r>
            <a:r>
              <a:rPr kumimoji="0" lang="fr-FR" sz="28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Zero</a:t>
            </a:r>
            <a:r>
              <a:rPr kumimoji="0" lang="fr-FR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Insertion Force)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(un support poss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dant une petite manette qui en la levant permet l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insertion du processeur sans aucune pression et en la rebaissant maintient le processeur sur son support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ou dans son emplacement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 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Les composants de la carte mère</a:t>
            </a:r>
          </a:p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ar-SA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6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Le support de processeur (suite)</a:t>
            </a:r>
          </a:p>
          <a:p>
            <a:endParaRPr lang="en-US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6081" name="Rectangle 1"/>
          <p:cNvSpPr>
            <a:spLocks noChangeArrowheads="1"/>
          </p:cNvSpPr>
          <p:nvPr/>
        </p:nvSpPr>
        <p:spPr bwMode="auto">
          <a:xfrm>
            <a:off x="1" y="1041400"/>
            <a:ext cx="12192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Un processeur se r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chauffe au cours de son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norme travail (production de la </a:t>
            </a:r>
          </a:p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chaleur</a:t>
            </a:r>
            <a:r>
              <a:rPr kumimoji="0" lang="fr-FR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par effet joule)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Destruction des circuits en cas de surchauffe 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0" y="3581400"/>
            <a:ext cx="121920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Dissipateur thermique (refroidisseur ou radiateur) sur le processeur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(Il est fabriqu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sz="2800" dirty="0" smtClean="0">
                <a:solidFill>
                  <a:srgbClr val="000000"/>
                </a:solidFill>
                <a:latin typeface="Calibri"/>
                <a:ea typeface="Calibri" pitchFamily="34" charset="0"/>
                <a:cs typeface="Times New Roman" pitchFamily="18" charset="0"/>
              </a:rPr>
              <a:t>  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à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l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aide d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un m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tal ayant une bonne conduction thermique (Cu ou Al))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Augmentation de la surface d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change thermique du micro-processeur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Dissipation maximale de la chaleur produite par le microprocesseur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refroidissement du micro-processeur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Protection des circuits de micro-</a:t>
            </a:r>
          </a:p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processeur</a:t>
            </a:r>
            <a:r>
              <a:rPr kumimoji="0" lang="fr-FR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en cas de surchauffe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9" name="Flèche droite 8"/>
          <p:cNvSpPr/>
          <p:nvPr/>
        </p:nvSpPr>
        <p:spPr>
          <a:xfrm rot="5400000">
            <a:off x="5422900" y="2351532"/>
            <a:ext cx="1005840" cy="914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 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Les composants de la carte mère</a:t>
            </a:r>
          </a:p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2.7. Les connecteurs d'extension (</a:t>
            </a:r>
            <a:r>
              <a:rPr lang="fr-FR" sz="2800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slots en anglais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914400"/>
            <a:ext cx="1150661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Les connecteurs d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extension (voir 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 Support de la carte m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è</a:t>
            </a: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re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du chapitre 3)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1" y="1531521"/>
            <a:ext cx="12192000" cy="53264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Les connecteurs d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extension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Connecteur ISA (</a:t>
            </a:r>
            <a:r>
              <a:rPr kumimoji="0" lang="fr-FR" sz="28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Industry</a:t>
            </a:r>
            <a:r>
              <a:rPr kumimoji="0" lang="fr-FR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Standard Architecture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connexion des cartes ISA </a:t>
            </a:r>
          </a:p>
          <a:p>
            <a:pPr marL="457200" marR="0" lvl="1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 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(anciennes cartes d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  <a:sym typeface="Wingdings" pitchFamily="2" charset="2"/>
              </a:rPr>
              <a:t>’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extension)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marL="457200" marR="0" lvl="1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Connecteur VLB (</a:t>
            </a:r>
            <a:r>
              <a:rPr kumimoji="0" lang="fr-FR" sz="28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Vesa</a:t>
            </a:r>
            <a:r>
              <a:rPr kumimoji="0" lang="fr-FR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Local Bus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)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ancien connecteur de carte graphique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marL="457200" marR="0" lvl="1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Connecteur PCI (</a:t>
            </a:r>
            <a:r>
              <a:rPr kumimoji="0" lang="fr-FR" sz="28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Peripheral</a:t>
            </a:r>
            <a:r>
              <a:rPr kumimoji="0" lang="fr-FR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Component </a:t>
            </a:r>
            <a:r>
              <a:rPr kumimoji="0" lang="fr-FR" sz="28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Interconnect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) 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connexion des cartes </a:t>
            </a:r>
          </a:p>
          <a:p>
            <a:pPr marL="457200" marR="0" lvl="1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PCI (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cartes beaucoup plus rapides que les cartes ISA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)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marL="457200" marR="0" lvl="1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Connecteur AGP (</a:t>
            </a:r>
            <a:r>
              <a:rPr kumimoji="0" lang="fr-FR" sz="28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Accelerated</a:t>
            </a:r>
            <a:r>
              <a:rPr kumimoji="0" lang="fr-FR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</a:t>
            </a:r>
            <a:r>
              <a:rPr kumimoji="0" lang="fr-FR" sz="28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Graphics</a:t>
            </a:r>
            <a:r>
              <a:rPr kumimoji="0" lang="fr-FR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Port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)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connecteur de carte graphique</a:t>
            </a:r>
          </a:p>
          <a:p>
            <a:pPr marL="457200" marR="0" lvl="1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(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connecteur rapide de carte graphique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)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marL="457200" marR="0" lvl="1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Connecteur PCI Express (</a:t>
            </a:r>
            <a:r>
              <a:rPr kumimoji="0" lang="fr-FR" sz="28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Peripheral</a:t>
            </a:r>
            <a:r>
              <a:rPr kumimoji="0" lang="fr-FR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Component </a:t>
            </a:r>
            <a:r>
              <a:rPr kumimoji="0" lang="fr-FR" sz="28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Interconnect</a:t>
            </a:r>
            <a:r>
              <a:rPr kumimoji="0" lang="fr-FR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Express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) </a:t>
            </a:r>
          </a:p>
          <a:p>
            <a:pPr marL="457200" marR="0" lvl="1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 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(architecture de bus plus rapide que les bus PCI et AGP)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marL="457200" marR="0" lvl="1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Connecteur AMR (</a:t>
            </a:r>
            <a:r>
              <a:rPr kumimoji="0" lang="fr-FR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Audio Modem Riser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) 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Insertion des mini-cartes audio et </a:t>
            </a:r>
          </a:p>
          <a:p>
            <a:pPr marL="457200" marR="0" lvl="1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modem sur la carte m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re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  <a:sym typeface="Wingdings" pitchFamily="2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 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Les composants de la carte mère</a:t>
            </a:r>
          </a:p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2.8. Les connecteurs d’entrée-sortie </a:t>
            </a:r>
          </a:p>
          <a:p>
            <a:r>
              <a:rPr lang="fr-FR" sz="2400" dirty="0" smtClean="0">
                <a:latin typeface="Times New Roman" pitchFamily="18" charset="0"/>
                <a:cs typeface="Times New Roman" pitchFamily="18" charset="0"/>
              </a:rPr>
              <a:t>(pour connecter les périphériques) (voir également TD n°1)</a:t>
            </a:r>
            <a:endParaRPr lang="fr-FR" sz="24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8130" name="Rectangle 2"/>
          <p:cNvSpPr>
            <a:spLocks noChangeArrowheads="1"/>
          </p:cNvSpPr>
          <p:nvPr/>
        </p:nvSpPr>
        <p:spPr bwMode="auto">
          <a:xfrm>
            <a:off x="0" y="1676400"/>
            <a:ext cx="12192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Port s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rie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Anciens p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riph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riques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Port parall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  <a:sym typeface="Wingdings" pitchFamily="2" charset="2"/>
              </a:rPr>
              <a:t>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le 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Vieilles imprimantes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48131" name="Rectangle 3"/>
          <p:cNvSpPr>
            <a:spLocks noChangeArrowheads="1"/>
          </p:cNvSpPr>
          <p:nvPr/>
        </p:nvSpPr>
        <p:spPr bwMode="auto">
          <a:xfrm>
            <a:off x="0" y="3073400"/>
            <a:ext cx="121920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Port USB (</a:t>
            </a:r>
            <a:r>
              <a:rPr kumimoji="0" lang="en-US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Universal Serial Bus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Symbol" pitchFamily="18" charset="2"/>
              <a:buChar char=""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USB 1.1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bas debit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Symbol" pitchFamily="18" charset="2"/>
              <a:buChar char=""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USB 2.0 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haut debit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Symbol" pitchFamily="18" charset="2"/>
              <a:buChar char=""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USB 3.0 &amp; USB 4.0 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SuperSpeed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Port USB 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P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riph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riques r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cents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48132" name="Rectangle 4"/>
          <p:cNvSpPr>
            <a:spLocks noChangeArrowheads="1"/>
          </p:cNvSpPr>
          <p:nvPr/>
        </p:nvSpPr>
        <p:spPr bwMode="auto">
          <a:xfrm>
            <a:off x="0" y="5829300"/>
            <a:ext cx="12185131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Port 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eSATA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</a:t>
            </a:r>
            <a:r>
              <a:rPr kumimoji="0" lang="fr-FR" sz="28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external</a:t>
            </a:r>
            <a:r>
              <a:rPr kumimoji="0" lang="fr-FR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Serial Advanced </a:t>
            </a:r>
            <a:r>
              <a:rPr kumimoji="0" lang="fr-FR" sz="28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Technology</a:t>
            </a:r>
            <a:r>
              <a:rPr kumimoji="0" lang="fr-FR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Attachement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(branchement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à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chaud) M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moires de masse (externe)(disque dur)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1326634"/>
            <a:ext cx="30348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2.8.1. Série &amp; parallèle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2723634"/>
            <a:ext cx="15536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2.8.2. USB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5390634"/>
            <a:ext cx="22284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2.8.3. Hard </a:t>
            </a:r>
            <a:r>
              <a:rPr lang="fr-FR" sz="24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Disk</a:t>
            </a:r>
            <a:endParaRPr lang="fr-FR" sz="24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 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Les composants de la carte mère</a:t>
            </a:r>
          </a:p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2.8. Les connecteurs d’entrée-sortie (suite) </a:t>
            </a: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9153" name="Rectangle 1"/>
          <p:cNvSpPr>
            <a:spLocks noChangeArrowheads="1"/>
          </p:cNvSpPr>
          <p:nvPr/>
        </p:nvSpPr>
        <p:spPr bwMode="auto">
          <a:xfrm>
            <a:off x="12700" y="1358900"/>
            <a:ext cx="121793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Connecteur VGA (</a:t>
            </a:r>
            <a:r>
              <a:rPr kumimoji="0" lang="fr-FR" sz="28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Video</a:t>
            </a:r>
            <a:r>
              <a:rPr kumimoji="0" lang="fr-FR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Graphics</a:t>
            </a:r>
            <a:r>
              <a:rPr kumimoji="0" lang="fr-FR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Array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 (ou D-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sub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15) sur la carte graphique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(connexion en analogique) Ecran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Connecteur HDMI (High-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Definition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 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Multimedia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Interface)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(connexion en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num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rique)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Ecran HD (Haute D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finition)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Connecteur DP (</a:t>
            </a:r>
            <a:r>
              <a:rPr kumimoji="0" lang="fr-FR" sz="28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DisplayPort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)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(connexion audio-vid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  <a:sym typeface="Wingdings" pitchFamily="2" charset="2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o en num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  <a:sym typeface="Wingdings" pitchFamily="2" charset="2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rique) 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Ecran HD (Haute D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finition) ou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syst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/>
                <a:ea typeface="Calibri" pitchFamily="34" charset="0"/>
                <a:cs typeface="Times New Roman" pitchFamily="18" charset="0"/>
                <a:sym typeface="Wingdings" pitchFamily="2" charset="2"/>
              </a:rPr>
              <a:t>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me home cin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/>
                <a:ea typeface="Calibri" pitchFamily="34" charset="0"/>
                <a:cs typeface="Times New Roman" pitchFamily="18" charset="0"/>
                <a:sym typeface="Wingdings" pitchFamily="2" charset="2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ma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Connecteur DVI (</a:t>
            </a:r>
            <a:r>
              <a:rPr kumimoji="0" lang="fr-FR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Digital Visual Interface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) 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(connexion vid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 en num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rique)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Ecran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49155" name="Rectangle 3"/>
          <p:cNvSpPr>
            <a:spLocks noChangeArrowheads="1"/>
          </p:cNvSpPr>
          <p:nvPr/>
        </p:nvSpPr>
        <p:spPr bwMode="auto">
          <a:xfrm>
            <a:off x="0" y="5549900"/>
            <a:ext cx="12192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Port PS/2 en vert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Souris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Port PS/2 en violet 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Clavier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983734"/>
            <a:ext cx="16706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2.8.4. Ecran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5085834"/>
            <a:ext cx="29690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2.8.5. Clavier et souris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 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Les composants de la carte mère</a:t>
            </a:r>
          </a:p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2.8. Les connecteurs d’entrée-sortie (suite) </a:t>
            </a: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0" y="4787900"/>
            <a:ext cx="12192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Port RJ45 (LAN pour </a:t>
            </a:r>
            <a:r>
              <a:rPr kumimoji="0" lang="fr-FR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Local Area Network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ou port </a:t>
            </a:r>
            <a:r>
              <a:rPr kumimoji="0" lang="fr-FR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Ethernet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 de la carte r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seau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Modem et/ou r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seau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50180" name="Rectangle 4"/>
          <p:cNvSpPr>
            <a:spLocks noChangeArrowheads="1"/>
          </p:cNvSpPr>
          <p:nvPr/>
        </p:nvSpPr>
        <p:spPr bwMode="auto">
          <a:xfrm>
            <a:off x="0" y="1625600"/>
            <a:ext cx="121920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Prises audio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Jack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sur la carte son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Symbol" pitchFamily="18" charset="2"/>
              <a:buChar char="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Prise verte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sortie audio (</a:t>
            </a:r>
            <a:r>
              <a:rPr kumimoji="0" lang="fr-FR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Line out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) 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Casque ou baffe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ou cha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  <a:sym typeface="Wingdings" pitchFamily="2" charset="2"/>
              </a:rPr>
              <a:t>î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ne Hifi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Symbol" pitchFamily="18" charset="2"/>
              <a:buChar char="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 Prise rose 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entr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 audio (</a:t>
            </a:r>
            <a:r>
              <a:rPr kumimoji="0" lang="fr-FR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Line In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) 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Microphone (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Micro mono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)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Symbol" pitchFamily="18" charset="2"/>
              <a:buChar char="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 Prise bleu 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entr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 audio st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 (</a:t>
            </a:r>
            <a:r>
              <a:rPr kumimoji="0" lang="fr-FR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Line In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) 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Radio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 Port son S/PDIF (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?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) 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sortie audio par fibre optique (en num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rique) 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1136134"/>
            <a:ext cx="17065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2.8.6. Audio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4323834"/>
            <a:ext cx="18421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2.8.7. Réseau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 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Les composants de la carte mère</a:t>
            </a:r>
          </a:p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2.8. Les connecteurs d’entrée-sortie (suite) </a:t>
            </a: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0179" name="Rectangle 3"/>
          <p:cNvSpPr>
            <a:spLocks noChangeArrowheads="1"/>
          </p:cNvSpPr>
          <p:nvPr/>
        </p:nvSpPr>
        <p:spPr bwMode="auto">
          <a:xfrm>
            <a:off x="0" y="1663700"/>
            <a:ext cx="12192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Pour un micro-ordinateur de bureau, les connecteurs sont regroup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 sur la face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</a:p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arri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re de l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unit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centrale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Image 9" descr="guide_achat_carte_mere_connectique_arrier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2472" y="3130532"/>
            <a:ext cx="8215370" cy="2571768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920234"/>
            <a:ext cx="47965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2.8.8. Regroupement des connecteurs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3. Caractéristiques des cartes mères</a:t>
            </a:r>
          </a:p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3.1. Les caractéristiques</a:t>
            </a:r>
          </a:p>
        </p:txBody>
      </p:sp>
      <p:sp>
        <p:nvSpPr>
          <p:cNvPr id="18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CF4668DC-857F-487D-BFFA-8C0CA5037977}" type="slidenum">
              <a:rPr lang="fr-BE" sz="2800" b="1" smtClean="0">
                <a:solidFill>
                  <a:srgbClr val="FF0000"/>
                </a:solidFill>
              </a:rPr>
              <a:pPr/>
              <a:t>36</a:t>
            </a:fld>
            <a:endParaRPr lang="fr-BE" sz="2800" b="1" dirty="0">
              <a:solidFill>
                <a:srgbClr val="FF0000"/>
              </a:solidFill>
            </a:endParaRPr>
          </a:p>
        </p:txBody>
      </p:sp>
      <p:sp>
        <p:nvSpPr>
          <p:cNvPr id="52225" name="Rectangle 1"/>
          <p:cNvSpPr>
            <a:spLocks noChangeArrowheads="1"/>
          </p:cNvSpPr>
          <p:nvPr/>
        </p:nvSpPr>
        <p:spPr bwMode="auto">
          <a:xfrm>
            <a:off x="0" y="1130300"/>
            <a:ext cx="121920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Les caract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ristiques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Facteur d'encombrement (ou facteur de forme)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Le chipset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Support de processeur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Les connecteurs d'entr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e-sortie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Connecteurs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Horloge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Bus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3. Caractéristiques des cartes mères</a:t>
            </a:r>
          </a:p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3.2. Facteur d'encombrement d'une carte mère (ou facteur de forme)</a:t>
            </a:r>
          </a:p>
        </p:txBody>
      </p:sp>
      <p:sp>
        <p:nvSpPr>
          <p:cNvPr id="18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CF4668DC-857F-487D-BFFA-8C0CA5037977}" type="slidenum">
              <a:rPr lang="fr-BE" sz="2800" b="1" smtClean="0">
                <a:solidFill>
                  <a:srgbClr val="FF0000"/>
                </a:solidFill>
              </a:rPr>
              <a:pPr/>
              <a:t>37</a:t>
            </a:fld>
            <a:endParaRPr lang="fr-BE" sz="2800" b="1" dirty="0">
              <a:solidFill>
                <a:srgbClr val="FF0000"/>
              </a:solidFill>
            </a:endParaRPr>
          </a:p>
        </p:txBody>
      </p:sp>
      <p:sp>
        <p:nvSpPr>
          <p:cNvPr id="53249" name="Rectangle 1"/>
          <p:cNvSpPr>
            <a:spLocks noChangeArrowheads="1"/>
          </p:cNvSpPr>
          <p:nvPr/>
        </p:nvSpPr>
        <p:spPr bwMode="auto">
          <a:xfrm>
            <a:off x="0" y="1092200"/>
            <a:ext cx="121920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Facteur d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encombrement d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une carte m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re (ou facteur de forme)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Symbol" pitchFamily="18" charset="2"/>
              <a:buChar char="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G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om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trie de la carte m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re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Symbol" pitchFamily="18" charset="2"/>
              <a:buChar char="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Dimensions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Symbol" pitchFamily="18" charset="2"/>
              <a:buChar char="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Agencement (organisation)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Symbol" pitchFamily="18" charset="2"/>
              <a:buChar char="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Caract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ristiques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lectriques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3. Caractéristiques des cartes mères</a:t>
            </a:r>
          </a:p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3.3. Les formats de cartes </a:t>
            </a:r>
            <a:r>
              <a:rPr lang="fr-FR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(standards) </a:t>
            </a:r>
            <a:r>
              <a:rPr lang="fr-FR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(quelques exemples)</a:t>
            </a:r>
          </a:p>
        </p:txBody>
      </p:sp>
      <p:sp>
        <p:nvSpPr>
          <p:cNvPr id="18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CF4668DC-857F-487D-BFFA-8C0CA5037977}" type="slidenum">
              <a:rPr lang="fr-BE" sz="2800" b="1" smtClean="0">
                <a:solidFill>
                  <a:srgbClr val="FF0000"/>
                </a:solidFill>
              </a:rPr>
              <a:pPr/>
              <a:t>38</a:t>
            </a:fld>
            <a:endParaRPr lang="fr-BE" sz="2800" b="1" dirty="0">
              <a:solidFill>
                <a:srgbClr val="FF0000"/>
              </a:solidFill>
            </a:endParaRPr>
          </a:p>
        </p:txBody>
      </p:sp>
      <p:sp>
        <p:nvSpPr>
          <p:cNvPr id="54273" name="Rectangle 1"/>
          <p:cNvSpPr>
            <a:spLocks noChangeArrowheads="1"/>
          </p:cNvSpPr>
          <p:nvPr/>
        </p:nvSpPr>
        <p:spPr bwMode="auto">
          <a:xfrm>
            <a:off x="0" y="927100"/>
            <a:ext cx="1219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3.3.1. ATX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4274" name="Rectangle 2"/>
          <p:cNvSpPr>
            <a:spLocks noChangeArrowheads="1"/>
          </p:cNvSpPr>
          <p:nvPr/>
        </p:nvSpPr>
        <p:spPr bwMode="auto">
          <a:xfrm>
            <a:off x="0" y="1409700"/>
            <a:ext cx="12192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ATX (</a:t>
            </a:r>
            <a:r>
              <a:rPr kumimoji="0" lang="fr-FR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Advanced </a:t>
            </a:r>
            <a:r>
              <a:rPr kumimoji="0" lang="fr-FR" sz="28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Technology</a:t>
            </a:r>
            <a:r>
              <a:rPr kumimoji="0" lang="fr-FR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Extended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4276" name="Rectangle 4"/>
          <p:cNvSpPr>
            <a:spLocks noChangeArrowheads="1"/>
          </p:cNvSpPr>
          <p:nvPr/>
        </p:nvSpPr>
        <p:spPr bwMode="auto">
          <a:xfrm>
            <a:off x="0" y="2209800"/>
            <a:ext cx="121920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Avantages du format ATX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Disposition des connecteurs facilite le branchement des p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riph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riques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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Connecteur IDE se trouve du côt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des disques (HD, CD/DVD)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Orientation parall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le des composants de la carte m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re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Evacuation facile de</a:t>
            </a:r>
            <a:r>
              <a:rPr kumimoji="0" lang="fr-FR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la chaleur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  <a:sym typeface="Wingdings" pitchFamily="2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3. Caractéristiques des cartes mères</a:t>
            </a:r>
          </a:p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3.3. Les formats de cartes </a:t>
            </a:r>
            <a:r>
              <a:rPr lang="fr-FR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(standards) </a:t>
            </a:r>
            <a:r>
              <a:rPr lang="fr-FR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(quelques exemples)</a:t>
            </a:r>
          </a:p>
        </p:txBody>
      </p:sp>
      <p:sp>
        <p:nvSpPr>
          <p:cNvPr id="18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CF4668DC-857F-487D-BFFA-8C0CA5037977}" type="slidenum">
              <a:rPr lang="fr-BE" sz="2800" b="1" smtClean="0">
                <a:solidFill>
                  <a:srgbClr val="FF0000"/>
                </a:solidFill>
              </a:rPr>
              <a:pPr/>
              <a:t>39</a:t>
            </a:fld>
            <a:endParaRPr lang="fr-BE" sz="2800" b="1" dirty="0">
              <a:solidFill>
                <a:srgbClr val="FF0000"/>
              </a:solidFill>
            </a:endParaRPr>
          </a:p>
        </p:txBody>
      </p:sp>
      <p:sp>
        <p:nvSpPr>
          <p:cNvPr id="54273" name="Rectangle 1"/>
          <p:cNvSpPr>
            <a:spLocks noChangeArrowheads="1"/>
          </p:cNvSpPr>
          <p:nvPr/>
        </p:nvSpPr>
        <p:spPr bwMode="auto">
          <a:xfrm>
            <a:off x="0" y="927100"/>
            <a:ext cx="1219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3.3.1. ATX (suite)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5297" name="Rectangle 1"/>
          <p:cNvSpPr>
            <a:spLocks noChangeArrowheads="1"/>
          </p:cNvSpPr>
          <p:nvPr/>
        </p:nvSpPr>
        <p:spPr bwMode="auto">
          <a:xfrm>
            <a:off x="0" y="1435100"/>
            <a:ext cx="12192000" cy="542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ATX standard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Dimensions 305 mm X 244 mm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Connecteur AGP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6 connecteurs PCI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Micro-ATX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Dimensions 244 mm X 244 mm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Co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û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 r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duit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Connecteur AGP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3 connecteurs PCI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Flex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-ATX (une extension de micro-ATX)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Connecteur AGP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2 connecteurs PCI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3. Caractéristiques des cartes mères</a:t>
            </a:r>
          </a:p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3.3. Les formats de cartes </a:t>
            </a:r>
            <a:r>
              <a:rPr lang="fr-FR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(standards) </a:t>
            </a:r>
            <a:r>
              <a:rPr lang="fr-FR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(quelques exemples)</a:t>
            </a:r>
          </a:p>
        </p:txBody>
      </p:sp>
      <p:sp>
        <p:nvSpPr>
          <p:cNvPr id="18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CF4668DC-857F-487D-BFFA-8C0CA5037977}" type="slidenum">
              <a:rPr lang="fr-BE" sz="2800" b="1" smtClean="0">
                <a:solidFill>
                  <a:srgbClr val="FF0000"/>
                </a:solidFill>
              </a:rPr>
              <a:pPr/>
              <a:t>40</a:t>
            </a:fld>
            <a:endParaRPr lang="fr-BE" sz="2800" b="1" dirty="0">
              <a:solidFill>
                <a:srgbClr val="FF0000"/>
              </a:solidFill>
            </a:endParaRPr>
          </a:p>
        </p:txBody>
      </p:sp>
      <p:sp>
        <p:nvSpPr>
          <p:cNvPr id="54273" name="Rectangle 1"/>
          <p:cNvSpPr>
            <a:spLocks noChangeArrowheads="1"/>
          </p:cNvSpPr>
          <p:nvPr/>
        </p:nvSpPr>
        <p:spPr bwMode="auto">
          <a:xfrm>
            <a:off x="0" y="927100"/>
            <a:ext cx="1219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3.3.2. ATX (suite)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5297" name="Rectangle 1"/>
          <p:cNvSpPr>
            <a:spLocks noChangeArrowheads="1"/>
          </p:cNvSpPr>
          <p:nvPr/>
        </p:nvSpPr>
        <p:spPr bwMode="auto">
          <a:xfrm>
            <a:off x="0" y="1435100"/>
            <a:ext cx="121920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Mini-ATX (format compact alternatif au format micro-ATX)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Dimensions 284 mm X 208 mm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Connecteur AGP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4 connecteurs PCI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 l="28854" t="41667" r="41563" b="32037"/>
          <a:stretch>
            <a:fillRect/>
          </a:stretch>
        </p:blipFill>
        <p:spPr bwMode="auto">
          <a:xfrm>
            <a:off x="723900" y="3416300"/>
            <a:ext cx="54864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/>
          <a:srcRect l="23273" t="36483" r="64164" b="35741"/>
          <a:stretch>
            <a:fillRect/>
          </a:stretch>
        </p:blipFill>
        <p:spPr bwMode="auto">
          <a:xfrm>
            <a:off x="7683496" y="3136899"/>
            <a:ext cx="2573519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3. Caractéristiques des cartes mères</a:t>
            </a:r>
          </a:p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3.3. Les formats de cartes </a:t>
            </a:r>
            <a:r>
              <a:rPr lang="fr-FR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(standards) </a:t>
            </a:r>
            <a:r>
              <a:rPr lang="fr-FR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(quelques exemples)</a:t>
            </a:r>
          </a:p>
        </p:txBody>
      </p:sp>
      <p:sp>
        <p:nvSpPr>
          <p:cNvPr id="18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CF4668DC-857F-487D-BFFA-8C0CA5037977}" type="slidenum">
              <a:rPr lang="fr-BE" sz="2800" b="1" smtClean="0">
                <a:solidFill>
                  <a:srgbClr val="FF0000"/>
                </a:solidFill>
              </a:rPr>
              <a:pPr/>
              <a:t>41</a:t>
            </a:fld>
            <a:endParaRPr lang="fr-BE" sz="2800" b="1" dirty="0">
              <a:solidFill>
                <a:srgbClr val="FF0000"/>
              </a:solidFill>
            </a:endParaRPr>
          </a:p>
        </p:txBody>
      </p:sp>
      <p:sp>
        <p:nvSpPr>
          <p:cNvPr id="54273" name="Rectangle 1"/>
          <p:cNvSpPr>
            <a:spLocks noChangeArrowheads="1"/>
          </p:cNvSpPr>
          <p:nvPr/>
        </p:nvSpPr>
        <p:spPr bwMode="auto">
          <a:xfrm>
            <a:off x="0" y="927100"/>
            <a:ext cx="1219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3.3.2. BTX </a:t>
            </a:r>
            <a:r>
              <a:rPr lang="fr-FR" sz="24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</a:t>
            </a:r>
            <a:r>
              <a:rPr lang="fr-FR" sz="2400" i="1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Balanced</a:t>
            </a:r>
            <a:r>
              <a:rPr lang="fr-FR" sz="2400" i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400" i="1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Technology</a:t>
            </a:r>
            <a:r>
              <a:rPr lang="fr-FR" sz="2400" i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400" i="1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eXtended</a:t>
            </a:r>
            <a:r>
              <a:rPr lang="fr-FR" sz="2400" i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 </a:t>
            </a:r>
            <a:r>
              <a:rPr lang="fr-FR" sz="24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(Intel)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7346" name="Rectangle 2"/>
          <p:cNvSpPr>
            <a:spLocks noChangeArrowheads="1"/>
          </p:cNvSpPr>
          <p:nvPr/>
        </p:nvSpPr>
        <p:spPr bwMode="auto">
          <a:xfrm>
            <a:off x="1" y="1447800"/>
            <a:ext cx="121920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Avantages du format ATX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Agencement (organisation) des composants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Circulation optimis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 de l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air   </a:t>
            </a:r>
            <a:r>
              <a:rPr kumimoji="0" lang="fr-FR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  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Refroidissement optimis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des composants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  <a:sym typeface="Wingdings" pitchFamily="2" charset="2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"/>
              <a:tabLst/>
            </a:pPr>
            <a:r>
              <a:rPr kumimoji="0" lang="fr-FR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Microprocesseur positionn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  <a:sym typeface="Wingdings" pitchFamily="2" charset="2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 pr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  <a:sym typeface="Wingdings" pitchFamily="2" charset="2"/>
              </a:rPr>
              <a:t>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s des entr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  <a:sym typeface="Wingdings" pitchFamily="2" charset="2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es d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  <a:sym typeface="Wingdings" pitchFamily="2" charset="2"/>
              </a:rPr>
              <a:t>’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a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  <a:sym typeface="Wingdings" pitchFamily="2" charset="2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sym typeface="Wingdings" pitchFamily="2" charset="2"/>
              </a:rPr>
              <a:t>ration 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Refroidissement 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optimis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du microprocesseur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0" y="3913644"/>
            <a:ext cx="12192000" cy="2741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BTX standard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325mm X 267mm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Micro-BTX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264mm X 267mm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Pico-BTX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203mm X 267mm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3. Caractéristiques des cartes mères</a:t>
            </a:r>
          </a:p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3.3. Les formats de cartes </a:t>
            </a:r>
            <a:r>
              <a:rPr lang="fr-FR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(standards) </a:t>
            </a:r>
            <a:r>
              <a:rPr lang="fr-FR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(quelques exemples)</a:t>
            </a:r>
          </a:p>
        </p:txBody>
      </p:sp>
      <p:sp>
        <p:nvSpPr>
          <p:cNvPr id="18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CF4668DC-857F-487D-BFFA-8C0CA5037977}" type="slidenum">
              <a:rPr lang="fr-BE" sz="2800" b="1" smtClean="0">
                <a:solidFill>
                  <a:srgbClr val="FF0000"/>
                </a:solidFill>
              </a:rPr>
              <a:pPr/>
              <a:t>42</a:t>
            </a:fld>
            <a:endParaRPr lang="fr-BE" sz="2800" b="1" dirty="0">
              <a:solidFill>
                <a:srgbClr val="FF0000"/>
              </a:solidFill>
            </a:endParaRPr>
          </a:p>
        </p:txBody>
      </p:sp>
      <p:sp>
        <p:nvSpPr>
          <p:cNvPr id="54273" name="Rectangle 1"/>
          <p:cNvSpPr>
            <a:spLocks noChangeArrowheads="1"/>
          </p:cNvSpPr>
          <p:nvPr/>
        </p:nvSpPr>
        <p:spPr bwMode="auto">
          <a:xfrm>
            <a:off x="0" y="927100"/>
            <a:ext cx="1219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3.3.3. </a:t>
            </a:r>
            <a:r>
              <a:rPr lang="fr-FR" sz="2400" b="1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ITX (</a:t>
            </a:r>
            <a:r>
              <a:rPr lang="fr-FR" sz="2400" b="1" i="1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Information </a:t>
            </a:r>
            <a:r>
              <a:rPr lang="fr-FR" sz="2400" b="1" i="1" dirty="0" err="1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Technology</a:t>
            </a:r>
            <a:r>
              <a:rPr lang="fr-FR" sz="2400" b="1" i="1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FR" sz="2400" b="1" i="1" dirty="0" err="1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eXtented</a:t>
            </a:r>
            <a:r>
              <a:rPr lang="fr-FR" sz="2400" b="1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 (VIA)</a:t>
            </a:r>
          </a:p>
        </p:txBody>
      </p:sp>
      <p:sp>
        <p:nvSpPr>
          <p:cNvPr id="59395" name="Rectangle 3"/>
          <p:cNvSpPr>
            <a:spLocks noChangeArrowheads="1"/>
          </p:cNvSpPr>
          <p:nvPr/>
        </p:nvSpPr>
        <p:spPr bwMode="auto">
          <a:xfrm>
            <a:off x="0" y="1752600"/>
            <a:ext cx="12192000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Mini-ITX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170mm X 170mm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Connecteur PCI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Nano-ITX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120mm X 120mm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Connecteur PCI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Pico-ITX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100mm X 72mm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Mobile-ITX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itchFamily="18" charset="2"/>
              <a:buChar char="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75mm X 45mm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3. Caractéristiques des cartes mères</a:t>
            </a:r>
          </a:p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3.3. Les formats de cartes </a:t>
            </a:r>
            <a:r>
              <a:rPr lang="fr-FR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(standards) </a:t>
            </a:r>
            <a:r>
              <a:rPr lang="fr-FR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(quelques exemples)</a:t>
            </a:r>
          </a:p>
        </p:txBody>
      </p:sp>
      <p:sp>
        <p:nvSpPr>
          <p:cNvPr id="18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CF4668DC-857F-487D-BFFA-8C0CA5037977}" type="slidenum">
              <a:rPr lang="fr-BE" sz="2800" b="1" smtClean="0">
                <a:solidFill>
                  <a:srgbClr val="FF0000"/>
                </a:solidFill>
              </a:rPr>
              <a:pPr/>
              <a:t>43</a:t>
            </a:fld>
            <a:endParaRPr lang="fr-BE" sz="2800" b="1" dirty="0">
              <a:solidFill>
                <a:srgbClr val="FF0000"/>
              </a:solidFill>
            </a:endParaRPr>
          </a:p>
        </p:txBody>
      </p:sp>
      <p:sp>
        <p:nvSpPr>
          <p:cNvPr id="54273" name="Rectangle 1"/>
          <p:cNvSpPr>
            <a:spLocks noChangeArrowheads="1"/>
          </p:cNvSpPr>
          <p:nvPr/>
        </p:nvSpPr>
        <p:spPr bwMode="auto">
          <a:xfrm>
            <a:off x="0" y="927100"/>
            <a:ext cx="1219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3.3.3. </a:t>
            </a:r>
            <a:r>
              <a:rPr lang="fr-FR" sz="2400" b="1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ITX (suite)</a:t>
            </a:r>
          </a:p>
        </p:txBody>
      </p:sp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/>
          <a:srcRect l="23364" t="46411" r="41143" b="32037"/>
          <a:stretch>
            <a:fillRect/>
          </a:stretch>
        </p:blipFill>
        <p:spPr bwMode="auto">
          <a:xfrm>
            <a:off x="368300" y="1651000"/>
            <a:ext cx="11244150" cy="384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3. Caractéristiques des cartes mères</a:t>
            </a:r>
          </a:p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3.4. Les fabricants </a:t>
            </a:r>
            <a:r>
              <a:rPr lang="fr-FR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(les principaux)</a:t>
            </a:r>
          </a:p>
        </p:txBody>
      </p:sp>
      <p:sp>
        <p:nvSpPr>
          <p:cNvPr id="18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CF4668DC-857F-487D-BFFA-8C0CA5037977}" type="slidenum">
              <a:rPr lang="fr-BE" sz="2800" b="1" smtClean="0">
                <a:solidFill>
                  <a:srgbClr val="FF0000"/>
                </a:solidFill>
              </a:rPr>
              <a:pPr/>
              <a:t>44</a:t>
            </a:fld>
            <a:endParaRPr lang="fr-BE" sz="2800" b="1" dirty="0">
              <a:solidFill>
                <a:srgbClr val="FF0000"/>
              </a:solidFill>
            </a:endParaRPr>
          </a:p>
        </p:txBody>
      </p:sp>
      <p:sp>
        <p:nvSpPr>
          <p:cNvPr id="61441" name="Rectangle 1"/>
          <p:cNvSpPr>
            <a:spLocks noChangeArrowheads="1"/>
          </p:cNvSpPr>
          <p:nvPr/>
        </p:nvSpPr>
        <p:spPr bwMode="auto">
          <a:xfrm>
            <a:off x="0" y="1155700"/>
            <a:ext cx="121920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ASUS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Gigabyte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MSI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ASRock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EVGA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Intel (cartes NUC et Galileo)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49979</TotalTime>
  <Words>3042</Words>
  <Application>Microsoft Office PowerPoint</Application>
  <PresentationFormat>Personnalisé</PresentationFormat>
  <Paragraphs>398</Paragraphs>
  <Slides>44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44</vt:i4>
      </vt:variant>
    </vt:vector>
  </HeadingPairs>
  <TitlesOfParts>
    <vt:vector size="45" baseType="lpstr">
      <vt:lpstr>Thème Office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  <vt:lpstr>Diapositive 23</vt:lpstr>
      <vt:lpstr>Diapositive 24</vt:lpstr>
      <vt:lpstr>Diapositive 25</vt:lpstr>
      <vt:lpstr>Diapositive 26</vt:lpstr>
      <vt:lpstr>Diapositive 27</vt:lpstr>
      <vt:lpstr>Diapositive 28</vt:lpstr>
      <vt:lpstr>Diapositive 29</vt:lpstr>
      <vt:lpstr>Diapositive 30</vt:lpstr>
      <vt:lpstr>Diapositive 31</vt:lpstr>
      <vt:lpstr>Diapositive 32</vt:lpstr>
      <vt:lpstr>Diapositive 33</vt:lpstr>
      <vt:lpstr>Diapositive 34</vt:lpstr>
      <vt:lpstr>Diapositive 35</vt:lpstr>
      <vt:lpstr>Diapositive 36</vt:lpstr>
      <vt:lpstr>Diapositive 37</vt:lpstr>
      <vt:lpstr>Diapositive 38</vt:lpstr>
      <vt:lpstr>Diapositive 39</vt:lpstr>
      <vt:lpstr>Diapositive 40</vt:lpstr>
      <vt:lpstr>Diapositive 41</vt:lpstr>
      <vt:lpstr>Diapositive 42</vt:lpstr>
      <vt:lpstr>Diapositive 43</vt:lpstr>
      <vt:lpstr>Diapositive 44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Abdelhakim Kaouache</dc:creator>
  <cp:lastModifiedBy>Abdelhakim Kaouache</cp:lastModifiedBy>
  <cp:revision>811</cp:revision>
  <cp:lastPrinted>2017-10-12T09:43:56Z</cp:lastPrinted>
  <dcterms:created xsi:type="dcterms:W3CDTF">2016-10-27T07:51:51Z</dcterms:created>
  <dcterms:modified xsi:type="dcterms:W3CDTF">2022-12-18T22:06:25Z</dcterms:modified>
</cp:coreProperties>
</file>