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353" r:id="rId2"/>
    <p:sldId id="296" r:id="rId3"/>
    <p:sldId id="384" r:id="rId4"/>
    <p:sldId id="385" r:id="rId5"/>
    <p:sldId id="386" r:id="rId6"/>
    <p:sldId id="387" r:id="rId7"/>
    <p:sldId id="388" r:id="rId8"/>
    <p:sldId id="389" r:id="rId9"/>
    <p:sldId id="390" r:id="rId10"/>
    <p:sldId id="391" r:id="rId11"/>
    <p:sldId id="392" r:id="rId12"/>
    <p:sldId id="394" r:id="rId13"/>
    <p:sldId id="395" r:id="rId14"/>
    <p:sldId id="403" r:id="rId15"/>
    <p:sldId id="404" r:id="rId16"/>
    <p:sldId id="396" r:id="rId17"/>
    <p:sldId id="397" r:id="rId18"/>
    <p:sldId id="398" r:id="rId19"/>
    <p:sldId id="399" r:id="rId20"/>
    <p:sldId id="400" r:id="rId21"/>
    <p:sldId id="401" r:id="rId22"/>
    <p:sldId id="402" r:id="rId23"/>
    <p:sldId id="405" r:id="rId24"/>
    <p:sldId id="406" r:id="rId2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092" userDrawn="1">
          <p15:clr>
            <a:srgbClr val="A4A3A4"/>
          </p15:clr>
        </p15:guide>
        <p15:guide id="2" pos="377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initials="S" lastIdx="1" clrIdx="0">
    <p:extLst>
      <p:ext uri="{19B8F6BF-5375-455C-9EA6-DF929625EA0E}">
        <p15:presenceInfo xmlns:p15="http://schemas.microsoft.com/office/powerpoint/2012/main" xmlns="" userId="Sara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990033"/>
    <a:srgbClr val="CC0066"/>
    <a:srgbClr val="CC0000"/>
    <a:srgbClr val="0000CC"/>
    <a:srgbClr val="339933"/>
    <a:srgbClr val="009900"/>
    <a:srgbClr val="33CC33"/>
    <a:srgbClr val="008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721" autoAdjust="0"/>
    <p:restoredTop sz="78269" autoAdjust="0"/>
  </p:normalViewPr>
  <p:slideViewPr>
    <p:cSldViewPr snapToGrid="0" showGuides="1">
      <p:cViewPr>
        <p:scale>
          <a:sx n="60" d="100"/>
          <a:sy n="60" d="100"/>
        </p:scale>
        <p:origin x="-696" y="84"/>
      </p:cViewPr>
      <p:guideLst>
        <p:guide orient="horz" pos="2092"/>
        <p:guide pos="3772"/>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3A0632-E480-48B5-B931-A36A1A6C60DC}" type="datetimeFigureOut">
              <a:rPr lang="fr-FR" smtClean="0"/>
              <a:pPr/>
              <a:t>06/02/2023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79DEAE-846F-4343-A1E3-56725A21F705}" type="slidenum">
              <a:rPr lang="fr-FR" smtClean="0"/>
              <a:pPr/>
              <a:t>‹N°›</a:t>
            </a:fld>
            <a:endParaRPr lang="fr-FR"/>
          </a:p>
        </p:txBody>
      </p:sp>
    </p:spTree>
    <p:extLst>
      <p:ext uri="{BB962C8B-B14F-4D97-AF65-F5344CB8AC3E}">
        <p14:creationId xmlns:p14="http://schemas.microsoft.com/office/powerpoint/2010/main" xmlns="" val="666544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F79DEAE-846F-4343-A1E3-56725A21F705}" type="slidenum">
              <a:rPr lang="fr-FR" smtClean="0"/>
              <a:pPr/>
              <a:t>3</a:t>
            </a:fld>
            <a:endParaRPr lang="fr-FR"/>
          </a:p>
        </p:txBody>
      </p:sp>
    </p:spTree>
    <p:extLst>
      <p:ext uri="{BB962C8B-B14F-4D97-AF65-F5344CB8AC3E}">
        <p14:creationId xmlns:p14="http://schemas.microsoft.com/office/powerpoint/2010/main" xmlns="" val="2012686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F79DEAE-846F-4343-A1E3-56725A21F705}" type="slidenum">
              <a:rPr lang="fr-FR" smtClean="0"/>
              <a:pPr/>
              <a:t>4</a:t>
            </a:fld>
            <a:endParaRPr lang="fr-FR"/>
          </a:p>
        </p:txBody>
      </p:sp>
    </p:spTree>
    <p:extLst>
      <p:ext uri="{BB962C8B-B14F-4D97-AF65-F5344CB8AC3E}">
        <p14:creationId xmlns:p14="http://schemas.microsoft.com/office/powerpoint/2010/main" xmlns="" val="1923465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F79DEAE-846F-4343-A1E3-56725A21F705}" type="slidenum">
              <a:rPr lang="fr-FR" smtClean="0"/>
              <a:pPr/>
              <a:t>5</a:t>
            </a:fld>
            <a:endParaRPr lang="fr-FR"/>
          </a:p>
        </p:txBody>
      </p:sp>
    </p:spTree>
    <p:extLst>
      <p:ext uri="{BB962C8B-B14F-4D97-AF65-F5344CB8AC3E}">
        <p14:creationId xmlns:p14="http://schemas.microsoft.com/office/powerpoint/2010/main" xmlns="" val="3848537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- 1 Le bon CV doit attirer et surtout conserver l'attention des recruteurs. Eviter de répéter plusieurs fois un élément, même s'il vous semble important. N’oubliez pas qu’un CV doit tenir sur une page</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5F79DEAE-846F-4343-A1E3-56725A21F705}" type="slidenum">
              <a:rPr lang="fr-FR" smtClean="0"/>
              <a:pPr/>
              <a:t>6</a:t>
            </a:fld>
            <a:endParaRPr lang="fr-FR"/>
          </a:p>
        </p:txBody>
      </p:sp>
    </p:spTree>
    <p:extLst>
      <p:ext uri="{BB962C8B-B14F-4D97-AF65-F5344CB8AC3E}">
        <p14:creationId xmlns:p14="http://schemas.microsoft.com/office/powerpoint/2010/main" xmlns="" val="739768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F79DEAE-846F-4343-A1E3-56725A21F705}" type="slidenum">
              <a:rPr lang="fr-FR" smtClean="0"/>
              <a:pPr/>
              <a:t>7</a:t>
            </a:fld>
            <a:endParaRPr lang="fr-FR"/>
          </a:p>
        </p:txBody>
      </p:sp>
    </p:spTree>
    <p:extLst>
      <p:ext uri="{BB962C8B-B14F-4D97-AF65-F5344CB8AC3E}">
        <p14:creationId xmlns:p14="http://schemas.microsoft.com/office/powerpoint/2010/main" xmlns="" val="2009901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F79DEAE-846F-4343-A1E3-56725A21F705}" type="slidenum">
              <a:rPr lang="fr-FR" smtClean="0"/>
              <a:pPr/>
              <a:t>11</a:t>
            </a:fld>
            <a:endParaRPr lang="fr-FR"/>
          </a:p>
        </p:txBody>
      </p:sp>
    </p:spTree>
    <p:extLst>
      <p:ext uri="{BB962C8B-B14F-4D97-AF65-F5344CB8AC3E}">
        <p14:creationId xmlns:p14="http://schemas.microsoft.com/office/powerpoint/2010/main" xmlns="" val="3555625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F79DEAE-846F-4343-A1E3-56725A21F705}" type="slidenum">
              <a:rPr lang="fr-FR" smtClean="0"/>
              <a:pPr/>
              <a:t>12</a:t>
            </a:fld>
            <a:endParaRPr lang="fr-FR"/>
          </a:p>
        </p:txBody>
      </p:sp>
    </p:spTree>
    <p:extLst>
      <p:ext uri="{BB962C8B-B14F-4D97-AF65-F5344CB8AC3E}">
        <p14:creationId xmlns:p14="http://schemas.microsoft.com/office/powerpoint/2010/main" xmlns="" val="2432342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F79DEAE-846F-4343-A1E3-56725A21F705}" type="slidenum">
              <a:rPr lang="fr-FR" smtClean="0"/>
              <a:pPr/>
              <a:t>17</a:t>
            </a:fld>
            <a:endParaRPr lang="fr-FR"/>
          </a:p>
        </p:txBody>
      </p:sp>
    </p:spTree>
    <p:extLst>
      <p:ext uri="{BB962C8B-B14F-4D97-AF65-F5344CB8AC3E}">
        <p14:creationId xmlns:p14="http://schemas.microsoft.com/office/powerpoint/2010/main" xmlns="" val="590782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E0594867-E5C2-4EAD-9613-D3D464AAAC64}" type="datetimeFigureOut">
              <a:rPr lang="fr-FR" smtClean="0"/>
              <a:pPr/>
              <a:t>06/02/2023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E7087AC-F73A-4C62-8BA6-A2A10B68B1EA}" type="slidenum">
              <a:rPr lang="fr-FR" smtClean="0"/>
              <a:pPr/>
              <a:t>‹N°›</a:t>
            </a:fld>
            <a:endParaRPr lang="fr-FR"/>
          </a:p>
        </p:txBody>
      </p:sp>
    </p:spTree>
    <p:extLst>
      <p:ext uri="{BB962C8B-B14F-4D97-AF65-F5344CB8AC3E}">
        <p14:creationId xmlns:p14="http://schemas.microsoft.com/office/powerpoint/2010/main" xmlns="" val="302108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0594867-E5C2-4EAD-9613-D3D464AAAC64}" type="datetimeFigureOut">
              <a:rPr lang="fr-FR" smtClean="0"/>
              <a:pPr/>
              <a:t>06/02/2023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E7087AC-F73A-4C62-8BA6-A2A10B68B1EA}" type="slidenum">
              <a:rPr lang="fr-FR" smtClean="0"/>
              <a:pPr/>
              <a:t>‹N°›</a:t>
            </a:fld>
            <a:endParaRPr lang="fr-FR"/>
          </a:p>
        </p:txBody>
      </p:sp>
    </p:spTree>
    <p:extLst>
      <p:ext uri="{BB962C8B-B14F-4D97-AF65-F5344CB8AC3E}">
        <p14:creationId xmlns:p14="http://schemas.microsoft.com/office/powerpoint/2010/main" xmlns="" val="251277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E0594867-E5C2-4EAD-9613-D3D464AAAC64}" type="datetimeFigureOut">
              <a:rPr lang="fr-FR" smtClean="0"/>
              <a:pPr/>
              <a:t>06/02/2023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E7087AC-F73A-4C62-8BA6-A2A10B68B1EA}" type="slidenum">
              <a:rPr lang="fr-FR" smtClean="0"/>
              <a:pPr/>
              <a:t>‹N°›</a:t>
            </a:fld>
            <a:endParaRPr lang="fr-FR"/>
          </a:p>
        </p:txBody>
      </p:sp>
    </p:spTree>
    <p:extLst>
      <p:ext uri="{BB962C8B-B14F-4D97-AF65-F5344CB8AC3E}">
        <p14:creationId xmlns:p14="http://schemas.microsoft.com/office/powerpoint/2010/main" xmlns="" val="719986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E0594867-E5C2-4EAD-9613-D3D464AAAC64}" type="datetimeFigureOut">
              <a:rPr lang="fr-FR" smtClean="0"/>
              <a:pPr/>
              <a:t>06/02/2023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E7087AC-F73A-4C62-8BA6-A2A10B68B1EA}" type="slidenum">
              <a:rPr lang="fr-FR" smtClean="0"/>
              <a:pPr/>
              <a:t>‹N°›</a:t>
            </a:fld>
            <a:endParaRPr lang="fr-FR"/>
          </a:p>
        </p:txBody>
      </p:sp>
    </p:spTree>
    <p:extLst>
      <p:ext uri="{BB962C8B-B14F-4D97-AF65-F5344CB8AC3E}">
        <p14:creationId xmlns:p14="http://schemas.microsoft.com/office/powerpoint/2010/main" xmlns="" val="3166685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839789"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172201"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E0594867-E5C2-4EAD-9613-D3D464AAAC64}" type="datetimeFigureOut">
              <a:rPr lang="fr-FR" smtClean="0"/>
              <a:pPr/>
              <a:t>06/02/2023</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DE7087AC-F73A-4C62-8BA6-A2A10B68B1EA}" type="slidenum">
              <a:rPr lang="fr-FR" smtClean="0"/>
              <a:pPr/>
              <a:t>‹N°›</a:t>
            </a:fld>
            <a:endParaRPr lang="fr-FR"/>
          </a:p>
        </p:txBody>
      </p:sp>
    </p:spTree>
    <p:extLst>
      <p:ext uri="{BB962C8B-B14F-4D97-AF65-F5344CB8AC3E}">
        <p14:creationId xmlns:p14="http://schemas.microsoft.com/office/powerpoint/2010/main" xmlns="" val="2779130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E0594867-E5C2-4EAD-9613-D3D464AAAC64}" type="datetimeFigureOut">
              <a:rPr lang="fr-FR" smtClean="0"/>
              <a:pPr/>
              <a:t>06/02/2023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DE7087AC-F73A-4C62-8BA6-A2A10B68B1EA}" type="slidenum">
              <a:rPr lang="fr-FR" smtClean="0"/>
              <a:pPr/>
              <a:t>‹N°›</a:t>
            </a:fld>
            <a:endParaRPr lang="fr-FR"/>
          </a:p>
        </p:txBody>
      </p:sp>
    </p:spTree>
    <p:extLst>
      <p:ext uri="{BB962C8B-B14F-4D97-AF65-F5344CB8AC3E}">
        <p14:creationId xmlns:p14="http://schemas.microsoft.com/office/powerpoint/2010/main" xmlns="" val="3027902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594867-E5C2-4EAD-9613-D3D464AAAC64}" type="datetimeFigureOut">
              <a:rPr lang="fr-FR" smtClean="0"/>
              <a:pPr/>
              <a:t>06/02/2023</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DE7087AC-F73A-4C62-8BA6-A2A10B68B1EA}" type="slidenum">
              <a:rPr lang="fr-FR" smtClean="0"/>
              <a:pPr/>
              <a:t>‹N°›</a:t>
            </a:fld>
            <a:endParaRPr lang="fr-FR"/>
          </a:p>
        </p:txBody>
      </p:sp>
    </p:spTree>
    <p:extLst>
      <p:ext uri="{BB962C8B-B14F-4D97-AF65-F5344CB8AC3E}">
        <p14:creationId xmlns:p14="http://schemas.microsoft.com/office/powerpoint/2010/main" xmlns="" val="3670265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E0594867-E5C2-4EAD-9613-D3D464AAAC64}" type="datetimeFigureOut">
              <a:rPr lang="fr-FR" smtClean="0"/>
              <a:pPr/>
              <a:t>06/02/2023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E7087AC-F73A-4C62-8BA6-A2A10B68B1EA}" type="slidenum">
              <a:rPr lang="fr-FR" smtClean="0"/>
              <a:pPr/>
              <a:t>‹N°›</a:t>
            </a:fld>
            <a:endParaRPr lang="fr-FR"/>
          </a:p>
        </p:txBody>
      </p:sp>
    </p:spTree>
    <p:extLst>
      <p:ext uri="{BB962C8B-B14F-4D97-AF65-F5344CB8AC3E}">
        <p14:creationId xmlns:p14="http://schemas.microsoft.com/office/powerpoint/2010/main" xmlns="" val="239824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E0594867-E5C2-4EAD-9613-D3D464AAAC64}" type="datetimeFigureOut">
              <a:rPr lang="fr-FR" smtClean="0"/>
              <a:pPr/>
              <a:t>06/02/2023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E7087AC-F73A-4C62-8BA6-A2A10B68B1EA}" type="slidenum">
              <a:rPr lang="fr-FR" smtClean="0"/>
              <a:pPr/>
              <a:t>‹N°›</a:t>
            </a:fld>
            <a:endParaRPr lang="fr-FR"/>
          </a:p>
        </p:txBody>
      </p:sp>
    </p:spTree>
    <p:extLst>
      <p:ext uri="{BB962C8B-B14F-4D97-AF65-F5344CB8AC3E}">
        <p14:creationId xmlns:p14="http://schemas.microsoft.com/office/powerpoint/2010/main" xmlns="" val="379776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0594867-E5C2-4EAD-9613-D3D464AAAC64}" type="datetimeFigureOut">
              <a:rPr lang="fr-FR" smtClean="0"/>
              <a:pPr/>
              <a:t>06/02/2023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E7087AC-F73A-4C62-8BA6-A2A10B68B1EA}" type="slidenum">
              <a:rPr lang="fr-FR" smtClean="0"/>
              <a:pPr/>
              <a:t>‹N°›</a:t>
            </a:fld>
            <a:endParaRPr lang="fr-FR"/>
          </a:p>
        </p:txBody>
      </p:sp>
    </p:spTree>
    <p:extLst>
      <p:ext uri="{BB962C8B-B14F-4D97-AF65-F5344CB8AC3E}">
        <p14:creationId xmlns:p14="http://schemas.microsoft.com/office/powerpoint/2010/main" xmlns="" val="2039470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0594867-E5C2-4EAD-9613-D3D464AAAC64}" type="datetimeFigureOut">
              <a:rPr lang="fr-FR" smtClean="0"/>
              <a:pPr/>
              <a:t>06/02/2023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E7087AC-F73A-4C62-8BA6-A2A10B68B1EA}" type="slidenum">
              <a:rPr lang="fr-FR" smtClean="0"/>
              <a:pPr/>
              <a:t>‹N°›</a:t>
            </a:fld>
            <a:endParaRPr lang="fr-FR"/>
          </a:p>
        </p:txBody>
      </p:sp>
    </p:spTree>
    <p:extLst>
      <p:ext uri="{BB962C8B-B14F-4D97-AF65-F5344CB8AC3E}">
        <p14:creationId xmlns:p14="http://schemas.microsoft.com/office/powerpoint/2010/main" xmlns="" val="3186734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594867-E5C2-4EAD-9613-D3D464AAAC64}" type="datetimeFigureOut">
              <a:rPr lang="fr-FR" smtClean="0"/>
              <a:pPr/>
              <a:t>06/02/2023</a:t>
            </a:fld>
            <a:endParaRPr lang="fr-F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087AC-F73A-4C62-8BA6-A2A10B68B1EA}" type="slidenum">
              <a:rPr lang="fr-FR" smtClean="0"/>
              <a:pPr/>
              <a:t>‹N°›</a:t>
            </a:fld>
            <a:endParaRPr lang="fr-FR"/>
          </a:p>
        </p:txBody>
      </p:sp>
    </p:spTree>
    <p:extLst>
      <p:ext uri="{BB962C8B-B14F-4D97-AF65-F5344CB8AC3E}">
        <p14:creationId xmlns:p14="http://schemas.microsoft.com/office/powerpoint/2010/main" xmlns="" val="39587709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4087CE2D-0C53-4592-9BCE-738FB8ED7DBA}"/>
              </a:ext>
            </a:extLst>
          </p:cNvPr>
          <p:cNvSpPr/>
          <p:nvPr/>
        </p:nvSpPr>
        <p:spPr>
          <a:xfrm>
            <a:off x="419686" y="1841706"/>
            <a:ext cx="11352628" cy="3663760"/>
          </a:xfrm>
          <a:prstGeom prst="rect">
            <a:avLst/>
          </a:prstGeom>
        </p:spPr>
        <p:txBody>
          <a:bodyPr wrap="square">
            <a:spAutoFit/>
          </a:bodyPr>
          <a:lstStyle/>
          <a:p>
            <a:pPr algn="ctr" defTabSz="457200">
              <a:lnSpc>
                <a:spcPct val="150000"/>
              </a:lnSpc>
              <a:defRPr sz="1800" b="0" i="0" u="none" strike="noStrike" kern="0" cap="none" spc="0" baseline="0">
                <a:solidFill>
                  <a:srgbClr val="000000"/>
                </a:solidFill>
                <a:uFillTx/>
              </a:defRPr>
            </a:pPr>
            <a:r>
              <a:rPr lang="fr-FR" sz="5400" b="1" u="sng" kern="0" dirty="0">
                <a:solidFill>
                  <a:schemeClr val="bg1"/>
                </a:solidFill>
                <a:latin typeface="Verdana" panose="020B0604030504040204" pitchFamily="34" charset="0"/>
                <a:ea typeface="Verdana" panose="020B0604030504040204" pitchFamily="34" charset="0"/>
                <a:cs typeface="Verdana" panose="020B0604030504040204" pitchFamily="34" charset="0"/>
              </a:rPr>
              <a:t>CHAPITRE 02: </a:t>
            </a:r>
          </a:p>
          <a:p>
            <a:pPr algn="ctr" defTabSz="457200">
              <a:lnSpc>
                <a:spcPct val="150000"/>
              </a:lnSpc>
              <a:defRPr sz="1800" b="0" i="0" u="none" strike="noStrike" kern="0" cap="none" spc="0" baseline="0">
                <a:solidFill>
                  <a:srgbClr val="000000"/>
                </a:solidFill>
                <a:uFillTx/>
              </a:defRPr>
            </a:pPr>
            <a:r>
              <a:rPr lang="fr-FR" sz="5400" b="1" kern="0" dirty="0">
                <a:solidFill>
                  <a:schemeClr val="bg1"/>
                </a:solidFill>
                <a:latin typeface="Verdana" panose="020B0604030504040204" pitchFamily="34" charset="0"/>
                <a:ea typeface="Verdana" panose="020B0604030504040204" pitchFamily="34" charset="0"/>
              </a:rPr>
              <a:t>CV ET LETTRE DE MOTIVATION</a:t>
            </a:r>
            <a:endParaRPr lang="fr-FR" altLang="fr-FR" sz="4800" b="1"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xmlns="" val="29592520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5">
            <a:extLst>
              <a:ext uri="{FF2B5EF4-FFF2-40B4-BE49-F238E27FC236}">
                <a16:creationId xmlns:a16="http://schemas.microsoft.com/office/drawing/2014/main" xmlns="" id="{19AE0F14-F056-4CF1-ACA5-436F299DA67D}"/>
              </a:ext>
            </a:extLst>
          </p:cNvPr>
          <p:cNvSpPr>
            <a:spLocks noChangeArrowheads="1"/>
          </p:cNvSpPr>
          <p:nvPr/>
        </p:nvSpPr>
        <p:spPr bwMode="auto">
          <a:xfrm>
            <a:off x="119270" y="98589"/>
            <a:ext cx="11913704" cy="632443"/>
          </a:xfrm>
          <a:prstGeom prst="flowChartAlternateProcess">
            <a:avLst/>
          </a:prstGeom>
          <a:solidFill>
            <a:srgbClr val="C00000"/>
          </a:solidFill>
          <a:ln w="38100" cmpd="dbl">
            <a:solidFill>
              <a:srgbClr val="FFC000"/>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457200">
              <a:lnSpc>
                <a:spcPct val="150000"/>
              </a:lnSpc>
              <a:defRPr sz="1800" b="0" i="0" u="none" strike="noStrike" kern="0" cap="none" spc="0" baseline="0">
                <a:solidFill>
                  <a:srgbClr val="000000"/>
                </a:solidFill>
                <a:uFillTx/>
              </a:defRPr>
            </a:pPr>
            <a:r>
              <a:rPr lang="fr-FR" sz="2400" b="1" u="sng" kern="0" dirty="0">
                <a:solidFill>
                  <a:schemeClr val="bg1"/>
                </a:solidFill>
                <a:latin typeface="Verdana" panose="020B0604030504040204" pitchFamily="34" charset="0"/>
                <a:ea typeface="Verdana" panose="020B0604030504040204" pitchFamily="34" charset="0"/>
                <a:cs typeface="Verdana" panose="020B0604030504040204" pitchFamily="34" charset="0"/>
              </a:rPr>
              <a:t>Chapitre 02:</a:t>
            </a:r>
            <a:r>
              <a:rPr 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fr-FR" sz="2400" b="1" kern="0" dirty="0">
                <a:solidFill>
                  <a:schemeClr val="bg1"/>
                </a:solidFill>
                <a:latin typeface="Verdana" panose="020B0604030504040204" pitchFamily="34" charset="0"/>
                <a:ea typeface="Verdana" panose="020B0604030504040204" pitchFamily="34" charset="0"/>
              </a:rPr>
              <a:t>CV ET LETTRE DE MOTIVATION</a:t>
            </a:r>
            <a:endParaRPr lang="fr-FR" alt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Text Box 5">
            <a:extLst>
              <a:ext uri="{FF2B5EF4-FFF2-40B4-BE49-F238E27FC236}">
                <a16:creationId xmlns:a16="http://schemas.microsoft.com/office/drawing/2014/main" xmlns="" id="{B0B260CC-0891-4AB0-BCEE-4A913C2F456D}"/>
              </a:ext>
            </a:extLst>
          </p:cNvPr>
          <p:cNvSpPr txBox="1">
            <a:spLocks noChangeArrowheads="1"/>
          </p:cNvSpPr>
          <p:nvPr/>
        </p:nvSpPr>
        <p:spPr bwMode="auto">
          <a:xfrm>
            <a:off x="168895" y="883119"/>
            <a:ext cx="4702650" cy="779131"/>
          </a:xfrm>
          <a:prstGeom prst="rect">
            <a:avLst/>
          </a:prstGeom>
          <a:noFill/>
          <a:ln w="0">
            <a:noFill/>
            <a:prstDash val="solid"/>
          </a:ln>
        </p:spPr>
        <p:txBody>
          <a:bodyPr wrap="none" lIns="90004" tIns="44997" rIns="90004" bIns="44997" anchor="ctr" anchorCtr="1" compatLnSpc="0"/>
          <a:lstStyle/>
          <a:p>
            <a:r>
              <a:rPr lang="fr-FR" sz="2800" b="1" dirty="0">
                <a:solidFill>
                  <a:srgbClr val="C00000"/>
                </a:solidFill>
                <a:latin typeface="Verdana" panose="020B0604030504040204" pitchFamily="34" charset="0"/>
                <a:ea typeface="Verdana" panose="020B0604030504040204" pitchFamily="34" charset="0"/>
                <a:cs typeface="Verdana" panose="020B0604030504040204" pitchFamily="34" charset="0"/>
              </a:rPr>
              <a:t>Curriculum vitale (CV) </a:t>
            </a:r>
          </a:p>
        </p:txBody>
      </p:sp>
      <p:sp>
        <p:nvSpPr>
          <p:cNvPr id="2" name="Rectangle 1">
            <a:extLst>
              <a:ext uri="{FF2B5EF4-FFF2-40B4-BE49-F238E27FC236}">
                <a16:creationId xmlns:a16="http://schemas.microsoft.com/office/drawing/2014/main" xmlns="" id="{331F21C6-74C3-49A5-A818-508DAA5AD9C1}"/>
              </a:ext>
            </a:extLst>
          </p:cNvPr>
          <p:cNvSpPr/>
          <p:nvPr/>
        </p:nvSpPr>
        <p:spPr>
          <a:xfrm>
            <a:off x="168895" y="1814337"/>
            <a:ext cx="11903835" cy="4449616"/>
          </a:xfrm>
          <a:prstGeom prst="rect">
            <a:avLst/>
          </a:prstGeom>
        </p:spPr>
        <p:txBody>
          <a:bodyPr wrap="square">
            <a:spAutoFit/>
          </a:bodyPr>
          <a:lstStyle/>
          <a:p>
            <a:pPr algn="just">
              <a:lnSpc>
                <a:spcPct val="150000"/>
              </a:lnSpc>
            </a:pPr>
            <a:r>
              <a:rPr lang="fr-FR" sz="2000" b="1" dirty="0">
                <a:latin typeface="Verdana" panose="020B0604030504040204" pitchFamily="34" charset="0"/>
                <a:ea typeface="Verdana" panose="020B0604030504040204" pitchFamily="34" charset="0"/>
                <a:cs typeface="Verdana" panose="020B0604030504040204" pitchFamily="34" charset="0"/>
              </a:rPr>
              <a:t>	</a:t>
            </a:r>
            <a:r>
              <a:rPr lang="fr-FR" sz="2400" b="1" dirty="0">
                <a:latin typeface="Verdana" panose="020B0604030504040204" pitchFamily="34" charset="0"/>
                <a:ea typeface="Verdana" panose="020B0604030504040204" pitchFamily="34" charset="0"/>
                <a:cs typeface="Verdana" panose="020B0604030504040204" pitchFamily="34" charset="0"/>
              </a:rPr>
              <a:t>Le </a:t>
            </a:r>
            <a:r>
              <a:rPr lang="fr-FR" sz="2400" b="1" i="1" dirty="0">
                <a:latin typeface="Verdana" panose="020B0604030504040204" pitchFamily="34" charset="0"/>
                <a:ea typeface="Verdana" panose="020B0604030504040204" pitchFamily="34" charset="0"/>
                <a:cs typeface="Verdana" panose="020B0604030504040204" pitchFamily="34" charset="0"/>
              </a:rPr>
              <a:t>Curriculum Vitale </a:t>
            </a:r>
            <a:r>
              <a:rPr lang="fr-FR" sz="2400" b="1" dirty="0">
                <a:latin typeface="Verdana" panose="020B0604030504040204" pitchFamily="34" charset="0"/>
                <a:ea typeface="Verdana" panose="020B0604030504040204" pitchFamily="34" charset="0"/>
                <a:cs typeface="Verdana" panose="020B0604030504040204" pitchFamily="34" charset="0"/>
              </a:rPr>
              <a:t>En abrégé (CV) est un document  décrivant le parcours professionnel d'une personne.</a:t>
            </a:r>
          </a:p>
          <a:p>
            <a:pPr algn="just">
              <a:lnSpc>
                <a:spcPct val="150000"/>
              </a:lnSpc>
            </a:pPr>
            <a:endParaRPr lang="fr-FR" sz="2400" b="1" dirty="0">
              <a:latin typeface="Verdana" panose="020B0604030504040204" pitchFamily="34" charset="0"/>
              <a:ea typeface="Verdana" panose="020B0604030504040204" pitchFamily="34" charset="0"/>
              <a:cs typeface="Verdana" panose="020B0604030504040204" pitchFamily="34" charset="0"/>
            </a:endParaRPr>
          </a:p>
          <a:p>
            <a:pPr algn="just">
              <a:lnSpc>
                <a:spcPct val="150000"/>
              </a:lnSpc>
            </a:pPr>
            <a:r>
              <a:rPr lang="fr-FR" sz="2400" b="1" dirty="0">
                <a:latin typeface="Verdana" panose="020B0604030504040204" pitchFamily="34" charset="0"/>
                <a:ea typeface="Verdana" panose="020B0604030504040204" pitchFamily="34" charset="0"/>
                <a:cs typeface="Verdana" panose="020B0604030504040204" pitchFamily="34" charset="0"/>
              </a:rPr>
              <a:t>     L’objectif du CV est d’attirer l’attention de l’employeur sur votre candidature afin de décrocher un entretien d’embauche.</a:t>
            </a:r>
          </a:p>
          <a:p>
            <a:pPr algn="just">
              <a:lnSpc>
                <a:spcPct val="150000"/>
              </a:lnSpc>
            </a:pPr>
            <a:r>
              <a:rPr lang="fr-FR" sz="2400" b="1" dirty="0">
                <a:latin typeface="Verdana" panose="020B0604030504040204" pitchFamily="34" charset="0"/>
                <a:ea typeface="Verdana" panose="020B0604030504040204" pitchFamily="34" charset="0"/>
                <a:cs typeface="Verdana" panose="020B0604030504040204" pitchFamily="34" charset="0"/>
              </a:rPr>
              <a:t> </a:t>
            </a:r>
          </a:p>
          <a:p>
            <a:pPr algn="just">
              <a:lnSpc>
                <a:spcPct val="150000"/>
              </a:lnSpc>
            </a:pPr>
            <a:r>
              <a:rPr lang="fr-FR" sz="2400" b="1" dirty="0">
                <a:latin typeface="Verdana" panose="020B0604030504040204" pitchFamily="34" charset="0"/>
                <a:ea typeface="Verdana" panose="020B0604030504040204" pitchFamily="34" charset="0"/>
                <a:cs typeface="Verdana" panose="020B0604030504040204" pitchFamily="34" charset="0"/>
              </a:rPr>
              <a:t>     Etat civil, accroche, formation, expérience…le curriculum vitae résume votre parcours. Vous devez faire comprendre  qui vous êtes</a:t>
            </a:r>
            <a:endParaRPr lang="fr-FR" sz="24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xmlns="" val="3220583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5">
            <a:extLst>
              <a:ext uri="{FF2B5EF4-FFF2-40B4-BE49-F238E27FC236}">
                <a16:creationId xmlns:a16="http://schemas.microsoft.com/office/drawing/2014/main" xmlns="" id="{19AE0F14-F056-4CF1-ACA5-436F299DA67D}"/>
              </a:ext>
            </a:extLst>
          </p:cNvPr>
          <p:cNvSpPr>
            <a:spLocks noChangeArrowheads="1"/>
          </p:cNvSpPr>
          <p:nvPr/>
        </p:nvSpPr>
        <p:spPr bwMode="auto">
          <a:xfrm>
            <a:off x="119270" y="98589"/>
            <a:ext cx="11913704" cy="632443"/>
          </a:xfrm>
          <a:prstGeom prst="flowChartAlternateProcess">
            <a:avLst/>
          </a:prstGeom>
          <a:solidFill>
            <a:srgbClr val="C00000"/>
          </a:solidFill>
          <a:ln w="38100" cmpd="dbl">
            <a:solidFill>
              <a:srgbClr val="FFC000"/>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457200">
              <a:lnSpc>
                <a:spcPct val="150000"/>
              </a:lnSpc>
              <a:defRPr sz="1800" b="0" i="0" u="none" strike="noStrike" kern="0" cap="none" spc="0" baseline="0">
                <a:solidFill>
                  <a:srgbClr val="000000"/>
                </a:solidFill>
                <a:uFillTx/>
              </a:defRPr>
            </a:pPr>
            <a:r>
              <a:rPr lang="fr-FR" sz="2400" b="1" u="sng" kern="0" dirty="0">
                <a:solidFill>
                  <a:schemeClr val="bg1"/>
                </a:solidFill>
                <a:latin typeface="Verdana" panose="020B0604030504040204" pitchFamily="34" charset="0"/>
                <a:ea typeface="Verdana" panose="020B0604030504040204" pitchFamily="34" charset="0"/>
                <a:cs typeface="Verdana" panose="020B0604030504040204" pitchFamily="34" charset="0"/>
              </a:rPr>
              <a:t>Chapitre 02:</a:t>
            </a:r>
            <a:r>
              <a:rPr 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fr-FR" sz="2400" b="1" kern="0" dirty="0">
                <a:solidFill>
                  <a:schemeClr val="bg1"/>
                </a:solidFill>
                <a:latin typeface="Verdana" panose="020B0604030504040204" pitchFamily="34" charset="0"/>
                <a:ea typeface="Verdana" panose="020B0604030504040204" pitchFamily="34" charset="0"/>
              </a:rPr>
              <a:t>CV ET LETTRE DE MOTIVATION</a:t>
            </a:r>
            <a:endParaRPr lang="fr-FR" alt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Rectangle 1">
            <a:extLst>
              <a:ext uri="{FF2B5EF4-FFF2-40B4-BE49-F238E27FC236}">
                <a16:creationId xmlns:a16="http://schemas.microsoft.com/office/drawing/2014/main" xmlns="" id="{5351C269-1555-4001-BAB9-AC42B7AF0CA5}"/>
              </a:ext>
            </a:extLst>
          </p:cNvPr>
          <p:cNvSpPr/>
          <p:nvPr/>
        </p:nvSpPr>
        <p:spPr>
          <a:xfrm>
            <a:off x="159026" y="731032"/>
            <a:ext cx="12032974" cy="5470024"/>
          </a:xfrm>
          <a:prstGeom prst="rect">
            <a:avLst/>
          </a:prstGeom>
        </p:spPr>
        <p:txBody>
          <a:bodyPr wrap="square">
            <a:spAutoFit/>
          </a:bodyPr>
          <a:lstStyle/>
          <a:p>
            <a:pPr>
              <a:lnSpc>
                <a:spcPct val="150000"/>
              </a:lnSpc>
            </a:pPr>
            <a:r>
              <a:rPr lang="fr-FR" sz="2400" b="1"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 Quelques règles à respecter…</a:t>
            </a:r>
            <a:endParaRPr lang="fr-FR" sz="2400" b="1" dirty="0">
              <a:latin typeface="Verdana" panose="020B0604030504040204" pitchFamily="34" charset="0"/>
              <a:ea typeface="Verdana" panose="020B0604030504040204" pitchFamily="34" charset="0"/>
              <a:cs typeface="Verdana" panose="020B0604030504040204" pitchFamily="34" charset="0"/>
            </a:endParaRPr>
          </a:p>
          <a:p>
            <a:pPr marL="342900" indent="-342900" algn="just">
              <a:lnSpc>
                <a:spcPct val="200000"/>
              </a:lnSpc>
              <a:buFont typeface="Arial" panose="020B0604020202020204" pitchFamily="34" charset="0"/>
              <a:buChar char="•"/>
            </a:pPr>
            <a:r>
              <a:rPr lang="fr-FR" sz="2000" b="1" dirty="0">
                <a:latin typeface="Verdana" panose="020B0604030504040204" pitchFamily="34" charset="0"/>
                <a:ea typeface="Verdana" panose="020B0604030504040204" pitchFamily="34" charset="0"/>
                <a:cs typeface="Verdana" panose="020B0604030504040204" pitchFamily="34" charset="0"/>
              </a:rPr>
              <a:t>Le CV doit être rédigé sur une page. Pensez à l’envoyer en PDF</a:t>
            </a:r>
          </a:p>
          <a:p>
            <a:pPr marL="342900" indent="-342900" algn="just">
              <a:lnSpc>
                <a:spcPct val="200000"/>
              </a:lnSpc>
              <a:buFont typeface="Arial" panose="020B0604020202020204" pitchFamily="34" charset="0"/>
              <a:buChar char="•"/>
            </a:pPr>
            <a:r>
              <a:rPr lang="fr-FR" sz="2000" b="1" dirty="0">
                <a:latin typeface="Verdana" panose="020B0604030504040204" pitchFamily="34" charset="0"/>
                <a:ea typeface="Verdana" panose="020B0604030504040204" pitchFamily="34" charset="0"/>
                <a:cs typeface="Verdana" panose="020B0604030504040204" pitchFamily="34" charset="0"/>
              </a:rPr>
              <a:t>Commencez son CV par hiérarchisez vos informations</a:t>
            </a:r>
          </a:p>
          <a:p>
            <a:pPr algn="just">
              <a:lnSpc>
                <a:spcPct val="200000"/>
              </a:lnSpc>
            </a:pPr>
            <a:r>
              <a:rPr lang="fr-FR" sz="2000" b="1" dirty="0">
                <a:latin typeface="Verdana" panose="020B0604030504040204" pitchFamily="34" charset="0"/>
                <a:ea typeface="Verdana" panose="020B0604030504040204" pitchFamily="34" charset="0"/>
                <a:cs typeface="Verdana" panose="020B0604030504040204" pitchFamily="34" charset="0"/>
              </a:rPr>
              <a:t>    - </a:t>
            </a:r>
            <a:r>
              <a:rPr lang="fr-FR" sz="2000" dirty="0">
                <a:latin typeface="Verdana" panose="020B0604030504040204" pitchFamily="34" charset="0"/>
                <a:ea typeface="Verdana" panose="020B0604030504040204" pitchFamily="34" charset="0"/>
                <a:cs typeface="Verdana" panose="020B0604030504040204" pitchFamily="34" charset="0"/>
              </a:rPr>
              <a:t>Commencez par indiquer vos coordonnées (nom, prénom, adresse, email…)</a:t>
            </a:r>
          </a:p>
          <a:p>
            <a:pPr algn="just">
              <a:lnSpc>
                <a:spcPct val="200000"/>
              </a:lnSpc>
            </a:pPr>
            <a:r>
              <a:rPr lang="fr-FR" sz="2000" dirty="0">
                <a:latin typeface="Verdana" panose="020B0604030504040204" pitchFamily="34" charset="0"/>
                <a:ea typeface="Verdana" panose="020B0604030504040204" pitchFamily="34" charset="0"/>
                <a:cs typeface="Verdana" panose="020B0604030504040204" pitchFamily="34" charset="0"/>
              </a:rPr>
              <a:t>    -  Ensuite, donnez un titre à votre CV, de préférence le poste que vous recherchez.</a:t>
            </a:r>
          </a:p>
          <a:p>
            <a:pPr marL="285750" indent="-285750" algn="just">
              <a:lnSpc>
                <a:spcPct val="200000"/>
              </a:lnSpc>
              <a:buFont typeface="Arial" panose="020B0604020202020204" pitchFamily="34" charset="0"/>
              <a:buChar char="•"/>
            </a:pPr>
            <a:r>
              <a:rPr lang="fr-FR" sz="2000" b="1" dirty="0">
                <a:latin typeface="Verdana" panose="020B0604030504040204" pitchFamily="34" charset="0"/>
                <a:ea typeface="Verdana" panose="020B0604030504040204" pitchFamily="34" charset="0"/>
                <a:cs typeface="Verdana" panose="020B0604030504040204" pitchFamily="34" charset="0"/>
              </a:rPr>
              <a:t>Soigner la présentation visuelle du CV </a:t>
            </a:r>
            <a:r>
              <a:rPr lang="fr-FR" sz="2000" dirty="0">
                <a:latin typeface="Verdana" panose="020B0604030504040204" pitchFamily="34" charset="0"/>
                <a:ea typeface="Verdana" panose="020B0604030504040204" pitchFamily="34" charset="0"/>
                <a:cs typeface="Verdana" panose="020B0604030504040204" pitchFamily="34" charset="0"/>
              </a:rPr>
              <a:t>(Graphisme, couleurs, mises en gras )</a:t>
            </a:r>
          </a:p>
          <a:p>
            <a:pPr marL="285750" indent="-285750" algn="just">
              <a:lnSpc>
                <a:spcPct val="200000"/>
              </a:lnSpc>
              <a:buFont typeface="Arial" panose="020B0604020202020204" pitchFamily="34" charset="0"/>
              <a:buChar char="•"/>
            </a:pPr>
            <a:r>
              <a:rPr lang="fr-FR" sz="2000" b="1" dirty="0">
                <a:latin typeface="Verdana" panose="020B0604030504040204" pitchFamily="34" charset="0"/>
                <a:ea typeface="Verdana" panose="020B0604030504040204" pitchFamily="34" charset="0"/>
                <a:cs typeface="Verdana" panose="020B0604030504040204" pitchFamily="34" charset="0"/>
              </a:rPr>
              <a:t>Soigner l’orthographe.  </a:t>
            </a:r>
            <a:r>
              <a:rPr lang="fr-FR" sz="2000" dirty="0">
                <a:latin typeface="Verdana" panose="020B0604030504040204" pitchFamily="34" charset="0"/>
                <a:ea typeface="Verdana" panose="020B0604030504040204" pitchFamily="34" charset="0"/>
                <a:cs typeface="Verdana" panose="020B0604030504040204" pitchFamily="34" charset="0"/>
              </a:rPr>
              <a:t>Evitez également de recourir aux abréviations</a:t>
            </a:r>
            <a:r>
              <a:rPr lang="fr-FR" sz="2000" dirty="0">
                <a:latin typeface="Verdana" panose="020B0604030504040204" pitchFamily="34" charset="0"/>
                <a:ea typeface="Verdana" panose="020B0604030504040204" pitchFamily="34" charset="0"/>
              </a:rPr>
              <a:t>. </a:t>
            </a:r>
            <a:r>
              <a:rPr lang="fr-FR" sz="2000" b="1" dirty="0">
                <a:latin typeface="Verdana" panose="020B0604030504040204" pitchFamily="34" charset="0"/>
                <a:ea typeface="Verdana" panose="020B0604030504040204" pitchFamily="34" charset="0"/>
                <a:cs typeface="Verdana" panose="020B0604030504040204" pitchFamily="34" charset="0"/>
              </a:rPr>
              <a:t> </a:t>
            </a:r>
            <a:endParaRPr lang="fr-FR" sz="2000" dirty="0">
              <a:latin typeface="Verdana" panose="020B0604030504040204" pitchFamily="34" charset="0"/>
              <a:ea typeface="Verdana" panose="020B0604030504040204" pitchFamily="34" charset="0"/>
              <a:cs typeface="Verdana" panose="020B0604030504040204" pitchFamily="34" charset="0"/>
            </a:endParaRPr>
          </a:p>
          <a:p>
            <a:pPr marL="285750" indent="-285750" algn="just">
              <a:lnSpc>
                <a:spcPct val="200000"/>
              </a:lnSpc>
              <a:buFont typeface="Arial" panose="020B0604020202020204" pitchFamily="34" charset="0"/>
              <a:buChar char="•"/>
            </a:pPr>
            <a:r>
              <a:rPr lang="fr-FR" sz="2000" b="1" dirty="0">
                <a:latin typeface="Verdana" panose="020B0604030504040204" pitchFamily="34" charset="0"/>
                <a:ea typeface="Verdana" panose="020B0604030504040204" pitchFamily="34" charset="0"/>
                <a:cs typeface="Verdana" panose="020B0604030504040204" pitchFamily="34" charset="0"/>
              </a:rPr>
              <a:t>Être synthétique </a:t>
            </a:r>
            <a:r>
              <a:rPr lang="fr-FR" sz="2000" dirty="0">
                <a:latin typeface="Verdana" panose="020B0604030504040204" pitchFamily="34" charset="0"/>
                <a:ea typeface="Verdana" panose="020B0604030504040204" pitchFamily="34" charset="0"/>
                <a:cs typeface="Verdana" panose="020B0604030504040204" pitchFamily="34" charset="0"/>
              </a:rPr>
              <a:t>(Listez les détails de vos expériences et formations sans faire de longues phrases structurées)</a:t>
            </a:r>
            <a:endParaRPr lang="fr-FR" sz="20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xmlns="" val="2728059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Effect transition="in" filter="fade">
                                      <p:cBhvr>
                                        <p:cTn id="49" dur="1000"/>
                                        <p:tgtEl>
                                          <p:spTgt spid="2">
                                            <p:txEl>
                                              <p:pRg st="6" end="6"/>
                                            </p:txEl>
                                          </p:spTgt>
                                        </p:tgtEl>
                                      </p:cBhvr>
                                    </p:animEffect>
                                    <p:anim calcmode="lin" valueType="num">
                                      <p:cBhvr>
                                        <p:cTn id="5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
                                            <p:txEl>
                                              <p:pRg st="7" end="7"/>
                                            </p:txEl>
                                          </p:spTgt>
                                        </p:tgtEl>
                                        <p:attrNameLst>
                                          <p:attrName>style.visibility</p:attrName>
                                        </p:attrNameLst>
                                      </p:cBhvr>
                                      <p:to>
                                        <p:strVal val="visible"/>
                                      </p:to>
                                    </p:set>
                                    <p:animEffect transition="in" filter="fade">
                                      <p:cBhvr>
                                        <p:cTn id="56" dur="1000"/>
                                        <p:tgtEl>
                                          <p:spTgt spid="2">
                                            <p:txEl>
                                              <p:pRg st="7" end="7"/>
                                            </p:txEl>
                                          </p:spTgt>
                                        </p:tgtEl>
                                      </p:cBhvr>
                                    </p:animEffect>
                                    <p:anim calcmode="lin" valueType="num">
                                      <p:cBhvr>
                                        <p:cTn id="57"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5">
            <a:extLst>
              <a:ext uri="{FF2B5EF4-FFF2-40B4-BE49-F238E27FC236}">
                <a16:creationId xmlns:a16="http://schemas.microsoft.com/office/drawing/2014/main" xmlns="" id="{19AE0F14-F056-4CF1-ACA5-436F299DA67D}"/>
              </a:ext>
            </a:extLst>
          </p:cNvPr>
          <p:cNvSpPr>
            <a:spLocks noChangeArrowheads="1"/>
          </p:cNvSpPr>
          <p:nvPr/>
        </p:nvSpPr>
        <p:spPr bwMode="auto">
          <a:xfrm>
            <a:off x="119270" y="98589"/>
            <a:ext cx="11913704" cy="632443"/>
          </a:xfrm>
          <a:prstGeom prst="flowChartAlternateProcess">
            <a:avLst/>
          </a:prstGeom>
          <a:solidFill>
            <a:srgbClr val="C00000"/>
          </a:solidFill>
          <a:ln w="38100" cmpd="dbl">
            <a:solidFill>
              <a:srgbClr val="FFC000"/>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457200">
              <a:lnSpc>
                <a:spcPct val="150000"/>
              </a:lnSpc>
              <a:defRPr sz="1800" b="0" i="0" u="none" strike="noStrike" kern="0" cap="none" spc="0" baseline="0">
                <a:solidFill>
                  <a:srgbClr val="000000"/>
                </a:solidFill>
                <a:uFillTx/>
              </a:defRPr>
            </a:pPr>
            <a:r>
              <a:rPr lang="fr-FR" sz="2400" b="1" u="sng" kern="0" dirty="0">
                <a:solidFill>
                  <a:schemeClr val="bg1"/>
                </a:solidFill>
                <a:latin typeface="Verdana" panose="020B0604030504040204" pitchFamily="34" charset="0"/>
                <a:ea typeface="Verdana" panose="020B0604030504040204" pitchFamily="34" charset="0"/>
                <a:cs typeface="Verdana" panose="020B0604030504040204" pitchFamily="34" charset="0"/>
              </a:rPr>
              <a:t>Chapitre 02:</a:t>
            </a:r>
            <a:r>
              <a:rPr 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fr-FR" sz="2400" b="1" kern="0" dirty="0">
                <a:solidFill>
                  <a:schemeClr val="bg1"/>
                </a:solidFill>
                <a:latin typeface="Verdana" panose="020B0604030504040204" pitchFamily="34" charset="0"/>
                <a:ea typeface="Verdana" panose="020B0604030504040204" pitchFamily="34" charset="0"/>
              </a:rPr>
              <a:t>CV ET LETTRE DE MOTIVATION</a:t>
            </a:r>
            <a:endParaRPr lang="fr-FR" alt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Rectangle 1">
            <a:extLst>
              <a:ext uri="{FF2B5EF4-FFF2-40B4-BE49-F238E27FC236}">
                <a16:creationId xmlns:a16="http://schemas.microsoft.com/office/drawing/2014/main" xmlns="" id="{D4330DA2-9A77-402D-AFC5-BAB0AE8E9A9B}"/>
              </a:ext>
            </a:extLst>
          </p:cNvPr>
          <p:cNvSpPr/>
          <p:nvPr/>
        </p:nvSpPr>
        <p:spPr>
          <a:xfrm>
            <a:off x="159026" y="731032"/>
            <a:ext cx="11873948" cy="6216382"/>
          </a:xfrm>
          <a:prstGeom prst="rect">
            <a:avLst/>
          </a:prstGeom>
        </p:spPr>
        <p:txBody>
          <a:bodyPr wrap="square">
            <a:spAutoFit/>
          </a:bodyPr>
          <a:lstStyle/>
          <a:p>
            <a:pPr marL="342900" indent="-342900">
              <a:lnSpc>
                <a:spcPct val="150000"/>
              </a:lnSpc>
              <a:buFont typeface="Arial" panose="020B0604020202020204" pitchFamily="34" charset="0"/>
              <a:buChar char="•"/>
            </a:pPr>
            <a:r>
              <a:rPr lang="fr-FR" sz="2000" b="1" dirty="0">
                <a:latin typeface="Verdana" panose="020B0604030504040204" pitchFamily="34" charset="0"/>
                <a:ea typeface="Verdana" panose="020B0604030504040204" pitchFamily="34" charset="0"/>
                <a:cs typeface="Verdana" panose="020B0604030504040204" pitchFamily="34" charset="0"/>
              </a:rPr>
              <a:t>Rédiger la partie expériences professionnelles de son CV</a:t>
            </a:r>
          </a:p>
          <a:p>
            <a:pPr marL="285750" indent="-285750" algn="just">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Commencez toujours par vos dernières expériences.</a:t>
            </a:r>
          </a:p>
          <a:p>
            <a:pPr marL="342900" indent="-342900" algn="just">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Valorisez celles qui sont significatives pour le poste visé.</a:t>
            </a:r>
          </a:p>
          <a:p>
            <a:pPr marL="342900" indent="-342900" algn="just">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Indiquez comment vous avez personnellement contribué au bon déroulement de vos missions  et mettez en avant les détails qui peuvent vous différencier des autres</a:t>
            </a:r>
          </a:p>
          <a:p>
            <a:pPr marL="285750" indent="-285750" algn="just">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Vous n’avez pas beaucoup d’expériences ? Mettez en avant les activités au  cours desquelles vous avez développé des compétences professionnelles</a:t>
            </a:r>
            <a:r>
              <a:rPr lang="fr-FR" sz="2400" b="1" dirty="0">
                <a:latin typeface="Verdana" panose="020B0604030504040204" pitchFamily="34" charset="0"/>
                <a:ea typeface="Verdana" panose="020B0604030504040204" pitchFamily="34" charset="0"/>
                <a:cs typeface="Verdana" panose="020B0604030504040204" pitchFamily="34" charset="0"/>
              </a:rPr>
              <a:t> </a:t>
            </a:r>
          </a:p>
          <a:p>
            <a:pPr algn="just">
              <a:lnSpc>
                <a:spcPct val="150000"/>
              </a:lnSpc>
            </a:pPr>
            <a:r>
              <a:rPr lang="fr-FR" sz="2400" dirty="0">
                <a:latin typeface="Verdana" panose="020B0604030504040204" pitchFamily="34" charset="0"/>
                <a:ea typeface="Verdana" panose="020B0604030504040204" pitchFamily="34" charset="0"/>
                <a:cs typeface="Verdana" panose="020B0604030504040204" pitchFamily="34" charset="0"/>
              </a:rPr>
              <a:t>-</a:t>
            </a:r>
            <a:r>
              <a:rPr lang="fr-FR" sz="2400" b="1" dirty="0">
                <a:latin typeface="Verdana" panose="020B0604030504040204" pitchFamily="34" charset="0"/>
                <a:ea typeface="Verdana" panose="020B0604030504040204" pitchFamily="34" charset="0"/>
                <a:cs typeface="Verdana" panose="020B0604030504040204" pitchFamily="34" charset="0"/>
              </a:rPr>
              <a:t> </a:t>
            </a:r>
            <a:r>
              <a:rPr lang="fr-FR" sz="2000" dirty="0">
                <a:latin typeface="Verdana" panose="020B0604030504040204" pitchFamily="34" charset="0"/>
                <a:ea typeface="Verdana" panose="020B0604030504040204" pitchFamily="34" charset="0"/>
                <a:cs typeface="Verdana" panose="020B0604030504040204" pitchFamily="34" charset="0"/>
              </a:rPr>
              <a:t>Utilisez des intitulés précis pour décrire vos missions</a:t>
            </a:r>
          </a:p>
          <a:p>
            <a:pPr marL="285750" indent="-285750" algn="just">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Employez des verbes d’action</a:t>
            </a:r>
          </a:p>
          <a:p>
            <a:pPr marL="342900" indent="-342900">
              <a:lnSpc>
                <a:spcPct val="150000"/>
              </a:lnSpc>
              <a:buFont typeface="Arial" panose="020B0604020202020204" pitchFamily="34" charset="0"/>
              <a:buChar char="•"/>
            </a:pPr>
            <a:r>
              <a:rPr lang="fr-FR" sz="2000" b="1" dirty="0">
                <a:latin typeface="Verdana" panose="020B0604030504040204" pitchFamily="34" charset="0"/>
                <a:ea typeface="Verdana" panose="020B0604030504040204" pitchFamily="34" charset="0"/>
                <a:cs typeface="Verdana" panose="020B0604030504040204" pitchFamily="34" charset="0"/>
              </a:rPr>
              <a:t>Compétences mettre dans un CV </a:t>
            </a:r>
          </a:p>
          <a:p>
            <a:pPr marL="285750" indent="-285750">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Soyez honnête.</a:t>
            </a:r>
          </a:p>
          <a:p>
            <a:pPr marL="342900" indent="-342900">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Oubliez les compétences fourre-tout comme « capacité de travail importante » et « je suis autonome ».</a:t>
            </a:r>
            <a:endParaRPr lang="fr-FR" sz="24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xmlns="" val="3693674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Effect transition="in" filter="fade">
                                      <p:cBhvr>
                                        <p:cTn id="49" dur="1000"/>
                                        <p:tgtEl>
                                          <p:spTgt spid="2">
                                            <p:txEl>
                                              <p:pRg st="6" end="6"/>
                                            </p:txEl>
                                          </p:spTgt>
                                        </p:tgtEl>
                                      </p:cBhvr>
                                    </p:animEffect>
                                    <p:anim calcmode="lin" valueType="num">
                                      <p:cBhvr>
                                        <p:cTn id="5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
                                            <p:txEl>
                                              <p:pRg st="7" end="7"/>
                                            </p:txEl>
                                          </p:spTgt>
                                        </p:tgtEl>
                                        <p:attrNameLst>
                                          <p:attrName>style.visibility</p:attrName>
                                        </p:attrNameLst>
                                      </p:cBhvr>
                                      <p:to>
                                        <p:strVal val="visible"/>
                                      </p:to>
                                    </p:set>
                                    <p:animEffect transition="in" filter="fade">
                                      <p:cBhvr>
                                        <p:cTn id="56" dur="1000"/>
                                        <p:tgtEl>
                                          <p:spTgt spid="2">
                                            <p:txEl>
                                              <p:pRg st="7" end="7"/>
                                            </p:txEl>
                                          </p:spTgt>
                                        </p:tgtEl>
                                      </p:cBhvr>
                                    </p:animEffect>
                                    <p:anim calcmode="lin" valueType="num">
                                      <p:cBhvr>
                                        <p:cTn id="57"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2">
                                            <p:txEl>
                                              <p:pRg st="8" end="8"/>
                                            </p:txEl>
                                          </p:spTgt>
                                        </p:tgtEl>
                                        <p:attrNameLst>
                                          <p:attrName>style.visibility</p:attrName>
                                        </p:attrNameLst>
                                      </p:cBhvr>
                                      <p:to>
                                        <p:strVal val="visible"/>
                                      </p:to>
                                    </p:set>
                                    <p:animEffect transition="in" filter="fade">
                                      <p:cBhvr>
                                        <p:cTn id="63" dur="1000"/>
                                        <p:tgtEl>
                                          <p:spTgt spid="2">
                                            <p:txEl>
                                              <p:pRg st="8" end="8"/>
                                            </p:txEl>
                                          </p:spTgt>
                                        </p:tgtEl>
                                      </p:cBhvr>
                                    </p:animEffect>
                                    <p:anim calcmode="lin" valueType="num">
                                      <p:cBhvr>
                                        <p:cTn id="64"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2">
                                            <p:txEl>
                                              <p:pRg st="9" end="9"/>
                                            </p:txEl>
                                          </p:spTgt>
                                        </p:tgtEl>
                                        <p:attrNameLst>
                                          <p:attrName>style.visibility</p:attrName>
                                        </p:attrNameLst>
                                      </p:cBhvr>
                                      <p:to>
                                        <p:strVal val="visible"/>
                                      </p:to>
                                    </p:set>
                                    <p:animEffect transition="in" filter="fade">
                                      <p:cBhvr>
                                        <p:cTn id="70" dur="1000"/>
                                        <p:tgtEl>
                                          <p:spTgt spid="2">
                                            <p:txEl>
                                              <p:pRg st="9" end="9"/>
                                            </p:txEl>
                                          </p:spTgt>
                                        </p:tgtEl>
                                      </p:cBhvr>
                                    </p:animEffect>
                                    <p:anim calcmode="lin" valueType="num">
                                      <p:cBhvr>
                                        <p:cTn id="71"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5">
            <a:extLst>
              <a:ext uri="{FF2B5EF4-FFF2-40B4-BE49-F238E27FC236}">
                <a16:creationId xmlns:a16="http://schemas.microsoft.com/office/drawing/2014/main" xmlns="" id="{19AE0F14-F056-4CF1-ACA5-436F299DA67D}"/>
              </a:ext>
            </a:extLst>
          </p:cNvPr>
          <p:cNvSpPr>
            <a:spLocks noChangeArrowheads="1"/>
          </p:cNvSpPr>
          <p:nvPr/>
        </p:nvSpPr>
        <p:spPr bwMode="auto">
          <a:xfrm>
            <a:off x="119270" y="98589"/>
            <a:ext cx="11913704" cy="632443"/>
          </a:xfrm>
          <a:prstGeom prst="flowChartAlternateProcess">
            <a:avLst/>
          </a:prstGeom>
          <a:solidFill>
            <a:srgbClr val="C00000"/>
          </a:solidFill>
          <a:ln w="38100" cmpd="dbl">
            <a:solidFill>
              <a:srgbClr val="FFC000"/>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457200">
              <a:lnSpc>
                <a:spcPct val="150000"/>
              </a:lnSpc>
              <a:defRPr sz="1800" b="0" i="0" u="none" strike="noStrike" kern="0" cap="none" spc="0" baseline="0">
                <a:solidFill>
                  <a:srgbClr val="000000"/>
                </a:solidFill>
                <a:uFillTx/>
              </a:defRPr>
            </a:pPr>
            <a:r>
              <a:rPr lang="fr-FR" sz="2400" b="1" u="sng" kern="0" dirty="0">
                <a:solidFill>
                  <a:schemeClr val="bg1"/>
                </a:solidFill>
                <a:latin typeface="Verdana" panose="020B0604030504040204" pitchFamily="34" charset="0"/>
                <a:ea typeface="Verdana" panose="020B0604030504040204" pitchFamily="34" charset="0"/>
                <a:cs typeface="Verdana" panose="020B0604030504040204" pitchFamily="34" charset="0"/>
              </a:rPr>
              <a:t>Chapitre 02:</a:t>
            </a:r>
            <a:r>
              <a:rPr 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fr-FR" sz="2400" b="1" kern="0" dirty="0">
                <a:solidFill>
                  <a:schemeClr val="bg1"/>
                </a:solidFill>
                <a:latin typeface="Verdana" panose="020B0604030504040204" pitchFamily="34" charset="0"/>
                <a:ea typeface="Verdana" panose="020B0604030504040204" pitchFamily="34" charset="0"/>
              </a:rPr>
              <a:t>CV ET LETTRE DE MOTIVATION</a:t>
            </a:r>
            <a:endParaRPr lang="fr-FR" alt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Rectangle 1">
            <a:extLst>
              <a:ext uri="{FF2B5EF4-FFF2-40B4-BE49-F238E27FC236}">
                <a16:creationId xmlns:a16="http://schemas.microsoft.com/office/drawing/2014/main" xmlns="" id="{A2C034F5-D48A-4C6D-80F9-33E70313AD15}"/>
              </a:ext>
            </a:extLst>
          </p:cNvPr>
          <p:cNvSpPr/>
          <p:nvPr/>
        </p:nvSpPr>
        <p:spPr>
          <a:xfrm>
            <a:off x="119271" y="844573"/>
            <a:ext cx="11913704" cy="5108386"/>
          </a:xfrm>
          <a:prstGeom prst="rect">
            <a:avLst/>
          </a:prstGeom>
        </p:spPr>
        <p:txBody>
          <a:bodyPr wrap="square">
            <a:spAutoFit/>
          </a:bodyPr>
          <a:lstStyle/>
          <a:p>
            <a:pPr marL="285750" indent="-285750" algn="just">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Précisez les langues que vous parlez avec le niveau dans chaque langue.</a:t>
            </a:r>
          </a:p>
          <a:p>
            <a:pPr marL="342900" indent="-342900" algn="just">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Si vous avez passé des tests de langue, indiquez votre score.</a:t>
            </a:r>
          </a:p>
          <a:p>
            <a:pPr marL="342900" indent="-342900" algn="just">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Tous vos séjours à l’étranger sont un plus.</a:t>
            </a:r>
          </a:p>
          <a:p>
            <a:pPr marL="342900" indent="-342900" algn="just">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Si vous maîtrisé des outils informatiques, il faut les renseigner dans les détails.</a:t>
            </a:r>
          </a:p>
          <a:p>
            <a:pPr marL="342900" indent="-342900" algn="just">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Vous pouvez aussi ajouter les réseaux sociaux.</a:t>
            </a:r>
          </a:p>
          <a:p>
            <a:pPr marL="342900" indent="-342900" algn="just">
              <a:lnSpc>
                <a:spcPct val="150000"/>
              </a:lnSpc>
              <a:buFont typeface="Arial" panose="020B0604020202020204" pitchFamily="34" charset="0"/>
              <a:buChar char="•"/>
            </a:pPr>
            <a:r>
              <a:rPr lang="fr-FR" sz="2000" b="1" dirty="0">
                <a:latin typeface="Verdana" panose="020B0604030504040204" pitchFamily="34" charset="0"/>
                <a:ea typeface="Verdana" panose="020B0604030504040204" pitchFamily="34" charset="0"/>
                <a:cs typeface="Verdana" panose="020B0604030504040204" pitchFamily="34" charset="0"/>
              </a:rPr>
              <a:t>Dissimuler ses faiblesses mais ne pas les cacher </a:t>
            </a:r>
            <a:endParaRPr lang="fr-FR" sz="2000" dirty="0">
              <a:latin typeface="Verdana" panose="020B0604030504040204" pitchFamily="34" charset="0"/>
              <a:ea typeface="Verdana" panose="020B0604030504040204" pitchFamily="34" charset="0"/>
              <a:cs typeface="Verdana" panose="020B0604030504040204" pitchFamily="34" charset="0"/>
            </a:endParaRPr>
          </a:p>
          <a:p>
            <a:pPr marL="285750" indent="-285750" algn="just">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Vous  pouvez  atténuer  certaines  petites  lacunes  (échec  à  un  examen,   année  sabbatique…) en développant davantage les éléments constituant  vos atouts. </a:t>
            </a:r>
          </a:p>
          <a:p>
            <a:pPr marL="342900" indent="-342900" algn="just">
              <a:lnSpc>
                <a:spcPct val="150000"/>
              </a:lnSpc>
              <a:buFont typeface="Arial" panose="020B0604020202020204" pitchFamily="34" charset="0"/>
              <a:buChar char="•"/>
            </a:pPr>
            <a:r>
              <a:rPr lang="fr-FR" sz="2000" b="1" dirty="0">
                <a:latin typeface="Verdana" panose="020B0604030504040204" pitchFamily="34" charset="0"/>
                <a:ea typeface="Verdana" panose="020B0604030504040204" pitchFamily="34" charset="0"/>
                <a:cs typeface="Verdana" panose="020B0604030504040204" pitchFamily="34" charset="0"/>
              </a:rPr>
              <a:t>Privilégier la qualité à la quantité </a:t>
            </a:r>
          </a:p>
          <a:p>
            <a:pPr marL="285750" indent="-285750" algn="just">
              <a:lnSpc>
                <a:spcPct val="150000"/>
              </a:lnSpc>
              <a:buFont typeface="Arial" panose="020B0604020202020204" pitchFamily="34" charset="0"/>
              <a:buChar char="•"/>
            </a:pPr>
            <a:r>
              <a:rPr lang="fr-FR" sz="2000" b="1" dirty="0">
                <a:latin typeface="Verdana" panose="020B0604030504040204" pitchFamily="34" charset="0"/>
                <a:ea typeface="Verdana" panose="020B0604030504040204" pitchFamily="34" charset="0"/>
                <a:cs typeface="Verdana" panose="020B0604030504040204" pitchFamily="34" charset="0"/>
              </a:rPr>
              <a:t>Mettre une photo n’est pas obligatoire, mais si vous décidez  d’en mettre une, il faut qu’elle reste sobre et professionnelle</a:t>
            </a:r>
            <a:r>
              <a:rPr lang="fr-FR" b="1" dirty="0">
                <a:latin typeface="Verdana" panose="020B0604030504040204" pitchFamily="34" charset="0"/>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xmlns="" val="3126910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Effect transition="in" filter="fade">
                                      <p:cBhvr>
                                        <p:cTn id="49" dur="1000"/>
                                        <p:tgtEl>
                                          <p:spTgt spid="2">
                                            <p:txEl>
                                              <p:pRg st="6" end="6"/>
                                            </p:txEl>
                                          </p:spTgt>
                                        </p:tgtEl>
                                      </p:cBhvr>
                                    </p:animEffect>
                                    <p:anim calcmode="lin" valueType="num">
                                      <p:cBhvr>
                                        <p:cTn id="5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
                                            <p:txEl>
                                              <p:pRg st="7" end="7"/>
                                            </p:txEl>
                                          </p:spTgt>
                                        </p:tgtEl>
                                        <p:attrNameLst>
                                          <p:attrName>style.visibility</p:attrName>
                                        </p:attrNameLst>
                                      </p:cBhvr>
                                      <p:to>
                                        <p:strVal val="visible"/>
                                      </p:to>
                                    </p:set>
                                    <p:animEffect transition="in" filter="fade">
                                      <p:cBhvr>
                                        <p:cTn id="56" dur="1000"/>
                                        <p:tgtEl>
                                          <p:spTgt spid="2">
                                            <p:txEl>
                                              <p:pRg st="7" end="7"/>
                                            </p:txEl>
                                          </p:spTgt>
                                        </p:tgtEl>
                                      </p:cBhvr>
                                    </p:animEffect>
                                    <p:anim calcmode="lin" valueType="num">
                                      <p:cBhvr>
                                        <p:cTn id="57"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2">
                                            <p:txEl>
                                              <p:pRg st="8" end="8"/>
                                            </p:txEl>
                                          </p:spTgt>
                                        </p:tgtEl>
                                        <p:attrNameLst>
                                          <p:attrName>style.visibility</p:attrName>
                                        </p:attrNameLst>
                                      </p:cBhvr>
                                      <p:to>
                                        <p:strVal val="visible"/>
                                      </p:to>
                                    </p:set>
                                    <p:animEffect transition="in" filter="fade">
                                      <p:cBhvr>
                                        <p:cTn id="63" dur="1000"/>
                                        <p:tgtEl>
                                          <p:spTgt spid="2">
                                            <p:txEl>
                                              <p:pRg st="8" end="8"/>
                                            </p:txEl>
                                          </p:spTgt>
                                        </p:tgtEl>
                                      </p:cBhvr>
                                    </p:animEffect>
                                    <p:anim calcmode="lin" valueType="num">
                                      <p:cBhvr>
                                        <p:cTn id="64"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5">
            <a:extLst>
              <a:ext uri="{FF2B5EF4-FFF2-40B4-BE49-F238E27FC236}">
                <a16:creationId xmlns:a16="http://schemas.microsoft.com/office/drawing/2014/main" xmlns="" id="{19AE0F14-F056-4CF1-ACA5-436F299DA67D}"/>
              </a:ext>
            </a:extLst>
          </p:cNvPr>
          <p:cNvSpPr>
            <a:spLocks noChangeArrowheads="1"/>
          </p:cNvSpPr>
          <p:nvPr/>
        </p:nvSpPr>
        <p:spPr bwMode="auto">
          <a:xfrm>
            <a:off x="119270" y="98589"/>
            <a:ext cx="11913704" cy="632443"/>
          </a:xfrm>
          <a:prstGeom prst="flowChartAlternateProcess">
            <a:avLst/>
          </a:prstGeom>
          <a:solidFill>
            <a:srgbClr val="C00000"/>
          </a:solidFill>
          <a:ln w="38100" cmpd="dbl">
            <a:solidFill>
              <a:srgbClr val="FFC000"/>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457200">
              <a:lnSpc>
                <a:spcPct val="150000"/>
              </a:lnSpc>
              <a:defRPr sz="1800" b="0" i="0" u="none" strike="noStrike" kern="0" cap="none" spc="0" baseline="0">
                <a:solidFill>
                  <a:srgbClr val="000000"/>
                </a:solidFill>
                <a:uFillTx/>
              </a:defRPr>
            </a:pPr>
            <a:r>
              <a:rPr lang="fr-FR" sz="2400" b="1" u="sng" kern="0" dirty="0">
                <a:solidFill>
                  <a:schemeClr val="bg1"/>
                </a:solidFill>
                <a:latin typeface="Verdana" panose="020B0604030504040204" pitchFamily="34" charset="0"/>
                <a:ea typeface="Verdana" panose="020B0604030504040204" pitchFamily="34" charset="0"/>
                <a:cs typeface="Verdana" panose="020B0604030504040204" pitchFamily="34" charset="0"/>
              </a:rPr>
              <a:t>Chapitre 02:</a:t>
            </a:r>
            <a:r>
              <a:rPr 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fr-FR" sz="2400" b="1" kern="0" dirty="0">
                <a:solidFill>
                  <a:schemeClr val="bg1"/>
                </a:solidFill>
                <a:latin typeface="Verdana" panose="020B0604030504040204" pitchFamily="34" charset="0"/>
                <a:ea typeface="Verdana" panose="020B0604030504040204" pitchFamily="34" charset="0"/>
              </a:rPr>
              <a:t>CV ET LETTRE DE MOTIVATION</a:t>
            </a:r>
            <a:endParaRPr lang="fr-FR" alt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Rectangle 2">
            <a:extLst>
              <a:ext uri="{FF2B5EF4-FFF2-40B4-BE49-F238E27FC236}">
                <a16:creationId xmlns:a16="http://schemas.microsoft.com/office/drawing/2014/main" xmlns="" id="{6DB1CCD4-9F12-44B7-B7E3-1BC147EC5C4E}"/>
              </a:ext>
            </a:extLst>
          </p:cNvPr>
          <p:cNvSpPr/>
          <p:nvPr/>
        </p:nvSpPr>
        <p:spPr>
          <a:xfrm>
            <a:off x="119271" y="731032"/>
            <a:ext cx="4500026" cy="461665"/>
          </a:xfrm>
          <a:prstGeom prst="rect">
            <a:avLst/>
          </a:prstGeom>
        </p:spPr>
        <p:txBody>
          <a:bodyPr wrap="square">
            <a:spAutoFit/>
          </a:bodyPr>
          <a:lstStyle/>
          <a:p>
            <a:r>
              <a:rPr lang="fr-FR" sz="2400" b="1" dirty="0">
                <a:solidFill>
                  <a:schemeClr val="accent2"/>
                </a:solidFill>
                <a:latin typeface="Verdana" panose="020B0604030504040204" pitchFamily="34" charset="0"/>
                <a:ea typeface="Verdana" panose="020B0604030504040204" pitchFamily="34" charset="0"/>
                <a:cs typeface="Verdana" panose="020B0604030504040204" pitchFamily="34" charset="0"/>
              </a:rPr>
              <a:t>Les erreurs à éviter </a:t>
            </a:r>
            <a:r>
              <a:rPr lang="fr-FR" sz="2000" b="1" dirty="0">
                <a:solidFill>
                  <a:schemeClr val="accent2"/>
                </a:solidFill>
                <a:latin typeface="Verdana" panose="020B0604030504040204" pitchFamily="34" charset="0"/>
                <a:ea typeface="Verdana" panose="020B0604030504040204" pitchFamily="34" charset="0"/>
                <a:cs typeface="Verdana" panose="020B0604030504040204" pitchFamily="34" charset="0"/>
              </a:rPr>
              <a:t>!</a:t>
            </a:r>
          </a:p>
        </p:txBody>
      </p:sp>
      <p:sp>
        <p:nvSpPr>
          <p:cNvPr id="2" name="Rectangle 1">
            <a:extLst>
              <a:ext uri="{FF2B5EF4-FFF2-40B4-BE49-F238E27FC236}">
                <a16:creationId xmlns:a16="http://schemas.microsoft.com/office/drawing/2014/main" xmlns="" id="{43F19852-6A43-4275-AC50-3C6A5529356A}"/>
              </a:ext>
            </a:extLst>
          </p:cNvPr>
          <p:cNvSpPr/>
          <p:nvPr/>
        </p:nvSpPr>
        <p:spPr>
          <a:xfrm>
            <a:off x="119270" y="1287949"/>
            <a:ext cx="11873948" cy="5570051"/>
          </a:xfrm>
          <a:prstGeom prst="rect">
            <a:avLst/>
          </a:prstGeom>
        </p:spPr>
        <p:txBody>
          <a:bodyPr wrap="square">
            <a:spAutoFit/>
          </a:bodyPr>
          <a:lstStyle/>
          <a:p>
            <a:pPr marL="342900" indent="-342900">
              <a:lnSpc>
                <a:spcPct val="150000"/>
              </a:lnSpc>
              <a:buFont typeface="Arial" panose="020B0604020202020204" pitchFamily="34" charset="0"/>
              <a:buChar char="•"/>
            </a:pPr>
            <a:r>
              <a:rPr lang="fr-FR" sz="2000" b="1" dirty="0">
                <a:latin typeface="Verdana" panose="020B0604030504040204" pitchFamily="34" charset="0"/>
                <a:ea typeface="Verdana" panose="020B0604030504040204" pitchFamily="34" charset="0"/>
                <a:cs typeface="Verdana" panose="020B0604030504040204" pitchFamily="34" charset="0"/>
              </a:rPr>
              <a:t>Faire un CV standard, c’est-à-dire trop simple, sans personnalisation</a:t>
            </a:r>
          </a:p>
          <a:p>
            <a:pPr marL="342900" indent="-342900">
              <a:lnSpc>
                <a:spcPct val="150000"/>
              </a:lnSpc>
              <a:buFont typeface="Arial" panose="020B0604020202020204" pitchFamily="34" charset="0"/>
              <a:buChar char="•"/>
            </a:pPr>
            <a:r>
              <a:rPr lang="fr-FR" sz="2000" b="1" dirty="0">
                <a:latin typeface="Verdana" panose="020B0604030504040204" pitchFamily="34" charset="0"/>
                <a:ea typeface="Verdana" panose="020B0604030504040204" pitchFamily="34" charset="0"/>
                <a:cs typeface="Verdana" panose="020B0604030504040204" pitchFamily="34" charset="0"/>
              </a:rPr>
              <a:t>Donner un mauvais titre</a:t>
            </a:r>
            <a:endParaRPr lang="fr-FR" sz="2800" b="1" i="1" dirty="0">
              <a:latin typeface="Verdana" panose="020B0604030504040204" pitchFamily="34" charset="0"/>
              <a:ea typeface="Verdana" panose="020B0604030504040204" pitchFamily="34" charset="0"/>
              <a:cs typeface="Verdana" panose="020B0604030504040204" pitchFamily="34" charset="0"/>
            </a:endParaRPr>
          </a:p>
          <a:p>
            <a:pPr marL="342900" indent="-342900">
              <a:lnSpc>
                <a:spcPct val="150000"/>
              </a:lnSpc>
              <a:buFont typeface="Arial" panose="020B0604020202020204" pitchFamily="34" charset="0"/>
              <a:buChar char="•"/>
            </a:pPr>
            <a:r>
              <a:rPr lang="fr-FR" sz="2000" b="1" i="1" dirty="0">
                <a:latin typeface="Verdana" panose="020B0604030504040204" pitchFamily="34" charset="0"/>
                <a:ea typeface="Verdana" panose="020B0604030504040204" pitchFamily="34" charset="0"/>
                <a:cs typeface="Verdana" panose="020B0604030504040204" pitchFamily="34" charset="0"/>
              </a:rPr>
              <a:t>Se répéter</a:t>
            </a:r>
          </a:p>
          <a:p>
            <a:pPr marL="342900" indent="-342900">
              <a:lnSpc>
                <a:spcPct val="150000"/>
              </a:lnSpc>
              <a:buFont typeface="Arial" panose="020B0604020202020204" pitchFamily="34" charset="0"/>
              <a:buChar char="•"/>
            </a:pPr>
            <a:r>
              <a:rPr lang="fr-FR" sz="2000" b="1" dirty="0">
                <a:latin typeface="Verdana" panose="020B0604030504040204" pitchFamily="34" charset="0"/>
                <a:ea typeface="Verdana" panose="020B0604030504040204" pitchFamily="34" charset="0"/>
                <a:cs typeface="Verdana" panose="020B0604030504040204" pitchFamily="34" charset="0"/>
              </a:rPr>
              <a:t>Donner un mauvais titre,</a:t>
            </a:r>
          </a:p>
          <a:p>
            <a:pPr marL="342900" indent="-342900">
              <a:lnSpc>
                <a:spcPct val="150000"/>
              </a:lnSpc>
              <a:buFont typeface="Arial" panose="020B0604020202020204" pitchFamily="34" charset="0"/>
              <a:buChar char="•"/>
            </a:pPr>
            <a:r>
              <a:rPr lang="fr-FR" sz="2000" b="1" dirty="0">
                <a:latin typeface="Verdana" panose="020B0604030504040204" pitchFamily="34" charset="0"/>
                <a:ea typeface="Verdana" panose="020B0604030504040204" pitchFamily="34" charset="0"/>
                <a:cs typeface="Verdana" panose="020B0604030504040204" pitchFamily="34" charset="0"/>
              </a:rPr>
              <a:t>Utiliser des termes trop techniques </a:t>
            </a:r>
            <a:r>
              <a:rPr lang="fr-FR" sz="2000" dirty="0">
                <a:latin typeface="Verdana" panose="020B0604030504040204" pitchFamily="34" charset="0"/>
                <a:ea typeface="Verdana" panose="020B0604030504040204" pitchFamily="34" charset="0"/>
                <a:cs typeface="Verdana" panose="020B0604030504040204" pitchFamily="34" charset="0"/>
              </a:rPr>
              <a:t>(acronymes spécifiques à  votre métier dont 4 personnes connaissent le sens),</a:t>
            </a:r>
          </a:p>
          <a:p>
            <a:pPr marL="285750" indent="-285750">
              <a:lnSpc>
                <a:spcPct val="150000"/>
              </a:lnSpc>
              <a:buFont typeface="Arial" panose="020B0604020202020204" pitchFamily="34" charset="0"/>
              <a:buChar char="•"/>
            </a:pPr>
            <a:r>
              <a:rPr lang="fr-FR" sz="2000" b="1" dirty="0">
                <a:latin typeface="Verdana" panose="020B0604030504040204" pitchFamily="34" charset="0"/>
                <a:ea typeface="Verdana" panose="020B0604030504040204" pitchFamily="34" charset="0"/>
                <a:cs typeface="Verdana" panose="020B0604030504040204" pitchFamily="34" charset="0"/>
              </a:rPr>
              <a:t>Écrire au recto et au verso du papier,</a:t>
            </a:r>
          </a:p>
          <a:p>
            <a:pPr marL="285750" indent="-285750">
              <a:lnSpc>
                <a:spcPct val="150000"/>
              </a:lnSpc>
              <a:buFont typeface="Arial" panose="020B0604020202020204" pitchFamily="34" charset="0"/>
              <a:buChar char="•"/>
            </a:pPr>
            <a:r>
              <a:rPr lang="fr-FR" sz="2000" b="1" dirty="0">
                <a:latin typeface="Verdana" panose="020B0604030504040204" pitchFamily="34" charset="0"/>
                <a:ea typeface="Verdana" panose="020B0604030504040204" pitchFamily="34" charset="0"/>
                <a:cs typeface="Verdana" panose="020B0604030504040204" pitchFamily="34" charset="0"/>
              </a:rPr>
              <a:t>Utiliser un papier de mauvaise qualité,</a:t>
            </a:r>
          </a:p>
          <a:p>
            <a:pPr marL="285750" indent="-285750">
              <a:lnSpc>
                <a:spcPct val="150000"/>
              </a:lnSpc>
              <a:buFont typeface="Arial" panose="020B0604020202020204" pitchFamily="34" charset="0"/>
              <a:buChar char="•"/>
            </a:pPr>
            <a:r>
              <a:rPr lang="fr-FR" sz="2000" b="1" dirty="0">
                <a:latin typeface="Verdana" panose="020B0604030504040204" pitchFamily="34" charset="0"/>
                <a:ea typeface="Verdana" panose="020B0604030504040204" pitchFamily="34" charset="0"/>
                <a:cs typeface="Verdana" panose="020B0604030504040204" pitchFamily="34" charset="0"/>
              </a:rPr>
              <a:t>Placer une photo de mauvaise qualité ou loufoque,</a:t>
            </a:r>
          </a:p>
          <a:p>
            <a:pPr marL="342900" indent="-342900">
              <a:lnSpc>
                <a:spcPct val="150000"/>
              </a:lnSpc>
              <a:buFont typeface="Arial" panose="020B0604020202020204" pitchFamily="34" charset="0"/>
              <a:buChar char="•"/>
            </a:pPr>
            <a:r>
              <a:rPr lang="fr-FR" sz="2000" b="1" i="1" dirty="0">
                <a:latin typeface="Verdana" panose="020B0604030504040204" pitchFamily="34" charset="0"/>
                <a:ea typeface="Verdana" panose="020B0604030504040204" pitchFamily="34" charset="0"/>
                <a:cs typeface="Verdana" panose="020B0604030504040204" pitchFamily="34" charset="0"/>
              </a:rPr>
              <a:t>Se répéter</a:t>
            </a:r>
          </a:p>
          <a:p>
            <a:pPr marL="342900" indent="-342900">
              <a:lnSpc>
                <a:spcPct val="150000"/>
              </a:lnSpc>
              <a:buFont typeface="Arial" panose="020B0604020202020204" pitchFamily="34" charset="0"/>
              <a:buChar char="•"/>
            </a:pPr>
            <a:r>
              <a:rPr lang="fr-FR" sz="2000" b="1" i="1" dirty="0">
                <a:latin typeface="Verdana" panose="020B0604030504040204" pitchFamily="34" charset="0"/>
                <a:ea typeface="Verdana" panose="020B0604030504040204" pitchFamily="34" charset="0"/>
                <a:cs typeface="Verdana" panose="020B0604030504040204" pitchFamily="34" charset="0"/>
              </a:rPr>
              <a:t>Utiliser un jargon inadapté ou des abréviations.</a:t>
            </a:r>
          </a:p>
          <a:p>
            <a:pPr marL="342900" indent="-342900">
              <a:lnSpc>
                <a:spcPct val="150000"/>
              </a:lnSpc>
              <a:buFont typeface="Arial" panose="020B0604020202020204" pitchFamily="34" charset="0"/>
              <a:buChar char="•"/>
            </a:pPr>
            <a:r>
              <a:rPr lang="fr-FR" sz="2000" b="1" i="1" dirty="0">
                <a:latin typeface="Verdana" panose="020B0604030504040204" pitchFamily="34" charset="0"/>
                <a:ea typeface="Verdana" panose="020B0604030504040204" pitchFamily="34" charset="0"/>
                <a:cs typeface="Verdana" panose="020B0604030504040204" pitchFamily="34" charset="0"/>
              </a:rPr>
              <a:t>Proposer un modèle de CV impersonnel</a:t>
            </a:r>
          </a:p>
        </p:txBody>
      </p:sp>
    </p:spTree>
    <p:extLst>
      <p:ext uri="{BB962C8B-B14F-4D97-AF65-F5344CB8AC3E}">
        <p14:creationId xmlns:p14="http://schemas.microsoft.com/office/powerpoint/2010/main" xmlns="" val="2271823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1000"/>
                                        <p:tgtEl>
                                          <p:spTgt spid="2">
                                            <p:txEl>
                                              <p:pRg st="2" end="2"/>
                                            </p:txEl>
                                          </p:spTgt>
                                        </p:tgtEl>
                                      </p:cBhvr>
                                    </p:animEffect>
                                    <p:anim calcmode="lin" valueType="num">
                                      <p:cBhvr>
                                        <p:cTn id="2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3" end="3"/>
                                            </p:txEl>
                                          </p:spTgt>
                                        </p:tgtEl>
                                        <p:attrNameLst>
                                          <p:attrName>style.visibility</p:attrName>
                                        </p:attrNameLst>
                                      </p:cBhvr>
                                      <p:to>
                                        <p:strVal val="visible"/>
                                      </p:to>
                                    </p:set>
                                    <p:animEffect transition="in" filter="fade">
                                      <p:cBhvr>
                                        <p:cTn id="35" dur="1000"/>
                                        <p:tgtEl>
                                          <p:spTgt spid="2">
                                            <p:txEl>
                                              <p:pRg st="3" end="3"/>
                                            </p:txEl>
                                          </p:spTgt>
                                        </p:tgtEl>
                                      </p:cBhvr>
                                    </p:animEffect>
                                    <p:anim calcmode="lin" valueType="num">
                                      <p:cBhvr>
                                        <p:cTn id="3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4" end="4"/>
                                            </p:txEl>
                                          </p:spTgt>
                                        </p:tgtEl>
                                        <p:attrNameLst>
                                          <p:attrName>style.visibility</p:attrName>
                                        </p:attrNameLst>
                                      </p:cBhvr>
                                      <p:to>
                                        <p:strVal val="visible"/>
                                      </p:to>
                                    </p:set>
                                    <p:animEffect transition="in" filter="fade">
                                      <p:cBhvr>
                                        <p:cTn id="42" dur="1000"/>
                                        <p:tgtEl>
                                          <p:spTgt spid="2">
                                            <p:txEl>
                                              <p:pRg st="4" end="4"/>
                                            </p:txEl>
                                          </p:spTgt>
                                        </p:tgtEl>
                                      </p:cBhvr>
                                    </p:animEffect>
                                    <p:anim calcmode="lin" valueType="num">
                                      <p:cBhvr>
                                        <p:cTn id="4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5" end="5"/>
                                            </p:txEl>
                                          </p:spTgt>
                                        </p:tgtEl>
                                        <p:attrNameLst>
                                          <p:attrName>style.visibility</p:attrName>
                                        </p:attrNameLst>
                                      </p:cBhvr>
                                      <p:to>
                                        <p:strVal val="visible"/>
                                      </p:to>
                                    </p:set>
                                    <p:animEffect transition="in" filter="fade">
                                      <p:cBhvr>
                                        <p:cTn id="49" dur="1000"/>
                                        <p:tgtEl>
                                          <p:spTgt spid="2">
                                            <p:txEl>
                                              <p:pRg st="5" end="5"/>
                                            </p:txEl>
                                          </p:spTgt>
                                        </p:tgtEl>
                                      </p:cBhvr>
                                    </p:animEffect>
                                    <p:anim calcmode="lin" valueType="num">
                                      <p:cBhvr>
                                        <p:cTn id="50"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
                                            <p:txEl>
                                              <p:pRg st="6" end="6"/>
                                            </p:txEl>
                                          </p:spTgt>
                                        </p:tgtEl>
                                        <p:attrNameLst>
                                          <p:attrName>style.visibility</p:attrName>
                                        </p:attrNameLst>
                                      </p:cBhvr>
                                      <p:to>
                                        <p:strVal val="visible"/>
                                      </p:to>
                                    </p:set>
                                    <p:animEffect transition="in" filter="fade">
                                      <p:cBhvr>
                                        <p:cTn id="56" dur="1000"/>
                                        <p:tgtEl>
                                          <p:spTgt spid="2">
                                            <p:txEl>
                                              <p:pRg st="6" end="6"/>
                                            </p:txEl>
                                          </p:spTgt>
                                        </p:tgtEl>
                                      </p:cBhvr>
                                    </p:animEffect>
                                    <p:anim calcmode="lin" valueType="num">
                                      <p:cBhvr>
                                        <p:cTn id="57"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2">
                                            <p:txEl>
                                              <p:pRg st="7" end="7"/>
                                            </p:txEl>
                                          </p:spTgt>
                                        </p:tgtEl>
                                        <p:attrNameLst>
                                          <p:attrName>style.visibility</p:attrName>
                                        </p:attrNameLst>
                                      </p:cBhvr>
                                      <p:to>
                                        <p:strVal val="visible"/>
                                      </p:to>
                                    </p:set>
                                    <p:animEffect transition="in" filter="fade">
                                      <p:cBhvr>
                                        <p:cTn id="63" dur="1000"/>
                                        <p:tgtEl>
                                          <p:spTgt spid="2">
                                            <p:txEl>
                                              <p:pRg st="7" end="7"/>
                                            </p:txEl>
                                          </p:spTgt>
                                        </p:tgtEl>
                                      </p:cBhvr>
                                    </p:animEffect>
                                    <p:anim calcmode="lin" valueType="num">
                                      <p:cBhvr>
                                        <p:cTn id="64"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2">
                                            <p:txEl>
                                              <p:pRg st="8" end="8"/>
                                            </p:txEl>
                                          </p:spTgt>
                                        </p:tgtEl>
                                        <p:attrNameLst>
                                          <p:attrName>style.visibility</p:attrName>
                                        </p:attrNameLst>
                                      </p:cBhvr>
                                      <p:to>
                                        <p:strVal val="visible"/>
                                      </p:to>
                                    </p:set>
                                    <p:animEffect transition="in" filter="fade">
                                      <p:cBhvr>
                                        <p:cTn id="70" dur="1000"/>
                                        <p:tgtEl>
                                          <p:spTgt spid="2">
                                            <p:txEl>
                                              <p:pRg st="8" end="8"/>
                                            </p:txEl>
                                          </p:spTgt>
                                        </p:tgtEl>
                                      </p:cBhvr>
                                    </p:animEffect>
                                    <p:anim calcmode="lin" valueType="num">
                                      <p:cBhvr>
                                        <p:cTn id="71"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72"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2">
                                            <p:txEl>
                                              <p:pRg st="9" end="9"/>
                                            </p:txEl>
                                          </p:spTgt>
                                        </p:tgtEl>
                                        <p:attrNameLst>
                                          <p:attrName>style.visibility</p:attrName>
                                        </p:attrNameLst>
                                      </p:cBhvr>
                                      <p:to>
                                        <p:strVal val="visible"/>
                                      </p:to>
                                    </p:set>
                                    <p:animEffect transition="in" filter="fade">
                                      <p:cBhvr>
                                        <p:cTn id="77" dur="1000"/>
                                        <p:tgtEl>
                                          <p:spTgt spid="2">
                                            <p:txEl>
                                              <p:pRg st="9" end="9"/>
                                            </p:txEl>
                                          </p:spTgt>
                                        </p:tgtEl>
                                      </p:cBhvr>
                                    </p:animEffect>
                                    <p:anim calcmode="lin" valueType="num">
                                      <p:cBhvr>
                                        <p:cTn id="78"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79"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2">
                                            <p:txEl>
                                              <p:pRg st="10" end="10"/>
                                            </p:txEl>
                                          </p:spTgt>
                                        </p:tgtEl>
                                        <p:attrNameLst>
                                          <p:attrName>style.visibility</p:attrName>
                                        </p:attrNameLst>
                                      </p:cBhvr>
                                      <p:to>
                                        <p:strVal val="visible"/>
                                      </p:to>
                                    </p:set>
                                    <p:animEffect transition="in" filter="fade">
                                      <p:cBhvr>
                                        <p:cTn id="84" dur="1000"/>
                                        <p:tgtEl>
                                          <p:spTgt spid="2">
                                            <p:txEl>
                                              <p:pRg st="10" end="10"/>
                                            </p:txEl>
                                          </p:spTgt>
                                        </p:tgtEl>
                                      </p:cBhvr>
                                    </p:animEffect>
                                    <p:anim calcmode="lin" valueType="num">
                                      <p:cBhvr>
                                        <p:cTn id="85"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86"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5">
            <a:extLst>
              <a:ext uri="{FF2B5EF4-FFF2-40B4-BE49-F238E27FC236}">
                <a16:creationId xmlns:a16="http://schemas.microsoft.com/office/drawing/2014/main" xmlns="" id="{19AE0F14-F056-4CF1-ACA5-436F299DA67D}"/>
              </a:ext>
            </a:extLst>
          </p:cNvPr>
          <p:cNvSpPr>
            <a:spLocks noChangeArrowheads="1"/>
          </p:cNvSpPr>
          <p:nvPr/>
        </p:nvSpPr>
        <p:spPr bwMode="auto">
          <a:xfrm>
            <a:off x="119270" y="98589"/>
            <a:ext cx="11913704" cy="632443"/>
          </a:xfrm>
          <a:prstGeom prst="flowChartAlternateProcess">
            <a:avLst/>
          </a:prstGeom>
          <a:solidFill>
            <a:srgbClr val="C00000"/>
          </a:solidFill>
          <a:ln w="38100" cmpd="dbl">
            <a:solidFill>
              <a:srgbClr val="FFC000"/>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457200">
              <a:lnSpc>
                <a:spcPct val="150000"/>
              </a:lnSpc>
              <a:defRPr sz="1800" b="0" i="0" u="none" strike="noStrike" kern="0" cap="none" spc="0" baseline="0">
                <a:solidFill>
                  <a:srgbClr val="000000"/>
                </a:solidFill>
                <a:uFillTx/>
              </a:defRPr>
            </a:pPr>
            <a:r>
              <a:rPr lang="fr-FR" sz="2400" b="1" u="sng" kern="0" dirty="0">
                <a:solidFill>
                  <a:schemeClr val="bg1"/>
                </a:solidFill>
                <a:latin typeface="Verdana" panose="020B0604030504040204" pitchFamily="34" charset="0"/>
                <a:ea typeface="Verdana" panose="020B0604030504040204" pitchFamily="34" charset="0"/>
                <a:cs typeface="Verdana" panose="020B0604030504040204" pitchFamily="34" charset="0"/>
              </a:rPr>
              <a:t>Chapitre 02:</a:t>
            </a:r>
            <a:r>
              <a:rPr 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fr-FR" sz="2400" b="1" kern="0" dirty="0">
                <a:solidFill>
                  <a:schemeClr val="bg1"/>
                </a:solidFill>
                <a:latin typeface="Verdana" panose="020B0604030504040204" pitchFamily="34" charset="0"/>
                <a:ea typeface="Verdana" panose="020B0604030504040204" pitchFamily="34" charset="0"/>
              </a:rPr>
              <a:t>CV ET LETTRE DE MOTIVATION</a:t>
            </a:r>
            <a:endParaRPr lang="fr-FR" alt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Rectangle 1">
            <a:extLst>
              <a:ext uri="{FF2B5EF4-FFF2-40B4-BE49-F238E27FC236}">
                <a16:creationId xmlns:a16="http://schemas.microsoft.com/office/drawing/2014/main" xmlns="" id="{51333CE4-E859-414D-8397-6937B720B674}"/>
              </a:ext>
            </a:extLst>
          </p:cNvPr>
          <p:cNvSpPr/>
          <p:nvPr/>
        </p:nvSpPr>
        <p:spPr>
          <a:xfrm>
            <a:off x="159026" y="874807"/>
            <a:ext cx="11873948" cy="5108386"/>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fr-FR" sz="2000" b="1" dirty="0">
                <a:latin typeface="Verdana" panose="020B0604030504040204" pitchFamily="34" charset="0"/>
                <a:ea typeface="Verdana" panose="020B0604030504040204" pitchFamily="34" charset="0"/>
                <a:cs typeface="Verdana" panose="020B0604030504040204" pitchFamily="34" charset="0"/>
              </a:rPr>
              <a:t>Faire une présentation non aérée qui ne facilite pas la lecture.</a:t>
            </a:r>
          </a:p>
          <a:p>
            <a:pPr marL="342900" indent="-342900" algn="just">
              <a:lnSpc>
                <a:spcPct val="150000"/>
              </a:lnSpc>
              <a:buFont typeface="Arial" panose="020B0604020202020204" pitchFamily="34" charset="0"/>
              <a:buChar char="•"/>
            </a:pPr>
            <a:r>
              <a:rPr lang="fr-FR" sz="2000" b="1" dirty="0">
                <a:latin typeface="Verdana" panose="020B0604030504040204" pitchFamily="34" charset="0"/>
                <a:ea typeface="Verdana" panose="020B0604030504040204" pitchFamily="34" charset="0"/>
                <a:cs typeface="Verdana" panose="020B0604030504040204" pitchFamily="34" charset="0"/>
              </a:rPr>
              <a:t>Manquer de précision dans les dates, les compétence linguistiques et autres,</a:t>
            </a:r>
          </a:p>
          <a:p>
            <a:pPr marL="342900" indent="-342900" algn="just">
              <a:lnSpc>
                <a:spcPct val="150000"/>
              </a:lnSpc>
              <a:buFont typeface="Arial" panose="020B0604020202020204" pitchFamily="34" charset="0"/>
              <a:buChar char="•"/>
            </a:pPr>
            <a:r>
              <a:rPr lang="fr-FR" sz="2000" b="1" dirty="0">
                <a:latin typeface="Verdana" panose="020B0604030504040204" pitchFamily="34" charset="0"/>
                <a:ea typeface="Verdana" panose="020B0604030504040204" pitchFamily="34" charset="0"/>
                <a:cs typeface="Verdana" panose="020B0604030504040204" pitchFamily="34" charset="0"/>
              </a:rPr>
              <a:t>Faire des fautes d’orthographe,</a:t>
            </a:r>
          </a:p>
          <a:p>
            <a:pPr marL="342900" indent="-342900" algn="just">
              <a:lnSpc>
                <a:spcPct val="150000"/>
              </a:lnSpc>
              <a:buFont typeface="Arial" panose="020B0604020202020204" pitchFamily="34" charset="0"/>
              <a:buChar char="•"/>
            </a:pPr>
            <a:r>
              <a:rPr lang="fr-FR" sz="2000" b="1" dirty="0">
                <a:latin typeface="Verdana" panose="020B0604030504040204" pitchFamily="34" charset="0"/>
                <a:ea typeface="Verdana" panose="020B0604030504040204" pitchFamily="34" charset="0"/>
                <a:cs typeface="Verdana" panose="020B0604030504040204" pitchFamily="34" charset="0"/>
              </a:rPr>
              <a:t>Laisser des trous dans son CV, c’est-à-dire des années sans aucune  activité professionnelle.</a:t>
            </a:r>
          </a:p>
          <a:p>
            <a:pPr marL="342900" indent="-342900" algn="just">
              <a:lnSpc>
                <a:spcPct val="150000"/>
              </a:lnSpc>
              <a:buFont typeface="Arial" panose="020B0604020202020204" pitchFamily="34" charset="0"/>
              <a:buChar char="•"/>
            </a:pPr>
            <a:r>
              <a:rPr lang="fr-FR" sz="2000" b="1" i="1" dirty="0">
                <a:latin typeface="Verdana" panose="020B0604030504040204" pitchFamily="34" charset="0"/>
                <a:ea typeface="Verdana" panose="020B0604030504040204" pitchFamily="34" charset="0"/>
                <a:cs typeface="Verdana" panose="020B0604030504040204" pitchFamily="34" charset="0"/>
              </a:rPr>
              <a:t>Mentir sur certaines données </a:t>
            </a:r>
          </a:p>
          <a:p>
            <a:pPr marL="342900" indent="-342900" algn="just">
              <a:lnSpc>
                <a:spcPct val="150000"/>
              </a:lnSpc>
              <a:buFont typeface="Arial" panose="020B0604020202020204" pitchFamily="34" charset="0"/>
              <a:buChar char="•"/>
            </a:pPr>
            <a:r>
              <a:rPr lang="fr-FR" sz="2000" b="1" i="1" dirty="0">
                <a:latin typeface="Verdana" panose="020B0604030504040204" pitchFamily="34" charset="0"/>
                <a:ea typeface="Verdana" panose="020B0604030504040204" pitchFamily="34" charset="0"/>
                <a:cs typeface="Verdana" panose="020B0604030504040204" pitchFamily="34" charset="0"/>
              </a:rPr>
              <a:t>Rédiger un CV à rallonge </a:t>
            </a:r>
          </a:p>
          <a:p>
            <a:pPr marL="342900" indent="-342900" algn="just">
              <a:lnSpc>
                <a:spcPct val="150000"/>
              </a:lnSpc>
              <a:buFont typeface="Arial" panose="020B0604020202020204" pitchFamily="34" charset="0"/>
              <a:buChar char="•"/>
            </a:pPr>
            <a:r>
              <a:rPr lang="fr-FR" sz="2000" b="1" i="1" dirty="0">
                <a:latin typeface="Verdana" panose="020B0604030504040204" pitchFamily="34" charset="0"/>
                <a:ea typeface="Verdana" panose="020B0604030504040204" pitchFamily="34" charset="0"/>
                <a:cs typeface="Verdana" panose="020B0604030504040204" pitchFamily="34" charset="0"/>
              </a:rPr>
              <a:t>Adopter une présentation tape à l'œil </a:t>
            </a:r>
          </a:p>
          <a:p>
            <a:pPr marL="342900" indent="-342900" algn="just">
              <a:lnSpc>
                <a:spcPct val="150000"/>
              </a:lnSpc>
              <a:buFont typeface="Arial" panose="020B0604020202020204" pitchFamily="34" charset="0"/>
              <a:buChar char="•"/>
            </a:pPr>
            <a:r>
              <a:rPr lang="fr-FR" sz="2000" b="1" i="1" dirty="0">
                <a:latin typeface="Verdana" panose="020B0604030504040204" pitchFamily="34" charset="0"/>
                <a:ea typeface="Verdana" panose="020B0604030504040204" pitchFamily="34" charset="0"/>
                <a:cs typeface="Verdana" panose="020B0604030504040204" pitchFamily="34" charset="0"/>
              </a:rPr>
              <a:t>Envoyer seulement son CV </a:t>
            </a:r>
          </a:p>
          <a:p>
            <a:pPr algn="just">
              <a:lnSpc>
                <a:spcPct val="150000"/>
              </a:lnSpc>
            </a:pPr>
            <a:r>
              <a:rPr lang="fr-FR" sz="2000" dirty="0">
                <a:latin typeface="Verdana" panose="020B0604030504040204" pitchFamily="34" charset="0"/>
                <a:ea typeface="Verdana" panose="020B0604030504040204" pitchFamily="34" charset="0"/>
                <a:cs typeface="Verdana" panose="020B0604030504040204" pitchFamily="34" charset="0"/>
              </a:rPr>
              <a:t>Vous ne pouvez pas vous contentez d'envoyer uniquement votre CV. Il faut toujours joindre une lettre de motivation </a:t>
            </a:r>
            <a:r>
              <a:rPr lang="fr-FR" dirty="0">
                <a:latin typeface="Verdana" panose="020B0604030504040204" pitchFamily="34" charset="0"/>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xmlns="" val="1546831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Effect transition="in" filter="fade">
                                      <p:cBhvr>
                                        <p:cTn id="49" dur="1000"/>
                                        <p:tgtEl>
                                          <p:spTgt spid="2">
                                            <p:txEl>
                                              <p:pRg st="6" end="6"/>
                                            </p:txEl>
                                          </p:spTgt>
                                        </p:tgtEl>
                                      </p:cBhvr>
                                    </p:animEffect>
                                    <p:anim calcmode="lin" valueType="num">
                                      <p:cBhvr>
                                        <p:cTn id="5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
                                            <p:txEl>
                                              <p:pRg st="7" end="7"/>
                                            </p:txEl>
                                          </p:spTgt>
                                        </p:tgtEl>
                                        <p:attrNameLst>
                                          <p:attrName>style.visibility</p:attrName>
                                        </p:attrNameLst>
                                      </p:cBhvr>
                                      <p:to>
                                        <p:strVal val="visible"/>
                                      </p:to>
                                    </p:set>
                                    <p:animEffect transition="in" filter="fade">
                                      <p:cBhvr>
                                        <p:cTn id="56" dur="1000"/>
                                        <p:tgtEl>
                                          <p:spTgt spid="2">
                                            <p:txEl>
                                              <p:pRg st="7" end="7"/>
                                            </p:txEl>
                                          </p:spTgt>
                                        </p:tgtEl>
                                      </p:cBhvr>
                                    </p:animEffect>
                                    <p:anim calcmode="lin" valueType="num">
                                      <p:cBhvr>
                                        <p:cTn id="57"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2">
                                            <p:txEl>
                                              <p:pRg st="8" end="8"/>
                                            </p:txEl>
                                          </p:spTgt>
                                        </p:tgtEl>
                                        <p:attrNameLst>
                                          <p:attrName>style.visibility</p:attrName>
                                        </p:attrNameLst>
                                      </p:cBhvr>
                                      <p:to>
                                        <p:strVal val="visible"/>
                                      </p:to>
                                    </p:set>
                                    <p:animEffect transition="in" filter="fade">
                                      <p:cBhvr>
                                        <p:cTn id="63" dur="1000"/>
                                        <p:tgtEl>
                                          <p:spTgt spid="2">
                                            <p:txEl>
                                              <p:pRg st="8" end="8"/>
                                            </p:txEl>
                                          </p:spTgt>
                                        </p:tgtEl>
                                      </p:cBhvr>
                                    </p:animEffect>
                                    <p:anim calcmode="lin" valueType="num">
                                      <p:cBhvr>
                                        <p:cTn id="64"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5">
            <a:extLst>
              <a:ext uri="{FF2B5EF4-FFF2-40B4-BE49-F238E27FC236}">
                <a16:creationId xmlns:a16="http://schemas.microsoft.com/office/drawing/2014/main" xmlns="" id="{19AE0F14-F056-4CF1-ACA5-436F299DA67D}"/>
              </a:ext>
            </a:extLst>
          </p:cNvPr>
          <p:cNvSpPr>
            <a:spLocks noChangeArrowheads="1"/>
          </p:cNvSpPr>
          <p:nvPr/>
        </p:nvSpPr>
        <p:spPr bwMode="auto">
          <a:xfrm>
            <a:off x="119270" y="98589"/>
            <a:ext cx="11913704" cy="632443"/>
          </a:xfrm>
          <a:prstGeom prst="flowChartAlternateProcess">
            <a:avLst/>
          </a:prstGeom>
          <a:solidFill>
            <a:srgbClr val="C00000"/>
          </a:solidFill>
          <a:ln w="38100" cmpd="dbl">
            <a:solidFill>
              <a:srgbClr val="FFC000"/>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457200">
              <a:lnSpc>
                <a:spcPct val="150000"/>
              </a:lnSpc>
              <a:defRPr sz="1800" b="0" i="0" u="none" strike="noStrike" kern="0" cap="none" spc="0" baseline="0">
                <a:solidFill>
                  <a:srgbClr val="000000"/>
                </a:solidFill>
                <a:uFillTx/>
              </a:defRPr>
            </a:pPr>
            <a:r>
              <a:rPr lang="fr-FR" sz="2400" b="1" u="sng" kern="0" dirty="0">
                <a:solidFill>
                  <a:schemeClr val="bg1"/>
                </a:solidFill>
                <a:latin typeface="Verdana" panose="020B0604030504040204" pitchFamily="34" charset="0"/>
                <a:ea typeface="Verdana" panose="020B0604030504040204" pitchFamily="34" charset="0"/>
                <a:cs typeface="Verdana" panose="020B0604030504040204" pitchFamily="34" charset="0"/>
              </a:rPr>
              <a:t>Chapitre 02:</a:t>
            </a:r>
            <a:r>
              <a:rPr 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fr-FR" sz="2400" b="1" kern="0" dirty="0">
                <a:solidFill>
                  <a:schemeClr val="bg1"/>
                </a:solidFill>
                <a:latin typeface="Verdana" panose="020B0604030504040204" pitchFamily="34" charset="0"/>
                <a:ea typeface="Verdana" panose="020B0604030504040204" pitchFamily="34" charset="0"/>
              </a:rPr>
              <a:t>CV ET LETTRE DE MOTIVATION</a:t>
            </a:r>
            <a:endParaRPr lang="fr-FR" alt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Rectangle 2">
            <a:extLst>
              <a:ext uri="{FF2B5EF4-FFF2-40B4-BE49-F238E27FC236}">
                <a16:creationId xmlns:a16="http://schemas.microsoft.com/office/drawing/2014/main" xmlns="" id="{CCCFC3B0-6EDE-4021-8F7B-7025CE05DDA1}"/>
              </a:ext>
            </a:extLst>
          </p:cNvPr>
          <p:cNvSpPr/>
          <p:nvPr/>
        </p:nvSpPr>
        <p:spPr>
          <a:xfrm>
            <a:off x="119270" y="731032"/>
            <a:ext cx="7416647" cy="461665"/>
          </a:xfrm>
          <a:prstGeom prst="rect">
            <a:avLst/>
          </a:prstGeom>
        </p:spPr>
        <p:txBody>
          <a:bodyPr wrap="square">
            <a:spAutoFit/>
          </a:bodyPr>
          <a:lstStyle/>
          <a:p>
            <a:r>
              <a:rPr lang="fr-FR" sz="2400" b="1"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Les différentes rubriques d’un bon CV</a:t>
            </a:r>
            <a:endParaRPr lang="fr-FR" sz="2400"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2" name="Rectangle 1">
            <a:extLst>
              <a:ext uri="{FF2B5EF4-FFF2-40B4-BE49-F238E27FC236}">
                <a16:creationId xmlns:a16="http://schemas.microsoft.com/office/drawing/2014/main" xmlns="" id="{3DC42FB5-5722-4BAA-A82D-FA974002DCAE}"/>
              </a:ext>
            </a:extLst>
          </p:cNvPr>
          <p:cNvSpPr/>
          <p:nvPr/>
        </p:nvSpPr>
        <p:spPr>
          <a:xfrm>
            <a:off x="119270" y="1131142"/>
            <a:ext cx="11873948" cy="5543184"/>
          </a:xfrm>
          <a:prstGeom prst="rect">
            <a:avLst/>
          </a:prstGeom>
        </p:spPr>
        <p:txBody>
          <a:bodyPr wrap="square">
            <a:spAutoFit/>
          </a:bodyPr>
          <a:lstStyle/>
          <a:p>
            <a:pPr marL="285750" indent="-285750">
              <a:lnSpc>
                <a:spcPct val="150000"/>
              </a:lnSpc>
              <a:buFont typeface="Arial" panose="020B0604020202020204" pitchFamily="34" charset="0"/>
              <a:buChar char="•"/>
            </a:pPr>
            <a:r>
              <a:rPr lang="fr-FR" sz="2400" b="1" dirty="0">
                <a:latin typeface="Verdana" panose="020B0604030504040204" pitchFamily="34" charset="0"/>
                <a:ea typeface="Verdana" panose="020B0604030504040204" pitchFamily="34" charset="0"/>
                <a:cs typeface="Verdana" panose="020B0604030504040204" pitchFamily="34" charset="0"/>
              </a:rPr>
              <a:t>L’amorce</a:t>
            </a:r>
            <a:r>
              <a:rPr lang="fr-FR" sz="2000" b="1" dirty="0">
                <a:latin typeface="Verdana" panose="020B0604030504040204" pitchFamily="34" charset="0"/>
                <a:ea typeface="Verdana" panose="020B0604030504040204" pitchFamily="34" charset="0"/>
                <a:cs typeface="Verdana" panose="020B0604030504040204" pitchFamily="34" charset="0"/>
              </a:rPr>
              <a:t>. </a:t>
            </a:r>
          </a:p>
          <a:p>
            <a:pPr>
              <a:lnSpc>
                <a:spcPct val="150000"/>
              </a:lnSpc>
            </a:pPr>
            <a:r>
              <a:rPr lang="fr-FR" sz="2000" dirty="0">
                <a:latin typeface="Verdana" panose="020B0604030504040204" pitchFamily="34" charset="0"/>
                <a:ea typeface="Verdana" panose="020B0604030504040204" pitchFamily="34" charset="0"/>
                <a:cs typeface="Verdana" panose="020B0604030504040204" pitchFamily="34" charset="0"/>
              </a:rPr>
              <a:t>L'amorce est la partie de votre CV dans laquelle vous mentionnez votre identité, </a:t>
            </a:r>
          </a:p>
          <a:p>
            <a:pPr marL="742950" lvl="1" indent="-285750">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Déclinez votre état civil : nom et prénom, adresse, numéro de téléphone, e-mail, âge ou date de naissance. </a:t>
            </a:r>
          </a:p>
          <a:p>
            <a:pPr marL="742950" lvl="1" indent="-285750">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Vous  pouvez  également  préciser  :  statut  marital,  permis  de  conduire…  ces  informations  ne  sont cependant pas obligatoires.</a:t>
            </a:r>
          </a:p>
          <a:p>
            <a:pPr marL="742950" lvl="1" indent="-285750">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Vous pouvez également y faire figurer une photo d'identité.</a:t>
            </a:r>
          </a:p>
          <a:p>
            <a:endParaRPr lang="fr-FR" dirty="0"/>
          </a:p>
          <a:p>
            <a:pPr marL="342900" indent="-342900">
              <a:lnSpc>
                <a:spcPct val="150000"/>
              </a:lnSpc>
              <a:buFont typeface="Arial" panose="020B0604020202020204" pitchFamily="34" charset="0"/>
              <a:buChar char="•"/>
            </a:pPr>
            <a:r>
              <a:rPr lang="fr-FR" sz="2400" b="1" dirty="0">
                <a:latin typeface="Verdana" panose="020B0604030504040204" pitchFamily="34" charset="0"/>
                <a:ea typeface="Verdana" panose="020B0604030504040204" pitchFamily="34" charset="0"/>
                <a:cs typeface="Verdana" panose="020B0604030504040204" pitchFamily="34" charset="0"/>
              </a:rPr>
              <a:t>La formation </a:t>
            </a:r>
            <a:endParaRPr lang="fr-FR" sz="2800" b="1" dirty="0">
              <a:latin typeface="Verdana" panose="020B0604030504040204" pitchFamily="34" charset="0"/>
              <a:ea typeface="Verdana" panose="020B0604030504040204" pitchFamily="34" charset="0"/>
              <a:cs typeface="Verdana" panose="020B0604030504040204" pitchFamily="34" charset="0"/>
            </a:endParaRPr>
          </a:p>
          <a:p>
            <a:pPr marL="742950" lvl="1" indent="-285750">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Procédez de manière antichronologique en indiquant vos diplômes du plus récent au plus ancien</a:t>
            </a:r>
            <a:r>
              <a:rPr lang="fr-FR" dirty="0">
                <a:latin typeface="Verdana" panose="020B0604030504040204" pitchFamily="34" charset="0"/>
                <a:ea typeface="Verdana" panose="020B0604030504040204" pitchFamily="34" charset="0"/>
                <a:cs typeface="Verdana" panose="020B0604030504040204" pitchFamily="34" charset="0"/>
              </a:rPr>
              <a:t>.</a:t>
            </a:r>
          </a:p>
          <a:p>
            <a:pPr>
              <a:lnSpc>
                <a:spcPct val="150000"/>
              </a:lnSpc>
            </a:pPr>
            <a:endParaRPr lang="fr-FR" dirty="0"/>
          </a:p>
        </p:txBody>
      </p:sp>
    </p:spTree>
    <p:extLst>
      <p:ext uri="{BB962C8B-B14F-4D97-AF65-F5344CB8AC3E}">
        <p14:creationId xmlns:p14="http://schemas.microsoft.com/office/powerpoint/2010/main" xmlns="" val="378045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1000"/>
                                        <p:tgtEl>
                                          <p:spTgt spid="2">
                                            <p:txEl>
                                              <p:pRg st="2" end="2"/>
                                            </p:txEl>
                                          </p:spTgt>
                                        </p:tgtEl>
                                      </p:cBhvr>
                                    </p:animEffect>
                                    <p:anim calcmode="lin" valueType="num">
                                      <p:cBhvr>
                                        <p:cTn id="2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3" end="3"/>
                                            </p:txEl>
                                          </p:spTgt>
                                        </p:tgtEl>
                                        <p:attrNameLst>
                                          <p:attrName>style.visibility</p:attrName>
                                        </p:attrNameLst>
                                      </p:cBhvr>
                                      <p:to>
                                        <p:strVal val="visible"/>
                                      </p:to>
                                    </p:set>
                                    <p:animEffect transition="in" filter="fade">
                                      <p:cBhvr>
                                        <p:cTn id="35" dur="1000"/>
                                        <p:tgtEl>
                                          <p:spTgt spid="2">
                                            <p:txEl>
                                              <p:pRg st="3" end="3"/>
                                            </p:txEl>
                                          </p:spTgt>
                                        </p:tgtEl>
                                      </p:cBhvr>
                                    </p:animEffect>
                                    <p:anim calcmode="lin" valueType="num">
                                      <p:cBhvr>
                                        <p:cTn id="3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4" end="4"/>
                                            </p:txEl>
                                          </p:spTgt>
                                        </p:tgtEl>
                                        <p:attrNameLst>
                                          <p:attrName>style.visibility</p:attrName>
                                        </p:attrNameLst>
                                      </p:cBhvr>
                                      <p:to>
                                        <p:strVal val="visible"/>
                                      </p:to>
                                    </p:set>
                                    <p:animEffect transition="in" filter="fade">
                                      <p:cBhvr>
                                        <p:cTn id="42" dur="1000"/>
                                        <p:tgtEl>
                                          <p:spTgt spid="2">
                                            <p:txEl>
                                              <p:pRg st="4" end="4"/>
                                            </p:txEl>
                                          </p:spTgt>
                                        </p:tgtEl>
                                      </p:cBhvr>
                                    </p:animEffect>
                                    <p:anim calcmode="lin" valueType="num">
                                      <p:cBhvr>
                                        <p:cTn id="4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Effect transition="in" filter="fade">
                                      <p:cBhvr>
                                        <p:cTn id="49" dur="1000"/>
                                        <p:tgtEl>
                                          <p:spTgt spid="2">
                                            <p:txEl>
                                              <p:pRg st="6" end="6"/>
                                            </p:txEl>
                                          </p:spTgt>
                                        </p:tgtEl>
                                      </p:cBhvr>
                                    </p:animEffect>
                                    <p:anim calcmode="lin" valueType="num">
                                      <p:cBhvr>
                                        <p:cTn id="5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
                                            <p:txEl>
                                              <p:pRg st="7" end="7"/>
                                            </p:txEl>
                                          </p:spTgt>
                                        </p:tgtEl>
                                        <p:attrNameLst>
                                          <p:attrName>style.visibility</p:attrName>
                                        </p:attrNameLst>
                                      </p:cBhvr>
                                      <p:to>
                                        <p:strVal val="visible"/>
                                      </p:to>
                                    </p:set>
                                    <p:animEffect transition="in" filter="fade">
                                      <p:cBhvr>
                                        <p:cTn id="56" dur="1000"/>
                                        <p:tgtEl>
                                          <p:spTgt spid="2">
                                            <p:txEl>
                                              <p:pRg st="7" end="7"/>
                                            </p:txEl>
                                          </p:spTgt>
                                        </p:tgtEl>
                                      </p:cBhvr>
                                    </p:animEffect>
                                    <p:anim calcmode="lin" valueType="num">
                                      <p:cBhvr>
                                        <p:cTn id="57"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5">
            <a:extLst>
              <a:ext uri="{FF2B5EF4-FFF2-40B4-BE49-F238E27FC236}">
                <a16:creationId xmlns:a16="http://schemas.microsoft.com/office/drawing/2014/main" xmlns="" id="{19AE0F14-F056-4CF1-ACA5-436F299DA67D}"/>
              </a:ext>
            </a:extLst>
          </p:cNvPr>
          <p:cNvSpPr>
            <a:spLocks noChangeArrowheads="1"/>
          </p:cNvSpPr>
          <p:nvPr/>
        </p:nvSpPr>
        <p:spPr bwMode="auto">
          <a:xfrm>
            <a:off x="119270" y="98589"/>
            <a:ext cx="11913704" cy="632443"/>
          </a:xfrm>
          <a:prstGeom prst="flowChartAlternateProcess">
            <a:avLst/>
          </a:prstGeom>
          <a:solidFill>
            <a:srgbClr val="C00000"/>
          </a:solidFill>
          <a:ln w="38100" cmpd="dbl">
            <a:solidFill>
              <a:srgbClr val="FFC000"/>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457200">
              <a:lnSpc>
                <a:spcPct val="150000"/>
              </a:lnSpc>
              <a:defRPr sz="1800" b="0" i="0" u="none" strike="noStrike" kern="0" cap="none" spc="0" baseline="0">
                <a:solidFill>
                  <a:srgbClr val="000000"/>
                </a:solidFill>
                <a:uFillTx/>
              </a:defRPr>
            </a:pPr>
            <a:r>
              <a:rPr lang="fr-FR" sz="2400" b="1" u="sng" kern="0" dirty="0">
                <a:solidFill>
                  <a:schemeClr val="bg1"/>
                </a:solidFill>
                <a:latin typeface="Verdana" panose="020B0604030504040204" pitchFamily="34" charset="0"/>
                <a:ea typeface="Verdana" panose="020B0604030504040204" pitchFamily="34" charset="0"/>
                <a:cs typeface="Verdana" panose="020B0604030504040204" pitchFamily="34" charset="0"/>
              </a:rPr>
              <a:t>Chapitre 02:</a:t>
            </a:r>
            <a:r>
              <a:rPr 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fr-FR" sz="2400" b="1" kern="0" dirty="0">
                <a:solidFill>
                  <a:schemeClr val="bg1"/>
                </a:solidFill>
                <a:latin typeface="Verdana" panose="020B0604030504040204" pitchFamily="34" charset="0"/>
                <a:ea typeface="Verdana" panose="020B0604030504040204" pitchFamily="34" charset="0"/>
              </a:rPr>
              <a:t>CV ET LETTRE DE MOTIVATION</a:t>
            </a:r>
            <a:endParaRPr lang="fr-FR" alt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Rectangle 1">
            <a:extLst>
              <a:ext uri="{FF2B5EF4-FFF2-40B4-BE49-F238E27FC236}">
                <a16:creationId xmlns:a16="http://schemas.microsoft.com/office/drawing/2014/main" xmlns="" id="{EC742AC9-CBE3-4507-B75E-760936B5FDA9}"/>
              </a:ext>
            </a:extLst>
          </p:cNvPr>
          <p:cNvSpPr/>
          <p:nvPr/>
        </p:nvSpPr>
        <p:spPr>
          <a:xfrm>
            <a:off x="119270" y="731032"/>
            <a:ext cx="11913703" cy="5662384"/>
          </a:xfrm>
          <a:prstGeom prst="rect">
            <a:avLst/>
          </a:prstGeom>
        </p:spPr>
        <p:txBody>
          <a:bodyPr wrap="square">
            <a:spAutoFit/>
          </a:bodyPr>
          <a:lstStyle/>
          <a:p>
            <a:pPr>
              <a:lnSpc>
                <a:spcPct val="150000"/>
              </a:lnSpc>
            </a:pPr>
            <a:r>
              <a:rPr lang="fr-FR" sz="2000" dirty="0">
                <a:latin typeface="Verdana" panose="020B0604030504040204" pitchFamily="34" charset="0"/>
                <a:ea typeface="Verdana" panose="020B0604030504040204" pitchFamily="34" charset="0"/>
                <a:cs typeface="Verdana" panose="020B0604030504040204" pitchFamily="34" charset="0"/>
              </a:rPr>
              <a:t>- Mentionnez systématiquement : l'année d'obtention du diplôme, le nom et le lieu de l'établissement dans lequel vous l'avez obtenu. </a:t>
            </a:r>
          </a:p>
          <a:p>
            <a:pPr>
              <a:lnSpc>
                <a:spcPct val="150000"/>
              </a:lnSpc>
            </a:pPr>
            <a:r>
              <a:rPr lang="fr-FR" sz="2000" dirty="0">
                <a:latin typeface="Verdana" panose="020B0604030504040204" pitchFamily="34" charset="0"/>
                <a:ea typeface="Verdana" panose="020B0604030504040204" pitchFamily="34" charset="0"/>
                <a:cs typeface="Verdana" panose="020B0604030504040204" pitchFamily="34" charset="0"/>
              </a:rPr>
              <a:t>- Ne mentionnez pas les diplômes relevant de vos études primaires et secondaires, surtout si vous possédez des diplômes d'études supérieures</a:t>
            </a:r>
            <a:r>
              <a:rPr lang="fr-FR" sz="2000" dirty="0">
                <a:latin typeface="Verdana" panose="020B0604030504040204" pitchFamily="34" charset="0"/>
                <a:ea typeface="Verdana" panose="020B0604030504040204" pitchFamily="34" charset="0"/>
              </a:rPr>
              <a:t>. </a:t>
            </a:r>
          </a:p>
          <a:p>
            <a:pPr>
              <a:lnSpc>
                <a:spcPct val="150000"/>
              </a:lnSpc>
            </a:pPr>
            <a:r>
              <a:rPr lang="fr-FR" sz="2000" dirty="0">
                <a:latin typeface="Verdana" panose="020B0604030504040204" pitchFamily="34" charset="0"/>
                <a:ea typeface="Verdana" panose="020B0604030504040204" pitchFamily="34" charset="0"/>
                <a:cs typeface="Verdana" panose="020B0604030504040204" pitchFamily="34" charset="0"/>
              </a:rPr>
              <a:t>- N'hésitez  pas  à  indiquer  les  formations  continues  que  vous  avez suivies au  cours  de  votre  vie professionnelle et précisez également les cours ou travaux réalisés. </a:t>
            </a:r>
          </a:p>
          <a:p>
            <a:pPr marL="285750" indent="-285750">
              <a:lnSpc>
                <a:spcPct val="150000"/>
              </a:lnSpc>
              <a:buFont typeface="Arial" panose="020B0604020202020204" pitchFamily="34" charset="0"/>
              <a:buChar char="•"/>
            </a:pPr>
            <a:r>
              <a:rPr lang="fr-FR" sz="2400" b="1" dirty="0">
                <a:latin typeface="Verdana" panose="020B0604030504040204" pitchFamily="34" charset="0"/>
                <a:ea typeface="Verdana" panose="020B0604030504040204" pitchFamily="34" charset="0"/>
                <a:cs typeface="Verdana" panose="020B0604030504040204" pitchFamily="34" charset="0"/>
              </a:rPr>
              <a:t>L’expérience professionnelle</a:t>
            </a:r>
            <a:endParaRPr lang="fr-FR" sz="2400" dirty="0">
              <a:latin typeface="Verdana" panose="020B0604030504040204" pitchFamily="34" charset="0"/>
              <a:ea typeface="Verdana" panose="020B0604030504040204" pitchFamily="34" charset="0"/>
              <a:cs typeface="Verdana" panose="020B0604030504040204" pitchFamily="34" charset="0"/>
            </a:endParaRPr>
          </a:p>
          <a:p>
            <a:pPr marL="285750" indent="-285750">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Enumérez dans votre CV les expériences professionnelles les plus importantes ayant jalonné votre carrière (contrats, stages, bénévolat…), de la plus récente à la plus ancienne</a:t>
            </a:r>
            <a:r>
              <a:rPr lang="fr-FR" sz="2000" dirty="0">
                <a:latin typeface="Verdana" panose="020B0604030504040204" pitchFamily="34" charset="0"/>
                <a:ea typeface="Verdana" panose="020B0604030504040204" pitchFamily="34" charset="0"/>
              </a:rPr>
              <a:t>. </a:t>
            </a:r>
          </a:p>
          <a:p>
            <a:pPr>
              <a:lnSpc>
                <a:spcPct val="150000"/>
              </a:lnSpc>
            </a:pPr>
            <a:r>
              <a:rPr lang="fr-FR" sz="2000" dirty="0">
                <a:latin typeface="Verdana" panose="020B0604030504040204" pitchFamily="34" charset="0"/>
                <a:ea typeface="Verdana" panose="020B0604030504040204" pitchFamily="34" charset="0"/>
              </a:rPr>
              <a:t>- </a:t>
            </a:r>
            <a:r>
              <a:rPr lang="fr-FR" sz="2000" dirty="0">
                <a:latin typeface="Verdana" panose="020B0604030504040204" pitchFamily="34" charset="0"/>
                <a:ea typeface="Verdana" panose="020B0604030504040204" pitchFamily="34" charset="0"/>
                <a:cs typeface="Verdana" panose="020B0604030504040204" pitchFamily="34" charset="0"/>
              </a:rPr>
              <a:t>Indiquez les années d'entrée et de sortie de l'entreprise ;le nom de l'entreprise ainsi que son secteur d'activité</a:t>
            </a:r>
            <a:r>
              <a:rPr lang="fr-FR" sz="2000" dirty="0">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xmlns="" val="47169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5">
            <a:extLst>
              <a:ext uri="{FF2B5EF4-FFF2-40B4-BE49-F238E27FC236}">
                <a16:creationId xmlns:a16="http://schemas.microsoft.com/office/drawing/2014/main" xmlns="" id="{19AE0F14-F056-4CF1-ACA5-436F299DA67D}"/>
              </a:ext>
            </a:extLst>
          </p:cNvPr>
          <p:cNvSpPr>
            <a:spLocks noChangeArrowheads="1"/>
          </p:cNvSpPr>
          <p:nvPr/>
        </p:nvSpPr>
        <p:spPr bwMode="auto">
          <a:xfrm>
            <a:off x="119270" y="98589"/>
            <a:ext cx="11913704" cy="632443"/>
          </a:xfrm>
          <a:prstGeom prst="flowChartAlternateProcess">
            <a:avLst/>
          </a:prstGeom>
          <a:solidFill>
            <a:srgbClr val="C00000"/>
          </a:solidFill>
          <a:ln w="38100" cmpd="dbl">
            <a:solidFill>
              <a:srgbClr val="FFC000"/>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457200">
              <a:lnSpc>
                <a:spcPct val="150000"/>
              </a:lnSpc>
              <a:defRPr sz="1800" b="0" i="0" u="none" strike="noStrike" kern="0" cap="none" spc="0" baseline="0">
                <a:solidFill>
                  <a:srgbClr val="000000"/>
                </a:solidFill>
                <a:uFillTx/>
              </a:defRPr>
            </a:pPr>
            <a:r>
              <a:rPr lang="fr-FR" sz="2400" b="1" u="sng" kern="0" dirty="0">
                <a:solidFill>
                  <a:schemeClr val="bg1"/>
                </a:solidFill>
                <a:latin typeface="Verdana" panose="020B0604030504040204" pitchFamily="34" charset="0"/>
                <a:ea typeface="Verdana" panose="020B0604030504040204" pitchFamily="34" charset="0"/>
                <a:cs typeface="Verdana" panose="020B0604030504040204" pitchFamily="34" charset="0"/>
              </a:rPr>
              <a:t>Chapitre 02:</a:t>
            </a:r>
            <a:r>
              <a:rPr 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fr-FR" sz="2400" b="1" kern="0" dirty="0">
                <a:solidFill>
                  <a:schemeClr val="bg1"/>
                </a:solidFill>
                <a:latin typeface="Verdana" panose="020B0604030504040204" pitchFamily="34" charset="0"/>
                <a:ea typeface="Verdana" panose="020B0604030504040204" pitchFamily="34" charset="0"/>
              </a:rPr>
              <a:t>CV ET LETTRE DE MOTIVATION</a:t>
            </a:r>
            <a:endParaRPr lang="fr-FR" alt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Rectangle 1">
            <a:extLst>
              <a:ext uri="{FF2B5EF4-FFF2-40B4-BE49-F238E27FC236}">
                <a16:creationId xmlns:a16="http://schemas.microsoft.com/office/drawing/2014/main" xmlns="" id="{14B0AD81-BB68-4BB7-AD0A-7D8CA3F0A75B}"/>
              </a:ext>
            </a:extLst>
          </p:cNvPr>
          <p:cNvSpPr/>
          <p:nvPr/>
        </p:nvSpPr>
        <p:spPr>
          <a:xfrm>
            <a:off x="119270" y="733951"/>
            <a:ext cx="11873948" cy="6124049"/>
          </a:xfrm>
          <a:prstGeom prst="rect">
            <a:avLst/>
          </a:prstGeom>
        </p:spPr>
        <p:txBody>
          <a:bodyPr wrap="square">
            <a:spAutoFit/>
          </a:bodyPr>
          <a:lstStyle/>
          <a:p>
            <a:pPr>
              <a:lnSpc>
                <a:spcPct val="150000"/>
              </a:lnSpc>
            </a:pPr>
            <a:r>
              <a:rPr lang="fr-FR" dirty="0">
                <a:latin typeface="Verdana" panose="020B0604030504040204" pitchFamily="34" charset="0"/>
                <a:ea typeface="Verdana" panose="020B0604030504040204" pitchFamily="34" charset="0"/>
                <a:cs typeface="Verdana" panose="020B0604030504040204" pitchFamily="34" charset="0"/>
              </a:rPr>
              <a:t>- </a:t>
            </a:r>
            <a:r>
              <a:rPr lang="fr-FR" sz="2000" dirty="0">
                <a:latin typeface="Verdana" panose="020B0604030504040204" pitchFamily="34" charset="0"/>
                <a:ea typeface="Verdana" panose="020B0604030504040204" pitchFamily="34" charset="0"/>
                <a:cs typeface="Verdana" panose="020B0604030504040204" pitchFamily="34" charset="0"/>
              </a:rPr>
              <a:t>Mentionnez votre poste avec précision. Détaillez les missions ou responsabilités qui vous ont été confiées. </a:t>
            </a:r>
          </a:p>
          <a:p>
            <a:pPr marL="285750" indent="-285750">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Indiquez les résultats obtenus et le bilan de votre expérience (chiffres, statistiques..). </a:t>
            </a:r>
          </a:p>
          <a:p>
            <a:pPr marL="285750" indent="-285750">
              <a:lnSpc>
                <a:spcPct val="150000"/>
              </a:lnSpc>
              <a:buFont typeface="Arial" panose="020B0604020202020204" pitchFamily="34" charset="0"/>
              <a:buChar char="•"/>
            </a:pPr>
            <a:r>
              <a:rPr lang="fr-FR" sz="2400" b="1" dirty="0">
                <a:latin typeface="Verdana" panose="020B0604030504040204" pitchFamily="34" charset="0"/>
                <a:ea typeface="Verdana" panose="020B0604030504040204" pitchFamily="34" charset="0"/>
                <a:cs typeface="Verdana" panose="020B0604030504040204" pitchFamily="34" charset="0"/>
              </a:rPr>
              <a:t>Les compétences</a:t>
            </a:r>
          </a:p>
          <a:p>
            <a:pPr>
              <a:lnSpc>
                <a:spcPct val="150000"/>
              </a:lnSpc>
            </a:pPr>
            <a:r>
              <a:rPr lang="fr-FR" sz="2000" b="1" dirty="0">
                <a:latin typeface="Verdana" panose="020B0604030504040204" pitchFamily="34" charset="0"/>
                <a:ea typeface="Verdana" panose="020B0604030504040204" pitchFamily="34" charset="0"/>
                <a:cs typeface="Verdana" panose="020B0604030504040204" pitchFamily="34" charset="0"/>
              </a:rPr>
              <a:t>1- Les connaissances linguistiques :</a:t>
            </a:r>
          </a:p>
          <a:p>
            <a:pPr marL="285750" indent="-285750">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Indiquez  les langues par ordre décroissant de maîtrise</a:t>
            </a:r>
          </a:p>
          <a:p>
            <a:pPr marL="342900" indent="-342900">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Mentionnez pour chaque langue le niveau de maitrise </a:t>
            </a:r>
          </a:p>
          <a:p>
            <a:pPr marL="342900" indent="-342900">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Si  vous  êtes  étranger,  indiquez  votre  langue  maternelle  et votre niveau de français. </a:t>
            </a:r>
          </a:p>
          <a:p>
            <a:pPr marL="342900" indent="-342900">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Mentionnez vos séjours linguistiques et leurs durées, ou les travaux réalisés en langue étrangère.</a:t>
            </a:r>
          </a:p>
          <a:p>
            <a:pPr marL="285750" indent="-285750">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Si vous possédez des diplômes ou qualifications dans une langue, n'hésitez pas à l'indiquer</a:t>
            </a:r>
            <a:r>
              <a:rPr lang="fr-FR" dirty="0">
                <a:latin typeface="Verdana" panose="020B0604030504040204" pitchFamily="34" charset="0"/>
                <a:ea typeface="Verdana" panose="020B0604030504040204" pitchFamily="34" charset="0"/>
                <a:cs typeface="Verdana" panose="020B0604030504040204" pitchFamily="34" charset="0"/>
              </a:rPr>
              <a:t>. </a:t>
            </a:r>
          </a:p>
        </p:txBody>
      </p:sp>
    </p:spTree>
    <p:extLst>
      <p:ext uri="{BB962C8B-B14F-4D97-AF65-F5344CB8AC3E}">
        <p14:creationId xmlns:p14="http://schemas.microsoft.com/office/powerpoint/2010/main" xmlns="" val="3662569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Effect transition="in" filter="fade">
                                      <p:cBhvr>
                                        <p:cTn id="49" dur="1000"/>
                                        <p:tgtEl>
                                          <p:spTgt spid="2">
                                            <p:txEl>
                                              <p:pRg st="6" end="6"/>
                                            </p:txEl>
                                          </p:spTgt>
                                        </p:tgtEl>
                                      </p:cBhvr>
                                    </p:animEffect>
                                    <p:anim calcmode="lin" valueType="num">
                                      <p:cBhvr>
                                        <p:cTn id="5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
                                            <p:txEl>
                                              <p:pRg st="7" end="7"/>
                                            </p:txEl>
                                          </p:spTgt>
                                        </p:tgtEl>
                                        <p:attrNameLst>
                                          <p:attrName>style.visibility</p:attrName>
                                        </p:attrNameLst>
                                      </p:cBhvr>
                                      <p:to>
                                        <p:strVal val="visible"/>
                                      </p:to>
                                    </p:set>
                                    <p:animEffect transition="in" filter="fade">
                                      <p:cBhvr>
                                        <p:cTn id="56" dur="1000"/>
                                        <p:tgtEl>
                                          <p:spTgt spid="2">
                                            <p:txEl>
                                              <p:pRg st="7" end="7"/>
                                            </p:txEl>
                                          </p:spTgt>
                                        </p:tgtEl>
                                      </p:cBhvr>
                                    </p:animEffect>
                                    <p:anim calcmode="lin" valueType="num">
                                      <p:cBhvr>
                                        <p:cTn id="57"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2">
                                            <p:txEl>
                                              <p:pRg st="8" end="8"/>
                                            </p:txEl>
                                          </p:spTgt>
                                        </p:tgtEl>
                                        <p:attrNameLst>
                                          <p:attrName>style.visibility</p:attrName>
                                        </p:attrNameLst>
                                      </p:cBhvr>
                                      <p:to>
                                        <p:strVal val="visible"/>
                                      </p:to>
                                    </p:set>
                                    <p:animEffect transition="in" filter="fade">
                                      <p:cBhvr>
                                        <p:cTn id="63" dur="1000"/>
                                        <p:tgtEl>
                                          <p:spTgt spid="2">
                                            <p:txEl>
                                              <p:pRg st="8" end="8"/>
                                            </p:txEl>
                                          </p:spTgt>
                                        </p:tgtEl>
                                      </p:cBhvr>
                                    </p:animEffect>
                                    <p:anim calcmode="lin" valueType="num">
                                      <p:cBhvr>
                                        <p:cTn id="64"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5">
            <a:extLst>
              <a:ext uri="{FF2B5EF4-FFF2-40B4-BE49-F238E27FC236}">
                <a16:creationId xmlns:a16="http://schemas.microsoft.com/office/drawing/2014/main" xmlns="" id="{19AE0F14-F056-4CF1-ACA5-436F299DA67D}"/>
              </a:ext>
            </a:extLst>
          </p:cNvPr>
          <p:cNvSpPr>
            <a:spLocks noChangeArrowheads="1"/>
          </p:cNvSpPr>
          <p:nvPr/>
        </p:nvSpPr>
        <p:spPr bwMode="auto">
          <a:xfrm>
            <a:off x="119270" y="98589"/>
            <a:ext cx="11913704" cy="632443"/>
          </a:xfrm>
          <a:prstGeom prst="flowChartAlternateProcess">
            <a:avLst/>
          </a:prstGeom>
          <a:solidFill>
            <a:srgbClr val="C00000"/>
          </a:solidFill>
          <a:ln w="38100" cmpd="dbl">
            <a:solidFill>
              <a:srgbClr val="FFC000"/>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457200">
              <a:lnSpc>
                <a:spcPct val="150000"/>
              </a:lnSpc>
              <a:defRPr sz="1800" b="0" i="0" u="none" strike="noStrike" kern="0" cap="none" spc="0" baseline="0">
                <a:solidFill>
                  <a:srgbClr val="000000"/>
                </a:solidFill>
                <a:uFillTx/>
              </a:defRPr>
            </a:pPr>
            <a:r>
              <a:rPr lang="fr-FR" sz="2400" b="1" u="sng" kern="0" dirty="0">
                <a:solidFill>
                  <a:schemeClr val="bg1"/>
                </a:solidFill>
                <a:latin typeface="Verdana" panose="020B0604030504040204" pitchFamily="34" charset="0"/>
                <a:ea typeface="Verdana" panose="020B0604030504040204" pitchFamily="34" charset="0"/>
                <a:cs typeface="Verdana" panose="020B0604030504040204" pitchFamily="34" charset="0"/>
              </a:rPr>
              <a:t>Chapitre 02:</a:t>
            </a:r>
            <a:r>
              <a:rPr 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fr-FR" sz="2400" b="1" kern="0" dirty="0">
                <a:solidFill>
                  <a:schemeClr val="bg1"/>
                </a:solidFill>
                <a:latin typeface="Verdana" panose="020B0604030504040204" pitchFamily="34" charset="0"/>
                <a:ea typeface="Verdana" panose="020B0604030504040204" pitchFamily="34" charset="0"/>
              </a:rPr>
              <a:t>CV ET LETTRE DE MOTIVATION</a:t>
            </a:r>
            <a:endParaRPr lang="fr-FR" alt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Rectangle 1">
            <a:extLst>
              <a:ext uri="{FF2B5EF4-FFF2-40B4-BE49-F238E27FC236}">
                <a16:creationId xmlns:a16="http://schemas.microsoft.com/office/drawing/2014/main" xmlns="" id="{F4C645D1-0672-4C46-AD0E-25CD2A362D28}"/>
              </a:ext>
            </a:extLst>
          </p:cNvPr>
          <p:cNvSpPr/>
          <p:nvPr/>
        </p:nvSpPr>
        <p:spPr>
          <a:xfrm>
            <a:off x="159026" y="731032"/>
            <a:ext cx="11873948" cy="3960443"/>
          </a:xfrm>
          <a:prstGeom prst="rect">
            <a:avLst/>
          </a:prstGeom>
        </p:spPr>
        <p:txBody>
          <a:bodyPr wrap="square">
            <a:spAutoFit/>
          </a:bodyPr>
          <a:lstStyle/>
          <a:p>
            <a:r>
              <a:rPr lang="fr-FR" sz="2000" b="1" dirty="0">
                <a:latin typeface="Verdana" panose="020B0604030504040204" pitchFamily="34" charset="0"/>
                <a:ea typeface="Verdana" panose="020B0604030504040204" pitchFamily="34" charset="0"/>
                <a:cs typeface="Verdana" panose="020B0604030504040204" pitchFamily="34" charset="0"/>
              </a:rPr>
              <a:t>2- </a:t>
            </a:r>
            <a:r>
              <a:rPr lang="fr-FR" sz="2400" b="1" dirty="0">
                <a:latin typeface="Verdana" panose="020B0604030504040204" pitchFamily="34" charset="0"/>
                <a:ea typeface="Verdana" panose="020B0604030504040204" pitchFamily="34" charset="0"/>
                <a:cs typeface="Verdana" panose="020B0604030504040204" pitchFamily="34" charset="0"/>
              </a:rPr>
              <a:t>Les compétences informatiques </a:t>
            </a:r>
          </a:p>
          <a:p>
            <a:pPr marL="285750" indent="-285750" algn="just">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Il est indispensable de nos jours de préciser ses compétences informatiques. </a:t>
            </a:r>
          </a:p>
          <a:p>
            <a:pPr marL="285750" indent="-285750" algn="just">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Indiquez le nom des outils informatiques que vous maitrisez</a:t>
            </a:r>
            <a:endParaRPr lang="fr-FR" sz="2400" b="1" dirty="0">
              <a:latin typeface="Verdana" panose="020B0604030504040204" pitchFamily="34" charset="0"/>
              <a:ea typeface="Verdana" panose="020B0604030504040204" pitchFamily="34" charset="0"/>
              <a:cs typeface="Verdana" panose="020B0604030504040204" pitchFamily="34" charset="0"/>
            </a:endParaRPr>
          </a:p>
          <a:p>
            <a:pPr marL="285750" indent="-285750" algn="just">
              <a:lnSpc>
                <a:spcPct val="150000"/>
              </a:lnSpc>
              <a:buFont typeface="Arial" panose="020B0604020202020204" pitchFamily="34" charset="0"/>
              <a:buChar char="•"/>
            </a:pPr>
            <a:r>
              <a:rPr lang="fr-FR" sz="2400" b="1" dirty="0">
                <a:latin typeface="Verdana" panose="020B0604030504040204" pitchFamily="34" charset="0"/>
                <a:ea typeface="Verdana" panose="020B0604030504040204" pitchFamily="34" charset="0"/>
                <a:cs typeface="Verdana" panose="020B0604030504040204" pitchFamily="34" charset="0"/>
              </a:rPr>
              <a:t>Les loisirs ou centres d’intérêt </a:t>
            </a:r>
            <a:endParaRPr lang="fr-FR" sz="3200" b="1" dirty="0">
              <a:latin typeface="Verdana" panose="020B0604030504040204" pitchFamily="34" charset="0"/>
              <a:ea typeface="Verdana" panose="020B0604030504040204" pitchFamily="34" charset="0"/>
              <a:cs typeface="Verdana" panose="020B0604030504040204" pitchFamily="34" charset="0"/>
            </a:endParaRPr>
          </a:p>
          <a:p>
            <a:pPr marL="285750" indent="-285750" algn="just">
              <a:lnSpc>
                <a:spcPct val="150000"/>
              </a:lnSpc>
              <a:buFontTx/>
              <a:buChar char="-"/>
            </a:pPr>
            <a:r>
              <a:rPr lang="fr-FR" dirty="0">
                <a:latin typeface="Verdana" panose="020B0604030504040204" pitchFamily="34" charset="0"/>
                <a:ea typeface="Verdana" panose="020B0604030504040204" pitchFamily="34" charset="0"/>
                <a:cs typeface="Verdana" panose="020B0604030504040204" pitchFamily="34" charset="0"/>
              </a:rPr>
              <a:t>vous  permet  de  mettre  en  avant  vos  activités associatives et sportives, vos centres d'intérêts,  vos loisirs… </a:t>
            </a:r>
          </a:p>
          <a:p>
            <a:pPr marL="285750" indent="-285750" algn="just">
              <a:lnSpc>
                <a:spcPct val="150000"/>
              </a:lnSpc>
              <a:buFontTx/>
              <a:buChar char="-"/>
            </a:pPr>
            <a:r>
              <a:rPr lang="fr-FR" dirty="0">
                <a:latin typeface="Verdana" panose="020B0604030504040204" pitchFamily="34" charset="0"/>
                <a:ea typeface="Verdana" panose="020B0604030504040204" pitchFamily="34" charset="0"/>
                <a:cs typeface="Verdana" panose="020B0604030504040204" pitchFamily="34" charset="0"/>
              </a:rPr>
              <a:t>Précisez ce qui vous attire dans telle activité, pourquoi vous la pratiquez</a:t>
            </a:r>
          </a:p>
          <a:p>
            <a:pPr marL="342900" indent="-342900" algn="just">
              <a:lnSpc>
                <a:spcPct val="150000"/>
              </a:lnSpc>
              <a:buFontTx/>
              <a:buChar char="-"/>
            </a:pPr>
            <a:r>
              <a:rPr lang="fr-FR" dirty="0">
                <a:latin typeface="Verdana" panose="020B0604030504040204" pitchFamily="34" charset="0"/>
                <a:ea typeface="Verdana" panose="020B0604030504040204" pitchFamily="34" charset="0"/>
                <a:cs typeface="Verdana" panose="020B0604030504040204" pitchFamily="34" charset="0"/>
              </a:rPr>
              <a:t>Si vous pratiquez un sport en compétition, mentionnez quel est votre niveau</a:t>
            </a:r>
          </a:p>
          <a:p>
            <a:pPr marL="342900" indent="-342900" algn="just">
              <a:lnSpc>
                <a:spcPct val="150000"/>
              </a:lnSpc>
              <a:buFontTx/>
              <a:buChar char="-"/>
            </a:pPr>
            <a:r>
              <a:rPr lang="fr-FR" dirty="0">
                <a:latin typeface="Verdana" panose="020B0604030504040204" pitchFamily="34" charset="0"/>
                <a:ea typeface="Verdana" panose="020B0604030504040204" pitchFamily="34" charset="0"/>
                <a:cs typeface="Verdana" panose="020B0604030504040204" pitchFamily="34" charset="0"/>
              </a:rPr>
              <a:t>Les valeurs sportives suscitent fortement l'intérêt des recruteurs.</a:t>
            </a:r>
          </a:p>
        </p:txBody>
      </p:sp>
      <p:sp>
        <p:nvSpPr>
          <p:cNvPr id="4" name="Rectangle 3">
            <a:extLst>
              <a:ext uri="{FF2B5EF4-FFF2-40B4-BE49-F238E27FC236}">
                <a16:creationId xmlns:a16="http://schemas.microsoft.com/office/drawing/2014/main" xmlns="" id="{E3E81BB5-FFA2-4BDB-824C-2CC5C7BB411B}"/>
              </a:ext>
            </a:extLst>
          </p:cNvPr>
          <p:cNvSpPr/>
          <p:nvPr/>
        </p:nvSpPr>
        <p:spPr>
          <a:xfrm>
            <a:off x="159026" y="4690058"/>
            <a:ext cx="11759705" cy="2159950"/>
          </a:xfrm>
          <a:prstGeom prst="rect">
            <a:avLst/>
          </a:prstGeom>
        </p:spPr>
        <p:txBody>
          <a:bodyPr wrap="square">
            <a:spAutoFit/>
          </a:bodyPr>
          <a:lstStyle/>
          <a:p>
            <a:pPr algn="just">
              <a:lnSpc>
                <a:spcPct val="150000"/>
              </a:lnSpc>
            </a:pPr>
            <a:r>
              <a:rPr lang="fr-FR" sz="2000" dirty="0">
                <a:latin typeface="Verdana" panose="020B0604030504040204" pitchFamily="34" charset="0"/>
                <a:ea typeface="Verdana" panose="020B0604030504040204" pitchFamily="34" charset="0"/>
                <a:cs typeface="Verdana" panose="020B0604030504040204" pitchFamily="34" charset="0"/>
              </a:rPr>
              <a:t>- </a:t>
            </a:r>
            <a:r>
              <a:rPr lang="fr-FR" dirty="0">
                <a:latin typeface="Verdana" panose="020B0604030504040204" pitchFamily="34" charset="0"/>
                <a:ea typeface="Verdana" panose="020B0604030504040204" pitchFamily="34" charset="0"/>
                <a:cs typeface="Verdana" panose="020B0604030504040204" pitchFamily="34" charset="0"/>
              </a:rPr>
              <a:t>Les activités sortant de l'ordinaire attirent non seulement l'œil mais  permettent également de mettre en  avant  votre  ouverture  d'esprit et  votre  originalité</a:t>
            </a:r>
          </a:p>
          <a:p>
            <a:pPr marL="342900" indent="-342900">
              <a:lnSpc>
                <a:spcPct val="150000"/>
              </a:lnSpc>
              <a:buFontTx/>
              <a:buChar char="-"/>
            </a:pPr>
            <a:r>
              <a:rPr lang="fr-FR" dirty="0">
                <a:latin typeface="Verdana" panose="020B0604030504040204" pitchFamily="34" charset="0"/>
                <a:ea typeface="Verdana" panose="020B0604030504040204" pitchFamily="34" charset="0"/>
                <a:cs typeface="Verdana" panose="020B0604030504040204" pitchFamily="34" charset="0"/>
              </a:rPr>
              <a:t>En effet, toute activité à caractère politique, religieux ou idéologiste peut jouer en votre défaveur</a:t>
            </a:r>
          </a:p>
          <a:p>
            <a:pPr marL="342900" indent="-342900">
              <a:lnSpc>
                <a:spcPct val="150000"/>
              </a:lnSpc>
              <a:buFontTx/>
              <a:buChar char="-"/>
            </a:pPr>
            <a:r>
              <a:rPr lang="fr-FR" dirty="0">
                <a:latin typeface="Verdana" panose="020B0604030504040204" pitchFamily="34" charset="0"/>
                <a:ea typeface="Verdana" panose="020B0604030504040204" pitchFamily="34" charset="0"/>
                <a:cs typeface="Verdana" panose="020B0604030504040204" pitchFamily="34" charset="0"/>
              </a:rPr>
              <a:t>N'indiquez donc pas ces passe-temps et ce même s'ils ont une  importance particulière pour vous</a:t>
            </a:r>
            <a:r>
              <a:rPr lang="fr-FR" sz="1600" dirty="0">
                <a:latin typeface="Verdana" panose="020B0604030504040204" pitchFamily="34" charset="0"/>
                <a:ea typeface="Verdana" panose="020B0604030504040204" pitchFamily="34" charset="0"/>
                <a:cs typeface="Verdana" panose="020B0604030504040204" pitchFamily="34" charset="0"/>
              </a:rPr>
              <a:t>.</a:t>
            </a:r>
            <a:endParaRPr lang="fr-FR" sz="20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xmlns="" val="1595140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Effect transition="in" filter="fade">
                                      <p:cBhvr>
                                        <p:cTn id="49" dur="1000"/>
                                        <p:tgtEl>
                                          <p:spTgt spid="2">
                                            <p:txEl>
                                              <p:pRg st="6" end="6"/>
                                            </p:txEl>
                                          </p:spTgt>
                                        </p:tgtEl>
                                      </p:cBhvr>
                                    </p:animEffect>
                                    <p:anim calcmode="lin" valueType="num">
                                      <p:cBhvr>
                                        <p:cTn id="5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
                                            <p:txEl>
                                              <p:pRg st="7" end="7"/>
                                            </p:txEl>
                                          </p:spTgt>
                                        </p:tgtEl>
                                        <p:attrNameLst>
                                          <p:attrName>style.visibility</p:attrName>
                                        </p:attrNameLst>
                                      </p:cBhvr>
                                      <p:to>
                                        <p:strVal val="visible"/>
                                      </p:to>
                                    </p:set>
                                    <p:animEffect transition="in" filter="fade">
                                      <p:cBhvr>
                                        <p:cTn id="56" dur="1000"/>
                                        <p:tgtEl>
                                          <p:spTgt spid="2">
                                            <p:txEl>
                                              <p:pRg st="7" end="7"/>
                                            </p:txEl>
                                          </p:spTgt>
                                        </p:tgtEl>
                                      </p:cBhvr>
                                    </p:animEffect>
                                    <p:anim calcmode="lin" valueType="num">
                                      <p:cBhvr>
                                        <p:cTn id="57"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4">
                                            <p:txEl>
                                              <p:pRg st="0" end="0"/>
                                            </p:txEl>
                                          </p:spTgt>
                                        </p:tgtEl>
                                        <p:attrNameLst>
                                          <p:attrName>style.visibility</p:attrName>
                                        </p:attrNameLst>
                                      </p:cBhvr>
                                      <p:to>
                                        <p:strVal val="visible"/>
                                      </p:to>
                                    </p:set>
                                    <p:animEffect transition="in" filter="fade">
                                      <p:cBhvr>
                                        <p:cTn id="63" dur="1000"/>
                                        <p:tgtEl>
                                          <p:spTgt spid="4">
                                            <p:txEl>
                                              <p:pRg st="0" end="0"/>
                                            </p:txEl>
                                          </p:spTgt>
                                        </p:tgtEl>
                                      </p:cBhvr>
                                    </p:animEffect>
                                    <p:anim calcmode="lin" valueType="num">
                                      <p:cBhvr>
                                        <p:cTn id="6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4">
                                            <p:txEl>
                                              <p:pRg st="1" end="1"/>
                                            </p:txEl>
                                          </p:spTgt>
                                        </p:tgtEl>
                                        <p:attrNameLst>
                                          <p:attrName>style.visibility</p:attrName>
                                        </p:attrNameLst>
                                      </p:cBhvr>
                                      <p:to>
                                        <p:strVal val="visible"/>
                                      </p:to>
                                    </p:set>
                                    <p:animEffect transition="in" filter="fade">
                                      <p:cBhvr>
                                        <p:cTn id="70" dur="1000"/>
                                        <p:tgtEl>
                                          <p:spTgt spid="4">
                                            <p:txEl>
                                              <p:pRg st="1" end="1"/>
                                            </p:txEl>
                                          </p:spTgt>
                                        </p:tgtEl>
                                      </p:cBhvr>
                                    </p:animEffect>
                                    <p:anim calcmode="lin" valueType="num">
                                      <p:cBhvr>
                                        <p:cTn id="71"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4">
                                            <p:txEl>
                                              <p:pRg st="2" end="2"/>
                                            </p:txEl>
                                          </p:spTgt>
                                        </p:tgtEl>
                                        <p:attrNameLst>
                                          <p:attrName>style.visibility</p:attrName>
                                        </p:attrNameLst>
                                      </p:cBhvr>
                                      <p:to>
                                        <p:strVal val="visible"/>
                                      </p:to>
                                    </p:set>
                                    <p:animEffect transition="in" filter="fade">
                                      <p:cBhvr>
                                        <p:cTn id="77" dur="1000"/>
                                        <p:tgtEl>
                                          <p:spTgt spid="4">
                                            <p:txEl>
                                              <p:pRg st="2" end="2"/>
                                            </p:txEl>
                                          </p:spTgt>
                                        </p:tgtEl>
                                      </p:cBhvr>
                                    </p:animEffect>
                                    <p:anim calcmode="lin" valueType="num">
                                      <p:cBhvr>
                                        <p:cTn id="7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7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5">
            <a:extLst>
              <a:ext uri="{FF2B5EF4-FFF2-40B4-BE49-F238E27FC236}">
                <a16:creationId xmlns:a16="http://schemas.microsoft.com/office/drawing/2014/main" xmlns="" id="{19AE0F14-F056-4CF1-ACA5-436F299DA67D}"/>
              </a:ext>
            </a:extLst>
          </p:cNvPr>
          <p:cNvSpPr>
            <a:spLocks noChangeArrowheads="1"/>
          </p:cNvSpPr>
          <p:nvPr/>
        </p:nvSpPr>
        <p:spPr bwMode="auto">
          <a:xfrm>
            <a:off x="119270" y="98589"/>
            <a:ext cx="11913704" cy="632443"/>
          </a:xfrm>
          <a:prstGeom prst="flowChartAlternateProcess">
            <a:avLst/>
          </a:prstGeom>
          <a:solidFill>
            <a:srgbClr val="C00000"/>
          </a:solidFill>
          <a:ln w="38100" cmpd="dbl">
            <a:solidFill>
              <a:srgbClr val="FFC000"/>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457200">
              <a:lnSpc>
                <a:spcPct val="150000"/>
              </a:lnSpc>
              <a:defRPr sz="1800" b="0" i="0" u="none" strike="noStrike" kern="0" cap="none" spc="0" baseline="0">
                <a:solidFill>
                  <a:srgbClr val="000000"/>
                </a:solidFill>
                <a:uFillTx/>
              </a:defRPr>
            </a:pPr>
            <a:r>
              <a:rPr lang="fr-FR" sz="2400" b="1" u="sng" kern="0" dirty="0">
                <a:solidFill>
                  <a:schemeClr val="bg1"/>
                </a:solidFill>
                <a:latin typeface="Verdana" panose="020B0604030504040204" pitchFamily="34" charset="0"/>
                <a:ea typeface="Verdana" panose="020B0604030504040204" pitchFamily="34" charset="0"/>
                <a:cs typeface="Verdana" panose="020B0604030504040204" pitchFamily="34" charset="0"/>
              </a:rPr>
              <a:t>Chapitre 02:</a:t>
            </a:r>
            <a:r>
              <a:rPr 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fr-FR" sz="2400" b="1" kern="0" dirty="0">
                <a:solidFill>
                  <a:schemeClr val="bg1"/>
                </a:solidFill>
                <a:latin typeface="Verdana" panose="020B0604030504040204" pitchFamily="34" charset="0"/>
                <a:ea typeface="Verdana" panose="020B0604030504040204" pitchFamily="34" charset="0"/>
              </a:rPr>
              <a:t>CV ET LETTRE DE MOTIVATION</a:t>
            </a:r>
            <a:endParaRPr lang="fr-FR" alt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3" name="Image 2">
            <a:extLst>
              <a:ext uri="{FF2B5EF4-FFF2-40B4-BE49-F238E27FC236}">
                <a16:creationId xmlns:a16="http://schemas.microsoft.com/office/drawing/2014/main" xmlns="" id="{74ADA771-5029-4C28-88F8-34CE490289BC}"/>
              </a:ext>
            </a:extLst>
          </p:cNvPr>
          <p:cNvPicPr/>
          <p:nvPr/>
        </p:nvPicPr>
        <p:blipFill>
          <a:blip r:embed="rId3"/>
          <a:srcRect/>
          <a:stretch>
            <a:fillRect/>
          </a:stretch>
        </p:blipFill>
        <p:spPr bwMode="auto">
          <a:xfrm>
            <a:off x="150802" y="811684"/>
            <a:ext cx="5620544" cy="6046315"/>
          </a:xfrm>
          <a:prstGeom prst="rect">
            <a:avLst/>
          </a:prstGeom>
          <a:noFill/>
          <a:ln w="9525">
            <a:solidFill>
              <a:srgbClr val="0000FF"/>
            </a:solidFill>
            <a:miter lim="800000"/>
            <a:headEnd/>
            <a:tailEnd/>
          </a:ln>
        </p:spPr>
      </p:pic>
      <p:pic>
        <p:nvPicPr>
          <p:cNvPr id="4" name="Image 3">
            <a:extLst>
              <a:ext uri="{FF2B5EF4-FFF2-40B4-BE49-F238E27FC236}">
                <a16:creationId xmlns:a16="http://schemas.microsoft.com/office/drawing/2014/main" xmlns="" id="{6131A42E-DEBB-4839-80AF-50C9145D0D26}"/>
              </a:ext>
            </a:extLst>
          </p:cNvPr>
          <p:cNvPicPr/>
          <p:nvPr/>
        </p:nvPicPr>
        <p:blipFill>
          <a:blip r:embed="rId4"/>
          <a:srcRect/>
          <a:stretch>
            <a:fillRect/>
          </a:stretch>
        </p:blipFill>
        <p:spPr bwMode="auto">
          <a:xfrm>
            <a:off x="6325982" y="780152"/>
            <a:ext cx="5097517" cy="6046315"/>
          </a:xfrm>
          <a:prstGeom prst="rect">
            <a:avLst/>
          </a:prstGeom>
          <a:noFill/>
          <a:ln w="9525">
            <a:solidFill>
              <a:srgbClr val="0000FF"/>
            </a:solidFill>
            <a:miter lim="800000"/>
            <a:headEnd/>
            <a:tailEnd/>
          </a:ln>
        </p:spPr>
      </p:pic>
      <p:sp>
        <p:nvSpPr>
          <p:cNvPr id="5" name="Rectangle 4">
            <a:extLst>
              <a:ext uri="{FF2B5EF4-FFF2-40B4-BE49-F238E27FC236}">
                <a16:creationId xmlns:a16="http://schemas.microsoft.com/office/drawing/2014/main" xmlns="" id="{656A426F-2CA1-4F80-BE98-B41F026BCAB6}"/>
              </a:ext>
            </a:extLst>
          </p:cNvPr>
          <p:cNvSpPr/>
          <p:nvPr/>
        </p:nvSpPr>
        <p:spPr>
          <a:xfrm>
            <a:off x="2137257" y="731032"/>
            <a:ext cx="2271776" cy="491738"/>
          </a:xfrm>
          <a:prstGeom prst="rect">
            <a:avLst/>
          </a:prstGeom>
        </p:spPr>
        <p:txBody>
          <a:bodyPr wrap="none">
            <a:spAutoFit/>
          </a:bodyPr>
          <a:lstStyle/>
          <a:p>
            <a:pPr>
              <a:lnSpc>
                <a:spcPct val="150000"/>
              </a:lnSpc>
            </a:pPr>
            <a:r>
              <a:rPr lang="fr-FR" sz="2000" b="1"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Modèles de CV</a:t>
            </a:r>
            <a:endParaRPr lang="fr-FR" sz="20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xmlns="" val="3242199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5">
            <a:extLst>
              <a:ext uri="{FF2B5EF4-FFF2-40B4-BE49-F238E27FC236}">
                <a16:creationId xmlns:a16="http://schemas.microsoft.com/office/drawing/2014/main" xmlns="" id="{19AE0F14-F056-4CF1-ACA5-436F299DA67D}"/>
              </a:ext>
            </a:extLst>
          </p:cNvPr>
          <p:cNvSpPr>
            <a:spLocks noChangeArrowheads="1"/>
          </p:cNvSpPr>
          <p:nvPr/>
        </p:nvSpPr>
        <p:spPr bwMode="auto">
          <a:xfrm>
            <a:off x="119270" y="98589"/>
            <a:ext cx="11913704" cy="632443"/>
          </a:xfrm>
          <a:prstGeom prst="flowChartAlternateProcess">
            <a:avLst/>
          </a:prstGeom>
          <a:solidFill>
            <a:srgbClr val="C00000"/>
          </a:solidFill>
          <a:ln w="38100" cmpd="dbl">
            <a:solidFill>
              <a:srgbClr val="FFC000"/>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457200">
              <a:lnSpc>
                <a:spcPct val="150000"/>
              </a:lnSpc>
              <a:defRPr sz="1800" b="0" i="0" u="none" strike="noStrike" kern="0" cap="none" spc="0" baseline="0">
                <a:solidFill>
                  <a:srgbClr val="000000"/>
                </a:solidFill>
                <a:uFillTx/>
              </a:defRPr>
            </a:pPr>
            <a:r>
              <a:rPr lang="fr-FR" sz="2400" b="1" u="sng" kern="0" dirty="0">
                <a:solidFill>
                  <a:schemeClr val="bg1"/>
                </a:solidFill>
                <a:latin typeface="Verdana" panose="020B0604030504040204" pitchFamily="34" charset="0"/>
                <a:ea typeface="Verdana" panose="020B0604030504040204" pitchFamily="34" charset="0"/>
                <a:cs typeface="Verdana" panose="020B0604030504040204" pitchFamily="34" charset="0"/>
              </a:rPr>
              <a:t>Chapitre 02:</a:t>
            </a:r>
            <a:r>
              <a:rPr 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fr-FR" sz="2400" b="1" kern="0" dirty="0">
                <a:solidFill>
                  <a:schemeClr val="bg1"/>
                </a:solidFill>
                <a:latin typeface="Verdana" panose="020B0604030504040204" pitchFamily="34" charset="0"/>
                <a:ea typeface="Verdana" panose="020B0604030504040204" pitchFamily="34" charset="0"/>
              </a:rPr>
              <a:t>CV ET LETTRE DE MOTIVATION</a:t>
            </a:r>
            <a:endParaRPr lang="fr-FR" alt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3" name="Image 2">
            <a:extLst>
              <a:ext uri="{FF2B5EF4-FFF2-40B4-BE49-F238E27FC236}">
                <a16:creationId xmlns:a16="http://schemas.microsoft.com/office/drawing/2014/main" xmlns="" id="{2FB86E5C-BFA0-405C-9AC2-4736CC145BEE}"/>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259796" y="731032"/>
            <a:ext cx="4843680" cy="6125861"/>
          </a:xfrm>
          <a:prstGeom prst="rect">
            <a:avLst/>
          </a:prstGeom>
          <a:ln>
            <a:solidFill>
              <a:srgbClr val="0000FF"/>
            </a:solidFill>
          </a:ln>
        </p:spPr>
      </p:pic>
    </p:spTree>
    <p:extLst>
      <p:ext uri="{BB962C8B-B14F-4D97-AF65-F5344CB8AC3E}">
        <p14:creationId xmlns:p14="http://schemas.microsoft.com/office/powerpoint/2010/main" xmlns="" val="3843528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CBD5307-7B91-4613-B046-A6C913640356}"/>
              </a:ext>
            </a:extLst>
          </p:cNvPr>
          <p:cNvSpPr/>
          <p:nvPr/>
        </p:nvSpPr>
        <p:spPr>
          <a:xfrm>
            <a:off x="119270" y="872922"/>
            <a:ext cx="11913704" cy="5693866"/>
          </a:xfrm>
          <a:prstGeom prst="rect">
            <a:avLst/>
          </a:prstGeom>
        </p:spPr>
        <p:txBody>
          <a:bodyPr wrap="square">
            <a:spAutoFit/>
          </a:bodyPr>
          <a:lstStyle/>
          <a:p>
            <a:pPr algn="ctr"/>
            <a:r>
              <a:rPr lang="fr-FR" altLang="fr-FR" sz="2800" b="1" dirty="0">
                <a:solidFill>
                  <a:srgbClr val="365F91"/>
                </a:solidFill>
                <a:latin typeface="Cambria" panose="02040503050406030204" pitchFamily="18" charset="0"/>
                <a:cs typeface="Times New Roman" panose="02020603050405020304" pitchFamily="18" charset="0"/>
              </a:rPr>
              <a:t>Modèle d’un CV étudiant</a:t>
            </a:r>
          </a:p>
          <a:p>
            <a:pPr algn="justLow" eaLnBrk="0" hangingPunct="0">
              <a:buFontTx/>
              <a:buChar char="•"/>
            </a:pPr>
            <a:r>
              <a:rPr lang="fr-FR" altLang="fr-FR" sz="2400" b="1" dirty="0">
                <a:solidFill>
                  <a:srgbClr val="0000FF"/>
                </a:solidFill>
                <a:latin typeface="Verdana" panose="020B0604030504040204" pitchFamily="34" charset="0"/>
                <a:ea typeface="Verdana" panose="020B0604030504040204" pitchFamily="34" charset="0"/>
              </a:rPr>
              <a:t>Etat civil</a:t>
            </a:r>
            <a:endParaRPr lang="fr-FR" altLang="fr-FR" sz="2000" dirty="0">
              <a:solidFill>
                <a:srgbClr val="0000FF"/>
              </a:solidFill>
              <a:latin typeface="Verdana" panose="020B0604030504040204" pitchFamily="34" charset="0"/>
              <a:ea typeface="Verdana" panose="020B0604030504040204" pitchFamily="34" charset="0"/>
            </a:endParaRPr>
          </a:p>
          <a:p>
            <a:pPr lvl="1" algn="justLow" eaLnBrk="0" hangingPunct="0"/>
            <a:r>
              <a:rPr lang="fr-FR" altLang="fr-FR" sz="2400" dirty="0">
                <a:latin typeface="Verdana" panose="020B0604030504040204" pitchFamily="34" charset="0"/>
                <a:ea typeface="Verdana" panose="020B0604030504040204" pitchFamily="34" charset="0"/>
              </a:rPr>
              <a:t>Nom, prénom, </a:t>
            </a:r>
            <a:endParaRPr lang="fr-FR" altLang="fr-FR" sz="2000" dirty="0">
              <a:latin typeface="Verdana" panose="020B0604030504040204" pitchFamily="34" charset="0"/>
              <a:ea typeface="Verdana" panose="020B0604030504040204" pitchFamily="34" charset="0"/>
            </a:endParaRPr>
          </a:p>
          <a:p>
            <a:pPr lvl="1" algn="justLow" eaLnBrk="0" hangingPunct="0"/>
            <a:r>
              <a:rPr lang="fr-FR" altLang="fr-FR" sz="2400" dirty="0">
                <a:latin typeface="Verdana" panose="020B0604030504040204" pitchFamily="34" charset="0"/>
                <a:ea typeface="Verdana" panose="020B0604030504040204" pitchFamily="34" charset="0"/>
                <a:cs typeface="Calibri" panose="020F0502020204030204" pitchFamily="34" charset="0"/>
              </a:rPr>
              <a:t>Date et lieu de naissance</a:t>
            </a:r>
            <a:endParaRPr lang="fr-FR" altLang="fr-FR" sz="2000" dirty="0">
              <a:latin typeface="Verdana" panose="020B0604030504040204" pitchFamily="34" charset="0"/>
              <a:ea typeface="Verdana" panose="020B0604030504040204" pitchFamily="34" charset="0"/>
            </a:endParaRPr>
          </a:p>
          <a:p>
            <a:pPr lvl="1" algn="justLow" eaLnBrk="0" hangingPunct="0"/>
            <a:r>
              <a:rPr lang="fr-FR" altLang="fr-FR" sz="2400" dirty="0">
                <a:latin typeface="Verdana" panose="020B0604030504040204" pitchFamily="34" charset="0"/>
                <a:ea typeface="Verdana" panose="020B0604030504040204" pitchFamily="34" charset="0"/>
                <a:cs typeface="Calibri" panose="020F0502020204030204" pitchFamily="34" charset="0"/>
              </a:rPr>
              <a:t>Adresse</a:t>
            </a:r>
            <a:endParaRPr lang="fr-FR" altLang="fr-FR" sz="2000" dirty="0">
              <a:latin typeface="Verdana" panose="020B0604030504040204" pitchFamily="34" charset="0"/>
              <a:ea typeface="Verdana" panose="020B0604030504040204" pitchFamily="34" charset="0"/>
            </a:endParaRPr>
          </a:p>
          <a:p>
            <a:pPr lvl="1" algn="justLow" eaLnBrk="0" hangingPunct="0"/>
            <a:r>
              <a:rPr lang="fr-FR" altLang="fr-FR" sz="2400" dirty="0">
                <a:latin typeface="Verdana" panose="020B0604030504040204" pitchFamily="34" charset="0"/>
                <a:ea typeface="Verdana" panose="020B0604030504040204" pitchFamily="34" charset="0"/>
                <a:cs typeface="Calibri" panose="020F0502020204030204" pitchFamily="34" charset="0"/>
              </a:rPr>
              <a:t>N° de téléphone</a:t>
            </a:r>
            <a:endParaRPr lang="fr-FR" altLang="fr-FR" sz="2000" dirty="0">
              <a:latin typeface="Verdana" panose="020B0604030504040204" pitchFamily="34" charset="0"/>
              <a:ea typeface="Verdana" panose="020B0604030504040204" pitchFamily="34" charset="0"/>
            </a:endParaRPr>
          </a:p>
          <a:p>
            <a:pPr lvl="1" algn="justLow" eaLnBrk="0" hangingPunct="0"/>
            <a:r>
              <a:rPr lang="fr-FR" altLang="fr-FR" sz="2400" dirty="0">
                <a:latin typeface="Verdana" panose="020B0604030504040204" pitchFamily="34" charset="0"/>
                <a:ea typeface="Verdana" panose="020B0604030504040204" pitchFamily="34" charset="0"/>
                <a:cs typeface="Calibri" panose="020F0502020204030204" pitchFamily="34" charset="0"/>
              </a:rPr>
              <a:t>Adresse e-mail</a:t>
            </a:r>
            <a:endParaRPr lang="fr-FR" altLang="fr-FR" sz="2000" dirty="0">
              <a:latin typeface="Verdana" panose="020B0604030504040204" pitchFamily="34" charset="0"/>
              <a:ea typeface="Verdana" panose="020B0604030504040204" pitchFamily="34" charset="0"/>
            </a:endParaRPr>
          </a:p>
          <a:p>
            <a:pPr algn="justLow" eaLnBrk="0" hangingPunct="0">
              <a:buFontTx/>
              <a:buChar char="•"/>
            </a:pPr>
            <a:r>
              <a:rPr lang="fr-FR" altLang="fr-FR" sz="2400" b="1" dirty="0">
                <a:solidFill>
                  <a:srgbClr val="0000FF"/>
                </a:solidFill>
                <a:latin typeface="Verdana" panose="020B0604030504040204" pitchFamily="34" charset="0"/>
                <a:ea typeface="Verdana" panose="020B0604030504040204" pitchFamily="34" charset="0"/>
                <a:cs typeface="Calibri" panose="020F0502020204030204" pitchFamily="34" charset="0"/>
              </a:rPr>
              <a:t>Etudes au Lycée</a:t>
            </a:r>
            <a:endParaRPr lang="fr-FR" altLang="fr-FR" sz="2000" dirty="0">
              <a:solidFill>
                <a:srgbClr val="0000FF"/>
              </a:solidFill>
              <a:latin typeface="Verdana" panose="020B0604030504040204" pitchFamily="34" charset="0"/>
              <a:ea typeface="Verdana" panose="020B0604030504040204" pitchFamily="34" charset="0"/>
            </a:endParaRPr>
          </a:p>
          <a:p>
            <a:pPr lvl="1" algn="justLow" eaLnBrk="0" hangingPunct="0"/>
            <a:r>
              <a:rPr lang="fr-FR" altLang="fr-FR" sz="2400" dirty="0">
                <a:latin typeface="Verdana" panose="020B0604030504040204" pitchFamily="34" charset="0"/>
                <a:ea typeface="Verdana" panose="020B0604030504040204" pitchFamily="34" charset="0"/>
                <a:cs typeface="Calibri" panose="020F0502020204030204" pitchFamily="34" charset="0"/>
              </a:rPr>
              <a:t>Série du bac</a:t>
            </a:r>
            <a:endParaRPr lang="fr-FR" altLang="fr-FR" sz="2000" dirty="0">
              <a:latin typeface="Verdana" panose="020B0604030504040204" pitchFamily="34" charset="0"/>
              <a:ea typeface="Verdana" panose="020B0604030504040204" pitchFamily="34" charset="0"/>
            </a:endParaRPr>
          </a:p>
          <a:p>
            <a:pPr lvl="1" algn="justLow" eaLnBrk="0" hangingPunct="0"/>
            <a:r>
              <a:rPr lang="fr-FR" altLang="fr-FR" sz="2400" dirty="0">
                <a:latin typeface="Verdana" panose="020B0604030504040204" pitchFamily="34" charset="0"/>
                <a:ea typeface="Verdana" panose="020B0604030504040204" pitchFamily="34" charset="0"/>
                <a:cs typeface="Calibri" panose="020F0502020204030204" pitchFamily="34" charset="0"/>
              </a:rPr>
              <a:t>Date obtention</a:t>
            </a:r>
            <a:endParaRPr lang="fr-FR" altLang="fr-FR" sz="2000" dirty="0">
              <a:latin typeface="Verdana" panose="020B0604030504040204" pitchFamily="34" charset="0"/>
              <a:ea typeface="Verdana" panose="020B0604030504040204" pitchFamily="34" charset="0"/>
            </a:endParaRPr>
          </a:p>
          <a:p>
            <a:pPr lvl="1" algn="justLow" eaLnBrk="0" hangingPunct="0"/>
            <a:r>
              <a:rPr lang="fr-FR" altLang="fr-FR" sz="2400" dirty="0">
                <a:latin typeface="Verdana" panose="020B0604030504040204" pitchFamily="34" charset="0"/>
                <a:ea typeface="Verdana" panose="020B0604030504040204" pitchFamily="34" charset="0"/>
                <a:cs typeface="Calibri" panose="020F0502020204030204" pitchFamily="34" charset="0"/>
              </a:rPr>
              <a:t>Nom et adresse du Lycée</a:t>
            </a:r>
            <a:endParaRPr lang="fr-FR" altLang="fr-FR" sz="2000" dirty="0">
              <a:latin typeface="Verdana" panose="020B0604030504040204" pitchFamily="34" charset="0"/>
              <a:ea typeface="Verdana" panose="020B0604030504040204" pitchFamily="34" charset="0"/>
            </a:endParaRPr>
          </a:p>
          <a:p>
            <a:pPr algn="justLow" eaLnBrk="0" hangingPunct="0">
              <a:buFontTx/>
              <a:buChar char="•"/>
            </a:pPr>
            <a:r>
              <a:rPr lang="fr-FR" altLang="fr-FR" sz="2400" b="1" dirty="0">
                <a:solidFill>
                  <a:srgbClr val="0000FF"/>
                </a:solidFill>
                <a:latin typeface="Verdana" panose="020B0604030504040204" pitchFamily="34" charset="0"/>
                <a:ea typeface="Verdana" panose="020B0604030504040204" pitchFamily="34" charset="0"/>
                <a:cs typeface="Calibri" panose="020F0502020204030204" pitchFamily="34" charset="0"/>
              </a:rPr>
              <a:t>Formation</a:t>
            </a:r>
            <a:endParaRPr lang="fr-FR" altLang="fr-FR" sz="2000" dirty="0">
              <a:solidFill>
                <a:srgbClr val="0000FF"/>
              </a:solidFill>
              <a:latin typeface="Verdana" panose="020B0604030504040204" pitchFamily="34" charset="0"/>
              <a:ea typeface="Verdana" panose="020B0604030504040204" pitchFamily="34" charset="0"/>
            </a:endParaRPr>
          </a:p>
          <a:p>
            <a:pPr lvl="1" algn="justLow" eaLnBrk="0" hangingPunct="0"/>
            <a:r>
              <a:rPr lang="fr-FR" altLang="fr-FR" sz="2400" dirty="0">
                <a:solidFill>
                  <a:srgbClr val="000000"/>
                </a:solidFill>
                <a:latin typeface="Verdana" panose="020B0604030504040204" pitchFamily="34" charset="0"/>
                <a:ea typeface="Verdana" panose="020B0604030504040204" pitchFamily="34" charset="0"/>
                <a:cs typeface="Times New Roman" panose="02020603050405020304" pitchFamily="18" charset="0"/>
              </a:rPr>
              <a:t>Décrivez le cycle d’études que vous suivez.</a:t>
            </a:r>
            <a:endParaRPr lang="fr-FR" altLang="fr-FR" sz="2000" dirty="0">
              <a:latin typeface="Verdana" panose="020B0604030504040204" pitchFamily="34" charset="0"/>
              <a:ea typeface="Verdana" panose="020B0604030504040204" pitchFamily="34" charset="0"/>
            </a:endParaRPr>
          </a:p>
          <a:p>
            <a:pPr lvl="1" algn="justLow" eaLnBrk="0" hangingPunct="0"/>
            <a:r>
              <a:rPr lang="fr-FR" altLang="fr-FR" sz="2400" dirty="0">
                <a:solidFill>
                  <a:srgbClr val="000000"/>
                </a:solidFill>
                <a:latin typeface="Verdana" panose="020B0604030504040204" pitchFamily="34" charset="0"/>
                <a:ea typeface="Verdana" panose="020B0604030504040204" pitchFamily="34" charset="0"/>
                <a:cs typeface="Times New Roman" panose="02020603050405020304" pitchFamily="18" charset="0"/>
              </a:rPr>
              <a:t>Indiquez d’autres formations que vous êtes en train de suivre (s’il y a lieu)</a:t>
            </a:r>
            <a:endParaRPr lang="fr-FR" altLang="fr-FR" sz="2000" dirty="0">
              <a:latin typeface="Verdana" panose="020B0604030504040204" pitchFamily="34" charset="0"/>
              <a:ea typeface="Verdana" panose="020B0604030504040204" pitchFamily="34" charset="0"/>
            </a:endParaRPr>
          </a:p>
        </p:txBody>
      </p:sp>
      <p:sp>
        <p:nvSpPr>
          <p:cNvPr id="5" name="AutoShape 5">
            <a:extLst>
              <a:ext uri="{FF2B5EF4-FFF2-40B4-BE49-F238E27FC236}">
                <a16:creationId xmlns:a16="http://schemas.microsoft.com/office/drawing/2014/main" xmlns="" id="{C55327E4-3720-40BA-949A-FE9FE32F2321}"/>
              </a:ext>
            </a:extLst>
          </p:cNvPr>
          <p:cNvSpPr>
            <a:spLocks noChangeArrowheads="1"/>
          </p:cNvSpPr>
          <p:nvPr/>
        </p:nvSpPr>
        <p:spPr bwMode="auto">
          <a:xfrm>
            <a:off x="119270" y="98589"/>
            <a:ext cx="11913704" cy="632443"/>
          </a:xfrm>
          <a:prstGeom prst="flowChartAlternateProcess">
            <a:avLst/>
          </a:prstGeom>
          <a:solidFill>
            <a:srgbClr val="C00000"/>
          </a:solidFill>
          <a:ln w="38100" cmpd="dbl">
            <a:solidFill>
              <a:srgbClr val="FFC000"/>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457200">
              <a:lnSpc>
                <a:spcPct val="150000"/>
              </a:lnSpc>
              <a:defRPr sz="1800" b="0" i="0" u="none" strike="noStrike" kern="0" cap="none" spc="0" baseline="0">
                <a:solidFill>
                  <a:srgbClr val="000000"/>
                </a:solidFill>
                <a:uFillTx/>
              </a:defRPr>
            </a:pPr>
            <a:r>
              <a:rPr lang="fr-FR" sz="2400" b="1" u="sng" kern="0" dirty="0">
                <a:solidFill>
                  <a:schemeClr val="bg1"/>
                </a:solidFill>
                <a:latin typeface="Verdana" panose="020B0604030504040204" pitchFamily="34" charset="0"/>
                <a:ea typeface="Verdana" panose="020B0604030504040204" pitchFamily="34" charset="0"/>
                <a:cs typeface="Verdana" panose="020B0604030504040204" pitchFamily="34" charset="0"/>
              </a:rPr>
              <a:t>Chapitre 02:</a:t>
            </a:r>
            <a:r>
              <a:rPr 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fr-FR" sz="2400" b="1" kern="0" dirty="0">
                <a:solidFill>
                  <a:schemeClr val="bg1"/>
                </a:solidFill>
                <a:latin typeface="Verdana" panose="020B0604030504040204" pitchFamily="34" charset="0"/>
                <a:ea typeface="Verdana" panose="020B0604030504040204" pitchFamily="34" charset="0"/>
              </a:rPr>
              <a:t>CV ET LETTRE DE MOTIVATION</a:t>
            </a:r>
            <a:endParaRPr lang="fr-FR" alt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xmlns="" val="3084665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5">
            <a:extLst>
              <a:ext uri="{FF2B5EF4-FFF2-40B4-BE49-F238E27FC236}">
                <a16:creationId xmlns:a16="http://schemas.microsoft.com/office/drawing/2014/main" xmlns="" id="{86904053-0CF1-438A-B234-8E3CB63D3477}"/>
              </a:ext>
            </a:extLst>
          </p:cNvPr>
          <p:cNvSpPr>
            <a:spLocks noChangeArrowheads="1"/>
          </p:cNvSpPr>
          <p:nvPr/>
        </p:nvSpPr>
        <p:spPr bwMode="auto">
          <a:xfrm>
            <a:off x="119270" y="98589"/>
            <a:ext cx="11913704" cy="632443"/>
          </a:xfrm>
          <a:prstGeom prst="flowChartAlternateProcess">
            <a:avLst/>
          </a:prstGeom>
          <a:solidFill>
            <a:srgbClr val="C00000"/>
          </a:solidFill>
          <a:ln w="38100" cmpd="dbl">
            <a:solidFill>
              <a:srgbClr val="FFC000"/>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457200">
              <a:lnSpc>
                <a:spcPct val="150000"/>
              </a:lnSpc>
              <a:defRPr sz="1800" b="0" i="0" u="none" strike="noStrike" kern="0" cap="none" spc="0" baseline="0">
                <a:solidFill>
                  <a:srgbClr val="000000"/>
                </a:solidFill>
                <a:uFillTx/>
              </a:defRPr>
            </a:pPr>
            <a:r>
              <a:rPr lang="fr-FR" sz="2400" b="1" u="sng" kern="0">
                <a:solidFill>
                  <a:schemeClr val="bg1"/>
                </a:solidFill>
                <a:latin typeface="Verdana" panose="020B0604030504040204" pitchFamily="34" charset="0"/>
                <a:ea typeface="Verdana" panose="020B0604030504040204" pitchFamily="34" charset="0"/>
                <a:cs typeface="Verdana" panose="020B0604030504040204" pitchFamily="34" charset="0"/>
              </a:rPr>
              <a:t>Chapitre 02:</a:t>
            </a:r>
            <a:r>
              <a:rPr lang="fr-FR" sz="2400" b="1" ker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fr-FR" sz="2400" b="1" kern="0">
                <a:solidFill>
                  <a:schemeClr val="bg1"/>
                </a:solidFill>
                <a:latin typeface="Verdana" panose="020B0604030504040204" pitchFamily="34" charset="0"/>
                <a:ea typeface="Verdana" panose="020B0604030504040204" pitchFamily="34" charset="0"/>
              </a:rPr>
              <a:t>CV ET LETTRE DE MOTIVATION</a:t>
            </a:r>
            <a:endParaRPr lang="fr-FR" alt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5" name="Rectangle 4">
            <a:extLst>
              <a:ext uri="{FF2B5EF4-FFF2-40B4-BE49-F238E27FC236}">
                <a16:creationId xmlns:a16="http://schemas.microsoft.com/office/drawing/2014/main" xmlns="" id="{A4F12578-1BFC-409E-A461-1E0606FBED9C}"/>
              </a:ext>
            </a:extLst>
          </p:cNvPr>
          <p:cNvSpPr/>
          <p:nvPr/>
        </p:nvSpPr>
        <p:spPr>
          <a:xfrm>
            <a:off x="119270" y="997300"/>
            <a:ext cx="11873948" cy="5693866"/>
          </a:xfrm>
          <a:prstGeom prst="rect">
            <a:avLst/>
          </a:prstGeom>
        </p:spPr>
        <p:txBody>
          <a:bodyPr wrap="square">
            <a:spAutoFit/>
          </a:bodyPr>
          <a:lstStyle/>
          <a:p>
            <a:pPr algn="justLow" eaLnBrk="0" hangingPunct="0">
              <a:buFontTx/>
              <a:buChar char="•"/>
            </a:pPr>
            <a:r>
              <a:rPr lang="fr-FR" altLang="fr-FR" sz="2800" b="1" dirty="0">
                <a:solidFill>
                  <a:srgbClr val="0000FF"/>
                </a:solidFill>
                <a:latin typeface="Verdana" panose="020B0604030504040204" pitchFamily="34" charset="0"/>
                <a:ea typeface="Verdana" panose="020B0604030504040204" pitchFamily="34" charset="0"/>
                <a:cs typeface="Calibri" panose="020F0502020204030204" pitchFamily="34" charset="0"/>
              </a:rPr>
              <a:t>Compétences</a:t>
            </a:r>
            <a:endParaRPr lang="fr-FR" altLang="fr-FR" sz="2400" dirty="0">
              <a:solidFill>
                <a:srgbClr val="0000FF"/>
              </a:solidFill>
              <a:latin typeface="Verdana" panose="020B0604030504040204" pitchFamily="34" charset="0"/>
              <a:ea typeface="Verdana" panose="020B0604030504040204" pitchFamily="34" charset="0"/>
            </a:endParaRPr>
          </a:p>
          <a:p>
            <a:pPr lvl="1" algn="justLow" eaLnBrk="0" hangingPunct="0"/>
            <a:r>
              <a:rPr lang="fr-FR" altLang="fr-FR" sz="2800" dirty="0">
                <a:solidFill>
                  <a:srgbClr val="000000"/>
                </a:solidFill>
                <a:latin typeface="Verdana" panose="020B0604030504040204" pitchFamily="34" charset="0"/>
                <a:ea typeface="Verdana" panose="020B0604030504040204" pitchFamily="34" charset="0"/>
                <a:cs typeface="Calibri" panose="020F0502020204030204" pitchFamily="34" charset="0"/>
              </a:rPr>
              <a:t>Valorisation de vos compétences acquises jusque là (formation, stage,…)</a:t>
            </a:r>
            <a:endParaRPr lang="fr-FR" altLang="fr-FR" sz="2400" dirty="0">
              <a:latin typeface="Verdana" panose="020B0604030504040204" pitchFamily="34" charset="0"/>
              <a:ea typeface="Verdana" panose="020B0604030504040204" pitchFamily="34" charset="0"/>
            </a:endParaRPr>
          </a:p>
          <a:p>
            <a:pPr lvl="1" algn="justLow" eaLnBrk="0" hangingPunct="0"/>
            <a:r>
              <a:rPr lang="fr-FR" altLang="fr-FR" sz="2800" dirty="0">
                <a:solidFill>
                  <a:srgbClr val="000000"/>
                </a:solidFill>
                <a:latin typeface="Verdana" panose="020B0604030504040204" pitchFamily="34" charset="0"/>
                <a:ea typeface="Verdana" panose="020B0604030504040204" pitchFamily="34" charset="0"/>
                <a:cs typeface="Times New Roman" panose="02020603050405020304" pitchFamily="18" charset="0"/>
              </a:rPr>
              <a:t>Valorisation de vos activités annexes (activités culturelles, associatives, sportives, …).</a:t>
            </a:r>
            <a:endParaRPr lang="fr-FR" altLang="fr-FR" sz="2400" dirty="0">
              <a:latin typeface="Verdana" panose="020B0604030504040204" pitchFamily="34" charset="0"/>
              <a:ea typeface="Verdana" panose="020B0604030504040204" pitchFamily="34" charset="0"/>
            </a:endParaRPr>
          </a:p>
          <a:p>
            <a:pPr algn="justLow" eaLnBrk="0" hangingPunct="0">
              <a:buFontTx/>
              <a:buChar char="•"/>
            </a:pPr>
            <a:r>
              <a:rPr lang="fr-FR" altLang="fr-FR" sz="2800" b="1" dirty="0">
                <a:solidFill>
                  <a:srgbClr val="0000FF"/>
                </a:solidFill>
                <a:latin typeface="Verdana" panose="020B0604030504040204" pitchFamily="34" charset="0"/>
                <a:ea typeface="Verdana" panose="020B0604030504040204" pitchFamily="34" charset="0"/>
                <a:cs typeface="Times New Roman" panose="02020603050405020304" pitchFamily="18" charset="0"/>
              </a:rPr>
              <a:t>Expérience professionnelle</a:t>
            </a:r>
            <a:endParaRPr lang="fr-FR" altLang="fr-FR" sz="2400" dirty="0">
              <a:solidFill>
                <a:srgbClr val="0000FF"/>
              </a:solidFill>
              <a:latin typeface="Verdana" panose="020B0604030504040204" pitchFamily="34" charset="0"/>
              <a:ea typeface="Verdana" panose="020B0604030504040204" pitchFamily="34" charset="0"/>
            </a:endParaRPr>
          </a:p>
          <a:p>
            <a:pPr lvl="1" algn="justLow" eaLnBrk="0" hangingPunct="0"/>
            <a:r>
              <a:rPr lang="fr-FR" altLang="fr-FR" sz="2800" dirty="0">
                <a:solidFill>
                  <a:srgbClr val="000000"/>
                </a:solidFill>
                <a:latin typeface="Verdana" panose="020B0604030504040204" pitchFamily="34" charset="0"/>
                <a:ea typeface="Verdana" panose="020B0604030504040204" pitchFamily="34" charset="0"/>
                <a:cs typeface="Times New Roman" panose="02020603050405020304" pitchFamily="18" charset="0"/>
              </a:rPr>
              <a:t>Décrivez vos stages si vous en avez déjà effectué, sinon, ne pas mettre cette rubrique</a:t>
            </a:r>
            <a:endParaRPr lang="fr-FR" altLang="fr-FR" sz="2400" dirty="0">
              <a:latin typeface="Verdana" panose="020B0604030504040204" pitchFamily="34" charset="0"/>
              <a:ea typeface="Verdana" panose="020B0604030504040204" pitchFamily="34" charset="0"/>
            </a:endParaRPr>
          </a:p>
          <a:p>
            <a:pPr algn="justLow" eaLnBrk="0" hangingPunct="0">
              <a:buFontTx/>
              <a:buChar char="•"/>
            </a:pPr>
            <a:r>
              <a:rPr lang="fr-FR" altLang="fr-FR" sz="2800" b="1" dirty="0">
                <a:solidFill>
                  <a:srgbClr val="0000FF"/>
                </a:solidFill>
                <a:latin typeface="Verdana" panose="020B0604030504040204" pitchFamily="34" charset="0"/>
                <a:ea typeface="Verdana" panose="020B0604030504040204" pitchFamily="34" charset="0"/>
                <a:cs typeface="Times New Roman" panose="02020603050405020304" pitchFamily="18" charset="0"/>
              </a:rPr>
              <a:t>Langues</a:t>
            </a:r>
            <a:endParaRPr lang="fr-FR" altLang="fr-FR" sz="2400" dirty="0">
              <a:solidFill>
                <a:srgbClr val="0000FF"/>
              </a:solidFill>
              <a:latin typeface="Verdana" panose="020B0604030504040204" pitchFamily="34" charset="0"/>
              <a:ea typeface="Verdana" panose="020B0604030504040204" pitchFamily="34" charset="0"/>
            </a:endParaRPr>
          </a:p>
          <a:p>
            <a:pPr lvl="1" algn="justLow" eaLnBrk="0" hangingPunct="0"/>
            <a:r>
              <a:rPr lang="fr-FR" altLang="fr-FR" sz="2800" dirty="0">
                <a:solidFill>
                  <a:srgbClr val="000000"/>
                </a:solidFill>
                <a:latin typeface="Verdana" panose="020B0604030504040204" pitchFamily="34" charset="0"/>
                <a:ea typeface="Verdana" panose="020B0604030504040204" pitchFamily="34" charset="0"/>
                <a:cs typeface="Times New Roman" panose="02020603050405020304" pitchFamily="18" charset="0"/>
              </a:rPr>
              <a:t>Indiquer vos compétences linguistiques en parlé et en écrit (moyen, bon excellent).</a:t>
            </a:r>
            <a:endParaRPr lang="fr-FR" altLang="fr-FR" sz="2400" dirty="0">
              <a:latin typeface="Verdana" panose="020B0604030504040204" pitchFamily="34" charset="0"/>
              <a:ea typeface="Verdana" panose="020B0604030504040204" pitchFamily="34" charset="0"/>
            </a:endParaRPr>
          </a:p>
          <a:p>
            <a:pPr algn="justLow" eaLnBrk="0" hangingPunct="0">
              <a:buFontTx/>
              <a:buChar char="•"/>
            </a:pPr>
            <a:r>
              <a:rPr lang="fr-FR" altLang="fr-FR" sz="2800" b="1" dirty="0">
                <a:solidFill>
                  <a:srgbClr val="0000FF"/>
                </a:solidFill>
                <a:latin typeface="Verdana" panose="020B0604030504040204" pitchFamily="34" charset="0"/>
                <a:ea typeface="Verdana" panose="020B0604030504040204" pitchFamily="34" charset="0"/>
                <a:cs typeface="Times New Roman" panose="02020603050405020304" pitchFamily="18" charset="0"/>
              </a:rPr>
              <a:t>Centres d’intérêt</a:t>
            </a:r>
            <a:endParaRPr lang="fr-FR" altLang="fr-FR" sz="2400" dirty="0">
              <a:solidFill>
                <a:srgbClr val="0000FF"/>
              </a:solidFill>
              <a:latin typeface="Verdana" panose="020B0604030504040204" pitchFamily="34" charset="0"/>
              <a:ea typeface="Verdana" panose="020B0604030504040204" pitchFamily="34" charset="0"/>
            </a:endParaRPr>
          </a:p>
          <a:p>
            <a:pPr lvl="1" algn="justLow" eaLnBrk="0" hangingPunct="0"/>
            <a:r>
              <a:rPr lang="fr-FR" altLang="fr-FR" sz="2800" dirty="0">
                <a:solidFill>
                  <a:srgbClr val="000000"/>
                </a:solidFill>
                <a:latin typeface="Verdana" panose="020B0604030504040204" pitchFamily="34" charset="0"/>
                <a:ea typeface="Verdana" panose="020B0604030504040204" pitchFamily="34" charset="0"/>
                <a:cs typeface="Times New Roman" panose="02020603050405020304" pitchFamily="18" charset="0"/>
              </a:rPr>
              <a:t>Décrire vos centres d’intérêt.</a:t>
            </a:r>
            <a:endParaRPr lang="fr-FR" altLang="fr-FR" sz="40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xmlns="" val="1539996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5">
            <a:extLst>
              <a:ext uri="{FF2B5EF4-FFF2-40B4-BE49-F238E27FC236}">
                <a16:creationId xmlns:a16="http://schemas.microsoft.com/office/drawing/2014/main" xmlns="" id="{19AE0F14-F056-4CF1-ACA5-436F299DA67D}"/>
              </a:ext>
            </a:extLst>
          </p:cNvPr>
          <p:cNvSpPr>
            <a:spLocks noChangeArrowheads="1"/>
          </p:cNvSpPr>
          <p:nvPr/>
        </p:nvSpPr>
        <p:spPr bwMode="auto">
          <a:xfrm>
            <a:off x="119270" y="98589"/>
            <a:ext cx="11913704" cy="632443"/>
          </a:xfrm>
          <a:prstGeom prst="flowChartAlternateProcess">
            <a:avLst/>
          </a:prstGeom>
          <a:solidFill>
            <a:srgbClr val="C00000"/>
          </a:solidFill>
          <a:ln w="38100" cmpd="dbl">
            <a:solidFill>
              <a:srgbClr val="FFC000"/>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457200">
              <a:lnSpc>
                <a:spcPct val="150000"/>
              </a:lnSpc>
              <a:defRPr sz="1800" b="0" i="0" u="none" strike="noStrike" kern="0" cap="none" spc="0" baseline="0">
                <a:solidFill>
                  <a:srgbClr val="000000"/>
                </a:solidFill>
                <a:uFillTx/>
              </a:defRPr>
            </a:pPr>
            <a:r>
              <a:rPr lang="fr-FR" sz="2400" b="1" u="sng" kern="0" dirty="0">
                <a:solidFill>
                  <a:schemeClr val="bg1"/>
                </a:solidFill>
                <a:latin typeface="Verdana" panose="020B0604030504040204" pitchFamily="34" charset="0"/>
                <a:ea typeface="Verdana" panose="020B0604030504040204" pitchFamily="34" charset="0"/>
                <a:cs typeface="Verdana" panose="020B0604030504040204" pitchFamily="34" charset="0"/>
              </a:rPr>
              <a:t>Chapitre 02:</a:t>
            </a:r>
            <a:r>
              <a:rPr 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fr-FR" sz="2400" b="1" kern="0" dirty="0">
                <a:solidFill>
                  <a:schemeClr val="bg1"/>
                </a:solidFill>
                <a:latin typeface="Verdana" panose="020B0604030504040204" pitchFamily="34" charset="0"/>
                <a:ea typeface="Verdana" panose="020B0604030504040204" pitchFamily="34" charset="0"/>
              </a:rPr>
              <a:t>CV ET LETTRE DE MOTIVATION</a:t>
            </a:r>
            <a:endParaRPr lang="fr-FR" alt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Rectangle 1">
            <a:extLst>
              <a:ext uri="{FF2B5EF4-FFF2-40B4-BE49-F238E27FC236}">
                <a16:creationId xmlns:a16="http://schemas.microsoft.com/office/drawing/2014/main" xmlns="" id="{A66536CC-61A3-4D51-BD12-D83F689EF993}"/>
              </a:ext>
            </a:extLst>
          </p:cNvPr>
          <p:cNvSpPr/>
          <p:nvPr/>
        </p:nvSpPr>
        <p:spPr>
          <a:xfrm>
            <a:off x="119270" y="1510163"/>
            <a:ext cx="11913703" cy="4403450"/>
          </a:xfrm>
          <a:prstGeom prst="rect">
            <a:avLst/>
          </a:prstGeom>
        </p:spPr>
        <p:txBody>
          <a:bodyPr wrap="square">
            <a:spAutoFit/>
          </a:bodyPr>
          <a:lstStyle/>
          <a:p>
            <a:pPr algn="just">
              <a:lnSpc>
                <a:spcPct val="200000"/>
              </a:lnSpc>
            </a:pPr>
            <a:r>
              <a:rPr lang="fr-FR" sz="2400" b="1" dirty="0">
                <a:latin typeface="Verdana" panose="020B0604030504040204" pitchFamily="34" charset="0"/>
                <a:ea typeface="Verdana" panose="020B0604030504040204" pitchFamily="34" charset="0"/>
                <a:cs typeface="Verdana" panose="020B0604030504040204" pitchFamily="34" charset="0"/>
              </a:rPr>
              <a:t>	La </a:t>
            </a:r>
            <a:r>
              <a:rPr lang="fr-FR" sz="2400" b="1" i="1" dirty="0">
                <a:latin typeface="Verdana" panose="020B0604030504040204" pitchFamily="34" charset="0"/>
                <a:ea typeface="Verdana" panose="020B0604030504040204" pitchFamily="34" charset="0"/>
                <a:cs typeface="Verdana" panose="020B0604030504040204" pitchFamily="34" charset="0"/>
              </a:rPr>
              <a:t>lettre de motivation </a:t>
            </a:r>
            <a:r>
              <a:rPr lang="fr-FR" sz="2400" b="1" dirty="0">
                <a:latin typeface="Verdana" panose="020B0604030504040204" pitchFamily="34" charset="0"/>
                <a:ea typeface="Verdana" panose="020B0604030504040204" pitchFamily="34" charset="0"/>
                <a:cs typeface="Verdana" panose="020B0604030504040204" pitchFamily="34" charset="0"/>
              </a:rPr>
              <a:t>est un élément obligatoire pour  toute candidature à un stage, emploi ou formation, elle accompagne votre CV et explique votre demande d'emploi.</a:t>
            </a:r>
          </a:p>
          <a:p>
            <a:pPr algn="just">
              <a:lnSpc>
                <a:spcPct val="200000"/>
              </a:lnSpc>
            </a:pPr>
            <a:r>
              <a:rPr lang="fr-FR" sz="2400" b="1" dirty="0">
                <a:latin typeface="Verdana" panose="020B0604030504040204" pitchFamily="34" charset="0"/>
                <a:ea typeface="Verdana" panose="020B0604030504040204" pitchFamily="34" charset="0"/>
                <a:cs typeface="Verdana" panose="020B0604030504040204" pitchFamily="34" charset="0"/>
              </a:rPr>
              <a:t>	Elle  apporte des preuves, des éléments plus objectifs et moins formatés, notamment en termes d'intérêt, de  personnalité et de motivation</a:t>
            </a:r>
            <a:r>
              <a:rPr lang="fr-FR" b="1" dirty="0">
                <a:latin typeface="Verdana" panose="020B0604030504040204" pitchFamily="34" charset="0"/>
                <a:ea typeface="Verdana" panose="020B0604030504040204" pitchFamily="34" charset="0"/>
                <a:cs typeface="Verdana" panose="020B0604030504040204" pitchFamily="34" charset="0"/>
              </a:rPr>
              <a:t>.</a:t>
            </a:r>
            <a:r>
              <a:rPr lang="fr-FR" sz="2000" b="1"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 Box 5">
            <a:extLst>
              <a:ext uri="{FF2B5EF4-FFF2-40B4-BE49-F238E27FC236}">
                <a16:creationId xmlns:a16="http://schemas.microsoft.com/office/drawing/2014/main" xmlns="" id="{C0A957E8-A0C1-4C85-B279-B89BA0444989}"/>
              </a:ext>
            </a:extLst>
          </p:cNvPr>
          <p:cNvSpPr txBox="1">
            <a:spLocks noChangeArrowheads="1"/>
          </p:cNvSpPr>
          <p:nvPr/>
        </p:nvSpPr>
        <p:spPr bwMode="auto">
          <a:xfrm>
            <a:off x="159026" y="731032"/>
            <a:ext cx="5060831" cy="779131"/>
          </a:xfrm>
          <a:prstGeom prst="rect">
            <a:avLst/>
          </a:prstGeom>
          <a:noFill/>
          <a:ln w="0">
            <a:noFill/>
            <a:prstDash val="solid"/>
          </a:ln>
        </p:spPr>
        <p:txBody>
          <a:bodyPr wrap="none" lIns="90004" tIns="44997" rIns="90004" bIns="44997" anchor="ctr" anchorCtr="1" compatLnSpc="0"/>
          <a:lstStyle/>
          <a:p>
            <a:r>
              <a:rPr lang="fr-FR" sz="2800" b="1" dirty="0">
                <a:solidFill>
                  <a:srgbClr val="C00000"/>
                </a:solidFill>
                <a:latin typeface="Verdana" panose="020B0604030504040204" pitchFamily="34" charset="0"/>
                <a:ea typeface="Verdana" panose="020B0604030504040204" pitchFamily="34" charset="0"/>
                <a:cs typeface="Verdana" panose="020B0604030504040204" pitchFamily="34" charset="0"/>
              </a:rPr>
              <a:t>Lettre de motivation (LM)</a:t>
            </a:r>
          </a:p>
        </p:txBody>
      </p:sp>
    </p:spTree>
    <p:extLst>
      <p:ext uri="{BB962C8B-B14F-4D97-AF65-F5344CB8AC3E}">
        <p14:creationId xmlns:p14="http://schemas.microsoft.com/office/powerpoint/2010/main" xmlns="" val="3082451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5">
            <a:extLst>
              <a:ext uri="{FF2B5EF4-FFF2-40B4-BE49-F238E27FC236}">
                <a16:creationId xmlns:a16="http://schemas.microsoft.com/office/drawing/2014/main" xmlns="" id="{19AE0F14-F056-4CF1-ACA5-436F299DA67D}"/>
              </a:ext>
            </a:extLst>
          </p:cNvPr>
          <p:cNvSpPr>
            <a:spLocks noChangeArrowheads="1"/>
          </p:cNvSpPr>
          <p:nvPr/>
        </p:nvSpPr>
        <p:spPr bwMode="auto">
          <a:xfrm>
            <a:off x="119270" y="98589"/>
            <a:ext cx="11913704" cy="632443"/>
          </a:xfrm>
          <a:prstGeom prst="flowChartAlternateProcess">
            <a:avLst/>
          </a:prstGeom>
          <a:solidFill>
            <a:srgbClr val="C00000"/>
          </a:solidFill>
          <a:ln w="38100" cmpd="dbl">
            <a:solidFill>
              <a:srgbClr val="FFC000"/>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457200">
              <a:lnSpc>
                <a:spcPct val="150000"/>
              </a:lnSpc>
              <a:defRPr sz="1800" b="0" i="0" u="none" strike="noStrike" kern="0" cap="none" spc="0" baseline="0">
                <a:solidFill>
                  <a:srgbClr val="000000"/>
                </a:solidFill>
                <a:uFillTx/>
              </a:defRPr>
            </a:pPr>
            <a:r>
              <a:rPr lang="fr-FR" sz="2400" b="1" u="sng" kern="0" dirty="0">
                <a:solidFill>
                  <a:schemeClr val="bg1"/>
                </a:solidFill>
                <a:latin typeface="Verdana" panose="020B0604030504040204" pitchFamily="34" charset="0"/>
                <a:ea typeface="Verdana" panose="020B0604030504040204" pitchFamily="34" charset="0"/>
                <a:cs typeface="Verdana" panose="020B0604030504040204" pitchFamily="34" charset="0"/>
              </a:rPr>
              <a:t>Chapitre 02:</a:t>
            </a:r>
            <a:r>
              <a:rPr 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fr-FR" sz="2400" b="1" kern="0" dirty="0">
                <a:solidFill>
                  <a:schemeClr val="bg1"/>
                </a:solidFill>
                <a:latin typeface="Verdana" panose="020B0604030504040204" pitchFamily="34" charset="0"/>
                <a:ea typeface="Verdana" panose="020B0604030504040204" pitchFamily="34" charset="0"/>
              </a:rPr>
              <a:t>CV ET LETTRE DE MOTIVATION</a:t>
            </a:r>
            <a:endParaRPr lang="fr-FR" alt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Rectangle 1">
            <a:extLst>
              <a:ext uri="{FF2B5EF4-FFF2-40B4-BE49-F238E27FC236}">
                <a16:creationId xmlns:a16="http://schemas.microsoft.com/office/drawing/2014/main" xmlns="" id="{E34B3D02-7FF9-4734-9E88-60C9F29A2D71}"/>
              </a:ext>
            </a:extLst>
          </p:cNvPr>
          <p:cNvSpPr/>
          <p:nvPr/>
        </p:nvSpPr>
        <p:spPr>
          <a:xfrm>
            <a:off x="119270" y="1611997"/>
            <a:ext cx="11794433" cy="5200719"/>
          </a:xfrm>
          <a:prstGeom prst="rect">
            <a:avLst/>
          </a:prstGeom>
        </p:spPr>
        <p:txBody>
          <a:bodyPr wrap="square">
            <a:spAutoFit/>
          </a:bodyPr>
          <a:lstStyle/>
          <a:p>
            <a:pPr algn="just">
              <a:lnSpc>
                <a:spcPct val="150000"/>
              </a:lnSpc>
            </a:pPr>
            <a:r>
              <a:rPr lang="fr-FR" sz="2400" b="1" u="sng" dirty="0">
                <a:latin typeface="Verdana" panose="020B0604030504040204" pitchFamily="34" charset="0"/>
                <a:ea typeface="Verdana" panose="020B0604030504040204" pitchFamily="34" charset="0"/>
                <a:cs typeface="Verdana" panose="020B0604030504040204" pitchFamily="34" charset="0"/>
              </a:rPr>
              <a:t>Première partie : </a:t>
            </a:r>
            <a:r>
              <a:rPr lang="fr-FR" sz="2000" b="1" i="1" dirty="0">
                <a:latin typeface="Verdana" panose="020B0604030504040204" pitchFamily="34" charset="0"/>
                <a:ea typeface="Verdana" panose="020B0604030504040204" pitchFamily="34" charset="0"/>
                <a:cs typeface="Verdana" panose="020B0604030504040204" pitchFamily="34" charset="0"/>
              </a:rPr>
              <a:t>Quel est l'objet de votre candidature ? </a:t>
            </a:r>
            <a:endParaRPr lang="fr-FR" sz="2000" dirty="0">
              <a:latin typeface="Verdana" panose="020B0604030504040204" pitchFamily="34" charset="0"/>
              <a:ea typeface="Verdana" panose="020B0604030504040204" pitchFamily="34" charset="0"/>
              <a:cs typeface="Verdana" panose="020B0604030504040204" pitchFamily="34" charset="0"/>
            </a:endParaRPr>
          </a:p>
          <a:p>
            <a:pPr marL="285750" indent="-285750" algn="just">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vous  devez  indiquer  </a:t>
            </a:r>
            <a:r>
              <a:rPr lang="fr-FR" sz="2000" b="1" i="1" u="sng" dirty="0">
                <a:solidFill>
                  <a:srgbClr val="00B050"/>
                </a:solidFill>
                <a:latin typeface="Verdana" panose="020B0604030504040204" pitchFamily="34" charset="0"/>
                <a:ea typeface="Verdana" panose="020B0604030504040204" pitchFamily="34" charset="0"/>
                <a:cs typeface="Verdana" panose="020B0604030504040204" pitchFamily="34" charset="0"/>
              </a:rPr>
              <a:t>l'objet</a:t>
            </a:r>
            <a:r>
              <a:rPr lang="fr-FR" sz="20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 </a:t>
            </a:r>
            <a:r>
              <a:rPr lang="fr-FR" sz="2000" dirty="0">
                <a:latin typeface="Verdana" panose="020B0604030504040204" pitchFamily="34" charset="0"/>
                <a:ea typeface="Verdana" panose="020B0604030504040204" pitchFamily="34" charset="0"/>
                <a:cs typeface="Verdana" panose="020B0604030504040204" pitchFamily="34" charset="0"/>
              </a:rPr>
              <a:t> de  votre candidature  dans  les  premières  lignes  de  votre  lettre  de  motivation avec des  termes  très  précis .</a:t>
            </a:r>
          </a:p>
          <a:p>
            <a:pPr algn="just">
              <a:lnSpc>
                <a:spcPct val="150000"/>
              </a:lnSpc>
            </a:pPr>
            <a:r>
              <a:rPr lang="fr-FR" sz="2000" dirty="0">
                <a:latin typeface="Verdana" panose="020B0604030504040204" pitchFamily="34" charset="0"/>
                <a:ea typeface="Verdana" panose="020B0604030504040204" pitchFamily="34" charset="0"/>
                <a:cs typeface="Verdana" panose="020B0604030504040204" pitchFamily="34" charset="0"/>
              </a:rPr>
              <a:t>-  Montrez que l’entreprise pour laquelle vous postulez vous intéresse</a:t>
            </a:r>
            <a:r>
              <a:rPr lang="fr-FR" sz="2000" dirty="0">
                <a:latin typeface="Verdana" panose="020B0604030504040204" pitchFamily="34" charset="0"/>
                <a:ea typeface="Verdana" panose="020B0604030504040204" pitchFamily="34" charset="0"/>
              </a:rPr>
              <a:t>. </a:t>
            </a:r>
            <a:endParaRPr lang="fr-FR" sz="2000" dirty="0">
              <a:latin typeface="Verdana" panose="020B0604030504040204" pitchFamily="34" charset="0"/>
              <a:ea typeface="Verdana" panose="020B0604030504040204" pitchFamily="34" charset="0"/>
              <a:cs typeface="Verdana" panose="020B0604030504040204" pitchFamily="34" charset="0"/>
            </a:endParaRPr>
          </a:p>
          <a:p>
            <a:pPr marL="285750" indent="-285750" algn="just">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Montrez que  vous  connaissez l'entreprise ou l'institut visé.  </a:t>
            </a:r>
          </a:p>
          <a:p>
            <a:pPr algn="just">
              <a:lnSpc>
                <a:spcPct val="150000"/>
              </a:lnSpc>
            </a:pPr>
            <a:r>
              <a:rPr lang="fr-FR" sz="2000" b="1" dirty="0">
                <a:latin typeface="Verdana" panose="020B0604030504040204" pitchFamily="34" charset="0"/>
                <a:ea typeface="Verdana" panose="020B0604030504040204" pitchFamily="34" charset="0"/>
                <a:cs typeface="Verdana" panose="020B0604030504040204" pitchFamily="34" charset="0"/>
              </a:rPr>
              <a:t>Ex. </a:t>
            </a:r>
            <a:r>
              <a:rPr lang="fr-FR" sz="2000" dirty="0">
                <a:latin typeface="Verdana" panose="020B0604030504040204" pitchFamily="34" charset="0"/>
                <a:ea typeface="Verdana" panose="020B0604030504040204" pitchFamily="34" charset="0"/>
                <a:cs typeface="Verdana" panose="020B0604030504040204" pitchFamily="34" charset="0"/>
              </a:rPr>
              <a:t>«...je suis à la recherche un stage/emploi dans le secteur de la bio informatique...dans une entreprise leader sur  son marché comme XX  technologie »</a:t>
            </a:r>
          </a:p>
          <a:p>
            <a:pPr marL="285750" indent="-285750" algn="just">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S'il s'agit d'une recherche de stage mentionnez vos disponibilités (temps plein, alternance, dates de disponibilités, durée). </a:t>
            </a:r>
          </a:p>
          <a:p>
            <a:pPr marL="285750" indent="-285750" algn="just">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S'il s'agit d'une demande d'admission pour une formation, précisez bien les options choisies</a:t>
            </a:r>
          </a:p>
        </p:txBody>
      </p:sp>
      <p:sp>
        <p:nvSpPr>
          <p:cNvPr id="3" name="Rectangle 2">
            <a:extLst>
              <a:ext uri="{FF2B5EF4-FFF2-40B4-BE49-F238E27FC236}">
                <a16:creationId xmlns:a16="http://schemas.microsoft.com/office/drawing/2014/main" xmlns="" id="{518417CD-5E85-4C7E-A5F3-81711F590F35}"/>
              </a:ext>
            </a:extLst>
          </p:cNvPr>
          <p:cNvSpPr/>
          <p:nvPr/>
        </p:nvSpPr>
        <p:spPr>
          <a:xfrm>
            <a:off x="119270" y="870521"/>
            <a:ext cx="12072730" cy="707886"/>
          </a:xfrm>
          <a:prstGeom prst="rect">
            <a:avLst/>
          </a:prstGeom>
        </p:spPr>
        <p:txBody>
          <a:bodyPr wrap="square">
            <a:spAutoFit/>
          </a:bodyPr>
          <a:lstStyle/>
          <a:p>
            <a:pPr algn="just"/>
            <a:r>
              <a:rPr lang="fr-FR" sz="2000" b="1" dirty="0">
                <a:latin typeface="Verdana" panose="020B0604030504040204" pitchFamily="34" charset="0"/>
                <a:ea typeface="Verdana" panose="020B0604030504040204" pitchFamily="34" charset="0"/>
                <a:cs typeface="Verdana" panose="020B0604030504040204" pitchFamily="34" charset="0"/>
              </a:rPr>
              <a:t>La lettre de motivation doit susciter l'intérêt du recruteur en  répondant  à trois questions </a:t>
            </a:r>
            <a:r>
              <a:rPr lang="fr-FR" b="1" dirty="0">
                <a:latin typeface="Verdana" panose="020B0604030504040204" pitchFamily="34" charset="0"/>
                <a:ea typeface="Verdana" panose="020B0604030504040204" pitchFamily="34" charset="0"/>
                <a:cs typeface="Verdana" panose="020B0604030504040204" pitchFamily="34" charset="0"/>
              </a:rPr>
              <a:t>: </a:t>
            </a:r>
          </a:p>
        </p:txBody>
      </p:sp>
    </p:spTree>
    <p:extLst>
      <p:ext uri="{BB962C8B-B14F-4D97-AF65-F5344CB8AC3E}">
        <p14:creationId xmlns:p14="http://schemas.microsoft.com/office/powerpoint/2010/main" xmlns="" val="3566209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1000"/>
                                        <p:tgtEl>
                                          <p:spTgt spid="2">
                                            <p:txEl>
                                              <p:pRg st="2" end="2"/>
                                            </p:txEl>
                                          </p:spTgt>
                                        </p:tgtEl>
                                      </p:cBhvr>
                                    </p:animEffect>
                                    <p:anim calcmode="lin" valueType="num">
                                      <p:cBhvr>
                                        <p:cTn id="2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3" end="3"/>
                                            </p:txEl>
                                          </p:spTgt>
                                        </p:tgtEl>
                                        <p:attrNameLst>
                                          <p:attrName>style.visibility</p:attrName>
                                        </p:attrNameLst>
                                      </p:cBhvr>
                                      <p:to>
                                        <p:strVal val="visible"/>
                                      </p:to>
                                    </p:set>
                                    <p:animEffect transition="in" filter="fade">
                                      <p:cBhvr>
                                        <p:cTn id="35" dur="1000"/>
                                        <p:tgtEl>
                                          <p:spTgt spid="2">
                                            <p:txEl>
                                              <p:pRg st="3" end="3"/>
                                            </p:txEl>
                                          </p:spTgt>
                                        </p:tgtEl>
                                      </p:cBhvr>
                                    </p:animEffect>
                                    <p:anim calcmode="lin" valueType="num">
                                      <p:cBhvr>
                                        <p:cTn id="3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4" end="4"/>
                                            </p:txEl>
                                          </p:spTgt>
                                        </p:tgtEl>
                                        <p:attrNameLst>
                                          <p:attrName>style.visibility</p:attrName>
                                        </p:attrNameLst>
                                      </p:cBhvr>
                                      <p:to>
                                        <p:strVal val="visible"/>
                                      </p:to>
                                    </p:set>
                                    <p:animEffect transition="in" filter="fade">
                                      <p:cBhvr>
                                        <p:cTn id="42" dur="1000"/>
                                        <p:tgtEl>
                                          <p:spTgt spid="2">
                                            <p:txEl>
                                              <p:pRg st="4" end="4"/>
                                            </p:txEl>
                                          </p:spTgt>
                                        </p:tgtEl>
                                      </p:cBhvr>
                                    </p:animEffect>
                                    <p:anim calcmode="lin" valueType="num">
                                      <p:cBhvr>
                                        <p:cTn id="4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5" end="5"/>
                                            </p:txEl>
                                          </p:spTgt>
                                        </p:tgtEl>
                                        <p:attrNameLst>
                                          <p:attrName>style.visibility</p:attrName>
                                        </p:attrNameLst>
                                      </p:cBhvr>
                                      <p:to>
                                        <p:strVal val="visible"/>
                                      </p:to>
                                    </p:set>
                                    <p:animEffect transition="in" filter="fade">
                                      <p:cBhvr>
                                        <p:cTn id="49" dur="1000"/>
                                        <p:tgtEl>
                                          <p:spTgt spid="2">
                                            <p:txEl>
                                              <p:pRg st="5" end="5"/>
                                            </p:txEl>
                                          </p:spTgt>
                                        </p:tgtEl>
                                      </p:cBhvr>
                                    </p:animEffect>
                                    <p:anim calcmode="lin" valueType="num">
                                      <p:cBhvr>
                                        <p:cTn id="50"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
                                            <p:txEl>
                                              <p:pRg st="6" end="6"/>
                                            </p:txEl>
                                          </p:spTgt>
                                        </p:tgtEl>
                                        <p:attrNameLst>
                                          <p:attrName>style.visibility</p:attrName>
                                        </p:attrNameLst>
                                      </p:cBhvr>
                                      <p:to>
                                        <p:strVal val="visible"/>
                                      </p:to>
                                    </p:set>
                                    <p:animEffect transition="in" filter="fade">
                                      <p:cBhvr>
                                        <p:cTn id="56" dur="1000"/>
                                        <p:tgtEl>
                                          <p:spTgt spid="2">
                                            <p:txEl>
                                              <p:pRg st="6" end="6"/>
                                            </p:txEl>
                                          </p:spTgt>
                                        </p:tgtEl>
                                      </p:cBhvr>
                                    </p:animEffect>
                                    <p:anim calcmode="lin" valueType="num">
                                      <p:cBhvr>
                                        <p:cTn id="57"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5">
            <a:extLst>
              <a:ext uri="{FF2B5EF4-FFF2-40B4-BE49-F238E27FC236}">
                <a16:creationId xmlns:a16="http://schemas.microsoft.com/office/drawing/2014/main" xmlns="" id="{19AE0F14-F056-4CF1-ACA5-436F299DA67D}"/>
              </a:ext>
            </a:extLst>
          </p:cNvPr>
          <p:cNvSpPr>
            <a:spLocks noChangeArrowheads="1"/>
          </p:cNvSpPr>
          <p:nvPr/>
        </p:nvSpPr>
        <p:spPr bwMode="auto">
          <a:xfrm>
            <a:off x="119270" y="98589"/>
            <a:ext cx="11913704" cy="632443"/>
          </a:xfrm>
          <a:prstGeom prst="flowChartAlternateProcess">
            <a:avLst/>
          </a:prstGeom>
          <a:solidFill>
            <a:srgbClr val="C00000"/>
          </a:solidFill>
          <a:ln w="38100" cmpd="dbl">
            <a:solidFill>
              <a:srgbClr val="FFC000"/>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457200">
              <a:lnSpc>
                <a:spcPct val="150000"/>
              </a:lnSpc>
              <a:defRPr sz="1800" b="0" i="0" u="none" strike="noStrike" kern="0" cap="none" spc="0" baseline="0">
                <a:solidFill>
                  <a:srgbClr val="000000"/>
                </a:solidFill>
                <a:uFillTx/>
              </a:defRPr>
            </a:pPr>
            <a:r>
              <a:rPr lang="fr-FR" sz="2400" b="1" u="sng" kern="0" dirty="0">
                <a:solidFill>
                  <a:schemeClr val="bg1"/>
                </a:solidFill>
                <a:latin typeface="Verdana" panose="020B0604030504040204" pitchFamily="34" charset="0"/>
                <a:ea typeface="Verdana" panose="020B0604030504040204" pitchFamily="34" charset="0"/>
                <a:cs typeface="Verdana" panose="020B0604030504040204" pitchFamily="34" charset="0"/>
              </a:rPr>
              <a:t>Chapitre 02:</a:t>
            </a:r>
            <a:r>
              <a:rPr 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fr-FR" sz="2400" b="1" kern="0" dirty="0">
                <a:solidFill>
                  <a:schemeClr val="bg1"/>
                </a:solidFill>
                <a:latin typeface="Verdana" panose="020B0604030504040204" pitchFamily="34" charset="0"/>
                <a:ea typeface="Verdana" panose="020B0604030504040204" pitchFamily="34" charset="0"/>
              </a:rPr>
              <a:t>CV ET LETTRE DE MOTIVATION</a:t>
            </a:r>
            <a:endParaRPr lang="fr-FR" alt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Rectangle 1">
            <a:extLst>
              <a:ext uri="{FF2B5EF4-FFF2-40B4-BE49-F238E27FC236}">
                <a16:creationId xmlns:a16="http://schemas.microsoft.com/office/drawing/2014/main" xmlns="" id="{C73BF3C8-8FAC-40F2-AC2E-7D0C7D5A859C}"/>
              </a:ext>
            </a:extLst>
          </p:cNvPr>
          <p:cNvSpPr/>
          <p:nvPr/>
        </p:nvSpPr>
        <p:spPr>
          <a:xfrm>
            <a:off x="119270" y="727732"/>
            <a:ext cx="11913704" cy="6001643"/>
          </a:xfrm>
          <a:prstGeom prst="rect">
            <a:avLst/>
          </a:prstGeom>
        </p:spPr>
        <p:txBody>
          <a:bodyPr wrap="square">
            <a:spAutoFit/>
          </a:bodyPr>
          <a:lstStyle/>
          <a:p>
            <a:pPr algn="just">
              <a:lnSpc>
                <a:spcPct val="150000"/>
              </a:lnSpc>
            </a:pPr>
            <a:r>
              <a:rPr lang="fr-FR" sz="2400" b="1" u="sng" dirty="0">
                <a:latin typeface="Verdana" panose="020B0604030504040204" pitchFamily="34" charset="0"/>
                <a:ea typeface="Verdana" panose="020B0604030504040204" pitchFamily="34" charset="0"/>
                <a:cs typeface="Verdana" panose="020B0604030504040204" pitchFamily="34" charset="0"/>
              </a:rPr>
              <a:t>Deuxième partie</a:t>
            </a:r>
            <a:r>
              <a:rPr lang="fr-FR" sz="2800" b="1" u="sng" dirty="0">
                <a:latin typeface="Verdana" panose="020B0604030504040204" pitchFamily="34" charset="0"/>
                <a:ea typeface="Verdana" panose="020B0604030504040204" pitchFamily="34" charset="0"/>
                <a:cs typeface="Verdana" panose="020B0604030504040204" pitchFamily="34" charset="0"/>
              </a:rPr>
              <a:t>:</a:t>
            </a:r>
            <a:r>
              <a:rPr lang="fr-FR" sz="2800" b="1" dirty="0">
                <a:latin typeface="Verdana" panose="020B0604030504040204" pitchFamily="34" charset="0"/>
                <a:ea typeface="Verdana" panose="020B0604030504040204" pitchFamily="34" charset="0"/>
                <a:cs typeface="Verdana" panose="020B0604030504040204" pitchFamily="34" charset="0"/>
              </a:rPr>
              <a:t> </a:t>
            </a:r>
            <a:r>
              <a:rPr lang="fr-FR" sz="2000" b="1" i="1" dirty="0">
                <a:latin typeface="Verdana" panose="020B0604030504040204" pitchFamily="34" charset="0"/>
                <a:ea typeface="Verdana" panose="020B0604030504040204" pitchFamily="34" charset="0"/>
                <a:cs typeface="Verdana" panose="020B0604030504040204" pitchFamily="34" charset="0"/>
              </a:rPr>
              <a:t>Qui êtes vous ? </a:t>
            </a:r>
          </a:p>
          <a:p>
            <a:pPr marL="285750" indent="-285750" algn="just">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Expliquez au recruteur ce que vous pouvez apporter à la société.</a:t>
            </a:r>
          </a:p>
          <a:p>
            <a:pPr marL="285750" indent="-285750" algn="just">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Vous  devez  ici  </a:t>
            </a:r>
            <a:r>
              <a:rPr lang="fr-FR" sz="2000" b="1" dirty="0">
                <a:solidFill>
                  <a:srgbClr val="00B050"/>
                </a:solidFill>
                <a:latin typeface="Verdana" panose="020B0604030504040204" pitchFamily="34" charset="0"/>
                <a:ea typeface="Verdana" panose="020B0604030504040204" pitchFamily="34" charset="0"/>
                <a:cs typeface="Verdana" panose="020B0604030504040204" pitchFamily="34" charset="0"/>
              </a:rPr>
              <a:t>justifier  </a:t>
            </a:r>
            <a:r>
              <a:rPr lang="fr-FR" sz="2000" dirty="0">
                <a:latin typeface="Verdana" panose="020B0604030504040204" pitchFamily="34" charset="0"/>
                <a:ea typeface="Verdana" panose="020B0604030504040204" pitchFamily="34" charset="0"/>
                <a:cs typeface="Verdana" panose="020B0604030504040204" pitchFamily="34" charset="0"/>
              </a:rPr>
              <a:t>votre  demande  en l'inscrivant  dans  votre  cursus</a:t>
            </a:r>
          </a:p>
          <a:p>
            <a:pPr marL="285750" indent="-285750" algn="just">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Votre lettre de motivation peut  compléter  votre  CV  en  détaillant  une  expérience  particulièrement  intéressante  que vous  n'avez  pas  pu développer  dans  votre  CV  :  </a:t>
            </a:r>
            <a:r>
              <a:rPr lang="fr-FR" sz="2000" b="1" dirty="0">
                <a:latin typeface="Verdana" panose="020B0604030504040204" pitchFamily="34" charset="0"/>
                <a:ea typeface="Verdana" panose="020B0604030504040204" pitchFamily="34" charset="0"/>
                <a:cs typeface="Verdana" panose="020B0604030504040204" pitchFamily="34" charset="0"/>
              </a:rPr>
              <a:t>mission,  responsabilité,  résultats... </a:t>
            </a:r>
          </a:p>
          <a:p>
            <a:pPr algn="just">
              <a:lnSpc>
                <a:spcPct val="150000"/>
              </a:lnSpc>
            </a:pPr>
            <a:r>
              <a:rPr lang="fr-FR" sz="2400" b="1" u="sng" dirty="0">
                <a:latin typeface="Verdana" panose="020B0604030504040204" pitchFamily="34" charset="0"/>
                <a:ea typeface="Verdana" panose="020B0604030504040204" pitchFamily="34" charset="0"/>
                <a:cs typeface="Verdana" panose="020B0604030504040204" pitchFamily="34" charset="0"/>
              </a:rPr>
              <a:t>Troisième  partie</a:t>
            </a:r>
            <a:r>
              <a:rPr lang="fr-FR" sz="2800" b="1" u="sng" dirty="0">
                <a:latin typeface="Verdana" panose="020B0604030504040204" pitchFamily="34" charset="0"/>
                <a:ea typeface="Verdana" panose="020B0604030504040204" pitchFamily="34" charset="0"/>
                <a:cs typeface="Verdana" panose="020B0604030504040204" pitchFamily="34" charset="0"/>
              </a:rPr>
              <a:t>:</a:t>
            </a:r>
            <a:r>
              <a:rPr lang="fr-FR" sz="2800" b="1" dirty="0">
                <a:latin typeface="Verdana" panose="020B0604030504040204" pitchFamily="34" charset="0"/>
                <a:ea typeface="Verdana" panose="020B0604030504040204" pitchFamily="34" charset="0"/>
                <a:cs typeface="Verdana" panose="020B0604030504040204" pitchFamily="34" charset="0"/>
              </a:rPr>
              <a:t> </a:t>
            </a:r>
            <a:r>
              <a:rPr lang="fr-FR" sz="2000" b="1" i="1" dirty="0">
                <a:latin typeface="Verdana" panose="020B0604030504040204" pitchFamily="34" charset="0"/>
                <a:ea typeface="Verdana" panose="020B0604030504040204" pitchFamily="34" charset="0"/>
                <a:cs typeface="Verdana" panose="020B0604030504040204" pitchFamily="34" charset="0"/>
              </a:rPr>
              <a:t>Pourquoi  voulez-vous  ce stage/emploi/formation ? </a:t>
            </a:r>
            <a:endParaRPr lang="fr-FR" sz="2000" dirty="0">
              <a:latin typeface="Verdana" panose="020B0604030504040204" pitchFamily="34" charset="0"/>
              <a:ea typeface="Verdana" panose="020B0604030504040204" pitchFamily="34" charset="0"/>
              <a:cs typeface="Verdana" panose="020B0604030504040204" pitchFamily="34" charset="0"/>
            </a:endParaRPr>
          </a:p>
          <a:p>
            <a:pPr marL="285750" indent="-285750" algn="just">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Expliquez  pourquoi l'entreprise ou l'institut vous attire, en quoi la mission/formation vous semble intéressante et en quoi vous motive-t-elle.</a:t>
            </a:r>
          </a:p>
          <a:p>
            <a:pPr marL="285750" indent="-285750" algn="just">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Proposez un entretien avec la formule de politesse adéquate.</a:t>
            </a:r>
            <a:r>
              <a:rPr lang="fr-FR" sz="2000" dirty="0">
                <a:latin typeface="Verdana" panose="020B0604030504040204" pitchFamily="34" charset="0"/>
                <a:ea typeface="Verdana" panose="020B0604030504040204" pitchFamily="34" charset="0"/>
              </a:rPr>
              <a:t> </a:t>
            </a:r>
          </a:p>
          <a:p>
            <a:pPr marL="285750" indent="-285750" algn="just">
              <a:lnSpc>
                <a:spcPct val="150000"/>
              </a:lnSpc>
              <a:buFontTx/>
              <a:buChar char="-"/>
            </a:pPr>
            <a:r>
              <a:rPr lang="fr-FR" sz="2000" dirty="0">
                <a:latin typeface="Verdana" panose="020B0604030504040204" pitchFamily="34" charset="0"/>
                <a:ea typeface="Verdana" panose="020B0604030504040204" pitchFamily="34" charset="0"/>
                <a:cs typeface="Verdana" panose="020B0604030504040204" pitchFamily="34" charset="0"/>
              </a:rPr>
              <a:t>Terminez toujours votre lettre de motivation en précisant que vous restez à disposition du lecteur pour plus d'informations.</a:t>
            </a:r>
          </a:p>
        </p:txBody>
      </p:sp>
    </p:spTree>
    <p:extLst>
      <p:ext uri="{BB962C8B-B14F-4D97-AF65-F5344CB8AC3E}">
        <p14:creationId xmlns:p14="http://schemas.microsoft.com/office/powerpoint/2010/main" xmlns="" val="550884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Effect transition="in" filter="fade">
                                      <p:cBhvr>
                                        <p:cTn id="49" dur="1000"/>
                                        <p:tgtEl>
                                          <p:spTgt spid="2">
                                            <p:txEl>
                                              <p:pRg st="6" end="6"/>
                                            </p:txEl>
                                          </p:spTgt>
                                        </p:tgtEl>
                                      </p:cBhvr>
                                    </p:animEffect>
                                    <p:anim calcmode="lin" valueType="num">
                                      <p:cBhvr>
                                        <p:cTn id="5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
                                            <p:txEl>
                                              <p:pRg st="7" end="7"/>
                                            </p:txEl>
                                          </p:spTgt>
                                        </p:tgtEl>
                                        <p:attrNameLst>
                                          <p:attrName>style.visibility</p:attrName>
                                        </p:attrNameLst>
                                      </p:cBhvr>
                                      <p:to>
                                        <p:strVal val="visible"/>
                                      </p:to>
                                    </p:set>
                                    <p:animEffect transition="in" filter="fade">
                                      <p:cBhvr>
                                        <p:cTn id="56" dur="1000"/>
                                        <p:tgtEl>
                                          <p:spTgt spid="2">
                                            <p:txEl>
                                              <p:pRg st="7" end="7"/>
                                            </p:txEl>
                                          </p:spTgt>
                                        </p:tgtEl>
                                      </p:cBhvr>
                                    </p:animEffect>
                                    <p:anim calcmode="lin" valueType="num">
                                      <p:cBhvr>
                                        <p:cTn id="57"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5">
            <a:extLst>
              <a:ext uri="{FF2B5EF4-FFF2-40B4-BE49-F238E27FC236}">
                <a16:creationId xmlns:a16="http://schemas.microsoft.com/office/drawing/2014/main" xmlns="" id="{19AE0F14-F056-4CF1-ACA5-436F299DA67D}"/>
              </a:ext>
            </a:extLst>
          </p:cNvPr>
          <p:cNvSpPr>
            <a:spLocks noChangeArrowheads="1"/>
          </p:cNvSpPr>
          <p:nvPr/>
        </p:nvSpPr>
        <p:spPr bwMode="auto">
          <a:xfrm>
            <a:off x="119270" y="98589"/>
            <a:ext cx="11913704" cy="632443"/>
          </a:xfrm>
          <a:prstGeom prst="flowChartAlternateProcess">
            <a:avLst/>
          </a:prstGeom>
          <a:solidFill>
            <a:srgbClr val="C00000"/>
          </a:solidFill>
          <a:ln w="38100" cmpd="dbl">
            <a:solidFill>
              <a:srgbClr val="FFC000"/>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457200">
              <a:lnSpc>
                <a:spcPct val="150000"/>
              </a:lnSpc>
              <a:defRPr sz="1800" b="0" i="0" u="none" strike="noStrike" kern="0" cap="none" spc="0" baseline="0">
                <a:solidFill>
                  <a:srgbClr val="000000"/>
                </a:solidFill>
                <a:uFillTx/>
              </a:defRPr>
            </a:pPr>
            <a:r>
              <a:rPr lang="fr-FR" sz="2400" b="1" u="sng" kern="0" dirty="0">
                <a:solidFill>
                  <a:schemeClr val="bg1"/>
                </a:solidFill>
                <a:latin typeface="Verdana" panose="020B0604030504040204" pitchFamily="34" charset="0"/>
                <a:ea typeface="Verdana" panose="020B0604030504040204" pitchFamily="34" charset="0"/>
                <a:cs typeface="Verdana" panose="020B0604030504040204" pitchFamily="34" charset="0"/>
              </a:rPr>
              <a:t>Chapitre 02:</a:t>
            </a:r>
            <a:r>
              <a:rPr 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fr-FR" sz="2400" b="1" kern="0" dirty="0">
                <a:solidFill>
                  <a:schemeClr val="bg1"/>
                </a:solidFill>
                <a:latin typeface="Verdana" panose="020B0604030504040204" pitchFamily="34" charset="0"/>
                <a:ea typeface="Verdana" panose="020B0604030504040204" pitchFamily="34" charset="0"/>
              </a:rPr>
              <a:t>CV ET LETTRE DE MOTIVATION</a:t>
            </a:r>
            <a:endParaRPr lang="fr-FR" alt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Rectangle 2">
            <a:extLst>
              <a:ext uri="{FF2B5EF4-FFF2-40B4-BE49-F238E27FC236}">
                <a16:creationId xmlns:a16="http://schemas.microsoft.com/office/drawing/2014/main" xmlns="" id="{6B2571D1-B150-43E4-A198-6ACBCDB658D4}"/>
              </a:ext>
            </a:extLst>
          </p:cNvPr>
          <p:cNvSpPr/>
          <p:nvPr/>
        </p:nvSpPr>
        <p:spPr>
          <a:xfrm>
            <a:off x="119270" y="732318"/>
            <a:ext cx="5868780" cy="571631"/>
          </a:xfrm>
          <a:prstGeom prst="rect">
            <a:avLst/>
          </a:prstGeom>
        </p:spPr>
        <p:txBody>
          <a:bodyPr wrap="square">
            <a:spAutoFit/>
          </a:bodyPr>
          <a:lstStyle/>
          <a:p>
            <a:pPr>
              <a:lnSpc>
                <a:spcPct val="150000"/>
              </a:lnSpc>
            </a:pPr>
            <a:r>
              <a:rPr lang="fr-FR" sz="2400" b="1"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Quelques règles à respecter…</a:t>
            </a:r>
            <a:endParaRPr lang="fr-FR" sz="2400" b="1" dirty="0">
              <a:latin typeface="Verdana" panose="020B0604030504040204" pitchFamily="34" charset="0"/>
              <a:ea typeface="Verdana" panose="020B0604030504040204" pitchFamily="34" charset="0"/>
              <a:cs typeface="Verdana" panose="020B0604030504040204" pitchFamily="34" charset="0"/>
            </a:endParaRPr>
          </a:p>
        </p:txBody>
      </p:sp>
      <p:sp>
        <p:nvSpPr>
          <p:cNvPr id="2" name="Rectangle 1">
            <a:extLst>
              <a:ext uri="{FF2B5EF4-FFF2-40B4-BE49-F238E27FC236}">
                <a16:creationId xmlns:a16="http://schemas.microsoft.com/office/drawing/2014/main" xmlns="" id="{2B59AEA8-CBE5-44B4-B1EB-FA415D3A1058}"/>
              </a:ext>
            </a:extLst>
          </p:cNvPr>
          <p:cNvSpPr/>
          <p:nvPr/>
        </p:nvSpPr>
        <p:spPr>
          <a:xfrm>
            <a:off x="119270" y="1321640"/>
            <a:ext cx="11913703" cy="5570051"/>
          </a:xfrm>
          <a:prstGeom prst="rect">
            <a:avLst/>
          </a:prstGeom>
        </p:spPr>
        <p:txBody>
          <a:bodyPr wrap="square">
            <a:spAutoFit/>
          </a:bodyPr>
          <a:lstStyle/>
          <a:p>
            <a:pPr marL="285750" indent="-285750" algn="just">
              <a:lnSpc>
                <a:spcPct val="150000"/>
              </a:lnSpc>
              <a:buFontTx/>
              <a:buChar char="-"/>
            </a:pPr>
            <a:r>
              <a:rPr lang="fr-FR" sz="2000" b="1" dirty="0">
                <a:latin typeface="Verdana" panose="020B0604030504040204" pitchFamily="34" charset="0"/>
                <a:ea typeface="Verdana" panose="020B0604030504040204" pitchFamily="34" charset="0"/>
                <a:cs typeface="Verdana" panose="020B0604030504040204" pitchFamily="34" charset="0"/>
              </a:rPr>
              <a:t>Une page, pas plus. L’inverse serait signe d'un manque d'esprit de synthèse et ne motiverait pas le recruteur a la lire.</a:t>
            </a:r>
          </a:p>
          <a:p>
            <a:pPr marL="285750" lvl="0" indent="-285750">
              <a:lnSpc>
                <a:spcPct val="150000"/>
              </a:lnSpc>
              <a:buFontTx/>
              <a:buChar char="-"/>
            </a:pPr>
            <a:r>
              <a:rPr lang="fr-FR" sz="2000" b="1" dirty="0">
                <a:latin typeface="Verdana" panose="020B0604030504040204" pitchFamily="34" charset="0"/>
                <a:ea typeface="Verdana" panose="020B0604030504040204" pitchFamily="34" charset="0"/>
                <a:cs typeface="Verdana" panose="020B0604030504040204" pitchFamily="34" charset="0"/>
              </a:rPr>
              <a:t>Pour la mise en page </a:t>
            </a:r>
          </a:p>
          <a:p>
            <a:pPr lvl="0" algn="just">
              <a:lnSpc>
                <a:spcPct val="150000"/>
              </a:lnSpc>
            </a:pPr>
            <a:r>
              <a:rPr lang="fr-FR" sz="2000" b="1" dirty="0">
                <a:latin typeface="Verdana" panose="020B0604030504040204" pitchFamily="34" charset="0"/>
                <a:ea typeface="Verdana" panose="020B0604030504040204" pitchFamily="34" charset="0"/>
                <a:cs typeface="Verdana" panose="020B0604030504040204" pitchFamily="34" charset="0"/>
              </a:rPr>
              <a:t>         - </a:t>
            </a:r>
            <a:r>
              <a:rPr lang="fr-FR" sz="2000" dirty="0">
                <a:latin typeface="Verdana" panose="020B0604030504040204" pitchFamily="34" charset="0"/>
                <a:ea typeface="Verdana" panose="020B0604030504040204" pitchFamily="34" charset="0"/>
                <a:cs typeface="Verdana" panose="020B0604030504040204" pitchFamily="34" charset="0"/>
              </a:rPr>
              <a:t>Premièrement, n'utilisez pas de polices excentriques. Arial ou Times seront parfaites.</a:t>
            </a:r>
          </a:p>
          <a:p>
            <a:pPr>
              <a:lnSpc>
                <a:spcPct val="150000"/>
              </a:lnSpc>
            </a:pPr>
            <a:r>
              <a:rPr lang="fr-FR" sz="2000" dirty="0">
                <a:latin typeface="Verdana" panose="020B0604030504040204" pitchFamily="34" charset="0"/>
                <a:ea typeface="Verdana" panose="020B0604030504040204" pitchFamily="34" charset="0"/>
                <a:cs typeface="Verdana" panose="020B0604030504040204" pitchFamily="34" charset="0"/>
              </a:rPr>
              <a:t>         - Contentez-vous ensuite de trois paragraphes, chacune répondant à une  question. </a:t>
            </a:r>
          </a:p>
          <a:p>
            <a:pPr lvl="0">
              <a:lnSpc>
                <a:spcPct val="150000"/>
              </a:lnSpc>
            </a:pPr>
            <a:r>
              <a:rPr lang="fr-FR" sz="2000" dirty="0">
                <a:latin typeface="Verdana" panose="020B0604030504040204" pitchFamily="34" charset="0"/>
                <a:ea typeface="Verdana" panose="020B0604030504040204" pitchFamily="34" charset="0"/>
                <a:cs typeface="Verdana" panose="020B0604030504040204" pitchFamily="34" charset="0"/>
              </a:rPr>
              <a:t>         - Enfin privilégiez un format PDF.</a:t>
            </a:r>
            <a:endParaRPr lang="fr-FR" sz="2000" b="1" dirty="0">
              <a:latin typeface="Verdana" panose="020B0604030504040204" pitchFamily="34" charset="0"/>
              <a:ea typeface="Verdana" panose="020B0604030504040204" pitchFamily="34" charset="0"/>
              <a:cs typeface="Verdana" panose="020B0604030504040204" pitchFamily="34" charset="0"/>
            </a:endParaRPr>
          </a:p>
          <a:p>
            <a:pPr marL="285750" indent="-285750" algn="just">
              <a:lnSpc>
                <a:spcPct val="150000"/>
              </a:lnSpc>
              <a:buFontTx/>
              <a:buChar char="-"/>
            </a:pPr>
            <a:r>
              <a:rPr lang="fr-FR" sz="2000" b="1" dirty="0">
                <a:latin typeface="Verdana" panose="020B0604030504040204" pitchFamily="34" charset="0"/>
                <a:ea typeface="Verdana" panose="020B0604030504040204" pitchFamily="34" charset="0"/>
                <a:cs typeface="Verdana" panose="020B0604030504040204" pitchFamily="34" charset="0"/>
              </a:rPr>
              <a:t>Aucune faute d'orthographe. Il est primordial de faire relire votre  lettre pour valider qu'il n'ait aucune faute. </a:t>
            </a:r>
          </a:p>
          <a:p>
            <a:pPr marL="285750" indent="-285750" algn="just">
              <a:lnSpc>
                <a:spcPct val="150000"/>
              </a:lnSpc>
              <a:buFontTx/>
              <a:buChar char="-"/>
            </a:pPr>
            <a:r>
              <a:rPr lang="fr-FR" sz="2000" b="1" dirty="0">
                <a:latin typeface="Verdana" panose="020B0604030504040204" pitchFamily="34" charset="0"/>
                <a:ea typeface="Verdana" panose="020B0604030504040204" pitchFamily="34" charset="0"/>
                <a:cs typeface="Verdana" panose="020B0604030504040204" pitchFamily="34" charset="0"/>
              </a:rPr>
              <a:t>Mettre en avant ses qualités et d’attirer l’attention du lecteur.</a:t>
            </a:r>
          </a:p>
          <a:p>
            <a:pPr marL="285750" indent="-285750" algn="just">
              <a:lnSpc>
                <a:spcPct val="150000"/>
              </a:lnSpc>
              <a:buFontTx/>
              <a:buChar char="-"/>
            </a:pPr>
            <a:r>
              <a:rPr lang="fr-FR" sz="2000" b="1" dirty="0">
                <a:latin typeface="Verdana" panose="020B0604030504040204" pitchFamily="34" charset="0"/>
                <a:ea typeface="Verdana" panose="020B0604030504040204" pitchFamily="34" charset="0"/>
                <a:cs typeface="Verdana" panose="020B0604030504040204" pitchFamily="34" charset="0"/>
              </a:rPr>
              <a:t>Évitez les phrases banales du type « Cher monsieur… je vous écris pour  postuler au poste de… ».</a:t>
            </a:r>
          </a:p>
        </p:txBody>
      </p:sp>
    </p:spTree>
    <p:extLst>
      <p:ext uri="{BB962C8B-B14F-4D97-AF65-F5344CB8AC3E}">
        <p14:creationId xmlns:p14="http://schemas.microsoft.com/office/powerpoint/2010/main" xmlns="" val="3383092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fade">
                                      <p:cBhvr>
                                        <p:cTn id="21" dur="1000"/>
                                        <p:tgtEl>
                                          <p:spTgt spid="2">
                                            <p:txEl>
                                              <p:pRg st="1" end="1"/>
                                            </p:txEl>
                                          </p:spTgt>
                                        </p:tgtEl>
                                      </p:cBhvr>
                                    </p:animEffect>
                                    <p:anim calcmode="lin" valueType="num">
                                      <p:cBhvr>
                                        <p:cTn id="22"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1000"/>
                                        <p:tgtEl>
                                          <p:spTgt spid="2">
                                            <p:txEl>
                                              <p:pRg st="2" end="2"/>
                                            </p:txEl>
                                          </p:spTgt>
                                        </p:tgtEl>
                                      </p:cBhvr>
                                    </p:animEffect>
                                    <p:anim calcmode="lin" valueType="num">
                                      <p:cBhvr>
                                        <p:cTn id="2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3" end="3"/>
                                            </p:txEl>
                                          </p:spTgt>
                                        </p:tgtEl>
                                        <p:attrNameLst>
                                          <p:attrName>style.visibility</p:attrName>
                                        </p:attrNameLst>
                                      </p:cBhvr>
                                      <p:to>
                                        <p:strVal val="visible"/>
                                      </p:to>
                                    </p:set>
                                    <p:animEffect transition="in" filter="fade">
                                      <p:cBhvr>
                                        <p:cTn id="35" dur="1000"/>
                                        <p:tgtEl>
                                          <p:spTgt spid="2">
                                            <p:txEl>
                                              <p:pRg st="3" end="3"/>
                                            </p:txEl>
                                          </p:spTgt>
                                        </p:tgtEl>
                                      </p:cBhvr>
                                    </p:animEffect>
                                    <p:anim calcmode="lin" valueType="num">
                                      <p:cBhvr>
                                        <p:cTn id="36"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4" end="4"/>
                                            </p:txEl>
                                          </p:spTgt>
                                        </p:tgtEl>
                                        <p:attrNameLst>
                                          <p:attrName>style.visibility</p:attrName>
                                        </p:attrNameLst>
                                      </p:cBhvr>
                                      <p:to>
                                        <p:strVal val="visible"/>
                                      </p:to>
                                    </p:set>
                                    <p:animEffect transition="in" filter="fade">
                                      <p:cBhvr>
                                        <p:cTn id="42" dur="1000"/>
                                        <p:tgtEl>
                                          <p:spTgt spid="2">
                                            <p:txEl>
                                              <p:pRg st="4" end="4"/>
                                            </p:txEl>
                                          </p:spTgt>
                                        </p:tgtEl>
                                      </p:cBhvr>
                                    </p:animEffect>
                                    <p:anim calcmode="lin" valueType="num">
                                      <p:cBhvr>
                                        <p:cTn id="4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5" end="5"/>
                                            </p:txEl>
                                          </p:spTgt>
                                        </p:tgtEl>
                                        <p:attrNameLst>
                                          <p:attrName>style.visibility</p:attrName>
                                        </p:attrNameLst>
                                      </p:cBhvr>
                                      <p:to>
                                        <p:strVal val="visible"/>
                                      </p:to>
                                    </p:set>
                                    <p:animEffect transition="in" filter="fade">
                                      <p:cBhvr>
                                        <p:cTn id="49" dur="1000"/>
                                        <p:tgtEl>
                                          <p:spTgt spid="2">
                                            <p:txEl>
                                              <p:pRg st="5" end="5"/>
                                            </p:txEl>
                                          </p:spTgt>
                                        </p:tgtEl>
                                      </p:cBhvr>
                                    </p:animEffect>
                                    <p:anim calcmode="lin" valueType="num">
                                      <p:cBhvr>
                                        <p:cTn id="50"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
                                            <p:txEl>
                                              <p:pRg st="6" end="6"/>
                                            </p:txEl>
                                          </p:spTgt>
                                        </p:tgtEl>
                                        <p:attrNameLst>
                                          <p:attrName>style.visibility</p:attrName>
                                        </p:attrNameLst>
                                      </p:cBhvr>
                                      <p:to>
                                        <p:strVal val="visible"/>
                                      </p:to>
                                    </p:set>
                                    <p:animEffect transition="in" filter="fade">
                                      <p:cBhvr>
                                        <p:cTn id="56" dur="1000"/>
                                        <p:tgtEl>
                                          <p:spTgt spid="2">
                                            <p:txEl>
                                              <p:pRg st="6" end="6"/>
                                            </p:txEl>
                                          </p:spTgt>
                                        </p:tgtEl>
                                      </p:cBhvr>
                                    </p:animEffect>
                                    <p:anim calcmode="lin" valueType="num">
                                      <p:cBhvr>
                                        <p:cTn id="57"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2">
                                            <p:txEl>
                                              <p:pRg st="7" end="7"/>
                                            </p:txEl>
                                          </p:spTgt>
                                        </p:tgtEl>
                                        <p:attrNameLst>
                                          <p:attrName>style.visibility</p:attrName>
                                        </p:attrNameLst>
                                      </p:cBhvr>
                                      <p:to>
                                        <p:strVal val="visible"/>
                                      </p:to>
                                    </p:set>
                                    <p:animEffect transition="in" filter="fade">
                                      <p:cBhvr>
                                        <p:cTn id="63" dur="1000"/>
                                        <p:tgtEl>
                                          <p:spTgt spid="2">
                                            <p:txEl>
                                              <p:pRg st="7" end="7"/>
                                            </p:txEl>
                                          </p:spTgt>
                                        </p:tgtEl>
                                      </p:cBhvr>
                                    </p:animEffect>
                                    <p:anim calcmode="lin" valueType="num">
                                      <p:cBhvr>
                                        <p:cTn id="64"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5">
            <a:extLst>
              <a:ext uri="{FF2B5EF4-FFF2-40B4-BE49-F238E27FC236}">
                <a16:creationId xmlns:a16="http://schemas.microsoft.com/office/drawing/2014/main" xmlns="" id="{19AE0F14-F056-4CF1-ACA5-436F299DA67D}"/>
              </a:ext>
            </a:extLst>
          </p:cNvPr>
          <p:cNvSpPr>
            <a:spLocks noChangeArrowheads="1"/>
          </p:cNvSpPr>
          <p:nvPr/>
        </p:nvSpPr>
        <p:spPr bwMode="auto">
          <a:xfrm>
            <a:off x="119270" y="98589"/>
            <a:ext cx="11913704" cy="632443"/>
          </a:xfrm>
          <a:prstGeom prst="flowChartAlternateProcess">
            <a:avLst/>
          </a:prstGeom>
          <a:solidFill>
            <a:srgbClr val="C00000"/>
          </a:solidFill>
          <a:ln w="38100" cmpd="dbl">
            <a:solidFill>
              <a:srgbClr val="FFC000"/>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457200">
              <a:lnSpc>
                <a:spcPct val="150000"/>
              </a:lnSpc>
              <a:defRPr sz="1800" b="0" i="0" u="none" strike="noStrike" kern="0" cap="none" spc="0" baseline="0">
                <a:solidFill>
                  <a:srgbClr val="000000"/>
                </a:solidFill>
                <a:uFillTx/>
              </a:defRPr>
            </a:pPr>
            <a:r>
              <a:rPr lang="fr-FR" sz="2400" b="1" u="sng" kern="0" dirty="0">
                <a:solidFill>
                  <a:schemeClr val="bg1"/>
                </a:solidFill>
                <a:latin typeface="Verdana" panose="020B0604030504040204" pitchFamily="34" charset="0"/>
                <a:ea typeface="Verdana" panose="020B0604030504040204" pitchFamily="34" charset="0"/>
                <a:cs typeface="Verdana" panose="020B0604030504040204" pitchFamily="34" charset="0"/>
              </a:rPr>
              <a:t>Chapitre 02:</a:t>
            </a:r>
            <a:r>
              <a:rPr 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fr-FR" sz="2400" b="1" kern="0" dirty="0">
                <a:solidFill>
                  <a:schemeClr val="bg1"/>
                </a:solidFill>
                <a:latin typeface="Verdana" panose="020B0604030504040204" pitchFamily="34" charset="0"/>
                <a:ea typeface="Verdana" panose="020B0604030504040204" pitchFamily="34" charset="0"/>
              </a:rPr>
              <a:t>CV ET LETTRE DE MOTIVATION</a:t>
            </a:r>
            <a:endParaRPr lang="fr-FR" alt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Rectangle 1">
            <a:extLst>
              <a:ext uri="{FF2B5EF4-FFF2-40B4-BE49-F238E27FC236}">
                <a16:creationId xmlns:a16="http://schemas.microsoft.com/office/drawing/2014/main" xmlns="" id="{B2107C78-9D72-42AC-86CE-78176772AE4F}"/>
              </a:ext>
            </a:extLst>
          </p:cNvPr>
          <p:cNvSpPr/>
          <p:nvPr/>
        </p:nvSpPr>
        <p:spPr>
          <a:xfrm>
            <a:off x="119270" y="987714"/>
            <a:ext cx="11913704" cy="4770986"/>
          </a:xfrm>
          <a:prstGeom prst="rect">
            <a:avLst/>
          </a:prstGeom>
        </p:spPr>
        <p:txBody>
          <a:bodyPr wrap="square">
            <a:spAutoFit/>
          </a:bodyPr>
          <a:lstStyle/>
          <a:p>
            <a:pPr algn="just">
              <a:lnSpc>
                <a:spcPct val="150000"/>
              </a:lnSpc>
            </a:pPr>
            <a:r>
              <a:rPr lang="fr-FR" sz="2000" b="1" dirty="0">
                <a:latin typeface="Verdana" panose="020B0604030504040204" pitchFamily="34" charset="0"/>
                <a:ea typeface="Verdana" panose="020B0604030504040204" pitchFamily="34" charset="0"/>
                <a:cs typeface="Verdana" panose="020B0604030504040204" pitchFamily="34" charset="0"/>
              </a:rPr>
              <a:t>-  tout en œuvre pour retenir l’attention du recruteur  dès les premières lignes et ainsi lui donner envie d’aller consulter  votre CV. </a:t>
            </a:r>
          </a:p>
          <a:p>
            <a:pPr marL="285750" indent="-285750" algn="just">
              <a:lnSpc>
                <a:spcPct val="150000"/>
              </a:lnSpc>
              <a:buFontTx/>
              <a:buChar char="-"/>
            </a:pPr>
            <a:r>
              <a:rPr lang="fr-FR" sz="2000" b="1" dirty="0">
                <a:latin typeface="Verdana" panose="020B0604030504040204" pitchFamily="34" charset="0"/>
                <a:ea typeface="Verdana" panose="020B0604030504040204" pitchFamily="34" charset="0"/>
                <a:cs typeface="Verdana" panose="020B0604030504040204" pitchFamily="34" charset="0"/>
              </a:rPr>
              <a:t>Rentrez rapidement dans le vif du sujet en étant concret avec un style direct.</a:t>
            </a:r>
          </a:p>
          <a:p>
            <a:pPr marL="285750" indent="-285750" algn="just">
              <a:lnSpc>
                <a:spcPct val="150000"/>
              </a:lnSpc>
              <a:buFontTx/>
              <a:buChar char="-"/>
            </a:pPr>
            <a:r>
              <a:rPr lang="fr-FR" sz="2000" b="1" dirty="0">
                <a:latin typeface="Verdana" panose="020B0604030504040204" pitchFamily="34" charset="0"/>
                <a:ea typeface="Verdana" panose="020B0604030504040204" pitchFamily="34" charset="0"/>
                <a:cs typeface="Verdana" panose="020B0604030504040204" pitchFamily="34" charset="0"/>
              </a:rPr>
              <a:t>Ne commencez jamais votre lettre par "Je". </a:t>
            </a:r>
          </a:p>
          <a:p>
            <a:pPr marL="285750" indent="-285750" algn="just">
              <a:lnSpc>
                <a:spcPct val="150000"/>
              </a:lnSpc>
              <a:buFontTx/>
              <a:buChar char="-"/>
            </a:pPr>
            <a:r>
              <a:rPr lang="fr-FR" sz="2000" b="1" dirty="0">
                <a:latin typeface="Verdana" panose="020B0604030504040204" pitchFamily="34" charset="0"/>
                <a:ea typeface="Verdana" panose="020B0604030504040204" pitchFamily="34" charset="0"/>
                <a:cs typeface="Verdana" panose="020B0604030504040204" pitchFamily="34" charset="0"/>
              </a:rPr>
              <a:t>Vérifiez si vous vous adressez à une dame ou un monsieur, et adaptez votre lettre en fonction</a:t>
            </a:r>
          </a:p>
          <a:p>
            <a:pPr marL="285750" indent="-285750" algn="just">
              <a:buFontTx/>
              <a:buChar char="-"/>
            </a:pPr>
            <a:r>
              <a:rPr lang="fr-FR" sz="2000" b="1" dirty="0">
                <a:latin typeface="Verdana" panose="020B0604030504040204" pitchFamily="34" charset="0"/>
                <a:ea typeface="Verdana" panose="020B0604030504040204" pitchFamily="34" charset="0"/>
                <a:cs typeface="Verdana" panose="020B0604030504040204" pitchFamily="34" charset="0"/>
              </a:rPr>
              <a:t>On dit : "Je réponds à votre offre d'emploi" et non pas "je réponds à votre demande d'emploi,</a:t>
            </a:r>
          </a:p>
          <a:p>
            <a:pPr algn="just">
              <a:lnSpc>
                <a:spcPct val="150000"/>
              </a:lnSpc>
            </a:pPr>
            <a:r>
              <a:rPr lang="fr-FR" sz="2000" b="1" dirty="0">
                <a:latin typeface="Verdana" panose="020B0604030504040204" pitchFamily="34" charset="0"/>
                <a:ea typeface="Verdana" panose="020B0604030504040204" pitchFamily="34" charset="0"/>
                <a:cs typeface="Verdana" panose="020B0604030504040204" pitchFamily="34" charset="0"/>
              </a:rPr>
              <a:t>- N'utilisez pas les formules négatives. </a:t>
            </a:r>
          </a:p>
          <a:p>
            <a:pPr algn="just">
              <a:lnSpc>
                <a:spcPct val="150000"/>
              </a:lnSpc>
            </a:pPr>
            <a:r>
              <a:rPr lang="fr-FR" sz="2000" b="1" dirty="0">
                <a:latin typeface="Verdana" panose="020B0604030504040204" pitchFamily="34" charset="0"/>
                <a:ea typeface="Verdana" panose="020B0604030504040204" pitchFamily="34" charset="0"/>
                <a:cs typeface="Verdana" panose="020B0604030504040204" pitchFamily="34" charset="0"/>
              </a:rPr>
              <a:t>- Evitez les répétitions. </a:t>
            </a:r>
          </a:p>
          <a:p>
            <a:pPr marL="285750" indent="-285750" algn="just">
              <a:lnSpc>
                <a:spcPct val="150000"/>
              </a:lnSpc>
              <a:buFontTx/>
              <a:buChar char="-"/>
            </a:pPr>
            <a:r>
              <a:rPr lang="fr-FR" sz="2000" b="1" dirty="0">
                <a:latin typeface="Verdana" panose="020B0604030504040204" pitchFamily="34" charset="0"/>
                <a:ea typeface="Verdana" panose="020B0604030504040204" pitchFamily="34" charset="0"/>
                <a:cs typeface="Verdana" panose="020B0604030504040204" pitchFamily="34" charset="0"/>
              </a:rPr>
              <a:t>Ne soyez pas pompeux, inutile de multiplier les formulations trop polies. </a:t>
            </a:r>
            <a:endParaRPr lang="fr-FR" sz="2000" dirty="0"/>
          </a:p>
        </p:txBody>
      </p:sp>
    </p:spTree>
    <p:extLst>
      <p:ext uri="{BB962C8B-B14F-4D97-AF65-F5344CB8AC3E}">
        <p14:creationId xmlns:p14="http://schemas.microsoft.com/office/powerpoint/2010/main" xmlns="" val="1257398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Effect transition="in" filter="fade">
                                      <p:cBhvr>
                                        <p:cTn id="49" dur="1000"/>
                                        <p:tgtEl>
                                          <p:spTgt spid="2">
                                            <p:txEl>
                                              <p:pRg st="6" end="6"/>
                                            </p:txEl>
                                          </p:spTgt>
                                        </p:tgtEl>
                                      </p:cBhvr>
                                    </p:animEffect>
                                    <p:anim calcmode="lin" valueType="num">
                                      <p:cBhvr>
                                        <p:cTn id="5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
                                            <p:txEl>
                                              <p:pRg st="7" end="7"/>
                                            </p:txEl>
                                          </p:spTgt>
                                        </p:tgtEl>
                                        <p:attrNameLst>
                                          <p:attrName>style.visibility</p:attrName>
                                        </p:attrNameLst>
                                      </p:cBhvr>
                                      <p:to>
                                        <p:strVal val="visible"/>
                                      </p:to>
                                    </p:set>
                                    <p:animEffect transition="in" filter="fade">
                                      <p:cBhvr>
                                        <p:cTn id="56" dur="1000"/>
                                        <p:tgtEl>
                                          <p:spTgt spid="2">
                                            <p:txEl>
                                              <p:pRg st="7" end="7"/>
                                            </p:txEl>
                                          </p:spTgt>
                                        </p:tgtEl>
                                      </p:cBhvr>
                                    </p:animEffect>
                                    <p:anim calcmode="lin" valueType="num">
                                      <p:cBhvr>
                                        <p:cTn id="57"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5">
            <a:extLst>
              <a:ext uri="{FF2B5EF4-FFF2-40B4-BE49-F238E27FC236}">
                <a16:creationId xmlns:a16="http://schemas.microsoft.com/office/drawing/2014/main" xmlns="" id="{19AE0F14-F056-4CF1-ACA5-436F299DA67D}"/>
              </a:ext>
            </a:extLst>
          </p:cNvPr>
          <p:cNvSpPr>
            <a:spLocks noChangeArrowheads="1"/>
          </p:cNvSpPr>
          <p:nvPr/>
        </p:nvSpPr>
        <p:spPr bwMode="auto">
          <a:xfrm>
            <a:off x="119270" y="98589"/>
            <a:ext cx="11913704" cy="632443"/>
          </a:xfrm>
          <a:prstGeom prst="flowChartAlternateProcess">
            <a:avLst/>
          </a:prstGeom>
          <a:solidFill>
            <a:srgbClr val="C00000"/>
          </a:solidFill>
          <a:ln w="38100" cmpd="dbl">
            <a:solidFill>
              <a:srgbClr val="FFC000"/>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457200">
              <a:lnSpc>
                <a:spcPct val="150000"/>
              </a:lnSpc>
              <a:defRPr sz="1800" b="0" i="0" u="none" strike="noStrike" kern="0" cap="none" spc="0" baseline="0">
                <a:solidFill>
                  <a:srgbClr val="000000"/>
                </a:solidFill>
                <a:uFillTx/>
              </a:defRPr>
            </a:pPr>
            <a:r>
              <a:rPr lang="fr-FR" sz="2400" b="1" u="sng" kern="0" dirty="0">
                <a:solidFill>
                  <a:schemeClr val="bg1"/>
                </a:solidFill>
                <a:latin typeface="Verdana" panose="020B0604030504040204" pitchFamily="34" charset="0"/>
                <a:ea typeface="Verdana" panose="020B0604030504040204" pitchFamily="34" charset="0"/>
                <a:cs typeface="Verdana" panose="020B0604030504040204" pitchFamily="34" charset="0"/>
              </a:rPr>
              <a:t>Chapitre 02:</a:t>
            </a:r>
            <a:r>
              <a:rPr 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fr-FR" sz="2400" b="1" kern="0" dirty="0">
                <a:solidFill>
                  <a:schemeClr val="bg1"/>
                </a:solidFill>
                <a:latin typeface="Verdana" panose="020B0604030504040204" pitchFamily="34" charset="0"/>
                <a:ea typeface="Verdana" panose="020B0604030504040204" pitchFamily="34" charset="0"/>
              </a:rPr>
              <a:t>CV ET LETTRE DE MOTIVATION</a:t>
            </a:r>
            <a:endParaRPr lang="fr-FR" alt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Rectangle 1">
            <a:extLst>
              <a:ext uri="{FF2B5EF4-FFF2-40B4-BE49-F238E27FC236}">
                <a16:creationId xmlns:a16="http://schemas.microsoft.com/office/drawing/2014/main" xmlns="" id="{A4814D71-940E-4531-A2CB-9536BDCF1022}"/>
              </a:ext>
            </a:extLst>
          </p:cNvPr>
          <p:cNvSpPr/>
          <p:nvPr/>
        </p:nvSpPr>
        <p:spPr>
          <a:xfrm>
            <a:off x="119269" y="917864"/>
            <a:ext cx="11913703" cy="3785652"/>
          </a:xfrm>
          <a:prstGeom prst="rect">
            <a:avLst/>
          </a:prstGeom>
        </p:spPr>
        <p:txBody>
          <a:bodyPr wrap="square">
            <a:spAutoFit/>
          </a:bodyPr>
          <a:lstStyle/>
          <a:p>
            <a:pPr>
              <a:lnSpc>
                <a:spcPct val="150000"/>
              </a:lnSpc>
            </a:pPr>
            <a:r>
              <a:rPr lang="fr-FR" sz="2000" b="1" dirty="0">
                <a:latin typeface="Verdana" panose="020B0604030504040204" pitchFamily="34" charset="0"/>
                <a:ea typeface="Verdana" panose="020B0604030504040204" pitchFamily="34" charset="0"/>
                <a:cs typeface="Verdana" panose="020B0604030504040204" pitchFamily="34" charset="0"/>
              </a:rPr>
              <a:t>- Ne soyez pas misérable, on ne vous embauchera pas par pitié. </a:t>
            </a:r>
          </a:p>
          <a:p>
            <a:pPr>
              <a:lnSpc>
                <a:spcPct val="150000"/>
              </a:lnSpc>
            </a:pPr>
            <a:r>
              <a:rPr lang="fr-FR" sz="2000" b="1" dirty="0">
                <a:latin typeface="Verdana" panose="020B0604030504040204" pitchFamily="34" charset="0"/>
                <a:ea typeface="Verdana" panose="020B0604030504040204" pitchFamily="34" charset="0"/>
                <a:cs typeface="Verdana" panose="020B0604030504040204" pitchFamily="34" charset="0"/>
              </a:rPr>
              <a:t>- Ne soyez pas trop bref (5 lignes ne sont pas suffisantes). </a:t>
            </a:r>
          </a:p>
          <a:p>
            <a:pPr>
              <a:lnSpc>
                <a:spcPct val="150000"/>
              </a:lnSpc>
            </a:pPr>
            <a:r>
              <a:rPr lang="fr-FR" sz="2000" b="1" dirty="0">
                <a:latin typeface="Verdana" panose="020B0604030504040204" pitchFamily="34" charset="0"/>
                <a:ea typeface="Verdana" panose="020B0604030504040204" pitchFamily="34" charset="0"/>
                <a:cs typeface="Verdana" panose="020B0604030504040204" pitchFamily="34" charset="0"/>
              </a:rPr>
              <a:t>- Les formules de politesses</a:t>
            </a:r>
            <a:r>
              <a:rPr lang="fr-FR" sz="2000" dirty="0">
                <a:latin typeface="Verdana" panose="020B0604030504040204" pitchFamily="34" charset="0"/>
                <a:ea typeface="Verdana" panose="020B0604030504040204" pitchFamily="34" charset="0"/>
                <a:cs typeface="Verdana" panose="020B0604030504040204" pitchFamily="34" charset="0"/>
              </a:rPr>
              <a:t> : sont différentes ! </a:t>
            </a:r>
          </a:p>
          <a:p>
            <a:pPr>
              <a:lnSpc>
                <a:spcPct val="150000"/>
              </a:lnSpc>
            </a:pPr>
            <a:r>
              <a:rPr lang="fr-FR" sz="2000" dirty="0">
                <a:latin typeface="Verdana" panose="020B0604030504040204" pitchFamily="34" charset="0"/>
                <a:ea typeface="Verdana" panose="020B0604030504040204" pitchFamily="34" charset="0"/>
                <a:cs typeface="Verdana" panose="020B0604030504040204" pitchFamily="34" charset="0"/>
              </a:rPr>
              <a:t>           - Tout d’abord commencez votre lettre par « Monsieur » ou « Madame » (et non « Cher Monsieur », « Chère Madame »).</a:t>
            </a:r>
          </a:p>
          <a:p>
            <a:pPr>
              <a:lnSpc>
                <a:spcPct val="150000"/>
              </a:lnSpc>
            </a:pPr>
            <a:r>
              <a:rPr lang="fr-FR" sz="2000" dirty="0">
                <a:latin typeface="Verdana" panose="020B0604030504040204" pitchFamily="34" charset="0"/>
                <a:ea typeface="Verdana" panose="020B0604030504040204" pitchFamily="34" charset="0"/>
                <a:cs typeface="Verdana" panose="020B0604030504040204" pitchFamily="34" charset="0"/>
              </a:rPr>
              <a:t>           - Puis, pour conclure votre lettre évitez les formules familières du type « Cdt » ou encore  « </a:t>
            </a:r>
            <a:r>
              <a:rPr lang="fr-FR" sz="2000" b="1" dirty="0">
                <a:latin typeface="Verdana" panose="020B0604030504040204" pitchFamily="34" charset="0"/>
                <a:ea typeface="Verdana" panose="020B0604030504040204" pitchFamily="34" charset="0"/>
                <a:cs typeface="Verdana" panose="020B0604030504040204" pitchFamily="34" charset="0"/>
              </a:rPr>
              <a:t>En espérant une réponse rapide de votre part</a:t>
            </a:r>
            <a:r>
              <a:rPr lang="fr-FR" sz="2000" dirty="0">
                <a:latin typeface="Verdana" panose="020B0604030504040204" pitchFamily="34" charset="0"/>
                <a:ea typeface="Verdana" panose="020B0604030504040204" pitchFamily="34" charset="0"/>
                <a:cs typeface="Verdana" panose="020B0604030504040204" pitchFamily="34" charset="0"/>
              </a:rPr>
              <a:t> » qui pourra sembler maladroite. </a:t>
            </a:r>
          </a:p>
        </p:txBody>
      </p:sp>
      <p:sp>
        <p:nvSpPr>
          <p:cNvPr id="3" name="Rectangle 2">
            <a:extLst>
              <a:ext uri="{FF2B5EF4-FFF2-40B4-BE49-F238E27FC236}">
                <a16:creationId xmlns:a16="http://schemas.microsoft.com/office/drawing/2014/main" xmlns="" id="{A4F89D24-E280-4C57-B421-D5F0F74A6DE1}"/>
              </a:ext>
            </a:extLst>
          </p:cNvPr>
          <p:cNvSpPr/>
          <p:nvPr/>
        </p:nvSpPr>
        <p:spPr>
          <a:xfrm>
            <a:off x="119269" y="4257793"/>
            <a:ext cx="6011582" cy="571631"/>
          </a:xfrm>
          <a:prstGeom prst="rect">
            <a:avLst/>
          </a:prstGeom>
        </p:spPr>
        <p:txBody>
          <a:bodyPr wrap="square">
            <a:spAutoFit/>
          </a:bodyPr>
          <a:lstStyle/>
          <a:p>
            <a:pPr>
              <a:lnSpc>
                <a:spcPct val="150000"/>
              </a:lnSpc>
            </a:pPr>
            <a:r>
              <a:rPr lang="fr-FR" sz="2400" b="1"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Modèles de lettre de motivation :  </a:t>
            </a:r>
            <a:endParaRPr lang="fr-FR" sz="24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xmlns="" val="3083724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1000"/>
                                        <p:tgtEl>
                                          <p:spTgt spid="3"/>
                                        </p:tgtEl>
                                      </p:cBhvr>
                                    </p:animEffect>
                                    <p:anim calcmode="lin" valueType="num">
                                      <p:cBhvr>
                                        <p:cTn id="43" dur="1000" fill="hold"/>
                                        <p:tgtEl>
                                          <p:spTgt spid="3"/>
                                        </p:tgtEl>
                                        <p:attrNameLst>
                                          <p:attrName>ppt_x</p:attrName>
                                        </p:attrNameLst>
                                      </p:cBhvr>
                                      <p:tavLst>
                                        <p:tav tm="0">
                                          <p:val>
                                            <p:strVal val="#ppt_x"/>
                                          </p:val>
                                        </p:tav>
                                        <p:tav tm="100000">
                                          <p:val>
                                            <p:strVal val="#ppt_x"/>
                                          </p:val>
                                        </p:tav>
                                      </p:tavLst>
                                    </p:anim>
                                    <p:anim calcmode="lin" valueType="num">
                                      <p:cBhvr>
                                        <p:cTn id="4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5">
            <a:extLst>
              <a:ext uri="{FF2B5EF4-FFF2-40B4-BE49-F238E27FC236}">
                <a16:creationId xmlns:a16="http://schemas.microsoft.com/office/drawing/2014/main" xmlns="" id="{19AE0F14-F056-4CF1-ACA5-436F299DA67D}"/>
              </a:ext>
            </a:extLst>
          </p:cNvPr>
          <p:cNvSpPr>
            <a:spLocks noChangeArrowheads="1"/>
          </p:cNvSpPr>
          <p:nvPr/>
        </p:nvSpPr>
        <p:spPr bwMode="auto">
          <a:xfrm>
            <a:off x="119270" y="98589"/>
            <a:ext cx="11913704" cy="632443"/>
          </a:xfrm>
          <a:prstGeom prst="flowChartAlternateProcess">
            <a:avLst/>
          </a:prstGeom>
          <a:solidFill>
            <a:srgbClr val="C00000"/>
          </a:solidFill>
          <a:ln w="38100" cmpd="dbl">
            <a:solidFill>
              <a:srgbClr val="FFC000"/>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457200">
              <a:lnSpc>
                <a:spcPct val="150000"/>
              </a:lnSpc>
              <a:defRPr sz="1800" b="0" i="0" u="none" strike="noStrike" kern="0" cap="none" spc="0" baseline="0">
                <a:solidFill>
                  <a:srgbClr val="000000"/>
                </a:solidFill>
                <a:uFillTx/>
              </a:defRPr>
            </a:pPr>
            <a:r>
              <a:rPr lang="fr-FR" sz="2400" b="1" u="sng" kern="0" dirty="0">
                <a:solidFill>
                  <a:schemeClr val="bg1"/>
                </a:solidFill>
                <a:latin typeface="Verdana" panose="020B0604030504040204" pitchFamily="34" charset="0"/>
                <a:ea typeface="Verdana" panose="020B0604030504040204" pitchFamily="34" charset="0"/>
                <a:cs typeface="Verdana" panose="020B0604030504040204" pitchFamily="34" charset="0"/>
              </a:rPr>
              <a:t>Chapitre 02:</a:t>
            </a:r>
            <a:r>
              <a:rPr 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fr-FR" sz="2400" b="1" kern="0" dirty="0">
                <a:solidFill>
                  <a:schemeClr val="bg1"/>
                </a:solidFill>
                <a:latin typeface="Verdana" panose="020B0604030504040204" pitchFamily="34" charset="0"/>
                <a:ea typeface="Verdana" panose="020B0604030504040204" pitchFamily="34" charset="0"/>
              </a:rPr>
              <a:t>CV ET LETTRE DE MOTIVATION</a:t>
            </a:r>
            <a:endParaRPr lang="fr-FR" alt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3" name="Image 2">
            <a:extLst>
              <a:ext uri="{FF2B5EF4-FFF2-40B4-BE49-F238E27FC236}">
                <a16:creationId xmlns:a16="http://schemas.microsoft.com/office/drawing/2014/main" xmlns="" id="{C4E4873E-D46F-4CB3-8F8A-CA9B63AB07F0}"/>
              </a:ext>
            </a:extLst>
          </p:cNvPr>
          <p:cNvPicPr/>
          <p:nvPr/>
        </p:nvPicPr>
        <p:blipFill>
          <a:blip r:embed="rId2"/>
          <a:srcRect/>
          <a:stretch>
            <a:fillRect/>
          </a:stretch>
        </p:blipFill>
        <p:spPr bwMode="auto">
          <a:xfrm>
            <a:off x="119270" y="893208"/>
            <a:ext cx="5630503" cy="5866203"/>
          </a:xfrm>
          <a:prstGeom prst="rect">
            <a:avLst/>
          </a:prstGeom>
          <a:noFill/>
          <a:ln w="9525">
            <a:solidFill>
              <a:srgbClr val="0000FF"/>
            </a:solidFill>
            <a:miter lim="800000"/>
            <a:headEnd/>
            <a:tailEnd/>
          </a:ln>
        </p:spPr>
      </p:pic>
      <p:pic>
        <p:nvPicPr>
          <p:cNvPr id="4" name="Image 3">
            <a:extLst>
              <a:ext uri="{FF2B5EF4-FFF2-40B4-BE49-F238E27FC236}">
                <a16:creationId xmlns:a16="http://schemas.microsoft.com/office/drawing/2014/main" xmlns="" id="{485072BC-BAB7-4B09-B487-A47802940E57}"/>
              </a:ext>
            </a:extLst>
          </p:cNvPr>
          <p:cNvPicPr/>
          <p:nvPr/>
        </p:nvPicPr>
        <p:blipFill>
          <a:blip r:embed="rId3" cstate="print"/>
          <a:srcRect/>
          <a:stretch>
            <a:fillRect/>
          </a:stretch>
        </p:blipFill>
        <p:spPr bwMode="auto">
          <a:xfrm>
            <a:off x="6851499" y="5850756"/>
            <a:ext cx="5066599" cy="849761"/>
          </a:xfrm>
          <a:prstGeom prst="rect">
            <a:avLst/>
          </a:prstGeom>
          <a:noFill/>
          <a:ln w="9525">
            <a:solidFill>
              <a:srgbClr val="0000FF"/>
            </a:solidFill>
            <a:miter lim="800000"/>
            <a:headEnd/>
            <a:tailEnd/>
          </a:ln>
        </p:spPr>
      </p:pic>
      <p:pic>
        <p:nvPicPr>
          <p:cNvPr id="5" name="Image 4">
            <a:extLst>
              <a:ext uri="{FF2B5EF4-FFF2-40B4-BE49-F238E27FC236}">
                <a16:creationId xmlns:a16="http://schemas.microsoft.com/office/drawing/2014/main" xmlns="" id="{479E947D-0BFF-4282-827F-BECAEB7B4691}"/>
              </a:ext>
            </a:extLst>
          </p:cNvPr>
          <p:cNvPicPr/>
          <p:nvPr/>
        </p:nvPicPr>
        <p:blipFill>
          <a:blip r:embed="rId4"/>
          <a:srcRect/>
          <a:stretch>
            <a:fillRect/>
          </a:stretch>
        </p:blipFill>
        <p:spPr bwMode="auto">
          <a:xfrm>
            <a:off x="6851499" y="893208"/>
            <a:ext cx="5066599" cy="4957548"/>
          </a:xfrm>
          <a:prstGeom prst="rect">
            <a:avLst/>
          </a:prstGeom>
          <a:noFill/>
          <a:ln w="9525">
            <a:solidFill>
              <a:srgbClr val="0000FF"/>
            </a:solidFill>
            <a:miter lim="800000"/>
            <a:headEnd/>
            <a:tailEnd/>
          </a:ln>
        </p:spPr>
      </p:pic>
    </p:spTree>
    <p:extLst>
      <p:ext uri="{BB962C8B-B14F-4D97-AF65-F5344CB8AC3E}">
        <p14:creationId xmlns:p14="http://schemas.microsoft.com/office/powerpoint/2010/main" xmlns="" val="3467785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5B044CF3-F107-4709-AC89-BC8E799A910C}"/>
              </a:ext>
            </a:extLst>
          </p:cNvPr>
          <p:cNvSpPr/>
          <p:nvPr/>
        </p:nvSpPr>
        <p:spPr>
          <a:xfrm>
            <a:off x="83864" y="1054766"/>
            <a:ext cx="11808372" cy="5909310"/>
          </a:xfrm>
          <a:prstGeom prst="rect">
            <a:avLst/>
          </a:prstGeom>
        </p:spPr>
        <p:txBody>
          <a:bodyPr wrap="square">
            <a:spAutoFit/>
          </a:bodyPr>
          <a:lstStyle/>
          <a:p>
            <a:pPr algn="ctr"/>
            <a:r>
              <a:rPr lang="fr-FR" altLang="fr-FR" sz="2800" b="1" dirty="0">
                <a:solidFill>
                  <a:srgbClr val="365F91"/>
                </a:solidFill>
                <a:latin typeface="Cambria" panose="02040503050406030204" pitchFamily="18" charset="0"/>
                <a:cs typeface="Times New Roman" panose="02020603050405020304" pitchFamily="18" charset="0"/>
              </a:rPr>
              <a:t>Modèle de lettre de demande d’interview</a:t>
            </a:r>
          </a:p>
          <a:p>
            <a:pPr algn="justLow" eaLnBrk="0" hangingPunct="0"/>
            <a:r>
              <a:rPr lang="fr-FR" altLang="fr-FR" b="1" dirty="0">
                <a:solidFill>
                  <a:srgbClr val="0F1821"/>
                </a:solidFill>
                <a:latin typeface="Verdana" panose="020B0604030504040204" pitchFamily="34" charset="0"/>
                <a:ea typeface="Verdana" panose="020B0604030504040204" pitchFamily="34" charset="0"/>
              </a:rPr>
              <a:t>Nom et prénom</a:t>
            </a:r>
            <a:endParaRPr lang="fr-FR" altLang="fr-FR" sz="1600" dirty="0">
              <a:latin typeface="Verdana" panose="020B0604030504040204" pitchFamily="34" charset="0"/>
              <a:ea typeface="Verdana" panose="020B0604030504040204" pitchFamily="34" charset="0"/>
            </a:endParaRPr>
          </a:p>
          <a:p>
            <a:pPr algn="justLow" eaLnBrk="0" hangingPunct="0"/>
            <a:r>
              <a:rPr lang="fr-FR" altLang="fr-FR" b="1" dirty="0">
                <a:solidFill>
                  <a:srgbClr val="0F1821"/>
                </a:solidFill>
                <a:latin typeface="Verdana" panose="020B0604030504040204" pitchFamily="34" charset="0"/>
                <a:ea typeface="Verdana" panose="020B0604030504040204" pitchFamily="34" charset="0"/>
                <a:cs typeface="Calibri" panose="020F0502020204030204" pitchFamily="34" charset="0"/>
              </a:rPr>
              <a:t>Adresse</a:t>
            </a:r>
            <a:endParaRPr lang="fr-FR" altLang="fr-FR" sz="1600" dirty="0">
              <a:latin typeface="Verdana" panose="020B0604030504040204" pitchFamily="34" charset="0"/>
              <a:ea typeface="Verdana" panose="020B0604030504040204" pitchFamily="34" charset="0"/>
            </a:endParaRPr>
          </a:p>
          <a:p>
            <a:pPr algn="justLow" eaLnBrk="0" hangingPunct="0"/>
            <a:r>
              <a:rPr lang="fr-FR" altLang="fr-FR" b="1" dirty="0">
                <a:solidFill>
                  <a:srgbClr val="0F1821"/>
                </a:solidFill>
                <a:latin typeface="Verdana" panose="020B0604030504040204" pitchFamily="34" charset="0"/>
                <a:ea typeface="Verdana" panose="020B0604030504040204" pitchFamily="34" charset="0"/>
                <a:cs typeface="Calibri" panose="020F0502020204030204" pitchFamily="34" charset="0"/>
              </a:rPr>
              <a:t>				A l’attention de Madame, Monsieur + NOM</a:t>
            </a:r>
            <a:endParaRPr lang="fr-FR" altLang="fr-FR" sz="1600" dirty="0">
              <a:latin typeface="Verdana" panose="020B0604030504040204" pitchFamily="34" charset="0"/>
              <a:ea typeface="Verdana" panose="020B0604030504040204" pitchFamily="34" charset="0"/>
            </a:endParaRPr>
          </a:p>
          <a:p>
            <a:pPr algn="justLow" eaLnBrk="0" hangingPunct="0"/>
            <a:r>
              <a:rPr lang="fr-FR" altLang="fr-FR" b="1" dirty="0">
                <a:solidFill>
                  <a:srgbClr val="0F1821"/>
                </a:solidFill>
                <a:latin typeface="Verdana" panose="020B0604030504040204" pitchFamily="34" charset="0"/>
                <a:ea typeface="Verdana" panose="020B0604030504040204" pitchFamily="34" charset="0"/>
                <a:cs typeface="Calibri" panose="020F0502020204030204" pitchFamily="34" charset="0"/>
              </a:rPr>
              <a:t>				Entreprise, organisme public, institution</a:t>
            </a:r>
            <a:endParaRPr lang="fr-FR" altLang="fr-FR" sz="1600" dirty="0">
              <a:latin typeface="Verdana" panose="020B0604030504040204" pitchFamily="34" charset="0"/>
              <a:ea typeface="Verdana" panose="020B0604030504040204" pitchFamily="34" charset="0"/>
            </a:endParaRPr>
          </a:p>
          <a:p>
            <a:pPr algn="justLow" eaLnBrk="0" hangingPunct="0"/>
            <a:r>
              <a:rPr lang="fr-FR" altLang="fr-FR" b="1" dirty="0">
                <a:solidFill>
                  <a:srgbClr val="0F1821"/>
                </a:solidFill>
                <a:latin typeface="Verdana" panose="020B0604030504040204" pitchFamily="34" charset="0"/>
                <a:ea typeface="Verdana" panose="020B0604030504040204" pitchFamily="34" charset="0"/>
                <a:cs typeface="Calibri" panose="020F0502020204030204" pitchFamily="34" charset="0"/>
              </a:rPr>
              <a:t>				Adresse</a:t>
            </a:r>
            <a:endParaRPr lang="fr-FR" altLang="fr-FR" sz="1600" dirty="0">
              <a:latin typeface="Verdana" panose="020B0604030504040204" pitchFamily="34" charset="0"/>
              <a:ea typeface="Verdana" panose="020B0604030504040204" pitchFamily="34" charset="0"/>
            </a:endParaRPr>
          </a:p>
          <a:p>
            <a:pPr algn="justLow" eaLnBrk="0" hangingPunct="0"/>
            <a:r>
              <a:rPr lang="fr-FR" altLang="fr-FR" sz="2400" b="1" dirty="0">
                <a:solidFill>
                  <a:srgbClr val="0F1821"/>
                </a:solidFill>
                <a:latin typeface="Verdana" panose="020B0604030504040204" pitchFamily="34" charset="0"/>
                <a:ea typeface="Verdana" panose="020B0604030504040204" pitchFamily="34" charset="0"/>
                <a:cs typeface="Calibri" panose="020F0502020204030204" pitchFamily="34" charset="0"/>
              </a:rPr>
              <a:t>Objet </a:t>
            </a:r>
            <a:r>
              <a:rPr lang="fr-FR" altLang="fr-FR" sz="2400" dirty="0">
                <a:solidFill>
                  <a:srgbClr val="0F1821"/>
                </a:solidFill>
                <a:latin typeface="Verdana" panose="020B0604030504040204" pitchFamily="34" charset="0"/>
                <a:ea typeface="Verdana" panose="020B0604030504040204" pitchFamily="34" charset="0"/>
                <a:cs typeface="Calibri" panose="020F0502020204030204" pitchFamily="34" charset="0"/>
              </a:rPr>
              <a:t>: </a:t>
            </a:r>
            <a:r>
              <a:rPr lang="fr-FR" altLang="fr-FR" dirty="0">
                <a:solidFill>
                  <a:srgbClr val="0F1821"/>
                </a:solidFill>
                <a:latin typeface="Verdana" panose="020B0604030504040204" pitchFamily="34" charset="0"/>
                <a:ea typeface="Verdana" panose="020B0604030504040204" pitchFamily="34" charset="0"/>
                <a:cs typeface="Calibri" panose="020F0502020204030204" pitchFamily="34" charset="0"/>
              </a:rPr>
              <a:t>Demande d'entretien avec un informaticien (nom, prénom) en vue d'une enquête sur sa profession.</a:t>
            </a:r>
            <a:endParaRPr lang="fr-FR" altLang="fr-FR" sz="1600" dirty="0">
              <a:latin typeface="Verdana" panose="020B0604030504040204" pitchFamily="34" charset="0"/>
              <a:ea typeface="Verdana" panose="020B0604030504040204" pitchFamily="34" charset="0"/>
            </a:endParaRPr>
          </a:p>
          <a:p>
            <a:pPr algn="justLow" eaLnBrk="0" hangingPunct="0"/>
            <a:r>
              <a:rPr lang="fr-FR" altLang="fr-FR" dirty="0">
                <a:solidFill>
                  <a:srgbClr val="0F1821"/>
                </a:solidFill>
                <a:latin typeface="Verdana" panose="020B0604030504040204" pitchFamily="34" charset="0"/>
                <a:ea typeface="Verdana" panose="020B0604030504040204" pitchFamily="34" charset="0"/>
                <a:cs typeface="Calibri" panose="020F0502020204030204" pitchFamily="34" charset="0"/>
              </a:rPr>
              <a:t>Madame, Monsieur,</a:t>
            </a:r>
            <a:endParaRPr lang="fr-FR" altLang="fr-FR" sz="1600" dirty="0">
              <a:latin typeface="Verdana" panose="020B0604030504040204" pitchFamily="34" charset="0"/>
              <a:ea typeface="Verdana" panose="020B0604030504040204" pitchFamily="34" charset="0"/>
            </a:endParaRPr>
          </a:p>
          <a:p>
            <a:pPr algn="justLow" eaLnBrk="0" hangingPunct="0"/>
            <a:r>
              <a:rPr lang="fr-FR" altLang="fr-FR" sz="1600" dirty="0">
                <a:solidFill>
                  <a:srgbClr val="0F1821"/>
                </a:solidFill>
                <a:latin typeface="Verdana" panose="020B0604030504040204" pitchFamily="34" charset="0"/>
                <a:ea typeface="Verdana" panose="020B0604030504040204" pitchFamily="34" charset="0"/>
                <a:cs typeface="Calibri" panose="020F0502020204030204" pitchFamily="34" charset="0"/>
              </a:rPr>
              <a:t>Par la présente, je sollicite un peu du temps précieux que vous voudriez bien m’accorder pour m’entretenir avec Madame, Monsieur ________________________, informaticien, cadre dans votre entreprise, institution..</a:t>
            </a:r>
            <a:endParaRPr lang="fr-FR" altLang="fr-FR" dirty="0">
              <a:latin typeface="Verdana" panose="020B0604030504040204" pitchFamily="34" charset="0"/>
              <a:ea typeface="Verdana" panose="020B0604030504040204" pitchFamily="34" charset="0"/>
            </a:endParaRPr>
          </a:p>
          <a:p>
            <a:pPr algn="justLow" eaLnBrk="0" hangingPunct="0"/>
            <a:r>
              <a:rPr lang="fr-FR" altLang="fr-FR" sz="1600" dirty="0">
                <a:solidFill>
                  <a:srgbClr val="0F1821"/>
                </a:solidFill>
                <a:latin typeface="Verdana" panose="020B0604030504040204" pitchFamily="34" charset="0"/>
                <a:ea typeface="Verdana" panose="020B0604030504040204" pitchFamily="34" charset="0"/>
                <a:cs typeface="Calibri" panose="020F0502020204030204" pitchFamily="34" charset="0"/>
              </a:rPr>
              <a:t>Je serai accompagné (e) lors de cet entretien par mon binôme ________________________ avec qui nous poursuivons des études de première année d’informatique et mathématiques, option « Infographie et Web »</a:t>
            </a:r>
            <a:endParaRPr lang="fr-FR" altLang="fr-FR" dirty="0">
              <a:latin typeface="Verdana" panose="020B0604030504040204" pitchFamily="34" charset="0"/>
              <a:ea typeface="Verdana" panose="020B0604030504040204" pitchFamily="34" charset="0"/>
            </a:endParaRPr>
          </a:p>
          <a:p>
            <a:pPr algn="justLow" eaLnBrk="0" hangingPunct="0"/>
            <a:r>
              <a:rPr lang="fr-FR" altLang="fr-FR" sz="1600" dirty="0">
                <a:solidFill>
                  <a:srgbClr val="0F1821"/>
                </a:solidFill>
                <a:latin typeface="Verdana" panose="020B0604030504040204" pitchFamily="34" charset="0"/>
                <a:ea typeface="Verdana" panose="020B0604030504040204" pitchFamily="34" charset="0"/>
                <a:cs typeface="Calibri" panose="020F0502020204030204" pitchFamily="34" charset="0"/>
              </a:rPr>
              <a:t>En effet, nous aurons des questions très précises sur le métier dans le cadre de l’élaboration de nos projets professionnels et personnels. Selon le questionnaire que nous avons élaboré, l’entretien ne prendra pas plus de 45 minutes.</a:t>
            </a:r>
            <a:endParaRPr lang="fr-FR" altLang="fr-FR" dirty="0">
              <a:latin typeface="Verdana" panose="020B0604030504040204" pitchFamily="34" charset="0"/>
              <a:ea typeface="Verdana" panose="020B0604030504040204" pitchFamily="34" charset="0"/>
            </a:endParaRPr>
          </a:p>
          <a:p>
            <a:pPr algn="justLow" eaLnBrk="0" hangingPunct="0"/>
            <a:r>
              <a:rPr lang="fr-FR" altLang="fr-FR" sz="1600" dirty="0">
                <a:solidFill>
                  <a:srgbClr val="0F1821"/>
                </a:solidFill>
                <a:latin typeface="Verdana" panose="020B0604030504040204" pitchFamily="34" charset="0"/>
                <a:ea typeface="Verdana" panose="020B0604030504040204" pitchFamily="34" charset="0"/>
                <a:cs typeface="Calibri" panose="020F0502020204030204" pitchFamily="34" charset="0"/>
              </a:rPr>
              <a:t>Dans l'attente de votre réponse, nous vous prions d'agréer, Madame, Monsieur, mes salutations distinguées</a:t>
            </a:r>
            <a:endParaRPr lang="fr-FR" altLang="fr-FR" dirty="0">
              <a:latin typeface="Verdana" panose="020B0604030504040204" pitchFamily="34" charset="0"/>
              <a:ea typeface="Verdana" panose="020B0604030504040204" pitchFamily="34" charset="0"/>
            </a:endParaRPr>
          </a:p>
          <a:p>
            <a:pPr algn="r" eaLnBrk="0" hangingPunct="0"/>
            <a:r>
              <a:rPr lang="fr-FR" altLang="fr-FR" sz="1600" b="1" dirty="0">
                <a:solidFill>
                  <a:srgbClr val="0F1821"/>
                </a:solidFill>
                <a:latin typeface="Verdana" panose="020B0604030504040204" pitchFamily="34" charset="0"/>
                <a:ea typeface="Verdana" panose="020B0604030504040204" pitchFamily="34" charset="0"/>
                <a:cs typeface="Calibri" panose="020F0502020204030204" pitchFamily="34" charset="0"/>
              </a:rPr>
              <a:t>Le ___________________</a:t>
            </a:r>
            <a:endParaRPr lang="fr-FR" altLang="fr-FR" dirty="0">
              <a:latin typeface="Verdana" panose="020B0604030504040204" pitchFamily="34" charset="0"/>
              <a:ea typeface="Verdana" panose="020B0604030504040204" pitchFamily="34" charset="0"/>
            </a:endParaRPr>
          </a:p>
          <a:p>
            <a:pPr algn="r" eaLnBrk="0" hangingPunct="0"/>
            <a:r>
              <a:rPr lang="fr-FR" altLang="fr-FR" sz="1600" b="1" dirty="0">
                <a:solidFill>
                  <a:srgbClr val="0F1821"/>
                </a:solidFill>
                <a:latin typeface="Verdana" panose="020B0604030504040204" pitchFamily="34" charset="0"/>
                <a:ea typeface="Verdana" panose="020B0604030504040204" pitchFamily="34" charset="0"/>
                <a:cs typeface="Calibri" panose="020F0502020204030204" pitchFamily="34" charset="0"/>
              </a:rPr>
              <a:t> </a:t>
            </a:r>
            <a:br>
              <a:rPr lang="fr-FR" altLang="fr-FR" sz="1600" b="1" dirty="0">
                <a:solidFill>
                  <a:srgbClr val="0F1821"/>
                </a:solidFill>
                <a:latin typeface="Verdana" panose="020B0604030504040204" pitchFamily="34" charset="0"/>
                <a:ea typeface="Verdana" panose="020B0604030504040204" pitchFamily="34" charset="0"/>
                <a:cs typeface="Calibri" panose="020F0502020204030204" pitchFamily="34" charset="0"/>
              </a:rPr>
            </a:br>
            <a:r>
              <a:rPr lang="fr-FR" altLang="fr-FR" sz="1600" b="1" dirty="0">
                <a:solidFill>
                  <a:srgbClr val="0F1821"/>
                </a:solidFill>
                <a:latin typeface="Verdana" panose="020B0604030504040204" pitchFamily="34" charset="0"/>
                <a:ea typeface="Verdana" panose="020B0604030504040204" pitchFamily="34" charset="0"/>
                <a:cs typeface="Calibri" panose="020F0502020204030204" pitchFamily="34" charset="0"/>
              </a:rPr>
              <a:t>Nom + Prénom</a:t>
            </a:r>
            <a:endParaRPr lang="fr-FR" altLang="fr-FR" dirty="0">
              <a:latin typeface="Verdana" panose="020B0604030504040204" pitchFamily="34" charset="0"/>
              <a:ea typeface="Verdana" panose="020B0604030504040204" pitchFamily="34" charset="0"/>
            </a:endParaRPr>
          </a:p>
          <a:p>
            <a:pPr algn="r" eaLnBrk="0" hangingPunct="0"/>
            <a:r>
              <a:rPr lang="fr-FR" altLang="fr-FR" sz="1600" b="1" dirty="0">
                <a:solidFill>
                  <a:srgbClr val="0F1821"/>
                </a:solidFill>
                <a:latin typeface="Verdana" panose="020B0604030504040204" pitchFamily="34" charset="0"/>
                <a:ea typeface="Verdana" panose="020B0604030504040204" pitchFamily="34" charset="0"/>
                <a:cs typeface="Calibri" panose="020F0502020204030204" pitchFamily="34" charset="0"/>
              </a:rPr>
              <a:t>Signature</a:t>
            </a:r>
            <a:endParaRPr lang="fr-FR" altLang="fr-FR" sz="3600" dirty="0">
              <a:latin typeface="Verdana" panose="020B0604030504040204" pitchFamily="34" charset="0"/>
              <a:ea typeface="Verdana" panose="020B0604030504040204" pitchFamily="34" charset="0"/>
            </a:endParaRPr>
          </a:p>
        </p:txBody>
      </p:sp>
      <p:sp>
        <p:nvSpPr>
          <p:cNvPr id="6" name="AutoShape 5">
            <a:extLst>
              <a:ext uri="{FF2B5EF4-FFF2-40B4-BE49-F238E27FC236}">
                <a16:creationId xmlns:a16="http://schemas.microsoft.com/office/drawing/2014/main" xmlns="" id="{4D9F7AD7-24F1-4657-8D72-A75445F500CA}"/>
              </a:ext>
            </a:extLst>
          </p:cNvPr>
          <p:cNvSpPr>
            <a:spLocks noChangeArrowheads="1"/>
          </p:cNvSpPr>
          <p:nvPr/>
        </p:nvSpPr>
        <p:spPr bwMode="auto">
          <a:xfrm>
            <a:off x="119270" y="98589"/>
            <a:ext cx="11913704" cy="632443"/>
          </a:xfrm>
          <a:prstGeom prst="flowChartAlternateProcess">
            <a:avLst/>
          </a:prstGeom>
          <a:solidFill>
            <a:srgbClr val="C00000"/>
          </a:solidFill>
          <a:ln w="38100" cmpd="dbl">
            <a:solidFill>
              <a:srgbClr val="FFC000"/>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457200">
              <a:lnSpc>
                <a:spcPct val="150000"/>
              </a:lnSpc>
              <a:defRPr sz="1800" b="0" i="0" u="none" strike="noStrike" kern="0" cap="none" spc="0" baseline="0">
                <a:solidFill>
                  <a:srgbClr val="000000"/>
                </a:solidFill>
                <a:uFillTx/>
              </a:defRPr>
            </a:pPr>
            <a:r>
              <a:rPr lang="fr-FR" sz="2400" b="1" u="sng" kern="0" dirty="0">
                <a:solidFill>
                  <a:schemeClr val="bg1"/>
                </a:solidFill>
                <a:latin typeface="Verdana" panose="020B0604030504040204" pitchFamily="34" charset="0"/>
                <a:ea typeface="Verdana" panose="020B0604030504040204" pitchFamily="34" charset="0"/>
                <a:cs typeface="Verdana" panose="020B0604030504040204" pitchFamily="34" charset="0"/>
              </a:rPr>
              <a:t>Chapitre 02:</a:t>
            </a:r>
            <a:r>
              <a:rPr 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fr-FR" sz="2400" b="1" kern="0" dirty="0">
                <a:solidFill>
                  <a:schemeClr val="bg1"/>
                </a:solidFill>
                <a:latin typeface="Verdana" panose="020B0604030504040204" pitchFamily="34" charset="0"/>
                <a:ea typeface="Verdana" panose="020B0604030504040204" pitchFamily="34" charset="0"/>
              </a:rPr>
              <a:t>CV ET LETTRE DE MOTIVATION</a:t>
            </a:r>
            <a:endParaRPr lang="fr-FR" alt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xmlns="" val="2864039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5">
            <a:extLst>
              <a:ext uri="{FF2B5EF4-FFF2-40B4-BE49-F238E27FC236}">
                <a16:creationId xmlns:a16="http://schemas.microsoft.com/office/drawing/2014/main" xmlns="" id="{33ED9F07-BE08-427F-9D81-C47DA75DB7B7}"/>
              </a:ext>
            </a:extLst>
          </p:cNvPr>
          <p:cNvSpPr>
            <a:spLocks noChangeArrowheads="1"/>
          </p:cNvSpPr>
          <p:nvPr/>
        </p:nvSpPr>
        <p:spPr bwMode="auto">
          <a:xfrm>
            <a:off x="119270" y="98589"/>
            <a:ext cx="11913704" cy="632443"/>
          </a:xfrm>
          <a:prstGeom prst="flowChartAlternateProcess">
            <a:avLst/>
          </a:prstGeom>
          <a:solidFill>
            <a:srgbClr val="C00000"/>
          </a:solidFill>
          <a:ln w="38100" cmpd="dbl">
            <a:solidFill>
              <a:srgbClr val="FFC000"/>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457200">
              <a:lnSpc>
                <a:spcPct val="150000"/>
              </a:lnSpc>
              <a:defRPr sz="1800" b="0" i="0" u="none" strike="noStrike" kern="0" cap="none" spc="0" baseline="0">
                <a:solidFill>
                  <a:srgbClr val="000000"/>
                </a:solidFill>
                <a:uFillTx/>
              </a:defRPr>
            </a:pPr>
            <a:r>
              <a:rPr lang="fr-FR" sz="2400" b="1" u="sng" kern="0" dirty="0">
                <a:solidFill>
                  <a:schemeClr val="bg1"/>
                </a:solidFill>
                <a:latin typeface="Verdana" panose="020B0604030504040204" pitchFamily="34" charset="0"/>
                <a:ea typeface="Verdana" panose="020B0604030504040204" pitchFamily="34" charset="0"/>
                <a:cs typeface="Verdana" panose="020B0604030504040204" pitchFamily="34" charset="0"/>
              </a:rPr>
              <a:t>Chapitre 02:</a:t>
            </a:r>
            <a:r>
              <a:rPr 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fr-FR" sz="2400" b="1" kern="0" dirty="0">
                <a:solidFill>
                  <a:schemeClr val="bg1"/>
                </a:solidFill>
                <a:latin typeface="Verdana" panose="020B0604030504040204" pitchFamily="34" charset="0"/>
                <a:ea typeface="Verdana" panose="020B0604030504040204" pitchFamily="34" charset="0"/>
              </a:rPr>
              <a:t>CV ET LETTRE DE MOTIVATION</a:t>
            </a:r>
            <a:endParaRPr lang="fr-FR" altLang="fr-FR" sz="2400" b="1" kern="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5" name="Rectangle 4">
            <a:extLst>
              <a:ext uri="{FF2B5EF4-FFF2-40B4-BE49-F238E27FC236}">
                <a16:creationId xmlns:a16="http://schemas.microsoft.com/office/drawing/2014/main" xmlns="" id="{5FFB66FB-6F1F-4A50-9505-681C6F3B2877}"/>
              </a:ext>
            </a:extLst>
          </p:cNvPr>
          <p:cNvSpPr/>
          <p:nvPr/>
        </p:nvSpPr>
        <p:spPr>
          <a:xfrm>
            <a:off x="159026" y="1000691"/>
            <a:ext cx="11873948" cy="5478423"/>
          </a:xfrm>
          <a:prstGeom prst="rect">
            <a:avLst/>
          </a:prstGeom>
        </p:spPr>
        <p:txBody>
          <a:bodyPr wrap="square">
            <a:spAutoFit/>
          </a:bodyPr>
          <a:lstStyle/>
          <a:p>
            <a:pPr algn="ctr"/>
            <a:r>
              <a:rPr lang="fr-FR" altLang="fr-FR" sz="2400" b="1" dirty="0">
                <a:solidFill>
                  <a:srgbClr val="365F91"/>
                </a:solidFill>
                <a:latin typeface="Verdana" panose="020B0604030504040204" pitchFamily="34" charset="0"/>
                <a:ea typeface="Verdana" panose="020B0604030504040204" pitchFamily="34" charset="0"/>
                <a:cs typeface="Times New Roman" panose="02020603050405020304" pitchFamily="18" charset="0"/>
              </a:rPr>
              <a:t>Modèle de lettre de remerciements</a:t>
            </a:r>
          </a:p>
          <a:p>
            <a:pPr algn="justLow" eaLnBrk="0" hangingPunct="0"/>
            <a:r>
              <a:rPr lang="fr-FR" altLang="fr-FR" b="1" dirty="0">
                <a:solidFill>
                  <a:srgbClr val="0F1821"/>
                </a:solidFill>
                <a:latin typeface="Verdana" panose="020B0604030504040204" pitchFamily="34" charset="0"/>
                <a:ea typeface="Verdana" panose="020B0604030504040204" pitchFamily="34" charset="0"/>
                <a:cs typeface="Calibri" panose="020F0502020204030204" pitchFamily="34" charset="0"/>
              </a:rPr>
              <a:t>Noms et prénoms</a:t>
            </a:r>
            <a:endParaRPr lang="fr-FR" altLang="fr-FR" dirty="0">
              <a:latin typeface="Verdana" panose="020B0604030504040204" pitchFamily="34" charset="0"/>
              <a:ea typeface="Verdana" panose="020B0604030504040204" pitchFamily="34" charset="0"/>
            </a:endParaRPr>
          </a:p>
          <a:p>
            <a:pPr algn="justLow" eaLnBrk="0" hangingPunct="0"/>
            <a:r>
              <a:rPr lang="fr-FR" altLang="fr-FR" b="1" dirty="0">
                <a:solidFill>
                  <a:srgbClr val="0F1821"/>
                </a:solidFill>
                <a:latin typeface="Verdana" panose="020B0604030504040204" pitchFamily="34" charset="0"/>
                <a:ea typeface="Verdana" panose="020B0604030504040204" pitchFamily="34" charset="0"/>
                <a:cs typeface="Calibri" panose="020F0502020204030204" pitchFamily="34" charset="0"/>
              </a:rPr>
              <a:t>Adresse</a:t>
            </a:r>
            <a:endParaRPr lang="fr-FR" altLang="fr-FR" dirty="0">
              <a:latin typeface="Verdana" panose="020B0604030504040204" pitchFamily="34" charset="0"/>
              <a:ea typeface="Verdana" panose="020B0604030504040204" pitchFamily="34" charset="0"/>
            </a:endParaRPr>
          </a:p>
          <a:p>
            <a:pPr algn="r" eaLnBrk="0" hangingPunct="0"/>
            <a:r>
              <a:rPr lang="fr-FR" altLang="fr-FR" b="1" dirty="0">
                <a:solidFill>
                  <a:srgbClr val="0F1821"/>
                </a:solidFill>
                <a:latin typeface="Verdana" panose="020B0604030504040204" pitchFamily="34" charset="0"/>
                <a:ea typeface="Verdana" panose="020B0604030504040204" pitchFamily="34" charset="0"/>
                <a:cs typeface="Calibri" panose="020F0502020204030204" pitchFamily="34" charset="0"/>
              </a:rPr>
              <a:t>				A l’attention de Madame, Monsieur + NOM</a:t>
            </a:r>
            <a:endParaRPr lang="fr-FR" altLang="fr-FR" dirty="0">
              <a:latin typeface="Verdana" panose="020B0604030504040204" pitchFamily="34" charset="0"/>
              <a:ea typeface="Verdana" panose="020B0604030504040204" pitchFamily="34" charset="0"/>
            </a:endParaRPr>
          </a:p>
          <a:p>
            <a:pPr algn="r" eaLnBrk="0" hangingPunct="0"/>
            <a:r>
              <a:rPr lang="fr-FR" altLang="fr-FR" b="1" dirty="0">
                <a:solidFill>
                  <a:srgbClr val="0F1821"/>
                </a:solidFill>
                <a:latin typeface="Verdana" panose="020B0604030504040204" pitchFamily="34" charset="0"/>
                <a:ea typeface="Verdana" panose="020B0604030504040204" pitchFamily="34" charset="0"/>
                <a:cs typeface="Calibri" panose="020F0502020204030204" pitchFamily="34" charset="0"/>
              </a:rPr>
              <a:t>				Entreprise, organisme public, institution</a:t>
            </a:r>
            <a:endParaRPr lang="fr-FR" altLang="fr-FR" dirty="0">
              <a:latin typeface="Verdana" panose="020B0604030504040204" pitchFamily="34" charset="0"/>
              <a:ea typeface="Verdana" panose="020B0604030504040204" pitchFamily="34" charset="0"/>
            </a:endParaRPr>
          </a:p>
          <a:p>
            <a:pPr algn="r" eaLnBrk="0" hangingPunct="0"/>
            <a:r>
              <a:rPr lang="fr-FR" altLang="fr-FR" b="1" dirty="0">
                <a:solidFill>
                  <a:srgbClr val="0F1821"/>
                </a:solidFill>
                <a:latin typeface="Verdana" panose="020B0604030504040204" pitchFamily="34" charset="0"/>
                <a:ea typeface="Verdana" panose="020B0604030504040204" pitchFamily="34" charset="0"/>
                <a:cs typeface="Calibri" panose="020F0502020204030204" pitchFamily="34" charset="0"/>
              </a:rPr>
              <a:t>Adresse</a:t>
            </a:r>
            <a:endParaRPr lang="fr-FR" altLang="fr-FR" dirty="0">
              <a:latin typeface="Verdana" panose="020B0604030504040204" pitchFamily="34" charset="0"/>
              <a:ea typeface="Verdana" panose="020B0604030504040204" pitchFamily="34" charset="0"/>
            </a:endParaRPr>
          </a:p>
          <a:p>
            <a:pPr algn="justLow" eaLnBrk="0" hangingPunct="0"/>
            <a:r>
              <a:rPr lang="fr-FR" altLang="fr-FR" b="1" dirty="0">
                <a:solidFill>
                  <a:srgbClr val="0F1821"/>
                </a:solidFill>
                <a:latin typeface="Verdana" panose="020B0604030504040204" pitchFamily="34" charset="0"/>
                <a:ea typeface="Verdana" panose="020B0604030504040204" pitchFamily="34" charset="0"/>
                <a:cs typeface="Calibri" panose="020F0502020204030204" pitchFamily="34" charset="0"/>
              </a:rPr>
              <a:t>Objet </a:t>
            </a:r>
            <a:r>
              <a:rPr lang="fr-FR" altLang="fr-FR" dirty="0">
                <a:solidFill>
                  <a:srgbClr val="0F1821"/>
                </a:solidFill>
                <a:latin typeface="Verdana" panose="020B0604030504040204" pitchFamily="34" charset="0"/>
                <a:ea typeface="Verdana" panose="020B0604030504040204" pitchFamily="34" charset="0"/>
                <a:cs typeface="Calibri" panose="020F0502020204030204" pitchFamily="34" charset="0"/>
              </a:rPr>
              <a:t>: Remerciements.</a:t>
            </a:r>
            <a:endParaRPr lang="fr-FR" altLang="fr-FR" dirty="0">
              <a:latin typeface="Verdana" panose="020B0604030504040204" pitchFamily="34" charset="0"/>
              <a:ea typeface="Verdana" panose="020B0604030504040204" pitchFamily="34" charset="0"/>
            </a:endParaRPr>
          </a:p>
          <a:p>
            <a:pPr algn="justLow" eaLnBrk="0" hangingPunct="0"/>
            <a:r>
              <a:rPr lang="fr-FR" altLang="fr-FR" dirty="0">
                <a:solidFill>
                  <a:srgbClr val="0F1821"/>
                </a:solidFill>
                <a:latin typeface="Verdana" panose="020B0604030504040204" pitchFamily="34" charset="0"/>
                <a:ea typeface="Verdana" panose="020B0604030504040204" pitchFamily="34" charset="0"/>
                <a:cs typeface="Calibri" panose="020F0502020204030204" pitchFamily="34" charset="0"/>
              </a:rPr>
              <a:t>Madame, Monsieur,</a:t>
            </a:r>
            <a:endParaRPr lang="fr-FR" altLang="fr-FR" dirty="0">
              <a:latin typeface="Verdana" panose="020B0604030504040204" pitchFamily="34" charset="0"/>
              <a:ea typeface="Verdana" panose="020B0604030504040204" pitchFamily="34" charset="0"/>
            </a:endParaRPr>
          </a:p>
          <a:p>
            <a:pPr algn="justLow" eaLnBrk="0" hangingPunct="0"/>
            <a:r>
              <a:rPr lang="fr-FR" altLang="fr-FR" dirty="0">
                <a:solidFill>
                  <a:srgbClr val="444444"/>
                </a:solidFill>
                <a:latin typeface="Verdana" panose="020B0604030504040204" pitchFamily="34" charset="0"/>
                <a:ea typeface="Verdana" panose="020B0604030504040204" pitchFamily="34" charset="0"/>
              </a:rPr>
              <a:t>Nous tenons par la présente à vous remercier pour l’entretien que vous nous avez accordé dans le cadre de nos études. </a:t>
            </a:r>
            <a:endParaRPr lang="fr-FR" altLang="fr-FR" dirty="0">
              <a:latin typeface="Verdana" panose="020B0604030504040204" pitchFamily="34" charset="0"/>
              <a:ea typeface="Verdana" panose="020B0604030504040204" pitchFamily="34" charset="0"/>
            </a:endParaRPr>
          </a:p>
          <a:p>
            <a:pPr algn="justLow" eaLnBrk="0" hangingPunct="0"/>
            <a:r>
              <a:rPr lang="fr-FR" altLang="fr-FR" dirty="0">
                <a:solidFill>
                  <a:srgbClr val="444444"/>
                </a:solidFill>
                <a:latin typeface="Verdana" panose="020B0604030504040204" pitchFamily="34" charset="0"/>
                <a:ea typeface="Verdana" panose="020B0604030504040204" pitchFamily="34" charset="0"/>
              </a:rPr>
              <a:t>Sans cet entretien, nous sommes persuadés que notre projet professionnel n’aura jamais été finalisé. Grace à vous, nous avons pu approfondir le métier que nous comptons désormais exercer à l’issue de nos études. En effet, votre pédagogie et votre patience lors de l’entretien, nous ont permis de mieux percevoir ce métier et son environnement de travail.   </a:t>
            </a:r>
            <a:endParaRPr lang="fr-FR" altLang="fr-FR" dirty="0">
              <a:latin typeface="Verdana" panose="020B0604030504040204" pitchFamily="34" charset="0"/>
              <a:ea typeface="Verdana" panose="020B0604030504040204" pitchFamily="34" charset="0"/>
            </a:endParaRPr>
          </a:p>
          <a:p>
            <a:pPr algn="justLow" eaLnBrk="0" hangingPunct="0"/>
            <a:r>
              <a:rPr lang="fr-FR" altLang="fr-FR" dirty="0">
                <a:solidFill>
                  <a:srgbClr val="444444"/>
                </a:solidFill>
                <a:latin typeface="Verdana" panose="020B0604030504040204" pitchFamily="34" charset="0"/>
                <a:ea typeface="Verdana" panose="020B0604030504040204" pitchFamily="34" charset="0"/>
              </a:rPr>
              <a:t>Pour tout ceci, nous vous sommes infiniment reconnaissant(e)(s).</a:t>
            </a:r>
            <a:endParaRPr lang="fr-FR" altLang="fr-FR" dirty="0">
              <a:latin typeface="Verdana" panose="020B0604030504040204" pitchFamily="34" charset="0"/>
              <a:ea typeface="Verdana" panose="020B0604030504040204" pitchFamily="34" charset="0"/>
            </a:endParaRPr>
          </a:p>
          <a:p>
            <a:pPr algn="justLow" eaLnBrk="0" hangingPunct="0"/>
            <a:r>
              <a:rPr lang="fr-FR" altLang="fr-FR" dirty="0">
                <a:solidFill>
                  <a:srgbClr val="444444"/>
                </a:solidFill>
                <a:latin typeface="Verdana" panose="020B0604030504040204" pitchFamily="34" charset="0"/>
                <a:ea typeface="Verdana" panose="020B0604030504040204" pitchFamily="34" charset="0"/>
              </a:rPr>
              <a:t>Nous vous prions d’agréer, Madame / Monsieur (NOM), l’expression de nos salutations les meilleures.</a:t>
            </a:r>
            <a:endParaRPr lang="fr-FR" altLang="fr-FR" dirty="0">
              <a:latin typeface="Verdana" panose="020B0604030504040204" pitchFamily="34" charset="0"/>
              <a:ea typeface="Verdana" panose="020B0604030504040204" pitchFamily="34" charset="0"/>
            </a:endParaRPr>
          </a:p>
          <a:p>
            <a:pPr algn="r" eaLnBrk="0" hangingPunct="0"/>
            <a:r>
              <a:rPr lang="fr-FR" altLang="fr-FR" sz="1400" b="1" dirty="0">
                <a:solidFill>
                  <a:srgbClr val="0F1821"/>
                </a:solidFill>
                <a:latin typeface="Verdana" panose="020B0604030504040204" pitchFamily="34" charset="0"/>
                <a:ea typeface="Verdana" panose="020B0604030504040204" pitchFamily="34" charset="0"/>
              </a:rPr>
              <a:t>Le ___________________</a:t>
            </a:r>
            <a:endParaRPr lang="fr-FR" altLang="fr-FR" dirty="0">
              <a:latin typeface="Verdana" panose="020B0604030504040204" pitchFamily="34" charset="0"/>
              <a:ea typeface="Verdana" panose="020B0604030504040204" pitchFamily="34" charset="0"/>
            </a:endParaRPr>
          </a:p>
          <a:p>
            <a:pPr algn="r" eaLnBrk="0" hangingPunct="0"/>
            <a:r>
              <a:rPr lang="fr-FR" altLang="fr-FR" sz="1400" b="1" dirty="0">
                <a:solidFill>
                  <a:srgbClr val="0F1821"/>
                </a:solidFill>
                <a:latin typeface="Verdana" panose="020B0604030504040204" pitchFamily="34" charset="0"/>
                <a:ea typeface="Verdana" panose="020B0604030504040204" pitchFamily="34" charset="0"/>
              </a:rPr>
              <a:t> </a:t>
            </a:r>
            <a:br>
              <a:rPr lang="fr-FR" altLang="fr-FR" sz="1400" b="1" dirty="0">
                <a:solidFill>
                  <a:srgbClr val="0F1821"/>
                </a:solidFill>
                <a:latin typeface="Verdana" panose="020B0604030504040204" pitchFamily="34" charset="0"/>
                <a:ea typeface="Verdana" panose="020B0604030504040204" pitchFamily="34" charset="0"/>
              </a:rPr>
            </a:br>
            <a:r>
              <a:rPr lang="fr-FR" altLang="fr-FR" sz="1400" b="1" dirty="0">
                <a:solidFill>
                  <a:srgbClr val="0F1821"/>
                </a:solidFill>
                <a:latin typeface="Verdana" panose="020B0604030504040204" pitchFamily="34" charset="0"/>
                <a:ea typeface="Verdana" panose="020B0604030504040204" pitchFamily="34" charset="0"/>
              </a:rPr>
              <a:t>Nom + Prénom</a:t>
            </a:r>
            <a:endParaRPr lang="fr-FR" altLang="fr-FR" dirty="0">
              <a:latin typeface="Verdana" panose="020B0604030504040204" pitchFamily="34" charset="0"/>
              <a:ea typeface="Verdana" panose="020B0604030504040204" pitchFamily="34" charset="0"/>
            </a:endParaRPr>
          </a:p>
          <a:p>
            <a:pPr algn="r" eaLnBrk="0" hangingPunct="0"/>
            <a:r>
              <a:rPr lang="fr-FR" altLang="fr-FR" sz="1400" b="1" dirty="0">
                <a:solidFill>
                  <a:srgbClr val="0F1821"/>
                </a:solidFill>
                <a:latin typeface="Verdana" panose="020B0604030504040204" pitchFamily="34" charset="0"/>
                <a:ea typeface="Verdana" panose="020B0604030504040204" pitchFamily="34" charset="0"/>
              </a:rPr>
              <a:t>Signature</a:t>
            </a:r>
            <a:endParaRPr lang="fr-FR" altLang="fr-FR"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xmlns="" val="78741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1599</TotalTime>
  <Words>1816</Words>
  <Application>Microsoft Office PowerPoint</Application>
  <PresentationFormat>Personnalisé</PresentationFormat>
  <Paragraphs>219</Paragraphs>
  <Slides>24</Slides>
  <Notes>8</Notes>
  <HiddenSlides>0</HiddenSlides>
  <MMClips>0</MMClips>
  <ScaleCrop>false</ScaleCrop>
  <HeadingPairs>
    <vt:vector size="4" baseType="variant">
      <vt:variant>
        <vt:lpstr>Thème</vt:lpstr>
      </vt:variant>
      <vt:variant>
        <vt:i4>1</vt:i4>
      </vt:variant>
      <vt:variant>
        <vt:lpstr>Titres des diapositives</vt:lpstr>
      </vt:variant>
      <vt:variant>
        <vt:i4>24</vt:i4>
      </vt:variant>
    </vt:vector>
  </HeadingPairs>
  <TitlesOfParts>
    <vt:vector size="25" baseType="lpstr">
      <vt:lpstr>1_Thème Office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Sarah</dc:creator>
  <cp:lastModifiedBy>User</cp:lastModifiedBy>
  <cp:revision>133</cp:revision>
  <dcterms:created xsi:type="dcterms:W3CDTF">2018-10-25T16:10:57Z</dcterms:created>
  <dcterms:modified xsi:type="dcterms:W3CDTF">2023-02-06T07:40:36Z</dcterms:modified>
</cp:coreProperties>
</file>