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1D95-4A60-4F35-9F09-75BA99FD4FCE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C198-8AF2-4B60-A95D-48641A6A7FA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1D95-4A60-4F35-9F09-75BA99FD4FCE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C198-8AF2-4B60-A95D-48641A6A7FA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1D95-4A60-4F35-9F09-75BA99FD4FCE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C198-8AF2-4B60-A95D-48641A6A7FA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1D95-4A60-4F35-9F09-75BA99FD4FCE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C198-8AF2-4B60-A95D-48641A6A7FA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1D95-4A60-4F35-9F09-75BA99FD4FCE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FB9C198-8AF2-4B60-A95D-48641A6A7FA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1D95-4A60-4F35-9F09-75BA99FD4FCE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C198-8AF2-4B60-A95D-48641A6A7FA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1D95-4A60-4F35-9F09-75BA99FD4FCE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C198-8AF2-4B60-A95D-48641A6A7FA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1D95-4A60-4F35-9F09-75BA99FD4FCE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C198-8AF2-4B60-A95D-48641A6A7FA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1D95-4A60-4F35-9F09-75BA99FD4FCE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C198-8AF2-4B60-A95D-48641A6A7FA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1D95-4A60-4F35-9F09-75BA99FD4FCE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C198-8AF2-4B60-A95D-48641A6A7FA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1D95-4A60-4F35-9F09-75BA99FD4FCE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C198-8AF2-4B60-A95D-48641A6A7FA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D71D95-4A60-4F35-9F09-75BA99FD4FCE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FB9C198-8AF2-4B60-A95D-48641A6A7FA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Program Files (x86)\Microsoft Office\MEDIA\CAGCAT10\j02849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0" y="0"/>
            <a:ext cx="9144000" cy="6858000"/>
          </a:xfrm>
          <a:prstGeom prst="ellipse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2357422" y="714356"/>
            <a:ext cx="4143404" cy="50006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smtClean="0"/>
              <a:t>المحاضرة 5</a:t>
            </a:r>
            <a:endParaRPr lang="fr-FR" sz="3600" dirty="0"/>
          </a:p>
        </p:txBody>
      </p:sp>
      <p:sp>
        <p:nvSpPr>
          <p:cNvPr id="7" name="ZoneTexte 6"/>
          <p:cNvSpPr txBox="1"/>
          <p:nvPr/>
        </p:nvSpPr>
        <p:spPr>
          <a:xfrm>
            <a:off x="1714480" y="3292901"/>
            <a:ext cx="5572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3600" b="1" dirty="0" smtClean="0">
                <a:solidFill>
                  <a:srgbClr val="FF0000"/>
                </a:solidFill>
              </a:rPr>
              <a:t>القواعد البيروقراطية عند </a:t>
            </a:r>
            <a:r>
              <a:rPr lang="ar-DZ" sz="3600" b="1" dirty="0" err="1" smtClean="0">
                <a:solidFill>
                  <a:srgbClr val="FF0000"/>
                </a:solidFill>
              </a:rPr>
              <a:t>جولدنر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571604" y="1785926"/>
            <a:ext cx="5072098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000" dirty="0" smtClean="0">
                <a:solidFill>
                  <a:schemeClr val="bg1"/>
                </a:solidFill>
              </a:rPr>
              <a:t>النظريات </a:t>
            </a:r>
            <a:r>
              <a:rPr lang="ar-DZ" sz="4000" dirty="0" err="1" smtClean="0">
                <a:solidFill>
                  <a:schemeClr val="bg1"/>
                </a:solidFill>
              </a:rPr>
              <a:t>الإجتماعية</a:t>
            </a:r>
            <a:endParaRPr lang="fr-FR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85720" y="571480"/>
            <a:ext cx="86439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Tx/>
              <a:buChar char="-"/>
            </a:pPr>
            <a:r>
              <a:rPr lang="ar-DZ" sz="4000" dirty="0" smtClean="0"/>
              <a:t>ذهب فيبر إلى أن فاعلية السلطة القانونية تتوقف على طريقة وضع القواعد القانونية  </a:t>
            </a:r>
            <a:r>
              <a:rPr lang="ar-DZ" sz="4000" dirty="0" err="1" smtClean="0"/>
              <a:t>بالإتفاق</a:t>
            </a:r>
            <a:r>
              <a:rPr lang="ar-DZ" sz="4000" dirty="0" smtClean="0"/>
              <a:t> أو بالإجبار أو بكليهما على أساس أن هذه القواعد تتفق مع القيم الرشيدة.</a:t>
            </a:r>
          </a:p>
          <a:p>
            <a:pPr algn="r" rtl="1">
              <a:buFontTx/>
              <a:buChar char="-"/>
            </a:pPr>
            <a:r>
              <a:rPr lang="ar-DZ" sz="4000" dirty="0" smtClean="0"/>
              <a:t>- حاول ألفن </a:t>
            </a:r>
            <a:r>
              <a:rPr lang="ar-DZ" sz="4000" dirty="0" err="1" smtClean="0"/>
              <a:t>جولدنر</a:t>
            </a:r>
            <a:r>
              <a:rPr lang="ar-DZ" sz="4000" dirty="0" smtClean="0"/>
              <a:t> اختبار بعض نظرية فيبر واقعيا فأورد نتائج هذا </a:t>
            </a:r>
            <a:r>
              <a:rPr lang="ar-DZ" sz="4000" dirty="0" err="1" smtClean="0"/>
              <a:t>الإختبار</a:t>
            </a:r>
            <a:r>
              <a:rPr lang="ar-DZ" sz="4000" dirty="0" smtClean="0"/>
              <a:t> في كتابه أنماط البيروقراطية في الصناعة.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44" y="428605"/>
            <a:ext cx="878687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buFontTx/>
              <a:buChar char="-"/>
            </a:pPr>
            <a:r>
              <a:rPr lang="ar-DZ" sz="4000" dirty="0" smtClean="0"/>
              <a:t> اعتبر فيبر بأنه أخلط بين نمطين  من أنماط </a:t>
            </a:r>
            <a:r>
              <a:rPr lang="ar-DZ" sz="4000" dirty="0" err="1" smtClean="0"/>
              <a:t>الساطة</a:t>
            </a:r>
            <a:r>
              <a:rPr lang="ar-DZ" sz="4000" dirty="0" smtClean="0"/>
              <a:t> القانونية ووضعهما كما لو كانا نمط واحد وهما:</a:t>
            </a:r>
          </a:p>
          <a:p>
            <a:pPr algn="r" rtl="1">
              <a:buFontTx/>
              <a:buChar char="-"/>
            </a:pPr>
            <a:r>
              <a:rPr lang="ar-DZ" sz="4000" dirty="0" smtClean="0">
                <a:solidFill>
                  <a:srgbClr val="FF0000"/>
                </a:solidFill>
              </a:rPr>
              <a:t>النمط الأول: </a:t>
            </a:r>
            <a:r>
              <a:rPr lang="ar-DZ" sz="4000" dirty="0" smtClean="0"/>
              <a:t>يطلق عليه البيروقراطية النيابية وفيه توضع القواعد القانونية </a:t>
            </a:r>
            <a:r>
              <a:rPr lang="ar-DZ" sz="4000" dirty="0" err="1" smtClean="0"/>
              <a:t>بالإتفاق</a:t>
            </a:r>
            <a:r>
              <a:rPr lang="ar-DZ" sz="4000" dirty="0" smtClean="0"/>
              <a:t> بين  الرئيس والمرؤوس وبالتالي يعكس هذا النمط رضا الإدارة والعمال ويرتكز </a:t>
            </a:r>
            <a:r>
              <a:rPr lang="ar-DZ" sz="4000" dirty="0" err="1" smtClean="0"/>
              <a:t>عى</a:t>
            </a:r>
            <a:r>
              <a:rPr lang="ar-DZ" sz="4000" dirty="0" smtClean="0"/>
              <a:t> أسس ديمقراطية مما  يخفف من حدة التوترات والصراعات</a:t>
            </a:r>
            <a:endParaRPr lang="fr-FR" sz="4000" dirty="0" smtClean="0"/>
          </a:p>
          <a:p>
            <a:pPr algn="r" rtl="1">
              <a:buFontTx/>
              <a:buChar char="-"/>
            </a:pPr>
            <a:endParaRPr lang="ar-DZ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57224" y="285728"/>
            <a:ext cx="785818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4000" dirty="0" smtClean="0">
                <a:solidFill>
                  <a:srgbClr val="FF0000"/>
                </a:solidFill>
              </a:rPr>
              <a:t>النمط الثاني: </a:t>
            </a:r>
            <a:r>
              <a:rPr lang="ar-DZ" sz="4000" dirty="0" smtClean="0"/>
              <a:t>يطلق عليه البيروقراطية العقابية أو الجزائية وفيه تفرض القواعد على الأفراد من طرف السلطة ومن ثم يستمد شرعيته من جانب واحد فقط  هو الإدارة.</a:t>
            </a:r>
          </a:p>
          <a:p>
            <a:pPr algn="r" rtl="1"/>
            <a:r>
              <a:rPr lang="ar-DZ" sz="4000" dirty="0" smtClean="0"/>
              <a:t>- يبن </a:t>
            </a:r>
            <a:r>
              <a:rPr lang="ar-DZ" sz="4000" dirty="0" err="1" smtClean="0"/>
              <a:t>جولدنر</a:t>
            </a:r>
            <a:r>
              <a:rPr lang="ar-DZ" sz="4000" dirty="0" smtClean="0"/>
              <a:t> أن النمط الأول يلجأ إلى تزويد العاملين فيه بالتعليم والثقافة والتدريب ، </a:t>
            </a:r>
            <a:r>
              <a:rPr lang="ar-DZ" sz="4000" dirty="0" err="1" smtClean="0"/>
              <a:t>والإنحراف</a:t>
            </a:r>
            <a:r>
              <a:rPr lang="ar-DZ" sz="4000" dirty="0" smtClean="0"/>
              <a:t> عن القواعد البيروقراطية النيابية يرجع إلى جهل العاملين وعدم إلمامهم </a:t>
            </a:r>
            <a:r>
              <a:rPr lang="ar-DZ" sz="4000" dirty="0" err="1" smtClean="0"/>
              <a:t>بها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35</TotalTime>
  <Words>162</Words>
  <Application>Microsoft Office PowerPoint</Application>
  <PresentationFormat>Affichage à l'écran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Apex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707</dc:creator>
  <cp:lastModifiedBy>707</cp:lastModifiedBy>
  <cp:revision>7</cp:revision>
  <dcterms:created xsi:type="dcterms:W3CDTF">2018-02-16T10:56:39Z</dcterms:created>
  <dcterms:modified xsi:type="dcterms:W3CDTF">2020-04-29T09:16:57Z</dcterms:modified>
</cp:coreProperties>
</file>