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5" r:id="rId10"/>
    <p:sldId id="264" r:id="rId11"/>
    <p:sldId id="266" r:id="rId12"/>
    <p:sldId id="268" r:id="rId13"/>
    <p:sldId id="267" r:id="rId14"/>
    <p:sldId id="270" r:id="rId15"/>
    <p:sldId id="269" r:id="rId16"/>
    <p:sldId id="273" r:id="rId17"/>
    <p:sldId id="272" r:id="rId18"/>
    <p:sldId id="274" r:id="rId19"/>
    <p:sldId id="275" r:id="rId20"/>
    <p:sldId id="276" r:id="rId21"/>
    <p:sldId id="278" r:id="rId22"/>
    <p:sldId id="277" r:id="rId2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E1F3F5"/>
    <a:srgbClr val="FF99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6379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7555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600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4662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649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6916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6447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4536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5764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533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4E4DD4-E4D3-41FB-A3A8-B17E2CBEA96D}" type="datetimeFigureOut">
              <a:rPr lang="fr-FR" smtClean="0"/>
              <a:t>15/04/2023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18BDB-4957-41E5-8937-149505D08AE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378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71991" y="2653047"/>
            <a:ext cx="609170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Composants  </a:t>
            </a:r>
            <a:r>
              <a:rPr lang="en-US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d’un circuit frigorifique</a:t>
            </a:r>
            <a:endParaRPr lang="fr-FR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626701" y="719070"/>
            <a:ext cx="27067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Chapitre 03</a:t>
            </a:r>
            <a:endParaRPr lang="fr-F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271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76400" y="378004"/>
            <a:ext cx="8304727" cy="1325563"/>
          </a:xfrm>
          <a:ln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 existe deux types de co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mposants</a:t>
            </a:r>
            <a:endParaRPr lang="fr-F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2060619" y="2333446"/>
            <a:ext cx="2331077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mposants </a:t>
            </a:r>
          </a:p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principaux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7044744" y="2333446"/>
            <a:ext cx="2446983" cy="132556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mposants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annexes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1532585" y="4520707"/>
            <a:ext cx="3387144" cy="132556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Pour faire fonctionner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6613301" y="4520707"/>
            <a:ext cx="3219717" cy="1325563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Pour contrôler le fonctionnement de l’installation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Connecteur droit avec flèche 8"/>
          <p:cNvCxnSpPr>
            <a:stCxn id="2" idx="2"/>
            <a:endCxn id="4" idx="0"/>
          </p:cNvCxnSpPr>
          <p:nvPr/>
        </p:nvCxnSpPr>
        <p:spPr>
          <a:xfrm flipH="1">
            <a:off x="3226158" y="1703567"/>
            <a:ext cx="2602606" cy="629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2" idx="2"/>
            <a:endCxn id="5" idx="0"/>
          </p:cNvCxnSpPr>
          <p:nvPr/>
        </p:nvCxnSpPr>
        <p:spPr>
          <a:xfrm>
            <a:off x="5828764" y="1703567"/>
            <a:ext cx="2439472" cy="6298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4" idx="2"/>
            <a:endCxn id="6" idx="0"/>
          </p:cNvCxnSpPr>
          <p:nvPr/>
        </p:nvCxnSpPr>
        <p:spPr>
          <a:xfrm flipH="1">
            <a:off x="3226157" y="3659009"/>
            <a:ext cx="1" cy="861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5" idx="2"/>
            <a:endCxn id="7" idx="0"/>
          </p:cNvCxnSpPr>
          <p:nvPr/>
        </p:nvCxnSpPr>
        <p:spPr>
          <a:xfrm flipH="1">
            <a:off x="8223160" y="3659009"/>
            <a:ext cx="45076" cy="8616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20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02955" y="393930"/>
            <a:ext cx="7343103" cy="652307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I. Composants principaux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183254" y="3298738"/>
            <a:ext cx="1778358" cy="44065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196624" y="2029940"/>
            <a:ext cx="1970468" cy="6523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9362940" y="2029941"/>
            <a:ext cx="2073499" cy="652307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1447530" y="4718163"/>
            <a:ext cx="1986566" cy="493250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744827" y="2029940"/>
            <a:ext cx="2398690" cy="652307"/>
          </a:xfrm>
          <a:prstGeom prst="rect">
            <a:avLst/>
          </a:prstGeom>
          <a:ln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4559791" y="4766561"/>
            <a:ext cx="1294327" cy="374195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5854252" y="3997347"/>
            <a:ext cx="1603420" cy="405682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3509494" y="3276085"/>
            <a:ext cx="1275008" cy="4608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Ailette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7907625" y="3301233"/>
            <a:ext cx="2492064" cy="43566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10193627" y="4761888"/>
            <a:ext cx="1639910" cy="3835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avec flèche 14"/>
          <p:cNvCxnSpPr>
            <a:stCxn id="8" idx="2"/>
            <a:endCxn id="7" idx="0"/>
          </p:cNvCxnSpPr>
          <p:nvPr/>
        </p:nvCxnSpPr>
        <p:spPr>
          <a:xfrm>
            <a:off x="1944172" y="2682247"/>
            <a:ext cx="496641" cy="2035916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8" idx="2"/>
            <a:endCxn id="4" idx="0"/>
          </p:cNvCxnSpPr>
          <p:nvPr/>
        </p:nvCxnSpPr>
        <p:spPr>
          <a:xfrm flipH="1">
            <a:off x="1072433" y="2682247"/>
            <a:ext cx="871739" cy="616491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5" idx="2"/>
            <a:endCxn id="11" idx="0"/>
          </p:cNvCxnSpPr>
          <p:nvPr/>
        </p:nvCxnSpPr>
        <p:spPr>
          <a:xfrm flipH="1">
            <a:off x="4146998" y="2682247"/>
            <a:ext cx="2034860" cy="593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5" idx="2"/>
            <a:endCxn id="9" idx="0"/>
          </p:cNvCxnSpPr>
          <p:nvPr/>
        </p:nvCxnSpPr>
        <p:spPr>
          <a:xfrm flipH="1">
            <a:off x="5206955" y="2682247"/>
            <a:ext cx="974903" cy="2084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stCxn id="5" idx="2"/>
            <a:endCxn id="10" idx="0"/>
          </p:cNvCxnSpPr>
          <p:nvPr/>
        </p:nvCxnSpPr>
        <p:spPr>
          <a:xfrm>
            <a:off x="6181858" y="2682247"/>
            <a:ext cx="474104" cy="1315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stCxn id="6" idx="2"/>
            <a:endCxn id="13" idx="0"/>
          </p:cNvCxnSpPr>
          <p:nvPr/>
        </p:nvCxnSpPr>
        <p:spPr>
          <a:xfrm>
            <a:off x="10399690" y="2682248"/>
            <a:ext cx="613892" cy="207964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>
            <a:stCxn id="6" idx="2"/>
            <a:endCxn id="12" idx="0"/>
          </p:cNvCxnSpPr>
          <p:nvPr/>
        </p:nvCxnSpPr>
        <p:spPr>
          <a:xfrm flipH="1">
            <a:off x="9153657" y="2682248"/>
            <a:ext cx="1246033" cy="6189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6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068095" y="3010533"/>
            <a:ext cx="2073499" cy="65230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2706608" y="832041"/>
            <a:ext cx="1702202" cy="457459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062910" y="291952"/>
            <a:ext cx="3050059" cy="153763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Tube fin de 0,2 jusqu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0,6 (mm) de diameter avec une longueur de 1,2 a 1,5 (m)  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9511591" y="1431126"/>
            <a:ext cx="2341810" cy="53221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Climatiseur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8868307" y="510110"/>
            <a:ext cx="2341810" cy="50419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Réfrigerateur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8912840" y="2517138"/>
            <a:ext cx="2341810" cy="579384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Chambres froides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Connecteur droit avec flèche 10"/>
          <p:cNvCxnSpPr>
            <a:stCxn id="4" idx="3"/>
            <a:endCxn id="5" idx="2"/>
          </p:cNvCxnSpPr>
          <p:nvPr/>
        </p:nvCxnSpPr>
        <p:spPr>
          <a:xfrm flipV="1">
            <a:off x="3141594" y="1289500"/>
            <a:ext cx="416115" cy="204718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5" idx="3"/>
            <a:endCxn id="6" idx="1"/>
          </p:cNvCxnSpPr>
          <p:nvPr/>
        </p:nvCxnSpPr>
        <p:spPr>
          <a:xfrm flipV="1">
            <a:off x="4408810" y="1060770"/>
            <a:ext cx="654100" cy="1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6" idx="3"/>
            <a:endCxn id="8" idx="1"/>
          </p:cNvCxnSpPr>
          <p:nvPr/>
        </p:nvCxnSpPr>
        <p:spPr>
          <a:xfrm flipV="1">
            <a:off x="8112969" y="762210"/>
            <a:ext cx="755338" cy="29856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6" idx="3"/>
            <a:endCxn id="7" idx="1"/>
          </p:cNvCxnSpPr>
          <p:nvPr/>
        </p:nvCxnSpPr>
        <p:spPr>
          <a:xfrm>
            <a:off x="8112969" y="1060770"/>
            <a:ext cx="1398622" cy="63646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6" idx="3"/>
            <a:endCxn id="9" idx="1"/>
          </p:cNvCxnSpPr>
          <p:nvPr/>
        </p:nvCxnSpPr>
        <p:spPr>
          <a:xfrm>
            <a:off x="8112969" y="1060770"/>
            <a:ext cx="799871" cy="174606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re 1"/>
          <p:cNvSpPr txBox="1">
            <a:spLocks/>
          </p:cNvSpPr>
          <p:nvPr/>
        </p:nvSpPr>
        <p:spPr>
          <a:xfrm>
            <a:off x="2706608" y="4952077"/>
            <a:ext cx="2492064" cy="435669"/>
          </a:xfrm>
          <a:prstGeom prst="rect">
            <a:avLst/>
          </a:prstGeom>
          <a:ln w="28575">
            <a:solidFill>
              <a:srgbClr val="7030A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2" name="Connecteur droit avec flèche 21"/>
          <p:cNvCxnSpPr>
            <a:stCxn id="4" idx="3"/>
            <a:endCxn id="20" idx="0"/>
          </p:cNvCxnSpPr>
          <p:nvPr/>
        </p:nvCxnSpPr>
        <p:spPr>
          <a:xfrm>
            <a:off x="3141594" y="3336687"/>
            <a:ext cx="811046" cy="16153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5499279" y="4446639"/>
            <a:ext cx="4395798" cy="14465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Permet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d'alimenter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correctement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l'évaporateur en fluide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frigorigène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 Optimiser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son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remplissage </a:t>
            </a:r>
            <a:r>
              <a:rPr lang="fr-FR" sz="22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en tenant compte de la charge thermique </a:t>
            </a:r>
            <a:r>
              <a:rPr lang="fr-FR" sz="22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,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2" name="Connecteur droit avec flèche 51"/>
          <p:cNvCxnSpPr>
            <a:stCxn id="20" idx="3"/>
            <a:endCxn id="46" idx="1"/>
          </p:cNvCxnSpPr>
          <p:nvPr/>
        </p:nvCxnSpPr>
        <p:spPr>
          <a:xfrm>
            <a:off x="5198672" y="5169912"/>
            <a:ext cx="300607" cy="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itre 1"/>
          <p:cNvSpPr txBox="1">
            <a:spLocks/>
          </p:cNvSpPr>
          <p:nvPr/>
        </p:nvSpPr>
        <p:spPr>
          <a:xfrm>
            <a:off x="10083745" y="4715692"/>
            <a:ext cx="1931303" cy="908441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Grosses </a:t>
            </a:r>
          </a:p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installations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Connecteur droit avec flèche 56"/>
          <p:cNvCxnSpPr>
            <a:stCxn id="46" idx="3"/>
            <a:endCxn id="56" idx="1"/>
          </p:cNvCxnSpPr>
          <p:nvPr/>
        </p:nvCxnSpPr>
        <p:spPr>
          <a:xfrm flipV="1">
            <a:off x="9895077" y="5169913"/>
            <a:ext cx="188668" cy="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Titre 1"/>
          <p:cNvSpPr txBox="1">
            <a:spLocks/>
          </p:cNvSpPr>
          <p:nvPr/>
        </p:nvSpPr>
        <p:spPr>
          <a:xfrm>
            <a:off x="4243974" y="2618262"/>
            <a:ext cx="3799265" cy="7713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Position:  Entre le Condenseur et l’Evaporateur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3" name="Connecteur droit avec flèche 192"/>
          <p:cNvCxnSpPr>
            <a:stCxn id="4" idx="3"/>
            <a:endCxn id="181" idx="1"/>
          </p:cNvCxnSpPr>
          <p:nvPr/>
        </p:nvCxnSpPr>
        <p:spPr>
          <a:xfrm flipV="1">
            <a:off x="3141594" y="3003922"/>
            <a:ext cx="1102380" cy="33276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ensées 1"/>
          <p:cNvSpPr/>
          <p:nvPr/>
        </p:nvSpPr>
        <p:spPr>
          <a:xfrm rot="429031">
            <a:off x="754142" y="1580227"/>
            <a:ext cx="1739639" cy="1045401"/>
          </a:xfrm>
          <a:prstGeom prst="cloudCallout">
            <a:avLst>
              <a:gd name="adj1" fmla="val 44705"/>
              <a:gd name="adj2" fmla="val 74696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rgbClr val="FF0000"/>
                </a:solidFill>
              </a:rPr>
              <a:t>Chuter </a:t>
            </a:r>
          </a:p>
          <a:p>
            <a:pPr algn="ctr"/>
            <a:r>
              <a:rPr lang="fr-FR" dirty="0" smtClean="0">
                <a:solidFill>
                  <a:srgbClr val="FF0000"/>
                </a:solidFill>
              </a:rPr>
              <a:t>de la pression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3" name="Titre 1"/>
          <p:cNvSpPr txBox="1">
            <a:spLocks/>
          </p:cNvSpPr>
          <p:nvPr/>
        </p:nvSpPr>
        <p:spPr>
          <a:xfrm>
            <a:off x="31345" y="289350"/>
            <a:ext cx="2073499" cy="65230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Détendeurs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02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étendeur thermostatique à égalisation de pression externe et interne ~  FROID INDUSTRIE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65" y="460465"/>
            <a:ext cx="4468969" cy="356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745084" y="5590845"/>
            <a:ext cx="2492064" cy="43566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Thermostatique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Détendeur Tube capilla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08" y="460465"/>
            <a:ext cx="3811119" cy="3565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8120129" y="5579380"/>
            <a:ext cx="1639910" cy="38353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Capillaire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://1.bp.blogspot.com/-uGt4kBqMPqM/TzFgzJiPzxI/AAAAAAAAAIY/_A05mehO8uY/s1600/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8492" y="4240351"/>
            <a:ext cx="173355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5084" y="4346678"/>
            <a:ext cx="2747403" cy="923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72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6" y="1058319"/>
            <a:ext cx="4340178" cy="4157837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5859887" y="900896"/>
            <a:ext cx="5692461" cy="683205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 entrée de détendeur, liquide, haute pression   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5487694" y="2257612"/>
            <a:ext cx="6064654" cy="7079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 sortie de détendeur , liquide vaporisé partiellement, basse pression 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5862275" y="3519742"/>
            <a:ext cx="5690073" cy="75604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 fin de la vaporisation, vapeur, basse pression  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5487694" y="4830003"/>
            <a:ext cx="6244960" cy="7723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 vapeur surchauffée. Basse pression, </a:t>
            </a:r>
            <a:r>
              <a:rPr lang="en-US" sz="29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mesure de la surchuffe  </a:t>
            </a:r>
            <a:r>
              <a:rPr lang="en-US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re 1"/>
          <p:cNvSpPr txBox="1">
            <a:spLocks/>
          </p:cNvSpPr>
          <p:nvPr/>
        </p:nvSpPr>
        <p:spPr>
          <a:xfrm>
            <a:off x="1767624" y="5467591"/>
            <a:ext cx="1786946" cy="475499"/>
          </a:xfrm>
          <a:prstGeom prst="rect">
            <a:avLst/>
          </a:prstGeom>
          <a:ln w="28575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Evaporateur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1997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50948" y="2801934"/>
            <a:ext cx="1970468" cy="65230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786650" y="252657"/>
            <a:ext cx="1970468" cy="391288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Long et court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4786650" y="829117"/>
            <a:ext cx="1970468" cy="442775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horizontale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4825285" y="1445485"/>
            <a:ext cx="1970468" cy="3703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Verticale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2599384" y="75077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4825285" y="1994394"/>
            <a:ext cx="1970468" cy="3703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Platé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9775064" y="2801934"/>
            <a:ext cx="1970468" cy="958697"/>
          </a:xfrm>
          <a:prstGeom prst="rect">
            <a:avLst/>
          </a:prstGeom>
          <a:ln w="28575">
            <a:solidFill>
              <a:srgbClr val="FF0000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Condenseur d’un</a:t>
            </a:r>
          </a:p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Climatiseur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8050904" y="1378465"/>
            <a:ext cx="3113470" cy="475499"/>
          </a:xfrm>
          <a:prstGeom prst="rect">
            <a:avLst/>
          </a:prstGeom>
          <a:ln w="28575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Evaporateur d’une  PAC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re 1"/>
          <p:cNvSpPr txBox="1">
            <a:spLocks/>
          </p:cNvSpPr>
          <p:nvPr/>
        </p:nvSpPr>
        <p:spPr>
          <a:xfrm>
            <a:off x="7604972" y="1994394"/>
            <a:ext cx="3020098" cy="370397"/>
          </a:xfrm>
          <a:prstGeom prst="rect">
            <a:avLst/>
          </a:prstGeom>
          <a:ln w="28575">
            <a:solidFill>
              <a:srgbClr val="92D050"/>
            </a:solidFill>
          </a:ln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Freezer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du refrigerateur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" name="Connecteur droit avec flèche 14"/>
          <p:cNvCxnSpPr>
            <a:stCxn id="4" idx="3"/>
            <a:endCxn id="8" idx="2"/>
          </p:cNvCxnSpPr>
          <p:nvPr/>
        </p:nvCxnSpPr>
        <p:spPr>
          <a:xfrm flipV="1">
            <a:off x="2321416" y="1184856"/>
            <a:ext cx="1071093" cy="194323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8" idx="3"/>
            <a:endCxn id="5" idx="1"/>
          </p:cNvCxnSpPr>
          <p:nvPr/>
        </p:nvCxnSpPr>
        <p:spPr>
          <a:xfrm flipV="1">
            <a:off x="4185634" y="448301"/>
            <a:ext cx="601016" cy="51951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8" idx="3"/>
            <a:endCxn id="6" idx="1"/>
          </p:cNvCxnSpPr>
          <p:nvPr/>
        </p:nvCxnSpPr>
        <p:spPr>
          <a:xfrm>
            <a:off x="4185634" y="967817"/>
            <a:ext cx="601016" cy="82688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>
            <a:stCxn id="8" idx="3"/>
            <a:endCxn id="7" idx="1"/>
          </p:cNvCxnSpPr>
          <p:nvPr/>
        </p:nvCxnSpPr>
        <p:spPr>
          <a:xfrm>
            <a:off x="4185634" y="967817"/>
            <a:ext cx="639651" cy="662867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stCxn id="8" idx="3"/>
            <a:endCxn id="10" idx="1"/>
          </p:cNvCxnSpPr>
          <p:nvPr/>
        </p:nvCxnSpPr>
        <p:spPr>
          <a:xfrm>
            <a:off x="4185634" y="967817"/>
            <a:ext cx="639651" cy="121177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>
            <a:stCxn id="10" idx="3"/>
            <a:endCxn id="13" idx="1"/>
          </p:cNvCxnSpPr>
          <p:nvPr/>
        </p:nvCxnSpPr>
        <p:spPr>
          <a:xfrm>
            <a:off x="6795753" y="2179593"/>
            <a:ext cx="809219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>
            <a:stCxn id="7" idx="3"/>
            <a:endCxn id="12" idx="1"/>
          </p:cNvCxnSpPr>
          <p:nvPr/>
        </p:nvCxnSpPr>
        <p:spPr>
          <a:xfrm flipV="1">
            <a:off x="6795753" y="1616215"/>
            <a:ext cx="1255151" cy="14469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itre 1"/>
          <p:cNvSpPr txBox="1">
            <a:spLocks/>
          </p:cNvSpPr>
          <p:nvPr/>
        </p:nvSpPr>
        <p:spPr>
          <a:xfrm>
            <a:off x="3693017" y="5288705"/>
            <a:ext cx="1458532" cy="434078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itre 1"/>
          <p:cNvSpPr txBox="1">
            <a:spLocks/>
          </p:cNvSpPr>
          <p:nvPr/>
        </p:nvSpPr>
        <p:spPr>
          <a:xfrm>
            <a:off x="2712075" y="2911049"/>
            <a:ext cx="1473559" cy="434078"/>
          </a:xfrm>
          <a:prstGeom prst="rect">
            <a:avLst/>
          </a:prstGeom>
          <a:ln w="38100">
            <a:solidFill>
              <a:srgbClr val="FF66FF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ilette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6752819" y="1041100"/>
            <a:ext cx="447543" cy="241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itre 1"/>
          <p:cNvSpPr txBox="1">
            <a:spLocks/>
          </p:cNvSpPr>
          <p:nvPr/>
        </p:nvSpPr>
        <p:spPr>
          <a:xfrm>
            <a:off x="7200362" y="814517"/>
            <a:ext cx="4545170" cy="41658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Systeme de production de l’eau glacee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Connecteur droit avec flèche 59"/>
          <p:cNvCxnSpPr>
            <a:stCxn id="4" idx="3"/>
            <a:endCxn id="48" idx="1"/>
          </p:cNvCxnSpPr>
          <p:nvPr/>
        </p:nvCxnSpPr>
        <p:spPr>
          <a:xfrm>
            <a:off x="2321416" y="3128088"/>
            <a:ext cx="390659" cy="0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avec flèche 60"/>
          <p:cNvCxnSpPr>
            <a:stCxn id="4" idx="3"/>
            <a:endCxn id="47" idx="1"/>
          </p:cNvCxnSpPr>
          <p:nvPr/>
        </p:nvCxnSpPr>
        <p:spPr>
          <a:xfrm>
            <a:off x="2321416" y="3128088"/>
            <a:ext cx="1371601" cy="2377656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ensées 1"/>
          <p:cNvSpPr/>
          <p:nvPr/>
        </p:nvSpPr>
        <p:spPr>
          <a:xfrm>
            <a:off x="423930" y="1170366"/>
            <a:ext cx="2175454" cy="1291031"/>
          </a:xfrm>
          <a:prstGeom prst="cloudCallout">
            <a:avLst>
              <a:gd name="adj1" fmla="val 20059"/>
              <a:gd name="adj2" fmla="val 72476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Transfert 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endParaRPr lang="en-US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chaleur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4185634" y="2716923"/>
            <a:ext cx="5735389" cy="1246495"/>
          </a:xfrm>
          <a:prstGeom prst="rect">
            <a:avLst/>
          </a:prstGeom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r>
              <a:rPr lang="fr-FR" sz="25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Conduit </a:t>
            </a:r>
            <a:r>
              <a:rPr lang="fr-FR" sz="25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cylindrique ou rectangulaire sur lequel on fixe des lames métalliques de différentes formes</a:t>
            </a:r>
          </a:p>
        </p:txBody>
      </p:sp>
      <p:sp>
        <p:nvSpPr>
          <p:cNvPr id="36" name="Légende encadrée 2 35"/>
          <p:cNvSpPr/>
          <p:nvPr/>
        </p:nvSpPr>
        <p:spPr>
          <a:xfrm>
            <a:off x="553792" y="4404628"/>
            <a:ext cx="2369712" cy="2202233"/>
          </a:xfrm>
          <a:prstGeom prst="borderCallout2">
            <a:avLst>
              <a:gd name="adj1" fmla="val -843"/>
              <a:gd name="adj2" fmla="val 49078"/>
              <a:gd name="adj3" fmla="val -12477"/>
              <a:gd name="adj4" fmla="val 14853"/>
              <a:gd name="adj5" fmla="val -43354"/>
              <a:gd name="adj6" fmla="val 3697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 d’écoulement des fluides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 Co-courant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Contre courant</a:t>
            </a:r>
          </a:p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Croisé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51548" y="4897122"/>
            <a:ext cx="4623515" cy="1569660"/>
          </a:xfrm>
          <a:prstGeom prst="rect">
            <a:avLst/>
          </a:prstGeom>
          <a:ln w="38100">
            <a:solidFill>
              <a:srgbClr val="FF66FF"/>
            </a:solidFill>
          </a:ln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Constitués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 un assemblage de plaques cannelées indépendantes. Chaque paire de plaques adjacentes </a:t>
            </a:r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formés 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canal</a:t>
            </a:r>
          </a:p>
        </p:txBody>
      </p:sp>
      <p:sp>
        <p:nvSpPr>
          <p:cNvPr id="49" name="Titre 1"/>
          <p:cNvSpPr txBox="1">
            <a:spLocks/>
          </p:cNvSpPr>
          <p:nvPr/>
        </p:nvSpPr>
        <p:spPr>
          <a:xfrm>
            <a:off x="9775064" y="5256313"/>
            <a:ext cx="1970468" cy="958697"/>
          </a:xfrm>
          <a:prstGeom prst="rect">
            <a:avLst/>
          </a:prstGeom>
          <a:ln w="28575">
            <a:solidFill>
              <a:srgbClr val="00B050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Grosses installations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itre 1"/>
          <p:cNvSpPr txBox="1">
            <a:spLocks/>
          </p:cNvSpPr>
          <p:nvPr/>
        </p:nvSpPr>
        <p:spPr>
          <a:xfrm>
            <a:off x="31345" y="289350"/>
            <a:ext cx="2073499" cy="652307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Echangeurs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392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0032" y="643423"/>
            <a:ext cx="2384537" cy="4437534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1170032" y="5709144"/>
            <a:ext cx="1985393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/ V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6271" y="1056068"/>
            <a:ext cx="3019291" cy="3391571"/>
          </a:xfrm>
          <a:prstGeom prst="rect">
            <a:avLst/>
          </a:prstGeom>
        </p:spPr>
      </p:pic>
      <p:sp>
        <p:nvSpPr>
          <p:cNvPr id="7" name="Titre 1"/>
          <p:cNvSpPr txBox="1">
            <a:spLocks/>
          </p:cNvSpPr>
          <p:nvPr/>
        </p:nvSpPr>
        <p:spPr>
          <a:xfrm>
            <a:off x="9840128" y="5569475"/>
            <a:ext cx="931575" cy="3703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Platé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6631" y="1861265"/>
            <a:ext cx="3762375" cy="2586374"/>
          </a:xfrm>
          <a:prstGeom prst="rect">
            <a:avLst/>
          </a:prstGeom>
        </p:spPr>
      </p:pic>
      <p:sp>
        <p:nvSpPr>
          <p:cNvPr id="9" name="Titre 1"/>
          <p:cNvSpPr txBox="1">
            <a:spLocks/>
          </p:cNvSpPr>
          <p:nvPr/>
        </p:nvSpPr>
        <p:spPr>
          <a:xfrm>
            <a:off x="5180625" y="5613913"/>
            <a:ext cx="1985393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Tubulaire / H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2911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n de l'évaporateur pour congélateur de Chine, liste de produits Fin de  l'évaporateur pour congélateur de Chine sur fr.Made-in-Chi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983" y="656824"/>
            <a:ext cx="5022760" cy="45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abrication de Tube à ailettes serties Cuivre/Alumini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6107" y="656824"/>
            <a:ext cx="4610637" cy="4507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5715529" y="570699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ilette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6649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07" y="1056068"/>
            <a:ext cx="4855333" cy="3732525"/>
          </a:xfrm>
          <a:prstGeom prst="rect">
            <a:avLst/>
          </a:prstGeom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4569015" y="512033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Plaque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5265" y="1350068"/>
            <a:ext cx="4838700" cy="3438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585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38" y="1300766"/>
            <a:ext cx="11076528" cy="4765182"/>
          </a:xfrm>
          <a:prstGeom prst="rect">
            <a:avLst/>
          </a:prstGeom>
        </p:spPr>
      </p:pic>
      <p:sp>
        <p:nvSpPr>
          <p:cNvPr id="3" name="Titre 1"/>
          <p:cNvSpPr txBox="1">
            <a:spLocks/>
          </p:cNvSpPr>
          <p:nvPr/>
        </p:nvSpPr>
        <p:spPr>
          <a:xfrm>
            <a:off x="31345" y="289350"/>
            <a:ext cx="2222458" cy="652307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Compresseurs</a:t>
            </a:r>
            <a:endParaRPr lang="fr-F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Pensées 1"/>
          <p:cNvSpPr/>
          <p:nvPr/>
        </p:nvSpPr>
        <p:spPr>
          <a:xfrm>
            <a:off x="1223493" y="941657"/>
            <a:ext cx="2962141" cy="1744490"/>
          </a:xfrm>
          <a:prstGeom prst="cloudCallout">
            <a:avLst>
              <a:gd name="adj1" fmla="val -47887"/>
              <a:gd name="adj2" fmla="val 97999"/>
            </a:avLst>
          </a:prstGeom>
          <a:solidFill>
            <a:srgbClr val="E1F3F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Augmenter la pression de BP à la HP </a:t>
            </a:r>
            <a:endParaRPr lang="fr-FR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00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 txBox="1">
            <a:spLocks/>
          </p:cNvSpPr>
          <p:nvPr/>
        </p:nvSpPr>
        <p:spPr>
          <a:xfrm>
            <a:off x="753469" y="3166344"/>
            <a:ext cx="1920026" cy="606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Alternatifs 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84092" y="1058719"/>
            <a:ext cx="167625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Hermétique</a:t>
            </a:r>
            <a:endParaRPr lang="fr-FR" sz="2400" dirty="0"/>
          </a:p>
        </p:txBody>
      </p:sp>
      <p:sp>
        <p:nvSpPr>
          <p:cNvPr id="5" name="Rectangle 4"/>
          <p:cNvSpPr/>
          <p:nvPr/>
        </p:nvSpPr>
        <p:spPr>
          <a:xfrm>
            <a:off x="5662560" y="874052"/>
            <a:ext cx="5232967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Tous les composants son collés dans la même </a:t>
            </a:r>
            <a:r>
              <a:rPr lang="fr-FR" sz="2400" b="1" i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Enveloppe </a:t>
            </a:r>
            <a:endParaRPr lang="fr-FR" sz="2400" b="1" i="1" dirty="0"/>
          </a:p>
        </p:txBody>
      </p:sp>
      <p:cxnSp>
        <p:nvCxnSpPr>
          <p:cNvPr id="7" name="Connecteur droit avec flèche 6"/>
          <p:cNvCxnSpPr>
            <a:stCxn id="4" idx="3"/>
            <a:endCxn id="5" idx="1"/>
          </p:cNvCxnSpPr>
          <p:nvPr/>
        </p:nvCxnSpPr>
        <p:spPr>
          <a:xfrm flipV="1">
            <a:off x="4560342" y="1289551"/>
            <a:ext cx="1102218" cy="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505018" y="5323180"/>
            <a:ext cx="245771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Semi Hermétique</a:t>
            </a:r>
            <a:endParaRPr lang="fr-FR" sz="2400" dirty="0"/>
          </a:p>
        </p:txBody>
      </p:sp>
      <p:sp>
        <p:nvSpPr>
          <p:cNvPr id="12" name="Rectangle 11"/>
          <p:cNvSpPr/>
          <p:nvPr/>
        </p:nvSpPr>
        <p:spPr>
          <a:xfrm>
            <a:off x="5769735" y="5138513"/>
            <a:ext cx="5396248" cy="830997"/>
          </a:xfrm>
          <a:prstGeom prst="rect">
            <a:avLst/>
          </a:prstGeom>
          <a:solidFill>
            <a:srgbClr val="E1F3F5"/>
          </a:solidFill>
        </p:spPr>
        <p:txBody>
          <a:bodyPr wrap="square">
            <a:spAutoFit/>
          </a:bodyPr>
          <a:lstStyle/>
          <a:p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Tous les composants son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regroupés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dans la même 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enveloppe mais ne son pas collés  </a:t>
            </a:r>
            <a:endParaRPr lang="fr-FR" sz="2400" dirty="0"/>
          </a:p>
        </p:txBody>
      </p:sp>
      <p:cxnSp>
        <p:nvCxnSpPr>
          <p:cNvPr id="13" name="Connecteur droit avec flèche 12"/>
          <p:cNvCxnSpPr>
            <a:stCxn id="11" idx="3"/>
            <a:endCxn id="12" idx="1"/>
          </p:cNvCxnSpPr>
          <p:nvPr/>
        </p:nvCxnSpPr>
        <p:spPr>
          <a:xfrm flipV="1">
            <a:off x="4962734" y="5554012"/>
            <a:ext cx="807001" cy="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2" idx="2"/>
            <a:endCxn id="11" idx="0"/>
          </p:cNvCxnSpPr>
          <p:nvPr/>
        </p:nvCxnSpPr>
        <p:spPr>
          <a:xfrm>
            <a:off x="1713482" y="3772741"/>
            <a:ext cx="2020394" cy="1550439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2" idx="0"/>
            <a:endCxn id="4" idx="2"/>
          </p:cNvCxnSpPr>
          <p:nvPr/>
        </p:nvCxnSpPr>
        <p:spPr>
          <a:xfrm flipV="1">
            <a:off x="1713482" y="1520384"/>
            <a:ext cx="2008735" cy="1645960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068392" y="3054045"/>
            <a:ext cx="5232967" cy="83099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Mouvement du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Piston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et l’ouverture des </a:t>
            </a:r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Soupape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</a:t>
            </a:r>
            <a:endParaRPr lang="fr-FR" sz="2400" dirty="0"/>
          </a:p>
        </p:txBody>
      </p:sp>
      <p:sp>
        <p:nvSpPr>
          <p:cNvPr id="32" name="Rectangle 31"/>
          <p:cNvSpPr/>
          <p:nvPr/>
        </p:nvSpPr>
        <p:spPr>
          <a:xfrm>
            <a:off x="3024574" y="3221860"/>
            <a:ext cx="2341660" cy="4616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Fonctionnement</a:t>
            </a:r>
            <a:endParaRPr lang="fr-FR" sz="2400" dirty="0"/>
          </a:p>
        </p:txBody>
      </p:sp>
      <p:cxnSp>
        <p:nvCxnSpPr>
          <p:cNvPr id="33" name="Connecteur droit avec flèche 32"/>
          <p:cNvCxnSpPr>
            <a:stCxn id="2" idx="3"/>
            <a:endCxn id="32" idx="1"/>
          </p:cNvCxnSpPr>
          <p:nvPr/>
        </p:nvCxnSpPr>
        <p:spPr>
          <a:xfrm flipV="1">
            <a:off x="2673495" y="3452693"/>
            <a:ext cx="351079" cy="16850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>
            <a:stCxn id="32" idx="3"/>
            <a:endCxn id="31" idx="1"/>
          </p:cNvCxnSpPr>
          <p:nvPr/>
        </p:nvCxnSpPr>
        <p:spPr>
          <a:xfrm>
            <a:off x="5366234" y="3452693"/>
            <a:ext cx="702158" cy="16851"/>
          </a:xfrm>
          <a:prstGeom prst="straightConnector1">
            <a:avLst/>
          </a:prstGeom>
          <a:ln w="38100">
            <a:solidFill>
              <a:srgbClr val="FF6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itre 1"/>
          <p:cNvSpPr txBox="1">
            <a:spLocks/>
          </p:cNvSpPr>
          <p:nvPr/>
        </p:nvSpPr>
        <p:spPr>
          <a:xfrm>
            <a:off x="171535" y="1378895"/>
            <a:ext cx="2261094" cy="6523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Connecteur en arc 61"/>
          <p:cNvCxnSpPr>
            <a:stCxn id="60" idx="2"/>
            <a:endCxn id="2" idx="1"/>
          </p:cNvCxnSpPr>
          <p:nvPr/>
        </p:nvCxnSpPr>
        <p:spPr>
          <a:xfrm rot="5400000">
            <a:off x="308606" y="2476066"/>
            <a:ext cx="1438341" cy="548613"/>
          </a:xfrm>
          <a:prstGeom prst="curvedConnector4">
            <a:avLst>
              <a:gd name="adj1" fmla="val 39460"/>
              <a:gd name="adj2" fmla="val 141669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580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2619" y="1161713"/>
            <a:ext cx="4607081" cy="346180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494" y="1161713"/>
            <a:ext cx="5695950" cy="346180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95717" y="5094889"/>
            <a:ext cx="8787685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43000" lvl="2" indent="-228600">
              <a:lnSpc>
                <a:spcPct val="107000"/>
              </a:lnSpc>
              <a:buFont typeface="+mj-lt"/>
              <a:buAutoNum type="alphaLcPeriod"/>
            </a:pP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Semi Hermétique          </a:t>
            </a:r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                            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b. Hermétique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fr-FR" sz="2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42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31826" y="1464868"/>
            <a:ext cx="2261094" cy="652307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Volumétriques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Connecteur en arc 4"/>
          <p:cNvCxnSpPr>
            <a:endCxn id="6" idx="1"/>
          </p:cNvCxnSpPr>
          <p:nvPr/>
        </p:nvCxnSpPr>
        <p:spPr>
          <a:xfrm rot="5400000">
            <a:off x="199985" y="2590641"/>
            <a:ext cx="1438341" cy="412599"/>
          </a:xfrm>
          <a:prstGeom prst="curvedConnector4">
            <a:avLst>
              <a:gd name="adj1" fmla="val 39460"/>
              <a:gd name="adj2" fmla="val 155405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re 1"/>
          <p:cNvSpPr txBox="1">
            <a:spLocks/>
          </p:cNvSpPr>
          <p:nvPr/>
        </p:nvSpPr>
        <p:spPr>
          <a:xfrm>
            <a:off x="712855" y="3212912"/>
            <a:ext cx="1920026" cy="6063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Rotatifs 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85776" y="1330034"/>
            <a:ext cx="1156661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Palette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014564" y="4954583"/>
            <a:ext cx="1124026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Spirale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892869" y="1006191"/>
            <a:ext cx="6096000" cy="156966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Un rotor monté excentré dans un cylindre, lorsque le rotor tourne le volume de fluide crée entre les palettes décroît de la zone d’aspiration à la zone de refoulement</a:t>
            </a:r>
            <a:endParaRPr lang="fr-FR" sz="2400" dirty="0"/>
          </a:p>
        </p:txBody>
      </p:sp>
      <p:sp>
        <p:nvSpPr>
          <p:cNvPr id="10" name="Rectangle 9"/>
          <p:cNvSpPr/>
          <p:nvPr/>
        </p:nvSpPr>
        <p:spPr>
          <a:xfrm>
            <a:off x="4892869" y="4096314"/>
            <a:ext cx="6096000" cy="1569660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Contient </a:t>
            </a:r>
            <a:r>
              <a:rPr lang="fr-FR" sz="2400" dirty="0">
                <a:latin typeface="Times New Roman" panose="02020603050405020304" pitchFamily="18" charset="0"/>
                <a:ea typeface="SimSun" panose="02010600030101010101" pitchFamily="2" charset="-122"/>
              </a:rPr>
              <a:t>deux pièces de forme spirale l’une est fixée et l’autre mobile, le centre de rotation de spirale mobile est décalé par rapport à celui de la spirale fixée</a:t>
            </a:r>
            <a:endParaRPr lang="fr-FR" sz="2400" dirty="0"/>
          </a:p>
        </p:txBody>
      </p:sp>
      <p:cxnSp>
        <p:nvCxnSpPr>
          <p:cNvPr id="12" name="Connecteur droit avec flèche 11"/>
          <p:cNvCxnSpPr>
            <a:stCxn id="6" idx="0"/>
            <a:endCxn id="7" idx="1"/>
          </p:cNvCxnSpPr>
          <p:nvPr/>
        </p:nvCxnSpPr>
        <p:spPr>
          <a:xfrm flipV="1">
            <a:off x="1672868" y="1560867"/>
            <a:ext cx="1212908" cy="16520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9" idx="1"/>
          </p:cNvCxnSpPr>
          <p:nvPr/>
        </p:nvCxnSpPr>
        <p:spPr>
          <a:xfrm>
            <a:off x="4042437" y="1560867"/>
            <a:ext cx="850432" cy="230154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3"/>
            <a:endCxn id="10" idx="1"/>
          </p:cNvCxnSpPr>
          <p:nvPr/>
        </p:nvCxnSpPr>
        <p:spPr>
          <a:xfrm flipV="1">
            <a:off x="4138590" y="4881144"/>
            <a:ext cx="754279" cy="304272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stCxn id="6" idx="2"/>
            <a:endCxn id="8" idx="1"/>
          </p:cNvCxnSpPr>
          <p:nvPr/>
        </p:nvCxnSpPr>
        <p:spPr>
          <a:xfrm>
            <a:off x="1672868" y="3819309"/>
            <a:ext cx="1341696" cy="136610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171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scroll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3381" y="1056068"/>
            <a:ext cx="3564390" cy="355149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2098800" y="5468068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Palette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8072451" y="5251029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Spirale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2174" y="1429301"/>
            <a:ext cx="4455003" cy="317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07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586525" y="2959803"/>
            <a:ext cx="2428039" cy="8595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ContrastingRightFacing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Dynamétriques</a:t>
            </a:r>
            <a:endParaRPr lang="fr-FR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20702" y="1565708"/>
            <a:ext cx="1156661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Axial</a:t>
            </a:r>
            <a:endParaRPr lang="fr-FR" sz="2400" dirty="0"/>
          </a:p>
        </p:txBody>
      </p:sp>
      <p:sp>
        <p:nvSpPr>
          <p:cNvPr id="8" name="Rectangle 7"/>
          <p:cNvSpPr/>
          <p:nvPr/>
        </p:nvSpPr>
        <p:spPr>
          <a:xfrm>
            <a:off x="3220702" y="4982571"/>
            <a:ext cx="1680268" cy="46166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fr-FR" sz="2400" b="1" dirty="0" smtClean="0">
                <a:latin typeface="Times New Roman" panose="02020603050405020304" pitchFamily="18" charset="0"/>
                <a:ea typeface="SimSun" panose="02010600030101010101" pitchFamily="2" charset="-122"/>
              </a:rPr>
              <a:t>Centrifuge </a:t>
            </a:r>
            <a:endParaRPr lang="fr-FR" sz="2400" dirty="0"/>
          </a:p>
        </p:txBody>
      </p:sp>
      <p:sp>
        <p:nvSpPr>
          <p:cNvPr id="9" name="Rectangle 8"/>
          <p:cNvSpPr/>
          <p:nvPr/>
        </p:nvSpPr>
        <p:spPr>
          <a:xfrm>
            <a:off x="4944167" y="1381041"/>
            <a:ext cx="6096000" cy="830997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fluide se comprime suivant le mouvement rotationnel des aubes du compresseur </a:t>
            </a: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37568" y="4779362"/>
            <a:ext cx="6096000" cy="830997"/>
          </a:xfrm>
          <a:prstGeom prst="rect">
            <a:avLst/>
          </a:prstGeom>
          <a:ln>
            <a:solidFill>
              <a:srgbClr val="FF66FF"/>
            </a:solidFill>
          </a:ln>
        </p:spPr>
        <p:txBody>
          <a:bodyPr>
            <a:spAutoFit/>
          </a:bodyPr>
          <a:lstStyle/>
          <a:p>
            <a:pPr algn="just"/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sont des compresseurs de type radial avec un rotor qui tourne à vitesse uniforme</a:t>
            </a:r>
          </a:p>
        </p:txBody>
      </p:sp>
      <p:cxnSp>
        <p:nvCxnSpPr>
          <p:cNvPr id="12" name="Connecteur droit avec flèche 11"/>
          <p:cNvCxnSpPr>
            <a:endCxn id="7" idx="1"/>
          </p:cNvCxnSpPr>
          <p:nvPr/>
        </p:nvCxnSpPr>
        <p:spPr>
          <a:xfrm flipV="1">
            <a:off x="2627985" y="1796541"/>
            <a:ext cx="592717" cy="138072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/>
          <p:cNvCxnSpPr>
            <a:stCxn id="7" idx="3"/>
            <a:endCxn id="9" idx="1"/>
          </p:cNvCxnSpPr>
          <p:nvPr/>
        </p:nvCxnSpPr>
        <p:spPr>
          <a:xfrm flipV="1">
            <a:off x="4377363" y="1796540"/>
            <a:ext cx="566804" cy="1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/>
          <p:cNvCxnSpPr>
            <a:stCxn id="8" idx="3"/>
            <a:endCxn id="10" idx="1"/>
          </p:cNvCxnSpPr>
          <p:nvPr/>
        </p:nvCxnSpPr>
        <p:spPr>
          <a:xfrm flipV="1">
            <a:off x="4900970" y="5194861"/>
            <a:ext cx="236598" cy="18543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/>
          <p:cNvCxnSpPr>
            <a:endCxn id="8" idx="1"/>
          </p:cNvCxnSpPr>
          <p:nvPr/>
        </p:nvCxnSpPr>
        <p:spPr>
          <a:xfrm>
            <a:off x="2627985" y="3177265"/>
            <a:ext cx="592717" cy="203613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671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037" y="2040435"/>
            <a:ext cx="4597757" cy="2605767"/>
          </a:xfrm>
          <a:prstGeom prst="rect">
            <a:avLst/>
          </a:prstGeom>
          <a:noFill/>
        </p:spPr>
      </p:pic>
      <p:pic>
        <p:nvPicPr>
          <p:cNvPr id="5" name="Image 4"/>
          <p:cNvPicPr/>
          <p:nvPr/>
        </p:nvPicPr>
        <p:blipFill>
          <a:blip r:embed="rId3"/>
          <a:stretch>
            <a:fillRect/>
          </a:stretch>
        </p:blipFill>
        <p:spPr>
          <a:xfrm>
            <a:off x="7328080" y="1908575"/>
            <a:ext cx="4327300" cy="2869485"/>
          </a:xfrm>
          <a:prstGeom prst="rect">
            <a:avLst/>
          </a:prstGeom>
        </p:spPr>
      </p:pic>
      <p:sp>
        <p:nvSpPr>
          <p:cNvPr id="6" name="Titre 1"/>
          <p:cNvSpPr txBox="1">
            <a:spLocks/>
          </p:cNvSpPr>
          <p:nvPr/>
        </p:nvSpPr>
        <p:spPr>
          <a:xfrm>
            <a:off x="8936864" y="5339280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Centrifuge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re 1"/>
          <p:cNvSpPr txBox="1">
            <a:spLocks/>
          </p:cNvSpPr>
          <p:nvPr/>
        </p:nvSpPr>
        <p:spPr>
          <a:xfrm>
            <a:off x="2284925" y="5339280"/>
            <a:ext cx="1586250" cy="43407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Axial  </a:t>
            </a:r>
            <a:endParaRPr lang="fr-FR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5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2202955" y="393930"/>
            <a:ext cx="7343103" cy="652307"/>
          </a:xfrm>
          <a:ln>
            <a:solidFill>
              <a:schemeClr val="accent4">
                <a:lumMod val="75000"/>
              </a:schemeClr>
            </a:solidFill>
          </a:ln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II. Composants Annexes </a:t>
            </a:r>
            <a:endParaRPr lang="fr-F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615569"/>
              </p:ext>
            </p:extLst>
          </p:nvPr>
        </p:nvGraphicFramePr>
        <p:xfrm>
          <a:off x="553792" y="1390918"/>
          <a:ext cx="10303098" cy="5224777"/>
        </p:xfrm>
        <a:graphic>
          <a:graphicData uri="http://schemas.openxmlformats.org/drawingml/2006/table">
            <a:tbl>
              <a:tblPr firstRow="1" firstCol="1" bandRow="1"/>
              <a:tblGrid>
                <a:gridCol w="5060783">
                  <a:extLst>
                    <a:ext uri="{9D8B030D-6E8A-4147-A177-3AD203B41FA5}">
                      <a16:colId xmlns:a16="http://schemas.microsoft.com/office/drawing/2014/main" val="63355049"/>
                    </a:ext>
                  </a:extLst>
                </a:gridCol>
                <a:gridCol w="5242315">
                  <a:extLst>
                    <a:ext uri="{9D8B030D-6E8A-4147-A177-3AD203B41FA5}">
                      <a16:colId xmlns:a16="http://schemas.microsoft.com/office/drawing/2014/main" val="2456301121"/>
                    </a:ext>
                  </a:extLst>
                </a:gridCol>
              </a:tblGrid>
              <a:tr h="582167">
                <a:tc>
                  <a:txBody>
                    <a:bodyPr/>
                    <a:lstStyle/>
                    <a:p>
                      <a:pPr marL="342900" lvl="0" indent="-342900" rtl="0"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Bouteille anti-coup de liquide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342900" lvl="0" indent="-342900" rtl="0">
                        <a:spcAft>
                          <a:spcPts val="0"/>
                        </a:spcAft>
                        <a:buFont typeface="Wingdings" panose="05000000000000000000" pitchFamily="2" charset="2"/>
                        <a:buChar char=""/>
                      </a:pPr>
                      <a:r>
                        <a:rPr lang="fr-FR" sz="180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Bouteille liquide 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7381895"/>
                  </a:ext>
                </a:extLst>
              </a:tr>
              <a:tr h="1940644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Placée entre l’évaporateur et le compresseur, son </a:t>
                      </a:r>
                      <a:endParaRPr lang="fr-FR" sz="1800" dirty="0" smtClean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rôle 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est d’éviter l’aspiration éventuelle de </a:t>
                      </a: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liquide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et </a:t>
                      </a: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l’huile par le compresseur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fr-FR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Elle permet de contenir le fluide frigorigène surplus   Soit 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-    l’installation est à l’arrêt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-   quand on fait un dépannage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Elle positionnée sur la partie liquide en aval de condenseur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351290"/>
                  </a:ext>
                </a:extLst>
              </a:tr>
              <a:tr h="2701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8979517"/>
                  </a:ext>
                </a:extLst>
              </a:tr>
            </a:tbl>
          </a:graphicData>
        </a:graphic>
      </p:graphicFrame>
      <p:pic>
        <p:nvPicPr>
          <p:cNvPr id="10" name="Image 9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180" y="3494548"/>
            <a:ext cx="3206848" cy="2906252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5341" y="3940935"/>
            <a:ext cx="4867275" cy="245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14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29" y="524435"/>
            <a:ext cx="9785737" cy="6091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21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885" y="631782"/>
            <a:ext cx="9826580" cy="553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82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9347" y="3025864"/>
            <a:ext cx="3554568" cy="314105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151549" y="708339"/>
            <a:ext cx="1790164" cy="4765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Electrovanne </a:t>
            </a:r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35617" y="1481070"/>
            <a:ext cx="8718997" cy="86254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84450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230053" y="-1889724"/>
            <a:ext cx="6019519" cy="10728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77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409</Words>
  <Application>Microsoft Office PowerPoint</Application>
  <PresentationFormat>Grand écran</PresentationFormat>
  <Paragraphs>119</Paragraphs>
  <Slides>22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SimSun</vt:lpstr>
      <vt:lpstr>Arial</vt:lpstr>
      <vt:lpstr>Calibri</vt:lpstr>
      <vt:lpstr>Calibri Light</vt:lpstr>
      <vt:lpstr>Times New Roman</vt:lpstr>
      <vt:lpstr>Wingdings</vt:lpstr>
      <vt:lpstr>Thème Office</vt:lpstr>
      <vt:lpstr>Présentation PowerPoint</vt:lpstr>
      <vt:lpstr>Il existe deux types de composants</vt:lpstr>
      <vt:lpstr>I. Composants principaux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II. Composants Annexes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Composant  frigorifique</dc:title>
  <dc:creator>MI</dc:creator>
  <cp:lastModifiedBy>User</cp:lastModifiedBy>
  <cp:revision>108</cp:revision>
  <dcterms:created xsi:type="dcterms:W3CDTF">2023-03-30T08:55:18Z</dcterms:created>
  <dcterms:modified xsi:type="dcterms:W3CDTF">2023-04-15T18:09:48Z</dcterms:modified>
</cp:coreProperties>
</file>