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AB2A071E-ED30-4C74-AF09-893F36138D70}" type="datetimeFigureOut">
              <a:rPr lang="fr-FR" smtClean="0"/>
              <a:t>12/02/2018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DBC14AC-0C17-4B77-B162-0566BCEFDCED}"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B2A071E-ED30-4C74-AF09-893F36138D70}" type="datetimeFigureOut">
              <a:rPr lang="fr-FR" smtClean="0"/>
              <a:t>12/02/2018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DBC14AC-0C17-4B77-B162-0566BCEFDCED}"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B2A071E-ED30-4C74-AF09-893F36138D70}" type="datetimeFigureOut">
              <a:rPr lang="fr-FR" smtClean="0"/>
              <a:t>12/02/2018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DBC14AC-0C17-4B77-B162-0566BCEFDCED}"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B2A071E-ED30-4C74-AF09-893F36138D70}" type="datetimeFigureOut">
              <a:rPr lang="fr-FR" smtClean="0"/>
              <a:t>12/02/2018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DBC14AC-0C17-4B77-B162-0566BCEFDCED}"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B2A071E-ED30-4C74-AF09-893F36138D70}" type="datetimeFigureOut">
              <a:rPr lang="fr-FR" smtClean="0"/>
              <a:t>12/02/2018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DBC14AC-0C17-4B77-B162-0566BCEFDCED}"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AB2A071E-ED30-4C74-AF09-893F36138D70}" type="datetimeFigureOut">
              <a:rPr lang="fr-FR" smtClean="0"/>
              <a:t>12/02/2018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DBC14AC-0C17-4B77-B162-0566BCEFDCED}"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B2A071E-ED30-4C74-AF09-893F36138D70}" type="datetimeFigureOut">
              <a:rPr lang="fr-FR" smtClean="0"/>
              <a:t>12/02/2018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DBC14AC-0C17-4B77-B162-0566BCEFDCED}"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B2A071E-ED30-4C74-AF09-893F36138D70}" type="datetimeFigureOut">
              <a:rPr lang="fr-FR" smtClean="0"/>
              <a:t>12/02/2018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DBC14AC-0C17-4B77-B162-0566BCEFDCED}"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B2A071E-ED30-4C74-AF09-893F36138D70}" type="datetimeFigureOut">
              <a:rPr lang="fr-FR" smtClean="0"/>
              <a:t>12/02/2018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DBC14AC-0C17-4B77-B162-0566BCEFDCED}"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B2A071E-ED30-4C74-AF09-893F36138D70}" type="datetimeFigureOut">
              <a:rPr lang="fr-FR" smtClean="0"/>
              <a:t>12/02/2018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DBC14AC-0C17-4B77-B162-0566BCEFDCED}"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B2A071E-ED30-4C74-AF09-893F36138D70}" type="datetimeFigureOut">
              <a:rPr lang="fr-FR" smtClean="0"/>
              <a:t>12/02/2018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DBC14AC-0C17-4B77-B162-0566BCEFDCED}"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2A071E-ED30-4C74-AF09-893F36138D70}" type="datetimeFigureOut">
              <a:rPr lang="fr-FR" smtClean="0"/>
              <a:t>12/02/2018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BC14AC-0C17-4B77-B162-0566BCEFDCED}"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2699792" y="260648"/>
            <a:ext cx="4427984"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zh-CN" sz="2200" b="1" i="0" u="none" strike="noStrike" cap="none" normalizeH="0" baseline="0" dirty="0" smtClean="0">
                <a:ln>
                  <a:noFill/>
                </a:ln>
                <a:solidFill>
                  <a:schemeClr val="bg1"/>
                </a:solidFill>
                <a:effectLst/>
                <a:latin typeface="Traditional Arabic" pitchFamily="18" charset="-78"/>
                <a:ea typeface="SimSun" pitchFamily="2" charset="-122"/>
                <a:cs typeface="Traditional Arabic" pitchFamily="18" charset="-78"/>
              </a:rPr>
              <a:t> اختيار القطاعات المستهدفة</a:t>
            </a:r>
            <a:endParaRPr kumimoji="0" lang="ar-SA" altLang="zh-CN" sz="2200" b="0" i="0" u="none" strike="noStrike" cap="none" normalizeH="0" baseline="0" dirty="0" smtClean="0">
              <a:ln>
                <a:noFill/>
              </a:ln>
              <a:solidFill>
                <a:schemeClr val="bg1"/>
              </a:solidFill>
              <a:effectLst/>
              <a:latin typeface="Arial" pitchFamily="34" charset="0"/>
              <a:cs typeface="Arial" pitchFamily="34" charset="0"/>
            </a:endParaRPr>
          </a:p>
        </p:txBody>
      </p:sp>
      <p:sp>
        <p:nvSpPr>
          <p:cNvPr id="5" name="Rectangle 4"/>
          <p:cNvSpPr/>
          <p:nvPr/>
        </p:nvSpPr>
        <p:spPr>
          <a:xfrm>
            <a:off x="3401642" y="980728"/>
            <a:ext cx="2898550" cy="353943"/>
          </a:xfrm>
          <a:prstGeom prst="rect">
            <a:avLst/>
          </a:prstGeom>
        </p:spPr>
        <p:txBody>
          <a:bodyPr wrap="none">
            <a:spAutoFit/>
          </a:bodyPr>
          <a:lstStyle/>
          <a:p>
            <a:pPr algn="r" rtl="1"/>
            <a:r>
              <a:rPr lang="ar-SA" sz="1700" b="1" dirty="0" smtClean="0">
                <a:solidFill>
                  <a:srgbClr val="FF0000"/>
                </a:solidFill>
              </a:rPr>
              <a:t>أولا:  تقييم القطاعات السوقية المختلفة</a:t>
            </a:r>
            <a:endParaRPr lang="fr-FR" sz="1700" dirty="0">
              <a:solidFill>
                <a:srgbClr val="FF0000"/>
              </a:solidFill>
            </a:endParaRPr>
          </a:p>
        </p:txBody>
      </p:sp>
      <p:sp>
        <p:nvSpPr>
          <p:cNvPr id="6" name="Rectangle 5"/>
          <p:cNvSpPr/>
          <p:nvPr/>
        </p:nvSpPr>
        <p:spPr>
          <a:xfrm>
            <a:off x="6813192" y="1290246"/>
            <a:ext cx="2007280" cy="323165"/>
          </a:xfrm>
          <a:prstGeom prst="rect">
            <a:avLst/>
          </a:prstGeom>
        </p:spPr>
        <p:txBody>
          <a:bodyPr wrap="none">
            <a:spAutoFit/>
          </a:bodyPr>
          <a:lstStyle/>
          <a:p>
            <a:pPr algn="r" rtl="1"/>
            <a:r>
              <a:rPr lang="ar-SA" sz="1500" b="1" dirty="0" smtClean="0"/>
              <a:t>1</a:t>
            </a:r>
            <a:r>
              <a:rPr lang="fr-FR" sz="1500" b="1" dirty="0" smtClean="0">
                <a:sym typeface="Symbol"/>
              </a:rPr>
              <a:t></a:t>
            </a:r>
            <a:r>
              <a:rPr lang="fr-FR" sz="1500" dirty="0" smtClean="0"/>
              <a:t> </a:t>
            </a:r>
            <a:r>
              <a:rPr lang="ar-SA" sz="1500" dirty="0" smtClean="0"/>
              <a:t> </a:t>
            </a:r>
            <a:r>
              <a:rPr lang="ar-SA" sz="1500" b="1" dirty="0" smtClean="0"/>
              <a:t>دراسة القطاعات السوقية</a:t>
            </a:r>
            <a:endParaRPr lang="fr-FR" sz="1500" dirty="0"/>
          </a:p>
        </p:txBody>
      </p:sp>
      <p:graphicFrame>
        <p:nvGraphicFramePr>
          <p:cNvPr id="8" name="Tableau 7"/>
          <p:cNvGraphicFramePr>
            <a:graphicFrameLocks noGrp="1"/>
          </p:cNvGraphicFramePr>
          <p:nvPr/>
        </p:nvGraphicFramePr>
        <p:xfrm>
          <a:off x="1547664" y="1787829"/>
          <a:ext cx="6192688" cy="4070393"/>
        </p:xfrm>
        <a:graphic>
          <a:graphicData uri="http://schemas.openxmlformats.org/drawingml/2006/table">
            <a:tbl>
              <a:tblPr rtl="1"/>
              <a:tblGrid>
                <a:gridCol w="2155099"/>
                <a:gridCol w="4037589"/>
              </a:tblGrid>
              <a:tr h="245829">
                <a:tc>
                  <a:txBody>
                    <a:bodyPr/>
                    <a:lstStyle/>
                    <a:p>
                      <a:pPr algn="ctr" rtl="1">
                        <a:spcAft>
                          <a:spcPts val="0"/>
                        </a:spcAft>
                      </a:pPr>
                      <a:r>
                        <a:rPr lang="ar-SA" sz="1600" b="1" dirty="0">
                          <a:solidFill>
                            <a:srgbClr val="000000"/>
                          </a:solidFill>
                          <a:latin typeface="Times New Roman"/>
                          <a:ea typeface="SimSun"/>
                          <a:cs typeface="Traditional Arabic"/>
                        </a:rPr>
                        <a:t>1- درجة الأهمية والفائدة المرجوة</a:t>
                      </a:r>
                      <a:endParaRPr lang="fr-FR" sz="1600" dirty="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99CCFF"/>
                    </a:solidFill>
                  </a:tcPr>
                </a:tc>
                <a:tc>
                  <a:txBody>
                    <a:bodyPr/>
                    <a:lstStyle/>
                    <a:p>
                      <a:pPr algn="ctr" rtl="1">
                        <a:spcAft>
                          <a:spcPts val="0"/>
                        </a:spcAft>
                      </a:pPr>
                      <a:r>
                        <a:rPr lang="ar-SA" sz="1600" b="1">
                          <a:solidFill>
                            <a:srgbClr val="000000"/>
                          </a:solidFill>
                          <a:latin typeface="Times New Roman"/>
                          <a:ea typeface="SimSun"/>
                          <a:cs typeface="Traditional Arabic"/>
                        </a:rPr>
                        <a:t>بعض الأمثلة</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99CCFF"/>
                    </a:solidFill>
                  </a:tcPr>
                </a:tc>
              </a:tr>
              <a:tr h="253651">
                <a:tc>
                  <a:txBody>
                    <a:bodyPr/>
                    <a:lstStyle/>
                    <a:p>
                      <a:pPr algn="ctr" rtl="1">
                        <a:spcAft>
                          <a:spcPts val="0"/>
                        </a:spcAft>
                      </a:pPr>
                      <a:r>
                        <a:rPr lang="ar-SA" sz="1600">
                          <a:solidFill>
                            <a:srgbClr val="000000"/>
                          </a:solidFill>
                          <a:latin typeface="Times New Roman"/>
                          <a:ea typeface="SimSun"/>
                          <a:cs typeface="Traditional Arabic"/>
                        </a:rPr>
                        <a:t>الأهمية التجارية</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ctr" rtl="1">
                        <a:spcAft>
                          <a:spcPts val="0"/>
                        </a:spcAft>
                      </a:pPr>
                      <a:r>
                        <a:rPr lang="ar-SA" sz="1600">
                          <a:solidFill>
                            <a:srgbClr val="000000"/>
                          </a:solidFill>
                          <a:latin typeface="Times New Roman"/>
                          <a:ea typeface="SimSun"/>
                          <a:cs typeface="Traditional Arabic"/>
                        </a:rPr>
                        <a:t>حجم القطاع ومعدل نموه وتكامل عرض المؤسسة...</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r h="253651">
                <a:tc>
                  <a:txBody>
                    <a:bodyPr/>
                    <a:lstStyle/>
                    <a:p>
                      <a:pPr algn="ctr" rtl="1">
                        <a:spcAft>
                          <a:spcPts val="0"/>
                        </a:spcAft>
                      </a:pPr>
                      <a:r>
                        <a:rPr lang="ar-SA" sz="1600">
                          <a:solidFill>
                            <a:srgbClr val="000000"/>
                          </a:solidFill>
                          <a:latin typeface="Times New Roman"/>
                          <a:ea typeface="SimSun"/>
                          <a:cs typeface="Traditional Arabic"/>
                        </a:rPr>
                        <a:t>الأهمية المالية</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ctr" rtl="1">
                        <a:spcAft>
                          <a:spcPts val="0"/>
                        </a:spcAft>
                      </a:pPr>
                      <a:r>
                        <a:rPr lang="ar-SA" sz="1600">
                          <a:solidFill>
                            <a:srgbClr val="000000"/>
                          </a:solidFill>
                          <a:latin typeface="Times New Roman"/>
                          <a:ea typeface="SimSun"/>
                          <a:cs typeface="Traditional Arabic"/>
                        </a:rPr>
                        <a:t>المردودية وتحقيق تدفقات نقدية معتبرة...</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r h="253651">
                <a:tc>
                  <a:txBody>
                    <a:bodyPr/>
                    <a:lstStyle/>
                    <a:p>
                      <a:pPr algn="ctr" rtl="1">
                        <a:spcAft>
                          <a:spcPts val="0"/>
                        </a:spcAft>
                      </a:pPr>
                      <a:r>
                        <a:rPr lang="ar-SA" sz="1600">
                          <a:solidFill>
                            <a:srgbClr val="000000"/>
                          </a:solidFill>
                          <a:latin typeface="Times New Roman"/>
                          <a:ea typeface="SimSun"/>
                          <a:cs typeface="Traditional Arabic"/>
                        </a:rPr>
                        <a:t>الأهمية التكنولوجية</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ctr" rtl="1">
                        <a:spcAft>
                          <a:spcPts val="0"/>
                        </a:spcAft>
                      </a:pPr>
                      <a:r>
                        <a:rPr lang="ar-SA" sz="1600">
                          <a:solidFill>
                            <a:srgbClr val="000000"/>
                          </a:solidFill>
                          <a:latin typeface="Times New Roman"/>
                          <a:ea typeface="SimSun"/>
                          <a:cs typeface="Traditional Arabic"/>
                        </a:rPr>
                        <a:t>استغلال مهارات وكفاءات المؤسسة واستغلال طاقتها الإنتاجية...</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r h="253651">
                <a:tc>
                  <a:txBody>
                    <a:bodyPr/>
                    <a:lstStyle/>
                    <a:p>
                      <a:pPr algn="ctr" rtl="1">
                        <a:spcAft>
                          <a:spcPts val="0"/>
                        </a:spcAft>
                      </a:pPr>
                      <a:r>
                        <a:rPr lang="ar-SA" sz="1600">
                          <a:solidFill>
                            <a:srgbClr val="000000"/>
                          </a:solidFill>
                          <a:latin typeface="Times New Roman"/>
                          <a:ea typeface="SimSun"/>
                          <a:cs typeface="Traditional Arabic"/>
                        </a:rPr>
                        <a:t>الأهمية الاجتماعية</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ctr" rtl="1">
                        <a:spcAft>
                          <a:spcPts val="0"/>
                        </a:spcAft>
                      </a:pPr>
                      <a:r>
                        <a:rPr lang="ar-SA" sz="1600">
                          <a:solidFill>
                            <a:srgbClr val="000000"/>
                          </a:solidFill>
                          <a:latin typeface="Times New Roman"/>
                          <a:ea typeface="SimSun"/>
                          <a:cs typeface="Traditional Arabic"/>
                        </a:rPr>
                        <a:t>إنجاز الالتزامات والواجبات وضمان مستقبل الأفراد وتحقيق رغباتهم..</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r h="502832">
                <a:tc>
                  <a:txBody>
                    <a:bodyPr/>
                    <a:lstStyle/>
                    <a:p>
                      <a:pPr algn="ctr" rtl="1">
                        <a:spcAft>
                          <a:spcPts val="0"/>
                        </a:spcAft>
                      </a:pPr>
                      <a:r>
                        <a:rPr lang="ar-SA" sz="1600">
                          <a:solidFill>
                            <a:srgbClr val="000000"/>
                          </a:solidFill>
                          <a:latin typeface="Times New Roman"/>
                          <a:ea typeface="SimSun"/>
                          <a:cs typeface="Traditional Arabic"/>
                        </a:rPr>
                        <a:t>الأهمية الاستراتيجية</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ctr" rtl="1">
                        <a:lnSpc>
                          <a:spcPct val="80000"/>
                        </a:lnSpc>
                        <a:spcAft>
                          <a:spcPts val="0"/>
                        </a:spcAft>
                      </a:pPr>
                      <a:r>
                        <a:rPr lang="ar-SA" sz="1600" dirty="0">
                          <a:solidFill>
                            <a:srgbClr val="000000"/>
                          </a:solidFill>
                          <a:latin typeface="Times New Roman"/>
                          <a:ea typeface="SimSun"/>
                          <a:cs typeface="Traditional Arabic"/>
                        </a:rPr>
                        <a:t>تحقيق التضافر</a:t>
                      </a:r>
                      <a:r>
                        <a:rPr lang="fr-FR" sz="1400" i="1" dirty="0">
                          <a:solidFill>
                            <a:srgbClr val="000000"/>
                          </a:solidFill>
                          <a:latin typeface="Times New Roman"/>
                          <a:ea typeface="SimSun"/>
                          <a:cs typeface="Traditional Arabic"/>
                          <a:sym typeface="Symbol"/>
                        </a:rPr>
                        <a:t></a:t>
                      </a:r>
                      <a:r>
                        <a:rPr lang="fr-FR" sz="1400" i="1" dirty="0">
                          <a:solidFill>
                            <a:srgbClr val="000000"/>
                          </a:solidFill>
                          <a:latin typeface="Times New Roman"/>
                          <a:ea typeface="SimSun"/>
                          <a:cs typeface="Traditional Arabic"/>
                        </a:rPr>
                        <a:t>synergie</a:t>
                      </a:r>
                      <a:r>
                        <a:rPr lang="fr-FR" sz="1400" i="1" dirty="0">
                          <a:solidFill>
                            <a:srgbClr val="000000"/>
                          </a:solidFill>
                          <a:latin typeface="Times New Roman"/>
                          <a:ea typeface="SimSun"/>
                          <a:cs typeface="Traditional Arabic"/>
                          <a:sym typeface="Symbol"/>
                        </a:rPr>
                        <a:t></a:t>
                      </a:r>
                      <a:r>
                        <a:rPr lang="fr-FR" sz="1400" i="1" dirty="0">
                          <a:solidFill>
                            <a:srgbClr val="000000"/>
                          </a:solidFill>
                          <a:latin typeface="Traditional Arabic"/>
                          <a:ea typeface="SimSun"/>
                          <a:cs typeface="Arial"/>
                        </a:rPr>
                        <a:t> </a:t>
                      </a:r>
                      <a:r>
                        <a:rPr lang="ar-SA" sz="1600" dirty="0">
                          <a:solidFill>
                            <a:srgbClr val="000000"/>
                          </a:solidFill>
                          <a:latin typeface="Times New Roman"/>
                          <a:ea typeface="SimSun"/>
                          <a:cs typeface="Traditional Arabic"/>
                        </a:rPr>
                        <a:t>في أنشطة المؤسسة، وضع حواجز </a:t>
                      </a:r>
                      <a:endParaRPr lang="fr-FR" sz="1600" dirty="0">
                        <a:solidFill>
                          <a:srgbClr val="000000"/>
                        </a:solidFill>
                        <a:latin typeface="Times New Roman"/>
                        <a:ea typeface="SimSun"/>
                        <a:cs typeface="Arial"/>
                      </a:endParaRPr>
                    </a:p>
                    <a:p>
                      <a:pPr algn="ctr" rtl="1">
                        <a:lnSpc>
                          <a:spcPct val="80000"/>
                        </a:lnSpc>
                        <a:spcAft>
                          <a:spcPts val="0"/>
                        </a:spcAft>
                      </a:pPr>
                      <a:r>
                        <a:rPr lang="ar-SA" sz="1600" dirty="0">
                          <a:solidFill>
                            <a:srgbClr val="000000"/>
                          </a:solidFill>
                          <a:latin typeface="Times New Roman"/>
                          <a:ea typeface="SimSun"/>
                          <a:cs typeface="Traditional Arabic"/>
                        </a:rPr>
                        <a:t>الدخول وتقليل خطر ظهور منافسين </a:t>
                      </a:r>
                      <a:r>
                        <a:rPr lang="ar-SA" sz="1600" dirty="0" err="1">
                          <a:solidFill>
                            <a:srgbClr val="000000"/>
                          </a:solidFill>
                          <a:latin typeface="Times New Roman"/>
                          <a:ea typeface="SimSun"/>
                          <a:cs typeface="Traditional Arabic"/>
                        </a:rPr>
                        <a:t>جدد...</a:t>
                      </a:r>
                      <a:endParaRPr lang="fr-FR" sz="1600" dirty="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r h="237448">
                <a:tc>
                  <a:txBody>
                    <a:bodyPr/>
                    <a:lstStyle/>
                    <a:p>
                      <a:pPr algn="ctr" rtl="1">
                        <a:spcAft>
                          <a:spcPts val="0"/>
                        </a:spcAft>
                      </a:pPr>
                      <a:r>
                        <a:rPr lang="ar-SA" sz="1600" b="1">
                          <a:solidFill>
                            <a:srgbClr val="000000"/>
                          </a:solidFill>
                          <a:latin typeface="Times New Roman"/>
                          <a:ea typeface="SimSun"/>
                          <a:cs typeface="Traditional Arabic"/>
                        </a:rPr>
                        <a:t>2- درجة الخطر المحتمل</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99CCFF"/>
                    </a:solidFill>
                  </a:tcPr>
                </a:tc>
                <a:tc>
                  <a:txBody>
                    <a:bodyPr/>
                    <a:lstStyle/>
                    <a:p>
                      <a:pPr algn="ctr" rtl="1">
                        <a:spcAft>
                          <a:spcPts val="0"/>
                        </a:spcAft>
                      </a:pPr>
                      <a:r>
                        <a:rPr lang="ar-SA" sz="1600" b="1">
                          <a:solidFill>
                            <a:srgbClr val="000000"/>
                          </a:solidFill>
                          <a:latin typeface="Times New Roman"/>
                          <a:ea typeface="SimSun"/>
                          <a:cs typeface="Traditional Arabic"/>
                        </a:rPr>
                        <a:t>بعض الأمثلة</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solidFill>
                      <a:srgbClr val="99CCFF"/>
                    </a:solidFill>
                  </a:tcPr>
                </a:tc>
              </a:tr>
              <a:tr h="525180">
                <a:tc>
                  <a:txBody>
                    <a:bodyPr/>
                    <a:lstStyle/>
                    <a:p>
                      <a:pPr algn="ctr" rtl="1">
                        <a:spcAft>
                          <a:spcPts val="0"/>
                        </a:spcAft>
                      </a:pPr>
                      <a:r>
                        <a:rPr lang="ar-SA" sz="1600">
                          <a:solidFill>
                            <a:srgbClr val="000000"/>
                          </a:solidFill>
                          <a:latin typeface="Times New Roman"/>
                          <a:ea typeface="SimSun"/>
                          <a:cs typeface="Traditional Arabic"/>
                        </a:rPr>
                        <a:t>الخطر التجاري</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ctr" rtl="1">
                        <a:lnSpc>
                          <a:spcPct val="80000"/>
                        </a:lnSpc>
                        <a:spcAft>
                          <a:spcPts val="0"/>
                        </a:spcAft>
                      </a:pPr>
                      <a:r>
                        <a:rPr lang="ar-SA" sz="1600">
                          <a:solidFill>
                            <a:srgbClr val="000000"/>
                          </a:solidFill>
                          <a:latin typeface="Times New Roman"/>
                          <a:ea typeface="SimSun"/>
                          <a:cs typeface="Traditional Arabic"/>
                        </a:rPr>
                        <a:t> عدم التأكد من ثبات الأذواق والتفضيلات ..، درجة وإمكانية</a:t>
                      </a:r>
                      <a:endParaRPr lang="fr-FR" sz="1600">
                        <a:solidFill>
                          <a:srgbClr val="000000"/>
                        </a:solidFill>
                        <a:latin typeface="Times New Roman"/>
                        <a:ea typeface="SimSun"/>
                        <a:cs typeface="Arial"/>
                      </a:endParaRPr>
                    </a:p>
                    <a:p>
                      <a:pPr algn="ctr" rtl="1">
                        <a:lnSpc>
                          <a:spcPct val="80000"/>
                        </a:lnSpc>
                        <a:spcAft>
                          <a:spcPts val="0"/>
                        </a:spcAft>
                      </a:pPr>
                      <a:r>
                        <a:rPr lang="ar-SA" sz="1600">
                          <a:solidFill>
                            <a:srgbClr val="000000"/>
                          </a:solidFill>
                          <a:latin typeface="Times New Roman"/>
                          <a:ea typeface="SimSun"/>
                          <a:cs typeface="Traditional Arabic"/>
                        </a:rPr>
                        <a:t> تقليد المنافسين للمؤسسة..، عدم التحكم في الموزعين...</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r h="253651">
                <a:tc>
                  <a:txBody>
                    <a:bodyPr/>
                    <a:lstStyle/>
                    <a:p>
                      <a:pPr algn="ctr" rtl="1">
                        <a:spcAft>
                          <a:spcPts val="0"/>
                        </a:spcAft>
                      </a:pPr>
                      <a:r>
                        <a:rPr lang="ar-SA" sz="1600">
                          <a:solidFill>
                            <a:srgbClr val="000000"/>
                          </a:solidFill>
                          <a:latin typeface="Times New Roman"/>
                          <a:ea typeface="SimSun"/>
                          <a:cs typeface="Traditional Arabic"/>
                        </a:rPr>
                        <a:t>الخطر المالي</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ctr" rtl="1">
                        <a:spcAft>
                          <a:spcPts val="0"/>
                        </a:spcAft>
                      </a:pPr>
                      <a:r>
                        <a:rPr lang="ar-SA" sz="1600">
                          <a:solidFill>
                            <a:srgbClr val="000000"/>
                          </a:solidFill>
                          <a:latin typeface="Times New Roman"/>
                          <a:ea typeface="SimSun"/>
                          <a:cs typeface="Traditional Arabic"/>
                        </a:rPr>
                        <a:t>استثمارات كبيرة في الإشهار..والحاجة إلى التمويل... </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r h="523504">
                <a:tc>
                  <a:txBody>
                    <a:bodyPr/>
                    <a:lstStyle/>
                    <a:p>
                      <a:pPr algn="ctr" rtl="1">
                        <a:spcAft>
                          <a:spcPts val="0"/>
                        </a:spcAft>
                      </a:pPr>
                      <a:r>
                        <a:rPr lang="ar-SA" sz="1600">
                          <a:solidFill>
                            <a:srgbClr val="000000"/>
                          </a:solidFill>
                          <a:latin typeface="Times New Roman"/>
                          <a:ea typeface="SimSun"/>
                          <a:cs typeface="Traditional Arabic"/>
                        </a:rPr>
                        <a:t>الخطر التكنولوجي</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ctr" rtl="1">
                        <a:lnSpc>
                          <a:spcPct val="80000"/>
                        </a:lnSpc>
                        <a:spcAft>
                          <a:spcPts val="0"/>
                        </a:spcAft>
                      </a:pPr>
                      <a:r>
                        <a:rPr lang="ar-SA" sz="1600" dirty="0">
                          <a:solidFill>
                            <a:srgbClr val="000000"/>
                          </a:solidFill>
                          <a:latin typeface="Times New Roman"/>
                          <a:ea typeface="SimSun"/>
                          <a:cs typeface="Traditional Arabic"/>
                        </a:rPr>
                        <a:t>خطر عدم الاستقلالية عن الموردين وعدم التحكم في التكنولوجيا، خطر التجديد التكنولوجي من طرف </a:t>
                      </a:r>
                      <a:r>
                        <a:rPr lang="ar-SA" sz="1600" dirty="0" err="1">
                          <a:solidFill>
                            <a:srgbClr val="000000"/>
                          </a:solidFill>
                          <a:latin typeface="Times New Roman"/>
                          <a:ea typeface="SimSun"/>
                          <a:cs typeface="Traditional Arabic"/>
                        </a:rPr>
                        <a:t>المنافسين...</a:t>
                      </a:r>
                      <a:endParaRPr lang="fr-FR" sz="1600" dirty="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r h="253651">
                <a:tc>
                  <a:txBody>
                    <a:bodyPr/>
                    <a:lstStyle/>
                    <a:p>
                      <a:pPr algn="ctr" rtl="1">
                        <a:spcAft>
                          <a:spcPts val="0"/>
                        </a:spcAft>
                      </a:pPr>
                      <a:r>
                        <a:rPr lang="ar-SA" sz="1600">
                          <a:solidFill>
                            <a:srgbClr val="000000"/>
                          </a:solidFill>
                          <a:latin typeface="Times New Roman"/>
                          <a:ea typeface="SimSun"/>
                          <a:cs typeface="Traditional Arabic"/>
                        </a:rPr>
                        <a:t>الخطر الاجتماعي</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ctr" rtl="1">
                        <a:spcAft>
                          <a:spcPts val="0"/>
                        </a:spcAft>
                      </a:pPr>
                      <a:r>
                        <a:rPr lang="ar-SA" sz="1600">
                          <a:solidFill>
                            <a:srgbClr val="000000"/>
                          </a:solidFill>
                          <a:latin typeface="Times New Roman"/>
                          <a:ea typeface="SimSun"/>
                          <a:cs typeface="Traditional Arabic"/>
                        </a:rPr>
                        <a:t>خطر التعارض مثلا مع التجار الذين يمارسون البيع المتنقل...</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r h="253651">
                <a:tc>
                  <a:txBody>
                    <a:bodyPr/>
                    <a:lstStyle/>
                    <a:p>
                      <a:pPr algn="ctr" rtl="1">
                        <a:spcAft>
                          <a:spcPts val="0"/>
                        </a:spcAft>
                      </a:pPr>
                      <a:r>
                        <a:rPr lang="ar-SA" sz="1600">
                          <a:solidFill>
                            <a:srgbClr val="000000"/>
                          </a:solidFill>
                          <a:latin typeface="Times New Roman"/>
                          <a:ea typeface="SimSun"/>
                          <a:cs typeface="Traditional Arabic"/>
                        </a:rPr>
                        <a:t>الخطر الاستراتيجي</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ctr" rtl="1">
                        <a:spcAft>
                          <a:spcPts val="0"/>
                        </a:spcAft>
                      </a:pPr>
                      <a:r>
                        <a:rPr lang="ar-SA" sz="1600">
                          <a:solidFill>
                            <a:srgbClr val="000000"/>
                          </a:solidFill>
                          <a:latin typeface="Times New Roman"/>
                          <a:ea typeface="SimSun"/>
                          <a:cs typeface="Traditional Arabic"/>
                        </a:rPr>
                        <a:t>الحـاجة إلى إعادة هيكلة المؤسسة...</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r h="253651">
                <a:tc>
                  <a:txBody>
                    <a:bodyPr/>
                    <a:lstStyle/>
                    <a:p>
                      <a:pPr algn="ctr" rtl="1">
                        <a:spcAft>
                          <a:spcPts val="0"/>
                        </a:spcAft>
                      </a:pPr>
                      <a:r>
                        <a:rPr lang="ar-SA" sz="1600">
                          <a:solidFill>
                            <a:srgbClr val="000000"/>
                          </a:solidFill>
                          <a:latin typeface="Times New Roman"/>
                          <a:ea typeface="SimSun"/>
                          <a:cs typeface="Traditional Arabic"/>
                        </a:rPr>
                        <a:t>أخطار أخـرى</a:t>
                      </a:r>
                      <a:endParaRPr lang="fr-FR" sz="160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c>
                  <a:txBody>
                    <a:bodyPr/>
                    <a:lstStyle/>
                    <a:p>
                      <a:pPr algn="ctr" rtl="1">
                        <a:spcAft>
                          <a:spcPts val="0"/>
                        </a:spcAft>
                      </a:pPr>
                      <a:r>
                        <a:rPr lang="ar-SA" sz="1600" dirty="0">
                          <a:solidFill>
                            <a:srgbClr val="000000"/>
                          </a:solidFill>
                          <a:latin typeface="Times New Roman"/>
                          <a:ea typeface="SimSun"/>
                          <a:cs typeface="Traditional Arabic"/>
                        </a:rPr>
                        <a:t>قوانين جديدة قد تعيق النشاط..إلغاء دعم الدولة </a:t>
                      </a:r>
                      <a:r>
                        <a:rPr lang="ar-SA" sz="1600" dirty="0" err="1">
                          <a:solidFill>
                            <a:srgbClr val="000000"/>
                          </a:solidFill>
                          <a:latin typeface="Times New Roman"/>
                          <a:ea typeface="SimSun"/>
                          <a:cs typeface="Traditional Arabic"/>
                        </a:rPr>
                        <a:t>للمؤسسة...</a:t>
                      </a:r>
                      <a:endParaRPr lang="fr-FR" sz="1600" dirty="0">
                        <a:solidFill>
                          <a:srgbClr val="000000"/>
                        </a:solidFill>
                        <a:latin typeface="Times New Roman"/>
                        <a:ea typeface="SimSun"/>
                        <a:cs typeface="Arial"/>
                      </a:endParaRPr>
                    </a:p>
                  </a:txBody>
                  <a:tcPr marL="60340" marR="6034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tcPr>
                </a:tc>
              </a:tr>
            </a:tbl>
          </a:graphicData>
        </a:graphic>
      </p:graphicFrame>
      <p:sp>
        <p:nvSpPr>
          <p:cNvPr id="9" name="Rectangle 8"/>
          <p:cNvSpPr/>
          <p:nvPr/>
        </p:nvSpPr>
        <p:spPr>
          <a:xfrm>
            <a:off x="2141984" y="6232956"/>
            <a:ext cx="5166320" cy="292388"/>
          </a:xfrm>
          <a:prstGeom prst="rect">
            <a:avLst/>
          </a:prstGeom>
        </p:spPr>
        <p:txBody>
          <a:bodyPr wrap="square">
            <a:spAutoFit/>
          </a:bodyPr>
          <a:lstStyle/>
          <a:p>
            <a:r>
              <a:rPr lang="fr-FR" sz="1300" i="1" dirty="0" smtClean="0">
                <a:solidFill>
                  <a:srgbClr val="000000"/>
                </a:solidFill>
                <a:latin typeface="Times New Roman" pitchFamily="18" charset="0"/>
                <a:cs typeface="Times New Roman" pitchFamily="18" charset="0"/>
              </a:rPr>
              <a:t>Yves </a:t>
            </a:r>
            <a:r>
              <a:rPr lang="fr-FR" sz="1300" i="1" dirty="0" err="1" smtClean="0">
                <a:solidFill>
                  <a:srgbClr val="000000"/>
                </a:solidFill>
                <a:latin typeface="Times New Roman" pitchFamily="18" charset="0"/>
                <a:cs typeface="Times New Roman" pitchFamily="18" charset="0"/>
              </a:rPr>
              <a:t>chirouse</a:t>
            </a:r>
            <a:r>
              <a:rPr lang="fr-FR" sz="1300" i="1" dirty="0" smtClean="0">
                <a:solidFill>
                  <a:srgbClr val="000000"/>
                </a:solidFill>
                <a:latin typeface="Times New Roman" pitchFamily="18" charset="0"/>
                <a:cs typeface="Times New Roman" pitchFamily="18" charset="0"/>
              </a:rPr>
              <a:t>, </a:t>
            </a:r>
            <a:r>
              <a:rPr lang="fr-FR" sz="1300" i="1" u="sng" dirty="0" smtClean="0">
                <a:solidFill>
                  <a:srgbClr val="000000"/>
                </a:solidFill>
                <a:latin typeface="Times New Roman" pitchFamily="18" charset="0"/>
                <a:cs typeface="Times New Roman" pitchFamily="18" charset="0"/>
              </a:rPr>
              <a:t>Le marketing stratégique</a:t>
            </a:r>
            <a:r>
              <a:rPr lang="fr-FR" sz="1300" i="1" dirty="0" smtClean="0">
                <a:solidFill>
                  <a:srgbClr val="000000"/>
                </a:solidFill>
                <a:latin typeface="Times New Roman" pitchFamily="18" charset="0"/>
                <a:cs typeface="Times New Roman" pitchFamily="18" charset="0"/>
              </a:rPr>
              <a:t>, édition Ellipses, Paris 1995</a:t>
            </a:r>
            <a:r>
              <a:rPr lang="fr-FR" sz="1300" dirty="0" smtClean="0">
                <a:solidFill>
                  <a:srgbClr val="000000"/>
                </a:solidFill>
                <a:latin typeface="Times New Roman" pitchFamily="18" charset="0"/>
                <a:cs typeface="Times New Roman" pitchFamily="18" charset="0"/>
              </a:rPr>
              <a:t>, p 49</a:t>
            </a:r>
            <a:endParaRPr lang="fr-FR" sz="1300" dirty="0">
              <a:solidFill>
                <a:srgbClr val="000000"/>
              </a:solidFill>
              <a:latin typeface="Times New Roman" pitchFamily="18" charset="0"/>
              <a:cs typeface="Times New Roman" pitchFamily="18" charset="0"/>
            </a:endParaRPr>
          </a:p>
        </p:txBody>
      </p:sp>
      <p:sp>
        <p:nvSpPr>
          <p:cNvPr id="10" name="Rectangle 2"/>
          <p:cNvSpPr>
            <a:spLocks noChangeArrowheads="1"/>
          </p:cNvSpPr>
          <p:nvPr/>
        </p:nvSpPr>
        <p:spPr bwMode="auto">
          <a:xfrm>
            <a:off x="3131840" y="5949280"/>
            <a:ext cx="2808312"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altLang="zh-CN" sz="16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الجـدول:</a:t>
            </a:r>
            <a:r>
              <a:rPr kumimoji="0" lang="ar-SA" altLang="zh-CN" sz="16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درجة خطر وأهمية القطاع السوقي</a:t>
            </a:r>
            <a:endParaRPr kumimoji="0" lang="ar-SA" altLang="zh-CN" sz="1600" b="0" i="0" u="none" strike="noStrike" cap="none" normalizeH="0" baseline="0" dirty="0" smtClean="0">
              <a:ln>
                <a:noFill/>
              </a:ln>
              <a:solidFill>
                <a:srgbClr val="000000"/>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691680" y="1074222"/>
            <a:ext cx="7200800" cy="338554"/>
          </a:xfrm>
          <a:prstGeom prst="rect">
            <a:avLst/>
          </a:prstGeom>
        </p:spPr>
        <p:txBody>
          <a:bodyPr wrap="square">
            <a:spAutoFit/>
          </a:bodyPr>
          <a:lstStyle/>
          <a:p>
            <a:pPr algn="r" rtl="1"/>
            <a:r>
              <a:rPr lang="fr-FR" sz="1600" dirty="0" smtClean="0">
                <a:solidFill>
                  <a:srgbClr val="000000"/>
                </a:solidFill>
              </a:rPr>
              <a:t> </a:t>
            </a:r>
            <a:r>
              <a:rPr lang="ar-SA" sz="1600" b="1" dirty="0" smtClean="0">
                <a:solidFill>
                  <a:srgbClr val="000000"/>
                </a:solidFill>
              </a:rPr>
              <a:t>2</a:t>
            </a:r>
            <a:r>
              <a:rPr lang="fr-FR" sz="1600" b="1" dirty="0" smtClean="0">
                <a:solidFill>
                  <a:srgbClr val="000000"/>
                </a:solidFill>
                <a:sym typeface="Symbol"/>
              </a:rPr>
              <a:t></a:t>
            </a:r>
            <a:r>
              <a:rPr lang="fr-FR" sz="1600" b="1" dirty="0" smtClean="0">
                <a:solidFill>
                  <a:srgbClr val="000000"/>
                </a:solidFill>
              </a:rPr>
              <a:t> </a:t>
            </a:r>
            <a:r>
              <a:rPr lang="ar-SA" sz="1600" b="1" dirty="0" smtClean="0">
                <a:solidFill>
                  <a:srgbClr val="000000"/>
                </a:solidFill>
              </a:rPr>
              <a:t> ترتيب القطاعات</a:t>
            </a:r>
            <a:r>
              <a:rPr lang="ar-SA" sz="1500" b="1" dirty="0" smtClean="0">
                <a:solidFill>
                  <a:srgbClr val="000000"/>
                </a:solidFill>
              </a:rPr>
              <a:t>: </a:t>
            </a:r>
            <a:r>
              <a:rPr lang="ar-SA" sz="1500" dirty="0" smtClean="0">
                <a:solidFill>
                  <a:srgbClr val="000000"/>
                </a:solidFill>
              </a:rPr>
              <a:t>ولترتيب تلك القطاعات يمكن للمؤسسة أن تستخدم عدة معايير غالبا ما تتمحور حول ما يلي:</a:t>
            </a:r>
            <a:endParaRPr lang="fr-FR" sz="1500" dirty="0">
              <a:solidFill>
                <a:srgbClr val="000000"/>
              </a:solidFill>
            </a:endParaRPr>
          </a:p>
        </p:txBody>
      </p:sp>
      <p:sp>
        <p:nvSpPr>
          <p:cNvPr id="12" name="Rectangle 11"/>
          <p:cNvSpPr/>
          <p:nvPr/>
        </p:nvSpPr>
        <p:spPr>
          <a:xfrm>
            <a:off x="6482610" y="2005524"/>
            <a:ext cx="2198038" cy="307777"/>
          </a:xfrm>
          <a:prstGeom prst="rect">
            <a:avLst/>
          </a:prstGeom>
        </p:spPr>
        <p:txBody>
          <a:bodyPr wrap="none">
            <a:spAutoFit/>
          </a:bodyPr>
          <a:lstStyle/>
          <a:p>
            <a:r>
              <a:rPr lang="ar-SA" sz="1400" b="1" dirty="0" smtClean="0">
                <a:solidFill>
                  <a:srgbClr val="000000"/>
                </a:solidFill>
              </a:rPr>
              <a:t>- جاذبية و تهديدات القطاع السوقي</a:t>
            </a:r>
            <a:endParaRPr lang="fr-FR" sz="1400" b="1" dirty="0">
              <a:solidFill>
                <a:srgbClr val="000000"/>
              </a:solidFill>
            </a:endParaRPr>
          </a:p>
        </p:txBody>
      </p:sp>
      <p:graphicFrame>
        <p:nvGraphicFramePr>
          <p:cNvPr id="13" name="Tableau 12"/>
          <p:cNvGraphicFramePr>
            <a:graphicFrameLocks noGrp="1"/>
          </p:cNvGraphicFramePr>
          <p:nvPr/>
        </p:nvGraphicFramePr>
        <p:xfrm>
          <a:off x="683568" y="1604895"/>
          <a:ext cx="4657700" cy="2328161"/>
        </p:xfrm>
        <a:graphic>
          <a:graphicData uri="http://schemas.openxmlformats.org/drawingml/2006/table">
            <a:tbl>
              <a:tblPr rtl="1"/>
              <a:tblGrid>
                <a:gridCol w="1332756"/>
                <a:gridCol w="1279798"/>
                <a:gridCol w="1210072"/>
                <a:gridCol w="835074"/>
              </a:tblGrid>
              <a:tr h="576016">
                <a:tc>
                  <a:txBody>
                    <a:bodyPr/>
                    <a:lstStyle/>
                    <a:p>
                      <a:pPr algn="just" rtl="1">
                        <a:spcAft>
                          <a:spcPts val="0"/>
                        </a:spcAft>
                      </a:pPr>
                      <a:endParaRPr lang="ar-SA" sz="1600" b="0" dirty="0">
                        <a:solidFill>
                          <a:srgbClr val="000000"/>
                        </a:solidFill>
                        <a:latin typeface="Times New Roman"/>
                        <a:ea typeface="SimSun"/>
                        <a:cs typeface="Traditional Arabic"/>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SA" sz="1600" b="0">
                        <a:solidFill>
                          <a:srgbClr val="000000"/>
                        </a:solidFill>
                        <a:latin typeface="Times New Roman"/>
                        <a:ea typeface="SimSun"/>
                        <a:cs typeface="Traditional Arabic"/>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SA" sz="1600" b="0">
                        <a:solidFill>
                          <a:srgbClr val="000000"/>
                        </a:solidFill>
                        <a:latin typeface="Times New Roman"/>
                        <a:ea typeface="SimSun"/>
                        <a:cs typeface="Traditional Arabic"/>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SA" sz="1600" b="0">
                        <a:solidFill>
                          <a:srgbClr val="000000"/>
                        </a:solidFill>
                        <a:latin typeface="Times New Roman"/>
                        <a:ea typeface="SimSun"/>
                        <a:cs typeface="Traditional Arabic"/>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2326">
                <a:tc>
                  <a:txBody>
                    <a:bodyPr/>
                    <a:lstStyle/>
                    <a:p>
                      <a:pPr algn="just" rtl="1">
                        <a:spcAft>
                          <a:spcPts val="0"/>
                        </a:spcAft>
                      </a:pPr>
                      <a:endParaRPr lang="fr-FR" sz="1600" b="0"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70000"/>
                        </a:lnSpc>
                        <a:spcAft>
                          <a:spcPts val="0"/>
                        </a:spcAft>
                      </a:pPr>
                      <a:r>
                        <a:rPr lang="ar-SA" sz="1600" b="0" dirty="0">
                          <a:solidFill>
                            <a:srgbClr val="000000"/>
                          </a:solidFill>
                          <a:latin typeface="Times New Roman"/>
                          <a:ea typeface="SimSun"/>
                          <a:cs typeface="Traditional Arabic"/>
                        </a:rPr>
                        <a:t>تهديد المنافسين المحتملين</a:t>
                      </a:r>
                      <a:endParaRPr lang="fr-FR" sz="1600" b="0"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SA" sz="1600" b="0" dirty="0">
                        <a:solidFill>
                          <a:srgbClr val="000000"/>
                        </a:solidFill>
                        <a:latin typeface="Times New Roman"/>
                        <a:ea typeface="SimSun"/>
                        <a:cs typeface="Traditional Arabic"/>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SA" sz="1600" b="0">
                        <a:solidFill>
                          <a:srgbClr val="000000"/>
                        </a:solidFill>
                        <a:latin typeface="Times New Roman"/>
                        <a:ea typeface="SimSun"/>
                        <a:cs typeface="Traditional Arabic"/>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3803">
                <a:tc>
                  <a:txBody>
                    <a:bodyPr/>
                    <a:lstStyle/>
                    <a:p>
                      <a:pPr algn="ctr" rtl="0">
                        <a:lnSpc>
                          <a:spcPct val="70000"/>
                        </a:lnSpc>
                        <a:spcAft>
                          <a:spcPts val="0"/>
                        </a:spcAft>
                      </a:pPr>
                      <a:endParaRPr lang="fr-FR" sz="1600" b="0">
                        <a:solidFill>
                          <a:srgbClr val="000000"/>
                        </a:solidFill>
                        <a:latin typeface="Times New Roman"/>
                        <a:ea typeface="SimSun"/>
                        <a:cs typeface="Traditional Arabic"/>
                      </a:endParaRPr>
                    </a:p>
                    <a:p>
                      <a:pPr algn="ctr" rtl="1">
                        <a:lnSpc>
                          <a:spcPct val="70000"/>
                        </a:lnSpc>
                        <a:spcAft>
                          <a:spcPts val="0"/>
                        </a:spcAft>
                      </a:pPr>
                      <a:r>
                        <a:rPr lang="ar-SA" sz="1600" b="0">
                          <a:solidFill>
                            <a:srgbClr val="000000"/>
                          </a:solidFill>
                          <a:latin typeface="Times New Roman"/>
                          <a:ea typeface="SimSun"/>
                          <a:cs typeface="Traditional Arabic"/>
                        </a:rPr>
                        <a:t>القوة التفاوضية</a:t>
                      </a:r>
                      <a:endParaRPr lang="fr-FR" sz="1600" b="0">
                        <a:solidFill>
                          <a:srgbClr val="000000"/>
                        </a:solidFill>
                        <a:latin typeface="Times New Roman"/>
                        <a:ea typeface="SimSun"/>
                        <a:cs typeface="Arial"/>
                      </a:endParaRPr>
                    </a:p>
                    <a:p>
                      <a:pPr algn="ctr" rtl="1">
                        <a:spcAft>
                          <a:spcPts val="0"/>
                        </a:spcAft>
                      </a:pPr>
                      <a:r>
                        <a:rPr lang="ar-SA" sz="1600" b="0">
                          <a:solidFill>
                            <a:srgbClr val="000000"/>
                          </a:solidFill>
                          <a:latin typeface="Times New Roman"/>
                          <a:ea typeface="SimSun"/>
                          <a:cs typeface="Traditional Arabic"/>
                        </a:rPr>
                        <a:t>للزبائن</a:t>
                      </a:r>
                      <a:endParaRPr lang="fr-FR" sz="1600" b="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70000"/>
                        </a:lnSpc>
                        <a:spcAft>
                          <a:spcPts val="0"/>
                        </a:spcAft>
                      </a:pPr>
                      <a:r>
                        <a:rPr lang="ar-SA" sz="1600" b="0" dirty="0">
                          <a:solidFill>
                            <a:srgbClr val="000000"/>
                          </a:solidFill>
                          <a:latin typeface="Times New Roman"/>
                          <a:ea typeface="SimSun"/>
                          <a:cs typeface="Traditional Arabic"/>
                        </a:rPr>
                        <a:t>القطاع</a:t>
                      </a:r>
                      <a:endParaRPr lang="fr-FR" sz="1600" b="0" dirty="0">
                        <a:solidFill>
                          <a:srgbClr val="000000"/>
                        </a:solidFill>
                        <a:latin typeface="Times New Roman"/>
                        <a:ea typeface="SimSun"/>
                        <a:cs typeface="Arial"/>
                      </a:endParaRPr>
                    </a:p>
                    <a:p>
                      <a:pPr algn="ctr" rtl="1">
                        <a:lnSpc>
                          <a:spcPct val="70000"/>
                        </a:lnSpc>
                        <a:spcAft>
                          <a:spcPts val="0"/>
                        </a:spcAft>
                      </a:pPr>
                      <a:r>
                        <a:rPr lang="ar-SA" sz="1600" b="0" dirty="0">
                          <a:solidFill>
                            <a:srgbClr val="000000"/>
                          </a:solidFill>
                          <a:latin typeface="Times New Roman"/>
                          <a:ea typeface="SimSun"/>
                          <a:cs typeface="Traditional Arabic"/>
                        </a:rPr>
                        <a:t>منافسو الصناعة</a:t>
                      </a:r>
                      <a:endParaRPr lang="fr-FR" sz="1600" b="0"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a:lnSpc>
                          <a:spcPct val="70000"/>
                        </a:lnSpc>
                        <a:spcAft>
                          <a:spcPts val="0"/>
                        </a:spcAft>
                      </a:pPr>
                      <a:endParaRPr lang="fr-FR" sz="1600" b="0" dirty="0">
                        <a:solidFill>
                          <a:srgbClr val="000000"/>
                        </a:solidFill>
                        <a:latin typeface="Times New Roman"/>
                        <a:ea typeface="SimSun"/>
                        <a:cs typeface="Traditional Arabic"/>
                      </a:endParaRPr>
                    </a:p>
                    <a:p>
                      <a:pPr algn="ctr" rtl="1">
                        <a:lnSpc>
                          <a:spcPct val="70000"/>
                        </a:lnSpc>
                        <a:spcAft>
                          <a:spcPts val="0"/>
                        </a:spcAft>
                      </a:pPr>
                      <a:r>
                        <a:rPr lang="ar-SA" sz="1600" b="0" dirty="0">
                          <a:solidFill>
                            <a:srgbClr val="000000"/>
                          </a:solidFill>
                          <a:latin typeface="Times New Roman"/>
                          <a:ea typeface="SimSun"/>
                          <a:cs typeface="Traditional Arabic"/>
                        </a:rPr>
                        <a:t>القوة التفاوضية للموردين</a:t>
                      </a:r>
                      <a:endParaRPr lang="fr-FR" sz="1600" b="0"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SA" sz="1600" b="0">
                        <a:solidFill>
                          <a:srgbClr val="000000"/>
                        </a:solidFill>
                        <a:latin typeface="Times New Roman"/>
                        <a:ea typeface="SimSun"/>
                        <a:cs typeface="Traditional Arabic"/>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6016">
                <a:tc>
                  <a:txBody>
                    <a:bodyPr/>
                    <a:lstStyle/>
                    <a:p>
                      <a:pPr algn="just" rtl="1">
                        <a:spcAft>
                          <a:spcPts val="0"/>
                        </a:spcAft>
                      </a:pPr>
                      <a:endParaRPr lang="ar-SA" sz="1600" b="0">
                        <a:solidFill>
                          <a:srgbClr val="000000"/>
                        </a:solidFill>
                        <a:latin typeface="Times New Roman"/>
                        <a:ea typeface="SimSun"/>
                        <a:cs typeface="Traditional Arabic"/>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70000"/>
                        </a:lnSpc>
                        <a:spcAft>
                          <a:spcPts val="0"/>
                        </a:spcAft>
                      </a:pPr>
                      <a:endParaRPr lang="ar-SA" sz="1600" b="0">
                        <a:solidFill>
                          <a:srgbClr val="000000"/>
                        </a:solidFill>
                        <a:latin typeface="Times New Roman"/>
                        <a:ea typeface="SimSun"/>
                        <a:cs typeface="Traditional Arabic"/>
                      </a:endParaRPr>
                    </a:p>
                    <a:p>
                      <a:pPr algn="ctr" rtl="1">
                        <a:lnSpc>
                          <a:spcPct val="70000"/>
                        </a:lnSpc>
                        <a:spcAft>
                          <a:spcPts val="0"/>
                        </a:spcAft>
                      </a:pPr>
                      <a:r>
                        <a:rPr lang="ar-SA" sz="1600" b="0">
                          <a:solidFill>
                            <a:srgbClr val="000000"/>
                          </a:solidFill>
                          <a:latin typeface="Times New Roman"/>
                          <a:ea typeface="SimSun"/>
                          <a:cs typeface="Traditional Arabic"/>
                        </a:rPr>
                        <a:t>تهديد المنتجات البديلة</a:t>
                      </a:r>
                      <a:endParaRPr lang="fr-FR" sz="1600" b="0">
                        <a:solidFill>
                          <a:srgbClr val="000000"/>
                        </a:solidFill>
                        <a:latin typeface="Times New Roman"/>
                        <a:ea typeface="SimSu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SA" sz="1600" b="0">
                        <a:solidFill>
                          <a:srgbClr val="000000"/>
                        </a:solidFill>
                        <a:latin typeface="Times New Roman"/>
                        <a:ea typeface="SimSun"/>
                        <a:cs typeface="Traditional Arabic"/>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spcAft>
                          <a:spcPts val="0"/>
                        </a:spcAft>
                      </a:pPr>
                      <a:endParaRPr lang="ar-SA" sz="1600" b="0" dirty="0">
                        <a:solidFill>
                          <a:srgbClr val="000000"/>
                        </a:solidFill>
                        <a:latin typeface="Times New Roman"/>
                        <a:ea typeface="SimSun"/>
                        <a:cs typeface="Traditional Arabic"/>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2470" name="Text Box 6"/>
          <p:cNvSpPr txBox="1">
            <a:spLocks noChangeArrowheads="1"/>
          </p:cNvSpPr>
          <p:nvPr/>
        </p:nvSpPr>
        <p:spPr bwMode="auto">
          <a:xfrm>
            <a:off x="4868863" y="355600"/>
            <a:ext cx="100965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2469" name="Line 5"/>
          <p:cNvSpPr>
            <a:spLocks noChangeShapeType="1"/>
          </p:cNvSpPr>
          <p:nvPr/>
        </p:nvSpPr>
        <p:spPr bwMode="auto">
          <a:xfrm>
            <a:off x="360363" y="336550"/>
            <a:ext cx="0" cy="187325"/>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62468" name="Line 4"/>
          <p:cNvSpPr>
            <a:spLocks noChangeShapeType="1"/>
          </p:cNvSpPr>
          <p:nvPr/>
        </p:nvSpPr>
        <p:spPr bwMode="auto">
          <a:xfrm flipV="1">
            <a:off x="352425" y="387350"/>
            <a:ext cx="0" cy="187325"/>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62466" name="Line 2"/>
          <p:cNvSpPr>
            <a:spLocks noChangeShapeType="1"/>
          </p:cNvSpPr>
          <p:nvPr/>
        </p:nvSpPr>
        <p:spPr bwMode="auto">
          <a:xfrm rot="5400000">
            <a:off x="927101" y="-6350"/>
            <a:ext cx="0" cy="187325"/>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62465" name="Line 1"/>
          <p:cNvSpPr>
            <a:spLocks noChangeShapeType="1"/>
          </p:cNvSpPr>
          <p:nvPr/>
        </p:nvSpPr>
        <p:spPr bwMode="auto">
          <a:xfrm rot="16200000">
            <a:off x="746126" y="52387"/>
            <a:ext cx="0" cy="187325"/>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62467" name="Freeform 3"/>
          <p:cNvSpPr>
            <a:spLocks/>
          </p:cNvSpPr>
          <p:nvPr/>
        </p:nvSpPr>
        <p:spPr bwMode="auto">
          <a:xfrm>
            <a:off x="112713" y="219075"/>
            <a:ext cx="533400" cy="114300"/>
          </a:xfrm>
          <a:custGeom>
            <a:avLst/>
            <a:gdLst/>
            <a:ahLst/>
            <a:cxnLst>
              <a:cxn ang="0">
                <a:pos x="0" y="9"/>
              </a:cxn>
              <a:cxn ang="0">
                <a:pos x="350" y="240"/>
              </a:cxn>
              <a:cxn ang="0">
                <a:pos x="755" y="233"/>
              </a:cxn>
              <a:cxn ang="0">
                <a:pos x="1025" y="0"/>
              </a:cxn>
            </a:cxnLst>
            <a:rect l="0" t="0" r="r" b="b"/>
            <a:pathLst>
              <a:path w="1025" h="300">
                <a:moveTo>
                  <a:pt x="0" y="9"/>
                </a:moveTo>
                <a:cubicBezTo>
                  <a:pt x="58" y="48"/>
                  <a:pt x="224" y="203"/>
                  <a:pt x="350" y="240"/>
                </a:cubicBezTo>
                <a:cubicBezTo>
                  <a:pt x="490" y="300"/>
                  <a:pt x="615" y="294"/>
                  <a:pt x="755" y="233"/>
                </a:cubicBezTo>
                <a:cubicBezTo>
                  <a:pt x="895" y="172"/>
                  <a:pt x="969" y="49"/>
                  <a:pt x="1025" y="0"/>
                </a:cubicBezTo>
              </a:path>
            </a:pathLst>
          </a:custGeom>
          <a:noFill/>
          <a:ln w="158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a:p>
        </p:txBody>
      </p:sp>
      <p:sp>
        <p:nvSpPr>
          <p:cNvPr id="62471" name="Rectangle 7"/>
          <p:cNvSpPr>
            <a:spLocks noChangeArrowheads="1"/>
          </p:cNvSpPr>
          <p:nvPr/>
        </p:nvSpPr>
        <p:spPr bwMode="auto">
          <a:xfrm>
            <a:off x="683568" y="4027130"/>
            <a:ext cx="4608512"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zh-CN" sz="15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شكـل:</a:t>
            </a:r>
            <a:r>
              <a:rPr kumimoji="0" lang="ar-SA" altLang="zh-CN" sz="15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القوى الخمس للمنافسة في القطاعات السوقية</a:t>
            </a:r>
            <a:endParaRPr kumimoji="0" lang="en-US" altLang="zh-CN" sz="15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zh-CN" sz="15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المصـدر</a:t>
            </a:r>
            <a:r>
              <a:rPr kumimoji="0" lang="fr-FR" altLang="zh-CN" sz="15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a:t>
            </a:r>
            <a:r>
              <a:rPr kumimoji="0" lang="fr-FR" altLang="zh-CN" sz="15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fr-FR" altLang="zh-CN" sz="1200" b="0" i="1" u="none" strike="noStrike" cap="none" normalizeH="0" baseline="0" dirty="0" err="1" smtClean="0">
                <a:ln>
                  <a:noFill/>
                </a:ln>
                <a:solidFill>
                  <a:srgbClr val="000000"/>
                </a:solidFill>
                <a:effectLst/>
                <a:latin typeface="Times New Roman" pitchFamily="18" charset="0"/>
                <a:ea typeface="SimSun" pitchFamily="2" charset="-122"/>
                <a:cs typeface="Times New Roman" pitchFamily="18" charset="0"/>
              </a:rPr>
              <a:t>M.Porter</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a:t>
            </a:r>
            <a:r>
              <a:rPr kumimoji="0" lang="fr-FR" altLang="zh-CN" sz="1200" b="0" i="1" u="sng"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L’avantage concurrentiel</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a:t>
            </a:r>
            <a:r>
              <a:rPr kumimoji="0" lang="fr-FR" altLang="zh-CN" sz="1200" b="0" i="1" u="none" strike="noStrike" cap="none" normalizeH="0" baseline="0" dirty="0" err="1" smtClean="0">
                <a:ln>
                  <a:noFill/>
                </a:ln>
                <a:solidFill>
                  <a:srgbClr val="000000"/>
                </a:solidFill>
                <a:effectLst/>
                <a:latin typeface="Times New Roman" pitchFamily="18" charset="0"/>
                <a:ea typeface="SimSun" pitchFamily="2" charset="-122"/>
                <a:cs typeface="Times New Roman" pitchFamily="18" charset="0"/>
              </a:rPr>
              <a:t>Dunod</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Paris 1999, p: 283</a:t>
            </a:r>
            <a:r>
              <a:rPr kumimoji="0" lang="fr-FR" altLang="zh-CN" sz="1400" b="0"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a:t>
            </a:r>
            <a:endParaRPr kumimoji="0" lang="fr-FR" altLang="zh-CN"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2472" name="Line 8"/>
          <p:cNvSpPr>
            <a:spLocks noChangeShapeType="1"/>
          </p:cNvSpPr>
          <p:nvPr/>
        </p:nvSpPr>
        <p:spPr bwMode="auto">
          <a:xfrm>
            <a:off x="3333006" y="2608337"/>
            <a:ext cx="0" cy="187325"/>
          </a:xfrm>
          <a:prstGeom prst="line">
            <a:avLst/>
          </a:prstGeom>
          <a:noFill/>
          <a:ln w="25400">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p>
        </p:txBody>
      </p:sp>
      <p:sp>
        <p:nvSpPr>
          <p:cNvPr id="62473" name="Line 9"/>
          <p:cNvSpPr>
            <a:spLocks noChangeShapeType="1"/>
          </p:cNvSpPr>
          <p:nvPr/>
        </p:nvSpPr>
        <p:spPr bwMode="auto">
          <a:xfrm flipV="1">
            <a:off x="3333006" y="3387800"/>
            <a:ext cx="0" cy="187325"/>
          </a:xfrm>
          <a:prstGeom prst="line">
            <a:avLst/>
          </a:prstGeom>
          <a:noFill/>
          <a:ln w="25400">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p>
        </p:txBody>
      </p:sp>
      <p:sp>
        <p:nvSpPr>
          <p:cNvPr id="62474" name="Line 10"/>
          <p:cNvSpPr>
            <a:spLocks noChangeShapeType="1"/>
          </p:cNvSpPr>
          <p:nvPr/>
        </p:nvSpPr>
        <p:spPr bwMode="auto">
          <a:xfrm rot="5400000">
            <a:off x="4031308" y="2994099"/>
            <a:ext cx="0" cy="187325"/>
          </a:xfrm>
          <a:prstGeom prst="line">
            <a:avLst/>
          </a:prstGeom>
          <a:noFill/>
          <a:ln w="25400">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p>
        </p:txBody>
      </p:sp>
      <p:sp>
        <p:nvSpPr>
          <p:cNvPr id="62475" name="Line 11"/>
          <p:cNvSpPr>
            <a:spLocks noChangeShapeType="1"/>
          </p:cNvSpPr>
          <p:nvPr/>
        </p:nvSpPr>
        <p:spPr bwMode="auto">
          <a:xfrm rot="16200000">
            <a:off x="2683347" y="2992264"/>
            <a:ext cx="0" cy="187325"/>
          </a:xfrm>
          <a:prstGeom prst="line">
            <a:avLst/>
          </a:prstGeom>
          <a:noFill/>
          <a:ln w="25400">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fr-FR"/>
          </a:p>
        </p:txBody>
      </p:sp>
      <p:sp>
        <p:nvSpPr>
          <p:cNvPr id="62476" name="Freeform 12"/>
          <p:cNvSpPr>
            <a:spLocks/>
          </p:cNvSpPr>
          <p:nvPr/>
        </p:nvSpPr>
        <p:spPr bwMode="auto">
          <a:xfrm>
            <a:off x="3069357" y="3219525"/>
            <a:ext cx="533400" cy="114300"/>
          </a:xfrm>
          <a:custGeom>
            <a:avLst/>
            <a:gdLst/>
            <a:ahLst/>
            <a:cxnLst>
              <a:cxn ang="0">
                <a:pos x="0" y="9"/>
              </a:cxn>
              <a:cxn ang="0">
                <a:pos x="350" y="240"/>
              </a:cxn>
              <a:cxn ang="0">
                <a:pos x="755" y="233"/>
              </a:cxn>
              <a:cxn ang="0">
                <a:pos x="1025" y="0"/>
              </a:cxn>
            </a:cxnLst>
            <a:rect l="0" t="0" r="r" b="b"/>
            <a:pathLst>
              <a:path w="1025" h="300">
                <a:moveTo>
                  <a:pt x="0" y="9"/>
                </a:moveTo>
                <a:cubicBezTo>
                  <a:pt x="58" y="48"/>
                  <a:pt x="224" y="203"/>
                  <a:pt x="350" y="240"/>
                </a:cubicBezTo>
                <a:cubicBezTo>
                  <a:pt x="490" y="300"/>
                  <a:pt x="615" y="294"/>
                  <a:pt x="755" y="233"/>
                </a:cubicBezTo>
                <a:cubicBezTo>
                  <a:pt x="895" y="172"/>
                  <a:pt x="969" y="49"/>
                  <a:pt x="1025" y="0"/>
                </a:cubicBezTo>
              </a:path>
            </a:pathLst>
          </a:custGeom>
          <a:noFill/>
          <a:ln w="15875" cap="flat" cmpd="sng">
            <a:solidFill>
              <a:srgbClr val="000000"/>
            </a:solidFill>
            <a:prstDash val="solid"/>
            <a:round/>
            <a:headEnd/>
            <a:tailEnd type="triangle" w="med" len="med"/>
          </a:ln>
          <a:effectLst/>
        </p:spPr>
        <p:txBody>
          <a:bodyPr vert="horz" wrap="square" lIns="91440" tIns="45720" rIns="91440" bIns="45720" numCol="1" anchor="t" anchorCtr="0" compatLnSpc="1">
            <a:prstTxWarp prst="textNoShape">
              <a:avLst/>
            </a:prstTxWarp>
          </a:bodyPr>
          <a:lstStyle/>
          <a:p>
            <a:endParaRPr lang="fr-FR"/>
          </a:p>
        </p:txBody>
      </p:sp>
      <p:sp>
        <p:nvSpPr>
          <p:cNvPr id="24" name="Rectangle 23"/>
          <p:cNvSpPr/>
          <p:nvPr/>
        </p:nvSpPr>
        <p:spPr>
          <a:xfrm>
            <a:off x="6156176" y="5344617"/>
            <a:ext cx="1117614" cy="307777"/>
          </a:xfrm>
          <a:prstGeom prst="rect">
            <a:avLst/>
          </a:prstGeom>
        </p:spPr>
        <p:txBody>
          <a:bodyPr wrap="none">
            <a:spAutoFit/>
          </a:bodyPr>
          <a:lstStyle/>
          <a:p>
            <a:r>
              <a:rPr lang="ar-SA" sz="1400" b="1" dirty="0" smtClean="0">
                <a:solidFill>
                  <a:srgbClr val="000000"/>
                </a:solidFill>
              </a:rPr>
              <a:t>المنافسون الجدد</a:t>
            </a:r>
            <a:endParaRPr lang="fr-FR" sz="1400" dirty="0">
              <a:solidFill>
                <a:srgbClr val="000000"/>
              </a:solidFill>
            </a:endParaRPr>
          </a:p>
        </p:txBody>
      </p:sp>
      <p:graphicFrame>
        <p:nvGraphicFramePr>
          <p:cNvPr id="25" name="Tableau 24"/>
          <p:cNvGraphicFramePr>
            <a:graphicFrameLocks noGrp="1"/>
          </p:cNvGraphicFramePr>
          <p:nvPr/>
        </p:nvGraphicFramePr>
        <p:xfrm>
          <a:off x="1043608" y="4968071"/>
          <a:ext cx="3224530" cy="1485265"/>
        </p:xfrm>
        <a:graphic>
          <a:graphicData uri="http://schemas.openxmlformats.org/drawingml/2006/table">
            <a:tbl>
              <a:tblPr rtl="1"/>
              <a:tblGrid>
                <a:gridCol w="703580"/>
                <a:gridCol w="1260475"/>
                <a:gridCol w="1260475"/>
              </a:tblGrid>
              <a:tr h="310515">
                <a:tc>
                  <a:txBody>
                    <a:bodyPr/>
                    <a:lstStyle/>
                    <a:p>
                      <a:pPr algn="ctr" rtl="1">
                        <a:spcAft>
                          <a:spcPts val="0"/>
                        </a:spcAft>
                        <a:tabLst>
                          <a:tab pos="2292985" algn="l"/>
                        </a:tabLst>
                      </a:pPr>
                      <a:endParaRPr lang="ar-SA" sz="1600" dirty="0">
                        <a:solidFill>
                          <a:srgbClr val="000000"/>
                        </a:solidFill>
                        <a:latin typeface="Times New Roman"/>
                        <a:ea typeface="SimSun"/>
                        <a:cs typeface="Traditional Arabic"/>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rtl="1">
                        <a:spcAft>
                          <a:spcPts val="0"/>
                        </a:spcAft>
                        <a:tabLst>
                          <a:tab pos="2292985" algn="l"/>
                        </a:tabLst>
                      </a:pPr>
                      <a:r>
                        <a:rPr lang="ar-SA" sz="1500" b="1" dirty="0">
                          <a:solidFill>
                            <a:srgbClr val="000000"/>
                          </a:solidFill>
                          <a:latin typeface="Times New Roman"/>
                          <a:ea typeface="SimSun"/>
                          <a:cs typeface="Traditional Arabic"/>
                        </a:rPr>
                        <a:t>ضعيفة </a:t>
                      </a:r>
                      <a:endParaRPr lang="fr-FR" sz="1200"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spcAft>
                          <a:spcPts val="0"/>
                        </a:spcAft>
                        <a:tabLst>
                          <a:tab pos="2292985" algn="l"/>
                        </a:tabLst>
                      </a:pPr>
                      <a:r>
                        <a:rPr lang="ar-SA" sz="1500" b="1">
                          <a:solidFill>
                            <a:srgbClr val="000000"/>
                          </a:solidFill>
                          <a:latin typeface="Times New Roman"/>
                          <a:ea typeface="SimSun"/>
                          <a:cs typeface="Traditional Arabic"/>
                        </a:rPr>
                        <a:t>قويـة</a:t>
                      </a:r>
                      <a:endParaRPr lang="fr-FR" sz="120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568960">
                <a:tc>
                  <a:txBody>
                    <a:bodyPr/>
                    <a:lstStyle/>
                    <a:p>
                      <a:pPr algn="ctr" rtl="1">
                        <a:spcAft>
                          <a:spcPts val="0"/>
                        </a:spcAft>
                        <a:tabLst>
                          <a:tab pos="2292985" algn="l"/>
                        </a:tabLst>
                      </a:pPr>
                      <a:r>
                        <a:rPr lang="ar-SA" sz="1500" b="1" dirty="0">
                          <a:solidFill>
                            <a:srgbClr val="000000"/>
                          </a:solidFill>
                          <a:latin typeface="Times New Roman"/>
                          <a:ea typeface="SimSun"/>
                          <a:cs typeface="Traditional Arabic"/>
                        </a:rPr>
                        <a:t>ضعيفة</a:t>
                      </a:r>
                      <a:endParaRPr lang="fr-FR" sz="1200"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90000"/>
                        </a:lnSpc>
                        <a:spcAft>
                          <a:spcPts val="0"/>
                        </a:spcAft>
                        <a:tabLst>
                          <a:tab pos="2292985" algn="l"/>
                        </a:tabLst>
                      </a:pPr>
                      <a:r>
                        <a:rPr lang="ar-SA" sz="1600">
                          <a:solidFill>
                            <a:srgbClr val="000000"/>
                          </a:solidFill>
                          <a:latin typeface="Times New Roman"/>
                          <a:ea typeface="SimSun"/>
                          <a:cs typeface="Traditional Arabic"/>
                        </a:rPr>
                        <a:t>مردودية ضعيفة وثابتة</a:t>
                      </a:r>
                      <a:endParaRPr lang="fr-FR" sz="120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tabLst>
                          <a:tab pos="2292985" algn="l"/>
                        </a:tabLst>
                      </a:pPr>
                      <a:r>
                        <a:rPr lang="ar-SA" sz="1600">
                          <a:solidFill>
                            <a:srgbClr val="000000"/>
                          </a:solidFill>
                          <a:latin typeface="Times New Roman"/>
                          <a:ea typeface="SimSun"/>
                          <a:cs typeface="Traditional Arabic"/>
                        </a:rPr>
                        <a:t>مردودية ضعيفة وغير مستقرة</a:t>
                      </a:r>
                      <a:endParaRPr lang="fr-FR" sz="120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5790">
                <a:tc>
                  <a:txBody>
                    <a:bodyPr/>
                    <a:lstStyle/>
                    <a:p>
                      <a:pPr algn="ctr" rtl="1">
                        <a:spcAft>
                          <a:spcPts val="0"/>
                        </a:spcAft>
                        <a:tabLst>
                          <a:tab pos="2292985" algn="l"/>
                        </a:tabLst>
                      </a:pPr>
                      <a:r>
                        <a:rPr lang="ar-SA" sz="1500" b="1">
                          <a:solidFill>
                            <a:srgbClr val="000000"/>
                          </a:solidFill>
                          <a:latin typeface="Times New Roman"/>
                          <a:ea typeface="SimSun"/>
                          <a:cs typeface="Traditional Arabic"/>
                        </a:rPr>
                        <a:t>قويـة</a:t>
                      </a:r>
                      <a:endParaRPr lang="fr-FR" sz="120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1">
                        <a:lnSpc>
                          <a:spcPct val="90000"/>
                        </a:lnSpc>
                        <a:spcAft>
                          <a:spcPts val="0"/>
                        </a:spcAft>
                        <a:tabLst>
                          <a:tab pos="2292985" algn="l"/>
                        </a:tabLst>
                      </a:pPr>
                      <a:r>
                        <a:rPr lang="ar-SA" sz="1600">
                          <a:solidFill>
                            <a:srgbClr val="000000"/>
                          </a:solidFill>
                          <a:latin typeface="Times New Roman"/>
                          <a:ea typeface="SimSun"/>
                          <a:cs typeface="Traditional Arabic"/>
                        </a:rPr>
                        <a:t>مردودية قوية ومستقرة</a:t>
                      </a:r>
                      <a:endParaRPr lang="fr-FR" sz="120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90000"/>
                        </a:lnSpc>
                        <a:spcAft>
                          <a:spcPts val="0"/>
                        </a:spcAft>
                        <a:tabLst>
                          <a:tab pos="2292985" algn="l"/>
                        </a:tabLst>
                      </a:pPr>
                      <a:r>
                        <a:rPr lang="ar-SA" sz="1600" dirty="0" err="1">
                          <a:solidFill>
                            <a:srgbClr val="000000"/>
                          </a:solidFill>
                          <a:latin typeface="Times New Roman"/>
                          <a:ea typeface="SimSun"/>
                          <a:cs typeface="Traditional Arabic"/>
                        </a:rPr>
                        <a:t>مردودية</a:t>
                      </a:r>
                      <a:r>
                        <a:rPr lang="ar-SA" sz="1600" dirty="0">
                          <a:solidFill>
                            <a:srgbClr val="000000"/>
                          </a:solidFill>
                          <a:latin typeface="Times New Roman"/>
                          <a:ea typeface="SimSun"/>
                          <a:cs typeface="Traditional Arabic"/>
                        </a:rPr>
                        <a:t> قوية وغير مستقرة</a:t>
                      </a:r>
                      <a:endParaRPr lang="fr-FR" sz="1200"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2477" name="Rectangle 13"/>
          <p:cNvSpPr>
            <a:spLocks noChangeArrowheads="1"/>
          </p:cNvSpPr>
          <p:nvPr/>
        </p:nvSpPr>
        <p:spPr bwMode="auto">
          <a:xfrm>
            <a:off x="5292080" y="5724545"/>
            <a:ext cx="305983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tab pos="2292350" algn="l"/>
              </a:tabLst>
            </a:pPr>
            <a:r>
              <a:rPr kumimoji="0" lang="ar-SA" altLang="zh-CN" sz="15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شكـل:</a:t>
            </a:r>
            <a:r>
              <a:rPr kumimoji="0" lang="ar-SA" altLang="zh-CN" sz="15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أثر حواجز الدخول و الخروج على </a:t>
            </a:r>
            <a:r>
              <a:rPr kumimoji="0" lang="ar-SA" altLang="zh-CN" sz="1500" b="0"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مردودية</a:t>
            </a:r>
            <a:r>
              <a:rPr kumimoji="0" lang="ar-SA" altLang="zh-CN" sz="15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القطاع</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tab pos="2292350" algn="l"/>
              </a:tabLst>
            </a:pPr>
            <a:r>
              <a:rPr kumimoji="0" lang="ar-SA" altLang="zh-CN" sz="1500" b="1" i="0" u="sng"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المصـدر</a:t>
            </a:r>
            <a:r>
              <a:rPr kumimoji="0" lang="ar-SA" altLang="zh-CN" sz="1500"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a:t>
            </a:r>
            <a:r>
              <a:rPr kumimoji="0" lang="ar-SA"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fr-FR" altLang="zh-CN" sz="1200" b="0" i="1" u="none" strike="noStrike" cap="none" normalizeH="0" baseline="0" dirty="0" err="1" smtClean="0">
                <a:ln>
                  <a:noFill/>
                </a:ln>
                <a:solidFill>
                  <a:srgbClr val="000000"/>
                </a:solidFill>
                <a:effectLst/>
                <a:latin typeface="Times New Roman" pitchFamily="18" charset="0"/>
                <a:ea typeface="SimSun" pitchFamily="2" charset="-122"/>
                <a:cs typeface="Traditional Arabic" pitchFamily="18" charset="-78"/>
              </a:rPr>
              <a:t>Kotler</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 et Dubois, Op.cit, p : 265</a:t>
            </a:r>
            <a:endParaRPr kumimoji="0" lang="fr-FR" altLang="zh-CN"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27" name="Rectangle 1"/>
          <p:cNvSpPr>
            <a:spLocks noChangeArrowheads="1"/>
          </p:cNvSpPr>
          <p:nvPr/>
        </p:nvSpPr>
        <p:spPr bwMode="auto">
          <a:xfrm>
            <a:off x="5508104" y="2251030"/>
            <a:ext cx="3168352"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None/>
              <a:tabLst/>
            </a:pPr>
            <a:r>
              <a:rPr lang="ar-SA" altLang="zh-CN" sz="1400" b="1" dirty="0" smtClean="0">
                <a:solidFill>
                  <a:srgbClr val="000000"/>
                </a:solidFill>
              </a:rPr>
              <a:t>- الحجم الكامن والنمو المتوقع للقطاع المعني؛</a:t>
            </a:r>
            <a:endParaRPr lang="fr-FR" altLang="zh-CN" sz="1400" b="1" dirty="0" smtClean="0">
              <a:solidFill>
                <a:srgbClr val="000000"/>
              </a:solidFill>
            </a:endParaRPr>
          </a:p>
          <a:p>
            <a:pPr marL="0" marR="0" lvl="0" indent="0" algn="just" defTabSz="914400" rtl="1" eaLnBrk="0" fontAlgn="base" latinLnBrk="0" hangingPunct="0">
              <a:lnSpc>
                <a:spcPct val="150000"/>
              </a:lnSpc>
              <a:spcBef>
                <a:spcPct val="0"/>
              </a:spcBef>
              <a:spcAft>
                <a:spcPct val="0"/>
              </a:spcAft>
              <a:buClrTx/>
              <a:buSzTx/>
              <a:buFontTx/>
              <a:buNone/>
              <a:tabLst/>
            </a:pPr>
            <a:r>
              <a:rPr lang="ar-SA" altLang="zh-CN" sz="1400" b="1" dirty="0" smtClean="0">
                <a:solidFill>
                  <a:srgbClr val="000000"/>
                </a:solidFill>
              </a:rPr>
              <a:t>- التوافق مع أهداف المؤسسة؛</a:t>
            </a:r>
            <a:endParaRPr lang="fr-FR" altLang="zh-CN" sz="1400" b="1" dirty="0" smtClean="0">
              <a:solidFill>
                <a:srgbClr val="000000"/>
              </a:solidFill>
            </a:endParaRPr>
          </a:p>
          <a:p>
            <a:pPr marL="0" marR="0" lvl="0" indent="0" algn="just" defTabSz="914400" rtl="1" eaLnBrk="0" fontAlgn="base" latinLnBrk="0" hangingPunct="0">
              <a:lnSpc>
                <a:spcPct val="150000"/>
              </a:lnSpc>
              <a:spcBef>
                <a:spcPct val="0"/>
              </a:spcBef>
              <a:spcAft>
                <a:spcPct val="0"/>
              </a:spcAft>
              <a:buClrTx/>
              <a:buSzTx/>
              <a:buFontTx/>
              <a:buNone/>
              <a:tabLst/>
            </a:pPr>
            <a:r>
              <a:rPr lang="ar-SA" altLang="zh-CN" sz="1400" b="1" dirty="0" smtClean="0">
                <a:solidFill>
                  <a:srgbClr val="000000"/>
                </a:solidFill>
              </a:rPr>
              <a:t>- التطابق مع صورة </a:t>
            </a:r>
            <a:r>
              <a:rPr lang="ar-SA" altLang="zh-CN" sz="1400" b="1" dirty="0" err="1" smtClean="0">
                <a:solidFill>
                  <a:srgbClr val="000000"/>
                </a:solidFill>
              </a:rPr>
              <a:t>المؤسسة؛</a:t>
            </a:r>
            <a:r>
              <a:rPr lang="ar-SA" altLang="zh-CN" sz="1400" b="1" dirty="0" smtClean="0">
                <a:solidFill>
                  <a:srgbClr val="000000"/>
                </a:solidFill>
              </a:rPr>
              <a:t> </a:t>
            </a:r>
            <a:endParaRPr lang="en-US" altLang="zh-CN" sz="1400" b="1" dirty="0" smtClean="0">
              <a:solidFill>
                <a:srgbClr val="000000"/>
              </a:solidFill>
            </a:endParaRPr>
          </a:p>
          <a:p>
            <a:pPr marL="0" marR="0" lvl="0" indent="0" algn="just" defTabSz="914400" rtl="1" eaLnBrk="0" fontAlgn="base" latinLnBrk="0" hangingPunct="0">
              <a:lnSpc>
                <a:spcPct val="150000"/>
              </a:lnSpc>
              <a:spcBef>
                <a:spcPct val="0"/>
              </a:spcBef>
              <a:spcAft>
                <a:spcPct val="0"/>
              </a:spcAft>
              <a:buClrTx/>
              <a:buSzTx/>
              <a:buFontTx/>
              <a:buNone/>
              <a:tabLst/>
            </a:pPr>
            <a:r>
              <a:rPr lang="ar-SA" altLang="zh-CN" sz="1400" b="1" dirty="0" smtClean="0">
                <a:solidFill>
                  <a:srgbClr val="000000"/>
                </a:solidFill>
              </a:rPr>
              <a:t>- احتمال نجاح المؤسسة في ذلك القطاع</a:t>
            </a:r>
            <a:r>
              <a:rPr lang="fr-FR" altLang="zh-CN" sz="1400" b="1" dirty="0" smtClean="0">
                <a:solidFill>
                  <a:srgbClr val="000000"/>
                </a:solidFill>
              </a:rPr>
              <a:t> </a:t>
            </a:r>
          </a:p>
        </p:txBody>
      </p:sp>
      <p:grpSp>
        <p:nvGrpSpPr>
          <p:cNvPr id="2" name="Group 2"/>
          <p:cNvGrpSpPr>
            <a:grpSpLocks/>
          </p:cNvGrpSpPr>
          <p:nvPr/>
        </p:nvGrpSpPr>
        <p:grpSpPr bwMode="auto">
          <a:xfrm>
            <a:off x="1835696" y="4581128"/>
            <a:ext cx="3200400" cy="1727200"/>
            <a:chOff x="4658" y="7436"/>
            <a:chExt cx="5040" cy="2721"/>
          </a:xfrm>
        </p:grpSpPr>
        <p:sp>
          <p:nvSpPr>
            <p:cNvPr id="33795" name="Text Box 3"/>
            <p:cNvSpPr txBox="1">
              <a:spLocks noChangeArrowheads="1"/>
            </p:cNvSpPr>
            <p:nvPr/>
          </p:nvSpPr>
          <p:spPr bwMode="auto">
            <a:xfrm>
              <a:off x="8498" y="8897"/>
              <a:ext cx="1200" cy="126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حواجز الدخول</a:t>
              </a:r>
              <a:endParaRPr kumimoji="0" lang="en-US" sz="1800" b="0" i="0" u="none" strike="noStrike" cap="none" normalizeH="0" baseline="0" smtClean="0">
                <a:ln>
                  <a:noFill/>
                </a:ln>
                <a:solidFill>
                  <a:srgbClr val="000000"/>
                </a:solidFill>
                <a:effectLst/>
                <a:latin typeface="Arial" pitchFamily="34" charset="0"/>
                <a:cs typeface="Arial" pitchFamily="34" charset="0"/>
              </a:endParaRPr>
            </a:p>
          </p:txBody>
        </p:sp>
        <p:sp>
          <p:nvSpPr>
            <p:cNvPr id="33796" name="Text Box 4"/>
            <p:cNvSpPr txBox="1">
              <a:spLocks noChangeArrowheads="1"/>
            </p:cNvSpPr>
            <p:nvPr/>
          </p:nvSpPr>
          <p:spPr bwMode="auto">
            <a:xfrm>
              <a:off x="4658" y="7436"/>
              <a:ext cx="1560" cy="720"/>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حواجز الخروج</a:t>
              </a:r>
              <a:endParaRPr kumimoji="0" lang="en-US" sz="1800" b="0" i="0" u="none" strike="noStrike" cap="none" normalizeH="0" baseline="0" dirty="0" smtClean="0">
                <a:ln>
                  <a:noFill/>
                </a:ln>
                <a:solidFill>
                  <a:srgbClr val="000000"/>
                </a:solidFill>
                <a:effectLst/>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627411" y="467380"/>
            <a:ext cx="2816797" cy="369332"/>
          </a:xfrm>
          <a:prstGeom prst="rect">
            <a:avLst/>
          </a:prstGeom>
        </p:spPr>
        <p:txBody>
          <a:bodyPr wrap="none">
            <a:spAutoFit/>
          </a:bodyPr>
          <a:lstStyle/>
          <a:p>
            <a:pPr algn="r" rtl="1"/>
            <a:r>
              <a:rPr lang="ar-SA" b="1" dirty="0" smtClean="0">
                <a:solidFill>
                  <a:srgbClr val="FF0000"/>
                </a:solidFill>
              </a:rPr>
              <a:t>ثانيا: استراتيجيات استهداف السوق</a:t>
            </a:r>
            <a:endParaRPr lang="fr-FR" dirty="0">
              <a:solidFill>
                <a:srgbClr val="FF0000"/>
              </a:solidFill>
            </a:endParaRPr>
          </a:p>
        </p:txBody>
      </p:sp>
      <p:sp>
        <p:nvSpPr>
          <p:cNvPr id="8" name="Rectangle 7"/>
          <p:cNvSpPr/>
          <p:nvPr/>
        </p:nvSpPr>
        <p:spPr>
          <a:xfrm>
            <a:off x="6464118" y="1274857"/>
            <a:ext cx="2140330" cy="353943"/>
          </a:xfrm>
          <a:prstGeom prst="rect">
            <a:avLst/>
          </a:prstGeom>
        </p:spPr>
        <p:txBody>
          <a:bodyPr wrap="none">
            <a:spAutoFit/>
          </a:bodyPr>
          <a:lstStyle/>
          <a:p>
            <a:pPr algn="r" rtl="1">
              <a:buFont typeface="Arial" pitchFamily="34" charset="0"/>
              <a:buChar char="•"/>
            </a:pPr>
            <a:r>
              <a:rPr lang="ar-SA" sz="1700" dirty="0" smtClean="0">
                <a:solidFill>
                  <a:srgbClr val="000000"/>
                </a:solidFill>
              </a:rPr>
              <a:t>  الإستراتجية غير التمييزية</a:t>
            </a:r>
            <a:endParaRPr lang="fr-FR" sz="1700" dirty="0">
              <a:solidFill>
                <a:srgbClr val="000000"/>
              </a:solidFill>
            </a:endParaRPr>
          </a:p>
        </p:txBody>
      </p:sp>
      <p:grpSp>
        <p:nvGrpSpPr>
          <p:cNvPr id="2" name="Group 2"/>
          <p:cNvGrpSpPr>
            <a:grpSpLocks/>
          </p:cNvGrpSpPr>
          <p:nvPr/>
        </p:nvGrpSpPr>
        <p:grpSpPr bwMode="auto">
          <a:xfrm>
            <a:off x="2228825" y="1871912"/>
            <a:ext cx="4114800" cy="1773112"/>
            <a:chOff x="3098" y="2914"/>
            <a:chExt cx="6480" cy="2464"/>
          </a:xfrm>
        </p:grpSpPr>
        <p:sp>
          <p:nvSpPr>
            <p:cNvPr id="63491" name="AutoShape 3"/>
            <p:cNvSpPr>
              <a:spLocks noChangeArrowheads="1"/>
            </p:cNvSpPr>
            <p:nvPr/>
          </p:nvSpPr>
          <p:spPr bwMode="auto">
            <a:xfrm rot="5400000">
              <a:off x="5108" y="908"/>
              <a:ext cx="2460" cy="6480"/>
            </a:xfrm>
            <a:prstGeom prst="homePlate">
              <a:avLst>
                <a:gd name="adj" fmla="val 80736"/>
              </a:avLst>
            </a:prstGeom>
            <a:solidFill>
              <a:srgbClr val="FFCC99">
                <a:alpha val="89999"/>
              </a:srgbClr>
            </a:solidFill>
            <a:ln w="9525" algn="ctr">
              <a:solidFill>
                <a:srgbClr val="FF6600"/>
              </a:solidFill>
              <a:miter lim="800000"/>
              <a:headEnd/>
              <a:tailEnd/>
            </a:ln>
            <a:effectLst/>
          </p:spPr>
          <p:txBody>
            <a:bodyPr vert="horz" wrap="square" lIns="91440" tIns="45720" rIns="91440" bIns="45720" numCol="1" anchor="ctr" anchorCtr="1" compatLnSpc="1">
              <a:prstTxWarp prst="textNoShape">
                <a:avLst/>
              </a:prstTxWarp>
            </a:bodyPr>
            <a:lstStyle/>
            <a:p>
              <a:endParaRPr lang="fr-FR" b="1">
                <a:solidFill>
                  <a:srgbClr val="000000"/>
                </a:solidFill>
              </a:endParaRPr>
            </a:p>
          </p:txBody>
        </p:sp>
        <p:sp>
          <p:nvSpPr>
            <p:cNvPr id="63492" name="Line 4"/>
            <p:cNvSpPr>
              <a:spLocks noChangeShapeType="1"/>
            </p:cNvSpPr>
            <p:nvPr/>
          </p:nvSpPr>
          <p:spPr bwMode="auto">
            <a:xfrm>
              <a:off x="3098" y="3390"/>
              <a:ext cx="6480" cy="0"/>
            </a:xfrm>
            <a:prstGeom prst="line">
              <a:avLst/>
            </a:prstGeom>
            <a:noFill/>
            <a:ln w="9525">
              <a:solidFill>
                <a:srgbClr val="FF6600"/>
              </a:solidFill>
              <a:round/>
              <a:headEnd/>
              <a:tailEnd/>
            </a:ln>
            <a:effectLst/>
          </p:spPr>
          <p:txBody>
            <a:bodyPr vert="horz" wrap="square" lIns="91440" tIns="45720" rIns="91440" bIns="45720" numCol="1" anchor="ctr" anchorCtr="1" compatLnSpc="1">
              <a:prstTxWarp prst="textNoShape">
                <a:avLst/>
              </a:prstTxWarp>
            </a:bodyPr>
            <a:lstStyle/>
            <a:p>
              <a:endParaRPr lang="fr-FR" b="1">
                <a:solidFill>
                  <a:srgbClr val="000000"/>
                </a:solidFill>
              </a:endParaRPr>
            </a:p>
          </p:txBody>
        </p:sp>
        <p:sp>
          <p:nvSpPr>
            <p:cNvPr id="63493" name="Line 5"/>
            <p:cNvSpPr>
              <a:spLocks noChangeShapeType="1"/>
            </p:cNvSpPr>
            <p:nvPr/>
          </p:nvSpPr>
          <p:spPr bwMode="auto">
            <a:xfrm>
              <a:off x="3882" y="3863"/>
              <a:ext cx="4920" cy="0"/>
            </a:xfrm>
            <a:prstGeom prst="line">
              <a:avLst/>
            </a:prstGeom>
            <a:noFill/>
            <a:ln w="9525">
              <a:solidFill>
                <a:srgbClr val="FF6600"/>
              </a:solidFill>
              <a:round/>
              <a:headEnd/>
              <a:tailEnd/>
            </a:ln>
            <a:effectLst/>
          </p:spPr>
          <p:txBody>
            <a:bodyPr vert="horz" wrap="square" lIns="91440" tIns="45720" rIns="91440" bIns="45720" numCol="1" anchor="ctr" anchorCtr="1" compatLnSpc="1">
              <a:prstTxWarp prst="textNoShape">
                <a:avLst/>
              </a:prstTxWarp>
            </a:bodyPr>
            <a:lstStyle/>
            <a:p>
              <a:endParaRPr lang="fr-FR" b="1">
                <a:solidFill>
                  <a:srgbClr val="000000"/>
                </a:solidFill>
              </a:endParaRPr>
            </a:p>
          </p:txBody>
        </p:sp>
        <p:sp>
          <p:nvSpPr>
            <p:cNvPr id="63494" name="Freeform 6"/>
            <p:cNvSpPr>
              <a:spLocks/>
            </p:cNvSpPr>
            <p:nvPr/>
          </p:nvSpPr>
          <p:spPr bwMode="auto">
            <a:xfrm>
              <a:off x="5259" y="2920"/>
              <a:ext cx="1" cy="472"/>
            </a:xfrm>
            <a:custGeom>
              <a:avLst/>
              <a:gdLst/>
              <a:ahLst/>
              <a:cxnLst>
                <a:cxn ang="0">
                  <a:pos x="0" y="0"/>
                </a:cxn>
                <a:cxn ang="0">
                  <a:pos x="0" y="472"/>
                </a:cxn>
              </a:cxnLst>
              <a:rect l="0" t="0" r="r" b="b"/>
              <a:pathLst>
                <a:path w="1" h="472">
                  <a:moveTo>
                    <a:pt x="0" y="0"/>
                  </a:moveTo>
                  <a:lnTo>
                    <a:pt x="0" y="472"/>
                  </a:lnTo>
                </a:path>
              </a:pathLst>
            </a:custGeom>
            <a:noFill/>
            <a:ln w="9525" cap="flat" cmpd="sng">
              <a:solidFill>
                <a:srgbClr val="FF6600"/>
              </a:solidFill>
              <a:prstDash val="solid"/>
              <a:round/>
              <a:headEnd type="none" w="med" len="med"/>
              <a:tailEnd type="none" w="med" len="med"/>
            </a:ln>
            <a:effectLst/>
          </p:spPr>
          <p:txBody>
            <a:bodyPr vert="horz" wrap="square" lIns="91440" tIns="45720" rIns="91440" bIns="45720" numCol="1" anchor="ctr" anchorCtr="1" compatLnSpc="1">
              <a:prstTxWarp prst="textNoShape">
                <a:avLst/>
              </a:prstTxWarp>
            </a:bodyPr>
            <a:lstStyle/>
            <a:p>
              <a:endParaRPr lang="fr-FR" b="1">
                <a:solidFill>
                  <a:srgbClr val="000000"/>
                </a:solidFill>
              </a:endParaRPr>
            </a:p>
          </p:txBody>
        </p:sp>
        <p:grpSp>
          <p:nvGrpSpPr>
            <p:cNvPr id="3" name="Group 7"/>
            <p:cNvGrpSpPr>
              <a:grpSpLocks/>
            </p:cNvGrpSpPr>
            <p:nvPr/>
          </p:nvGrpSpPr>
          <p:grpSpPr bwMode="auto">
            <a:xfrm>
              <a:off x="3458" y="2925"/>
              <a:ext cx="5790" cy="1994"/>
              <a:chOff x="3458" y="2925"/>
              <a:chExt cx="5790" cy="1994"/>
            </a:xfrm>
          </p:grpSpPr>
          <p:grpSp>
            <p:nvGrpSpPr>
              <p:cNvPr id="4" name="Group 8"/>
              <p:cNvGrpSpPr>
                <a:grpSpLocks/>
              </p:cNvGrpSpPr>
              <p:nvPr/>
            </p:nvGrpSpPr>
            <p:grpSpPr bwMode="auto">
              <a:xfrm>
                <a:off x="3458" y="2925"/>
                <a:ext cx="5790" cy="496"/>
                <a:chOff x="3458" y="2925"/>
                <a:chExt cx="5790" cy="496"/>
              </a:xfrm>
            </p:grpSpPr>
            <p:sp>
              <p:nvSpPr>
                <p:cNvPr id="63497" name="Text Box 9"/>
                <p:cNvSpPr txBox="1">
                  <a:spLocks noChangeArrowheads="1"/>
                </p:cNvSpPr>
                <p:nvPr/>
              </p:nvSpPr>
              <p:spPr bwMode="auto">
                <a:xfrm>
                  <a:off x="7808" y="2972"/>
                  <a:ext cx="1440" cy="449"/>
                </a:xfrm>
                <a:prstGeom prst="rect">
                  <a:avLst/>
                </a:prstGeom>
                <a:noFill/>
                <a:ln w="9525" algn="ctr">
                  <a:noFill/>
                  <a:miter lim="800000"/>
                  <a:headEnd/>
                  <a:tailEnd/>
                </a:ln>
                <a:effectLst/>
              </p:spPr>
              <p:txBody>
                <a:bodyPr vert="horz" wrap="square" lIns="91440" tIns="45720" rIns="91440" bIns="45720" numCol="1" anchor="ctr" anchorCtr="1"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القطـاع </a:t>
                  </a:r>
                  <a:r>
                    <a:rPr kumimoji="0" lang="ar-SA" sz="11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1</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3498" name="Text Box 10"/>
                <p:cNvSpPr txBox="1">
                  <a:spLocks noChangeArrowheads="1"/>
                </p:cNvSpPr>
                <p:nvPr/>
              </p:nvSpPr>
              <p:spPr bwMode="auto">
                <a:xfrm>
                  <a:off x="5618" y="2946"/>
                  <a:ext cx="1440" cy="449"/>
                </a:xfrm>
                <a:prstGeom prst="rect">
                  <a:avLst/>
                </a:prstGeom>
                <a:noFill/>
                <a:ln w="9525" algn="ctr">
                  <a:noFill/>
                  <a:miter lim="800000"/>
                  <a:headEnd/>
                  <a:tailEnd/>
                </a:ln>
                <a:effectLst/>
              </p:spPr>
              <p:txBody>
                <a:bodyPr vert="horz" wrap="square" lIns="91440" tIns="45720" rIns="91440" bIns="45720" numCol="1" anchor="ctr" anchorCtr="1"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القطـاع</a:t>
                  </a:r>
                  <a:r>
                    <a:rPr kumimoji="0" lang="ar-SA" sz="1500" b="1" i="0" u="none" strike="noStrike" cap="none" normalizeH="0" baseline="0" dirty="0" smtClean="0">
                      <a:ln>
                        <a:noFill/>
                      </a:ln>
                      <a:solidFill>
                        <a:srgbClr val="000000"/>
                      </a:solidFill>
                      <a:effectLst/>
                      <a:latin typeface="Arial" pitchFamily="34" charset="0"/>
                      <a:ea typeface="Arial" pitchFamily="34" charset="0"/>
                      <a:cs typeface="Arial" pitchFamily="34" charset="0"/>
                    </a:rPr>
                    <a:t>ﻫ</a:t>
                  </a:r>
                  <a:r>
                    <a:rPr kumimoji="0" lang="fr-FR"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3499" name="Text Box 11"/>
                <p:cNvSpPr txBox="1">
                  <a:spLocks noChangeArrowheads="1"/>
                </p:cNvSpPr>
                <p:nvPr/>
              </p:nvSpPr>
              <p:spPr bwMode="auto">
                <a:xfrm>
                  <a:off x="3458" y="2925"/>
                  <a:ext cx="1440" cy="449"/>
                </a:xfrm>
                <a:prstGeom prst="rect">
                  <a:avLst/>
                </a:prstGeom>
                <a:noFill/>
                <a:ln w="9525" algn="ctr">
                  <a:noFill/>
                  <a:miter lim="800000"/>
                  <a:headEnd/>
                  <a:tailEnd/>
                </a:ln>
                <a:effectLst/>
              </p:spPr>
              <p:txBody>
                <a:bodyPr vert="horz" wrap="square" lIns="91440" tIns="45720" rIns="91440" bIns="45720" numCol="1" anchor="ctr" anchorCtr="1"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القطـاع ن</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63500" name="Text Box 12"/>
              <p:cNvSpPr txBox="1">
                <a:spLocks noChangeArrowheads="1"/>
              </p:cNvSpPr>
              <p:nvPr/>
            </p:nvSpPr>
            <p:spPr bwMode="auto">
              <a:xfrm>
                <a:off x="5314" y="3446"/>
                <a:ext cx="1920" cy="449"/>
              </a:xfrm>
              <a:prstGeom prst="rect">
                <a:avLst/>
              </a:prstGeom>
              <a:noFill/>
              <a:ln w="9525" algn="ctr">
                <a:noFill/>
                <a:miter lim="800000"/>
                <a:headEnd/>
                <a:tailEnd/>
              </a:ln>
              <a:effectLst/>
            </p:spPr>
            <p:txBody>
              <a:bodyPr vert="horz" wrap="square" lIns="91440" tIns="45720" rIns="91440" bIns="45720" numCol="1" anchor="ctr" anchorCtr="1"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السوق المستهدف</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3501" name="Text Box 13"/>
              <p:cNvSpPr txBox="1">
                <a:spLocks noChangeArrowheads="1"/>
              </p:cNvSpPr>
              <p:nvPr/>
            </p:nvSpPr>
            <p:spPr bwMode="auto">
              <a:xfrm>
                <a:off x="5438" y="3971"/>
                <a:ext cx="1800" cy="948"/>
              </a:xfrm>
              <a:prstGeom prst="rect">
                <a:avLst/>
              </a:prstGeom>
              <a:noFill/>
              <a:ln w="9525" algn="ctr">
                <a:noFill/>
                <a:miter lim="800000"/>
                <a:headEnd/>
                <a:tailEnd/>
              </a:ln>
              <a:effectLst/>
            </p:spPr>
            <p:txBody>
              <a:bodyPr vert="horz" wrap="square" lIns="91440" tIns="45720" rIns="91440" bIns="45720" numCol="1" anchor="ctr" anchorCtr="1"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الأهداف</a:t>
                </a:r>
                <a:endParaRPr kumimoji="0" lang="en-US"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المزيج التسويقي</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63502" name="Freeform 14"/>
            <p:cNvSpPr>
              <a:spLocks/>
            </p:cNvSpPr>
            <p:nvPr/>
          </p:nvSpPr>
          <p:spPr bwMode="auto">
            <a:xfrm>
              <a:off x="7417" y="2914"/>
              <a:ext cx="1" cy="472"/>
            </a:xfrm>
            <a:custGeom>
              <a:avLst/>
              <a:gdLst/>
              <a:ahLst/>
              <a:cxnLst>
                <a:cxn ang="0">
                  <a:pos x="0" y="0"/>
                </a:cxn>
                <a:cxn ang="0">
                  <a:pos x="0" y="472"/>
                </a:cxn>
              </a:cxnLst>
              <a:rect l="0" t="0" r="r" b="b"/>
              <a:pathLst>
                <a:path w="1" h="472">
                  <a:moveTo>
                    <a:pt x="0" y="0"/>
                  </a:moveTo>
                  <a:lnTo>
                    <a:pt x="0" y="472"/>
                  </a:lnTo>
                </a:path>
              </a:pathLst>
            </a:custGeom>
            <a:noFill/>
            <a:ln w="9525" cap="flat" cmpd="sng">
              <a:solidFill>
                <a:srgbClr val="FF6600"/>
              </a:solidFill>
              <a:prstDash val="solid"/>
              <a:round/>
              <a:headEnd type="none" w="med" len="med"/>
              <a:tailEnd type="none" w="med" len="med"/>
            </a:ln>
            <a:effectLst/>
          </p:spPr>
          <p:txBody>
            <a:bodyPr vert="horz" wrap="square" lIns="91440" tIns="45720" rIns="91440" bIns="45720" numCol="1" anchor="ctr" anchorCtr="1" compatLnSpc="1">
              <a:prstTxWarp prst="textNoShape">
                <a:avLst/>
              </a:prstTxWarp>
            </a:bodyPr>
            <a:lstStyle/>
            <a:p>
              <a:endParaRPr lang="fr-FR" b="1">
                <a:solidFill>
                  <a:srgbClr val="000000"/>
                </a:solidFill>
              </a:endParaRPr>
            </a:p>
          </p:txBody>
        </p:sp>
      </p:grpSp>
      <p:sp>
        <p:nvSpPr>
          <p:cNvPr id="22" name="Rectangle 21"/>
          <p:cNvSpPr/>
          <p:nvPr/>
        </p:nvSpPr>
        <p:spPr>
          <a:xfrm>
            <a:off x="6650707" y="3707740"/>
            <a:ext cx="1899879" cy="369332"/>
          </a:xfrm>
          <a:prstGeom prst="rect">
            <a:avLst/>
          </a:prstGeom>
        </p:spPr>
        <p:txBody>
          <a:bodyPr wrap="none">
            <a:spAutoFit/>
          </a:bodyPr>
          <a:lstStyle/>
          <a:p>
            <a:pPr algn="r" rtl="1">
              <a:buFont typeface="Arial" pitchFamily="34" charset="0"/>
              <a:buChar char="•"/>
            </a:pPr>
            <a:r>
              <a:rPr lang="ar-SA" dirty="0" smtClean="0">
                <a:solidFill>
                  <a:srgbClr val="000000"/>
                </a:solidFill>
              </a:rPr>
              <a:t> الإستراتجية التمييزية</a:t>
            </a:r>
            <a:endParaRPr lang="fr-FR" dirty="0">
              <a:solidFill>
                <a:srgbClr val="000000"/>
              </a:solidFill>
            </a:endParaRPr>
          </a:p>
        </p:txBody>
      </p:sp>
      <p:grpSp>
        <p:nvGrpSpPr>
          <p:cNvPr id="5" name="Group 15"/>
          <p:cNvGrpSpPr>
            <a:grpSpLocks/>
          </p:cNvGrpSpPr>
          <p:nvPr/>
        </p:nvGrpSpPr>
        <p:grpSpPr bwMode="auto">
          <a:xfrm>
            <a:off x="3330302" y="4456340"/>
            <a:ext cx="1752600" cy="1564946"/>
            <a:chOff x="3218" y="6011"/>
            <a:chExt cx="2760" cy="2464"/>
          </a:xfrm>
        </p:grpSpPr>
        <p:sp>
          <p:nvSpPr>
            <p:cNvPr id="63504" name="AutoShape 16"/>
            <p:cNvSpPr>
              <a:spLocks noChangeArrowheads="1"/>
            </p:cNvSpPr>
            <p:nvPr/>
          </p:nvSpPr>
          <p:spPr bwMode="auto">
            <a:xfrm rot="5400000">
              <a:off x="3368" y="5865"/>
              <a:ext cx="2460" cy="2760"/>
            </a:xfrm>
            <a:prstGeom prst="homePlate">
              <a:avLst>
                <a:gd name="adj" fmla="val 80736"/>
              </a:avLst>
            </a:prstGeom>
            <a:solidFill>
              <a:srgbClr val="FFCC99">
                <a:alpha val="89999"/>
              </a:srgbClr>
            </a:solidFill>
            <a:ln w="9525" algn="ctr">
              <a:solidFill>
                <a:srgbClr val="FF6600"/>
              </a:solidFill>
              <a:miter lim="800000"/>
              <a:headEnd/>
              <a:tailEnd/>
            </a:ln>
            <a:effectLst/>
          </p:spPr>
          <p:txBody>
            <a:bodyPr vert="horz" wrap="square" lIns="91440" tIns="45720" rIns="91440" bIns="45720" numCol="1" anchor="ctr" anchorCtr="0" compatLnSpc="1">
              <a:prstTxWarp prst="textNoShape">
                <a:avLst/>
              </a:prstTxWarp>
            </a:bodyPr>
            <a:lstStyle/>
            <a:p>
              <a:endParaRPr lang="fr-FR" b="1">
                <a:solidFill>
                  <a:srgbClr val="000000"/>
                </a:solidFill>
              </a:endParaRPr>
            </a:p>
          </p:txBody>
        </p:sp>
        <p:sp>
          <p:nvSpPr>
            <p:cNvPr id="63505" name="Line 17"/>
            <p:cNvSpPr>
              <a:spLocks noChangeShapeType="1"/>
            </p:cNvSpPr>
            <p:nvPr/>
          </p:nvSpPr>
          <p:spPr bwMode="auto">
            <a:xfrm>
              <a:off x="3218" y="6487"/>
              <a:ext cx="2760" cy="0"/>
            </a:xfrm>
            <a:prstGeom prst="line">
              <a:avLst/>
            </a:prstGeom>
            <a:noFill/>
            <a:ln w="9525">
              <a:solidFill>
                <a:srgbClr val="FF6600"/>
              </a:solidFill>
              <a:round/>
              <a:headEnd/>
              <a:tailEnd/>
            </a:ln>
            <a:effectLst/>
          </p:spPr>
          <p:txBody>
            <a:bodyPr vert="horz" wrap="square" lIns="91440" tIns="45720" rIns="91440" bIns="45720" numCol="1" anchor="ctr" anchorCtr="0" compatLnSpc="1">
              <a:prstTxWarp prst="textNoShape">
                <a:avLst/>
              </a:prstTxWarp>
            </a:bodyPr>
            <a:lstStyle/>
            <a:p>
              <a:endParaRPr lang="fr-FR" b="1">
                <a:solidFill>
                  <a:srgbClr val="000000"/>
                </a:solidFill>
              </a:endParaRPr>
            </a:p>
          </p:txBody>
        </p:sp>
        <p:sp>
          <p:nvSpPr>
            <p:cNvPr id="63506" name="Freeform 18"/>
            <p:cNvSpPr>
              <a:spLocks/>
            </p:cNvSpPr>
            <p:nvPr/>
          </p:nvSpPr>
          <p:spPr bwMode="auto">
            <a:xfrm>
              <a:off x="3548" y="6959"/>
              <a:ext cx="2094" cy="1"/>
            </a:xfrm>
            <a:custGeom>
              <a:avLst/>
              <a:gdLst/>
              <a:ahLst/>
              <a:cxnLst>
                <a:cxn ang="0">
                  <a:pos x="0" y="1"/>
                </a:cxn>
                <a:cxn ang="0">
                  <a:pos x="2094" y="0"/>
                </a:cxn>
              </a:cxnLst>
              <a:rect l="0" t="0" r="r" b="b"/>
              <a:pathLst>
                <a:path w="2094" h="1">
                  <a:moveTo>
                    <a:pt x="0" y="1"/>
                  </a:moveTo>
                  <a:lnTo>
                    <a:pt x="2094" y="0"/>
                  </a:lnTo>
                </a:path>
              </a:pathLst>
            </a:custGeom>
            <a:noFill/>
            <a:ln w="9525" cap="flat" cmpd="sng">
              <a:solidFill>
                <a:srgbClr val="FF6600"/>
              </a:solidFill>
              <a:prstDash val="solid"/>
              <a:round/>
              <a:headEnd type="none" w="med" len="med"/>
              <a:tailEnd type="none" w="med" len="med"/>
            </a:ln>
            <a:effectLst/>
          </p:spPr>
          <p:txBody>
            <a:bodyPr vert="horz" wrap="square" lIns="91440" tIns="45720" rIns="91440" bIns="45720" numCol="1" anchor="ctr" anchorCtr="0" compatLnSpc="1">
              <a:prstTxWarp prst="textNoShape">
                <a:avLst/>
              </a:prstTxWarp>
            </a:bodyPr>
            <a:lstStyle/>
            <a:p>
              <a:endParaRPr lang="fr-FR" b="1">
                <a:solidFill>
                  <a:srgbClr val="000000"/>
                </a:solidFill>
              </a:endParaRPr>
            </a:p>
          </p:txBody>
        </p:sp>
        <p:grpSp>
          <p:nvGrpSpPr>
            <p:cNvPr id="6" name="Group 19"/>
            <p:cNvGrpSpPr>
              <a:grpSpLocks/>
            </p:cNvGrpSpPr>
            <p:nvPr/>
          </p:nvGrpSpPr>
          <p:grpSpPr bwMode="auto">
            <a:xfrm>
              <a:off x="3674" y="6011"/>
              <a:ext cx="1920" cy="2098"/>
              <a:chOff x="3674" y="6011"/>
              <a:chExt cx="1920" cy="2098"/>
            </a:xfrm>
          </p:grpSpPr>
          <p:sp>
            <p:nvSpPr>
              <p:cNvPr id="63508" name="Text Box 20"/>
              <p:cNvSpPr txBox="1">
                <a:spLocks noChangeArrowheads="1"/>
              </p:cNvSpPr>
              <p:nvPr/>
            </p:nvSpPr>
            <p:spPr bwMode="auto">
              <a:xfrm>
                <a:off x="4135" y="6011"/>
                <a:ext cx="1440" cy="509"/>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القطـاع </a:t>
                </a:r>
                <a:r>
                  <a:rPr kumimoji="0" lang="ar-SA" sz="1500" b="1" i="0" u="none" strike="noStrike" cap="none" normalizeH="0" baseline="0" dirty="0" smtClean="0">
                    <a:ln>
                      <a:noFill/>
                    </a:ln>
                    <a:solidFill>
                      <a:srgbClr val="000000"/>
                    </a:solidFill>
                    <a:effectLst/>
                    <a:latin typeface="Arial" pitchFamily="34" charset="0"/>
                    <a:ea typeface="Arial" pitchFamily="34" charset="0"/>
                    <a:cs typeface="Arial" pitchFamily="34" charset="0"/>
                  </a:rPr>
                  <a:t>ﻫ</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3509" name="Text Box 21"/>
              <p:cNvSpPr txBox="1">
                <a:spLocks noChangeArrowheads="1"/>
              </p:cNvSpPr>
              <p:nvPr/>
            </p:nvSpPr>
            <p:spPr bwMode="auto">
              <a:xfrm>
                <a:off x="3674" y="6468"/>
                <a:ext cx="1920" cy="509"/>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السوق المستهدف</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3510" name="Text Box 22"/>
              <p:cNvSpPr txBox="1">
                <a:spLocks noChangeArrowheads="1"/>
              </p:cNvSpPr>
              <p:nvPr/>
            </p:nvSpPr>
            <p:spPr bwMode="auto">
              <a:xfrm>
                <a:off x="3716" y="7035"/>
                <a:ext cx="1800" cy="1074"/>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الهدف </a:t>
                </a:r>
                <a:r>
                  <a:rPr kumimoji="0" lang="ar-SA" sz="1500" b="1" i="0" u="none" strike="noStrike" cap="none" normalizeH="0" baseline="0" dirty="0" smtClean="0">
                    <a:ln>
                      <a:noFill/>
                    </a:ln>
                    <a:solidFill>
                      <a:srgbClr val="000000"/>
                    </a:solidFill>
                    <a:effectLst/>
                    <a:latin typeface="Arial" pitchFamily="34" charset="0"/>
                    <a:ea typeface="Arial" pitchFamily="34" charset="0"/>
                    <a:cs typeface="Arial" pitchFamily="34" charset="0"/>
                  </a:rPr>
                  <a:t>ﻫ</a:t>
                </a:r>
                <a:endParaRPr kumimoji="0" lang="en-US"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المزيج </a:t>
                </a:r>
                <a:r>
                  <a:rPr kumimoji="0" lang="ar-SA" sz="1500" b="1" i="0" u="none" strike="noStrike" cap="none" normalizeH="0" baseline="0" dirty="0" smtClean="0">
                    <a:ln>
                      <a:noFill/>
                    </a:ln>
                    <a:solidFill>
                      <a:srgbClr val="000000"/>
                    </a:solidFill>
                    <a:effectLst/>
                    <a:latin typeface="Arial" pitchFamily="34" charset="0"/>
                    <a:ea typeface="Arial" pitchFamily="34" charset="0"/>
                    <a:cs typeface="Arial" pitchFamily="34" charset="0"/>
                  </a:rPr>
                  <a:t>ﻫ</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grpSp>
      </p:grpSp>
      <p:grpSp>
        <p:nvGrpSpPr>
          <p:cNvPr id="9" name="Group 23"/>
          <p:cNvGrpSpPr>
            <a:grpSpLocks/>
          </p:cNvGrpSpPr>
          <p:nvPr/>
        </p:nvGrpSpPr>
        <p:grpSpPr bwMode="auto">
          <a:xfrm>
            <a:off x="5325790" y="4458881"/>
            <a:ext cx="1752600" cy="1562406"/>
            <a:chOff x="3218" y="6015"/>
            <a:chExt cx="2760" cy="2460"/>
          </a:xfrm>
        </p:grpSpPr>
        <p:sp>
          <p:nvSpPr>
            <p:cNvPr id="63512" name="AutoShape 24"/>
            <p:cNvSpPr>
              <a:spLocks noChangeArrowheads="1"/>
            </p:cNvSpPr>
            <p:nvPr/>
          </p:nvSpPr>
          <p:spPr bwMode="auto">
            <a:xfrm rot="5400000">
              <a:off x="3368" y="5865"/>
              <a:ext cx="2460" cy="2760"/>
            </a:xfrm>
            <a:prstGeom prst="homePlate">
              <a:avLst>
                <a:gd name="adj" fmla="val 80736"/>
              </a:avLst>
            </a:prstGeom>
            <a:solidFill>
              <a:srgbClr val="FFCC99">
                <a:alpha val="89999"/>
              </a:srgbClr>
            </a:solidFill>
            <a:ln w="9525" algn="ctr">
              <a:solidFill>
                <a:srgbClr val="FF6600"/>
              </a:solidFill>
              <a:miter lim="800000"/>
              <a:headEnd/>
              <a:tailEnd/>
            </a:ln>
            <a:effectLst/>
          </p:spPr>
          <p:txBody>
            <a:bodyPr vert="horz" wrap="square" lIns="91440" tIns="45720" rIns="91440" bIns="45720" numCol="1" anchor="ctr" anchorCtr="0" compatLnSpc="1">
              <a:prstTxWarp prst="textNoShape">
                <a:avLst/>
              </a:prstTxWarp>
            </a:bodyPr>
            <a:lstStyle/>
            <a:p>
              <a:endParaRPr lang="fr-FR" b="1">
                <a:solidFill>
                  <a:srgbClr val="000000"/>
                </a:solidFill>
              </a:endParaRPr>
            </a:p>
          </p:txBody>
        </p:sp>
        <p:sp>
          <p:nvSpPr>
            <p:cNvPr id="63513" name="Line 25"/>
            <p:cNvSpPr>
              <a:spLocks noChangeShapeType="1"/>
            </p:cNvSpPr>
            <p:nvPr/>
          </p:nvSpPr>
          <p:spPr bwMode="auto">
            <a:xfrm>
              <a:off x="3218" y="6487"/>
              <a:ext cx="2760" cy="0"/>
            </a:xfrm>
            <a:prstGeom prst="line">
              <a:avLst/>
            </a:prstGeom>
            <a:noFill/>
            <a:ln w="9525">
              <a:solidFill>
                <a:srgbClr val="FF6600"/>
              </a:solidFill>
              <a:round/>
              <a:headEnd/>
              <a:tailEnd/>
            </a:ln>
            <a:effectLst/>
          </p:spPr>
          <p:txBody>
            <a:bodyPr vert="horz" wrap="square" lIns="91440" tIns="45720" rIns="91440" bIns="45720" numCol="1" anchor="ctr" anchorCtr="0" compatLnSpc="1">
              <a:prstTxWarp prst="textNoShape">
                <a:avLst/>
              </a:prstTxWarp>
            </a:bodyPr>
            <a:lstStyle/>
            <a:p>
              <a:endParaRPr lang="fr-FR" b="1">
                <a:solidFill>
                  <a:srgbClr val="000000"/>
                </a:solidFill>
              </a:endParaRPr>
            </a:p>
          </p:txBody>
        </p:sp>
        <p:sp>
          <p:nvSpPr>
            <p:cNvPr id="63514" name="Freeform 26"/>
            <p:cNvSpPr>
              <a:spLocks/>
            </p:cNvSpPr>
            <p:nvPr/>
          </p:nvSpPr>
          <p:spPr bwMode="auto">
            <a:xfrm>
              <a:off x="3548" y="6959"/>
              <a:ext cx="2094" cy="1"/>
            </a:xfrm>
            <a:custGeom>
              <a:avLst/>
              <a:gdLst/>
              <a:ahLst/>
              <a:cxnLst>
                <a:cxn ang="0">
                  <a:pos x="0" y="1"/>
                </a:cxn>
                <a:cxn ang="0">
                  <a:pos x="2094" y="0"/>
                </a:cxn>
              </a:cxnLst>
              <a:rect l="0" t="0" r="r" b="b"/>
              <a:pathLst>
                <a:path w="2094" h="1">
                  <a:moveTo>
                    <a:pt x="0" y="1"/>
                  </a:moveTo>
                  <a:lnTo>
                    <a:pt x="2094" y="0"/>
                  </a:lnTo>
                </a:path>
              </a:pathLst>
            </a:custGeom>
            <a:noFill/>
            <a:ln w="9525" cap="flat" cmpd="sng">
              <a:solidFill>
                <a:srgbClr val="FF6600"/>
              </a:solidFill>
              <a:prstDash val="solid"/>
              <a:round/>
              <a:headEnd type="none" w="med" len="med"/>
              <a:tailEnd type="none" w="med" len="med"/>
            </a:ln>
            <a:effectLst/>
          </p:spPr>
          <p:txBody>
            <a:bodyPr vert="horz" wrap="square" lIns="91440" tIns="45720" rIns="91440" bIns="45720" numCol="1" anchor="ctr" anchorCtr="0" compatLnSpc="1">
              <a:prstTxWarp prst="textNoShape">
                <a:avLst/>
              </a:prstTxWarp>
            </a:bodyPr>
            <a:lstStyle/>
            <a:p>
              <a:endParaRPr lang="fr-FR" b="1">
                <a:solidFill>
                  <a:srgbClr val="000000"/>
                </a:solidFill>
              </a:endParaRPr>
            </a:p>
          </p:txBody>
        </p:sp>
        <p:grpSp>
          <p:nvGrpSpPr>
            <p:cNvPr id="10" name="Group 27"/>
            <p:cNvGrpSpPr>
              <a:grpSpLocks/>
            </p:cNvGrpSpPr>
            <p:nvPr/>
          </p:nvGrpSpPr>
          <p:grpSpPr bwMode="auto">
            <a:xfrm>
              <a:off x="3659" y="6039"/>
              <a:ext cx="1920" cy="2070"/>
              <a:chOff x="3659" y="6039"/>
              <a:chExt cx="1920" cy="2070"/>
            </a:xfrm>
          </p:grpSpPr>
          <p:sp>
            <p:nvSpPr>
              <p:cNvPr id="63516" name="Text Box 28"/>
              <p:cNvSpPr txBox="1">
                <a:spLocks noChangeArrowheads="1"/>
              </p:cNvSpPr>
              <p:nvPr/>
            </p:nvSpPr>
            <p:spPr bwMode="auto">
              <a:xfrm>
                <a:off x="4084" y="6039"/>
                <a:ext cx="1440" cy="509"/>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القطـاع </a:t>
                </a:r>
                <a:r>
                  <a:rPr kumimoji="0" lang="ar-SA" sz="11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1</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3517" name="Text Box 29"/>
              <p:cNvSpPr txBox="1">
                <a:spLocks noChangeArrowheads="1"/>
              </p:cNvSpPr>
              <p:nvPr/>
            </p:nvSpPr>
            <p:spPr bwMode="auto">
              <a:xfrm>
                <a:off x="3659" y="6492"/>
                <a:ext cx="1920" cy="509"/>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السوق المستهدف</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3518" name="Text Box 30"/>
              <p:cNvSpPr txBox="1">
                <a:spLocks noChangeArrowheads="1"/>
              </p:cNvSpPr>
              <p:nvPr/>
            </p:nvSpPr>
            <p:spPr bwMode="auto">
              <a:xfrm>
                <a:off x="3724" y="7035"/>
                <a:ext cx="1800" cy="1074"/>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الهدف</a:t>
                </a:r>
                <a:r>
                  <a:rPr kumimoji="0" lang="ar-SA" sz="1100" b="1"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1</a:t>
                </a:r>
                <a:endParaRPr kumimoji="0" lang="en-US"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المزيج </a:t>
                </a:r>
                <a:r>
                  <a:rPr kumimoji="0" lang="ar-SA" sz="11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1</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grpSp>
      </p:grpSp>
      <p:grpSp>
        <p:nvGrpSpPr>
          <p:cNvPr id="11" name="Group 31"/>
          <p:cNvGrpSpPr>
            <a:grpSpLocks/>
          </p:cNvGrpSpPr>
          <p:nvPr/>
        </p:nvGrpSpPr>
        <p:grpSpPr bwMode="auto">
          <a:xfrm>
            <a:off x="1331640" y="4455071"/>
            <a:ext cx="1752600" cy="1566217"/>
            <a:chOff x="3218" y="6009"/>
            <a:chExt cx="2760" cy="2466"/>
          </a:xfrm>
        </p:grpSpPr>
        <p:sp>
          <p:nvSpPr>
            <p:cNvPr id="63520" name="AutoShape 32"/>
            <p:cNvSpPr>
              <a:spLocks noChangeArrowheads="1"/>
            </p:cNvSpPr>
            <p:nvPr/>
          </p:nvSpPr>
          <p:spPr bwMode="auto">
            <a:xfrm rot="5400000">
              <a:off x="3368" y="5865"/>
              <a:ext cx="2460" cy="2760"/>
            </a:xfrm>
            <a:prstGeom prst="homePlate">
              <a:avLst>
                <a:gd name="adj" fmla="val 80736"/>
              </a:avLst>
            </a:prstGeom>
            <a:solidFill>
              <a:srgbClr val="FFCC99">
                <a:alpha val="89999"/>
              </a:srgbClr>
            </a:solidFill>
            <a:ln w="9525" algn="ctr">
              <a:solidFill>
                <a:srgbClr val="FF6600"/>
              </a:solidFill>
              <a:miter lim="800000"/>
              <a:headEnd/>
              <a:tailEnd/>
            </a:ln>
            <a:effectLst/>
          </p:spPr>
          <p:txBody>
            <a:bodyPr vert="horz" wrap="square" lIns="91440" tIns="45720" rIns="91440" bIns="45720" numCol="1" anchor="ctr" anchorCtr="0" compatLnSpc="1">
              <a:prstTxWarp prst="textNoShape">
                <a:avLst/>
              </a:prstTxWarp>
            </a:bodyPr>
            <a:lstStyle/>
            <a:p>
              <a:endParaRPr lang="fr-FR" b="1">
                <a:solidFill>
                  <a:srgbClr val="000000"/>
                </a:solidFill>
              </a:endParaRPr>
            </a:p>
          </p:txBody>
        </p:sp>
        <p:sp>
          <p:nvSpPr>
            <p:cNvPr id="63521" name="Line 33"/>
            <p:cNvSpPr>
              <a:spLocks noChangeShapeType="1"/>
            </p:cNvSpPr>
            <p:nvPr/>
          </p:nvSpPr>
          <p:spPr bwMode="auto">
            <a:xfrm>
              <a:off x="3218" y="6487"/>
              <a:ext cx="2760" cy="0"/>
            </a:xfrm>
            <a:prstGeom prst="line">
              <a:avLst/>
            </a:prstGeom>
            <a:noFill/>
            <a:ln w="9525">
              <a:solidFill>
                <a:srgbClr val="FF6600"/>
              </a:solidFill>
              <a:round/>
              <a:headEnd/>
              <a:tailEnd/>
            </a:ln>
            <a:effectLst/>
          </p:spPr>
          <p:txBody>
            <a:bodyPr vert="horz" wrap="square" lIns="91440" tIns="45720" rIns="91440" bIns="45720" numCol="1" anchor="ctr" anchorCtr="0" compatLnSpc="1">
              <a:prstTxWarp prst="textNoShape">
                <a:avLst/>
              </a:prstTxWarp>
            </a:bodyPr>
            <a:lstStyle/>
            <a:p>
              <a:endParaRPr lang="fr-FR" b="1">
                <a:solidFill>
                  <a:srgbClr val="000000"/>
                </a:solidFill>
              </a:endParaRPr>
            </a:p>
          </p:txBody>
        </p:sp>
        <p:sp>
          <p:nvSpPr>
            <p:cNvPr id="63522" name="Freeform 34"/>
            <p:cNvSpPr>
              <a:spLocks/>
            </p:cNvSpPr>
            <p:nvPr/>
          </p:nvSpPr>
          <p:spPr bwMode="auto">
            <a:xfrm>
              <a:off x="3548" y="6959"/>
              <a:ext cx="2094" cy="1"/>
            </a:xfrm>
            <a:custGeom>
              <a:avLst/>
              <a:gdLst/>
              <a:ahLst/>
              <a:cxnLst>
                <a:cxn ang="0">
                  <a:pos x="0" y="1"/>
                </a:cxn>
                <a:cxn ang="0">
                  <a:pos x="2094" y="0"/>
                </a:cxn>
              </a:cxnLst>
              <a:rect l="0" t="0" r="r" b="b"/>
              <a:pathLst>
                <a:path w="2094" h="1">
                  <a:moveTo>
                    <a:pt x="0" y="1"/>
                  </a:moveTo>
                  <a:lnTo>
                    <a:pt x="2094" y="0"/>
                  </a:lnTo>
                </a:path>
              </a:pathLst>
            </a:custGeom>
            <a:noFill/>
            <a:ln w="9525" cap="flat" cmpd="sng">
              <a:solidFill>
                <a:srgbClr val="FF6600"/>
              </a:solidFill>
              <a:prstDash val="solid"/>
              <a:round/>
              <a:headEnd type="none" w="med" len="med"/>
              <a:tailEnd type="none" w="med" len="med"/>
            </a:ln>
            <a:effectLst/>
          </p:spPr>
          <p:txBody>
            <a:bodyPr vert="horz" wrap="square" lIns="91440" tIns="45720" rIns="91440" bIns="45720" numCol="1" anchor="ctr" anchorCtr="0" compatLnSpc="1">
              <a:prstTxWarp prst="textNoShape">
                <a:avLst/>
              </a:prstTxWarp>
            </a:bodyPr>
            <a:lstStyle/>
            <a:p>
              <a:endParaRPr lang="fr-FR" b="1">
                <a:solidFill>
                  <a:srgbClr val="000000"/>
                </a:solidFill>
              </a:endParaRPr>
            </a:p>
          </p:txBody>
        </p:sp>
        <p:grpSp>
          <p:nvGrpSpPr>
            <p:cNvPr id="12" name="Group 35"/>
            <p:cNvGrpSpPr>
              <a:grpSpLocks/>
            </p:cNvGrpSpPr>
            <p:nvPr/>
          </p:nvGrpSpPr>
          <p:grpSpPr bwMode="auto">
            <a:xfrm>
              <a:off x="3659" y="6009"/>
              <a:ext cx="1920" cy="2085"/>
              <a:chOff x="3659" y="6009"/>
              <a:chExt cx="1920" cy="2085"/>
            </a:xfrm>
          </p:grpSpPr>
          <p:sp>
            <p:nvSpPr>
              <p:cNvPr id="63524" name="Text Box 36"/>
              <p:cNvSpPr txBox="1">
                <a:spLocks noChangeArrowheads="1"/>
              </p:cNvSpPr>
              <p:nvPr/>
            </p:nvSpPr>
            <p:spPr bwMode="auto">
              <a:xfrm>
                <a:off x="4133" y="6009"/>
                <a:ext cx="1440" cy="509"/>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القطـاع ن</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3525" name="Text Box 37"/>
              <p:cNvSpPr txBox="1">
                <a:spLocks noChangeArrowheads="1"/>
              </p:cNvSpPr>
              <p:nvPr/>
            </p:nvSpPr>
            <p:spPr bwMode="auto">
              <a:xfrm>
                <a:off x="3659" y="6453"/>
                <a:ext cx="1920" cy="872"/>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السوق المستهدف ن</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3526" name="Text Box 38"/>
              <p:cNvSpPr txBox="1">
                <a:spLocks noChangeArrowheads="1"/>
              </p:cNvSpPr>
              <p:nvPr/>
            </p:nvSpPr>
            <p:spPr bwMode="auto">
              <a:xfrm>
                <a:off x="3701" y="7020"/>
                <a:ext cx="1800" cy="1074"/>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الهدف ن</a:t>
                </a:r>
                <a:endParaRPr kumimoji="0" lang="en-US"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المزيج ن</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grpSp>
      </p:gr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72200" y="1484784"/>
            <a:ext cx="2076209" cy="369332"/>
          </a:xfrm>
          <a:prstGeom prst="rect">
            <a:avLst/>
          </a:prstGeom>
        </p:spPr>
        <p:txBody>
          <a:bodyPr wrap="none">
            <a:spAutoFit/>
          </a:bodyPr>
          <a:lstStyle/>
          <a:p>
            <a:pPr algn="r" rtl="1">
              <a:buFont typeface="Arial" pitchFamily="34" charset="0"/>
              <a:buChar char="•"/>
            </a:pPr>
            <a:r>
              <a:rPr lang="ar-SA" dirty="0" smtClean="0">
                <a:solidFill>
                  <a:srgbClr val="000000"/>
                </a:solidFill>
              </a:rPr>
              <a:t>   الاستراتيجية التركيزية</a:t>
            </a:r>
            <a:endParaRPr lang="fr-FR" dirty="0">
              <a:solidFill>
                <a:srgbClr val="000000"/>
              </a:solidFill>
            </a:endParaRPr>
          </a:p>
        </p:txBody>
      </p:sp>
      <p:grpSp>
        <p:nvGrpSpPr>
          <p:cNvPr id="2" name="Group 2"/>
          <p:cNvGrpSpPr>
            <a:grpSpLocks/>
          </p:cNvGrpSpPr>
          <p:nvPr/>
        </p:nvGrpSpPr>
        <p:grpSpPr bwMode="auto">
          <a:xfrm>
            <a:off x="3242270" y="2410487"/>
            <a:ext cx="2667000" cy="1738333"/>
            <a:chOff x="3218" y="6015"/>
            <a:chExt cx="2760" cy="2737"/>
          </a:xfrm>
        </p:grpSpPr>
        <p:sp>
          <p:nvSpPr>
            <p:cNvPr id="64515" name="AutoShape 3"/>
            <p:cNvSpPr>
              <a:spLocks noChangeArrowheads="1"/>
            </p:cNvSpPr>
            <p:nvPr/>
          </p:nvSpPr>
          <p:spPr bwMode="auto">
            <a:xfrm rot="5400000">
              <a:off x="3229" y="6004"/>
              <a:ext cx="2737" cy="2760"/>
            </a:xfrm>
            <a:prstGeom prst="homePlate">
              <a:avLst>
                <a:gd name="adj" fmla="val 80736"/>
              </a:avLst>
            </a:prstGeom>
            <a:solidFill>
              <a:srgbClr val="FFCC99">
                <a:alpha val="89999"/>
              </a:srgbClr>
            </a:solidFill>
            <a:ln w="9525" algn="ctr">
              <a:solidFill>
                <a:srgbClr val="FF6600"/>
              </a:solidFill>
              <a:miter lim="800000"/>
              <a:headEnd/>
              <a:tailEnd/>
            </a:ln>
            <a:effectLst/>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4516" name="Line 4"/>
            <p:cNvSpPr>
              <a:spLocks noChangeShapeType="1"/>
            </p:cNvSpPr>
            <p:nvPr/>
          </p:nvSpPr>
          <p:spPr bwMode="auto">
            <a:xfrm>
              <a:off x="3218" y="6487"/>
              <a:ext cx="2760" cy="0"/>
            </a:xfrm>
            <a:prstGeom prst="line">
              <a:avLst/>
            </a:prstGeom>
            <a:noFill/>
            <a:ln w="9525">
              <a:solidFill>
                <a:srgbClr val="FF6600"/>
              </a:solidFill>
              <a:round/>
              <a:headEnd/>
              <a:tailEnd/>
            </a:ln>
            <a:effectLst/>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4517" name="Freeform 5"/>
            <p:cNvSpPr>
              <a:spLocks/>
            </p:cNvSpPr>
            <p:nvPr/>
          </p:nvSpPr>
          <p:spPr bwMode="auto">
            <a:xfrm>
              <a:off x="3548" y="6959"/>
              <a:ext cx="2094" cy="1"/>
            </a:xfrm>
            <a:custGeom>
              <a:avLst/>
              <a:gdLst/>
              <a:ahLst/>
              <a:cxnLst>
                <a:cxn ang="0">
                  <a:pos x="0" y="1"/>
                </a:cxn>
                <a:cxn ang="0">
                  <a:pos x="2094" y="0"/>
                </a:cxn>
              </a:cxnLst>
              <a:rect l="0" t="0" r="r" b="b"/>
              <a:pathLst>
                <a:path w="2094" h="1">
                  <a:moveTo>
                    <a:pt x="0" y="1"/>
                  </a:moveTo>
                  <a:lnTo>
                    <a:pt x="2094" y="0"/>
                  </a:lnTo>
                </a:path>
              </a:pathLst>
            </a:custGeom>
            <a:noFill/>
            <a:ln w="9525" cap="flat" cmpd="sng">
              <a:solidFill>
                <a:srgbClr val="FF66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grpSp>
          <p:nvGrpSpPr>
            <p:cNvPr id="3" name="Group 6"/>
            <p:cNvGrpSpPr>
              <a:grpSpLocks/>
            </p:cNvGrpSpPr>
            <p:nvPr/>
          </p:nvGrpSpPr>
          <p:grpSpPr bwMode="auto">
            <a:xfrm>
              <a:off x="3659" y="6038"/>
              <a:ext cx="1920" cy="2004"/>
              <a:chOff x="3659" y="6038"/>
              <a:chExt cx="1920" cy="2004"/>
            </a:xfrm>
          </p:grpSpPr>
          <p:sp>
            <p:nvSpPr>
              <p:cNvPr id="64519" name="Text Box 7"/>
              <p:cNvSpPr txBox="1">
                <a:spLocks noChangeArrowheads="1"/>
              </p:cNvSpPr>
              <p:nvPr/>
            </p:nvSpPr>
            <p:spPr bwMode="auto">
              <a:xfrm>
                <a:off x="3878" y="6038"/>
                <a:ext cx="1440" cy="509"/>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القطـاع </a:t>
                </a:r>
                <a:r>
                  <a:rPr kumimoji="0" lang="ar-SA" sz="1500" b="1" i="0" u="none" strike="noStrike" cap="none" normalizeH="0" baseline="0" dirty="0" smtClean="0">
                    <a:ln>
                      <a:noFill/>
                    </a:ln>
                    <a:solidFill>
                      <a:srgbClr val="000000"/>
                    </a:solidFill>
                    <a:effectLst/>
                    <a:latin typeface="Arial" pitchFamily="34" charset="0"/>
                    <a:ea typeface="Arial" pitchFamily="34" charset="0"/>
                    <a:cs typeface="Arial" pitchFamily="34" charset="0"/>
                  </a:rPr>
                  <a:t>ﻫ</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4520" name="Text Box 8"/>
              <p:cNvSpPr txBox="1">
                <a:spLocks noChangeArrowheads="1"/>
              </p:cNvSpPr>
              <p:nvPr/>
            </p:nvSpPr>
            <p:spPr bwMode="auto">
              <a:xfrm>
                <a:off x="3659" y="6468"/>
                <a:ext cx="1920" cy="509"/>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السوق المستهدف </a:t>
                </a:r>
                <a:r>
                  <a:rPr kumimoji="0" lang="ar-SA" sz="1500" b="1" i="0" u="none" strike="noStrike" cap="none" normalizeH="0" baseline="0" dirty="0" smtClean="0">
                    <a:ln>
                      <a:noFill/>
                    </a:ln>
                    <a:solidFill>
                      <a:srgbClr val="000000"/>
                    </a:solidFill>
                    <a:effectLst/>
                    <a:latin typeface="Arial" pitchFamily="34" charset="0"/>
                    <a:ea typeface="Arial" pitchFamily="34" charset="0"/>
                    <a:cs typeface="Arial" pitchFamily="34" charset="0"/>
                  </a:rPr>
                  <a:t>ﻫ</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4521" name="Text Box 9"/>
              <p:cNvSpPr txBox="1">
                <a:spLocks noChangeArrowheads="1"/>
              </p:cNvSpPr>
              <p:nvPr/>
            </p:nvSpPr>
            <p:spPr bwMode="auto">
              <a:xfrm>
                <a:off x="3743" y="7170"/>
                <a:ext cx="1800" cy="872"/>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الهدف </a:t>
                </a:r>
                <a:r>
                  <a:rPr kumimoji="0" lang="ar-SA" sz="1500" b="1" i="0" u="none" strike="noStrike" cap="none" normalizeH="0" baseline="0" dirty="0" smtClean="0">
                    <a:ln>
                      <a:noFill/>
                    </a:ln>
                    <a:solidFill>
                      <a:srgbClr val="000000"/>
                    </a:solidFill>
                    <a:effectLst/>
                    <a:latin typeface="Arial" pitchFamily="34" charset="0"/>
                    <a:ea typeface="Arial" pitchFamily="34" charset="0"/>
                    <a:cs typeface="Arial" pitchFamily="34" charset="0"/>
                  </a:rPr>
                  <a:t>ﻫ</a:t>
                </a:r>
                <a:endParaRPr kumimoji="0" lang="en-US"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المزيج التسويقي</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grpSp>
      </p:grpSp>
      <p:sp>
        <p:nvSpPr>
          <p:cNvPr id="64522" name="Text Box 10"/>
          <p:cNvSpPr txBox="1">
            <a:spLocks noChangeArrowheads="1"/>
          </p:cNvSpPr>
          <p:nvPr/>
        </p:nvSpPr>
        <p:spPr bwMode="auto">
          <a:xfrm>
            <a:off x="6537920" y="2417142"/>
            <a:ext cx="914400" cy="301625"/>
          </a:xfrm>
          <a:prstGeom prst="rect">
            <a:avLst/>
          </a:prstGeom>
          <a:solidFill>
            <a:srgbClr val="FFCC99">
              <a:alpha val="89999"/>
            </a:srgbClr>
          </a:solidFill>
          <a:ln w="9525" algn="ctr">
            <a:solidFill>
              <a:srgbClr val="FF66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القطـاع </a:t>
            </a:r>
            <a:r>
              <a:rPr kumimoji="0" lang="ar-SA" sz="11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1</a:t>
            </a:r>
            <a:endParaRPr kumimoji="0" lang="en-US" sz="15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4523" name="Text Box 11"/>
          <p:cNvSpPr txBox="1">
            <a:spLocks noChangeArrowheads="1"/>
          </p:cNvSpPr>
          <p:nvPr/>
        </p:nvSpPr>
        <p:spPr bwMode="auto">
          <a:xfrm>
            <a:off x="1705570" y="2417142"/>
            <a:ext cx="914400" cy="301625"/>
          </a:xfrm>
          <a:prstGeom prst="rect">
            <a:avLst/>
          </a:prstGeom>
          <a:solidFill>
            <a:srgbClr val="FFCC99">
              <a:alpha val="89999"/>
            </a:srgbClr>
          </a:solidFill>
          <a:ln w="9525" algn="ctr">
            <a:solidFill>
              <a:srgbClr val="FF66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القطـاع ن</a:t>
            </a:r>
            <a:endParaRPr kumimoji="0" lang="en-US" sz="15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4524" name="Rectangle 12"/>
          <p:cNvSpPr>
            <a:spLocks noChangeArrowheads="1"/>
          </p:cNvSpPr>
          <p:nvPr/>
        </p:nvSpPr>
        <p:spPr bwMode="auto">
          <a:xfrm>
            <a:off x="1763688" y="4420707"/>
            <a:ext cx="5616624"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zh-CN" sz="16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الشكـل</a:t>
            </a:r>
            <a:r>
              <a:rPr lang="ar-SA" altLang="zh-CN" sz="1600" b="1" u="sng" dirty="0" smtClean="0">
                <a:solidFill>
                  <a:srgbClr val="000000"/>
                </a:solidFill>
                <a:latin typeface="Traditional Arabic" pitchFamily="18" charset="-78"/>
                <a:ea typeface="SimSun" pitchFamily="2" charset="-122"/>
                <a:cs typeface="Traditional Arabic" pitchFamily="18" charset="-78"/>
              </a:rPr>
              <a:t>: </a:t>
            </a:r>
            <a:r>
              <a:rPr kumimoji="0" lang="ar-SA" altLang="zh-CN" sz="16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استراتيجيات استهداف السوق</a:t>
            </a:r>
            <a:endParaRPr kumimoji="0" lang="en-US" altLang="zh-CN" sz="16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zh-CN" sz="15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المصـدر     </a:t>
            </a:r>
            <a:r>
              <a:rPr kumimoji="0" lang="fr-FR" altLang="zh-CN" sz="17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fr-FR" altLang="zh-CN" sz="1200" b="0" i="1" u="none" strike="noStrike" cap="none" normalizeH="0" baseline="0" dirty="0" err="1" smtClean="0">
                <a:ln>
                  <a:noFill/>
                </a:ln>
                <a:solidFill>
                  <a:srgbClr val="000000"/>
                </a:solidFill>
                <a:effectLst/>
                <a:latin typeface="Times New Roman" pitchFamily="18" charset="0"/>
                <a:ea typeface="SimSun" pitchFamily="2" charset="-122"/>
                <a:cs typeface="Times New Roman" pitchFamily="18" charset="0"/>
              </a:rPr>
              <a:t>Y.Chirouse</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Le marketing, Op.cit, p : 108</a:t>
            </a:r>
            <a:r>
              <a:rPr kumimoji="0" lang="fr-FR" altLang="zh-CN" sz="800" b="0" i="0" u="none" strike="noStrike" cap="none" normalizeH="0" baseline="0" dirty="0" smtClean="0">
                <a:ln>
                  <a:noFill/>
                </a:ln>
                <a:solidFill>
                  <a:srgbClr val="000000"/>
                </a:solidFill>
                <a:effectLst/>
                <a:latin typeface="Arial" pitchFamily="34" charset="0"/>
                <a:cs typeface="Arial" pitchFamily="34" charset="0"/>
              </a:rPr>
              <a:t> </a:t>
            </a:r>
            <a:endParaRPr kumimoji="0" lang="fr-FR" altLang="zh-CN" sz="1800" b="0" i="0" u="none" strike="noStrike" cap="none" normalizeH="0" baseline="0" dirty="0" smtClean="0">
              <a:ln>
                <a:noFill/>
              </a:ln>
              <a:solidFill>
                <a:srgbClr val="000000"/>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64088" y="1379478"/>
            <a:ext cx="3240360" cy="2913618"/>
          </a:xfrm>
          <a:prstGeom prst="rect">
            <a:avLst/>
          </a:prstGeom>
        </p:spPr>
        <p:txBody>
          <a:bodyPr wrap="square">
            <a:spAutoFit/>
          </a:bodyPr>
          <a:lstStyle/>
          <a:p>
            <a:pPr algn="just" rtl="1">
              <a:lnSpc>
                <a:spcPts val="2000"/>
              </a:lnSpc>
            </a:pPr>
            <a:r>
              <a:rPr lang="ar-SA" sz="1600" b="1" dirty="0" smtClean="0">
                <a:solidFill>
                  <a:srgbClr val="000000"/>
                </a:solidFill>
              </a:rPr>
              <a:t>1</a:t>
            </a:r>
            <a:r>
              <a:rPr lang="fr-FR" sz="1600" b="1" dirty="0" smtClean="0">
                <a:solidFill>
                  <a:srgbClr val="000000"/>
                </a:solidFill>
                <a:sym typeface="Symbol"/>
              </a:rPr>
              <a:t></a:t>
            </a:r>
            <a:r>
              <a:rPr lang="ar-SA" sz="1600" b="1" dirty="0" smtClean="0">
                <a:solidFill>
                  <a:srgbClr val="000000"/>
                </a:solidFill>
              </a:rPr>
              <a:t> استراتيجية عدم التمييز:</a:t>
            </a:r>
            <a:r>
              <a:rPr lang="ar-SA" sz="1600" dirty="0" smtClean="0">
                <a:solidFill>
                  <a:srgbClr val="000000"/>
                </a:solidFill>
              </a:rPr>
              <a:t> وكما يوضح الشكل فإن هذه الإستراتيجية يمكن أن تلاءم سوقا تمثله الحالة الأولى أساسا لأن المجتمع متماثل فيما يخص الفوائد التي يريدها في عرض المؤسسة، وعلى العكس فإن الحالة الثانية تمثل أربع مجموعات تمّ تحديدها في المجتمع الكلي على أساس تباينها واختلاف استجابتها في مواجهة خدمات وبرامج تسويق المؤسسة، إن قرار توجيه مزيج تسويقي موحد إلى هذه المجموعات قد لا يكون قرارا ملائما وسليما</a:t>
            </a:r>
            <a:endParaRPr lang="fr-FR" sz="1600" dirty="0">
              <a:solidFill>
                <a:srgbClr val="000000"/>
              </a:solidFill>
            </a:endParaRPr>
          </a:p>
        </p:txBody>
      </p:sp>
      <p:pic>
        <p:nvPicPr>
          <p:cNvPr id="65538" name="Picture 2"/>
          <p:cNvPicPr>
            <a:picLocks noChangeAspect="1" noChangeArrowheads="1"/>
          </p:cNvPicPr>
          <p:nvPr/>
        </p:nvPicPr>
        <p:blipFill>
          <a:blip r:embed="rId2" cstate="print"/>
          <a:srcRect/>
          <a:stretch>
            <a:fillRect/>
          </a:stretch>
        </p:blipFill>
        <p:spPr bwMode="auto">
          <a:xfrm>
            <a:off x="683568" y="1615876"/>
            <a:ext cx="4198938" cy="2389188"/>
          </a:xfrm>
          <a:prstGeom prst="rect">
            <a:avLst/>
          </a:prstGeom>
          <a:noFill/>
          <a:ln w="9525">
            <a:noFill/>
            <a:miter lim="800000"/>
            <a:headEnd/>
            <a:tailEnd/>
          </a:ln>
        </p:spPr>
      </p:pic>
      <p:sp>
        <p:nvSpPr>
          <p:cNvPr id="6" name="Rectangle 5"/>
          <p:cNvSpPr/>
          <p:nvPr/>
        </p:nvSpPr>
        <p:spPr>
          <a:xfrm>
            <a:off x="1547664" y="4602614"/>
            <a:ext cx="7056784" cy="338554"/>
          </a:xfrm>
          <a:prstGeom prst="rect">
            <a:avLst/>
          </a:prstGeom>
        </p:spPr>
        <p:txBody>
          <a:bodyPr wrap="square">
            <a:spAutoFit/>
          </a:bodyPr>
          <a:lstStyle/>
          <a:p>
            <a:pPr algn="r" rtl="1"/>
            <a:r>
              <a:rPr lang="ar-SA" sz="1600" dirty="0" smtClean="0">
                <a:solidFill>
                  <a:srgbClr val="000000"/>
                </a:solidFill>
              </a:rPr>
              <a:t> إن الاستراتيجية التسويقية الموحدة قد تجد مبررات انتهاجها في حالات متعددة يمكن أن نذكر منها ما يلي:</a:t>
            </a:r>
            <a:endParaRPr lang="fr-FR" sz="1600" dirty="0">
              <a:solidFill>
                <a:srgbClr val="000000"/>
              </a:solidFill>
            </a:endParaRPr>
          </a:p>
        </p:txBody>
      </p:sp>
      <p:sp>
        <p:nvSpPr>
          <p:cNvPr id="7" name="ZoneTexte 6"/>
          <p:cNvSpPr txBox="1"/>
          <p:nvPr/>
        </p:nvSpPr>
        <p:spPr>
          <a:xfrm>
            <a:off x="3131840" y="5013176"/>
            <a:ext cx="4464496" cy="1196994"/>
          </a:xfrm>
          <a:prstGeom prst="rect">
            <a:avLst/>
          </a:prstGeom>
        </p:spPr>
        <p:txBody>
          <a:bodyPr wrap="square">
            <a:spAutoFit/>
          </a:bodyPr>
          <a:lstStyle/>
          <a:p>
            <a:pPr algn="r" rtl="1">
              <a:lnSpc>
                <a:spcPts val="2200"/>
              </a:lnSpc>
              <a:buFont typeface="Arial" pitchFamily="34" charset="0"/>
              <a:buChar char="•"/>
            </a:pPr>
            <a:r>
              <a:rPr lang="ar-SA" sz="1600" dirty="0" smtClean="0">
                <a:solidFill>
                  <a:srgbClr val="000000"/>
                </a:solidFill>
              </a:rPr>
              <a:t>  حالة ضعف ضغط المنافسة</a:t>
            </a:r>
          </a:p>
          <a:p>
            <a:pPr algn="r" rtl="1">
              <a:lnSpc>
                <a:spcPts val="2200"/>
              </a:lnSpc>
              <a:buFont typeface="Arial" pitchFamily="34" charset="0"/>
              <a:buChar char="•"/>
            </a:pPr>
            <a:r>
              <a:rPr lang="ar-SA" sz="1600" dirty="0" smtClean="0">
                <a:solidFill>
                  <a:srgbClr val="000000"/>
                </a:solidFill>
              </a:rPr>
              <a:t>  تسويق المنتجات العادية</a:t>
            </a:r>
          </a:p>
          <a:p>
            <a:pPr algn="r" rtl="1">
              <a:lnSpc>
                <a:spcPts val="2200"/>
              </a:lnSpc>
              <a:buFont typeface="Arial" pitchFamily="34" charset="0"/>
              <a:buChar char="•"/>
            </a:pPr>
            <a:r>
              <a:rPr lang="ar-SA" sz="1600" dirty="0" smtClean="0">
                <a:solidFill>
                  <a:srgbClr val="000000"/>
                </a:solidFill>
              </a:rPr>
              <a:t>  التسويق الموحد وهيكل التكلفة التنافسي</a:t>
            </a:r>
          </a:p>
          <a:p>
            <a:pPr algn="r" rtl="1">
              <a:lnSpc>
                <a:spcPts val="2200"/>
              </a:lnSpc>
              <a:buFont typeface="Arial" pitchFamily="34" charset="0"/>
              <a:buChar char="•"/>
            </a:pPr>
            <a:endParaRPr lang="fr-FR" sz="1600" dirty="0" smtClean="0">
              <a:solidFill>
                <a:srgbClr val="000000"/>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1331640" y="1620083"/>
            <a:ext cx="643141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ts val="2400"/>
              </a:lnSpc>
              <a:spcBef>
                <a:spcPct val="0"/>
              </a:spcBef>
              <a:spcAft>
                <a:spcPts val="400"/>
              </a:spcAft>
              <a:buClrTx/>
              <a:buSzTx/>
              <a:buFontTx/>
              <a:buNone/>
              <a:tabLst>
                <a:tab pos="239713" algn="l"/>
              </a:tabLst>
            </a:pP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ويمكن أن نجمل بعض مزايا وعيوب التسويق غير التمييزي فيما يلي:</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400"/>
              </a:lnSpc>
              <a:spcBef>
                <a:spcPct val="0"/>
              </a:spcBef>
              <a:spcAft>
                <a:spcPts val="600"/>
              </a:spcAft>
              <a:buClrTx/>
              <a:buSzTx/>
              <a:buFontTx/>
              <a:buNone/>
              <a:tabLst>
                <a:tab pos="239713"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a:t>
            </a:r>
            <a:r>
              <a:rPr kumimoji="0" lang="ar-SA" altLang="zh-CN" sz="1600" b="1" i="0" u="none" strike="noStrike" cap="none" normalizeH="0" baseline="0" dirty="0" smtClean="0">
                <a:ln>
                  <a:noFill/>
                </a:ln>
                <a:solidFill>
                  <a:srgbClr val="000000"/>
                </a:solidFill>
                <a:effectLst/>
                <a:latin typeface="Arial" pitchFamily="34" charset="0"/>
                <a:ea typeface="SimSun" pitchFamily="2" charset="-122"/>
                <a:cs typeface="Arial" pitchFamily="34" charset="0"/>
              </a:rPr>
              <a:t> أ- المـزايـا:</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400"/>
              </a:lnSpc>
              <a:spcBef>
                <a:spcPct val="0"/>
              </a:spcBef>
              <a:spcAft>
                <a:spcPts val="400"/>
              </a:spcAft>
              <a:buClrTx/>
              <a:buSzTx/>
              <a:buFontTx/>
              <a:buChar char="•"/>
              <a:tabLst>
                <a:tab pos="239713" algn="l"/>
              </a:tabLst>
            </a:pP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التوافـق مع الحاجـات الأساسية للمستهلك </a:t>
            </a:r>
            <a:r>
              <a:rPr kumimoji="0" lang="fr-FR" altLang="zh-CN" sz="14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a:t>
            </a: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الملح، السكـر، </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الدقيق ...</a:t>
            </a:r>
            <a:r>
              <a:rPr kumimoji="0" lang="fr-FR" altLang="zh-CN" sz="14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400"/>
              </a:lnSpc>
              <a:spcBef>
                <a:spcPct val="0"/>
              </a:spcBef>
              <a:spcAft>
                <a:spcPts val="400"/>
              </a:spcAft>
              <a:buClrTx/>
              <a:buSzTx/>
              <a:buFontTx/>
              <a:buChar char="•"/>
              <a:tabLst>
                <a:tab pos="239713" algn="l"/>
              </a:tabLst>
            </a:pP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تحقيق </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sym typeface="Symbol" pitchFamily="18" charset="2"/>
              </a:rPr>
              <a:t>اقتصادات</a:t>
            </a: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الوفرة من خـلال تخفيضـات مهمة في الإنتاج والتخزيـن و </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sym typeface="Symbol" pitchFamily="18" charset="2"/>
              </a:rPr>
              <a:t>النقل...؛</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400"/>
              </a:lnSpc>
              <a:spcBef>
                <a:spcPct val="0"/>
              </a:spcBef>
              <a:spcAft>
                <a:spcPts val="400"/>
              </a:spcAft>
              <a:buClrTx/>
              <a:buSzTx/>
              <a:buFontTx/>
              <a:buChar char="•"/>
              <a:tabLst>
                <a:tab pos="239713" algn="l"/>
              </a:tabLst>
            </a:pP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تخفيض وقت وتكاليف دراسـة السوق وبحـوث التسويق؛</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400"/>
              </a:lnSpc>
              <a:spcBef>
                <a:spcPct val="0"/>
              </a:spcBef>
              <a:spcAft>
                <a:spcPts val="400"/>
              </a:spcAft>
              <a:buClrTx/>
              <a:buSzTx/>
              <a:buFontTx/>
              <a:buChar char="•"/>
              <a:tabLst>
                <a:tab pos="239713" algn="l"/>
              </a:tabLst>
            </a:pP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وجود </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sym typeface="Symbol" pitchFamily="18" charset="2"/>
              </a:rPr>
              <a:t>منتوج</a:t>
            </a: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وسوق واحد يخفض من جهد ونفقات التخطيط التسويقي </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sym typeface="Symbol" pitchFamily="18" charset="2"/>
              </a:rPr>
              <a:t>والإشهار…</a:t>
            </a: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400"/>
              </a:lnSpc>
              <a:spcBef>
                <a:spcPts val="600"/>
              </a:spcBef>
              <a:spcAft>
                <a:spcPts val="400"/>
              </a:spcAft>
              <a:buClrTx/>
              <a:buSzTx/>
              <a:buFontTx/>
              <a:buNone/>
              <a:tabLst>
                <a:tab pos="239713" algn="l"/>
              </a:tabLst>
            </a:pPr>
            <a:r>
              <a:rPr kumimoji="0" lang="ar-SA" altLang="zh-CN" sz="1700" b="1"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a:t>
            </a:r>
            <a:r>
              <a:rPr kumimoji="0" lang="ar-SA" altLang="zh-CN" sz="1600" b="1"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ب- العيوب:</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400"/>
              </a:lnSpc>
              <a:spcBef>
                <a:spcPct val="0"/>
              </a:spcBef>
              <a:spcAft>
                <a:spcPts val="400"/>
              </a:spcAft>
              <a:buClrTx/>
              <a:buSzTx/>
              <a:buFontTx/>
              <a:buChar char="•"/>
              <a:tabLst>
                <a:tab pos="239713" algn="l"/>
              </a:tabLst>
            </a:pP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النجاح الذي لاقـاه نموذج التسويق التمييزي </a:t>
            </a:r>
            <a:r>
              <a:rPr kumimoji="0" lang="fr-FR" altLang="zh-CN" sz="14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a:t>
            </a: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مثلا في سوق السيارات، </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اللباس ...</a:t>
            </a:r>
            <a:r>
              <a:rPr kumimoji="0" lang="fr-FR" altLang="zh-CN" sz="14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400"/>
              </a:lnSpc>
              <a:spcBef>
                <a:spcPct val="0"/>
              </a:spcBef>
              <a:spcAft>
                <a:spcPts val="400"/>
              </a:spcAft>
              <a:buClrTx/>
              <a:buSzTx/>
              <a:buFontTx/>
              <a:buChar char="•"/>
              <a:tabLst>
                <a:tab pos="239713" algn="l"/>
              </a:tabLst>
            </a:pP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إن مفهـوم المستهلك الوسطي هو مفهوم إحصائي مجـرد قد لا يمثل شيئا </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sym typeface="Symbol" pitchFamily="18" charset="2"/>
              </a:rPr>
              <a:t>حقيقيا</a:t>
            </a: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في الواقع؛</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400"/>
              </a:lnSpc>
              <a:spcBef>
                <a:spcPct val="0"/>
              </a:spcBef>
              <a:spcAft>
                <a:spcPts val="400"/>
              </a:spcAft>
              <a:buClrTx/>
              <a:buSzTx/>
              <a:buFontTx/>
              <a:buChar char="•"/>
              <a:tabLst>
                <a:tab pos="239713" algn="l"/>
              </a:tabLst>
            </a:pP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مشكلة </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sym typeface="Symbol" pitchFamily="18" charset="2"/>
              </a:rPr>
              <a:t>المردوديـة</a:t>
            </a: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ألاَ تكون استراتيجية الهامش الربحي المرتفع</a:t>
            </a:r>
            <a:r>
              <a:rPr kumimoji="0" lang="ar-SA" altLang="zh-CN" sz="14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a:t>
            </a:r>
            <a:r>
              <a:rPr kumimoji="0" lang="fr-FR" altLang="zh-CN" sz="14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a:t>
            </a: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بمبيعات قليلة</a:t>
            </a:r>
            <a:r>
              <a:rPr kumimoji="0" lang="fr-FR" altLang="zh-CN" sz="14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a:t>
            </a: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أكثر </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مردودية</a:t>
            </a: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من استراتيجية الحجـم الكبير بهامش ربح </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أقـل؟؛</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400"/>
              </a:lnSpc>
              <a:spcBef>
                <a:spcPct val="0"/>
              </a:spcBef>
              <a:spcAft>
                <a:spcPts val="400"/>
              </a:spcAft>
              <a:buClrTx/>
              <a:buSzTx/>
              <a:buFontTx/>
              <a:buChar char="•"/>
              <a:tabLst>
                <a:tab pos="239713" algn="l"/>
              </a:tabLst>
            </a:pPr>
            <a:r>
              <a:rPr kumimoji="0" lang="ar-SA" altLang="zh-CN" sz="17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تهديد مواجـهة منافسة كثيفة وخاصة في حالة نجـاح </a:t>
            </a:r>
            <a:r>
              <a:rPr kumimoji="0" lang="ar-SA" altLang="zh-CN" sz="1700" b="0" i="0" u="none" strike="noStrike" cap="none" normalizeH="0" baseline="0" dirty="0" err="1" smtClean="0">
                <a:ln>
                  <a:noFill/>
                </a:ln>
                <a:solidFill>
                  <a:srgbClr val="000000"/>
                </a:solidFill>
                <a:effectLst/>
                <a:latin typeface="Arial" pitchFamily="34" charset="0"/>
                <a:ea typeface="SimSun" pitchFamily="2" charset="-122"/>
                <a:cs typeface="Arial" pitchFamily="34" charset="0"/>
                <a:sym typeface="Symbol" pitchFamily="18" charset="2"/>
              </a:rPr>
              <a:t>المؤسسة…</a:t>
            </a:r>
            <a:endParaRPr kumimoji="0" lang="ar-SA" altLang="zh-CN" sz="14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83568" y="1416000"/>
            <a:ext cx="7776864" cy="610295"/>
          </a:xfrm>
          <a:prstGeom prst="rect">
            <a:avLst/>
          </a:prstGeom>
          <a:noFill/>
        </p:spPr>
        <p:txBody>
          <a:bodyPr wrap="square" rtlCol="0">
            <a:spAutoFit/>
          </a:bodyPr>
          <a:lstStyle/>
          <a:p>
            <a:pPr algn="just" rtl="1">
              <a:lnSpc>
                <a:spcPts val="2100"/>
              </a:lnSpc>
            </a:pPr>
            <a:r>
              <a:rPr lang="ar-SA" sz="1600" b="1" dirty="0" smtClean="0">
                <a:solidFill>
                  <a:srgbClr val="000000"/>
                </a:solidFill>
              </a:rPr>
              <a:t>2</a:t>
            </a:r>
            <a:r>
              <a:rPr lang="fr-FR" sz="1600" b="1" dirty="0" smtClean="0">
                <a:solidFill>
                  <a:srgbClr val="000000"/>
                </a:solidFill>
                <a:sym typeface="Symbol"/>
              </a:rPr>
              <a:t></a:t>
            </a:r>
            <a:r>
              <a:rPr lang="ar-SA" sz="1600" b="1" dirty="0" smtClean="0">
                <a:solidFill>
                  <a:srgbClr val="000000"/>
                </a:solidFill>
              </a:rPr>
              <a:t> استراتيجية التمييز: </a:t>
            </a:r>
            <a:r>
              <a:rPr lang="ar-SA" sz="1600" dirty="0" smtClean="0">
                <a:solidFill>
                  <a:srgbClr val="000000"/>
                </a:solidFill>
              </a:rPr>
              <a:t>تعرف هذه الاستراتيجية بأنها اختيار قطاعين أو أكثر من قطاعات السوق الكلية وتكييف منتجات المؤسسة وخدماتها مع رغبات وظروف كل مجموعة مختارة من </a:t>
            </a:r>
            <a:r>
              <a:rPr lang="ar-SA" sz="1600" dirty="0" err="1" smtClean="0">
                <a:solidFill>
                  <a:srgbClr val="000000"/>
                </a:solidFill>
              </a:rPr>
              <a:t>المستهلكين.</a:t>
            </a:r>
            <a:r>
              <a:rPr lang="ar-SA" sz="1600" dirty="0" smtClean="0"/>
              <a:t> </a:t>
            </a:r>
          </a:p>
        </p:txBody>
      </p:sp>
      <p:sp>
        <p:nvSpPr>
          <p:cNvPr id="5" name="ZoneTexte 4"/>
          <p:cNvSpPr txBox="1"/>
          <p:nvPr/>
        </p:nvSpPr>
        <p:spPr>
          <a:xfrm>
            <a:off x="683568" y="2270482"/>
            <a:ext cx="7776864" cy="610295"/>
          </a:xfrm>
          <a:prstGeom prst="rect">
            <a:avLst/>
          </a:prstGeom>
          <a:noFill/>
        </p:spPr>
        <p:txBody>
          <a:bodyPr wrap="square" rtlCol="0">
            <a:spAutoFit/>
          </a:bodyPr>
          <a:lstStyle/>
          <a:p>
            <a:pPr algn="just" rtl="1">
              <a:lnSpc>
                <a:spcPts val="2100"/>
              </a:lnSpc>
            </a:pPr>
            <a:r>
              <a:rPr lang="ar-SA" sz="1600" dirty="0" smtClean="0">
                <a:solidFill>
                  <a:srgbClr val="000000"/>
                </a:solidFill>
              </a:rPr>
              <a:t>ويمكننا أن نميز بين نوعين من استراتيجية التسويق التمييزي والتي تهدف إما إلى تغطية مجموع القطاعات كلها أو إلى استهداف بعضها </a:t>
            </a:r>
            <a:r>
              <a:rPr lang="ar-SA" sz="1600" dirty="0" err="1" smtClean="0">
                <a:solidFill>
                  <a:srgbClr val="000000"/>
                </a:solidFill>
              </a:rPr>
              <a:t>فقط:</a:t>
            </a:r>
            <a:endParaRPr lang="ar-SA" sz="1600" dirty="0" smtClean="0">
              <a:solidFill>
                <a:srgbClr val="000000"/>
              </a:solidFill>
            </a:endParaRPr>
          </a:p>
        </p:txBody>
      </p:sp>
      <p:graphicFrame>
        <p:nvGraphicFramePr>
          <p:cNvPr id="6" name="Table 3"/>
          <p:cNvGraphicFramePr>
            <a:graphicFrameLocks noGrp="1"/>
          </p:cNvGraphicFramePr>
          <p:nvPr/>
        </p:nvGraphicFramePr>
        <p:xfrm>
          <a:off x="755576" y="4622264"/>
          <a:ext cx="7704856" cy="822960"/>
        </p:xfrm>
        <a:graphic>
          <a:graphicData uri="http://schemas.openxmlformats.org/drawingml/2006/table">
            <a:tbl>
              <a:tblPr firstRow="1" bandRow="1">
                <a:tableStyleId>{5C22544A-7EE6-4342-B048-85BDC9FD1C3A}</a:tableStyleId>
              </a:tblPr>
              <a:tblGrid>
                <a:gridCol w="6099995"/>
                <a:gridCol w="1604861"/>
              </a:tblGrid>
              <a:tr h="722009">
                <a:tc>
                  <a:txBody>
                    <a:bodyPr/>
                    <a:lstStyle/>
                    <a:p>
                      <a:pPr lvl="0" algn="just" rtl="1"/>
                      <a:r>
                        <a:rPr lang="ar-SA" sz="1800" b="1" kern="1200" dirty="0" smtClean="0">
                          <a:solidFill>
                            <a:srgbClr val="000000"/>
                          </a:solidFill>
                          <a:latin typeface="+mn-lt"/>
                          <a:ea typeface="+mn-ea"/>
                          <a:cs typeface="+mn-cs"/>
                        </a:rPr>
                        <a:t>إ</a:t>
                      </a:r>
                      <a:r>
                        <a:rPr lang="ar-SA" sz="1500" b="0" kern="1200" baseline="0" dirty="0" smtClean="0">
                          <a:solidFill>
                            <a:srgbClr val="000000"/>
                          </a:solidFill>
                          <a:latin typeface="Arial" pitchFamily="34" charset="0"/>
                          <a:ea typeface="+mn-ea"/>
                          <a:cs typeface="Arial" pitchFamily="34" charset="0"/>
                        </a:rPr>
                        <a:t>ن التسويق التمييزي قد يتمثل أيضا في اختيار قطاعات معينة ذلك أن المؤسسة كبيرة الحجم في بعض الأحيان قد تركز جهودها على القطاعات الأكثر أهمية ونموا وتترك القطاعات الأقل جاذبية للمؤسسات الأصغر حجما.</a:t>
                      </a:r>
                      <a:endParaRPr lang="fr-FR" sz="1500" b="0" kern="1200" baseline="0" dirty="0">
                        <a:solidFill>
                          <a:srgbClr val="000000"/>
                        </a:solidFill>
                        <a:latin typeface="Arial" pitchFamily="34" charset="0"/>
                        <a:ea typeface="+mn-ea"/>
                        <a:cs typeface="Arial" pitchFamily="34" charset="0"/>
                      </a:endParaRPr>
                    </a:p>
                  </a:txBody>
                  <a:tcPr anchor="ctr">
                    <a:solidFill>
                      <a:srgbClr val="8AEF25">
                        <a:alpha val="40000"/>
                      </a:srgbClr>
                    </a:solidFill>
                  </a:tcPr>
                </a:tc>
                <a:tc>
                  <a:txBody>
                    <a:bodyPr/>
                    <a:lstStyle/>
                    <a:p>
                      <a:pPr algn="ctr"/>
                      <a:r>
                        <a:rPr lang="ar-SA" sz="1500" b="0" kern="1200" dirty="0" smtClean="0">
                          <a:solidFill>
                            <a:srgbClr val="000000"/>
                          </a:solidFill>
                          <a:latin typeface="Arial" pitchFamily="34" charset="0"/>
                          <a:ea typeface="+mn-ea"/>
                          <a:cs typeface="Arial" pitchFamily="34" charset="0"/>
                        </a:rPr>
                        <a:t>استهداف قطاعات محددة</a:t>
                      </a:r>
                      <a:endParaRPr lang="en-IE" sz="1500" b="0" kern="1200" dirty="0">
                        <a:solidFill>
                          <a:srgbClr val="000000"/>
                        </a:solidFill>
                        <a:latin typeface="Arial" pitchFamily="34" charset="0"/>
                        <a:ea typeface="+mn-ea"/>
                        <a:cs typeface="Arial" pitchFamily="34" charset="0"/>
                      </a:endParaRPr>
                    </a:p>
                  </a:txBody>
                  <a:tcPr anchor="ctr">
                    <a:solidFill>
                      <a:srgbClr val="8AEF25">
                        <a:alpha val="40000"/>
                      </a:srgbClr>
                    </a:solidFill>
                  </a:tcPr>
                </a:tc>
              </a:tr>
            </a:tbl>
          </a:graphicData>
        </a:graphic>
      </p:graphicFrame>
      <p:graphicFrame>
        <p:nvGraphicFramePr>
          <p:cNvPr id="7" name="Table 3"/>
          <p:cNvGraphicFramePr>
            <a:graphicFrameLocks noGrp="1"/>
          </p:cNvGraphicFramePr>
          <p:nvPr/>
        </p:nvGraphicFramePr>
        <p:xfrm>
          <a:off x="755576" y="3202672"/>
          <a:ext cx="7704856" cy="1234440"/>
        </p:xfrm>
        <a:graphic>
          <a:graphicData uri="http://schemas.openxmlformats.org/drawingml/2006/table">
            <a:tbl>
              <a:tblPr firstRow="1" bandRow="1">
                <a:tableStyleId>{5C22544A-7EE6-4342-B048-85BDC9FD1C3A}</a:tableStyleId>
              </a:tblPr>
              <a:tblGrid>
                <a:gridCol w="6099995"/>
                <a:gridCol w="1604861"/>
              </a:tblGrid>
              <a:tr h="722009">
                <a:tc>
                  <a:txBody>
                    <a:bodyPr/>
                    <a:lstStyle/>
                    <a:p>
                      <a:pPr lvl="0" algn="just" rtl="1"/>
                      <a:r>
                        <a:rPr lang="ar-SA" sz="1500" b="0" kern="1200" baseline="0" dirty="0" smtClean="0">
                          <a:solidFill>
                            <a:srgbClr val="000000"/>
                          </a:solidFill>
                          <a:latin typeface="Arial" pitchFamily="34" charset="0"/>
                          <a:ea typeface="+mn-ea"/>
                          <a:cs typeface="Arial" pitchFamily="34" charset="0"/>
                        </a:rPr>
                        <a:t> </a:t>
                      </a:r>
                      <a:r>
                        <a:rPr lang="ar-SA" sz="1500" b="0" kern="1200" dirty="0" smtClean="0">
                          <a:solidFill>
                            <a:srgbClr val="000000"/>
                          </a:solidFill>
                          <a:latin typeface="Arial" pitchFamily="34" charset="0"/>
                          <a:ea typeface="+mn-ea"/>
                          <a:cs typeface="Arial" pitchFamily="34" charset="0"/>
                        </a:rPr>
                        <a:t>ويعتمد هذا النوعَ كثيرٌ من المؤسسات الضخمة ذات الموارد الكبيرة والقادرة على إدارة مجموعة كبيرة من المنتجات والأسواق مثل: شركة </a:t>
                      </a:r>
                      <a:r>
                        <a:rPr lang="fr-FR" sz="1300" b="0" i="1" kern="1200" dirty="0" smtClean="0">
                          <a:solidFill>
                            <a:srgbClr val="000000"/>
                          </a:solidFill>
                          <a:latin typeface="Arial" pitchFamily="34" charset="0"/>
                          <a:ea typeface="+mn-ea"/>
                          <a:cs typeface="Arial" pitchFamily="34" charset="0"/>
                        </a:rPr>
                        <a:t>L’Oréal</a:t>
                      </a:r>
                      <a:r>
                        <a:rPr lang="ar-SA" sz="1500" b="0" kern="1200" dirty="0" smtClean="0">
                          <a:solidFill>
                            <a:srgbClr val="000000"/>
                          </a:solidFill>
                          <a:latin typeface="Arial" pitchFamily="34" charset="0"/>
                          <a:ea typeface="+mn-ea"/>
                          <a:cs typeface="Arial" pitchFamily="34" charset="0"/>
                        </a:rPr>
                        <a:t> في منتجات مواد </a:t>
                      </a:r>
                      <a:r>
                        <a:rPr lang="ar-SA" sz="1500" b="0" kern="1200" dirty="0" err="1" smtClean="0">
                          <a:solidFill>
                            <a:srgbClr val="000000"/>
                          </a:solidFill>
                          <a:latin typeface="Arial" pitchFamily="34" charset="0"/>
                          <a:ea typeface="+mn-ea"/>
                          <a:cs typeface="Arial" pitchFamily="34" charset="0"/>
                        </a:rPr>
                        <a:t>التجميل،</a:t>
                      </a:r>
                      <a:r>
                        <a:rPr lang="ar-SA" sz="1500" b="0" kern="1200" dirty="0" smtClean="0">
                          <a:solidFill>
                            <a:srgbClr val="000000"/>
                          </a:solidFill>
                          <a:latin typeface="Arial" pitchFamily="34" charset="0"/>
                          <a:ea typeface="+mn-ea"/>
                          <a:cs typeface="Arial" pitchFamily="34" charset="0"/>
                        </a:rPr>
                        <a:t> </a:t>
                      </a:r>
                      <a:r>
                        <a:rPr lang="fr-FR" sz="1300" b="0" i="1" kern="1200" dirty="0" smtClean="0">
                          <a:solidFill>
                            <a:srgbClr val="000000"/>
                          </a:solidFill>
                          <a:latin typeface="Arial" pitchFamily="34" charset="0"/>
                          <a:ea typeface="+mn-ea"/>
                          <a:cs typeface="Arial" pitchFamily="34" charset="0"/>
                        </a:rPr>
                        <a:t>Colgate</a:t>
                      </a:r>
                      <a:r>
                        <a:rPr lang="ar-SA" sz="1500" b="0" kern="1200" dirty="0" smtClean="0">
                          <a:solidFill>
                            <a:srgbClr val="000000"/>
                          </a:solidFill>
                          <a:latin typeface="Arial" pitchFamily="34" charset="0"/>
                          <a:ea typeface="+mn-ea"/>
                          <a:cs typeface="Arial" pitchFamily="34" charset="0"/>
                        </a:rPr>
                        <a:t> في مواد التنظيف، و</a:t>
                      </a:r>
                      <a:r>
                        <a:rPr lang="ar-SA" sz="1500" b="0" i="1" kern="1200" dirty="0" smtClean="0">
                          <a:solidFill>
                            <a:srgbClr val="000000"/>
                          </a:solidFill>
                          <a:latin typeface="Arial" pitchFamily="34" charset="0"/>
                          <a:ea typeface="+mn-ea"/>
                          <a:cs typeface="Arial" pitchFamily="34" charset="0"/>
                        </a:rPr>
                        <a:t> </a:t>
                      </a:r>
                      <a:r>
                        <a:rPr lang="fr-FR" sz="1300" b="0" i="1" kern="1200" dirty="0" smtClean="0">
                          <a:solidFill>
                            <a:srgbClr val="000000"/>
                          </a:solidFill>
                          <a:latin typeface="Arial" pitchFamily="34" charset="0"/>
                          <a:ea typeface="+mn-ea"/>
                          <a:cs typeface="Arial" pitchFamily="34" charset="0"/>
                        </a:rPr>
                        <a:t>Volkswagen</a:t>
                      </a:r>
                      <a:r>
                        <a:rPr lang="ar-SA" sz="1500" b="0" kern="1200" dirty="0" smtClean="0">
                          <a:solidFill>
                            <a:srgbClr val="000000"/>
                          </a:solidFill>
                          <a:latin typeface="Arial" pitchFamily="34" charset="0"/>
                          <a:ea typeface="+mn-ea"/>
                          <a:cs typeface="Arial" pitchFamily="34" charset="0"/>
                        </a:rPr>
                        <a:t> في إنتاج السيارات...، إن هذه السياسة قد تقود المؤسسة إما إلى تنويع علاماتها حسب تشكيلات منتجاتها المختلفة، وإما إلى الاحتفاظ بعلامة واحدة وتمديدها على كامل تشكيلة المنتجات.</a:t>
                      </a:r>
                      <a:endParaRPr lang="fr-FR" sz="1500" b="0" kern="1200" dirty="0">
                        <a:solidFill>
                          <a:srgbClr val="000000"/>
                        </a:solidFill>
                        <a:latin typeface="Arial" pitchFamily="34" charset="0"/>
                        <a:ea typeface="+mn-ea"/>
                        <a:cs typeface="Arial" pitchFamily="34" charset="0"/>
                      </a:endParaRPr>
                    </a:p>
                  </a:txBody>
                  <a:tcPr anchor="ctr">
                    <a:solidFill>
                      <a:srgbClr val="8AEF25">
                        <a:alpha val="40000"/>
                      </a:srgbClr>
                    </a:solidFill>
                  </a:tcPr>
                </a:tc>
                <a:tc>
                  <a:txBody>
                    <a:bodyPr/>
                    <a:lstStyle/>
                    <a:p>
                      <a:pPr algn="ctr"/>
                      <a:r>
                        <a:rPr lang="ar-SA" sz="1500" b="0" kern="1200" dirty="0" smtClean="0">
                          <a:solidFill>
                            <a:srgbClr val="000000"/>
                          </a:solidFill>
                          <a:latin typeface="Arial" pitchFamily="34" charset="0"/>
                          <a:ea typeface="+mn-ea"/>
                          <a:cs typeface="Arial" pitchFamily="34" charset="0"/>
                        </a:rPr>
                        <a:t>استهداف مجموع القطاعات بسياسة</a:t>
                      </a:r>
                      <a:r>
                        <a:rPr lang="ar-SA" sz="1500" b="0" kern="1200" baseline="0" dirty="0" smtClean="0">
                          <a:solidFill>
                            <a:srgbClr val="000000"/>
                          </a:solidFill>
                          <a:latin typeface="Arial" pitchFamily="34" charset="0"/>
                          <a:ea typeface="+mn-ea"/>
                          <a:cs typeface="Arial" pitchFamily="34" charset="0"/>
                        </a:rPr>
                        <a:t> </a:t>
                      </a:r>
                      <a:r>
                        <a:rPr lang="ar-SA" sz="1500" b="0" kern="1200" dirty="0" smtClean="0">
                          <a:solidFill>
                            <a:srgbClr val="000000"/>
                          </a:solidFill>
                          <a:latin typeface="Arial" pitchFamily="34" charset="0"/>
                          <a:ea typeface="+mn-ea"/>
                          <a:cs typeface="Arial" pitchFamily="34" charset="0"/>
                        </a:rPr>
                        <a:t>تسويقية مكيّفة</a:t>
                      </a:r>
                      <a:endParaRPr lang="en-IE" sz="1500" b="0" dirty="0">
                        <a:solidFill>
                          <a:srgbClr val="000000"/>
                        </a:solidFill>
                        <a:latin typeface="Arial" pitchFamily="34" charset="0"/>
                        <a:cs typeface="Arial" pitchFamily="34" charset="0"/>
                      </a:endParaRPr>
                    </a:p>
                  </a:txBody>
                  <a:tcPr anchor="ctr">
                    <a:solidFill>
                      <a:srgbClr val="8AEF25">
                        <a:alpha val="40000"/>
                      </a:srgbClr>
                    </a:solid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87624" y="1686780"/>
            <a:ext cx="6966520" cy="950132"/>
          </a:xfrm>
          <a:prstGeom prst="rect">
            <a:avLst/>
          </a:prstGeom>
        </p:spPr>
        <p:txBody>
          <a:bodyPr wrap="square">
            <a:spAutoFit/>
          </a:bodyPr>
          <a:lstStyle/>
          <a:p>
            <a:pPr algn="just" rtl="1">
              <a:lnSpc>
                <a:spcPts val="2300"/>
              </a:lnSpc>
            </a:pPr>
            <a:r>
              <a:rPr lang="ar-SA" sz="1600" dirty="0" smtClean="0">
                <a:solidFill>
                  <a:srgbClr val="000000"/>
                </a:solidFill>
              </a:rPr>
              <a:t>ومن الواضح إذن أن استراتيجية التسويق التمييزي تعتبر الأكثر </a:t>
            </a:r>
            <a:r>
              <a:rPr lang="ar-SA" sz="1600" dirty="0" err="1" smtClean="0">
                <a:solidFill>
                  <a:srgbClr val="000000"/>
                </a:solidFill>
              </a:rPr>
              <a:t>مردودية</a:t>
            </a:r>
            <a:r>
              <a:rPr lang="ar-SA" sz="1600" dirty="0" smtClean="0">
                <a:solidFill>
                  <a:srgbClr val="000000"/>
                </a:solidFill>
              </a:rPr>
              <a:t> وفعالية بالنسبة للمؤسسة، إلا أنها لا تخلو كذلك من النقائص التي يجب الانتباه لها، ففي مقابل الأرباح التي يمكن أن تدرها هذه السياسة فإنها أيضا تسهم في ارتفاع التكاليف وخاصة من خلال ما </a:t>
            </a:r>
            <a:r>
              <a:rPr lang="ar-SA" sz="1600" dirty="0" err="1" smtClean="0">
                <a:solidFill>
                  <a:srgbClr val="000000"/>
                </a:solidFill>
              </a:rPr>
              <a:t>يلي:</a:t>
            </a:r>
            <a:endParaRPr lang="ar-SA" sz="1600" dirty="0" smtClean="0">
              <a:solidFill>
                <a:srgbClr val="000000"/>
              </a:solidFill>
            </a:endParaRPr>
          </a:p>
        </p:txBody>
      </p:sp>
      <p:sp>
        <p:nvSpPr>
          <p:cNvPr id="5" name="Rectangle 4"/>
          <p:cNvSpPr/>
          <p:nvPr/>
        </p:nvSpPr>
        <p:spPr>
          <a:xfrm>
            <a:off x="1292399" y="4538570"/>
            <a:ext cx="6840760" cy="1194686"/>
          </a:xfrm>
          <a:prstGeom prst="rect">
            <a:avLst/>
          </a:prstGeom>
        </p:spPr>
        <p:txBody>
          <a:bodyPr wrap="square">
            <a:spAutoFit/>
          </a:bodyPr>
          <a:lstStyle/>
          <a:p>
            <a:pPr algn="just" rtl="1">
              <a:lnSpc>
                <a:spcPts val="2200"/>
              </a:lnSpc>
            </a:pPr>
            <a:r>
              <a:rPr lang="ar-SA" sz="1500" dirty="0" smtClean="0">
                <a:solidFill>
                  <a:srgbClr val="000000"/>
                </a:solidFill>
              </a:rPr>
              <a:t> وإضافة إلى خطر التكاليف المرتفعة التي تتطلبها هذه الاستراتيجية فإن المؤسسة تواجـه خطرا آخر في حالة ما إذا كانت الحـدود بين القطاعات المختلفة غير واضحة نتيجة قصور في عملية تجزئة السوق أو نتيجة لضعف ولاء المستهلكين ووفائهم للمنتجات، فإن المؤسسة يمكن لهـا أن تنافس نفسها بنفسها في إطار ما يسمى </a:t>
            </a:r>
            <a:r>
              <a:rPr lang="ar-SA" sz="1500" dirty="0" err="1" smtClean="0">
                <a:solidFill>
                  <a:srgbClr val="000000"/>
                </a:solidFill>
              </a:rPr>
              <a:t>بعملية </a:t>
            </a:r>
            <a:r>
              <a:rPr lang="ar-SA" sz="1500" dirty="0" smtClean="0">
                <a:solidFill>
                  <a:srgbClr val="000000"/>
                </a:solidFill>
              </a:rPr>
              <a:t>”التآكل </a:t>
            </a:r>
            <a:r>
              <a:rPr lang="ar-SA" sz="1500" dirty="0" err="1" smtClean="0">
                <a:solidFill>
                  <a:srgbClr val="000000"/>
                </a:solidFill>
              </a:rPr>
              <a:t>الذاتي“</a:t>
            </a:r>
            <a:r>
              <a:rPr lang="ar-SA" sz="1500" dirty="0" smtClean="0">
                <a:solidFill>
                  <a:srgbClr val="000000"/>
                </a:solidFill>
              </a:rPr>
              <a:t> </a:t>
            </a:r>
            <a:r>
              <a:rPr lang="fr-FR" sz="1500" i="1" dirty="0" smtClean="0">
                <a:solidFill>
                  <a:srgbClr val="000000"/>
                </a:solidFill>
                <a:sym typeface="Symbol"/>
              </a:rPr>
              <a:t></a:t>
            </a:r>
            <a:r>
              <a:rPr lang="fr-FR" sz="1500" i="1" dirty="0" smtClean="0">
                <a:solidFill>
                  <a:srgbClr val="000000"/>
                </a:solidFill>
                <a:latin typeface="Times New Roman" pitchFamily="18" charset="0"/>
                <a:cs typeface="Times New Roman" pitchFamily="18" charset="0"/>
              </a:rPr>
              <a:t>cannibalisme</a:t>
            </a:r>
            <a:r>
              <a:rPr lang="fr-FR" sz="1500" i="1" dirty="0" smtClean="0">
                <a:solidFill>
                  <a:srgbClr val="000000"/>
                </a:solidFill>
                <a:sym typeface="Symbol"/>
              </a:rPr>
              <a:t></a:t>
            </a:r>
            <a:r>
              <a:rPr lang="fr-FR" sz="1500" dirty="0" smtClean="0">
                <a:solidFill>
                  <a:srgbClr val="000000"/>
                </a:solidFill>
              </a:rPr>
              <a:t> </a:t>
            </a:r>
            <a:endParaRPr lang="fr-FR" sz="1500" dirty="0">
              <a:solidFill>
                <a:srgbClr val="000000"/>
              </a:solidFill>
            </a:endParaRPr>
          </a:p>
        </p:txBody>
      </p:sp>
      <p:sp>
        <p:nvSpPr>
          <p:cNvPr id="6" name="ZoneTexte 5"/>
          <p:cNvSpPr txBox="1"/>
          <p:nvPr/>
        </p:nvSpPr>
        <p:spPr>
          <a:xfrm>
            <a:off x="3347864" y="2791088"/>
            <a:ext cx="3456384" cy="1862048"/>
          </a:xfrm>
          <a:prstGeom prst="rect">
            <a:avLst/>
          </a:prstGeom>
          <a:noFill/>
        </p:spPr>
        <p:txBody>
          <a:bodyPr wrap="square" rtlCol="0">
            <a:spAutoFit/>
          </a:bodyPr>
          <a:lstStyle/>
          <a:p>
            <a:pPr algn="just" rtl="1">
              <a:spcAft>
                <a:spcPts val="600"/>
              </a:spcAft>
              <a:buFont typeface="Wingdings" pitchFamily="2" charset="2"/>
              <a:buChar char="ü"/>
            </a:pPr>
            <a:r>
              <a:rPr lang="ar-SA" sz="1500" dirty="0" smtClean="0">
                <a:solidFill>
                  <a:srgbClr val="000000"/>
                </a:solidFill>
              </a:rPr>
              <a:t> تكاليف تعديل </a:t>
            </a:r>
            <a:r>
              <a:rPr lang="ar-SA" sz="1500" dirty="0" err="1" smtClean="0">
                <a:solidFill>
                  <a:srgbClr val="000000"/>
                </a:solidFill>
              </a:rPr>
              <a:t>المنتوج</a:t>
            </a:r>
            <a:endParaRPr lang="ar-SA" sz="1500" dirty="0" smtClean="0">
              <a:solidFill>
                <a:srgbClr val="000000"/>
              </a:solidFill>
            </a:endParaRPr>
          </a:p>
          <a:p>
            <a:pPr algn="just" rtl="1">
              <a:spcAft>
                <a:spcPts val="600"/>
              </a:spcAft>
              <a:buFont typeface="Wingdings" pitchFamily="2" charset="2"/>
              <a:buChar char="ü"/>
            </a:pPr>
            <a:r>
              <a:rPr lang="ar-SA" sz="1500" dirty="0" smtClean="0">
                <a:solidFill>
                  <a:srgbClr val="000000"/>
                </a:solidFill>
              </a:rPr>
              <a:t> تكاليف الانتاج</a:t>
            </a:r>
          </a:p>
          <a:p>
            <a:pPr algn="just" rtl="1">
              <a:spcAft>
                <a:spcPts val="600"/>
              </a:spcAft>
              <a:buFont typeface="Wingdings" pitchFamily="2" charset="2"/>
              <a:buChar char="ü"/>
            </a:pPr>
            <a:r>
              <a:rPr lang="ar-SA" sz="1500" dirty="0" smtClean="0">
                <a:solidFill>
                  <a:srgbClr val="000000"/>
                </a:solidFill>
              </a:rPr>
              <a:t>التكاليف الإدارية</a:t>
            </a:r>
          </a:p>
          <a:p>
            <a:pPr algn="just" rtl="1">
              <a:spcAft>
                <a:spcPts val="600"/>
              </a:spcAft>
              <a:buFont typeface="Wingdings" pitchFamily="2" charset="2"/>
              <a:buChar char="ü"/>
            </a:pPr>
            <a:r>
              <a:rPr lang="ar-SA" sz="1500" dirty="0" smtClean="0">
                <a:solidFill>
                  <a:srgbClr val="000000"/>
                </a:solidFill>
              </a:rPr>
              <a:t>تكاليف التخزين</a:t>
            </a:r>
          </a:p>
          <a:p>
            <a:pPr algn="just" rtl="1">
              <a:spcAft>
                <a:spcPts val="600"/>
              </a:spcAft>
              <a:buFont typeface="Wingdings" pitchFamily="2" charset="2"/>
              <a:buChar char="ü"/>
            </a:pPr>
            <a:r>
              <a:rPr lang="ar-SA" sz="1500" dirty="0" smtClean="0">
                <a:solidFill>
                  <a:srgbClr val="000000"/>
                </a:solidFill>
              </a:rPr>
              <a:t>تكاليف الاتصال والترويج</a:t>
            </a:r>
            <a:endParaRPr lang="fr-FR" sz="1500" dirty="0" smtClean="0">
              <a:solidFill>
                <a:srgbClr val="000000"/>
              </a:solidFill>
            </a:endParaRPr>
          </a:p>
          <a:p>
            <a:pPr algn="just" rtl="1"/>
            <a:endParaRPr lang="fr-FR" sz="15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1331640" y="1461259"/>
            <a:ext cx="6840760" cy="46320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ts val="2300"/>
              </a:lnSpc>
              <a:spcBef>
                <a:spcPct val="0"/>
              </a:spcBef>
              <a:spcAft>
                <a:spcPts val="800"/>
              </a:spcAft>
              <a:buClrTx/>
              <a:buSzTx/>
              <a:buFontTx/>
              <a:buNone/>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ويمكننا مما سبق أن نستشف أهم المزايا والعيوب التي تتعلق بهذه الاستراتيجية فيما يلي:</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ct val="0"/>
              </a:spcBef>
              <a:spcAft>
                <a:spcPts val="800"/>
              </a:spcAft>
              <a:buClrTx/>
              <a:buSzTx/>
              <a:buFontTx/>
              <a:buNone/>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a:t>
            </a:r>
            <a:r>
              <a:rPr kumimoji="0" lang="ar-SA" altLang="zh-CN" sz="1600" b="1" i="0" u="none" strike="noStrike" cap="none" normalizeH="0" baseline="0" dirty="0" smtClean="0">
                <a:ln>
                  <a:noFill/>
                </a:ln>
                <a:solidFill>
                  <a:srgbClr val="000000"/>
                </a:solidFill>
                <a:effectLst/>
                <a:latin typeface="Arial" pitchFamily="34" charset="0"/>
                <a:ea typeface="SimSun" pitchFamily="2" charset="-122"/>
                <a:cs typeface="Arial" pitchFamily="34" charset="0"/>
              </a:rPr>
              <a:t> أ- المـزايـا:</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ct val="0"/>
              </a:spcBef>
              <a:spcAft>
                <a:spcPts val="0"/>
              </a:spcAft>
              <a:buClrTx/>
              <a:buSzTx/>
              <a:buFontTx/>
              <a:buChar char="•"/>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تسمح باعتبار خصوصيات المستهلكين من خلال التوجه برغباتهم وحاجاتهم </a:t>
            </a:r>
            <a:r>
              <a:rPr kumimoji="0" lang="fr-FR"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a:t>
            </a: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المفهوم التسويقي</a:t>
            </a:r>
            <a:r>
              <a:rPr kumimoji="0" lang="fr-FR"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a:t>
            </a:r>
            <a:r>
              <a:rPr kumimoji="0" lang="ar-SA" altLang="zh-CN" sz="16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300"/>
              </a:lnSpc>
              <a:spcBef>
                <a:spcPct val="0"/>
              </a:spcBef>
              <a:spcAft>
                <a:spcPts val="0"/>
              </a:spcAft>
              <a:buClrTx/>
              <a:buSzTx/>
              <a:buFontTx/>
              <a:buChar char="•"/>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مكيّفة مع التسويق الصناعي أين يتم التعامل مع عدد قليل من الزبائن لهم حاجات خاصة؛</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300"/>
              </a:lnSpc>
              <a:spcBef>
                <a:spcPct val="0"/>
              </a:spcBef>
              <a:spcAft>
                <a:spcPts val="0"/>
              </a:spcAft>
              <a:buClrTx/>
              <a:buSzTx/>
              <a:buFontTx/>
              <a:buChar char="•"/>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إن استراتيجية الهامش المرتفع على المدى البعيد أفضل </a:t>
            </a:r>
            <a:r>
              <a:rPr kumimoji="0" lang="ar-SA" altLang="zh-CN" sz="1600" b="0" i="0" u="none" strike="noStrike" cap="none" normalizeH="0" baseline="0" dirty="0" err="1" smtClean="0">
                <a:ln>
                  <a:noFill/>
                </a:ln>
                <a:solidFill>
                  <a:srgbClr val="000000"/>
                </a:solidFill>
                <a:effectLst/>
                <a:latin typeface="Arial" pitchFamily="34" charset="0"/>
                <a:ea typeface="SimSun" pitchFamily="2" charset="-122"/>
                <a:cs typeface="Arial" pitchFamily="34" charset="0"/>
                <a:sym typeface="Symbol" pitchFamily="18" charset="2"/>
              </a:rPr>
              <a:t>مردودية</a:t>
            </a: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من استراتيجية الحجم الكبير؛</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300"/>
              </a:lnSpc>
              <a:spcBef>
                <a:spcPct val="0"/>
              </a:spcBef>
              <a:spcAft>
                <a:spcPts val="0"/>
              </a:spcAft>
              <a:buClrTx/>
              <a:buSzTx/>
              <a:buFontTx/>
              <a:buChar char="•"/>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التغطية الجيدة لمجموع السوق مما يسهم في رفع المبيعات الإجمالية للمؤسسة؛</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300"/>
              </a:lnSpc>
              <a:spcBef>
                <a:spcPct val="0"/>
              </a:spcBef>
              <a:spcAft>
                <a:spcPts val="800"/>
              </a:spcAft>
              <a:buClrTx/>
              <a:buSzTx/>
              <a:buFontTx/>
              <a:buChar char="•"/>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إن استهداف عدة قطاعات يجعل المؤسسة في منأى عن خطر التقلبات التي قد تحدث في قطاع </a:t>
            </a:r>
            <a:r>
              <a:rPr kumimoji="0" lang="ar-SA" altLang="zh-CN" sz="1600" b="0" i="0" u="none" strike="noStrike" cap="none" normalizeH="0" baseline="0" dirty="0" err="1" smtClean="0">
                <a:ln>
                  <a:noFill/>
                </a:ln>
                <a:solidFill>
                  <a:srgbClr val="000000"/>
                </a:solidFill>
                <a:effectLst/>
                <a:latin typeface="Arial" pitchFamily="34" charset="0"/>
                <a:ea typeface="SimSun" pitchFamily="2" charset="-122"/>
                <a:cs typeface="Arial" pitchFamily="34" charset="0"/>
                <a:sym typeface="Symbol" pitchFamily="18" charset="2"/>
              </a:rPr>
              <a:t>ما...</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300"/>
              </a:lnSpc>
              <a:spcBef>
                <a:spcPct val="0"/>
              </a:spcBef>
              <a:spcAft>
                <a:spcPts val="800"/>
              </a:spcAft>
              <a:buClrTx/>
              <a:buSzTx/>
              <a:buFontTx/>
              <a:buNone/>
              <a:tabLst>
                <a:tab pos="192088" algn="l"/>
              </a:tabLst>
            </a:pPr>
            <a:r>
              <a:rPr kumimoji="0" lang="ar-SA" altLang="zh-CN" sz="1600" b="1"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ب- العيوب:</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300"/>
              </a:lnSpc>
              <a:spcBef>
                <a:spcPct val="0"/>
              </a:spcBef>
              <a:spcAft>
                <a:spcPts val="0"/>
              </a:spcAft>
              <a:buClrTx/>
              <a:buSzTx/>
              <a:buFontTx/>
              <a:buChar char="•"/>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لا يوجد هناك تكييف تام مع الرغبات فيما يخص السعر، التوزيع، </a:t>
            </a:r>
            <a:r>
              <a:rPr kumimoji="0" lang="ar-SA" altLang="zh-CN" sz="1600" b="0" i="0" u="none" strike="noStrike" cap="none" normalizeH="0" baseline="0" dirty="0" err="1" smtClean="0">
                <a:ln>
                  <a:noFill/>
                </a:ln>
                <a:solidFill>
                  <a:srgbClr val="000000"/>
                </a:solidFill>
                <a:effectLst/>
                <a:latin typeface="Arial" pitchFamily="34" charset="0"/>
                <a:ea typeface="SimSun" pitchFamily="2" charset="-122"/>
                <a:cs typeface="Arial" pitchFamily="34" charset="0"/>
                <a:sym typeface="Symbol" pitchFamily="18" charset="2"/>
              </a:rPr>
              <a:t>المنتوج..</a:t>
            </a: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لكل مستهلك؛</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300"/>
              </a:lnSpc>
              <a:spcBef>
                <a:spcPct val="0"/>
              </a:spcBef>
              <a:spcAft>
                <a:spcPts val="0"/>
              </a:spcAft>
              <a:buClrTx/>
              <a:buSzTx/>
              <a:buFontTx/>
              <a:buChar char="•"/>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إن هذه السياسة أكبر تكلفة لأنها تتضمن نفقات إضافية يتطلبها تكييف المنتجات مع عدة قطاعات؛</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300"/>
              </a:lnSpc>
              <a:spcBef>
                <a:spcPct val="0"/>
              </a:spcBef>
              <a:spcAft>
                <a:spcPts val="0"/>
              </a:spcAft>
              <a:buClrTx/>
              <a:buSzTx/>
              <a:buFontTx/>
              <a:buChar char="•"/>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إن الاتصال بالمستهلكين في ظل هذه الاستراتيجية أكثر صعوبة من الاتصال الشامل لأنه يستلزم </a:t>
            </a:r>
          </a:p>
          <a:p>
            <a:pPr marL="0" marR="0" lvl="0" indent="0" algn="just" defTabSz="914400" rtl="1" eaLnBrk="0" fontAlgn="base" latinLnBrk="0" hangingPunct="0">
              <a:lnSpc>
                <a:spcPts val="2300"/>
              </a:lnSpc>
              <a:spcBef>
                <a:spcPct val="0"/>
              </a:spcBef>
              <a:spcAft>
                <a:spcPts val="0"/>
              </a:spcAft>
              <a:buClrTx/>
              <a:buSzTx/>
              <a:tabLst>
                <a:tab pos="192088" algn="l"/>
              </a:tabLst>
            </a:pPr>
            <a:r>
              <a:rPr lang="ar-SA" altLang="zh-CN" sz="1600" dirty="0" smtClean="0">
                <a:solidFill>
                  <a:srgbClr val="000000"/>
                </a:solidFill>
                <a:latin typeface="Arial" pitchFamily="34" charset="0"/>
                <a:ea typeface="SimSun" pitchFamily="2" charset="-122"/>
                <a:cs typeface="Arial" pitchFamily="34" charset="0"/>
                <a:sym typeface="Symbol" pitchFamily="18" charset="2"/>
              </a:rPr>
              <a:t>     </a:t>
            </a: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وسائل خاصة وقريبة من المشترين المحتملين في كل قطاع من قطاعات السوق الكلي؛</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300"/>
              </a:lnSpc>
              <a:spcBef>
                <a:spcPct val="0"/>
              </a:spcBef>
              <a:spcAft>
                <a:spcPts val="0"/>
              </a:spcAft>
              <a:buClrTx/>
              <a:buSzTx/>
              <a:buFontTx/>
              <a:buChar char="•"/>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التكلفة الكبيرة التي تحتاجها المؤسسة من أجل دراسة السوق وبحوث التسويق؛</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sym typeface="Symbol" pitchFamily="18" charset="2"/>
            </a:endParaRPr>
          </a:p>
          <a:p>
            <a:pPr marL="0" marR="0" lvl="0" indent="0" algn="just" defTabSz="914400" rtl="1" eaLnBrk="0" fontAlgn="base" latinLnBrk="0" hangingPunct="0">
              <a:lnSpc>
                <a:spcPts val="2300"/>
              </a:lnSpc>
              <a:spcBef>
                <a:spcPct val="0"/>
              </a:spcBef>
              <a:spcAft>
                <a:spcPts val="0"/>
              </a:spcAft>
              <a:buClrTx/>
              <a:buSzTx/>
              <a:buFontTx/>
              <a:buChar char="•"/>
              <a:tabLst>
                <a:tab pos="192088"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rPr>
              <a:t>    تتطلب هذه السياسة كفاءات تكنولوجية ومهارات بشرية من أجل التنويع في </a:t>
            </a:r>
            <a:r>
              <a:rPr kumimoji="0" lang="ar-SA" altLang="zh-CN" sz="1600" b="0" i="0" u="none" strike="noStrike" cap="none" normalizeH="0" baseline="0" dirty="0" err="1" smtClean="0">
                <a:ln>
                  <a:noFill/>
                </a:ln>
                <a:solidFill>
                  <a:srgbClr val="000000"/>
                </a:solidFill>
                <a:effectLst/>
                <a:latin typeface="Arial" pitchFamily="34" charset="0"/>
                <a:ea typeface="SimSun" pitchFamily="2" charset="-122"/>
                <a:cs typeface="Arial" pitchFamily="34" charset="0"/>
                <a:sym typeface="Symbol" pitchFamily="18" charset="2"/>
              </a:rPr>
              <a:t>العرض...</a:t>
            </a:r>
            <a:endPar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sym typeface="Symbol" pitchFamily="18" charset="2"/>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9592" y="1340768"/>
            <a:ext cx="7848872" cy="1813317"/>
          </a:xfrm>
          <a:prstGeom prst="rect">
            <a:avLst/>
          </a:prstGeom>
        </p:spPr>
        <p:txBody>
          <a:bodyPr wrap="square">
            <a:spAutoFit/>
          </a:bodyPr>
          <a:lstStyle/>
          <a:p>
            <a:pPr algn="just" rtl="1">
              <a:lnSpc>
                <a:spcPts val="2300"/>
              </a:lnSpc>
            </a:pPr>
            <a:r>
              <a:rPr lang="ar-SA" sz="1600" b="1" dirty="0" smtClean="0">
                <a:solidFill>
                  <a:srgbClr val="000000"/>
                </a:solidFill>
              </a:rPr>
              <a:t> 3</a:t>
            </a:r>
            <a:r>
              <a:rPr lang="fr-FR" sz="1600" b="1" dirty="0" smtClean="0">
                <a:solidFill>
                  <a:srgbClr val="000000"/>
                </a:solidFill>
                <a:sym typeface="Symbol"/>
              </a:rPr>
              <a:t></a:t>
            </a:r>
            <a:r>
              <a:rPr lang="ar-SA" sz="1600" b="1" dirty="0" smtClean="0">
                <a:solidFill>
                  <a:srgbClr val="000000"/>
                </a:solidFill>
              </a:rPr>
              <a:t> استراتيجية التركيز: </a:t>
            </a:r>
            <a:r>
              <a:rPr lang="ar-SA" sz="1500" dirty="0" smtClean="0">
                <a:solidFill>
                  <a:srgbClr val="000000"/>
                </a:solidFill>
              </a:rPr>
              <a:t>إن كثيـرا من الباحثين في التسويق أمثال </a:t>
            </a:r>
            <a:r>
              <a:rPr lang="fr-FR" sz="1400" i="1" dirty="0" smtClean="0">
                <a:solidFill>
                  <a:srgbClr val="000000"/>
                </a:solidFill>
                <a:latin typeface="Times New Roman" pitchFamily="18" charset="0"/>
                <a:cs typeface="Times New Roman" pitchFamily="18" charset="0"/>
                <a:sym typeface="Symbol"/>
              </a:rPr>
              <a:t></a:t>
            </a:r>
            <a:r>
              <a:rPr lang="fr-FR" sz="1400" i="1" dirty="0" smtClean="0">
                <a:solidFill>
                  <a:srgbClr val="000000"/>
                </a:solidFill>
                <a:latin typeface="Times New Roman" pitchFamily="18" charset="0"/>
                <a:cs typeface="Times New Roman" pitchFamily="18" charset="0"/>
              </a:rPr>
              <a:t>Al Ries, Jack </a:t>
            </a:r>
            <a:r>
              <a:rPr lang="fr-FR" sz="1400" i="1" dirty="0" err="1" smtClean="0">
                <a:solidFill>
                  <a:srgbClr val="000000"/>
                </a:solidFill>
                <a:latin typeface="Times New Roman" pitchFamily="18" charset="0"/>
                <a:cs typeface="Times New Roman" pitchFamily="18" charset="0"/>
              </a:rPr>
              <a:t>Trout</a:t>
            </a:r>
            <a:r>
              <a:rPr lang="fr-FR" sz="1400" i="1" dirty="0" smtClean="0">
                <a:solidFill>
                  <a:srgbClr val="000000"/>
                </a:solidFill>
                <a:latin typeface="Times New Roman" pitchFamily="18" charset="0"/>
                <a:cs typeface="Times New Roman" pitchFamily="18" charset="0"/>
              </a:rPr>
              <a:t>, F.D.</a:t>
            </a:r>
            <a:r>
              <a:rPr lang="fr-FR" sz="1400" i="1" dirty="0" err="1" smtClean="0">
                <a:solidFill>
                  <a:srgbClr val="000000"/>
                </a:solidFill>
                <a:latin typeface="Times New Roman" pitchFamily="18" charset="0"/>
                <a:cs typeface="Times New Roman" pitchFamily="18" charset="0"/>
              </a:rPr>
              <a:t>wiersema</a:t>
            </a:r>
            <a:r>
              <a:rPr lang="fr-FR" sz="1400" i="1" dirty="0" smtClean="0">
                <a:solidFill>
                  <a:srgbClr val="000000"/>
                </a:solidFill>
                <a:latin typeface="Times New Roman" pitchFamily="18" charset="0"/>
                <a:cs typeface="Times New Roman" pitchFamily="18" charset="0"/>
              </a:rPr>
              <a:t>, R.D.</a:t>
            </a:r>
            <a:r>
              <a:rPr lang="fr-FR" sz="1400" i="1" dirty="0" err="1" smtClean="0">
                <a:solidFill>
                  <a:srgbClr val="000000"/>
                </a:solidFill>
                <a:latin typeface="Times New Roman" pitchFamily="18" charset="0"/>
                <a:cs typeface="Times New Roman" pitchFamily="18" charset="0"/>
              </a:rPr>
              <a:t>Buzzel</a:t>
            </a:r>
            <a:r>
              <a:rPr lang="fr-FR" sz="1400" i="1" dirty="0" smtClean="0">
                <a:solidFill>
                  <a:srgbClr val="000000"/>
                </a:solidFill>
                <a:latin typeface="Times New Roman" pitchFamily="18" charset="0"/>
                <a:cs typeface="Times New Roman" pitchFamily="18" charset="0"/>
              </a:rPr>
              <a:t>…</a:t>
            </a:r>
            <a:r>
              <a:rPr lang="fr-FR" sz="1400" i="1" dirty="0" smtClean="0">
                <a:solidFill>
                  <a:srgbClr val="000000"/>
                </a:solidFill>
                <a:latin typeface="Times New Roman" pitchFamily="18" charset="0"/>
                <a:cs typeface="Times New Roman" pitchFamily="18" charset="0"/>
                <a:sym typeface="Symbol"/>
              </a:rPr>
              <a:t></a:t>
            </a:r>
            <a:r>
              <a:rPr lang="ar-SA" sz="1400" dirty="0" smtClean="0">
                <a:solidFill>
                  <a:srgbClr val="000000"/>
                </a:solidFill>
                <a:latin typeface="Times New Roman" pitchFamily="18" charset="0"/>
                <a:cs typeface="Times New Roman" pitchFamily="18" charset="0"/>
              </a:rPr>
              <a:t> </a:t>
            </a:r>
            <a:r>
              <a:rPr lang="ar-SA" sz="1500" dirty="0" smtClean="0">
                <a:solidFill>
                  <a:srgbClr val="000000"/>
                </a:solidFill>
              </a:rPr>
              <a:t>يعتبرون أن نجاح العديد من المؤسسات التي حققت نموا مهما في حصصها السوقية إنما حققت ذلك عن طريق تركيز جهودها التسويقية على قطاع تم اختياره بعناية.</a:t>
            </a:r>
            <a:endParaRPr lang="fr-FR" sz="1500" dirty="0" smtClean="0">
              <a:solidFill>
                <a:srgbClr val="000000"/>
              </a:solidFill>
            </a:endParaRPr>
          </a:p>
          <a:p>
            <a:pPr algn="just" rtl="1">
              <a:lnSpc>
                <a:spcPts val="2300"/>
              </a:lnSpc>
            </a:pPr>
            <a:r>
              <a:rPr lang="fr-FR" sz="1500" dirty="0" smtClean="0">
                <a:solidFill>
                  <a:srgbClr val="000000"/>
                </a:solidFill>
              </a:rPr>
              <a:t> </a:t>
            </a:r>
            <a:r>
              <a:rPr lang="ar-SA" sz="1500" dirty="0" smtClean="0">
                <a:solidFill>
                  <a:srgbClr val="000000"/>
                </a:solidFill>
              </a:rPr>
              <a:t>      إن مؤسسة سيارات مثل</a:t>
            </a:r>
            <a:r>
              <a:rPr lang="fr-FR" sz="1400" i="1" dirty="0" err="1" smtClean="0">
                <a:solidFill>
                  <a:srgbClr val="000000"/>
                </a:solidFill>
                <a:latin typeface="Times New Roman" pitchFamily="18" charset="0"/>
                <a:cs typeface="Times New Roman" pitchFamily="18" charset="0"/>
              </a:rPr>
              <a:t>Rolls-royce</a:t>
            </a:r>
            <a:r>
              <a:rPr lang="ar-SA" sz="1400" i="1" dirty="0" smtClean="0">
                <a:solidFill>
                  <a:srgbClr val="000000"/>
                </a:solidFill>
                <a:latin typeface="Times New Roman" pitchFamily="18" charset="0"/>
                <a:cs typeface="Times New Roman" pitchFamily="18" charset="0"/>
              </a:rPr>
              <a:t> </a:t>
            </a:r>
            <a:r>
              <a:rPr lang="fr-FR" sz="1500" dirty="0" smtClean="0">
                <a:solidFill>
                  <a:srgbClr val="000000"/>
                </a:solidFill>
              </a:rPr>
              <a:t>  </a:t>
            </a:r>
            <a:r>
              <a:rPr lang="ar-SA" sz="1500" dirty="0" smtClean="0">
                <a:solidFill>
                  <a:srgbClr val="000000"/>
                </a:solidFill>
              </a:rPr>
              <a:t>أو </a:t>
            </a:r>
            <a:r>
              <a:rPr lang="fr-FR" sz="1400" i="1" dirty="0" smtClean="0">
                <a:solidFill>
                  <a:srgbClr val="000000"/>
                </a:solidFill>
                <a:latin typeface="Times New Roman" pitchFamily="18" charset="0"/>
                <a:cs typeface="Times New Roman" pitchFamily="18" charset="0"/>
              </a:rPr>
              <a:t>Jaguar</a:t>
            </a:r>
            <a:r>
              <a:rPr lang="fr-FR" sz="1500" dirty="0" smtClean="0">
                <a:solidFill>
                  <a:srgbClr val="000000"/>
                </a:solidFill>
              </a:rPr>
              <a:t> </a:t>
            </a:r>
            <a:r>
              <a:rPr lang="ar-SA" sz="1500" dirty="0" smtClean="0">
                <a:solidFill>
                  <a:srgbClr val="000000"/>
                </a:solidFill>
              </a:rPr>
              <a:t> لا توجّه </a:t>
            </a:r>
            <a:r>
              <a:rPr lang="ar-SA" sz="1500" dirty="0" err="1" smtClean="0">
                <a:solidFill>
                  <a:srgbClr val="000000"/>
                </a:solidFill>
              </a:rPr>
              <a:t>منتوجها</a:t>
            </a:r>
            <a:r>
              <a:rPr lang="ar-SA" sz="1500" dirty="0" smtClean="0">
                <a:solidFill>
                  <a:srgbClr val="000000"/>
                </a:solidFill>
              </a:rPr>
              <a:t> إلى عموم مالكي السيارات ولكنها تركز على تلك الفئة المترفة صاحبة الدخول العالية والتي يمكن لها تغطية النفقات الضخمة التي يتطلبها إنتاج تلك السيارات </a:t>
            </a:r>
            <a:r>
              <a:rPr lang="ar-SA" sz="1500" dirty="0" err="1" smtClean="0">
                <a:solidFill>
                  <a:srgbClr val="000000"/>
                </a:solidFill>
              </a:rPr>
              <a:t>الفارهـة</a:t>
            </a:r>
            <a:endParaRPr lang="fr-FR" sz="1500" dirty="0" smtClean="0">
              <a:solidFill>
                <a:srgbClr val="000000"/>
              </a:solidFill>
            </a:endParaRPr>
          </a:p>
          <a:p>
            <a:pPr algn="just" rtl="1"/>
            <a:endParaRPr lang="fr-FR" sz="1600" dirty="0">
              <a:solidFill>
                <a:srgbClr val="000000"/>
              </a:solidFill>
            </a:endParaRPr>
          </a:p>
        </p:txBody>
      </p:sp>
      <p:sp>
        <p:nvSpPr>
          <p:cNvPr id="70657" name="Rectangle 1"/>
          <p:cNvSpPr>
            <a:spLocks noChangeArrowheads="1"/>
          </p:cNvSpPr>
          <p:nvPr/>
        </p:nvSpPr>
        <p:spPr bwMode="auto">
          <a:xfrm>
            <a:off x="971600" y="2924944"/>
            <a:ext cx="7704856" cy="9387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ts val="2200"/>
              </a:lnSpc>
              <a:spcBef>
                <a:spcPct val="0"/>
              </a:spcBef>
              <a:spcAft>
                <a:spcPct val="0"/>
              </a:spcAft>
              <a:buClrTx/>
              <a:buSzTx/>
              <a:buFontTx/>
              <a:buNone/>
              <a:tabLst/>
            </a:pPr>
            <a:r>
              <a:rPr kumimoji="0" lang="ar-SA" altLang="zh-CN" sz="15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والسؤال الذي يطرح نفسه غالبا هو: ما حجم القطاع الذي يمكن أن تعتبره المؤسسة سوقها </a:t>
            </a:r>
            <a:r>
              <a:rPr kumimoji="0" lang="ar-SA" altLang="zh-CN" sz="15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المركز؟</a:t>
            </a:r>
            <a:r>
              <a:rPr kumimoji="0" lang="ar-SA" altLang="zh-CN" sz="15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وللإجابة على ذلك فلنفرض أن مؤسسة ما قررت أن تستهدف قطاعا من قطاعات السوق الكلي، بصفة عامة فإنها يمكن أن تكون أمام ثلاث حالات يوضحها الشكل </a:t>
            </a:r>
            <a:r>
              <a:rPr kumimoji="0" lang="ar-SA" altLang="zh-CN" sz="15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التالي:</a:t>
            </a:r>
            <a:endParaRPr kumimoji="0" lang="ar-SA" altLang="zh-CN" sz="1500" b="0" i="0" u="none" strike="noStrike" cap="none" normalizeH="0" baseline="0" dirty="0" smtClean="0">
              <a:ln>
                <a:noFill/>
              </a:ln>
              <a:solidFill>
                <a:srgbClr val="000000"/>
              </a:solidFill>
              <a:effectLst/>
              <a:latin typeface="Arial" pitchFamily="34" charset="0"/>
              <a:cs typeface="Arial" pitchFamily="34" charset="0"/>
            </a:endParaRPr>
          </a:p>
        </p:txBody>
      </p:sp>
      <p:grpSp>
        <p:nvGrpSpPr>
          <p:cNvPr id="2" name="Group 7"/>
          <p:cNvGrpSpPr>
            <a:grpSpLocks noChangeAspect="1"/>
          </p:cNvGrpSpPr>
          <p:nvPr/>
        </p:nvGrpSpPr>
        <p:grpSpPr bwMode="auto">
          <a:xfrm>
            <a:off x="1619672" y="4005064"/>
            <a:ext cx="5715000" cy="2057400"/>
            <a:chOff x="1480" y="1428"/>
            <a:chExt cx="9000" cy="3240"/>
          </a:xfrm>
        </p:grpSpPr>
        <p:sp>
          <p:nvSpPr>
            <p:cNvPr id="70664" name="AutoShape 8"/>
            <p:cNvSpPr>
              <a:spLocks noChangeAspect="1" noChangeArrowheads="1"/>
            </p:cNvSpPr>
            <p:nvPr/>
          </p:nvSpPr>
          <p:spPr bwMode="auto">
            <a:xfrm>
              <a:off x="1480" y="1428"/>
              <a:ext cx="9000" cy="32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fr-FR" sz="1200" b="1">
                <a:solidFill>
                  <a:srgbClr val="000000"/>
                </a:solidFill>
              </a:endParaRPr>
            </a:p>
          </p:txBody>
        </p:sp>
        <p:sp>
          <p:nvSpPr>
            <p:cNvPr id="70665" name="Text Box 9"/>
            <p:cNvSpPr txBox="1">
              <a:spLocks noChangeArrowheads="1"/>
            </p:cNvSpPr>
            <p:nvPr/>
          </p:nvSpPr>
          <p:spPr bwMode="auto">
            <a:xfrm>
              <a:off x="2882" y="3950"/>
              <a:ext cx="600" cy="472"/>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200" b="1" i="0" u="none" strike="noStrike" cap="none" normalizeH="0" baseline="0" smtClean="0">
                  <a:ln>
                    <a:noFill/>
                  </a:ln>
                  <a:solidFill>
                    <a:srgbClr val="000000"/>
                  </a:solidFill>
                  <a:effectLst/>
                  <a:latin typeface="Calibri" pitchFamily="34" charset="0"/>
                  <a:ea typeface="Arial" pitchFamily="34" charset="0"/>
                  <a:cs typeface="Arial" pitchFamily="34" charset="0"/>
                </a:rPr>
                <a:t>-3-</a:t>
              </a:r>
              <a:endParaRPr kumimoji="0" lang="fr-FR" sz="1200" b="1" i="0" u="none" strike="noStrike" cap="none" normalizeH="0" baseline="0" smtClean="0">
                <a:ln>
                  <a:noFill/>
                </a:ln>
                <a:solidFill>
                  <a:srgbClr val="000000"/>
                </a:solidFill>
                <a:effectLst/>
                <a:latin typeface="Arial" pitchFamily="34" charset="0"/>
                <a:cs typeface="Arial" pitchFamily="34" charset="0"/>
              </a:endParaRPr>
            </a:p>
          </p:txBody>
        </p:sp>
        <p:sp>
          <p:nvSpPr>
            <p:cNvPr id="70666" name="Text Box 10"/>
            <p:cNvSpPr txBox="1">
              <a:spLocks noChangeArrowheads="1"/>
            </p:cNvSpPr>
            <p:nvPr/>
          </p:nvSpPr>
          <p:spPr bwMode="auto">
            <a:xfrm>
              <a:off x="8489" y="3950"/>
              <a:ext cx="600" cy="472"/>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200" b="1" i="0" u="none" strike="noStrike" cap="none" normalizeH="0" baseline="0" smtClean="0">
                  <a:ln>
                    <a:noFill/>
                  </a:ln>
                  <a:solidFill>
                    <a:srgbClr val="000000"/>
                  </a:solidFill>
                  <a:effectLst/>
                  <a:latin typeface="Calibri" pitchFamily="34" charset="0"/>
                  <a:ea typeface="Arial" pitchFamily="34" charset="0"/>
                  <a:cs typeface="Arial" pitchFamily="34" charset="0"/>
                </a:rPr>
                <a:t>-1-</a:t>
              </a:r>
              <a:endParaRPr kumimoji="0" lang="fr-FR" sz="1200" b="1" i="0" u="none" strike="noStrike" cap="none" normalizeH="0" baseline="0" smtClean="0">
                <a:ln>
                  <a:noFill/>
                </a:ln>
                <a:solidFill>
                  <a:srgbClr val="000000"/>
                </a:solidFill>
                <a:effectLst/>
                <a:latin typeface="Arial" pitchFamily="34" charset="0"/>
                <a:cs typeface="Arial" pitchFamily="34" charset="0"/>
              </a:endParaRPr>
            </a:p>
          </p:txBody>
        </p:sp>
        <p:sp>
          <p:nvSpPr>
            <p:cNvPr id="70667" name="Text Box 11"/>
            <p:cNvSpPr txBox="1">
              <a:spLocks noChangeArrowheads="1"/>
            </p:cNvSpPr>
            <p:nvPr/>
          </p:nvSpPr>
          <p:spPr bwMode="auto">
            <a:xfrm>
              <a:off x="5724" y="3948"/>
              <a:ext cx="600" cy="497"/>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200" b="1" i="0" u="none" strike="noStrike" cap="none" normalizeH="0" baseline="0" smtClean="0">
                  <a:ln>
                    <a:noFill/>
                  </a:ln>
                  <a:solidFill>
                    <a:srgbClr val="000000"/>
                  </a:solidFill>
                  <a:effectLst/>
                  <a:latin typeface="Calibri" pitchFamily="34" charset="0"/>
                  <a:ea typeface="Arial" pitchFamily="34" charset="0"/>
                  <a:cs typeface="Arial" pitchFamily="34" charset="0"/>
                </a:rPr>
                <a:t>-2-</a:t>
              </a:r>
              <a:endParaRPr kumimoji="0" lang="fr-FR" sz="1200" b="1" i="0" u="none" strike="noStrike" cap="none" normalizeH="0" baseline="0" smtClean="0">
                <a:ln>
                  <a:noFill/>
                </a:ln>
                <a:solidFill>
                  <a:srgbClr val="000000"/>
                </a:solidFill>
                <a:effectLst/>
                <a:latin typeface="Arial" pitchFamily="34" charset="0"/>
                <a:cs typeface="Arial" pitchFamily="34" charset="0"/>
              </a:endParaRPr>
            </a:p>
          </p:txBody>
        </p:sp>
      </p:grpSp>
      <p:pic>
        <p:nvPicPr>
          <p:cNvPr id="21" name="Image 20"/>
          <p:cNvPicPr/>
          <p:nvPr/>
        </p:nvPicPr>
        <p:blipFill>
          <a:blip r:embed="rId2" cstate="print"/>
          <a:srcRect/>
          <a:stretch>
            <a:fillRect/>
          </a:stretch>
        </p:blipFill>
        <p:spPr bwMode="auto">
          <a:xfrm>
            <a:off x="1691680" y="3877404"/>
            <a:ext cx="5518785" cy="197548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899592" y="1800637"/>
            <a:ext cx="7416824" cy="36445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ts val="2300"/>
              </a:lnSpc>
              <a:spcBef>
                <a:spcPct val="0"/>
              </a:spcBef>
              <a:spcAft>
                <a:spcPts val="600"/>
              </a:spcAft>
              <a:buClrTx/>
              <a:buSzTx/>
              <a:buFontTx/>
              <a:buNone/>
              <a:tabLst>
                <a:tab pos="239713"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ويمكننا في النهاية أن نخلص إلى أهم المزايا والعيوب التي تخص استراتيجية التركيز فيما يلي:</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ct val="0"/>
              </a:spcBef>
              <a:spcAft>
                <a:spcPts val="600"/>
              </a:spcAft>
              <a:buClrTx/>
              <a:buSzTx/>
              <a:buFontTx/>
              <a:buNone/>
              <a:tabLst>
                <a:tab pos="239713"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a:t>
            </a:r>
            <a:r>
              <a:rPr kumimoji="0" lang="ar-SA" altLang="zh-CN" sz="1600" b="1" i="0" u="none" strike="noStrike" cap="none" normalizeH="0" baseline="0" dirty="0" smtClean="0">
                <a:ln>
                  <a:noFill/>
                </a:ln>
                <a:solidFill>
                  <a:srgbClr val="000000"/>
                </a:solidFill>
                <a:effectLst/>
                <a:latin typeface="Arial" pitchFamily="34" charset="0"/>
                <a:ea typeface="SimSun" pitchFamily="2" charset="-122"/>
                <a:cs typeface="Arial" pitchFamily="34" charset="0"/>
              </a:rPr>
              <a:t> أ- المـزايـا:</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ct val="0"/>
              </a:spcBef>
              <a:spcAft>
                <a:spcPct val="0"/>
              </a:spcAft>
              <a:buClrTx/>
              <a:buSzTx/>
              <a:buFontTx/>
              <a:buChar char="•"/>
              <a:tabLst>
                <a:tab pos="239713"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التعرف على حاجات ورغبات الأفراد بشكل جيد يساعد على مقابلتها بمنتجات مناسبة لها؛</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ct val="0"/>
              </a:spcBef>
              <a:spcAft>
                <a:spcPct val="0"/>
              </a:spcAft>
              <a:buClrTx/>
              <a:buSzTx/>
              <a:buFontTx/>
              <a:buChar char="•"/>
              <a:tabLst>
                <a:tab pos="239713"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موافقة هذه الاستراتيجية للمؤسسات الصغيرة والمتوسطة وحمايتها من أخطار المنافسين الكبار؛</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ct val="0"/>
              </a:spcBef>
              <a:spcAft>
                <a:spcPct val="0"/>
              </a:spcAft>
              <a:buClrTx/>
              <a:buSzTx/>
              <a:buFontTx/>
              <a:buChar char="•"/>
              <a:tabLst>
                <a:tab pos="239713"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الاستفادة من مزايا التخصص خاصة من خلال التخفيض في تكاليف الإنتاج، التوزيع </a:t>
            </a:r>
            <a:r>
              <a:rPr kumimoji="0" lang="ar-SA" altLang="zh-CN" sz="16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والترويج..؛</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ct val="0"/>
              </a:spcBef>
              <a:spcAft>
                <a:spcPct val="0"/>
              </a:spcAft>
              <a:buClrTx/>
              <a:buSzTx/>
              <a:buFontTx/>
              <a:buChar char="•"/>
              <a:tabLst>
                <a:tab pos="239713"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البعد عن تقليد المنافسين للمؤسسة عن طريق تخصصها في تكنولوجيا وإنتاج </a:t>
            </a:r>
            <a:r>
              <a:rPr kumimoji="0" lang="ar-SA" altLang="zh-CN" sz="16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خاص...</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ts val="600"/>
              </a:spcBef>
              <a:spcAft>
                <a:spcPts val="600"/>
              </a:spcAft>
              <a:buClrTx/>
              <a:buSzTx/>
              <a:buFontTx/>
              <a:buNone/>
              <a:tabLst>
                <a:tab pos="239713" algn="l"/>
              </a:tabLst>
            </a:pPr>
            <a:r>
              <a:rPr kumimoji="0" lang="ar-SA" altLang="zh-CN" sz="1600" b="1" i="0" u="none" strike="noStrike" cap="none" normalizeH="0" baseline="0" dirty="0" smtClean="0">
                <a:ln>
                  <a:noFill/>
                </a:ln>
                <a:solidFill>
                  <a:srgbClr val="000000"/>
                </a:solidFill>
                <a:effectLst/>
                <a:latin typeface="Arial" pitchFamily="34" charset="0"/>
                <a:ea typeface="SimSun" pitchFamily="2" charset="-122"/>
                <a:cs typeface="Arial" pitchFamily="34" charset="0"/>
              </a:rPr>
              <a:t>     ب- العيوب:</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ct val="0"/>
              </a:spcBef>
              <a:spcAft>
                <a:spcPct val="0"/>
              </a:spcAft>
              <a:buClrTx/>
              <a:buSzTx/>
              <a:buFontTx/>
              <a:buChar char="•"/>
              <a:tabLst>
                <a:tab pos="239713"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خطر تحول رغبات وأذواق المستهلكين قد يُفقد المؤسسة سوقها تماما؛</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ct val="0"/>
              </a:spcBef>
              <a:spcAft>
                <a:spcPct val="0"/>
              </a:spcAft>
              <a:buClrTx/>
              <a:buSzTx/>
              <a:buFontTx/>
              <a:buChar char="•"/>
              <a:tabLst>
                <a:tab pos="239713"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خطر التغير والتطور في التكنولوجيا بما يتجاوز تلك التي تمتلكها المؤسسة؛</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ct val="0"/>
              </a:spcBef>
              <a:spcAft>
                <a:spcPct val="0"/>
              </a:spcAft>
              <a:buClrTx/>
              <a:buSzTx/>
              <a:buFontTx/>
              <a:buChar char="•"/>
              <a:tabLst>
                <a:tab pos="239713"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تهديد دخول المنافسين الجدد إلى القطاع الصغير بما يفقده </a:t>
            </a:r>
            <a:r>
              <a:rPr kumimoji="0" lang="ar-SA" altLang="zh-CN" sz="16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مردوديته</a:t>
            </a: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العالية؛</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300"/>
              </a:lnSpc>
              <a:spcBef>
                <a:spcPct val="0"/>
              </a:spcBef>
              <a:spcAft>
                <a:spcPct val="0"/>
              </a:spcAft>
              <a:buClrTx/>
              <a:buSzTx/>
              <a:buFontTx/>
              <a:buChar char="•"/>
              <a:tabLst>
                <a:tab pos="239713" algn="l"/>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الحاجة </a:t>
            </a:r>
            <a:r>
              <a:rPr lang="ar-SA" altLang="zh-CN" sz="1600" dirty="0" smtClean="0">
                <a:solidFill>
                  <a:srgbClr val="000000"/>
                </a:solidFill>
                <a:latin typeface="Arial" pitchFamily="34" charset="0"/>
                <a:ea typeface="SimSun" pitchFamily="2" charset="-122"/>
                <a:cs typeface="Arial" pitchFamily="34" charset="0"/>
              </a:rPr>
              <a:t>ل</a:t>
            </a: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إجراء دراسات سوقية وبحوث تسويقية معمّقة ومكلفة من أجل تحديد القطاع المناسب للتركيز عليه</a:t>
            </a:r>
            <a:r>
              <a:rPr lang="ar-SA" altLang="zh-CN" sz="1600" dirty="0" smtClean="0">
                <a:solidFill>
                  <a:srgbClr val="000000"/>
                </a:solidFill>
                <a:latin typeface="Arial" pitchFamily="34" charset="0"/>
                <a:ea typeface="SimSun" pitchFamily="2" charset="-122"/>
                <a:cs typeface="Arial" pitchFamily="34" charset="0"/>
              </a:rPr>
              <a:t>.</a:t>
            </a:r>
            <a:endParaRPr kumimoji="0" lang="ar-SA" altLang="zh-CN" sz="1600" b="0" i="0" u="none" strike="noStrike" cap="none" normalizeH="0" baseline="0" dirty="0" smtClean="0">
              <a:ln>
                <a:noFill/>
              </a:ln>
              <a:solidFill>
                <a:srgbClr val="000000"/>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115616" y="2276872"/>
            <a:ext cx="6876256" cy="27597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ts val="2600"/>
              </a:lnSpc>
              <a:spcBef>
                <a:spcPct val="0"/>
              </a:spcBef>
              <a:spcAft>
                <a:spcPct val="0"/>
              </a:spcAft>
              <a:buClrTx/>
              <a:buSzTx/>
              <a:buFontTx/>
              <a:buNone/>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ولتفادي النقائص والتقليل منها فإن المؤسسة التي تتبنى هذه الاستراتيجية عليها أن تراعي بعض الشروط من خلال ما يلي:</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600"/>
              </a:lnSpc>
              <a:spcBef>
                <a:spcPct val="0"/>
              </a:spcBef>
              <a:spcAft>
                <a:spcPct val="0"/>
              </a:spcAft>
              <a:buClrTx/>
              <a:buSzTx/>
              <a:buFontTx/>
              <a:buNone/>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 توفير المهارات والكفاءات اللازمة لخدمة القطاع السوقي المختار؛</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600"/>
              </a:lnSpc>
              <a:spcBef>
                <a:spcPct val="0"/>
              </a:spcBef>
              <a:spcAft>
                <a:spcPct val="0"/>
              </a:spcAft>
              <a:buClrTx/>
              <a:buSzTx/>
              <a:buFontTx/>
              <a:buNone/>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 تجنب القطاعات التي يعمل فيها ويسيطر عليها المنافسون ويسهل فيها تقليد نشاطات المؤسسة؛</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600"/>
              </a:lnSpc>
              <a:spcBef>
                <a:spcPct val="0"/>
              </a:spcBef>
              <a:spcAft>
                <a:spcPct val="0"/>
              </a:spcAft>
              <a:buClrTx/>
              <a:buSzTx/>
              <a:buFontTx/>
              <a:buNone/>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 المراقبة المستمرة لما يحدث في البيئة التكنولوجية من تغير قد يؤدي إلى تقليص الحاجة لمنتجـات  </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600"/>
              </a:lnSpc>
              <a:spcBef>
                <a:spcPct val="0"/>
              </a:spcBef>
              <a:spcAft>
                <a:spcPct val="0"/>
              </a:spcAft>
              <a:buClrTx/>
              <a:buSzTx/>
              <a:buFontTx/>
              <a:buNone/>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المؤسسة في مقابل منتجات جديدة أو مقلدة </a:t>
            </a:r>
            <a:r>
              <a:rPr kumimoji="0" lang="ar-SA" altLang="zh-CN" sz="16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لمنتوج</a:t>
            </a: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المؤسسة؛</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1" eaLnBrk="0" fontAlgn="base" latinLnBrk="0" hangingPunct="0">
              <a:lnSpc>
                <a:spcPts val="2600"/>
              </a:lnSpc>
              <a:spcBef>
                <a:spcPct val="0"/>
              </a:spcBef>
              <a:spcAft>
                <a:spcPct val="0"/>
              </a:spcAft>
              <a:buClrTx/>
              <a:buSzTx/>
              <a:buFontTx/>
              <a:buNone/>
              <a:tabLst/>
            </a:pP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 متابعة النمو الحاصل في القطاع السوقي المستهدف من أجـل توسيع الحصة السوقية بما يعزز</a:t>
            </a:r>
            <a:endParaRPr kumimoji="0" lang="en-US"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endParaRPr>
          </a:p>
          <a:p>
            <a:pPr marL="0" marR="0" lvl="0" indent="0" algn="just" defTabSz="914400" rtl="1" eaLnBrk="0" fontAlgn="base" latinLnBrk="0" hangingPunct="0">
              <a:lnSpc>
                <a:spcPts val="26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a:t>
            </a:r>
            <a:r>
              <a:rPr kumimoji="0" lang="ar-SA"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ويرفع من حواجز الدخول في وجه المنافسين لأن النمو السريع يؤثر على شهية هؤلاء؛</a:t>
            </a:r>
            <a:r>
              <a:rPr kumimoji="0" lang="fr-FR" altLang="zh-CN" sz="16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a:t>
            </a:r>
            <a:endParaRPr kumimoji="0" lang="fr-FR" altLang="zh-CN" sz="1600" b="0" i="0" u="none" strike="noStrike" cap="none" normalizeH="0" baseline="0" dirty="0" smtClean="0">
              <a:ln>
                <a:noFill/>
              </a:ln>
              <a:solidFill>
                <a:srgbClr val="000000"/>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03848" y="404664"/>
            <a:ext cx="3496470" cy="369332"/>
          </a:xfrm>
          <a:prstGeom prst="rect">
            <a:avLst/>
          </a:prstGeom>
        </p:spPr>
        <p:txBody>
          <a:bodyPr wrap="none">
            <a:spAutoFit/>
          </a:bodyPr>
          <a:lstStyle/>
          <a:p>
            <a:r>
              <a:rPr lang="ar-SA" b="1" dirty="0" smtClean="0">
                <a:solidFill>
                  <a:schemeClr val="bg1"/>
                </a:solidFill>
              </a:rPr>
              <a:t>معايير المفاضلة بين استراتيجيات الاستهداف</a:t>
            </a:r>
            <a:endParaRPr lang="fr-FR" dirty="0">
              <a:solidFill>
                <a:schemeClr val="bg1"/>
              </a:solidFill>
            </a:endParaRPr>
          </a:p>
        </p:txBody>
      </p:sp>
      <p:sp>
        <p:nvSpPr>
          <p:cNvPr id="71695" name="Rectangle 15"/>
          <p:cNvSpPr>
            <a:spLocks noChangeArrowheads="1"/>
          </p:cNvSpPr>
          <p:nvPr/>
        </p:nvSpPr>
        <p:spPr bwMode="auto">
          <a:xfrm>
            <a:off x="1619672" y="1412776"/>
            <a:ext cx="6840760" cy="9387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1">
              <a:lnSpc>
                <a:spcPts val="2200"/>
              </a:lnSpc>
            </a:pPr>
            <a:r>
              <a:rPr kumimoji="0" lang="ar-SA" altLang="zh-CN" sz="1500" b="1" i="0" u="none" strike="noStrike" cap="none" normalizeH="0" baseline="0" dirty="0" smtClean="0">
                <a:ln>
                  <a:noFill/>
                </a:ln>
                <a:solidFill>
                  <a:srgbClr val="000000"/>
                </a:solidFill>
                <a:effectLst/>
                <a:latin typeface="Arial" pitchFamily="34" charset="0"/>
                <a:ea typeface="SimSun" pitchFamily="2" charset="-122"/>
                <a:cs typeface="Arial" pitchFamily="34" charset="0"/>
              </a:rPr>
              <a:t>1) درجة تجانس </a:t>
            </a:r>
            <a:r>
              <a:rPr kumimoji="0" lang="ar-SA" altLang="zh-CN" sz="1500" b="1"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السوق </a:t>
            </a:r>
            <a:r>
              <a:rPr kumimoji="0" lang="ar-SA" altLang="zh-CN" sz="1500" b="1" i="0" u="none" strike="noStrike" cap="none" normalizeH="0" baseline="0" dirty="0" smtClean="0">
                <a:ln>
                  <a:noFill/>
                </a:ln>
                <a:solidFill>
                  <a:srgbClr val="000000"/>
                </a:solidFill>
                <a:effectLst/>
                <a:latin typeface="Arial" pitchFamily="34" charset="0"/>
                <a:ea typeface="SimSun" pitchFamily="2" charset="-122"/>
                <a:cs typeface="Arial" pitchFamily="34" charset="0"/>
              </a:rPr>
              <a:t>: </a:t>
            </a:r>
            <a:r>
              <a:rPr lang="ar-SA" altLang="zh-CN" sz="1500" dirty="0" smtClean="0">
                <a:solidFill>
                  <a:srgbClr val="000000"/>
                </a:solidFill>
                <a:latin typeface="Arial" pitchFamily="34" charset="0"/>
                <a:ea typeface="SimSun" pitchFamily="2" charset="-122"/>
                <a:cs typeface="Arial" pitchFamily="34" charset="0"/>
              </a:rPr>
              <a:t>عندما تتبنى </a:t>
            </a:r>
            <a:r>
              <a:rPr kumimoji="0" lang="ar-SA" altLang="zh-CN" sz="15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المؤسسة تسويقا مستهدفا فإنها تواجه عدة أنواع من الأسواق، ولو أن </a:t>
            </a:r>
            <a:r>
              <a:rPr kumimoji="0" lang="ar-SA" altLang="zh-CN" sz="15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تفضيلات</a:t>
            </a:r>
            <a:r>
              <a:rPr kumimoji="0" lang="ar-SA" altLang="zh-CN" sz="15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المستهلكين يمكن أن نمثلها بنقاط موزعة في مستوٍ، فإن هذه النقاط ستكون على ثلاثة أشكال كما يلي:</a:t>
            </a:r>
            <a:endParaRPr kumimoji="0" lang="fr-FR" altLang="zh-CN" sz="15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just" defTabSz="914400" rtl="0" eaLnBrk="0" fontAlgn="base" latinLnBrk="0" hangingPunct="0">
              <a:lnSpc>
                <a:spcPts val="2200"/>
              </a:lnSpc>
              <a:spcBef>
                <a:spcPct val="0"/>
              </a:spcBef>
              <a:spcAft>
                <a:spcPct val="0"/>
              </a:spcAft>
              <a:buClrTx/>
              <a:buSzTx/>
              <a:buFontTx/>
              <a:buNone/>
              <a:tabLst/>
            </a:pPr>
            <a:endParaRPr kumimoji="0" lang="fr-FR" altLang="zh-CN" sz="1500" b="0" i="0" u="none" strike="noStrike" cap="none" normalizeH="0" baseline="0" dirty="0" smtClean="0">
              <a:ln>
                <a:noFill/>
              </a:ln>
              <a:solidFill>
                <a:srgbClr val="000000"/>
              </a:solidFill>
              <a:effectLst/>
              <a:latin typeface="Arial" pitchFamily="34" charset="0"/>
              <a:cs typeface="Arial" pitchFamily="34" charset="0"/>
            </a:endParaRPr>
          </a:p>
        </p:txBody>
      </p:sp>
      <p:grpSp>
        <p:nvGrpSpPr>
          <p:cNvPr id="2" name="Group 1"/>
          <p:cNvGrpSpPr>
            <a:grpSpLocks/>
          </p:cNvGrpSpPr>
          <p:nvPr/>
        </p:nvGrpSpPr>
        <p:grpSpPr bwMode="auto">
          <a:xfrm>
            <a:off x="1763688" y="2564904"/>
            <a:ext cx="5757863" cy="2535237"/>
            <a:chOff x="1134" y="5696"/>
            <a:chExt cx="9068" cy="3993"/>
          </a:xfrm>
        </p:grpSpPr>
        <p:grpSp>
          <p:nvGrpSpPr>
            <p:cNvPr id="3" name="Group 3"/>
            <p:cNvGrpSpPr>
              <a:grpSpLocks/>
            </p:cNvGrpSpPr>
            <p:nvPr/>
          </p:nvGrpSpPr>
          <p:grpSpPr bwMode="auto">
            <a:xfrm>
              <a:off x="1134" y="5696"/>
              <a:ext cx="9068" cy="2712"/>
              <a:chOff x="1418" y="8766"/>
              <a:chExt cx="9068" cy="2712"/>
            </a:xfrm>
          </p:grpSpPr>
          <p:sp>
            <p:nvSpPr>
              <p:cNvPr id="71694" name="Freeform 14"/>
              <p:cNvSpPr>
                <a:spLocks/>
              </p:cNvSpPr>
              <p:nvPr/>
            </p:nvSpPr>
            <p:spPr bwMode="auto">
              <a:xfrm>
                <a:off x="1478" y="9306"/>
                <a:ext cx="2222" cy="2158"/>
              </a:xfrm>
              <a:custGeom>
                <a:avLst/>
                <a:gdLst/>
                <a:ahLst/>
                <a:cxnLst>
                  <a:cxn ang="0">
                    <a:pos x="19" y="0"/>
                  </a:cxn>
                  <a:cxn ang="0">
                    <a:pos x="0" y="1125"/>
                  </a:cxn>
                  <a:cxn ang="0">
                    <a:pos x="2880" y="1125"/>
                  </a:cxn>
                </a:cxnLst>
                <a:rect l="0" t="0" r="r" b="b"/>
                <a:pathLst>
                  <a:path w="2880" h="1125">
                    <a:moveTo>
                      <a:pt x="19" y="0"/>
                    </a:moveTo>
                    <a:lnTo>
                      <a:pt x="0" y="1125"/>
                    </a:lnTo>
                    <a:lnTo>
                      <a:pt x="2880" y="1125"/>
                    </a:lnTo>
                  </a:path>
                </a:pathLst>
              </a:cu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71693" name="Freeform 13"/>
              <p:cNvSpPr>
                <a:spLocks/>
              </p:cNvSpPr>
              <p:nvPr/>
            </p:nvSpPr>
            <p:spPr bwMode="auto">
              <a:xfrm>
                <a:off x="8254" y="9320"/>
                <a:ext cx="2222" cy="2158"/>
              </a:xfrm>
              <a:custGeom>
                <a:avLst/>
                <a:gdLst/>
                <a:ahLst/>
                <a:cxnLst>
                  <a:cxn ang="0">
                    <a:pos x="19" y="0"/>
                  </a:cxn>
                  <a:cxn ang="0">
                    <a:pos x="0" y="1125"/>
                  </a:cxn>
                  <a:cxn ang="0">
                    <a:pos x="2880" y="1125"/>
                  </a:cxn>
                </a:cxnLst>
                <a:rect l="0" t="0" r="r" b="b"/>
                <a:pathLst>
                  <a:path w="2880" h="1125">
                    <a:moveTo>
                      <a:pt x="19" y="0"/>
                    </a:moveTo>
                    <a:lnTo>
                      <a:pt x="0" y="1125"/>
                    </a:lnTo>
                    <a:lnTo>
                      <a:pt x="2880" y="1125"/>
                    </a:lnTo>
                  </a:path>
                </a:pathLst>
              </a:cu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71692" name="Freeform 12"/>
              <p:cNvSpPr>
                <a:spLocks/>
              </p:cNvSpPr>
              <p:nvPr/>
            </p:nvSpPr>
            <p:spPr bwMode="auto">
              <a:xfrm>
                <a:off x="4865" y="9320"/>
                <a:ext cx="2222" cy="2158"/>
              </a:xfrm>
              <a:custGeom>
                <a:avLst/>
                <a:gdLst/>
                <a:ahLst/>
                <a:cxnLst>
                  <a:cxn ang="0">
                    <a:pos x="19" y="0"/>
                  </a:cxn>
                  <a:cxn ang="0">
                    <a:pos x="0" y="1125"/>
                  </a:cxn>
                  <a:cxn ang="0">
                    <a:pos x="2880" y="1125"/>
                  </a:cxn>
                </a:cxnLst>
                <a:rect l="0" t="0" r="r" b="b"/>
                <a:pathLst>
                  <a:path w="2880" h="1125">
                    <a:moveTo>
                      <a:pt x="19" y="0"/>
                    </a:moveTo>
                    <a:lnTo>
                      <a:pt x="0" y="1125"/>
                    </a:lnTo>
                    <a:lnTo>
                      <a:pt x="2880" y="1125"/>
                    </a:lnTo>
                  </a:path>
                </a:pathLst>
              </a:custGeom>
              <a:noFill/>
              <a:ln w="9525">
                <a:solidFill>
                  <a:srgbClr val="000000"/>
                </a:solidFill>
                <a:round/>
                <a:headEnd type="triangle" w="med" len="med"/>
                <a:tailEnd type="triangle" w="med" len="me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71691" name="Oval 11" descr="5 %"/>
              <p:cNvSpPr>
                <a:spLocks noChangeArrowheads="1"/>
              </p:cNvSpPr>
              <p:nvPr/>
            </p:nvSpPr>
            <p:spPr bwMode="auto">
              <a:xfrm>
                <a:off x="2738" y="9846"/>
                <a:ext cx="840" cy="720"/>
              </a:xfrm>
              <a:prstGeom prst="ellipse">
                <a:avLst/>
              </a:prstGeom>
              <a:pattFill prst="pct5">
                <a:fgClr>
                  <a:srgbClr val="000000"/>
                </a:fgClr>
                <a:bgClr>
                  <a:srgbClr val="FFFFFF"/>
                </a:bgClr>
              </a:pattFill>
              <a:ln w="9525">
                <a:noFill/>
                <a:round/>
                <a:headEnd/>
                <a:tailEnd/>
              </a:ln>
            </p:spPr>
            <p:txBody>
              <a:bodyPr vert="horz" wrap="square" lIns="91440" tIns="45720" rIns="91440" bIns="45720" numCol="1" anchor="t" anchorCtr="0" compatLnSpc="1">
                <a:prstTxWarp prst="textNoShape">
                  <a:avLst/>
                </a:prstTxWarp>
              </a:bodyPr>
              <a:lstStyle/>
              <a:p>
                <a:endParaRPr lang="fr-FR" dirty="0">
                  <a:solidFill>
                    <a:srgbClr val="000000"/>
                  </a:solidFill>
                </a:endParaRPr>
              </a:p>
            </p:txBody>
          </p:sp>
          <p:sp>
            <p:nvSpPr>
              <p:cNvPr id="71690" name="Oval 10" descr="5 %"/>
              <p:cNvSpPr>
                <a:spLocks noChangeArrowheads="1"/>
              </p:cNvSpPr>
              <p:nvPr/>
            </p:nvSpPr>
            <p:spPr bwMode="auto">
              <a:xfrm>
                <a:off x="1658" y="9397"/>
                <a:ext cx="840" cy="840"/>
              </a:xfrm>
              <a:prstGeom prst="ellipse">
                <a:avLst/>
              </a:prstGeom>
              <a:pattFill prst="pct5">
                <a:fgClr>
                  <a:srgbClr val="000000"/>
                </a:fgClr>
                <a:bgClr>
                  <a:srgbClr val="FFFFFF"/>
                </a:bgClr>
              </a:pattFill>
              <a:ln w="9525">
                <a:noFill/>
                <a:round/>
                <a:headEnd/>
                <a:tailEnd/>
              </a:ln>
            </p:spPr>
            <p:txBody>
              <a:bodyPr vert="horz" wrap="square" lIns="91440" tIns="45720" rIns="91440" bIns="45720" numCol="1" anchor="t" anchorCtr="0" compatLnSpc="1">
                <a:prstTxWarp prst="textNoShape">
                  <a:avLst/>
                </a:prstTxWarp>
              </a:bodyPr>
              <a:lstStyle/>
              <a:p>
                <a:endParaRPr lang="fr-FR" dirty="0">
                  <a:solidFill>
                    <a:srgbClr val="000000"/>
                  </a:solidFill>
                </a:endParaRPr>
              </a:p>
            </p:txBody>
          </p:sp>
          <p:sp>
            <p:nvSpPr>
              <p:cNvPr id="71689" name="Oval 9" descr="5 %"/>
              <p:cNvSpPr>
                <a:spLocks noChangeArrowheads="1"/>
              </p:cNvSpPr>
              <p:nvPr/>
            </p:nvSpPr>
            <p:spPr bwMode="auto">
              <a:xfrm>
                <a:off x="2018" y="10566"/>
                <a:ext cx="720" cy="720"/>
              </a:xfrm>
              <a:prstGeom prst="ellipse">
                <a:avLst/>
              </a:prstGeom>
              <a:pattFill prst="pct5">
                <a:fgClr>
                  <a:srgbClr val="000000"/>
                </a:fgClr>
                <a:bgClr>
                  <a:srgbClr val="FFFFFF"/>
                </a:bgClr>
              </a:pattFill>
              <a:ln w="9525">
                <a:noFill/>
                <a:round/>
                <a:headEnd/>
                <a:tailEnd/>
              </a:ln>
            </p:spPr>
            <p:txBody>
              <a:bodyPr vert="horz" wrap="square" lIns="91440" tIns="45720" rIns="91440" bIns="45720" numCol="1" anchor="t" anchorCtr="0" compatLnSpc="1">
                <a:prstTxWarp prst="textNoShape">
                  <a:avLst/>
                </a:prstTxWarp>
              </a:bodyPr>
              <a:lstStyle/>
              <a:p>
                <a:endParaRPr lang="fr-FR" dirty="0">
                  <a:solidFill>
                    <a:srgbClr val="000000"/>
                  </a:solidFill>
                </a:endParaRPr>
              </a:p>
            </p:txBody>
          </p:sp>
          <p:sp>
            <p:nvSpPr>
              <p:cNvPr id="71688" name="Oval 8" descr="5 %"/>
              <p:cNvSpPr>
                <a:spLocks noChangeArrowheads="1"/>
              </p:cNvSpPr>
              <p:nvPr/>
            </p:nvSpPr>
            <p:spPr bwMode="auto">
              <a:xfrm>
                <a:off x="5018" y="9486"/>
                <a:ext cx="1800" cy="1832"/>
              </a:xfrm>
              <a:prstGeom prst="ellipse">
                <a:avLst/>
              </a:prstGeom>
              <a:pattFill prst="pct5">
                <a:fgClr>
                  <a:srgbClr val="000000"/>
                </a:fgClr>
                <a:bgClr>
                  <a:srgbClr val="FFFFFF"/>
                </a:bgClr>
              </a:pattFill>
              <a:ln w="9525">
                <a:no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71687" name="Oval 7" descr="5 %"/>
              <p:cNvSpPr>
                <a:spLocks noChangeArrowheads="1"/>
              </p:cNvSpPr>
              <p:nvPr/>
            </p:nvSpPr>
            <p:spPr bwMode="auto">
              <a:xfrm>
                <a:off x="8978" y="10026"/>
                <a:ext cx="840" cy="840"/>
              </a:xfrm>
              <a:prstGeom prst="ellipse">
                <a:avLst/>
              </a:prstGeom>
              <a:pattFill prst="pct5">
                <a:fgClr>
                  <a:srgbClr val="000000"/>
                </a:fgClr>
                <a:bgClr>
                  <a:srgbClr val="FFFFFF"/>
                </a:bgClr>
              </a:pattFill>
              <a:ln w="9525">
                <a:no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71686" name="Text Box 6"/>
              <p:cNvSpPr txBox="1">
                <a:spLocks noChangeArrowheads="1"/>
              </p:cNvSpPr>
              <p:nvPr/>
            </p:nvSpPr>
            <p:spPr bwMode="auto">
              <a:xfrm>
                <a:off x="8206" y="8766"/>
                <a:ext cx="2280" cy="5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zh-CN" sz="16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أ- </a:t>
                </a:r>
                <a:r>
                  <a:rPr kumimoji="0" lang="ar-SA" altLang="zh-CN" sz="1600"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تفضيلات</a:t>
                </a:r>
                <a:r>
                  <a:rPr kumimoji="0" lang="ar-SA" altLang="zh-CN" sz="16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متجانسة</a:t>
                </a:r>
                <a:endParaRPr kumimoji="0" lang="ar-SA" altLang="zh-CN"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71685" name="Text Box 5"/>
              <p:cNvSpPr txBox="1">
                <a:spLocks noChangeArrowheads="1"/>
              </p:cNvSpPr>
              <p:nvPr/>
            </p:nvSpPr>
            <p:spPr bwMode="auto">
              <a:xfrm>
                <a:off x="4812" y="8766"/>
                <a:ext cx="2280" cy="5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zh-CN" sz="16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ب- </a:t>
                </a:r>
                <a:r>
                  <a:rPr kumimoji="0" lang="ar-SA" altLang="zh-CN" sz="1600"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تفضيلات</a:t>
                </a:r>
                <a:r>
                  <a:rPr kumimoji="0" lang="ar-SA" altLang="zh-CN" sz="16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مشتّتة</a:t>
                </a:r>
                <a:endParaRPr kumimoji="0" lang="ar-SA" altLang="zh-CN"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71684" name="Text Box 4"/>
              <p:cNvSpPr txBox="1">
                <a:spLocks noChangeArrowheads="1"/>
              </p:cNvSpPr>
              <p:nvPr/>
            </p:nvSpPr>
            <p:spPr bwMode="auto">
              <a:xfrm>
                <a:off x="1418" y="8766"/>
                <a:ext cx="2280" cy="5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zh-CN" sz="16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ج- </a:t>
                </a:r>
                <a:r>
                  <a:rPr kumimoji="0" lang="ar-SA" altLang="zh-CN" sz="1600" b="1"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تفضيلات</a:t>
                </a:r>
                <a:r>
                  <a:rPr kumimoji="0" lang="ar-SA" altLang="zh-CN" sz="16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مصنّفة</a:t>
                </a:r>
                <a:endParaRPr kumimoji="0" lang="ar-SA" altLang="zh-CN" sz="1800" b="1"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71682" name="Text Box 2"/>
            <p:cNvSpPr txBox="1">
              <a:spLocks noChangeArrowheads="1"/>
            </p:cNvSpPr>
            <p:nvPr/>
          </p:nvSpPr>
          <p:spPr bwMode="auto">
            <a:xfrm>
              <a:off x="2428" y="8789"/>
              <a:ext cx="6480" cy="900"/>
            </a:xfrm>
            <a:prstGeom prst="rect">
              <a:avLst/>
            </a:prstGeom>
            <a:noFill/>
            <a:ln w="9525">
              <a:noFill/>
              <a:miter lim="800000"/>
              <a:headEnd/>
              <a:tailEnd/>
            </a:ln>
            <a:effectLst>
              <a:outerShdw dist="17961" dir="2700000" algn="ctr" rotWithShape="0">
                <a:srgbClr val="808080"/>
              </a:outerShdw>
            </a:effectLst>
          </p:spPr>
          <p:txBody>
            <a:bodyPr vert="horz" wrap="square" lIns="91440" tIns="0" rIns="9144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tab pos="1235075" algn="l"/>
                </a:tabLst>
              </a:pPr>
              <a:r>
                <a:rPr kumimoji="0" lang="ar-SA" altLang="zh-CN" sz="1600" b="0" i="0" u="sng" strike="noStrike" cap="none" normalizeH="0" baseline="0" dirty="0" smtClean="0">
                  <a:ln>
                    <a:noFill/>
                  </a:ln>
                  <a:solidFill>
                    <a:srgbClr val="000000"/>
                  </a:solidFill>
                  <a:latin typeface="Traditional Arabic" pitchFamily="18" charset="-78"/>
                  <a:ea typeface="SimSun" pitchFamily="2" charset="-122"/>
                  <a:cs typeface="Traditional Arabic" pitchFamily="18" charset="-78"/>
                </a:rPr>
                <a:t>شكل:</a:t>
              </a:r>
              <a:r>
                <a:rPr kumimoji="0" lang="ar-SA" altLang="zh-CN" sz="1600" b="0" i="0" u="none" strike="noStrike" cap="none" normalizeH="0" baseline="0" dirty="0" smtClean="0">
                  <a:ln>
                    <a:noFill/>
                  </a:ln>
                  <a:solidFill>
                    <a:srgbClr val="000000"/>
                  </a:solidFill>
                  <a:latin typeface="Traditional Arabic" pitchFamily="18" charset="-78"/>
                  <a:ea typeface="SimSun" pitchFamily="2" charset="-122"/>
                  <a:cs typeface="Traditional Arabic" pitchFamily="18" charset="-78"/>
                </a:rPr>
                <a:t> توزيع </a:t>
              </a:r>
              <a:r>
                <a:rPr kumimoji="0" lang="ar-SA" altLang="zh-CN" sz="1600" b="0" i="0" u="none" strike="noStrike" cap="none" normalizeH="0" baseline="0" dirty="0" err="1" smtClean="0">
                  <a:ln>
                    <a:noFill/>
                  </a:ln>
                  <a:solidFill>
                    <a:srgbClr val="000000"/>
                  </a:solidFill>
                  <a:latin typeface="Traditional Arabic" pitchFamily="18" charset="-78"/>
                  <a:ea typeface="SimSun" pitchFamily="2" charset="-122"/>
                  <a:cs typeface="Traditional Arabic" pitchFamily="18" charset="-78"/>
                </a:rPr>
                <a:t>التفضيلات</a:t>
              </a:r>
              <a:r>
                <a:rPr kumimoji="0" lang="ar-SA" altLang="zh-CN" sz="1600" b="0" i="0" u="none" strike="noStrike" cap="none" normalizeH="0" baseline="0" dirty="0" smtClean="0">
                  <a:ln>
                    <a:noFill/>
                  </a:ln>
                  <a:solidFill>
                    <a:srgbClr val="000000"/>
                  </a:solidFill>
                  <a:latin typeface="Traditional Arabic" pitchFamily="18" charset="-78"/>
                  <a:ea typeface="SimSun" pitchFamily="2" charset="-122"/>
                  <a:cs typeface="Traditional Arabic" pitchFamily="18" charset="-78"/>
                </a:rPr>
                <a:t> في المجتمع</a:t>
              </a:r>
              <a:endParaRPr kumimoji="0" lang="en-US" altLang="zh-CN" sz="800" b="0" i="0" u="none" strike="noStrike" cap="none" normalizeH="0" baseline="0" dirty="0" smtClean="0">
                <a:ln>
                  <a:noFill/>
                </a:ln>
                <a:solidFill>
                  <a:srgbClr val="000000"/>
                </a:solidFill>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tab pos="1235075" algn="l"/>
                </a:tabLst>
              </a:pPr>
              <a:r>
                <a:rPr kumimoji="0" lang="ar-SA" altLang="zh-CN" sz="1600" b="1" i="0" u="sng" strike="noStrike" cap="none" normalizeH="0" baseline="0" dirty="0" err="1" smtClean="0">
                  <a:ln>
                    <a:noFill/>
                  </a:ln>
                  <a:solidFill>
                    <a:srgbClr val="000000"/>
                  </a:solidFill>
                  <a:latin typeface="Traditional Arabic" pitchFamily="18" charset="-78"/>
                  <a:ea typeface="SimSun" pitchFamily="2" charset="-122"/>
                  <a:cs typeface="Traditional Arabic" pitchFamily="18" charset="-78"/>
                </a:rPr>
                <a:t>المصـدر:</a:t>
              </a:r>
              <a:r>
                <a:rPr kumimoji="0" lang="ar-SA" altLang="zh-CN" sz="1600" b="1" i="0" u="sng" strike="noStrike" cap="none" normalizeH="0" baseline="0" dirty="0" smtClean="0">
                  <a:ln>
                    <a:noFill/>
                  </a:ln>
                  <a:solidFill>
                    <a:srgbClr val="000000"/>
                  </a:solidFill>
                  <a:latin typeface="Traditional Arabic" pitchFamily="18" charset="-78"/>
                  <a:ea typeface="SimSun" pitchFamily="2" charset="-122"/>
                  <a:cs typeface="Traditional Arabic" pitchFamily="18" charset="-78"/>
                </a:rPr>
                <a:t> </a:t>
              </a:r>
              <a:r>
                <a:rPr kumimoji="0" lang="en-US" altLang="zh-CN" sz="1200" b="0" i="1" u="none" strike="noStrike" cap="none" normalizeH="0" baseline="0" dirty="0" smtClean="0">
                  <a:ln>
                    <a:noFill/>
                  </a:ln>
                  <a:solidFill>
                    <a:srgbClr val="000000"/>
                  </a:solidFill>
                  <a:latin typeface="Times New Roman" pitchFamily="18" charset="0"/>
                  <a:ea typeface="SimSun" pitchFamily="2" charset="-122"/>
                  <a:cs typeface="Traditional Arabic" pitchFamily="18" charset="-78"/>
                </a:rPr>
                <a:t>David Mercer, Op.cit, p: 143</a:t>
              </a:r>
              <a:endParaRPr kumimoji="0" lang="en-US" altLang="zh-CN" sz="800" b="0" i="0" u="none" strike="noStrike" cap="none" normalizeH="0" baseline="0" dirty="0" smtClean="0">
                <a:ln>
                  <a:noFill/>
                </a:ln>
                <a:solidFill>
                  <a:srgbClr val="000000"/>
                </a:solidFill>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235075" algn="l"/>
                </a:tabLst>
              </a:pPr>
              <a:endParaRPr kumimoji="0" lang="en-US" altLang="zh-CN" b="0" i="0" u="none" strike="noStrike" cap="none" normalizeH="0" baseline="0" dirty="0" smtClean="0">
                <a:ln>
                  <a:noFill/>
                </a:ln>
                <a:solidFill>
                  <a:srgbClr val="000000"/>
                </a:solidFill>
                <a:latin typeface="Arial" pitchFamily="34" charset="0"/>
                <a:cs typeface="Arial" pitchFamily="34" charset="0"/>
              </a:endParaRPr>
            </a:p>
          </p:txBody>
        </p:sp>
      </p:grpSp>
      <p:sp>
        <p:nvSpPr>
          <p:cNvPr id="71700" name="Rectangle 20"/>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tab pos="1235075" algn="l"/>
              </a:tabLst>
            </a:pPr>
            <a:r>
              <a:rPr kumimoji="0" lang="ar-SA" altLang="zh-CN" sz="1700" b="0" i="0" u="none" strike="noStrike" cap="none" normalizeH="0" baseline="0" smtClean="0">
                <a:ln>
                  <a:noFill/>
                </a:ln>
                <a:solidFill>
                  <a:schemeClr val="tx1"/>
                </a:solidFill>
                <a:effectLst/>
                <a:latin typeface="Traditional Arabic" pitchFamily="18" charset="-78"/>
                <a:ea typeface="SimSun" pitchFamily="2" charset="-122"/>
                <a:cs typeface="Traditional Arabic" pitchFamily="18" charset="-78"/>
              </a:rPr>
              <a:t>	 </a:t>
            </a:r>
            <a:endParaRPr kumimoji="0" lang="fr-FR" altLang="zh-CN"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235075" algn="l"/>
              </a:tabLst>
            </a:pPr>
            <a:r>
              <a:rPr kumimoji="0" lang="fr-FR" altLang="zh-CN" sz="1800" b="0" i="0" u="none" strike="noStrike" cap="none" normalizeH="0" baseline="0" smtClean="0">
                <a:ln>
                  <a:noFill/>
                </a:ln>
                <a:solidFill>
                  <a:schemeClr val="tx1"/>
                </a:solidFill>
                <a:effectLst/>
                <a:latin typeface="Arial" pitchFamily="34" charset="0"/>
                <a:cs typeface="Arial" pitchFamily="34" charset="0"/>
              </a:rPr>
              <a:t/>
            </a:r>
            <a:br>
              <a:rPr kumimoji="0" lang="fr-FR" altLang="zh-CN" sz="1800" b="0" i="0" u="none" strike="noStrike" cap="none" normalizeH="0" baseline="0" smtClean="0">
                <a:ln>
                  <a:noFill/>
                </a:ln>
                <a:solidFill>
                  <a:schemeClr val="tx1"/>
                </a:solidFill>
                <a:effectLst/>
                <a:latin typeface="Arial" pitchFamily="34" charset="0"/>
                <a:cs typeface="Arial" pitchFamily="34" charset="0"/>
              </a:rPr>
            </a:br>
            <a:endParaRPr kumimoji="0" lang="fr-FR" altLang="zh-CN"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516216" y="1038315"/>
            <a:ext cx="2376264" cy="374461"/>
          </a:xfrm>
          <a:prstGeom prst="rect">
            <a:avLst/>
          </a:prstGeom>
        </p:spPr>
        <p:txBody>
          <a:bodyPr wrap="square">
            <a:spAutoFit/>
          </a:bodyPr>
          <a:lstStyle/>
          <a:p>
            <a:pPr algn="just" rtl="1">
              <a:lnSpc>
                <a:spcPts val="2200"/>
              </a:lnSpc>
            </a:pPr>
            <a:r>
              <a:rPr lang="ar-SA" sz="1500" b="1" dirty="0" smtClean="0">
                <a:solidFill>
                  <a:srgbClr val="000000"/>
                </a:solidFill>
              </a:rPr>
              <a:t>2) حساسية المستهلكين للأسعار:</a:t>
            </a:r>
            <a:endParaRPr lang="fr-FR" sz="1500" dirty="0">
              <a:solidFill>
                <a:srgbClr val="000000"/>
              </a:solidFill>
            </a:endParaRPr>
          </a:p>
        </p:txBody>
      </p:sp>
      <p:grpSp>
        <p:nvGrpSpPr>
          <p:cNvPr id="2" name="Group 2"/>
          <p:cNvGrpSpPr>
            <a:grpSpLocks/>
          </p:cNvGrpSpPr>
          <p:nvPr/>
        </p:nvGrpSpPr>
        <p:grpSpPr bwMode="auto">
          <a:xfrm>
            <a:off x="539552" y="1412776"/>
            <a:ext cx="5867984" cy="1120076"/>
            <a:chOff x="1188" y="8798"/>
            <a:chExt cx="9470" cy="1870"/>
          </a:xfrm>
        </p:grpSpPr>
        <p:sp>
          <p:nvSpPr>
            <p:cNvPr id="73731" name="Line 3"/>
            <p:cNvSpPr>
              <a:spLocks noChangeShapeType="1"/>
            </p:cNvSpPr>
            <p:nvPr/>
          </p:nvSpPr>
          <p:spPr bwMode="auto">
            <a:xfrm>
              <a:off x="1514" y="9594"/>
              <a:ext cx="8880" cy="0"/>
            </a:xfrm>
            <a:prstGeom prst="line">
              <a:avLst/>
            </a:prstGeom>
            <a:noFill/>
            <a:ln w="19050">
              <a:solidFill>
                <a:srgbClr val="000000"/>
              </a:solidFill>
              <a:round/>
              <a:headEnd type="triangle" w="med" len="med"/>
              <a:tailEnd type="triangle" w="med" len="med"/>
            </a:ln>
            <a:effectLst/>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73732" name="Line 4"/>
            <p:cNvSpPr>
              <a:spLocks noChangeShapeType="1"/>
            </p:cNvSpPr>
            <p:nvPr/>
          </p:nvSpPr>
          <p:spPr bwMode="auto">
            <a:xfrm>
              <a:off x="5954" y="9238"/>
              <a:ext cx="0" cy="720"/>
            </a:xfrm>
            <a:prstGeom prst="line">
              <a:avLst/>
            </a:prstGeom>
            <a:noFill/>
            <a:ln w="1905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73733" name="Text Box 5"/>
            <p:cNvSpPr txBox="1">
              <a:spLocks noChangeArrowheads="1"/>
            </p:cNvSpPr>
            <p:nvPr/>
          </p:nvSpPr>
          <p:spPr bwMode="auto">
            <a:xfrm>
              <a:off x="7058" y="8798"/>
              <a:ext cx="3600" cy="533"/>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جاذبية التوافق مع رغبة المستهلك</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73734" name="Text Box 6"/>
            <p:cNvSpPr txBox="1">
              <a:spLocks noChangeArrowheads="1"/>
            </p:cNvSpPr>
            <p:nvPr/>
          </p:nvSpPr>
          <p:spPr bwMode="auto">
            <a:xfrm>
              <a:off x="1298" y="8816"/>
              <a:ext cx="3600" cy="533"/>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جاذبية الأسعار الأولى</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73735" name="Text Box 7"/>
            <p:cNvSpPr txBox="1">
              <a:spLocks noChangeArrowheads="1"/>
            </p:cNvSpPr>
            <p:nvPr/>
          </p:nvSpPr>
          <p:spPr bwMode="auto">
            <a:xfrm>
              <a:off x="6158" y="9692"/>
              <a:ext cx="4500" cy="976"/>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ts val="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منتجات على المقاس</a:t>
              </a:r>
              <a:r>
                <a:rPr lang="ar-SA" sz="1600" b="1" dirty="0" smtClean="0">
                  <a:solidFill>
                    <a:srgbClr val="000000"/>
                  </a:solidFill>
                  <a:latin typeface="Traditional Arabic" pitchFamily="18" charset="-78"/>
                  <a:ea typeface="Arial" pitchFamily="34" charset="0"/>
                  <a:cs typeface="Traditional Arabic" pitchFamily="18" charset="-78"/>
                </a:rPr>
                <a:t>  </a:t>
              </a:r>
              <a:r>
                <a:rPr kumimoji="0" lang="fr-FR" sz="1200" b="1" i="1" u="none" strike="noStrike" cap="none" normalizeH="0" baseline="0" dirty="0" smtClean="0">
                  <a:ln>
                    <a:noFill/>
                  </a:ln>
                  <a:solidFill>
                    <a:srgbClr val="000000"/>
                  </a:solidFill>
                  <a:effectLst/>
                  <a:latin typeface="Times New Roman" pitchFamily="18" charset="0"/>
                  <a:ea typeface="Arial" pitchFamily="34" charset="0"/>
                  <a:cs typeface="Times New Roman" pitchFamily="18" charset="0"/>
                </a:rPr>
                <a:t>Sur mesure</a:t>
              </a:r>
            </a:p>
            <a:p>
              <a:pPr marL="0" marR="0" lvl="0" indent="0" algn="r" defTabSz="914400" rtl="1" eaLnBrk="1" fontAlgn="base" latinLnBrk="0" hangingPunct="1">
                <a:lnSpc>
                  <a:spcPct val="100000"/>
                </a:lnSpc>
                <a:spcBef>
                  <a:spcPct val="0"/>
                </a:spcBef>
                <a:spcAft>
                  <a:spcPts val="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التجزئة</a:t>
              </a: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المفرطة</a:t>
              </a: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lang="en-US" sz="1200" b="1" i="1" dirty="0" smtClean="0">
                  <a:solidFill>
                    <a:srgbClr val="000000"/>
                  </a:solidFill>
                  <a:latin typeface="Times New Roman" pitchFamily="18" charset="0"/>
                  <a:ea typeface="Arial" pitchFamily="34" charset="0"/>
                  <a:cs typeface="Times New Roman" pitchFamily="18" charset="0"/>
                </a:rPr>
                <a:t>hyper segmentation</a:t>
              </a:r>
              <a:endParaRPr lang="fr-FR" sz="1200" b="1" i="1" dirty="0" smtClean="0">
                <a:solidFill>
                  <a:srgbClr val="000000"/>
                </a:solidFill>
                <a:latin typeface="Times New Roman" pitchFamily="18" charset="0"/>
                <a:ea typeface="Arial" pitchFamily="34" charset="0"/>
                <a:cs typeface="Times New Roman" pitchFamily="18" charset="0"/>
              </a:endParaRPr>
            </a:p>
          </p:txBody>
        </p:sp>
        <p:sp>
          <p:nvSpPr>
            <p:cNvPr id="73736" name="Text Box 8"/>
            <p:cNvSpPr txBox="1">
              <a:spLocks noChangeArrowheads="1"/>
            </p:cNvSpPr>
            <p:nvPr/>
          </p:nvSpPr>
          <p:spPr bwMode="auto">
            <a:xfrm>
              <a:off x="1188" y="9683"/>
              <a:ext cx="4910" cy="951"/>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ts val="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منتجات منمطة</a:t>
              </a: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lang="fr-FR" sz="1200" b="1" i="1" dirty="0" smtClean="0">
                  <a:solidFill>
                    <a:srgbClr val="000000"/>
                  </a:solidFill>
                  <a:latin typeface="Times New Roman" pitchFamily="18" charset="0"/>
                  <a:ea typeface="Arial" pitchFamily="34" charset="0"/>
                  <a:cs typeface="Times New Roman" pitchFamily="18" charset="0"/>
                </a:rPr>
                <a:t>Standardised</a:t>
              </a:r>
            </a:p>
            <a:p>
              <a:pPr marL="0" marR="0" lvl="0" indent="0" algn="l" defTabSz="914400" rtl="1" eaLnBrk="1" fontAlgn="base" latinLnBrk="0" hangingPunct="1">
                <a:lnSpc>
                  <a:spcPct val="100000"/>
                </a:lnSpc>
                <a:spcBef>
                  <a:spcPct val="0"/>
                </a:spcBef>
                <a:spcAft>
                  <a:spcPts val="0"/>
                </a:spcAft>
                <a:buClrTx/>
                <a:buSzTx/>
                <a:buFontTx/>
                <a:buNone/>
                <a:tabLst/>
              </a:pP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التجزئة العكسية </a:t>
              </a:r>
              <a:r>
                <a:rPr lang="en-US" sz="1200" b="1" i="1" dirty="0" smtClean="0">
                  <a:solidFill>
                    <a:srgbClr val="000000"/>
                  </a:solidFill>
                  <a:latin typeface="Times New Roman" pitchFamily="18" charset="0"/>
                  <a:ea typeface="Arial" pitchFamily="34" charset="0"/>
                  <a:cs typeface="Times New Roman" pitchFamily="18" charset="0"/>
                </a:rPr>
                <a:t>Counter</a:t>
              </a:r>
              <a:r>
                <a:rPr kumimoji="0" lang="en-US" sz="1100" b="1" i="1" u="none" strike="noStrike" cap="none" normalizeH="0" baseline="0" dirty="0" smtClean="0">
                  <a:ln>
                    <a:noFill/>
                  </a:ln>
                  <a:solidFill>
                    <a:srgbClr val="000000"/>
                  </a:solidFill>
                  <a:effectLst/>
                  <a:latin typeface="Calibri" pitchFamily="34" charset="0"/>
                  <a:ea typeface="Arial" pitchFamily="34" charset="0"/>
                  <a:cs typeface="Arial" pitchFamily="34" charset="0"/>
                </a:rPr>
                <a:t> </a:t>
              </a:r>
              <a:r>
                <a:rPr lang="en-US" sz="1200" b="1" i="1" dirty="0" smtClean="0">
                  <a:solidFill>
                    <a:srgbClr val="000000"/>
                  </a:solidFill>
                  <a:latin typeface="Times New Roman" pitchFamily="18" charset="0"/>
                  <a:ea typeface="Arial" pitchFamily="34" charset="0"/>
                  <a:cs typeface="Times New Roman" pitchFamily="18" charset="0"/>
                </a:rPr>
                <a:t>segmentation</a:t>
              </a:r>
              <a:r>
                <a:rPr kumimoji="0" lang="ar-SA" sz="1100" b="1" i="1" u="none" strike="noStrike" cap="none" normalizeH="0" baseline="0" dirty="0" smtClean="0">
                  <a:ln>
                    <a:noFill/>
                  </a:ln>
                  <a:solidFill>
                    <a:srgbClr val="000000"/>
                  </a:solidFill>
                  <a:effectLst/>
                  <a:latin typeface="Arial" pitchFamily="34" charset="0"/>
                  <a:ea typeface="Arial" pitchFamily="34" charset="0"/>
                  <a:cs typeface="Arial" pitchFamily="34" charset="0"/>
                </a:rPr>
                <a:t> </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73737" name="Text Box 9"/>
            <p:cNvSpPr txBox="1">
              <a:spLocks noChangeArrowheads="1"/>
            </p:cNvSpPr>
            <p:nvPr/>
          </p:nvSpPr>
          <p:spPr bwMode="auto">
            <a:xfrm>
              <a:off x="5352" y="9968"/>
              <a:ext cx="1200" cy="509"/>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5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التجزئـة</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grpSp>
      <p:sp>
        <p:nvSpPr>
          <p:cNvPr id="73738" name="Rectangle 10"/>
          <p:cNvSpPr>
            <a:spLocks noChangeArrowheads="1"/>
          </p:cNvSpPr>
          <p:nvPr/>
        </p:nvSpPr>
        <p:spPr bwMode="auto">
          <a:xfrm>
            <a:off x="323528" y="2628201"/>
            <a:ext cx="619268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tab pos="1412875" algn="l"/>
              </a:tabLst>
            </a:pPr>
            <a:r>
              <a:rPr kumimoji="0" lang="ar-SA" altLang="zh-CN" sz="15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شكـل:</a:t>
            </a:r>
            <a:r>
              <a:rPr kumimoji="0" lang="ar-SA" altLang="zh-CN" sz="15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انجذاب المستهلك نحو الأسعار المنخفضة</a:t>
            </a:r>
            <a:endParaRPr kumimoji="0" lang="fr-FR" altLang="zh-CN" sz="800" b="0" i="0" u="none" strike="noStrike" cap="none" normalizeH="0" baseline="0" dirty="0" smtClean="0">
              <a:ln>
                <a:noFill/>
              </a:ln>
              <a:solidFill>
                <a:srgbClr val="000000"/>
              </a:solidFill>
              <a:effectLst/>
              <a:latin typeface="Arial" pitchFamily="34" charset="0"/>
              <a:cs typeface="Arial" pitchFamily="34" charset="0"/>
            </a:endParaRPr>
          </a:p>
          <a:p>
            <a:pPr lvl="0" algn="ctr" rtl="1" eaLnBrk="0" hangingPunct="0">
              <a:tabLst>
                <a:tab pos="1412875" algn="l"/>
              </a:tabLst>
            </a:pPr>
            <a:r>
              <a:rPr kumimoji="0" lang="ar-SA" altLang="zh-CN" sz="1500" b="1" i="0" u="sng"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المصـدر</a:t>
            </a:r>
            <a:r>
              <a:rPr kumimoji="0" lang="ar-SA" altLang="zh-CN" sz="1700" b="1" i="0" u="sng"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a:t>
            </a:r>
            <a:r>
              <a:rPr kumimoji="0" lang="ar-SA" altLang="zh-CN" sz="17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fr-FR" altLang="zh-CN" sz="1200" b="0" i="1" u="none" strike="noStrike" cap="none" normalizeH="0" baseline="0" dirty="0" err="1" smtClean="0">
                <a:ln>
                  <a:noFill/>
                </a:ln>
                <a:solidFill>
                  <a:srgbClr val="000000"/>
                </a:solidFill>
                <a:effectLst/>
                <a:latin typeface="Times New Roman" pitchFamily="18" charset="0"/>
                <a:ea typeface="SimSun" pitchFamily="2" charset="-122"/>
                <a:cs typeface="Times New Roman" pitchFamily="18" charset="0"/>
              </a:rPr>
              <a:t>F.Baldo</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et al, </a:t>
            </a:r>
            <a:r>
              <a:rPr lang="fr-FR" altLang="zh-CN" sz="1200" i="1" dirty="0" smtClean="0">
                <a:solidFill>
                  <a:srgbClr val="000000"/>
                </a:solidFill>
                <a:latin typeface="Times New Roman" pitchFamily="18" charset="0"/>
                <a:ea typeface="SimSun" pitchFamily="2" charset="-122"/>
                <a:cs typeface="Times New Roman" pitchFamily="18" charset="0"/>
              </a:rPr>
              <a:t>, La segmentation : méthodes et pratiques, Université de Metz, p</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 28</a:t>
            </a:r>
            <a:endParaRPr kumimoji="0" lang="fr-FR" altLang="zh-CN"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73739" name="Rectangle 11"/>
          <p:cNvSpPr>
            <a:spLocks noChangeArrowheads="1"/>
          </p:cNvSpPr>
          <p:nvPr/>
        </p:nvSpPr>
        <p:spPr bwMode="auto">
          <a:xfrm>
            <a:off x="6516216" y="4149080"/>
            <a:ext cx="1691680"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ts val="2100"/>
              </a:lnSpc>
              <a:spcBef>
                <a:spcPct val="0"/>
              </a:spcBef>
              <a:spcAft>
                <a:spcPct val="0"/>
              </a:spcAft>
              <a:buClrTx/>
              <a:buSzTx/>
              <a:buFontTx/>
              <a:buNone/>
              <a:tabLst>
                <a:tab pos="1412875" algn="l"/>
              </a:tabLst>
            </a:pPr>
            <a:r>
              <a:rPr kumimoji="0" lang="ar-SA" altLang="zh-CN" sz="1500" i="0" u="none" strike="noStrike" cap="none" normalizeH="0" baseline="0" dirty="0" smtClean="0">
                <a:ln>
                  <a:noFill/>
                </a:ln>
                <a:solidFill>
                  <a:srgbClr val="000000"/>
                </a:solidFill>
                <a:effectLst/>
                <a:latin typeface="Arial" pitchFamily="34" charset="0"/>
                <a:ea typeface="SimSun" pitchFamily="2" charset="-122"/>
                <a:cs typeface="Arial" pitchFamily="34" charset="0"/>
              </a:rPr>
              <a:t>    في ظل هذا الأفق الذي يبحث فيه المستهلك عن الأسعار المنخفضة فإن الخيارات التسويقية للمؤسسة يمكن تلخيصها في الشكل </a:t>
            </a:r>
            <a:r>
              <a:rPr kumimoji="0" lang="ar-SA" altLang="zh-CN" sz="150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الآتي:</a:t>
            </a:r>
            <a:endParaRPr kumimoji="0" lang="ar-SA" altLang="zh-CN" sz="1500" i="0" u="none" strike="noStrike" cap="none" normalizeH="0" baseline="0" dirty="0" smtClean="0">
              <a:ln>
                <a:noFill/>
              </a:ln>
              <a:solidFill>
                <a:srgbClr val="000000"/>
              </a:solidFill>
              <a:effectLst/>
              <a:latin typeface="Arial" pitchFamily="34" charset="0"/>
              <a:cs typeface="Arial" pitchFamily="34" charset="0"/>
            </a:endParaRPr>
          </a:p>
        </p:txBody>
      </p:sp>
      <p:pic>
        <p:nvPicPr>
          <p:cNvPr id="73741" name="Picture 13"/>
          <p:cNvPicPr>
            <a:picLocks noChangeAspect="1" noChangeArrowheads="1"/>
          </p:cNvPicPr>
          <p:nvPr/>
        </p:nvPicPr>
        <p:blipFill>
          <a:blip r:embed="rId2" cstate="print"/>
          <a:srcRect/>
          <a:stretch>
            <a:fillRect/>
          </a:stretch>
        </p:blipFill>
        <p:spPr bwMode="auto">
          <a:xfrm>
            <a:off x="1190228" y="3429000"/>
            <a:ext cx="4533900" cy="3171825"/>
          </a:xfrm>
          <a:prstGeom prst="rect">
            <a:avLst/>
          </a:prstGeom>
          <a:noFill/>
          <a:ln w="9525">
            <a:noFill/>
            <a:miter lim="800000"/>
            <a:headEnd/>
            <a:tailEnd/>
          </a:ln>
        </p:spPr>
      </p:pic>
      <p:sp>
        <p:nvSpPr>
          <p:cNvPr id="18" name="Rectangle 17"/>
          <p:cNvSpPr/>
          <p:nvPr/>
        </p:nvSpPr>
        <p:spPr>
          <a:xfrm>
            <a:off x="6732240" y="1628800"/>
            <a:ext cx="2051720" cy="1785104"/>
          </a:xfrm>
          <a:prstGeom prst="rect">
            <a:avLst/>
          </a:prstGeom>
        </p:spPr>
        <p:txBody>
          <a:bodyPr wrap="square">
            <a:spAutoFit/>
          </a:bodyPr>
          <a:lstStyle/>
          <a:p>
            <a:pPr algn="just" rtl="1">
              <a:lnSpc>
                <a:spcPts val="2200"/>
              </a:lnSpc>
            </a:pPr>
            <a:r>
              <a:rPr lang="ar-SA" sz="1500" dirty="0" smtClean="0">
                <a:solidFill>
                  <a:srgbClr val="000000"/>
                </a:solidFill>
              </a:rPr>
              <a:t>ما هي الدرجة التي يُجزّأ </a:t>
            </a:r>
            <a:r>
              <a:rPr lang="ar-SA" sz="1500" dirty="0" err="1" smtClean="0">
                <a:solidFill>
                  <a:srgbClr val="000000"/>
                </a:solidFill>
              </a:rPr>
              <a:t>بها</a:t>
            </a:r>
            <a:r>
              <a:rPr lang="ar-SA" sz="1500" dirty="0" smtClean="0">
                <a:solidFill>
                  <a:srgbClr val="000000"/>
                </a:solidFill>
              </a:rPr>
              <a:t> السوق حتى يضمن للمؤسسة إنتاجا بنوعية مقبولة وسعر مرض تستطيع من خلاله الحفاظ على زبائنها في ظل الحساسية تجاه الأسعار:</a:t>
            </a:r>
            <a:endParaRPr lang="fr-FR" sz="1500" dirty="0" smtClean="0">
              <a:solidFill>
                <a:srgbClr val="000000"/>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30694" y="1577816"/>
            <a:ext cx="7573754" cy="784830"/>
          </a:xfrm>
          <a:prstGeom prst="rect">
            <a:avLst/>
          </a:prstGeom>
        </p:spPr>
        <p:txBody>
          <a:bodyPr wrap="square">
            <a:spAutoFit/>
          </a:bodyPr>
          <a:lstStyle/>
          <a:p>
            <a:pPr algn="just" rtl="1"/>
            <a:r>
              <a:rPr lang="ar-SA" sz="1500" b="1" dirty="0" smtClean="0">
                <a:solidFill>
                  <a:srgbClr val="000000"/>
                </a:solidFill>
              </a:rPr>
              <a:t>3) درجة تجانس </a:t>
            </a:r>
            <a:r>
              <a:rPr lang="ar-SA" sz="1500" b="1" dirty="0" err="1" smtClean="0">
                <a:solidFill>
                  <a:srgbClr val="000000"/>
                </a:solidFill>
              </a:rPr>
              <a:t>المنتوج</a:t>
            </a:r>
            <a:r>
              <a:rPr lang="ar-SA" sz="1500" b="1" dirty="0" smtClean="0">
                <a:solidFill>
                  <a:srgbClr val="000000"/>
                </a:solidFill>
              </a:rPr>
              <a:t>: </a:t>
            </a:r>
            <a:r>
              <a:rPr lang="ar-SA" sz="1500" dirty="0" smtClean="0">
                <a:solidFill>
                  <a:srgbClr val="000000"/>
                </a:solidFill>
              </a:rPr>
              <a:t>كلما كانت علامات المنتج الواحد متجانسة أكثر  فإنه من المناسب اتباع التسويق غير التميزي، أما في حالة المنتجات المختلفة فقد يكون لدى المؤسسة الخيار بين استهداف السوق بإستراتيجية تمييزية أو اختيار قطاع واحد يتم التركيز عليه والتخصص في </a:t>
            </a:r>
            <a:r>
              <a:rPr lang="ar-SA" sz="1500" dirty="0" err="1" smtClean="0">
                <a:solidFill>
                  <a:srgbClr val="000000"/>
                </a:solidFill>
              </a:rPr>
              <a:t>خدمته .</a:t>
            </a:r>
            <a:endParaRPr lang="ar-SA" sz="1500" dirty="0" smtClean="0">
              <a:solidFill>
                <a:srgbClr val="000000"/>
              </a:solidFill>
            </a:endParaRPr>
          </a:p>
        </p:txBody>
      </p:sp>
      <p:sp>
        <p:nvSpPr>
          <p:cNvPr id="5" name="Rectangle 4"/>
          <p:cNvSpPr/>
          <p:nvPr/>
        </p:nvSpPr>
        <p:spPr>
          <a:xfrm>
            <a:off x="1043608" y="2485345"/>
            <a:ext cx="7632848" cy="1015663"/>
          </a:xfrm>
          <a:prstGeom prst="rect">
            <a:avLst/>
          </a:prstGeom>
        </p:spPr>
        <p:txBody>
          <a:bodyPr wrap="square">
            <a:spAutoFit/>
          </a:bodyPr>
          <a:lstStyle/>
          <a:p>
            <a:pPr algn="just" rtl="1"/>
            <a:r>
              <a:rPr lang="ar-SA" sz="1500" b="1" dirty="0" smtClean="0">
                <a:solidFill>
                  <a:srgbClr val="000000"/>
                </a:solidFill>
              </a:rPr>
              <a:t> 4) الإستراتيجيات التسويقية للمنافسين: </a:t>
            </a:r>
            <a:r>
              <a:rPr lang="ar-SA" sz="1500" dirty="0" smtClean="0">
                <a:solidFill>
                  <a:srgbClr val="000000"/>
                </a:solidFill>
              </a:rPr>
              <a:t>عندما يتبع المنافسون سياسة استهداف تمييزية، فإنه من الخطأ أن تواجه المؤسسة ذلك بسياسة تسويق غير </a:t>
            </a:r>
            <a:r>
              <a:rPr lang="ar-SA" sz="1500" dirty="0" err="1" smtClean="0">
                <a:solidFill>
                  <a:srgbClr val="000000"/>
                </a:solidFill>
              </a:rPr>
              <a:t>تمييزي </a:t>
            </a:r>
            <a:r>
              <a:rPr lang="ar-SA" sz="1500" dirty="0" smtClean="0">
                <a:solidFill>
                  <a:srgbClr val="000000"/>
                </a:solidFill>
              </a:rPr>
              <a:t>(موحد) وإنما قد يكون من الأجدى اتباع استراتيجية التركيز على قطاع يتصف فيه المنافسون بالضعف وقلة العدد، وعلى النقيض من الحالة الأولى فإنه عندما ينتهج المنافسون تسويقا غير تمييزي فإن المؤسسة يمكن لها أن تفيد كثيرا من تجزئة السوق واستهدافه بإستراتيجية تمييزية أو تركيزية تؤمّن.</a:t>
            </a:r>
            <a:endParaRPr lang="fr-FR" sz="1500" dirty="0">
              <a:solidFill>
                <a:srgbClr val="000000"/>
              </a:solidFill>
            </a:endParaRPr>
          </a:p>
        </p:txBody>
      </p:sp>
      <p:sp>
        <p:nvSpPr>
          <p:cNvPr id="33796" name="Rectangle 4"/>
          <p:cNvSpPr>
            <a:spLocks noChangeArrowheads="1"/>
          </p:cNvSpPr>
          <p:nvPr/>
        </p:nvSpPr>
        <p:spPr bwMode="auto">
          <a:xfrm>
            <a:off x="1062658" y="3679864"/>
            <a:ext cx="756084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ar-SA" altLang="zh-CN" sz="1500" b="1" i="0" u="none" strike="noStrike" cap="none" normalizeH="0" baseline="0" dirty="0" smtClean="0">
                <a:ln>
                  <a:noFill/>
                </a:ln>
                <a:solidFill>
                  <a:srgbClr val="000000"/>
                </a:solidFill>
                <a:effectLst/>
                <a:latin typeface="Arial" pitchFamily="34" charset="0"/>
                <a:ea typeface="SimSun" pitchFamily="2" charset="-122"/>
                <a:cs typeface="Arial" pitchFamily="34" charset="0"/>
              </a:rPr>
              <a:t>5)</a:t>
            </a:r>
            <a:r>
              <a:rPr kumimoji="0" lang="ar-SA" altLang="zh-CN" sz="1500" b="1" i="0" u="none" strike="noStrike" cap="none" normalizeH="0" dirty="0" smtClean="0">
                <a:ln>
                  <a:noFill/>
                </a:ln>
                <a:solidFill>
                  <a:srgbClr val="000000"/>
                </a:solidFill>
                <a:effectLst/>
                <a:latin typeface="Arial" pitchFamily="34" charset="0"/>
                <a:ea typeface="SimSun" pitchFamily="2" charset="-122"/>
                <a:cs typeface="Arial" pitchFamily="34" charset="0"/>
              </a:rPr>
              <a:t> </a:t>
            </a:r>
            <a:r>
              <a:rPr kumimoji="0" lang="ar-SA" altLang="zh-CN" sz="1500" b="1" i="0" u="none" strike="noStrike" cap="none" normalizeH="0" baseline="0" dirty="0" smtClean="0">
                <a:ln>
                  <a:noFill/>
                </a:ln>
                <a:solidFill>
                  <a:srgbClr val="000000"/>
                </a:solidFill>
                <a:effectLst/>
                <a:latin typeface="Arial" pitchFamily="34" charset="0"/>
                <a:ea typeface="SimSun" pitchFamily="2" charset="-122"/>
                <a:cs typeface="Arial" pitchFamily="34" charset="0"/>
              </a:rPr>
              <a:t>المرحلة من دورة حياة </a:t>
            </a:r>
            <a:r>
              <a:rPr kumimoji="0" lang="ar-SA" altLang="zh-CN" sz="1500" b="1"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المنتوج</a:t>
            </a:r>
            <a:r>
              <a:rPr kumimoji="0" lang="fr-FR" altLang="zh-CN" sz="1500" b="1" i="0" u="none" strike="noStrike" cap="none" normalizeH="0" baseline="0" dirty="0" smtClean="0">
                <a:ln>
                  <a:noFill/>
                </a:ln>
                <a:solidFill>
                  <a:srgbClr val="000000"/>
                </a:solidFill>
                <a:effectLst/>
                <a:latin typeface="Arial" pitchFamily="34" charset="0"/>
                <a:ea typeface="SimSun" pitchFamily="2" charset="-122"/>
                <a:cs typeface="Arial" pitchFamily="34" charset="0"/>
              </a:rPr>
              <a:t>: </a:t>
            </a:r>
            <a:r>
              <a:rPr kumimoji="0" lang="ar-SA" altLang="zh-CN" sz="15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عند إدخال الشركة </a:t>
            </a:r>
            <a:r>
              <a:rPr kumimoji="0" lang="ar-SA" altLang="zh-CN" sz="15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لمنتوج</a:t>
            </a:r>
            <a:r>
              <a:rPr kumimoji="0" lang="ar-SA" altLang="zh-CN" sz="15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جديد إلى السوق من الأفضل أن يكون تقديمه في شكل واحد مدعوما بسياسة اتصالية شاملة ومكثفة ومن ثم فإن اتباع التسويق غير التمييزي أو التركيزي هو الخيار المحبذ حيث يساعد ذلك على خلق انتباه وإدراك المستهلك </a:t>
            </a:r>
            <a:r>
              <a:rPr kumimoji="0" lang="ar-SA" altLang="zh-CN" sz="15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للمنتوج</a:t>
            </a:r>
            <a:r>
              <a:rPr kumimoji="0" lang="ar-SA" altLang="zh-CN" sz="15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أولا، فإذا وصل هذا </a:t>
            </a:r>
            <a:r>
              <a:rPr kumimoji="0" lang="ar-SA" altLang="zh-CN" sz="15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المنتوج</a:t>
            </a:r>
            <a:r>
              <a:rPr kumimoji="0" lang="ar-SA" altLang="zh-CN" sz="15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إلى مرحلة متقدمة في النمو أو النضوج فإن الاستراتيجية التمييزية قد تفرض نفسها نظرا لتعدد الأذواق </a:t>
            </a:r>
            <a:r>
              <a:rPr kumimoji="0" lang="ar-SA" altLang="zh-CN" sz="15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والسلوكات</a:t>
            </a:r>
            <a:r>
              <a:rPr kumimoji="0" lang="ar-SA" altLang="zh-CN" sz="15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تجاه </a:t>
            </a:r>
            <a:r>
              <a:rPr kumimoji="0" lang="ar-SA" altLang="zh-CN" sz="15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المنتوج</a:t>
            </a:r>
            <a:r>
              <a:rPr kumimoji="0" lang="ar-SA" altLang="zh-CN" sz="15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المعني، وإضافة إلى هذا فإن المخطط الذي تضعه المؤسسة </a:t>
            </a:r>
            <a:r>
              <a:rPr kumimoji="0" lang="ar-SA" altLang="zh-CN" sz="1500" b="0" i="0" u="none" strike="noStrike" cap="none" normalizeH="0" baseline="0" dirty="0" err="1" smtClean="0">
                <a:ln>
                  <a:noFill/>
                </a:ln>
                <a:solidFill>
                  <a:srgbClr val="000000"/>
                </a:solidFill>
                <a:effectLst/>
                <a:latin typeface="Arial" pitchFamily="34" charset="0"/>
                <a:ea typeface="SimSun" pitchFamily="2" charset="-122"/>
                <a:cs typeface="Arial" pitchFamily="34" charset="0"/>
              </a:rPr>
              <a:t>لمنتوجها</a:t>
            </a:r>
            <a:r>
              <a:rPr kumimoji="0" lang="ar-SA" altLang="zh-CN" sz="1500" b="0" i="0" u="none" strike="noStrike" cap="none" normalizeH="0" baseline="0" dirty="0" smtClean="0">
                <a:ln>
                  <a:noFill/>
                </a:ln>
                <a:solidFill>
                  <a:srgbClr val="000000"/>
                </a:solidFill>
                <a:effectLst/>
                <a:latin typeface="Arial" pitchFamily="34" charset="0"/>
                <a:ea typeface="SimSun" pitchFamily="2" charset="-122"/>
                <a:cs typeface="Arial" pitchFamily="34" charset="0"/>
              </a:rPr>
              <a:t> الجديد من أجل الانتشار في السوق قد يدفع المؤسسة إلى تبني تسويق مركز في البداية قبل الانتقال إلى تسويق تمييزي لغزو القطاعات المختلفة للسوق.</a:t>
            </a:r>
            <a:endParaRPr kumimoji="0" lang="fr-FR" altLang="zh-CN" sz="15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797" name="Rectangle 5"/>
          <p:cNvSpPr>
            <a:spLocks noChangeArrowheads="1"/>
          </p:cNvSpPr>
          <p:nvPr/>
        </p:nvSpPr>
        <p:spPr bwMode="auto">
          <a:xfrm>
            <a:off x="0" y="0"/>
            <a:ext cx="3017838" cy="9525"/>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2" name="Rectangle 11"/>
          <p:cNvSpPr/>
          <p:nvPr/>
        </p:nvSpPr>
        <p:spPr>
          <a:xfrm>
            <a:off x="1058466" y="5308466"/>
            <a:ext cx="7632848" cy="784830"/>
          </a:xfrm>
          <a:prstGeom prst="rect">
            <a:avLst/>
          </a:prstGeom>
        </p:spPr>
        <p:txBody>
          <a:bodyPr wrap="square">
            <a:spAutoFit/>
          </a:bodyPr>
          <a:lstStyle/>
          <a:p>
            <a:pPr algn="just" rtl="1"/>
            <a:r>
              <a:rPr lang="ar-SA" sz="1500" b="1" dirty="0" smtClean="0">
                <a:solidFill>
                  <a:srgbClr val="000000"/>
                </a:solidFill>
              </a:rPr>
              <a:t> 6) موارد وإمكانات المؤسسة: </a:t>
            </a:r>
            <a:r>
              <a:rPr lang="ar-SA" sz="1500" dirty="0" smtClean="0">
                <a:solidFill>
                  <a:srgbClr val="000000"/>
                </a:solidFill>
              </a:rPr>
              <a:t>عند دراسة البدائل الإستراتيجية فإن المؤسسة لابد أن تراعي نتائج الدراسة الخاصة بتحليل موقفها الداخلي بجميع أبعاده الإنتاجية والتمويلية والتسويقية وما يخص كذلك الموارد البشرية والتنظيمية إذ وبناء عليها تتحدد وبدرجة كبيرة الإستراتيجية الممكن اختيارها.</a:t>
            </a:r>
            <a:endParaRPr lang="fr-FR" sz="1500" dirty="0">
              <a:solidFill>
                <a:srgbClr val="000000"/>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1913</Words>
  <Application>Microsoft Office PowerPoint</Application>
  <PresentationFormat>Affichage à l'écran (4:3)</PresentationFormat>
  <Paragraphs>186</Paragraphs>
  <Slides>15</Slides>
  <Notes>0</Notes>
  <HiddenSlides>0</HiddenSlides>
  <MMClips>0</MMClip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HP</dc:creator>
  <cp:lastModifiedBy>HP</cp:lastModifiedBy>
  <cp:revision>1</cp:revision>
  <dcterms:created xsi:type="dcterms:W3CDTF">2018-02-12T07:49:58Z</dcterms:created>
  <dcterms:modified xsi:type="dcterms:W3CDTF">2018-02-12T07:51:26Z</dcterms:modified>
</cp:coreProperties>
</file>