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1" r:id="rId2"/>
    <p:sldId id="292" r:id="rId3"/>
    <p:sldId id="293" r:id="rId4"/>
    <p:sldId id="294" r:id="rId5"/>
    <p:sldId id="295" r:id="rId6"/>
    <p:sldId id="296" r:id="rId7"/>
    <p:sldId id="297" r:id="rId8"/>
    <p:sldId id="298"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09"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19" name="عنصر نائب للتذييل 18"/>
          <p:cNvSpPr>
            <a:spLocks noGrp="1"/>
          </p:cNvSpPr>
          <p:nvPr>
            <p:ph type="ftr" sz="quarter" idx="11"/>
          </p:nvPr>
        </p:nvSpPr>
        <p:spPr/>
        <p:txBody>
          <a:bodyPr/>
          <a:lstStyle/>
          <a:p>
            <a:endParaRPr lang="fr-FR"/>
          </a:p>
        </p:txBody>
      </p:sp>
      <p:sp>
        <p:nvSpPr>
          <p:cNvPr id="27" name="عنصر نائب لرقم الشريحة 26"/>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5" name="عنصر نائب للتذييل 4"/>
          <p:cNvSpPr>
            <a:spLocks noGrp="1"/>
          </p:cNvSpPr>
          <p:nvPr>
            <p:ph type="ftr" sz="quarter" idx="11"/>
          </p:nvPr>
        </p:nvSpPr>
        <p:spPr/>
        <p:txBody>
          <a:bodyPr/>
          <a:lstStyle/>
          <a:p>
            <a:endParaRPr lang="fr-FR"/>
          </a:p>
        </p:txBody>
      </p:sp>
      <p:sp>
        <p:nvSpPr>
          <p:cNvPr id="6" name="عنصر نائب لرقم الشريحة 5"/>
          <p:cNvSpPr>
            <a:spLocks noGrp="1"/>
          </p:cNvSpPr>
          <p:nvPr>
            <p:ph type="sldNum" sz="quarter" idx="12"/>
          </p:nvPr>
        </p:nvSpPr>
        <p:spPr/>
        <p:txBody>
          <a:bodyPr/>
          <a:lstStyle/>
          <a:p>
            <a:fld id="{10C03A1D-77BC-4461-BCE2-A6B366D972F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newsfla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8" name="عنصر نائب للتذييل 7"/>
          <p:cNvSpPr>
            <a:spLocks noGrp="1"/>
          </p:cNvSpPr>
          <p:nvPr>
            <p:ph type="ftr" sz="quarter" idx="11"/>
          </p:nvPr>
        </p:nvSpPr>
        <p:spPr/>
        <p:txBody>
          <a:bodyPr/>
          <a:lstStyle/>
          <a:p>
            <a:endParaRPr lang="fr-FR"/>
          </a:p>
        </p:txBody>
      </p:sp>
      <p:sp>
        <p:nvSpPr>
          <p:cNvPr id="9" name="عنصر نائب لرقم الشريحة 8"/>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4" name="عنصر نائب للتذييل 3"/>
          <p:cNvSpPr>
            <a:spLocks noGrp="1"/>
          </p:cNvSpPr>
          <p:nvPr>
            <p:ph type="ftr" sz="quarter" idx="11"/>
          </p:nvPr>
        </p:nvSpPr>
        <p:spPr/>
        <p:txBody>
          <a:bodyPr/>
          <a:lstStyle/>
          <a:p>
            <a:endParaRPr lang="fr-FR"/>
          </a:p>
        </p:txBody>
      </p:sp>
      <p:sp>
        <p:nvSpPr>
          <p:cNvPr id="5" name="عنصر نائب لرقم الشريحة 4"/>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3" name="عنصر نائب للتذييل 2"/>
          <p:cNvSpPr>
            <a:spLocks noGrp="1"/>
          </p:cNvSpPr>
          <p:nvPr>
            <p:ph type="ftr" sz="quarter" idx="11"/>
          </p:nvPr>
        </p:nvSpPr>
        <p:spPr/>
        <p:txBody>
          <a:bodyPr/>
          <a:lstStyle/>
          <a:p>
            <a:endParaRPr lang="fr-FR"/>
          </a:p>
        </p:txBody>
      </p:sp>
      <p:sp>
        <p:nvSpPr>
          <p:cNvPr id="4" name="عنصر نائب لرقم الشريحة 3"/>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p:txBody>
          <a:bodyPr/>
          <a:lstStyle/>
          <a:p>
            <a:fld id="{10C03A1D-77BC-4461-BCE2-A6B366D972F7}" type="slidenum">
              <a:rPr lang="fr-FR" smtClean="0"/>
              <a:pPr/>
              <a:t>‹N°›</a:t>
            </a:fld>
            <a:endParaRPr lang="fr-FR"/>
          </a:p>
        </p:txBody>
      </p:sp>
    </p:spTree>
  </p:cSld>
  <p:clrMapOvr>
    <a:masterClrMapping/>
  </p:clrMapOvr>
  <p:transition>
    <p:newsfla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9C4AFD8-5317-44F7-BC75-85DEB62BD677}" type="datetimeFigureOut">
              <a:rPr lang="fr-FR" smtClean="0"/>
              <a:pPr/>
              <a:t>06/10/2015</a:t>
            </a:fld>
            <a:endParaRPr lang="fr-FR"/>
          </a:p>
        </p:txBody>
      </p:sp>
      <p:sp>
        <p:nvSpPr>
          <p:cNvPr id="6" name="عنصر نائب للتذييل 5"/>
          <p:cNvSpPr>
            <a:spLocks noGrp="1"/>
          </p:cNvSpPr>
          <p:nvPr>
            <p:ph type="ftr" sz="quarter" idx="11"/>
          </p:nvPr>
        </p:nvSpPr>
        <p:spPr/>
        <p:txBody>
          <a:bodyPr/>
          <a:lstStyle/>
          <a:p>
            <a:endParaRPr lang="fr-FR"/>
          </a:p>
        </p:txBody>
      </p:sp>
      <p:sp>
        <p:nvSpPr>
          <p:cNvPr id="7" name="عنصر نائب لرقم الشريحة 6"/>
          <p:cNvSpPr>
            <a:spLocks noGrp="1"/>
          </p:cNvSpPr>
          <p:nvPr>
            <p:ph type="sldNum" sz="quarter" idx="12"/>
          </p:nvPr>
        </p:nvSpPr>
        <p:spPr>
          <a:xfrm>
            <a:off x="8077200" y="6356350"/>
            <a:ext cx="609600" cy="365125"/>
          </a:xfrm>
        </p:spPr>
        <p:txBody>
          <a:bodyPr/>
          <a:lstStyle/>
          <a:p>
            <a:fld id="{10C03A1D-77BC-4461-BCE2-A6B366D972F7}" type="slidenum">
              <a:rPr lang="fr-FR" smtClean="0"/>
              <a:pPr/>
              <a:t>‹N°›</a:t>
            </a:fld>
            <a:endParaRPr lang="fr-F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newsfla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9C4AFD8-5317-44F7-BC75-85DEB62BD677}" type="datetimeFigureOut">
              <a:rPr lang="fr-FR" smtClean="0"/>
              <a:pPr/>
              <a:t>06/10/2015</a:t>
            </a:fld>
            <a:endParaRPr lang="fr-F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0C03A1D-77BC-4461-BCE2-A6B366D972F7}" type="slidenum">
              <a:rPr lang="fr-FR" smtClean="0"/>
              <a:pPr/>
              <a:t>‹N°›</a:t>
            </a:fld>
            <a:endParaRPr lang="fr-F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newsflash/>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0"/>
            <a:ext cx="8929686"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المحاضرة الثانية: عقد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تعريف الشركة: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عرفت المادة 416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.م.ج الشركة بأنها: «عقد بمقتضاه يلزم شخصان أو أكثر بأن يساهم كل منهم في مشروع مالي بتقديم حصة من مال أو عمل على أن يقتسموا ما قد ينشأ عن هذا المشروع من ربح أو خسارة».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أركان عقد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أولا: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الأركان الموضوعية: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إن الأركان الموضوعية العامة الواجب توافرها في عقد الشركة هي نفس الأركان التي تقوم عليها كافة العقود الأخرى وهي الرضا، الأهلية، المحل، السبب.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الرضا: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يشترط في عقد الشركة ضرورة توافر رضا جميع الشركاء، ويجب أن ينصب الرضا على جميع شروط العقد، أي على رأسمال الشركة وغرضها، وكيفية إدارتها إلى غير ذلك، ويجب أن تكون هذه الإيرادات المتعاقدة ذات سلطان كامل لا يشوبها عيب من عيوب الإرادة، كالخلط بين الإكراه، التدليس.</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2289">
                                            <p:txEl>
                                              <p:pRg st="0" end="0"/>
                                            </p:txEl>
                                          </p:spTgt>
                                        </p:tgtEl>
                                        <p:attrNameLst>
                                          <p:attrName>style.visibility</p:attrName>
                                        </p:attrNameLst>
                                      </p:cBhvr>
                                      <p:to>
                                        <p:strVal val="visible"/>
                                      </p:to>
                                    </p:set>
                                    <p:anim calcmode="lin" valueType="num">
                                      <p:cBhvr>
                                        <p:cTn id="7" dur="500" fill="hold"/>
                                        <p:tgtEl>
                                          <p:spTgt spid="1228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28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228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12289">
                                            <p:txEl>
                                              <p:pRg st="1" end="1"/>
                                            </p:txEl>
                                          </p:spTgt>
                                        </p:tgtEl>
                                        <p:attrNameLst>
                                          <p:attrName>style.visibility</p:attrName>
                                        </p:attrNameLst>
                                      </p:cBhvr>
                                      <p:to>
                                        <p:strVal val="visible"/>
                                      </p:to>
                                    </p:set>
                                    <p:animEffect transition="in" filter="wedge">
                                      <p:cBhvr>
                                        <p:cTn id="14" dur="2000"/>
                                        <p:tgtEl>
                                          <p:spTgt spid="1228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nodeType="clickEffect">
                                  <p:stCondLst>
                                    <p:cond delay="0"/>
                                  </p:stCondLst>
                                  <p:childTnLst>
                                    <p:set>
                                      <p:cBhvr>
                                        <p:cTn id="18" dur="1" fill="hold">
                                          <p:stCondLst>
                                            <p:cond delay="0"/>
                                          </p:stCondLst>
                                        </p:cTn>
                                        <p:tgtEl>
                                          <p:spTgt spid="12289">
                                            <p:txEl>
                                              <p:pRg st="2" end="2"/>
                                            </p:txEl>
                                          </p:spTgt>
                                        </p:tgtEl>
                                        <p:attrNameLst>
                                          <p:attrName>style.visibility</p:attrName>
                                        </p:attrNameLst>
                                      </p:cBhvr>
                                      <p:to>
                                        <p:strVal val="visible"/>
                                      </p:to>
                                    </p:set>
                                    <p:animEffect transition="in" filter="wedge">
                                      <p:cBhvr>
                                        <p:cTn id="19" dur="2000"/>
                                        <p:tgtEl>
                                          <p:spTgt spid="12289">
                                            <p:txEl>
                                              <p:pRg st="2" end="2"/>
                                            </p:txEl>
                                          </p:spTgt>
                                        </p:tgtEl>
                                      </p:cBhvr>
                                    </p:animEffect>
                                  </p:childTnLst>
                                </p:cTn>
                              </p:par>
                              <p:par>
                                <p:cTn id="20" presetID="20" presetClass="entr" presetSubtype="0" fill="hold" nodeType="withEffect">
                                  <p:stCondLst>
                                    <p:cond delay="0"/>
                                  </p:stCondLst>
                                  <p:childTnLst>
                                    <p:set>
                                      <p:cBhvr>
                                        <p:cTn id="21" dur="1" fill="hold">
                                          <p:stCondLst>
                                            <p:cond delay="0"/>
                                          </p:stCondLst>
                                        </p:cTn>
                                        <p:tgtEl>
                                          <p:spTgt spid="12289">
                                            <p:txEl>
                                              <p:pRg st="3" end="3"/>
                                            </p:txEl>
                                          </p:spTgt>
                                        </p:tgtEl>
                                        <p:attrNameLst>
                                          <p:attrName>style.visibility</p:attrName>
                                        </p:attrNameLst>
                                      </p:cBhvr>
                                      <p:to>
                                        <p:strVal val="visible"/>
                                      </p:to>
                                    </p:set>
                                    <p:animEffect transition="in" filter="wedge">
                                      <p:cBhvr>
                                        <p:cTn id="22" dur="2000"/>
                                        <p:tgtEl>
                                          <p:spTgt spid="12289">
                                            <p:txEl>
                                              <p:pRg st="3" end="3"/>
                                            </p:txEl>
                                          </p:spTgt>
                                        </p:tgtEl>
                                      </p:cBhvr>
                                    </p:animEffect>
                                  </p:childTnLst>
                                </p:cTn>
                              </p:par>
                              <p:par>
                                <p:cTn id="23" presetID="20" presetClass="entr" presetSubtype="0" fill="hold" nodeType="withEffect">
                                  <p:stCondLst>
                                    <p:cond delay="0"/>
                                  </p:stCondLst>
                                  <p:childTnLst>
                                    <p:set>
                                      <p:cBhvr>
                                        <p:cTn id="24" dur="1" fill="hold">
                                          <p:stCondLst>
                                            <p:cond delay="0"/>
                                          </p:stCondLst>
                                        </p:cTn>
                                        <p:tgtEl>
                                          <p:spTgt spid="12289">
                                            <p:txEl>
                                              <p:pRg st="4" end="4"/>
                                            </p:txEl>
                                          </p:spTgt>
                                        </p:tgtEl>
                                        <p:attrNameLst>
                                          <p:attrName>style.visibility</p:attrName>
                                        </p:attrNameLst>
                                      </p:cBhvr>
                                      <p:to>
                                        <p:strVal val="visible"/>
                                      </p:to>
                                    </p:set>
                                    <p:animEffect transition="in" filter="wedge">
                                      <p:cBhvr>
                                        <p:cTn id="25" dur="2000"/>
                                        <p:tgtEl>
                                          <p:spTgt spid="1228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57158" y="214290"/>
            <a:ext cx="800102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الأهلية: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يجب أن يصدر من ذي أهلية، والأهلية هي بلوغ سن 19 سنة كاملة طبقا للمادة 40 فقرة 02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.م.ج فإذا انضم للشركة شريك ناقص الأهلية كانت باطلة بالنسبة له، بينما في شركة التضامن إذا شاب أحد الشركاء، عيب لفقدان الأهلية يؤدي إلى بطلان عقد الشركة، كما يجوز للقاصر الذي يبلغ 18سنة كاملة أن يبرم عقد الشركة من أدنت المحكمة له.</a:t>
            </a:r>
            <a:endParaRPr kumimoji="0" lang="en-US"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المحل والسبب</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هو الباعث الذي دفع التعاقد، والسبب في عقد الشركة هو الرغبة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في تحقيق الربح واقتسامه عن طريق القيام بمشروع اقتصادي أو تجاري</a:t>
            </a:r>
            <a:r>
              <a:rPr kumimoji="0" lang="en-US"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7649">
                                            <p:txEl>
                                              <p:pRg st="0" end="0"/>
                                            </p:txEl>
                                          </p:spTgt>
                                        </p:tgtEl>
                                        <p:attrNameLst>
                                          <p:attrName>style.visibility</p:attrName>
                                        </p:attrNameLst>
                                      </p:cBhvr>
                                      <p:to>
                                        <p:strVal val="visible"/>
                                      </p:to>
                                    </p:set>
                                    <p:animEffect transition="in" filter="wedge">
                                      <p:cBhvr>
                                        <p:cTn id="7" dur="2000"/>
                                        <p:tgtEl>
                                          <p:spTgt spid="276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7649">
                                            <p:txEl>
                                              <p:pRg st="1" end="1"/>
                                            </p:txEl>
                                          </p:spTgt>
                                        </p:tgtEl>
                                        <p:attrNameLst>
                                          <p:attrName>style.visibility</p:attrName>
                                        </p:attrNameLst>
                                      </p:cBhvr>
                                      <p:to>
                                        <p:strVal val="visible"/>
                                      </p:to>
                                    </p:set>
                                    <p:animEffect transition="in" filter="wedge">
                                      <p:cBhvr>
                                        <p:cTn id="12" dur="2000"/>
                                        <p:tgtEl>
                                          <p:spTgt spid="2764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928662" y="357166"/>
            <a:ext cx="7500958"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ثانيا: الأركان الموضوعية الخاصة: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أغلب الفقهاء القانون التجاري حصر الأركان الخاصة في 04 أركان وهي:</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tabLst/>
            </a:pPr>
            <a:r>
              <a:rPr kumimoji="0" lang="ar-DZ"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1-تعدد </a:t>
            </a:r>
            <a:r>
              <a:rPr kumimoji="0" lang="ar-DZ"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الشركاء</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لإبرام عقد الشركة يفترض وجود شخصين طبيعيين أو اعتباريين أو أكثر.                </a:t>
            </a:r>
          </a:p>
          <a:p>
            <a:pPr marL="0" marR="0" lvl="0" indent="0" algn="justLow" defTabSz="914400" rtl="1" eaLnBrk="0" fontAlgn="base" latinLnBrk="0" hangingPunct="0">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والمشرع تدخل في تحديد الحد الأدنى والأقصى في بعض الشركات.</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ففي شركة المساهمة أوجب ألا يقل عدد الشركاء عن </a:t>
            </a:r>
            <a:r>
              <a:rPr lang="en-US" sz="2400" dirty="0" smtClean="0">
                <a:latin typeface="Simplified Arabic" pitchFamily="18" charset="-78"/>
                <a:ea typeface="Calibri" pitchFamily="34" charset="0"/>
                <a:cs typeface="Simplified Arabic" pitchFamily="18" charset="-78"/>
              </a:rPr>
              <a:t>07</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 592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 الشركة ذات المسؤولية المحدودة أوجب ألا يزيد عدد الشركاء عن 20 شريكا (م590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.ت.ج) ولقد أجاز المشرع سنة 1996 لشخص واحد أن ينشأ شركة تسمى مؤسسة الشخص الوحيد ذات المسؤولية المحدودة (م 64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a:t>
            </a:r>
            <a:r>
              <a:rPr lang="ar-DZ" sz="2400" dirty="0" smtClean="0">
                <a:latin typeface="Simplified Arabic" pitchFamily="18" charset="-78"/>
                <a:ea typeface="Calibri" pitchFamily="34" charset="0"/>
                <a:cs typeface="Simplified Arabic" pitchFamily="18" charset="-78"/>
              </a:rPr>
              <a:t>م</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6625">
                                            <p:txEl>
                                              <p:pRg st="0" end="0"/>
                                            </p:txEl>
                                          </p:spTgt>
                                        </p:tgtEl>
                                        <p:attrNameLst>
                                          <p:attrName>style.visibility</p:attrName>
                                        </p:attrNameLst>
                                      </p:cBhvr>
                                      <p:to>
                                        <p:strVal val="visible"/>
                                      </p:to>
                                    </p:set>
                                    <p:animEffect transition="in" filter="box(in)">
                                      <p:cBhvr>
                                        <p:cTn id="7" dur="500"/>
                                        <p:tgtEl>
                                          <p:spTgt spid="266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26625">
                                            <p:txEl>
                                              <p:pRg st="1" end="1"/>
                                            </p:txEl>
                                          </p:spTgt>
                                        </p:tgtEl>
                                        <p:attrNameLst>
                                          <p:attrName>style.visibility</p:attrName>
                                        </p:attrNameLst>
                                      </p:cBhvr>
                                      <p:to>
                                        <p:strVal val="visible"/>
                                      </p:to>
                                    </p:set>
                                    <p:anim calcmode="lin" valueType="num">
                                      <p:cBhvr>
                                        <p:cTn id="12" dur="500" fill="hold"/>
                                        <p:tgtEl>
                                          <p:spTgt spid="2662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2662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26625">
                                            <p:txEl>
                                              <p:pRg st="1" end="1"/>
                                            </p:txEl>
                                          </p:spTgt>
                                        </p:tgtEl>
                                      </p:cBhvr>
                                    </p:animEffect>
                                  </p:childTnLst>
                                </p:cTn>
                              </p:par>
                              <p:par>
                                <p:cTn id="15" presetID="53" presetClass="entr" presetSubtype="0" fill="hold" nodeType="withEffect">
                                  <p:stCondLst>
                                    <p:cond delay="0"/>
                                  </p:stCondLst>
                                  <p:childTnLst>
                                    <p:set>
                                      <p:cBhvr>
                                        <p:cTn id="16" dur="1" fill="hold">
                                          <p:stCondLst>
                                            <p:cond delay="0"/>
                                          </p:stCondLst>
                                        </p:cTn>
                                        <p:tgtEl>
                                          <p:spTgt spid="26625">
                                            <p:txEl>
                                              <p:pRg st="2" end="2"/>
                                            </p:txEl>
                                          </p:spTgt>
                                        </p:tgtEl>
                                        <p:attrNameLst>
                                          <p:attrName>style.visibility</p:attrName>
                                        </p:attrNameLst>
                                      </p:cBhvr>
                                      <p:to>
                                        <p:strVal val="visible"/>
                                      </p:to>
                                    </p:set>
                                    <p:anim calcmode="lin" valueType="num">
                                      <p:cBhvr>
                                        <p:cTn id="17" dur="500" fill="hold"/>
                                        <p:tgtEl>
                                          <p:spTgt spid="26625">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26625">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26625">
                                            <p:txEl>
                                              <p:pRg st="2" end="2"/>
                                            </p:txEl>
                                          </p:spTgt>
                                        </p:tgtEl>
                                      </p:cBhvr>
                                    </p:animEffect>
                                  </p:childTnLst>
                                </p:cTn>
                              </p:par>
                              <p:par>
                                <p:cTn id="20" presetID="53" presetClass="entr" presetSubtype="0" fill="hold" nodeType="withEffect">
                                  <p:stCondLst>
                                    <p:cond delay="0"/>
                                  </p:stCondLst>
                                  <p:childTnLst>
                                    <p:set>
                                      <p:cBhvr>
                                        <p:cTn id="21" dur="1" fill="hold">
                                          <p:stCondLst>
                                            <p:cond delay="0"/>
                                          </p:stCondLst>
                                        </p:cTn>
                                        <p:tgtEl>
                                          <p:spTgt spid="26625">
                                            <p:txEl>
                                              <p:pRg st="3" end="3"/>
                                            </p:txEl>
                                          </p:spTgt>
                                        </p:tgtEl>
                                        <p:attrNameLst>
                                          <p:attrName>style.visibility</p:attrName>
                                        </p:attrNameLst>
                                      </p:cBhvr>
                                      <p:to>
                                        <p:strVal val="visible"/>
                                      </p:to>
                                    </p:set>
                                    <p:anim calcmode="lin" valueType="num">
                                      <p:cBhvr>
                                        <p:cTn id="22" dur="500" fill="hold"/>
                                        <p:tgtEl>
                                          <p:spTgt spid="26625">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26625">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26625">
                                            <p:txEl>
                                              <p:pRg st="3" end="3"/>
                                            </p:txEl>
                                          </p:spTgt>
                                        </p:tgtEl>
                                      </p:cBhvr>
                                    </p:animEffect>
                                  </p:childTnLst>
                                </p:cTn>
                              </p:par>
                              <p:par>
                                <p:cTn id="25" presetID="53" presetClass="entr" presetSubtype="0" fill="hold" nodeType="withEffect">
                                  <p:stCondLst>
                                    <p:cond delay="0"/>
                                  </p:stCondLst>
                                  <p:childTnLst>
                                    <p:set>
                                      <p:cBhvr>
                                        <p:cTn id="26" dur="1" fill="hold">
                                          <p:stCondLst>
                                            <p:cond delay="0"/>
                                          </p:stCondLst>
                                        </p:cTn>
                                        <p:tgtEl>
                                          <p:spTgt spid="26625">
                                            <p:txEl>
                                              <p:pRg st="4" end="4"/>
                                            </p:txEl>
                                          </p:spTgt>
                                        </p:tgtEl>
                                        <p:attrNameLst>
                                          <p:attrName>style.visibility</p:attrName>
                                        </p:attrNameLst>
                                      </p:cBhvr>
                                      <p:to>
                                        <p:strVal val="visible"/>
                                      </p:to>
                                    </p:set>
                                    <p:anim calcmode="lin" valueType="num">
                                      <p:cBhvr>
                                        <p:cTn id="27" dur="500" fill="hold"/>
                                        <p:tgtEl>
                                          <p:spTgt spid="26625">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6625">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266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785786" y="1071546"/>
            <a:ext cx="764383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pPr>
            <a:r>
              <a:rPr kumimoji="0" lang="fr-FR"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a:t>
            </a:r>
            <a:r>
              <a:rPr kumimoji="0" lang="ar-DZ"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تقديم الحصص</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وهي جوهر الشركة، وبدون تقديمها لا تستطيع الشركة أن تمارس عملها، وقد تكون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*الحصة النقدية: أي مبلغ من النقود.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*قد تكون الحصة عينية أي مالا غير النقود كأن تكون عقارا ( أرض أو مبنى) أو منقولا والذي قد يكون ماديا كالآلات والحيوانات أو معنويا كأوراق مالية أو علامة تجارية...الخ</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قد تكون الحصة كذلك عملا يجوز للشريك بدلا من تقديم حصة نقدية أو عينية أن يقدم عمله حصة من الشركة.</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 calcmode="lin" valueType="num">
                                      <p:cBhvr>
                                        <p:cTn id="7" dur="500" fill="hold"/>
                                        <p:tgtEl>
                                          <p:spTgt spid="2560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5602">
                                            <p:txEl>
                                              <p:pRg st="0" end="0"/>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 calcmode="lin" valueType="num">
                                      <p:cBhvr>
                                        <p:cTn id="12" dur="500" fill="hold"/>
                                        <p:tgtEl>
                                          <p:spTgt spid="25602">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25602">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25602">
                                            <p:txEl>
                                              <p:pRg st="1" end="1"/>
                                            </p:txEl>
                                          </p:spTgt>
                                        </p:tgtEl>
                                      </p:cBhvr>
                                    </p:animEffect>
                                  </p:childTnLst>
                                </p:cTn>
                              </p:par>
                              <p:par>
                                <p:cTn id="15" presetID="53" presetClass="entr" presetSubtype="0" fill="hold" nodeType="withEffect">
                                  <p:stCondLst>
                                    <p:cond delay="0"/>
                                  </p:stCondLst>
                                  <p:childTnLst>
                                    <p:set>
                                      <p:cBhvr>
                                        <p:cTn id="16" dur="1" fill="hold">
                                          <p:stCondLst>
                                            <p:cond delay="0"/>
                                          </p:stCondLst>
                                        </p:cTn>
                                        <p:tgtEl>
                                          <p:spTgt spid="25602">
                                            <p:txEl>
                                              <p:pRg st="2" end="2"/>
                                            </p:txEl>
                                          </p:spTgt>
                                        </p:tgtEl>
                                        <p:attrNameLst>
                                          <p:attrName>style.visibility</p:attrName>
                                        </p:attrNameLst>
                                      </p:cBhvr>
                                      <p:to>
                                        <p:strVal val="visible"/>
                                      </p:to>
                                    </p:set>
                                    <p:anim calcmode="lin" valueType="num">
                                      <p:cBhvr>
                                        <p:cTn id="17" dur="500" fill="hold"/>
                                        <p:tgtEl>
                                          <p:spTgt spid="25602">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25602">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25602">
                                            <p:txEl>
                                              <p:pRg st="2" end="2"/>
                                            </p:txEl>
                                          </p:spTgt>
                                        </p:tgtEl>
                                      </p:cBhvr>
                                    </p:animEffect>
                                  </p:childTnLst>
                                </p:cTn>
                              </p:par>
                              <p:par>
                                <p:cTn id="20" presetID="53" presetClass="entr" presetSubtype="0" fill="hold" nodeType="withEffect">
                                  <p:stCondLst>
                                    <p:cond delay="0"/>
                                  </p:stCondLst>
                                  <p:childTnLst>
                                    <p:set>
                                      <p:cBhvr>
                                        <p:cTn id="21" dur="1" fill="hold">
                                          <p:stCondLst>
                                            <p:cond delay="0"/>
                                          </p:stCondLst>
                                        </p:cTn>
                                        <p:tgtEl>
                                          <p:spTgt spid="25602">
                                            <p:txEl>
                                              <p:pRg st="3" end="3"/>
                                            </p:txEl>
                                          </p:spTgt>
                                        </p:tgtEl>
                                        <p:attrNameLst>
                                          <p:attrName>style.visibility</p:attrName>
                                        </p:attrNameLst>
                                      </p:cBhvr>
                                      <p:to>
                                        <p:strVal val="visible"/>
                                      </p:to>
                                    </p:set>
                                    <p:anim calcmode="lin" valueType="num">
                                      <p:cBhvr>
                                        <p:cTn id="22" dur="500" fill="hold"/>
                                        <p:tgtEl>
                                          <p:spTgt spid="25602">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25602">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2560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5720" y="642918"/>
            <a:ext cx="850109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tabLst/>
            </a:pPr>
            <a:r>
              <a:rPr kumimoji="0" lang="ar-DZ"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3- نية المشاركة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ويقصد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اتجاه إرادة جميع الشركاء إلى تحقيق غرض الشركة، وإلى إدارتها وقبول المخاطر المشتركة، فإذا تخلفت هذه النية لدى أحد الشركاء في أي مرحلة من مراحل الشركة فإن ذلك سيؤثر على بقائها، فإذا طالب أحد الشركاء بعدم مساهمة في خسارة الشركة أو الحصول على جميع أرباحها فإن هذا الشرط يكون باطلا,</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فالمقصود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بنية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المشاركة هو توزيع الحقوق والالتزامات التي تتولد عن عقد الشركة على كافة الشركاء بحيث يحصل كل منهم على نصيبه حسبما هو منصوص عليه في العقد.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 </a:t>
            </a:r>
            <a:r>
              <a:rPr kumimoji="0" lang="ar-DZ" sz="2400" b="0" i="0" u="sng"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اقتسام الأرباح والخسائر</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لقد تضمنت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425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 أنه إذا لم يبين عقد الشركة نصيب كل واحد من الشركاء في الأرباح والخسائر كان نصيب كل واحد منهم بنسبة حصته في رأسمال، فإذا اقتصر تعيين نصيب الشركاء في الأرباح وجب اعتبار هذا النصيب في الخسارة أيضا والعكس.</a:t>
            </a:r>
            <a:endParaRPr kumimoji="0" lang="ar-DZ"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1745">
                                            <p:txEl>
                                              <p:pRg st="0" end="0"/>
                                            </p:txEl>
                                          </p:spTgt>
                                        </p:tgtEl>
                                        <p:attrNameLst>
                                          <p:attrName>style.visibility</p:attrName>
                                        </p:attrNameLst>
                                      </p:cBhvr>
                                      <p:to>
                                        <p:strVal val="visible"/>
                                      </p:to>
                                    </p:set>
                                    <p:animEffect transition="in" filter="checkerboard(across)">
                                      <p:cBhvr>
                                        <p:cTn id="7" dur="500"/>
                                        <p:tgtEl>
                                          <p:spTgt spid="3174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1745">
                                            <p:txEl>
                                              <p:pRg st="1" end="1"/>
                                            </p:txEl>
                                          </p:spTgt>
                                        </p:tgtEl>
                                        <p:attrNameLst>
                                          <p:attrName>style.visibility</p:attrName>
                                        </p:attrNameLst>
                                      </p:cBhvr>
                                      <p:to>
                                        <p:strVal val="visible"/>
                                      </p:to>
                                    </p:set>
                                    <p:animEffect transition="in" filter="checkerboard(across)">
                                      <p:cBhvr>
                                        <p:cTn id="10" dur="500"/>
                                        <p:tgtEl>
                                          <p:spTgt spid="3174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1745">
                                            <p:txEl>
                                              <p:pRg st="2" end="2"/>
                                            </p:txEl>
                                          </p:spTgt>
                                        </p:tgtEl>
                                        <p:attrNameLst>
                                          <p:attrName>style.visibility</p:attrName>
                                        </p:attrNameLst>
                                      </p:cBhvr>
                                      <p:to>
                                        <p:strVal val="visible"/>
                                      </p:to>
                                    </p:set>
                                    <p:animEffect transition="in" filter="checkerboard(across)">
                                      <p:cBhvr>
                                        <p:cTn id="15" dur="500"/>
                                        <p:tgtEl>
                                          <p:spTgt spid="317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785786" y="928670"/>
            <a:ext cx="7572396"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ar-DZ"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إذا كانت حصة أحد الشركاء عبارة عن عمل وجب أن يقدم نصيبه في الأرباح والخسارة حسب ما تفيده الشركة من هذا العمل، فإذا قدم فوق عمله نقودا أو شيئا آخر كان له نصيب عن العمل وآخر عما قدمه.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Char char="•"/>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يجوز الاتفاق على إعفاء الشريك الذي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لم يقدم </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سوى عمله من كل مساهمة في الخسائر على شرط ألا يكون قد قررت له أجرة ثمن عمله.</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21">
                                            <p:txEl>
                                              <p:pRg st="0" end="0"/>
                                            </p:txEl>
                                          </p:spTgt>
                                        </p:tgtEl>
                                        <p:attrNameLst>
                                          <p:attrName>style.visibility</p:attrName>
                                        </p:attrNameLst>
                                      </p:cBhvr>
                                      <p:to>
                                        <p:strVal val="visible"/>
                                      </p:to>
                                    </p:set>
                                    <p:animEffect transition="in" filter="checkerboard(across)">
                                      <p:cBhvr>
                                        <p:cTn id="7" dur="500"/>
                                        <p:tgtEl>
                                          <p:spTgt spid="30721">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0721">
                                            <p:txEl>
                                              <p:pRg st="1" end="1"/>
                                            </p:txEl>
                                          </p:spTgt>
                                        </p:tgtEl>
                                        <p:attrNameLst>
                                          <p:attrName>style.visibility</p:attrName>
                                        </p:attrNameLst>
                                      </p:cBhvr>
                                      <p:to>
                                        <p:strVal val="visible"/>
                                      </p:to>
                                    </p:set>
                                    <p:animEffect transition="in" filter="checkerboard(across)">
                                      <p:cBhvr>
                                        <p:cTn id="10" dur="500"/>
                                        <p:tgtEl>
                                          <p:spTgt spid="307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42844" y="117693"/>
            <a:ext cx="878684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ثالثا: الشروط الشكلية لصحة عقد الشركة.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 الكتابة</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نصت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418</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ف1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م.ج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على أنه يجب أن يكون عقد الشركة مكتوبا وإلا كان باطلا، وكذلك يكون باطلا ما يدخل على العقد من تعديلات إذا لم يكن له نفس الشكل الذي يكتسبه ذلك العقد.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_ كما أوجب المشرع في المادة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545</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 بأن تثبيت الشركة بعقد رسمي وإلا كانت باطلة.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tabLst/>
            </a:pP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 الإشهار</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كما أوجبت المادة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548</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 «بأن تودع العقود التأسيسية والعقود المعدلة للشركات التجارية لدى المركز الوطني للسجل التجاري، وتنشر حسب المقرر في شكل من الشركات وإلا كانت باطلة.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50000"/>
              </a:lnSpc>
              <a:spcBef>
                <a:spcPct val="0"/>
              </a:spcBef>
              <a:spcAft>
                <a:spcPct val="0"/>
              </a:spcAft>
              <a:buClrTx/>
              <a:buSzTx/>
              <a:tabLst/>
            </a:pPr>
            <a:r>
              <a:rPr lang="ar-DZ" sz="2400" dirty="0" smtClean="0">
                <a:latin typeface="Simplified Arabic" pitchFamily="18" charset="-78"/>
                <a:ea typeface="Calibri" pitchFamily="34" charset="0"/>
                <a:cs typeface="Simplified Arabic" pitchFamily="18" charset="-78"/>
              </a:rPr>
              <a:t>ج)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القيد</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اشترطت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549</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ق.ت.ج:«قيد عقد الشركة في السجل التجاري لكي تتمتع بالشخصية المعنوية.</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9697">
                                            <p:txEl>
                                              <p:pRg st="0" end="0"/>
                                            </p:txEl>
                                          </p:spTgt>
                                        </p:tgtEl>
                                        <p:attrNameLst>
                                          <p:attrName>style.visibility</p:attrName>
                                        </p:attrNameLst>
                                      </p:cBhvr>
                                      <p:to>
                                        <p:strVal val="visible"/>
                                      </p:to>
                                    </p:set>
                                    <p:animEffect transition="in" filter="wedge">
                                      <p:cBhvr>
                                        <p:cTn id="7" dur="2000"/>
                                        <p:tgtEl>
                                          <p:spTgt spid="296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9697">
                                            <p:txEl>
                                              <p:pRg st="1" end="1"/>
                                            </p:txEl>
                                          </p:spTgt>
                                        </p:tgtEl>
                                        <p:attrNameLst>
                                          <p:attrName>style.visibility</p:attrName>
                                        </p:attrNameLst>
                                      </p:cBhvr>
                                      <p:to>
                                        <p:strVal val="visible"/>
                                      </p:to>
                                    </p:set>
                                    <p:animEffect transition="in" filter="checkerboard(across)">
                                      <p:cBhvr>
                                        <p:cTn id="12" dur="500"/>
                                        <p:tgtEl>
                                          <p:spTgt spid="29697">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29697">
                                            <p:txEl>
                                              <p:pRg st="2" end="2"/>
                                            </p:txEl>
                                          </p:spTgt>
                                        </p:tgtEl>
                                        <p:attrNameLst>
                                          <p:attrName>style.visibility</p:attrName>
                                        </p:attrNameLst>
                                      </p:cBhvr>
                                      <p:to>
                                        <p:strVal val="visible"/>
                                      </p:to>
                                    </p:set>
                                    <p:animEffect transition="in" filter="checkerboard(across)">
                                      <p:cBhvr>
                                        <p:cTn id="15" dur="500"/>
                                        <p:tgtEl>
                                          <p:spTgt spid="2969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29697">
                                            <p:txEl>
                                              <p:pRg st="3" end="3"/>
                                            </p:txEl>
                                          </p:spTgt>
                                        </p:tgtEl>
                                        <p:attrNameLst>
                                          <p:attrName>style.visibility</p:attrName>
                                        </p:attrNameLst>
                                      </p:cBhvr>
                                      <p:to>
                                        <p:strVal val="visible"/>
                                      </p:to>
                                    </p:set>
                                    <p:animEffect transition="in" filter="checkerboard(across)">
                                      <p:cBhvr>
                                        <p:cTn id="20" dur="500"/>
                                        <p:tgtEl>
                                          <p:spTgt spid="2969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29697">
                                            <p:txEl>
                                              <p:pRg st="4" end="4"/>
                                            </p:txEl>
                                          </p:spTgt>
                                        </p:tgtEl>
                                        <p:attrNameLst>
                                          <p:attrName>style.visibility</p:attrName>
                                        </p:attrNameLst>
                                      </p:cBhvr>
                                      <p:to>
                                        <p:strVal val="visible"/>
                                      </p:to>
                                    </p:set>
                                    <p:animEffect transition="in" filter="checkerboard(across)">
                                      <p:cBhvr>
                                        <p:cTn id="25" dur="500"/>
                                        <p:tgtEl>
                                          <p:spTgt spid="2969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slow">
    <p:blind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322</TotalTime>
  <Words>753</Words>
  <Application>Microsoft Office PowerPoint</Application>
  <PresentationFormat>Affichage à l'écran (4:3)</PresentationFormat>
  <Paragraphs>26</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تدفق</vt:lpstr>
      <vt:lpstr>Diapositive 1</vt:lpstr>
      <vt:lpstr>Diapositive 2</vt:lpstr>
      <vt:lpstr>Diapositive 3</vt:lpstr>
      <vt:lpstr>Diapositive 4</vt:lpstr>
      <vt:lpstr>Diapositive 5</vt:lpstr>
      <vt:lpstr>Diapositive 6</vt:lpstr>
      <vt:lpstr>Diapositive 7</vt:lpstr>
      <vt:lpstr>Diapositive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dc:title>
  <dc:creator>SAMI</dc:creator>
  <cp:lastModifiedBy>hp</cp:lastModifiedBy>
  <cp:revision>89</cp:revision>
  <dcterms:created xsi:type="dcterms:W3CDTF">2013-05-04T01:02:08Z</dcterms:created>
  <dcterms:modified xsi:type="dcterms:W3CDTF">2015-10-07T04:11:05Z</dcterms:modified>
</cp:coreProperties>
</file>