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4" r:id="rId9"/>
    <p:sldId id="265" r:id="rId10"/>
    <p:sldId id="266"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di" initials="m" lastIdx="0"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88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941E7EAC-FF8A-401F-9C75-141E85985DC2}" type="datetimeFigureOut">
              <a:rPr lang="fr-FR" smtClean="0"/>
              <a:pPr/>
              <a:t>12/02/2018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A7B4A88-FA63-46DA-B995-4528F29E1211}"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41E7EAC-FF8A-401F-9C75-141E85985DC2}" type="datetimeFigureOut">
              <a:rPr lang="fr-FR" smtClean="0"/>
              <a:pPr/>
              <a:t>12/02/2018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A7B4A88-FA63-46DA-B995-4528F29E121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41E7EAC-FF8A-401F-9C75-141E85985DC2}" type="datetimeFigureOut">
              <a:rPr lang="fr-FR" smtClean="0"/>
              <a:pPr/>
              <a:t>12/02/2018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A7B4A88-FA63-46DA-B995-4528F29E121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41E7EAC-FF8A-401F-9C75-141E85985DC2}" type="datetimeFigureOut">
              <a:rPr lang="fr-FR" smtClean="0"/>
              <a:pPr/>
              <a:t>12/02/2018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A7B4A88-FA63-46DA-B995-4528F29E1211}"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941E7EAC-FF8A-401F-9C75-141E85985DC2}" type="datetimeFigureOut">
              <a:rPr lang="fr-FR" smtClean="0"/>
              <a:pPr/>
              <a:t>12/02/2018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A7B4A88-FA63-46DA-B995-4528F29E1211}"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941E7EAC-FF8A-401F-9C75-141E85985DC2}" type="datetimeFigureOut">
              <a:rPr lang="fr-FR" smtClean="0"/>
              <a:pPr/>
              <a:t>12/02/2018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A7B4A88-FA63-46DA-B995-4528F29E121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41E7EAC-FF8A-401F-9C75-141E85985DC2}" type="datetimeFigureOut">
              <a:rPr lang="fr-FR" smtClean="0"/>
              <a:pPr/>
              <a:t>12/02/2018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A7B4A88-FA63-46DA-B995-4528F29E1211}"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941E7EAC-FF8A-401F-9C75-141E85985DC2}" type="datetimeFigureOut">
              <a:rPr lang="fr-FR" smtClean="0"/>
              <a:pPr/>
              <a:t>12/02/2018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A7B4A88-FA63-46DA-B995-4528F29E121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41E7EAC-FF8A-401F-9C75-141E85985DC2}" type="datetimeFigureOut">
              <a:rPr lang="fr-FR" smtClean="0"/>
              <a:pPr/>
              <a:t>12/02/2018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A7B4A88-FA63-46DA-B995-4528F29E121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41E7EAC-FF8A-401F-9C75-141E85985DC2}" type="datetimeFigureOut">
              <a:rPr lang="fr-FR" smtClean="0"/>
              <a:pPr/>
              <a:t>12/02/2018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A7B4A88-FA63-46DA-B995-4528F29E121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41E7EAC-FF8A-401F-9C75-141E85985DC2}" type="datetimeFigureOut">
              <a:rPr lang="fr-FR" smtClean="0"/>
              <a:pPr/>
              <a:t>12/02/2018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A7B4A88-FA63-46DA-B995-4528F29E1211}"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1E7EAC-FF8A-401F-9C75-141E85985DC2}" type="datetimeFigureOut">
              <a:rPr lang="fr-FR" smtClean="0"/>
              <a:pPr/>
              <a:t>12/02/2018</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7B4A88-FA63-46DA-B995-4528F29E1211}"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285984" y="500043"/>
            <a:ext cx="3714776" cy="1143007"/>
          </a:xfrm>
          <a:solidFill>
            <a:schemeClr val="accent2"/>
          </a:solidFill>
        </p:spPr>
        <p:txBody>
          <a:bodyPr>
            <a:normAutofit/>
          </a:bodyPr>
          <a:lstStyle/>
          <a:p>
            <a:r>
              <a:rPr lang="ar-DZ" dirty="0" smtClean="0"/>
              <a:t>المحاضرة الأولى</a:t>
            </a:r>
            <a:endParaRPr lang="fr-FR" dirty="0"/>
          </a:p>
        </p:txBody>
      </p:sp>
      <p:sp>
        <p:nvSpPr>
          <p:cNvPr id="3" name="Sous-titre 2"/>
          <p:cNvSpPr>
            <a:spLocks noGrp="1"/>
          </p:cNvSpPr>
          <p:nvPr>
            <p:ph type="subTitle" idx="1"/>
          </p:nvPr>
        </p:nvSpPr>
        <p:spPr>
          <a:xfrm>
            <a:off x="1357290" y="2000240"/>
            <a:ext cx="6400800" cy="3638560"/>
          </a:xfrm>
          <a:ln/>
        </p:spPr>
        <p:style>
          <a:lnRef idx="1">
            <a:schemeClr val="accent2"/>
          </a:lnRef>
          <a:fillRef idx="2">
            <a:schemeClr val="accent2"/>
          </a:fillRef>
          <a:effectRef idx="1">
            <a:schemeClr val="accent2"/>
          </a:effectRef>
          <a:fontRef idx="minor">
            <a:schemeClr val="dk1"/>
          </a:fontRef>
        </p:style>
        <p:txBody>
          <a:bodyPr/>
          <a:lstStyle/>
          <a:p>
            <a:pPr algn="r" rtl="1"/>
            <a:r>
              <a:rPr lang="ar-DZ" b="1" dirty="0" smtClean="0"/>
              <a:t>1</a:t>
            </a:r>
            <a:r>
              <a:rPr lang="ar-DZ" sz="2800" b="1" dirty="0" smtClean="0"/>
              <a:t>- </a:t>
            </a:r>
            <a:r>
              <a:rPr lang="ar-DZ" sz="2800" b="1" dirty="0"/>
              <a:t>نشأة علم </a:t>
            </a:r>
            <a:r>
              <a:rPr lang="ar-DZ" sz="2800" b="1" dirty="0" err="1"/>
              <a:t>إجتماع</a:t>
            </a:r>
            <a:r>
              <a:rPr lang="ar-DZ" sz="2800" b="1" dirty="0"/>
              <a:t> </a:t>
            </a:r>
            <a:r>
              <a:rPr lang="ar-DZ" sz="2800" b="1" dirty="0" smtClean="0"/>
              <a:t>المنظمات</a:t>
            </a:r>
          </a:p>
          <a:p>
            <a:pPr algn="r" rtl="1"/>
            <a:r>
              <a:rPr lang="ar-DZ" sz="2800" b="1" dirty="0" smtClean="0"/>
              <a:t>2- </a:t>
            </a:r>
            <a:r>
              <a:rPr lang="ar-DZ" sz="2800" b="1" dirty="0"/>
              <a:t>تعريف علم </a:t>
            </a:r>
            <a:r>
              <a:rPr lang="ar-DZ" sz="2800" b="1" dirty="0" err="1"/>
              <a:t>إجتماع</a:t>
            </a:r>
            <a:r>
              <a:rPr lang="ar-DZ" sz="2800" b="1" dirty="0"/>
              <a:t> </a:t>
            </a:r>
            <a:r>
              <a:rPr lang="ar-DZ" sz="2800" b="1" dirty="0" smtClean="0"/>
              <a:t>المنظمات</a:t>
            </a:r>
            <a:endParaRPr lang="fr-FR" sz="2800" b="1" dirty="0"/>
          </a:p>
          <a:p>
            <a:pPr algn="r" rtl="1"/>
            <a:r>
              <a:rPr lang="ar-DZ" sz="2800" b="1" dirty="0" smtClean="0"/>
              <a:t>3- علاقة علم </a:t>
            </a:r>
            <a:r>
              <a:rPr lang="ar-DZ" sz="2800" b="1" dirty="0" err="1" smtClean="0"/>
              <a:t>إجتماع</a:t>
            </a:r>
            <a:r>
              <a:rPr lang="ar-DZ" sz="2800" b="1" dirty="0" smtClean="0"/>
              <a:t> المنظمات ببعض ميادين عم </a:t>
            </a:r>
            <a:r>
              <a:rPr lang="ar-DZ" sz="2800" b="1" dirty="0" err="1" smtClean="0"/>
              <a:t>الإجتماع</a:t>
            </a:r>
            <a:r>
              <a:rPr lang="ar-DZ" sz="2800" b="1" dirty="0" smtClean="0"/>
              <a:t>.</a:t>
            </a:r>
          </a:p>
          <a:p>
            <a:pPr algn="r" rtl="1"/>
            <a:r>
              <a:rPr lang="ar-DZ" sz="2800" b="1" dirty="0" smtClean="0"/>
              <a:t>4- عوامل تغير التنظيمات.</a:t>
            </a:r>
            <a:endParaRPr lang="fr-FR"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0-#ppt_w/2"/>
                                          </p:val>
                                        </p:tav>
                                        <p:tav tm="100000">
                                          <p:val>
                                            <p:strVal val="#ppt_x"/>
                                          </p:val>
                                        </p:tav>
                                      </p:tavLst>
                                    </p:anim>
                                    <p:anim calcmode="lin" valueType="num">
                                      <p:cBhvr additive="base">
                                        <p:cTn id="8" dur="50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5000"/>
                            </p:stCondLst>
                            <p:childTnLst>
                              <p:par>
                                <p:cTn id="10" presetID="8" presetClass="entr" presetSubtype="16" fill="hold" grpId="0" nodeType="after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diamond(in)">
                                      <p:cBhvr>
                                        <p:cTn id="12" dur="5000"/>
                                        <p:tgtEl>
                                          <p:spTgt spid="3">
                                            <p:bg/>
                                          </p:spTgt>
                                        </p:tgtEl>
                                      </p:cBhvr>
                                    </p:animEffect>
                                  </p:childTnLst>
                                </p:cTn>
                              </p:par>
                            </p:childTnLst>
                          </p:cTn>
                        </p:par>
                        <p:par>
                          <p:cTn id="13" fill="hold">
                            <p:stCondLst>
                              <p:cond delay="10000"/>
                            </p:stCondLst>
                            <p:childTnLst>
                              <p:par>
                                <p:cTn id="14" presetID="8" presetClass="entr" presetSubtype="16"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diamond(in)">
                                      <p:cBhvr>
                                        <p:cTn id="16" dur="5000"/>
                                        <p:tgtEl>
                                          <p:spTgt spid="3">
                                            <p:txEl>
                                              <p:pRg st="0" end="0"/>
                                            </p:txEl>
                                          </p:spTgt>
                                        </p:tgtEl>
                                      </p:cBhvr>
                                    </p:animEffect>
                                  </p:childTnLst>
                                </p:cTn>
                              </p:par>
                            </p:childTnLst>
                          </p:cTn>
                        </p:par>
                        <p:par>
                          <p:cTn id="17" fill="hold">
                            <p:stCondLst>
                              <p:cond delay="15000"/>
                            </p:stCondLst>
                            <p:childTnLst>
                              <p:par>
                                <p:cTn id="18" presetID="8" presetClass="entr" presetSubtype="16" fill="hold" grpId="0" nodeType="after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diamond(in)">
                                      <p:cBhvr>
                                        <p:cTn id="20" dur="5000"/>
                                        <p:tgtEl>
                                          <p:spTgt spid="3">
                                            <p:txEl>
                                              <p:pRg st="1" end="1"/>
                                            </p:txEl>
                                          </p:spTgt>
                                        </p:tgtEl>
                                      </p:cBhvr>
                                    </p:animEffect>
                                  </p:childTnLst>
                                </p:cTn>
                              </p:par>
                            </p:childTnLst>
                          </p:cTn>
                        </p:par>
                        <p:par>
                          <p:cTn id="21" fill="hold">
                            <p:stCondLst>
                              <p:cond delay="20000"/>
                            </p:stCondLst>
                            <p:childTnLst>
                              <p:par>
                                <p:cTn id="22" presetID="8" presetClass="entr" presetSubtype="16" fill="hold" grpId="0" nodeType="after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diamond(in)">
                                      <p:cBhvr>
                                        <p:cTn id="24" dur="5000"/>
                                        <p:tgtEl>
                                          <p:spTgt spid="3">
                                            <p:txEl>
                                              <p:pRg st="2" end="2"/>
                                            </p:txEl>
                                          </p:spTgt>
                                        </p:tgtEl>
                                      </p:cBhvr>
                                    </p:animEffect>
                                  </p:childTnLst>
                                </p:cTn>
                              </p:par>
                            </p:childTnLst>
                          </p:cTn>
                        </p:par>
                        <p:par>
                          <p:cTn id="25" fill="hold">
                            <p:stCondLst>
                              <p:cond delay="25000"/>
                            </p:stCondLst>
                            <p:childTnLst>
                              <p:par>
                                <p:cTn id="26" presetID="8" presetClass="entr" presetSubtype="16" fill="hold" grpId="0" nodeType="after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diamond(in)">
                                      <p:cBhvr>
                                        <p:cTn id="28" dur="5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726130"/>
          </a:xfrm>
        </p:spPr>
        <p:txBody>
          <a:bodyPr>
            <a:normAutofit/>
          </a:bodyPr>
          <a:lstStyle/>
          <a:p>
            <a:pPr algn="r" rtl="1"/>
            <a:r>
              <a:rPr lang="ar-DZ" sz="3200" dirty="0" smtClean="0">
                <a:solidFill>
                  <a:srgbClr val="FF0000"/>
                </a:solidFill>
              </a:rPr>
              <a:t>علاقة علم </a:t>
            </a:r>
            <a:r>
              <a:rPr lang="ar-DZ" sz="3200" dirty="0" err="1" smtClean="0">
                <a:solidFill>
                  <a:srgbClr val="FF0000"/>
                </a:solidFill>
              </a:rPr>
              <a:t>إجتماع</a:t>
            </a:r>
            <a:r>
              <a:rPr lang="ar-DZ" sz="3200" dirty="0" smtClean="0">
                <a:solidFill>
                  <a:srgbClr val="FF0000"/>
                </a:solidFill>
              </a:rPr>
              <a:t> المنظمات ببعض ميادين عم </a:t>
            </a:r>
            <a:r>
              <a:rPr lang="ar-DZ" sz="3200" dirty="0" err="1" smtClean="0">
                <a:solidFill>
                  <a:srgbClr val="FF0000"/>
                </a:solidFill>
              </a:rPr>
              <a:t>الإجتماع</a:t>
            </a:r>
            <a:r>
              <a:rPr lang="ar-DZ" sz="3200" dirty="0" smtClean="0">
                <a:solidFill>
                  <a:srgbClr val="FF0000"/>
                </a:solidFill>
              </a:rPr>
              <a:t> </a:t>
            </a:r>
            <a:r>
              <a:rPr lang="ar-DZ" sz="3200" dirty="0" err="1" smtClean="0">
                <a:solidFill>
                  <a:srgbClr val="FF0000"/>
                </a:solidFill>
              </a:rPr>
              <a:t>لقد</a:t>
            </a:r>
            <a:r>
              <a:rPr lang="ar-DZ" sz="3200" dirty="0" err="1" smtClean="0"/>
              <a:t>أدى</a:t>
            </a:r>
            <a:r>
              <a:rPr lang="ar-DZ" sz="3200" dirty="0" smtClean="0"/>
              <a:t> </a:t>
            </a:r>
            <a:r>
              <a:rPr lang="ar-DZ" sz="3600" dirty="0" smtClean="0"/>
              <a:t>التقارب الموجود بين </a:t>
            </a:r>
            <a:r>
              <a:rPr lang="ar-DZ" sz="3600" dirty="0" err="1" smtClean="0"/>
              <a:t>هظا</a:t>
            </a:r>
            <a:r>
              <a:rPr lang="ar-DZ" sz="3600" dirty="0" smtClean="0"/>
              <a:t> الميدان </a:t>
            </a:r>
            <a:r>
              <a:rPr lang="ar-DZ" sz="3600" dirty="0" err="1" smtClean="0"/>
              <a:t>زميداتي</a:t>
            </a:r>
            <a:r>
              <a:rPr lang="ar-DZ" sz="3600" dirty="0" smtClean="0"/>
              <a:t> علم </a:t>
            </a:r>
            <a:r>
              <a:rPr lang="ar-DZ" sz="3600" dirty="0" err="1" smtClean="0"/>
              <a:t>الإجتماع</a:t>
            </a:r>
            <a:r>
              <a:rPr lang="ar-DZ" sz="3600" dirty="0" smtClean="0"/>
              <a:t> الصناعي </a:t>
            </a:r>
            <a:r>
              <a:rPr lang="ar-DZ" sz="3600" dirty="0" err="1" smtClean="0"/>
              <a:t>و</a:t>
            </a:r>
            <a:r>
              <a:rPr lang="ar-DZ" sz="3600" dirty="0" smtClean="0"/>
              <a:t> علم </a:t>
            </a:r>
            <a:r>
              <a:rPr lang="ar-DZ" sz="3600" dirty="0" err="1" smtClean="0"/>
              <a:t>الإجتماع</a:t>
            </a:r>
            <a:r>
              <a:rPr lang="ar-DZ" sz="3600" dirty="0" smtClean="0"/>
              <a:t> المهني إلى أن أقامت الجمعية العامة الدولية لعلم </a:t>
            </a:r>
            <a:r>
              <a:rPr lang="ar-DZ" sz="3600" dirty="0" err="1" smtClean="0"/>
              <a:t>الإجتماع</a:t>
            </a:r>
            <a:r>
              <a:rPr lang="ar-DZ" sz="3600" dirty="0" smtClean="0"/>
              <a:t> بوضع  </a:t>
            </a:r>
            <a:r>
              <a:rPr lang="ar-DZ" sz="3600" dirty="0" err="1" smtClean="0"/>
              <a:t>هظه</a:t>
            </a:r>
            <a:r>
              <a:rPr lang="ar-DZ" sz="3600" dirty="0" smtClean="0"/>
              <a:t> الميادين الثلاثة تحت عنوان العمل والتنظيمات ، كما نجد اتجاها قويا يضم </a:t>
            </a:r>
            <a:r>
              <a:rPr lang="ar-DZ" sz="3600" dirty="0" err="1" smtClean="0"/>
              <a:t>هظه</a:t>
            </a:r>
            <a:r>
              <a:rPr lang="ar-DZ" sz="3600" dirty="0" smtClean="0"/>
              <a:t> الميادين الثلاثة تحت عنوان علم </a:t>
            </a:r>
            <a:r>
              <a:rPr lang="ar-DZ" sz="3600" dirty="0" err="1" smtClean="0"/>
              <a:t>إجتماع</a:t>
            </a:r>
            <a:r>
              <a:rPr lang="ar-DZ" sz="3600" dirty="0" smtClean="0"/>
              <a:t> المنظمات </a:t>
            </a:r>
            <a:br>
              <a:rPr lang="ar-DZ" sz="3600" dirty="0" smtClean="0"/>
            </a:br>
            <a:r>
              <a:rPr lang="ar-DZ" sz="3600" dirty="0" smtClean="0"/>
              <a:t>- ويرى بعض العلماء مثل </a:t>
            </a:r>
            <a:r>
              <a:rPr lang="ar-DZ" sz="3600" dirty="0" err="1" smtClean="0"/>
              <a:t>أتزيوني</a:t>
            </a:r>
            <a:r>
              <a:rPr lang="ar-DZ" sz="3600" dirty="0" smtClean="0"/>
              <a:t> أنه يمكن </a:t>
            </a:r>
            <a:r>
              <a:rPr lang="ar-DZ" sz="3600" dirty="0" err="1" smtClean="0"/>
              <a:t>إعتبار</a:t>
            </a:r>
            <a:r>
              <a:rPr lang="ar-DZ" sz="3600" dirty="0" smtClean="0"/>
              <a:t> علم </a:t>
            </a:r>
            <a:r>
              <a:rPr lang="ar-DZ" sz="3600" dirty="0" err="1" smtClean="0"/>
              <a:t>الإجتماع</a:t>
            </a:r>
            <a:r>
              <a:rPr lang="ar-DZ" sz="3600" dirty="0" smtClean="0"/>
              <a:t> الصناعي فرعا من فروع علم </a:t>
            </a:r>
            <a:r>
              <a:rPr lang="ar-DZ" sz="3600" dirty="0" err="1" smtClean="0"/>
              <a:t>إجتماع</a:t>
            </a:r>
            <a:r>
              <a:rPr lang="ar-DZ" sz="3600" dirty="0" smtClean="0"/>
              <a:t> المنظمات  وظلك على </a:t>
            </a:r>
            <a:r>
              <a:rPr lang="ar-DZ" sz="3600" dirty="0" err="1" smtClean="0"/>
              <a:t>إعتبار</a:t>
            </a:r>
            <a:r>
              <a:rPr lang="ar-DZ" sz="3600" dirty="0" smtClean="0"/>
              <a:t> أن النظرية التنظيمية </a:t>
            </a:r>
            <a:r>
              <a:rPr lang="ar-DZ" sz="3600" dirty="0" smtClean="0">
                <a:solidFill>
                  <a:srgbClr val="FF0000"/>
                </a:solidFill>
              </a:rPr>
              <a:t>.</a:t>
            </a:r>
            <a:endParaRPr lang="fr-FR" sz="3600"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إرتبط</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في نشأته ارتباطا وثيقا بعلم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الإجتماع</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الصناعي،ففي عام 1944قام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إلتون</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مايو بدراسات في عدو تنظيمات صناعية منها مصنع النسيج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بفيلاديلفيا</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،مصانع الطائرات في جنوب كاليفورنيا .</a:t>
            </a:r>
            <a:endParaRPr kumimoji="0" lang="fr-FR" sz="4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-بعد استكمال هذه الدراسات بدأ العمال في تطبيق نتائج دراساتهم داخل تنظيمات العمل المختلفة (المجالات التجارية:المستشفيات، السجون،المصالح الحكومية...الخ)</a:t>
            </a:r>
            <a:endParaRPr kumimoji="0" lang="ar-DZ"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0"/>
            <a:ext cx="91440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-ترتب عن تراكم قدر كبير من المعلومات عن التنظيمات المختلقة ظهور علم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الإجتماع</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الصناعي.</a:t>
            </a:r>
            <a:endParaRPr kumimoji="0" lang="fr-FR" sz="4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ضف</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إلى ما سبق اتساع نطاق النمو التنظيمي في العصر الحديث مما جعل روبرت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بروتيوس</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يطلق على المجتمع الحديث المجتمع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التنظيمينفعلى</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الرغم من وجود التنظيمات منذ ألاف السنين (مصر.الصين) إلا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اأن</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حجمها قد تزايد وأبحت أكثر تعقيدا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زفعالية</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وكفاءة وعقلانية.</a:t>
            </a:r>
            <a:endParaRPr kumimoji="0" lang="ar-DZ"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0" y="0"/>
            <a:ext cx="91440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-تشير كثرة المسميات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و</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المصطلحات التي تستخدم للتعبير عن مفهوم التنظيم مثل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البيرةقراطية</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/المنظمة،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التؤسسة</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الهيئةإلى</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غلبة الطابع التنظيمي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الدي</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يعد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أبرو</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سمات العصر الحديث</a:t>
            </a:r>
            <a:endParaRPr kumimoji="0" lang="fr-FR" sz="4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-أصبح للتنظيم دور واضح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فب</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الحيات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الإجتماعيةفالإنسان</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يعيش داخل أبر تنظيم وهو الدولة، ونقضي حياتنا داخل تنظيمات مختلفة وأخيرا قد تنتهي حياة الإنسان في أحد هذه التنظيمات.</a:t>
            </a:r>
            <a:endParaRPr kumimoji="0" lang="ar-DZ"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0" y="0"/>
            <a:ext cx="91440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إن كثيرا من التغيرات التي تحدث داخل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التنظمات</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المختلفة تؤدي إلى ظهور مشكلات تنظيمية مما يتطلب دراسة التغير التنظيمي والمشكلات التنظيمية الناجمة عنه وهدا ما يساعد على فهم الحيات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الإجتماعية</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المعاصرة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و</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مشكلاتها.</a:t>
            </a:r>
            <a:endParaRPr kumimoji="0" lang="fr-FR" sz="4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-كان لكتاب أميتاي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أتزيوني</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الدي</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أطلق عليه التنظيمات الحديثة الفضل في إيقاظ الفكرة الداعية إلى ضرورة تخصيص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ميدتن</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من ميادين علم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الإجتماع</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لدرتسة</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المنظمات.</a:t>
            </a:r>
            <a:endParaRPr kumimoji="0" lang="ar-DZ"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0"/>
            <a:ext cx="91440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-يهتم علم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إجتماع</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المنظمات بتطبيق نظريات علم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الإجتماع</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ومنتهجه وأدواته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التصوريةفي</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دراسة التنظيمات ذات الأنماط المختلفة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و</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الأهداف المتباينة.</a:t>
            </a:r>
            <a:endParaRPr kumimoji="0" lang="fr-FR" sz="4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-تستند دراسات هذا الميدان على الأسس النظرية التي قدمها عالم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الإجتماع</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الألماني ماكس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قيبر</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في دراسته للبيروقراطية والتحليلات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الإجتماعية</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للسلطة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و</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القوة في المجتمع.</a:t>
            </a:r>
            <a:endParaRPr kumimoji="0" lang="ar-DZ"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r" rtl="1"/>
            <a:r>
              <a:rPr lang="ar-DZ" sz="3600" dirty="0">
                <a:solidFill>
                  <a:srgbClr val="FF0000"/>
                </a:solidFill>
              </a:rPr>
              <a:t>تعريف علم </a:t>
            </a:r>
            <a:r>
              <a:rPr lang="ar-DZ" sz="3600" dirty="0" err="1">
                <a:solidFill>
                  <a:srgbClr val="FF0000"/>
                </a:solidFill>
              </a:rPr>
              <a:t>إجتماع</a:t>
            </a:r>
            <a:r>
              <a:rPr lang="ar-DZ" sz="3600" dirty="0">
                <a:solidFill>
                  <a:srgbClr val="FF0000"/>
                </a:solidFill>
              </a:rPr>
              <a:t> المنظمات:</a:t>
            </a:r>
            <a:r>
              <a:rPr lang="fr-FR" sz="3600" dirty="0">
                <a:solidFill>
                  <a:srgbClr val="FF0000"/>
                </a:solidFill>
              </a:rPr>
              <a:t/>
            </a:r>
            <a:br>
              <a:rPr lang="fr-FR" sz="3600" dirty="0">
                <a:solidFill>
                  <a:srgbClr val="FF0000"/>
                </a:solidFill>
              </a:rPr>
            </a:br>
            <a:endParaRPr lang="fr-FR" sz="3600" dirty="0">
              <a:solidFill>
                <a:srgbClr val="FF0000"/>
              </a:solidFill>
            </a:endParaRPr>
          </a:p>
        </p:txBody>
      </p:sp>
      <p:sp>
        <p:nvSpPr>
          <p:cNvPr id="4" name="Rectangle 3"/>
          <p:cNvSpPr/>
          <p:nvPr/>
        </p:nvSpPr>
        <p:spPr>
          <a:xfrm>
            <a:off x="-357222" y="1357298"/>
            <a:ext cx="9501222" cy="3477875"/>
          </a:xfrm>
          <a:prstGeom prst="rect">
            <a:avLst/>
          </a:prstGeom>
        </p:spPr>
        <p:txBody>
          <a:bodyPr wrap="square">
            <a:spAutoFit/>
          </a:bodyPr>
          <a:lstStyle/>
          <a:p>
            <a:pPr lvl="0" algn="r" rtl="1" fontAlgn="base">
              <a:spcBef>
                <a:spcPct val="0"/>
              </a:spcBef>
              <a:spcAft>
                <a:spcPct val="0"/>
              </a:spcAft>
            </a:pP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هناك تعريفات عديدة لعلم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إجتماع</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المنظمات نذكر منها:</a:t>
            </a:r>
            <a:endParaRPr kumimoji="0" lang="fr-FR" sz="4400" b="0" i="0" u="none" strike="noStrike" cap="none" normalizeH="0" baseline="0" dirty="0" smtClean="0">
              <a:ln>
                <a:noFill/>
              </a:ln>
              <a:solidFill>
                <a:schemeClr val="tx1"/>
              </a:solidFill>
              <a:effectLst/>
              <a:latin typeface="Arial" pitchFamily="34" charset="0"/>
              <a:cs typeface="Arial" pitchFamily="34" charset="0"/>
            </a:endParaRPr>
          </a:p>
          <a:p>
            <a:pPr lvl="0" algn="r" rtl="1" eaLnBrk="0" fontAlgn="base" hangingPunct="0">
              <a:spcBef>
                <a:spcPct val="0"/>
              </a:spcBef>
              <a:spcAft>
                <a:spcPct val="0"/>
              </a:spcAft>
            </a:pP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علم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إجتماع</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المنظمات هو "دراسة العلاقات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الإجتماعية</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داخل المصنع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و</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المنظمات إلى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جاتب</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دراسة التأثير المتبادل بينهما وبين المجتمع المحلي".</a:t>
            </a:r>
            <a:endParaRPr kumimoji="0" lang="ar-DZ"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0"/>
            <a:ext cx="9144000" cy="75405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تعريف ميتشل :"هو تحليل للنظم الصناعية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و</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التنظمات</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والعلاقات فيما بينها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وكدلك</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للعلاقات بين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الظوتهر</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الصناعية </a:t>
            </a:r>
            <a:r>
              <a:rPr kumimoji="0" lang="ar-DZ" sz="4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و</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النظم في المجتمع الأكبر”</a:t>
            </a:r>
          </a:p>
          <a:p>
            <a:pPr marL="0" marR="0" lvl="0" indent="0" algn="r" defTabSz="914400" rtl="1" eaLnBrk="1" fontAlgn="base" latinLnBrk="0" hangingPunct="1">
              <a:lnSpc>
                <a:spcPct val="100000"/>
              </a:lnSpc>
              <a:spcBef>
                <a:spcPct val="0"/>
              </a:spcBef>
              <a:spcAft>
                <a:spcPct val="0"/>
              </a:spcAft>
              <a:buClrTx/>
              <a:buSzTx/>
              <a:buFontTx/>
              <a:buNone/>
              <a:tabLst/>
            </a:pPr>
            <a:r>
              <a:rPr lang="ar-DZ" sz="4400" dirty="0" smtClean="0">
                <a:latin typeface="Simplified Arabic" pitchFamily="18" charset="-78"/>
                <a:ea typeface="Calibri" pitchFamily="34" charset="0"/>
                <a:cs typeface="Simplified Arabic" pitchFamily="18" charset="-78"/>
              </a:rPr>
              <a:t>-تعريف آخر : هو الدراسة العلمية لمختلف أشكال التنظيم من مؤسسات وتنظيمات </a:t>
            </a:r>
            <a:r>
              <a:rPr lang="ar-DZ" sz="4400" dirty="0" err="1" smtClean="0">
                <a:latin typeface="Simplified Arabic" pitchFamily="18" charset="-78"/>
                <a:ea typeface="Calibri" pitchFamily="34" charset="0"/>
                <a:cs typeface="Simplified Arabic" pitchFamily="18" charset="-78"/>
              </a:rPr>
              <a:t>ز</a:t>
            </a:r>
            <a:r>
              <a:rPr lang="ar-DZ" sz="4400" dirty="0" smtClean="0">
                <a:latin typeface="Simplified Arabic" pitchFamily="18" charset="-78"/>
                <a:ea typeface="Calibri" pitchFamily="34" charset="0"/>
                <a:cs typeface="Simplified Arabic" pitchFamily="18" charset="-78"/>
              </a:rPr>
              <a:t> اتحادات في ضوء آلياته التي تعزز </a:t>
            </a:r>
            <a:r>
              <a:rPr lang="ar-DZ" sz="4400" dirty="0" err="1" smtClean="0">
                <a:latin typeface="Simplified Arabic" pitchFamily="18" charset="-78"/>
                <a:ea typeface="Calibri" pitchFamily="34" charset="0"/>
                <a:cs typeface="Simplified Arabic" pitchFamily="18" charset="-78"/>
              </a:rPr>
              <a:t>ةحدته</a:t>
            </a:r>
            <a:r>
              <a:rPr lang="ar-DZ" sz="4400" dirty="0">
                <a:latin typeface="Simplified Arabic" pitchFamily="18" charset="-78"/>
                <a:ea typeface="Calibri" pitchFamily="34" charset="0"/>
                <a:cs typeface="Simplified Arabic" pitchFamily="18" charset="-78"/>
              </a:rPr>
              <a:t> </a:t>
            </a:r>
            <a:r>
              <a:rPr lang="ar-DZ" sz="4400" dirty="0" smtClean="0">
                <a:latin typeface="Simplified Arabic" pitchFamily="18" charset="-78"/>
                <a:ea typeface="Calibri" pitchFamily="34" charset="0"/>
                <a:cs typeface="Simplified Arabic" pitchFamily="18" charset="-78"/>
              </a:rPr>
              <a:t>وتماسكه في ضوء القيم الأخلاقية والمعايير </a:t>
            </a:r>
            <a:r>
              <a:rPr lang="ar-DZ" sz="4400" dirty="0" err="1" smtClean="0">
                <a:latin typeface="Simplified Arabic" pitchFamily="18" charset="-78"/>
                <a:ea typeface="Calibri" pitchFamily="34" charset="0"/>
                <a:cs typeface="Simplified Arabic" pitchFamily="18" charset="-78"/>
              </a:rPr>
              <a:t>الإجتماعية</a:t>
            </a:r>
            <a:r>
              <a:rPr lang="ar-DZ" sz="4400" dirty="0" smtClean="0">
                <a:latin typeface="Simplified Arabic" pitchFamily="18" charset="-78"/>
                <a:ea typeface="Calibri" pitchFamily="34" charset="0"/>
                <a:cs typeface="Simplified Arabic" pitchFamily="18" charset="-78"/>
              </a:rPr>
              <a:t> </a:t>
            </a:r>
            <a:r>
              <a:rPr lang="ar-DZ" sz="4400" dirty="0" err="1" smtClean="0">
                <a:latin typeface="Simplified Arabic" pitchFamily="18" charset="-78"/>
                <a:ea typeface="Calibri" pitchFamily="34" charset="0"/>
                <a:cs typeface="Simplified Arabic" pitchFamily="18" charset="-78"/>
              </a:rPr>
              <a:t>الضتبطة</a:t>
            </a:r>
            <a:r>
              <a:rPr lang="ar-DZ" sz="4400" dirty="0" smtClean="0">
                <a:latin typeface="Simplified Arabic" pitchFamily="18" charset="-78"/>
                <a:ea typeface="Calibri" pitchFamily="34" charset="0"/>
                <a:cs typeface="Simplified Arabic" pitchFamily="18" charset="-78"/>
              </a:rPr>
              <a:t> </a:t>
            </a:r>
            <a:r>
              <a:rPr lang="ar-DZ" sz="4400" dirty="0" err="1" smtClean="0">
                <a:latin typeface="Simplified Arabic" pitchFamily="18" charset="-78"/>
                <a:ea typeface="Calibri" pitchFamily="34" charset="0"/>
                <a:cs typeface="Simplified Arabic" pitchFamily="18" charset="-78"/>
              </a:rPr>
              <a:t>لهظه</a:t>
            </a:r>
            <a:r>
              <a:rPr lang="ar-DZ" sz="4400" dirty="0" smtClean="0">
                <a:latin typeface="Simplified Arabic" pitchFamily="18" charset="-78"/>
                <a:ea typeface="Calibri" pitchFamily="34" charset="0"/>
                <a:cs typeface="Simplified Arabic" pitchFamily="18" charset="-78"/>
              </a:rPr>
              <a:t> الآليات في المجتمع والتي من شأنها تحديد أشكال التفاعل بين مكونات التنظيم </a:t>
            </a:r>
            <a:r>
              <a:rPr lang="ar-DZ" sz="4400" dirty="0" err="1" smtClean="0">
                <a:latin typeface="Simplified Arabic" pitchFamily="18" charset="-78"/>
                <a:ea typeface="Calibri" pitchFamily="34" charset="0"/>
                <a:cs typeface="Simplified Arabic" pitchFamily="18" charset="-78"/>
              </a:rPr>
              <a:t>و</a:t>
            </a:r>
            <a:r>
              <a:rPr lang="ar-DZ" sz="4400" dirty="0" smtClean="0">
                <a:latin typeface="Simplified Arabic" pitchFamily="18" charset="-78"/>
                <a:ea typeface="Calibri" pitchFamily="34" charset="0"/>
                <a:cs typeface="Simplified Arabic" pitchFamily="18" charset="-78"/>
              </a:rPr>
              <a:t> علاقته مع المجتمع المحيط</a:t>
            </a:r>
            <a:r>
              <a:rPr kumimoji="0" lang="ar-DZ" sz="4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ar-DZ"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57166"/>
            <a:ext cx="8229600" cy="5429288"/>
          </a:xfrm>
        </p:spPr>
        <p:txBody>
          <a:bodyPr>
            <a:normAutofit fontScale="90000"/>
          </a:bodyPr>
          <a:lstStyle/>
          <a:p>
            <a:pPr algn="r" rtl="1"/>
            <a:r>
              <a:rPr lang="ar-DZ" sz="4000" dirty="0" smtClean="0">
                <a:solidFill>
                  <a:srgbClr val="FF0000"/>
                </a:solidFill>
              </a:rPr>
              <a:t>خلاصة</a:t>
            </a:r>
            <a:br>
              <a:rPr lang="ar-DZ" sz="4000" dirty="0" smtClean="0">
                <a:solidFill>
                  <a:srgbClr val="FF0000"/>
                </a:solidFill>
              </a:rPr>
            </a:br>
            <a:r>
              <a:rPr lang="ar-DZ" sz="4900" dirty="0" smtClean="0"/>
              <a:t>نستنتج مما سبق أن التنظيم يشمل </a:t>
            </a:r>
            <a:r>
              <a:rPr lang="ar-DZ" sz="4900" dirty="0" err="1" smtClean="0"/>
              <a:t>الآداء</a:t>
            </a:r>
            <a:r>
              <a:rPr lang="ar-DZ" sz="4900" dirty="0" smtClean="0"/>
              <a:t> و السلوك التنظيمي والفعالية والأهداف ، زيادة على </a:t>
            </a:r>
            <a:r>
              <a:rPr lang="ar-DZ" sz="4900" dirty="0" err="1" smtClean="0"/>
              <a:t>كيفيات</a:t>
            </a:r>
            <a:r>
              <a:rPr lang="ar-DZ" sz="4900" dirty="0" smtClean="0"/>
              <a:t> </a:t>
            </a:r>
            <a:r>
              <a:rPr lang="ar-DZ" sz="4900" dirty="0" err="1" smtClean="0"/>
              <a:t>اتخاظ</a:t>
            </a:r>
            <a:r>
              <a:rPr lang="ar-DZ" sz="4900" dirty="0" smtClean="0"/>
              <a:t> القرارات من جهة ومن جهة أخرى فإن </a:t>
            </a:r>
            <a:r>
              <a:rPr lang="ar-DZ" sz="4900" dirty="0" err="1" smtClean="0"/>
              <a:t>هظا</a:t>
            </a:r>
            <a:r>
              <a:rPr lang="ar-DZ" sz="4900" dirty="0" smtClean="0"/>
              <a:t> الميدان يعنى أيضا بمستويات السلطة والمؤسسات الأمنية </a:t>
            </a:r>
            <a:r>
              <a:rPr lang="ar-DZ" sz="4900" dirty="0" err="1" smtClean="0"/>
              <a:t>وكظا</a:t>
            </a:r>
            <a:r>
              <a:rPr lang="ar-DZ" sz="4900" dirty="0" smtClean="0"/>
              <a:t> العسكرية لحاجة </a:t>
            </a:r>
            <a:r>
              <a:rPr lang="ar-DZ" sz="4900" dirty="0" err="1" smtClean="0"/>
              <a:t>هظه</a:t>
            </a:r>
            <a:r>
              <a:rPr lang="ar-DZ" sz="4900" dirty="0" smtClean="0"/>
              <a:t> المؤسسات </a:t>
            </a:r>
            <a:r>
              <a:rPr lang="ar-DZ" sz="4900" dirty="0" err="1" smtClean="0"/>
              <a:t>إللى</a:t>
            </a:r>
            <a:r>
              <a:rPr lang="ar-DZ" sz="4900" dirty="0" smtClean="0"/>
              <a:t> تطوير أساليب </a:t>
            </a:r>
            <a:r>
              <a:rPr lang="ar-DZ" sz="4900" dirty="0" err="1" smtClean="0"/>
              <a:t>لكيفيات</a:t>
            </a:r>
            <a:r>
              <a:rPr lang="ar-DZ" sz="4900" dirty="0" smtClean="0"/>
              <a:t> تطويرها بشكل يتناسب مع طموحاتها وخدماتها  </a:t>
            </a:r>
            <a:endParaRPr lang="fr-FR" sz="4900" dirty="0">
              <a:solidFill>
                <a:srgbClr val="FF0000"/>
              </a:solidFill>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96</TotalTime>
  <Words>463</Words>
  <Application>Microsoft Office PowerPoint</Application>
  <PresentationFormat>Affichage à l'écran (4:3)</PresentationFormat>
  <Paragraphs>22</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المحاضرة الأولى</vt:lpstr>
      <vt:lpstr>Diapositive 2</vt:lpstr>
      <vt:lpstr>Diapositive 3</vt:lpstr>
      <vt:lpstr>Diapositive 4</vt:lpstr>
      <vt:lpstr>Diapositive 5</vt:lpstr>
      <vt:lpstr>Diapositive 6</vt:lpstr>
      <vt:lpstr>تعريف علم إجتماع المنظمات: </vt:lpstr>
      <vt:lpstr>Diapositive 8</vt:lpstr>
      <vt:lpstr>خلاصة نستنتج مما سبق أن التنظيم يشمل الآداء و السلوك التنظيمي والفعالية والأهداف ، زيادة على كيفيات اتخاظ القرارات من جهة ومن جهة أخرى فإن هظا الميدان يعنى أيضا بمستويات السلطة والمؤسسات الأمنية وكظا العسكرية لحاجة هظه المؤسسات إللى تطوير أساليب لكيفيات تطويرها بشكل يتناسب مع طموحاتها وخدماتها  </vt:lpstr>
      <vt:lpstr>علاقة علم إجتماع المنظمات ببعض ميادين عم الإجتماع لقدأدى التقارب الموجود بين هظا الميدان زميداتي علم الإجتماع الصناعي و علم الإجتماع المهني إلى أن أقامت الجمعية العامة الدولية لعلم الإجتماع بوضع  هظه الميادين الثلاثة تحت عنوان العمل والتنظيمات ، كما نجد اتجاها قويا يضم هظه الميادين الثلاثة تحت عنوان علم إجتماع المنظمات  - ويرى بعض العلماء مثل أتزيوني أنه يمكن إعتبار علم الإجتماع الصناعي فرعا من فروع علم إجتماع المنظمات  وظلك على إعتبار أن النظرية التنظيمية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الأولى</dc:title>
  <dc:creator>madi</dc:creator>
  <cp:lastModifiedBy>707</cp:lastModifiedBy>
  <cp:revision>12</cp:revision>
  <dcterms:created xsi:type="dcterms:W3CDTF">2018-02-04T08:51:52Z</dcterms:created>
  <dcterms:modified xsi:type="dcterms:W3CDTF">2018-02-12T15:13:01Z</dcterms:modified>
</cp:coreProperties>
</file>