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72A63A-12C1-4FA3-943B-FCB79CC02EBF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92E1B3-340A-4E19-A1BB-4030F977E4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14546" y="428605"/>
            <a:ext cx="4143404" cy="78581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rtl="1"/>
            <a:r>
              <a:rPr lang="ar-DZ" smtClean="0">
                <a:latin typeface="Simplified Arabic" pitchFamily="18" charset="-78"/>
                <a:cs typeface="Simplified Arabic" pitchFamily="18" charset="-78"/>
              </a:rPr>
              <a:t>المحاضرة  السابعة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785926"/>
            <a:ext cx="8101042" cy="4572032"/>
          </a:xfrm>
        </p:spPr>
        <p:txBody>
          <a:bodyPr>
            <a:normAutofit/>
          </a:bodyPr>
          <a:lstStyle/>
          <a:p>
            <a:pPr algn="r" rtl="1"/>
            <a:r>
              <a:rPr lang="ar-DZ" sz="2400" dirty="0" smtClean="0"/>
              <a:t>أولا- المدرسة الكلاسيكية </a:t>
            </a:r>
          </a:p>
          <a:p>
            <a:pPr algn="r" rtl="1"/>
            <a:r>
              <a:rPr lang="ar-DZ" sz="2400" dirty="0" smtClean="0"/>
              <a:t>أ- تعريفها</a:t>
            </a:r>
          </a:p>
          <a:p>
            <a:pPr marL="514350" indent="-514350" algn="r" rtl="1"/>
            <a:r>
              <a:rPr lang="ar-DZ" sz="2400" dirty="0" smtClean="0"/>
              <a:t>ثانيا - أهم نظريات ومفكري المدرسة الكلاسيكية</a:t>
            </a:r>
          </a:p>
          <a:p>
            <a:pPr marL="514350" indent="-514350" algn="r" rtl="1"/>
            <a:r>
              <a:rPr lang="ar-DZ" sz="2400" dirty="0" smtClean="0"/>
              <a:t>1 - نظرية الإدارة العلمية </a:t>
            </a:r>
          </a:p>
          <a:p>
            <a:pPr marL="514350" indent="-514350" algn="r" rtl="1"/>
            <a:r>
              <a:rPr lang="ar-DZ" sz="2400" dirty="0" smtClean="0"/>
              <a:t>* تعريفها</a:t>
            </a:r>
          </a:p>
          <a:p>
            <a:pPr marL="514350" indent="-514350" algn="r" rtl="1"/>
            <a:r>
              <a:rPr lang="ar-DZ" sz="2400" dirty="0" smtClean="0"/>
              <a:t>* </a:t>
            </a:r>
            <a:r>
              <a:rPr lang="ar-DZ" sz="2400" dirty="0" err="1" smtClean="0"/>
              <a:t>فريديريك</a:t>
            </a:r>
            <a:r>
              <a:rPr lang="ar-DZ" sz="2400" dirty="0" smtClean="0"/>
              <a:t> تايلور</a:t>
            </a:r>
          </a:p>
          <a:p>
            <a:pPr marL="514350" indent="-514350" algn="r" rtl="1">
              <a:buAutoNum type="arabic1Minus"/>
            </a:pPr>
            <a:endParaRPr lang="ar-DZ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58204" cy="6045348"/>
          </a:xfrm>
        </p:spPr>
        <p:txBody>
          <a:bodyPr>
            <a:normAutofit fontScale="775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ar-DZ" dirty="0" smtClean="0"/>
              <a:t>-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وحدة القومية: أي كل مجموعة تعمل لتحقيق هدف واحد 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تفضيل الصالح العام على المصالح الشخصية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تعويض ومكافئة الأفراد بصورة عادلة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المركزية: تركيز السلطة في يد شخص( مع التفويض في الظروف الخاصة)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تدرج السلطة: تسلسل الرؤساء من الأعلى إلى الأسفل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المساواة بين الأفراد  وتحقيق العدالة لكسب ثقتهم وزيادة إخلاصهم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الترتيب الإنساني: أي وضع الرجل المناسب في المكان المناسب والترتيب المادي للأشياء 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01122" cy="535785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ثبات الموظفين في العمل لأن التغير المستمر من أعراض الإدارة السيئة </a:t>
            </a:r>
            <a:br>
              <a:rPr lang="ar-DZ" sz="36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المبادرة: إعطاء الموظف الفرصة للتصرف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والإبتكار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والإبداع </a:t>
            </a:r>
            <a:br>
              <a:rPr lang="ar-DZ" sz="36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روح الجماعة: تنمية روح التعاون بين الأفراد وتشجيعهم على العمل الجماعي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58204" cy="12033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fr-FR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3200" dirty="0" smtClean="0">
                <a:latin typeface="Simplified Arabic" pitchFamily="18" charset="-78"/>
                <a:cs typeface="Simplified Arabic" pitchFamily="18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401080" cy="3402142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التنبؤ: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من خلاله توضع الخطة لتنفذ مستقبلا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التنظيم: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حشد كل الموارد التي تستخدم في تنفيذ الخطة للوصول إلى الأهداف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القيادة وإصدار الأوامر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: للرفع من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المردودية</a:t>
            </a:r>
            <a:endParaRPr lang="ar-DZ" sz="3600" dirty="0" smtClean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Organigramme : Processus 4"/>
          <p:cNvSpPr/>
          <p:nvPr/>
        </p:nvSpPr>
        <p:spPr>
          <a:xfrm>
            <a:off x="4357686" y="357166"/>
            <a:ext cx="4071966" cy="8572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40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مهام وواجبات الإدارة</a:t>
            </a:r>
            <a:endParaRPr lang="fr-FR" sz="4000" b="1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8715404" cy="429737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التنسيق 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لتقاسم المعلومات وحل المشاكل الإدارية وتحقيق أفضل النتائج</a:t>
            </a:r>
            <a:br>
              <a:rPr lang="ar-DZ" sz="36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الرقابة: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مراقبة مدى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إحترام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البرامج المسطرة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مسيقا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لقواعد العمل المتفق عليها داخل المنظمة</a:t>
            </a:r>
            <a:r>
              <a:rPr lang="fr-FR" sz="36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3600" dirty="0" smtClean="0">
                <a:latin typeface="Simplified Arabic" pitchFamily="18" charset="-78"/>
                <a:cs typeface="Simplified Arabic" pitchFamily="18" charset="-78"/>
              </a:rPr>
            </a:b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802" y="274638"/>
            <a:ext cx="5643602" cy="79690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الصفات الإدارية حسب </a:t>
            </a:r>
            <a:r>
              <a:rPr lang="ar-DZ" sz="40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فايول</a:t>
            </a:r>
            <a:endParaRPr lang="fr-FR" sz="40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572560" cy="4873752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الذهنية والعقلية: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القدرة على الفهم ،الدراسة والتعمق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الجسمانية: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القوه ،الصحة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التجريبية: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صفات مكتسبة من الواقع والخبرة</a:t>
            </a:r>
          </a:p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الخلقية: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الحزم،الولاء التنظيمي وحب العمل،تحمل المسؤولية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543956" cy="178595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الثقافية: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الإلمام والإحاطة بمجمل الأمور بخلاف الوظيفة</a:t>
            </a:r>
            <a:br>
              <a:rPr lang="ar-DZ" sz="36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الفنية: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الصفات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المتعلفة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بالوظيفة التي يمارسها العامل 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071670" y="2428868"/>
            <a:ext cx="664373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40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الإنتقادات</a:t>
            </a:r>
            <a:r>
              <a:rPr lang="ar-DZ" sz="40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التي وجهت لهنري </a:t>
            </a:r>
            <a:r>
              <a:rPr lang="ar-DZ" sz="40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فايول</a:t>
            </a:r>
            <a:endParaRPr lang="fr-FR" sz="40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3643314"/>
            <a:ext cx="83582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تعارض بعض المبادئ الإدارية مع بعضها البعض  مثل مبدأ الإشراف ومبدأ التقليل من عدد المستويات التنظيمية،تعارض مبدأ الوحدة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وميدأ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التنسيق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643998" cy="251142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النظر إلى التنظيم بأنه نظام مغلق لا يتأثر بالبيئة ولا يؤثر فيها</a:t>
            </a:r>
            <a:br>
              <a:rPr lang="ar-DZ" sz="3600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أغفل الجوانب النفسية والإنسانية للأفراد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ndir un rectangle avec un coin du même côté 4"/>
          <p:cNvSpPr/>
          <p:nvPr/>
        </p:nvSpPr>
        <p:spPr>
          <a:xfrm>
            <a:off x="4071934" y="500042"/>
            <a:ext cx="4643470" cy="85725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chemeClr val="tx1"/>
                </a:solidFill>
              </a:rPr>
              <a:t>مآخذ المدرسة </a:t>
            </a:r>
            <a:r>
              <a:rPr lang="ar-DZ" sz="4000" b="1" dirty="0" err="1" smtClean="0">
                <a:solidFill>
                  <a:schemeClr val="tx1"/>
                </a:solidFill>
              </a:rPr>
              <a:t>الكلاسكية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2143116"/>
            <a:ext cx="8572560" cy="37862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</a:pPr>
            <a:r>
              <a:rPr lang="ar-DZ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انخفاض </a:t>
            </a:r>
            <a:r>
              <a:rPr lang="ar-DZ" sz="400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الإهتمام</a:t>
            </a:r>
            <a:r>
              <a:rPr lang="ar-DZ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بالعنصر الإنساني والتركيز على كيفية تحسين الإنتاج فقط  </a:t>
            </a:r>
            <a:r>
              <a:rPr lang="ar-DZ" sz="400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مماخلق</a:t>
            </a:r>
            <a:r>
              <a:rPr lang="ar-DZ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DZ" sz="400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صراعلت</a:t>
            </a:r>
            <a:r>
              <a:rPr lang="ar-DZ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ومشاكل في بداية القرن العشرين بين العمال وأصحاب العمل</a:t>
            </a:r>
            <a:endParaRPr lang="fr-FR" sz="40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4414" y="714356"/>
            <a:ext cx="6429420" cy="5572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مفهوم نظرية </a:t>
            </a:r>
            <a:r>
              <a:rPr lang="fr-FR" sz="2400" b="1" dirty="0" smtClean="0">
                <a:solidFill>
                  <a:schemeClr val="tx1"/>
                </a:solidFill>
              </a:rPr>
              <a:t>y </a:t>
            </a:r>
            <a:r>
              <a:rPr lang="ar-DZ" sz="2400" b="1" dirty="0" smtClean="0">
                <a:solidFill>
                  <a:schemeClr val="tx1"/>
                </a:solidFill>
              </a:rPr>
              <a:t>: مبدأ إدارة تفويض العاملين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-يتخذ المدير القرارات بالتشاور مع الآخرين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-شعور العمال </a:t>
            </a:r>
            <a:r>
              <a:rPr lang="ar-DZ" sz="2400" b="1" dirty="0" err="1" smtClean="0">
                <a:solidFill>
                  <a:schemeClr val="tx1"/>
                </a:solidFill>
              </a:rPr>
              <a:t>بالإنتماء</a:t>
            </a:r>
            <a:r>
              <a:rPr lang="ar-DZ" sz="2400" b="1" dirty="0" smtClean="0">
                <a:solidFill>
                  <a:schemeClr val="tx1"/>
                </a:solidFill>
              </a:rPr>
              <a:t> للمؤسسة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-يشجع المبادرات </a:t>
            </a:r>
            <a:r>
              <a:rPr lang="ar-DZ" sz="2400" b="1" dirty="0" err="1" smtClean="0">
                <a:solidFill>
                  <a:schemeClr val="tx1"/>
                </a:solidFill>
              </a:rPr>
              <a:t>والإبتكار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-يقيم العمل الجيد ويكافئ عليه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-يشجع العمل الجماعي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</a:rPr>
              <a:t>-يساعد العاملين على التطور والنمو وتحمل المسؤولية</a:t>
            </a:r>
            <a:endParaRPr lang="fr-FR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5924568" cy="7254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 rtl="1"/>
            <a:r>
              <a:rPr lang="ar-DZ" sz="4400" dirty="0" smtClean="0"/>
              <a:t>أولا- تعريف المدرسة الكلاسيكية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/>
              <a:t>- ظهرت في مطلع القرن العشرين كانت سباقة في معالجة القضايا </a:t>
            </a:r>
            <a:r>
              <a:rPr lang="ar-DZ" sz="3600" dirty="0" err="1" smtClean="0"/>
              <a:t>الإقتصادية</a:t>
            </a:r>
            <a:r>
              <a:rPr lang="ar-DZ" sz="3600" dirty="0" smtClean="0"/>
              <a:t> بأسلوب علمي ومنطقي.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/>
              <a:t>- نشأة بسبب ظهور الثورة الصناعية وظهور حركة الإدارة ونمو المنظمات العمالية والوعي القومي.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/>
              <a:t>- أطلق عليها بعض العلماء </a:t>
            </a:r>
            <a:r>
              <a:rPr lang="ar-DZ" sz="3600" dirty="0" smtClean="0">
                <a:solidFill>
                  <a:srgbClr val="FF0000"/>
                </a:solidFill>
              </a:rPr>
              <a:t>نموذج الآلة </a:t>
            </a:r>
            <a:r>
              <a:rPr lang="ar-DZ" sz="3600" dirty="0" smtClean="0"/>
              <a:t>لأنها تعتبر الفرد آلة</a:t>
            </a:r>
            <a:endParaRPr lang="fr-F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7254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 rtl="1"/>
            <a:r>
              <a:rPr lang="ar-DZ" sz="4400" b="1" dirty="0" smtClean="0">
                <a:solidFill>
                  <a:schemeClr val="tx1"/>
                </a:solidFill>
              </a:rPr>
              <a:t>ثانيا:أهم نظريات ومفكري المدرسة الكلاسيكية </a:t>
            </a:r>
            <a:endParaRPr lang="fr-FR" sz="4400" b="1" dirty="0">
              <a:solidFill>
                <a:schemeClr val="tx1"/>
              </a:solidFill>
            </a:endParaRPr>
          </a:p>
        </p:txBody>
      </p:sp>
      <p:sp>
        <p:nvSpPr>
          <p:cNvPr id="4" name="Pensées 3"/>
          <p:cNvSpPr/>
          <p:nvPr/>
        </p:nvSpPr>
        <p:spPr>
          <a:xfrm>
            <a:off x="2285984" y="1428736"/>
            <a:ext cx="4572032" cy="642942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نظرية الإدارة العلمية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2500306"/>
            <a:ext cx="87154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3600" dirty="0" smtClean="0">
                <a:solidFill>
                  <a:schemeClr val="accent1">
                    <a:lumMod val="5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أ – تعريفها:</a:t>
            </a:r>
          </a:p>
          <a:p>
            <a:pPr algn="just" rtl="1"/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هي استخدام الأسس العلمية لأداء الواجبات وتحليل هذه الأخيرة إلى عناصر يمكن قياسها مع تسجيل الوقت اللازم لأداء كل حركة على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حدى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</a:t>
            </a:r>
          </a:p>
          <a:p>
            <a:pPr algn="just" rtl="1"/>
            <a:r>
              <a:rPr lang="ar-DZ" sz="3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ب- </a:t>
            </a:r>
            <a:r>
              <a:rPr lang="ar-DZ" sz="3600" dirty="0" err="1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فريديريك</a:t>
            </a:r>
            <a:r>
              <a:rPr lang="ar-DZ" sz="3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 تايلور</a:t>
            </a:r>
          </a:p>
          <a:p>
            <a:pPr algn="just" rtl="1">
              <a:buFontTx/>
              <a:buChar char="-"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من جنسية أمريكية 1856-1915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بفيلاديلفيا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من مؤلفاته ”مبادئ الإدارة العلمية 1911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115328" cy="5831034"/>
          </a:xfrm>
        </p:spPr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قام بدراسة حول العوامل المؤثرة على الإنسان أثناء تأديته للعمل وأثر عاملي الحركة والزمن ومن ثم تحسين ظروف العمل وإعطاء  فترات للراحة سوف يؤدي إلى تحسين الإنتاجية</a:t>
            </a:r>
            <a:endParaRPr lang="fr-FR" sz="36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8992" y="274638"/>
            <a:ext cx="5214974" cy="65403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 rtl="1"/>
            <a:r>
              <a:rPr lang="ar-DZ" sz="4000" b="1" dirty="0" smtClean="0">
                <a:solidFill>
                  <a:schemeClr val="tx1"/>
                </a:solidFill>
              </a:rPr>
              <a:t>المبادئ التي جاء </a:t>
            </a:r>
            <a:r>
              <a:rPr lang="ar-DZ" sz="4000" b="1" dirty="0" err="1" smtClean="0">
                <a:solidFill>
                  <a:schemeClr val="tx1"/>
                </a:solidFill>
              </a:rPr>
              <a:t>بها</a:t>
            </a:r>
            <a:r>
              <a:rPr lang="ar-DZ" sz="4000" b="1" dirty="0" smtClean="0">
                <a:solidFill>
                  <a:schemeClr val="tx1"/>
                </a:solidFill>
              </a:rPr>
              <a:t> تايلور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401080" cy="5045216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التقسيم الأفقي للعمل: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تقسيم العمل وفقا للتخصص والوقت المناسب لإنجاز العمل بأحسن الطرق.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التقسيم العلمي: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الرجل المناسب في المكان المناسب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نظام الأجرة  </a:t>
            </a:r>
            <a:r>
              <a:rPr lang="ar-DZ" sz="3600" dirty="0" err="1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والمردودية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 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مكافئات لتحفيز العمال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smtClean="0">
                <a:solidFill>
                  <a:schemeClr val="accent1"/>
                </a:solidFill>
                <a:latin typeface="Simplified Arabic" pitchFamily="18" charset="-78"/>
                <a:cs typeface="Simplified Arabic" pitchFamily="18" charset="-78"/>
              </a:rPr>
              <a:t>مبدأ المراقبة في العمل: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مراقب داخل المصنع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4744" y="214290"/>
            <a:ext cx="5000660" cy="79690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chemeClr val="tx1"/>
                </a:solidFill>
              </a:rPr>
              <a:t>إيجابيات نظرية تايلور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8753452" cy="4873752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التقليل من التبذير في الوقت والجهد والمواد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رفع إنتاجية العامل عن طريق تحسين التسيير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التخصص في العمل وتقسيمه (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دوركايم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7818" y="274638"/>
            <a:ext cx="3357586" cy="7969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rtl="1"/>
            <a:r>
              <a:rPr lang="ar-DZ" sz="40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سلبيات النظرية</a:t>
            </a:r>
            <a:endParaRPr lang="fr-FR" sz="40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29642" cy="4873752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استغلال العامل واعتباره آلة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عدم مراعاة الجانب النفسي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انعدام الجودة في الإنتاج وقلة المهارة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إهمال العمل الجماعي</a:t>
            </a:r>
          </a:p>
          <a:p>
            <a:pPr algn="just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عدم التشجيع على المبادرة في الإبداع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0" y="214290"/>
            <a:ext cx="8858280" cy="2071702"/>
          </a:xfrm>
          <a:prstGeom prst="irregularSeal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chemeClr val="tx1"/>
                </a:solidFill>
              </a:rPr>
              <a:t>نظرية العمليات الإدارية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85720" y="2571744"/>
            <a:ext cx="8429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3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تعريفها:</a:t>
            </a:r>
          </a:p>
          <a:p>
            <a:pPr algn="just" rtl="1"/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اتجاه يركز على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الإهتمام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بالوظائف الإدارية وأنشطة المنظمة مدعومة بفهم جيد للمبادئ الإدارية</a:t>
            </a:r>
          </a:p>
          <a:p>
            <a:pPr algn="just" rtl="1"/>
            <a:r>
              <a:rPr lang="ar-DZ" sz="3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هنري </a:t>
            </a:r>
            <a:r>
              <a:rPr lang="ar-DZ" sz="3600" dirty="0" err="1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فايول</a:t>
            </a:r>
            <a:endParaRPr lang="ar-DZ" sz="3600" dirty="0" smtClean="0">
              <a:solidFill>
                <a:schemeClr val="accent1">
                  <a:lumMod val="75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FontTx/>
              <a:buChar char="-"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من جنسية فرنسية من مؤلفاته عام 1916 الإدارة العليا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الإدارة الصناعية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72560" cy="2797172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أعاد هيكلة النظام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الإدراي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من خلال التخطيط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التنظيم  وإصدار الأوامر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المراقبة</a:t>
            </a:r>
            <a:r>
              <a:rPr lang="fr-FR" sz="36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3600" dirty="0" smtClean="0">
                <a:latin typeface="Simplified Arabic" pitchFamily="18" charset="-78"/>
                <a:cs typeface="Simplified Arabic" pitchFamily="18" charset="-78"/>
              </a:rPr>
            </a:b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928794" y="2428868"/>
            <a:ext cx="642942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4000" b="1" dirty="0" smtClean="0">
                <a:latin typeface="Simplified Arabic" pitchFamily="18" charset="-78"/>
                <a:cs typeface="Simplified Arabic" pitchFamily="18" charset="-78"/>
              </a:rPr>
              <a:t>مبادئ الإدارة الحديثة عند </a:t>
            </a:r>
            <a:r>
              <a:rPr lang="ar-DZ" sz="4000" b="1" dirty="0" err="1" smtClean="0">
                <a:latin typeface="Simplified Arabic" pitchFamily="18" charset="-78"/>
                <a:cs typeface="Simplified Arabic" pitchFamily="18" charset="-78"/>
              </a:rPr>
              <a:t>فايول</a:t>
            </a:r>
            <a:endParaRPr lang="fr-FR" sz="4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3571876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تقسيم العمل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36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السلطة والمسؤولية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النظام والتأديب: احترام النظم واللوائح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36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وحدة الأمر: رجل واحد فقط من يأمر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229</TotalTime>
  <Words>603</Words>
  <Application>Microsoft Office PowerPoint</Application>
  <PresentationFormat>Affichage à l'écran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Oriel</vt:lpstr>
      <vt:lpstr>المحاضرة  السابعة</vt:lpstr>
      <vt:lpstr>أولا- تعريف المدرسة الكلاسيكية</vt:lpstr>
      <vt:lpstr>ثانيا:أهم نظريات ومفكري المدرسة الكلاسيكية </vt:lpstr>
      <vt:lpstr>Diapositive 4</vt:lpstr>
      <vt:lpstr>المبادئ التي جاء بها تايلور</vt:lpstr>
      <vt:lpstr>إيجابيات نظرية تايلور</vt:lpstr>
      <vt:lpstr>سلبيات النظرية</vt:lpstr>
      <vt:lpstr>Diapositive 8</vt:lpstr>
      <vt:lpstr>أعاد هيكلة النظام الإدراي  من خلال التخطيط و التنظيم  وإصدار الأوامر و المراقبة </vt:lpstr>
      <vt:lpstr>Diapositive 10</vt:lpstr>
      <vt:lpstr>- ثبات الموظفين في العمل لأن التغير المستمر من أعراض الإدارة السيئة  - المبادرة: إعطاء الموظف الفرصة للتصرف والإبتكار والإبداع  - روح الجماعة: تنمية روح التعاون بين الأفراد وتشجيعهم على العمل الجماعي</vt:lpstr>
      <vt:lpstr>                    </vt:lpstr>
      <vt:lpstr>- التنسيق : لتقاسم المعلومات وحل المشاكل الإدارية وتحقيق أفضل النتائج - الرقابة: مراقبة مدى إحترام البرامج المسطرة مسيقا لقواعد العمل المتفق عليها داخل المنظمة </vt:lpstr>
      <vt:lpstr>الصفات الإدارية حسب فايول</vt:lpstr>
      <vt:lpstr>- الثقافية: الإلمام والإحاطة بمجمل الأمور بخلاف الوظيفة - الفنية: الصفات المتعلفة بالوظيفة التي يمارسها العامل </vt:lpstr>
      <vt:lpstr>- النظر إلى التنظيم بأنه نظام مغلق لا يتأثر بالبيئة ولا يؤثر فيها - أغفل الجوانب النفسية والإنسانية للأفراد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السادسة</dc:title>
  <dc:creator>707</dc:creator>
  <cp:lastModifiedBy>707</cp:lastModifiedBy>
  <cp:revision>26</cp:revision>
  <dcterms:created xsi:type="dcterms:W3CDTF">2018-03-01T14:08:09Z</dcterms:created>
  <dcterms:modified xsi:type="dcterms:W3CDTF">2020-04-29T09:46:35Z</dcterms:modified>
</cp:coreProperties>
</file>