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3"/>
  </p:notesMasterIdLst>
  <p:sldIdLst>
    <p:sldId id="258" r:id="rId2"/>
    <p:sldId id="279" r:id="rId3"/>
    <p:sldId id="280" r:id="rId4"/>
    <p:sldId id="353" r:id="rId5"/>
    <p:sldId id="292" r:id="rId6"/>
    <p:sldId id="320" r:id="rId7"/>
    <p:sldId id="288" r:id="rId8"/>
    <p:sldId id="295" r:id="rId9"/>
    <p:sldId id="294" r:id="rId10"/>
    <p:sldId id="296" r:id="rId11"/>
    <p:sldId id="265" r:id="rId12"/>
    <p:sldId id="266" r:id="rId13"/>
    <p:sldId id="275" r:id="rId14"/>
    <p:sldId id="273" r:id="rId15"/>
    <p:sldId id="267" r:id="rId16"/>
    <p:sldId id="268" r:id="rId17"/>
    <p:sldId id="270" r:id="rId18"/>
    <p:sldId id="335" r:id="rId19"/>
    <p:sldId id="298" r:id="rId20"/>
    <p:sldId id="321" r:id="rId21"/>
    <p:sldId id="300" r:id="rId22"/>
    <p:sldId id="301" r:id="rId23"/>
    <p:sldId id="306" r:id="rId24"/>
    <p:sldId id="307" r:id="rId25"/>
    <p:sldId id="303" r:id="rId26"/>
    <p:sldId id="308" r:id="rId27"/>
    <p:sldId id="309" r:id="rId28"/>
    <p:sldId id="305" r:id="rId29"/>
    <p:sldId id="313" r:id="rId30"/>
    <p:sldId id="312" r:id="rId31"/>
    <p:sldId id="314" r:id="rId32"/>
    <p:sldId id="316" r:id="rId33"/>
    <p:sldId id="319" r:id="rId34"/>
    <p:sldId id="317" r:id="rId35"/>
    <p:sldId id="336" r:id="rId36"/>
    <p:sldId id="318" r:id="rId37"/>
    <p:sldId id="324" r:id="rId38"/>
    <p:sldId id="323" r:id="rId39"/>
    <p:sldId id="325" r:id="rId40"/>
    <p:sldId id="326" r:id="rId41"/>
    <p:sldId id="328" r:id="rId42"/>
    <p:sldId id="329" r:id="rId43"/>
    <p:sldId id="330" r:id="rId44"/>
    <p:sldId id="337" r:id="rId45"/>
    <p:sldId id="331" r:id="rId46"/>
    <p:sldId id="332" r:id="rId47"/>
    <p:sldId id="333" r:id="rId48"/>
    <p:sldId id="356" r:id="rId49"/>
    <p:sldId id="338" r:id="rId50"/>
    <p:sldId id="339" r:id="rId51"/>
    <p:sldId id="359" r:id="rId52"/>
    <p:sldId id="340" r:id="rId53"/>
    <p:sldId id="360" r:id="rId54"/>
    <p:sldId id="341" r:id="rId55"/>
    <p:sldId id="342" r:id="rId56"/>
    <p:sldId id="343" r:id="rId57"/>
    <p:sldId id="344" r:id="rId58"/>
    <p:sldId id="345" r:id="rId59"/>
    <p:sldId id="346" r:id="rId60"/>
    <p:sldId id="347" r:id="rId61"/>
    <p:sldId id="348" r:id="rId62"/>
  </p:sldIdLst>
  <p:sldSz cx="9144000" cy="6858000" type="screen4x3"/>
  <p:notesSz cx="6858000" cy="9144000"/>
  <p:custShowLst>
    <p:custShow name="Diaporama personnalisé 1" id="0">
      <p:sldLst>
        <p:sld r:id="rId2"/>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id"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BA7"/>
    <a:srgbClr val="FFCDDD"/>
    <a:srgbClr val="DCE1C1"/>
    <a:srgbClr val="44C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4576" autoAdjust="0"/>
  </p:normalViewPr>
  <p:slideViewPr>
    <p:cSldViewPr>
      <p:cViewPr varScale="1">
        <p:scale>
          <a:sx n="66" d="100"/>
          <a:sy n="66" d="100"/>
        </p:scale>
        <p:origin x="12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94002-9D16-4B51-87BC-D700DF1C386E}" type="datetimeFigureOut">
              <a:rPr lang="fr-FR" smtClean="0"/>
              <a:pPr/>
              <a:t>26/11/2024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4976B-D438-4F09-921E-37EC30D20150}" type="slidenum">
              <a:rPr lang="fr-FR" smtClean="0"/>
              <a:pPr/>
              <a:t>‹N°›</a:t>
            </a:fld>
            <a:endParaRPr lang="fr-FR" dirty="0"/>
          </a:p>
        </p:txBody>
      </p:sp>
    </p:spTree>
    <p:extLst>
      <p:ext uri="{BB962C8B-B14F-4D97-AF65-F5344CB8AC3E}">
        <p14:creationId xmlns:p14="http://schemas.microsoft.com/office/powerpoint/2010/main" val="25976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B74976B-D438-4F09-921E-37EC30D20150}" type="slidenum">
              <a:rPr lang="fr-FR" smtClean="0"/>
              <a:pPr/>
              <a:t>3</a:t>
            </a:fld>
            <a:endParaRPr lang="fr-FR" dirty="0"/>
          </a:p>
        </p:txBody>
      </p:sp>
    </p:spTree>
    <p:extLst>
      <p:ext uri="{BB962C8B-B14F-4D97-AF65-F5344CB8AC3E}">
        <p14:creationId xmlns:p14="http://schemas.microsoft.com/office/powerpoint/2010/main" val="36699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B74976B-D438-4F09-921E-37EC30D20150}" type="slidenum">
              <a:rPr lang="fr-FR" smtClean="0"/>
              <a:pPr/>
              <a:t>13</a:t>
            </a:fld>
            <a:endParaRPr lang="fr-FR" dirty="0"/>
          </a:p>
        </p:txBody>
      </p:sp>
    </p:spTree>
    <p:extLst>
      <p:ext uri="{BB962C8B-B14F-4D97-AF65-F5344CB8AC3E}">
        <p14:creationId xmlns:p14="http://schemas.microsoft.com/office/powerpoint/2010/main" val="48136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B74976B-D438-4F09-921E-37EC30D20150}" type="slidenum">
              <a:rPr lang="fr-FR" smtClean="0"/>
              <a:pPr/>
              <a:t>24</a:t>
            </a:fld>
            <a:endParaRPr lang="fr-FR" dirty="0"/>
          </a:p>
        </p:txBody>
      </p:sp>
    </p:spTree>
    <p:extLst>
      <p:ext uri="{BB962C8B-B14F-4D97-AF65-F5344CB8AC3E}">
        <p14:creationId xmlns:p14="http://schemas.microsoft.com/office/powerpoint/2010/main" val="84186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A309A6D-C09C-4548-B29A-6CF363A7E532}" type="datetimeFigureOut">
              <a:rPr lang="fr-FR" smtClean="0"/>
              <a:pPr/>
              <a:t>26/11/2024</a:t>
            </a:fld>
            <a:endParaRPr lang="fr-BE" dirty="0"/>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dirty="0"/>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pPr/>
              <a:t>26/11/2024</a:t>
            </a:fld>
            <a:endParaRPr lang="fr-BE" dirty="0"/>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A309A6D-C09C-4548-B29A-6CF363A7E532}" type="datetimeFigureOut">
              <a:rPr lang="fr-FR" smtClean="0"/>
              <a:pPr/>
              <a:t>26/11/2024</a:t>
            </a:fld>
            <a:endParaRPr lang="fr-BE" dirty="0"/>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dirty="0"/>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pPr/>
              <a:t>26/11/2024</a:t>
            </a:fld>
            <a:endParaRPr lang="fr-BE" dirty="0"/>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dirty="0"/>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file:///\\wiki\Ad&#195;&#169;nosine_triphosphate" TargetMode="Externa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57290" y="2285992"/>
            <a:ext cx="2000264" cy="369332"/>
          </a:xfrm>
          <a:prstGeom prst="rect">
            <a:avLst/>
          </a:prstGeom>
          <a:noFill/>
        </p:spPr>
        <p:txBody>
          <a:bodyPr wrap="square" rtlCol="0">
            <a:spAutoFit/>
          </a:bodyPr>
          <a:lstStyle/>
          <a:p>
            <a:r>
              <a:rPr lang="fr-FR" b="1" dirty="0" smtClean="0">
                <a:effectLst>
                  <a:reflection blurRad="6350" stA="55000" endA="300" endPos="45500" dir="5400000" sy="-100000" algn="bl" rotWithShape="0"/>
                </a:effectLst>
                <a:latin typeface="Aharoni" pitchFamily="2" charset="-79"/>
                <a:cs typeface="Aharoni" pitchFamily="2" charset="-79"/>
              </a:rPr>
              <a:t>Introduction</a:t>
            </a:r>
            <a:endParaRPr lang="fr-FR" b="1" dirty="0">
              <a:effectLst>
                <a:reflection blurRad="6350" stA="55000" endA="300" endPos="45500" dir="5400000" sy="-100000" algn="bl" rotWithShape="0"/>
              </a:effectLst>
              <a:latin typeface="Aharoni" pitchFamily="2" charset="-79"/>
              <a:cs typeface="Aharoni" pitchFamily="2" charset="-79"/>
            </a:endParaRPr>
          </a:p>
        </p:txBody>
      </p:sp>
      <p:sp>
        <p:nvSpPr>
          <p:cNvPr id="4" name="ZoneTexte 3"/>
          <p:cNvSpPr txBox="1"/>
          <p:nvPr/>
        </p:nvSpPr>
        <p:spPr>
          <a:xfrm>
            <a:off x="1071538" y="2714620"/>
            <a:ext cx="4357716" cy="369332"/>
          </a:xfrm>
          <a:prstGeom prst="rect">
            <a:avLst/>
          </a:prstGeom>
          <a:noFill/>
        </p:spPr>
        <p:txBody>
          <a:bodyPr wrap="square" rtlCol="0">
            <a:spAutoFit/>
          </a:bodyPr>
          <a:lstStyle/>
          <a:p>
            <a:pPr>
              <a:buFont typeface="Wingdings" pitchFamily="2" charset="2"/>
              <a:buChar char="q"/>
            </a:pPr>
            <a:r>
              <a:rPr lang="fr-FR" b="1" dirty="0" smtClean="0"/>
              <a:t>  </a:t>
            </a:r>
            <a:r>
              <a:rPr lang="fr-FR" b="1" dirty="0" smtClean="0">
                <a:effectLst>
                  <a:reflection blurRad="6350" stA="55000" endA="300" endPos="45500" dir="5400000" sy="-100000" algn="bl" rotWithShape="0"/>
                </a:effectLst>
              </a:rPr>
              <a:t>Quelques définitions</a:t>
            </a:r>
            <a:endParaRPr lang="fr-FR" b="1" dirty="0">
              <a:effectLst>
                <a:reflection blurRad="6350" stA="55000" endA="300" endPos="45500" dir="5400000" sy="-100000" algn="bl" rotWithShape="0"/>
              </a:effectLst>
            </a:endParaRPr>
          </a:p>
        </p:txBody>
      </p:sp>
      <p:sp>
        <p:nvSpPr>
          <p:cNvPr id="13313" name="Rectangle 1"/>
          <p:cNvSpPr>
            <a:spLocks noChangeArrowheads="1"/>
          </p:cNvSpPr>
          <p:nvPr/>
        </p:nvSpPr>
        <p:spPr bwMode="auto">
          <a:xfrm>
            <a:off x="1357290" y="5715016"/>
            <a:ext cx="407196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effectLst>
                  <a:reflection blurRad="6350" stA="55000" endA="300" endPos="45500" dir="5400000" sy="-100000" algn="bl" rotWithShape="0"/>
                </a:effectLst>
                <a:latin typeface="Aharoni" pitchFamily="2" charset="-79"/>
                <a:ea typeface="Times New Roman" pitchFamily="18" charset="0"/>
                <a:cs typeface="Aharoni" pitchFamily="2" charset="-79"/>
              </a:rPr>
              <a:t>Conclusion</a:t>
            </a:r>
            <a:endParaRPr kumimoji="0" lang="fr-FR" sz="2000" b="0" i="0" u="none" strike="noStrike" cap="none" normalizeH="0" baseline="0" dirty="0" smtClean="0">
              <a:ln>
                <a:noFill/>
              </a:ln>
              <a:effectLst>
                <a:reflection blurRad="6350" stA="55000" endA="300" endPos="45500" dir="5400000" sy="-100000" algn="bl" rotWithShape="0"/>
              </a:effectLst>
              <a:latin typeface="Aharoni" pitchFamily="2" charset="-79"/>
              <a:cs typeface="Aharoni" pitchFamily="2" charset="-79"/>
            </a:endParaRPr>
          </a:p>
        </p:txBody>
      </p:sp>
      <p:sp>
        <p:nvSpPr>
          <p:cNvPr id="7" name="ZoneTexte 6"/>
          <p:cNvSpPr txBox="1"/>
          <p:nvPr/>
        </p:nvSpPr>
        <p:spPr>
          <a:xfrm>
            <a:off x="1071538" y="3214686"/>
            <a:ext cx="4000528" cy="369332"/>
          </a:xfrm>
          <a:prstGeom prst="rect">
            <a:avLst/>
          </a:prstGeom>
          <a:noFill/>
        </p:spPr>
        <p:txBody>
          <a:bodyPr wrap="square" rtlCol="0">
            <a:spAutoFit/>
          </a:bodyPr>
          <a:lstStyle/>
          <a:p>
            <a:pPr>
              <a:buFont typeface="Wingdings" pitchFamily="2" charset="2"/>
              <a:buChar char="q"/>
            </a:pPr>
            <a:r>
              <a:rPr lang="fr-FR" b="1" dirty="0" smtClean="0">
                <a:latin typeface="Aharoni" pitchFamily="2" charset="-79"/>
                <a:cs typeface="Aharoni" pitchFamily="2" charset="-79"/>
              </a:rPr>
              <a:t>  </a:t>
            </a:r>
            <a:r>
              <a:rPr lang="fr-FR" b="1" dirty="0" smtClean="0">
                <a:effectLst>
                  <a:reflection blurRad="6350" stA="55000" endA="300" endPos="45500" dir="5400000" sy="-100000" algn="bl" rotWithShape="0"/>
                </a:effectLst>
                <a:latin typeface="Aharoni" pitchFamily="2" charset="-79"/>
                <a:cs typeface="Aharoni" pitchFamily="2" charset="-79"/>
              </a:rPr>
              <a:t>La glycogénogenèse</a:t>
            </a:r>
            <a:r>
              <a:rPr lang="fr-FR" dirty="0" smtClean="0">
                <a:effectLst>
                  <a:reflection blurRad="6350" stA="55000" endA="300" endPos="45500" dir="5400000" sy="-100000" algn="bl" rotWithShape="0"/>
                </a:effectLst>
              </a:rPr>
              <a:t> </a:t>
            </a:r>
            <a:endParaRPr lang="fr-FR" dirty="0">
              <a:effectLst>
                <a:reflection blurRad="6350" stA="55000" endA="300" endPos="45500" dir="5400000" sy="-100000" algn="bl" rotWithShape="0"/>
              </a:effectLst>
            </a:endParaRPr>
          </a:p>
        </p:txBody>
      </p:sp>
      <p:sp>
        <p:nvSpPr>
          <p:cNvPr id="8" name="ZoneTexte 7"/>
          <p:cNvSpPr txBox="1"/>
          <p:nvPr/>
        </p:nvSpPr>
        <p:spPr>
          <a:xfrm>
            <a:off x="1071538" y="3643314"/>
            <a:ext cx="4500595" cy="369332"/>
          </a:xfrm>
          <a:prstGeom prst="rect">
            <a:avLst/>
          </a:prstGeom>
          <a:noFill/>
        </p:spPr>
        <p:txBody>
          <a:bodyPr wrap="square" rtlCol="0">
            <a:spAutoFit/>
          </a:bodyPr>
          <a:lstStyle/>
          <a:p>
            <a:pPr>
              <a:buFont typeface="Wingdings" pitchFamily="2" charset="2"/>
              <a:buChar char="q"/>
            </a:pPr>
            <a:r>
              <a:rPr lang="fr-FR" b="1" dirty="0" smtClean="0">
                <a:latin typeface="Aharoni" pitchFamily="2" charset="-79"/>
                <a:cs typeface="Aharoni" pitchFamily="2" charset="-79"/>
              </a:rPr>
              <a:t>  </a:t>
            </a:r>
            <a:r>
              <a:rPr lang="fr-FR" b="1" dirty="0" smtClean="0">
                <a:effectLst>
                  <a:reflection blurRad="6350" stA="55000" endA="300" endPos="45500" dir="5400000" sy="-100000" algn="bl" rotWithShape="0"/>
                </a:effectLst>
                <a:latin typeface="Aharoni" pitchFamily="2" charset="-79"/>
                <a:cs typeface="Aharoni" pitchFamily="2" charset="-79"/>
              </a:rPr>
              <a:t>Régulation de la glycogénogenèse</a:t>
            </a:r>
            <a:endParaRPr lang="fr-FR" b="1" dirty="0">
              <a:effectLst>
                <a:reflection blurRad="6350" stA="55000" endA="300" endPos="45500" dir="5400000" sy="-100000" algn="bl" rotWithShape="0"/>
              </a:effectLst>
              <a:latin typeface="Aharoni" pitchFamily="2" charset="-79"/>
              <a:cs typeface="Aharoni" pitchFamily="2" charset="-79"/>
            </a:endParaRPr>
          </a:p>
        </p:txBody>
      </p:sp>
      <p:sp>
        <p:nvSpPr>
          <p:cNvPr id="9" name="ZoneTexte 8"/>
          <p:cNvSpPr txBox="1"/>
          <p:nvPr/>
        </p:nvSpPr>
        <p:spPr>
          <a:xfrm>
            <a:off x="1071538" y="5214950"/>
            <a:ext cx="7072362" cy="369332"/>
          </a:xfrm>
          <a:prstGeom prst="rect">
            <a:avLst/>
          </a:prstGeom>
          <a:noFill/>
        </p:spPr>
        <p:txBody>
          <a:bodyPr wrap="square" rtlCol="0">
            <a:spAutoFit/>
          </a:bodyPr>
          <a:lstStyle/>
          <a:p>
            <a:pPr lvl="0">
              <a:buFont typeface="Wingdings" pitchFamily="2" charset="2"/>
              <a:buChar char="q"/>
            </a:pPr>
            <a:r>
              <a:rPr lang="fr-FR" b="1" dirty="0" smtClean="0">
                <a:latin typeface="Aharoni" pitchFamily="2" charset="-79"/>
                <a:cs typeface="Aharoni" pitchFamily="2" charset="-79"/>
              </a:rPr>
              <a:t> </a:t>
            </a:r>
            <a:r>
              <a:rPr lang="fr-FR" b="1" dirty="0" smtClean="0">
                <a:ln/>
                <a:effectLst>
                  <a:reflection blurRad="6350" stA="55000" endA="300" endPos="45500" dir="5400000" sy="-100000" algn="bl" rotWithShape="0"/>
                </a:effectLst>
                <a:latin typeface="Aharoni" pitchFamily="2" charset="-79"/>
                <a:cs typeface="Aharoni" pitchFamily="2" charset="-79"/>
              </a:rPr>
              <a:t> Anomalie du métabolisme de glycogène </a:t>
            </a:r>
            <a:r>
              <a:rPr lang="fr-FR" b="1" dirty="0" smtClean="0">
                <a:latin typeface="Aharoni" pitchFamily="2" charset="-79"/>
                <a:cs typeface="Aharoni" pitchFamily="2" charset="-79"/>
              </a:rPr>
              <a:t> </a:t>
            </a:r>
            <a:endParaRPr lang="fr-FR" b="1" dirty="0">
              <a:latin typeface="Aharoni" pitchFamily="2" charset="-79"/>
              <a:cs typeface="Aharoni" pitchFamily="2" charset="-79"/>
            </a:endParaRPr>
          </a:p>
        </p:txBody>
      </p:sp>
      <p:sp>
        <p:nvSpPr>
          <p:cNvPr id="10" name="ZoneTexte 9"/>
          <p:cNvSpPr txBox="1"/>
          <p:nvPr/>
        </p:nvSpPr>
        <p:spPr>
          <a:xfrm>
            <a:off x="1071538" y="4000504"/>
            <a:ext cx="3786215" cy="369332"/>
          </a:xfrm>
          <a:prstGeom prst="rect">
            <a:avLst/>
          </a:prstGeom>
          <a:noFill/>
        </p:spPr>
        <p:txBody>
          <a:bodyPr wrap="square" rtlCol="0">
            <a:spAutoFit/>
          </a:bodyPr>
          <a:lstStyle/>
          <a:p>
            <a:pPr>
              <a:buFont typeface="Wingdings" pitchFamily="2" charset="2"/>
              <a:buChar char="q"/>
            </a:pPr>
            <a:r>
              <a:rPr lang="fr-FR" b="1" dirty="0" smtClean="0">
                <a:latin typeface="Aharoni" pitchFamily="2" charset="-79"/>
                <a:cs typeface="Aharoni" pitchFamily="2" charset="-79"/>
              </a:rPr>
              <a:t>  </a:t>
            </a:r>
            <a:r>
              <a:rPr lang="fr-FR" b="1" dirty="0" smtClean="0">
                <a:effectLst>
                  <a:reflection blurRad="6350" stA="55000" endA="300" endPos="45500" dir="5400000" sy="-100000" algn="bl" rotWithShape="0"/>
                </a:effectLst>
                <a:latin typeface="Aharoni" pitchFamily="2" charset="-79"/>
                <a:cs typeface="Aharoni" pitchFamily="2" charset="-79"/>
              </a:rPr>
              <a:t>La Glycogénolyse</a:t>
            </a:r>
            <a:endParaRPr lang="fr-FR" b="1" dirty="0">
              <a:effectLst>
                <a:reflection blurRad="6350" stA="55000" endA="300" endPos="45500" dir="5400000" sy="-100000" algn="bl" rotWithShape="0"/>
              </a:effectLst>
              <a:latin typeface="Aharoni" pitchFamily="2" charset="-79"/>
              <a:cs typeface="Aharoni" pitchFamily="2" charset="-79"/>
            </a:endParaRPr>
          </a:p>
        </p:txBody>
      </p:sp>
      <p:sp>
        <p:nvSpPr>
          <p:cNvPr id="11" name="ZoneTexte 10"/>
          <p:cNvSpPr txBox="1"/>
          <p:nvPr/>
        </p:nvSpPr>
        <p:spPr>
          <a:xfrm>
            <a:off x="1071538" y="4357694"/>
            <a:ext cx="3857652" cy="369332"/>
          </a:xfrm>
          <a:prstGeom prst="rect">
            <a:avLst/>
          </a:prstGeom>
          <a:noFill/>
        </p:spPr>
        <p:txBody>
          <a:bodyPr wrap="square" rtlCol="0">
            <a:spAutoFit/>
          </a:bodyPr>
          <a:lstStyle/>
          <a:p>
            <a:pPr>
              <a:buFont typeface="Wingdings" pitchFamily="2" charset="2"/>
              <a:buChar char="q"/>
            </a:pPr>
            <a:r>
              <a:rPr lang="fr-FR" b="1" dirty="0" smtClean="0">
                <a:latin typeface="Aharoni" pitchFamily="2" charset="-79"/>
                <a:cs typeface="Aharoni" pitchFamily="2" charset="-79"/>
              </a:rPr>
              <a:t>  </a:t>
            </a:r>
            <a:r>
              <a:rPr lang="fr-FR" b="1" dirty="0" smtClean="0">
                <a:effectLst>
                  <a:reflection blurRad="6350" stA="55000" endA="300" endPos="45500" dir="5400000" sy="-100000" algn="bl" rotWithShape="0"/>
                </a:effectLst>
                <a:latin typeface="Aharoni" pitchFamily="2" charset="-79"/>
                <a:cs typeface="Aharoni" pitchFamily="2" charset="-79"/>
              </a:rPr>
              <a:t>Régulation de la glycogénolyse</a:t>
            </a:r>
            <a:endParaRPr lang="fr-FR" b="1" dirty="0">
              <a:effectLst>
                <a:reflection blurRad="6350" stA="55000" endA="300" endPos="45500" dir="5400000" sy="-100000" algn="bl" rotWithShape="0"/>
              </a:effectLst>
              <a:latin typeface="Aharoni" pitchFamily="2" charset="-79"/>
              <a:cs typeface="Aharoni" pitchFamily="2" charset="-79"/>
            </a:endParaRPr>
          </a:p>
        </p:txBody>
      </p:sp>
      <p:sp>
        <p:nvSpPr>
          <p:cNvPr id="12" name="ZoneTexte 11"/>
          <p:cNvSpPr txBox="1"/>
          <p:nvPr/>
        </p:nvSpPr>
        <p:spPr>
          <a:xfrm>
            <a:off x="1071538" y="4786322"/>
            <a:ext cx="7143800" cy="369332"/>
          </a:xfrm>
          <a:prstGeom prst="rect">
            <a:avLst/>
          </a:prstGeom>
          <a:noFill/>
        </p:spPr>
        <p:txBody>
          <a:bodyPr wrap="square" rtlCol="0">
            <a:spAutoFit/>
          </a:bodyPr>
          <a:lstStyle/>
          <a:p>
            <a:pPr>
              <a:buFont typeface="Wingdings" pitchFamily="2" charset="2"/>
              <a:buChar char="q"/>
            </a:pPr>
            <a:r>
              <a:rPr lang="fr-FR" b="1" dirty="0" smtClean="0">
                <a:latin typeface="Aharoni" pitchFamily="2" charset="-79"/>
                <a:cs typeface="Aharoni" pitchFamily="2" charset="-79"/>
              </a:rPr>
              <a:t>  </a:t>
            </a:r>
            <a:r>
              <a:rPr lang="fr-FR" b="1" dirty="0" smtClean="0">
                <a:effectLst>
                  <a:reflection blurRad="6350" stA="55000" endA="300" endPos="45500" dir="5400000" sy="-100000" algn="bl" rotWithShape="0"/>
                </a:effectLst>
                <a:latin typeface="Aharoni" pitchFamily="2" charset="-79"/>
                <a:cs typeface="Aharoni" pitchFamily="2" charset="-79"/>
              </a:rPr>
              <a:t>Régulation de la dégradation et de la synthèse du glycogène</a:t>
            </a:r>
            <a:endParaRPr lang="fr-FR" b="1" dirty="0">
              <a:effectLst>
                <a:reflection blurRad="6350" stA="55000" endA="300" endPos="45500" dir="5400000" sy="-100000" algn="bl" rotWithShape="0"/>
              </a:effectLst>
              <a:latin typeface="Aharoni" pitchFamily="2" charset="-79"/>
              <a:cs typeface="Aharoni" pitchFamily="2" charset="-79"/>
            </a:endParaRPr>
          </a:p>
        </p:txBody>
      </p:sp>
      <p:sp>
        <p:nvSpPr>
          <p:cNvPr id="15" name="Rectangle 1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13" name="Picture 8" descr="Image associée"/>
          <p:cNvPicPr>
            <a:picLocks noChangeAspect="1" noChangeArrowheads="1"/>
          </p:cNvPicPr>
          <p:nvPr/>
        </p:nvPicPr>
        <p:blipFill>
          <a:blip r:embed="rId2"/>
          <a:srcRect/>
          <a:stretch>
            <a:fillRect/>
          </a:stretch>
        </p:blipFill>
        <p:spPr bwMode="auto">
          <a:xfrm>
            <a:off x="571472" y="428604"/>
            <a:ext cx="4071965" cy="192882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3313"/>
                                        </p:tgtEl>
                                        <p:attrNameLst>
                                          <p:attrName>style.visibility</p:attrName>
                                        </p:attrNameLst>
                                      </p:cBhvr>
                                      <p:to>
                                        <p:strVal val="visible"/>
                                      </p:to>
                                    </p:set>
                                    <p:anim to="" calcmode="lin" valueType="num">
                                      <p:cBhvr>
                                        <p:cTn id="48" dur="1" fill="hold"/>
                                        <p:tgtEl>
                                          <p:spTgt spid="133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313" grpId="0"/>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llipse 4"/>
          <p:cNvSpPr/>
          <p:nvPr/>
        </p:nvSpPr>
        <p:spPr>
          <a:xfrm>
            <a:off x="1142976" y="1643050"/>
            <a:ext cx="2000264" cy="714380"/>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n>
                  <a:solidFill>
                    <a:srgbClr val="FFFF00"/>
                  </a:solidFill>
                </a:ln>
                <a:solidFill>
                  <a:srgbClr val="00B050"/>
                </a:solidFill>
                <a:effectLst>
                  <a:outerShdw blurRad="50000" dist="30000" dir="5400000" algn="tl" rotWithShape="0">
                    <a:srgbClr val="000000">
                      <a:alpha val="30000"/>
                    </a:srgbClr>
                  </a:outerShdw>
                  <a:reflection blurRad="6350" stA="55000" endA="300" endPos="45500" dir="5400000" sy="-100000" algn="bl" rotWithShape="0"/>
                </a:effectLst>
                <a:latin typeface="Arial" pitchFamily="34" charset="0"/>
                <a:cs typeface="Arial" pitchFamily="34" charset="0"/>
              </a:rPr>
              <a:t>Insuline </a:t>
            </a:r>
            <a:endParaRPr lang="fr-FR" sz="2400" dirty="0">
              <a:ln>
                <a:solidFill>
                  <a:srgbClr val="FFFF00"/>
                </a:solidFill>
              </a:ln>
              <a:effectLst>
                <a:outerShdw blurRad="50000" dist="30000" dir="5400000" algn="tl" rotWithShape="0">
                  <a:srgbClr val="000000">
                    <a:alpha val="30000"/>
                  </a:srgbClr>
                </a:outerShdw>
                <a:reflection blurRad="6350" stA="55000" endA="300" endPos="45500" dir="5400000" sy="-100000" algn="bl" rotWithShape="0"/>
              </a:effectLst>
            </a:endParaRPr>
          </a:p>
        </p:txBody>
      </p:sp>
      <p:sp>
        <p:nvSpPr>
          <p:cNvPr id="6" name="Espace réservé du contenu 2"/>
          <p:cNvSpPr txBox="1">
            <a:spLocks/>
          </p:cNvSpPr>
          <p:nvPr/>
        </p:nvSpPr>
        <p:spPr>
          <a:xfrm>
            <a:off x="5286380" y="2071678"/>
            <a:ext cx="2500330" cy="1143008"/>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lang="fr-FR" sz="6400" b="1" dirty="0" smtClean="0">
                <a:solidFill>
                  <a:schemeClr val="bg1"/>
                </a:solidFill>
                <a:latin typeface="Arial" pitchFamily="34" charset="0"/>
                <a:cs typeface="Arial" pitchFamily="34" charset="0"/>
              </a:rPr>
              <a:t>I</a:t>
            </a:r>
            <a:r>
              <a:rPr kumimoji="0" lang="fr-FR" sz="64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nhibition</a:t>
            </a:r>
            <a:r>
              <a:rPr kumimoji="0" lang="fr-FR" sz="6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de:</a:t>
            </a:r>
          </a:p>
          <a:p>
            <a:pPr marL="365760" marR="0" lvl="0" indent="-256032" algn="l" defTabSz="914400" rtl="0" eaLnBrk="1" fontAlgn="auto" latinLnBrk="0" hangingPunct="1">
              <a:lnSpc>
                <a:spcPct val="100000"/>
              </a:lnSpc>
              <a:spcBef>
                <a:spcPts val="300"/>
              </a:spcBef>
              <a:spcAft>
                <a:spcPts val="0"/>
              </a:spcAft>
              <a:buClr>
                <a:schemeClr val="accent3"/>
              </a:buClr>
              <a:buSzTx/>
              <a:buFont typeface="Wingdings" pitchFamily="2" charset="2"/>
              <a:buChar char="Ø"/>
              <a:tabLst/>
              <a:defRPr/>
            </a:pPr>
            <a:r>
              <a:rPr kumimoji="0" lang="fr-FR" sz="6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la gluconéogenèse</a:t>
            </a:r>
          </a:p>
          <a:p>
            <a:pPr marL="365760" indent="-256032">
              <a:spcBef>
                <a:spcPts val="300"/>
              </a:spcBef>
              <a:buClr>
                <a:schemeClr val="accent3"/>
              </a:buClr>
              <a:buFont typeface="Wingdings" pitchFamily="2" charset="2"/>
              <a:buChar char="Ø"/>
              <a:defRPr/>
            </a:pPr>
            <a:r>
              <a:rPr lang="fr-FR" sz="6400" b="1" dirty="0" smtClean="0">
                <a:solidFill>
                  <a:schemeClr val="bg1"/>
                </a:solidFill>
                <a:latin typeface="Arial" pitchFamily="34" charset="0"/>
                <a:cs typeface="Arial" pitchFamily="34" charset="0"/>
              </a:rPr>
              <a:t> la glycogénolyse</a:t>
            </a:r>
          </a:p>
          <a:p>
            <a:pPr marL="365760" indent="-256032">
              <a:spcBef>
                <a:spcPts val="300"/>
              </a:spcBef>
              <a:buClr>
                <a:schemeClr val="accent3"/>
              </a:buClr>
              <a:buFont typeface="Wingdings" pitchFamily="2" charset="2"/>
              <a:buChar char="Ø"/>
              <a:defRPr/>
            </a:pPr>
            <a:r>
              <a:rPr lang="fr-FR" sz="6400" b="1" dirty="0" smtClean="0">
                <a:solidFill>
                  <a:schemeClr val="bg1"/>
                </a:solidFill>
                <a:latin typeface="Arial" pitchFamily="34" charset="0"/>
                <a:cs typeface="Arial" pitchFamily="34" charset="0"/>
              </a:rPr>
              <a:t>La lipolyse</a:t>
            </a:r>
          </a:p>
          <a:p>
            <a:pPr marL="365760" indent="-256032">
              <a:spcBef>
                <a:spcPts val="300"/>
              </a:spcBef>
              <a:buClr>
                <a:schemeClr val="accent3"/>
              </a:buClr>
              <a:defRPr/>
            </a:pPr>
            <a:endParaRPr lang="fr-FR" sz="6400" b="1" dirty="0" smtClean="0">
              <a:latin typeface="Arial" pitchFamily="34" charset="0"/>
              <a:cs typeface="Arial" pitchFamily="34" charset="0"/>
            </a:endParaRPr>
          </a:p>
          <a:p>
            <a:pPr marL="365760" indent="-256032">
              <a:spcBef>
                <a:spcPts val="300"/>
              </a:spcBef>
              <a:buClr>
                <a:schemeClr val="accent3"/>
              </a:buClr>
              <a:defRPr/>
            </a:pPr>
            <a:endParaRPr lang="fr-FR" sz="6400" dirty="0" smtClean="0">
              <a:latin typeface="Arial" pitchFamily="34" charset="0"/>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fr-FR" sz="64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 </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fr-FR" sz="18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fr-FR" sz="18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rPr>
              <a:t> </a:t>
            </a:r>
            <a:endParaRPr kumimoji="0" lang="fr-FR" sz="1800" b="0" i="0" u="none" strike="noStrike" kern="1200" cap="none" spc="0" normalizeH="0" baseline="0" noProof="0" dirty="0">
              <a:ln>
                <a:noFill/>
              </a:ln>
              <a:solidFill>
                <a:schemeClr val="dk1"/>
              </a:solidFill>
              <a:effectLst/>
              <a:uLnTx/>
              <a:uFillTx/>
              <a:latin typeface="Arial" pitchFamily="34" charset="0"/>
              <a:ea typeface="+mn-ea"/>
              <a:cs typeface="Arial" pitchFamily="34" charset="0"/>
            </a:endParaRPr>
          </a:p>
        </p:txBody>
      </p:sp>
      <p:sp>
        <p:nvSpPr>
          <p:cNvPr id="7" name="Espace réservé du contenu 3"/>
          <p:cNvSpPr txBox="1">
            <a:spLocks/>
          </p:cNvSpPr>
          <p:nvPr/>
        </p:nvSpPr>
        <p:spPr>
          <a:xfrm>
            <a:off x="5214942" y="857232"/>
            <a:ext cx="2500330" cy="1071570"/>
          </a:xfrm>
          <a:prstGeom prst="rect">
            <a:avLst/>
          </a:prstGeom>
          <a:solidFill>
            <a:srgbClr val="44CE72"/>
          </a:solidFill>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marL="365760" marR="0" lvl="1" indent="-283464" algn="l" defTabSz="914400" rtl="0" eaLnBrk="1" fontAlgn="auto" latinLnBrk="0" hangingPunct="1">
              <a:lnSpc>
                <a:spcPct val="100000"/>
              </a:lnSpc>
              <a:spcBef>
                <a:spcPts val="600"/>
              </a:spcBef>
              <a:spcAft>
                <a:spcPts val="0"/>
              </a:spcAft>
              <a:buClr>
                <a:schemeClr val="accent2"/>
              </a:buClr>
              <a:buSzPct val="80000"/>
              <a:buFont typeface="Georgia"/>
              <a:buNone/>
              <a:tabLst/>
              <a:defRPr/>
            </a:pPr>
            <a:r>
              <a:rPr kumimoji="0" lang="fr-FR" sz="6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Activation de</a:t>
            </a:r>
          </a:p>
          <a:p>
            <a:pPr marL="365760" marR="0" lvl="1" indent="-283464" algn="l" defTabSz="914400" rtl="0" eaLnBrk="1" fontAlgn="auto" latinLnBrk="0" hangingPunct="1">
              <a:lnSpc>
                <a:spcPct val="100000"/>
              </a:lnSpc>
              <a:spcBef>
                <a:spcPts val="600"/>
              </a:spcBef>
              <a:spcAft>
                <a:spcPts val="0"/>
              </a:spcAft>
              <a:buClr>
                <a:schemeClr val="accent2"/>
              </a:buClr>
              <a:buSzPct val="80000"/>
              <a:buFont typeface="Wingdings" pitchFamily="2" charset="2"/>
              <a:buChar char="v"/>
              <a:tabLst/>
              <a:defRPr/>
            </a:pPr>
            <a:r>
              <a:rPr kumimoji="0" lang="fr-FR" sz="6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la glycogénogénèse</a:t>
            </a:r>
          </a:p>
          <a:p>
            <a:pPr marL="365760" lvl="1" indent="-283464">
              <a:spcBef>
                <a:spcPts val="600"/>
              </a:spcBef>
              <a:buClr>
                <a:schemeClr val="accent2"/>
              </a:buClr>
              <a:buSzPct val="80000"/>
              <a:buFont typeface="Wingdings" pitchFamily="2" charset="2"/>
              <a:buChar char="v"/>
              <a:defRPr/>
            </a:pPr>
            <a:r>
              <a:rPr lang="fr-FR" sz="6400" dirty="0" smtClean="0">
                <a:solidFill>
                  <a:schemeClr val="bg1"/>
                </a:solidFill>
                <a:latin typeface="Arial" pitchFamily="34" charset="0"/>
                <a:cs typeface="Arial" pitchFamily="34" charset="0"/>
              </a:rPr>
              <a:t> la lipogenèse</a:t>
            </a:r>
          </a:p>
          <a:p>
            <a:pPr marL="365760" marR="0" lvl="1" indent="-283464" algn="l" defTabSz="914400" rtl="0" eaLnBrk="1" fontAlgn="auto" latinLnBrk="0" hangingPunct="1">
              <a:lnSpc>
                <a:spcPct val="100000"/>
              </a:lnSpc>
              <a:spcBef>
                <a:spcPts val="600"/>
              </a:spcBef>
              <a:spcAft>
                <a:spcPts val="0"/>
              </a:spcAft>
              <a:buClr>
                <a:schemeClr val="accent2"/>
              </a:buClr>
              <a:buSzPct val="80000"/>
              <a:buFont typeface="Georgia"/>
              <a:buNone/>
              <a:tabLst/>
              <a:defRPr/>
            </a:pPr>
            <a:endParaRPr kumimoji="0" lang="fr-FR" sz="18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endParaRPr>
          </a:p>
          <a:p>
            <a:pPr marL="365760" marR="0" lvl="1" indent="-283464" algn="l" defTabSz="914400" rtl="0" eaLnBrk="1" fontAlgn="auto" latinLnBrk="0" hangingPunct="1">
              <a:lnSpc>
                <a:spcPct val="100000"/>
              </a:lnSpc>
              <a:spcBef>
                <a:spcPts val="600"/>
              </a:spcBef>
              <a:spcAft>
                <a:spcPts val="0"/>
              </a:spcAft>
              <a:buClr>
                <a:schemeClr val="accent2"/>
              </a:buClr>
              <a:buSzPct val="80000"/>
              <a:buFont typeface="Georgia"/>
              <a:buNone/>
              <a:tabLst/>
              <a:defRPr/>
            </a:pPr>
            <a:endParaRPr kumimoji="0" lang="fr-FR" sz="18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endParaRPr>
          </a:p>
          <a:p>
            <a:pPr marL="365760" marR="0" lvl="1" indent="-283464" algn="l" defTabSz="914400" rtl="0" eaLnBrk="1" fontAlgn="auto" latinLnBrk="0" hangingPunct="1">
              <a:lnSpc>
                <a:spcPct val="100000"/>
              </a:lnSpc>
              <a:spcBef>
                <a:spcPts val="600"/>
              </a:spcBef>
              <a:spcAft>
                <a:spcPts val="0"/>
              </a:spcAft>
              <a:buClr>
                <a:schemeClr val="accent2"/>
              </a:buClr>
              <a:buSzPct val="80000"/>
              <a:buFont typeface="Georgia"/>
              <a:buNone/>
              <a:tabLst/>
              <a:defRPr/>
            </a:pPr>
            <a:endParaRPr kumimoji="0" lang="fr-FR" sz="1800" b="0" i="0" u="none" strike="noStrike" kern="1200" cap="none" spc="0" normalizeH="0" baseline="0" noProof="0" dirty="0" smtClean="0">
              <a:ln>
                <a:noFill/>
              </a:ln>
              <a:solidFill>
                <a:schemeClr val="dk1"/>
              </a:solidFill>
              <a:effectLst/>
              <a:uLnTx/>
              <a:uFillTx/>
              <a:latin typeface="Arial" pitchFamily="34" charset="0"/>
              <a:ea typeface="+mn-ea"/>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fr-FR" sz="2800" b="0" i="0" u="none" strike="noStrike" kern="1200" cap="none" spc="0" normalizeH="0" baseline="0" noProof="0" dirty="0" smtClean="0">
                <a:ln>
                  <a:noFill/>
                </a:ln>
                <a:solidFill>
                  <a:schemeClr val="dk1"/>
                </a:solidFill>
                <a:effectLst/>
                <a:uLnTx/>
                <a:uFillTx/>
                <a:latin typeface="+mn-lt"/>
                <a:ea typeface="+mn-ea"/>
                <a:cs typeface="+mn-cs"/>
              </a:rPr>
              <a:t> </a:t>
            </a:r>
            <a:endParaRPr kumimoji="0" lang="fr-FR"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12" name="Virage 11"/>
          <p:cNvSpPr/>
          <p:nvPr/>
        </p:nvSpPr>
        <p:spPr>
          <a:xfrm>
            <a:off x="2071670" y="1285860"/>
            <a:ext cx="3143272" cy="357190"/>
          </a:xfrm>
          <a:prstGeom prst="bentArrow">
            <a:avLst>
              <a:gd name="adj1" fmla="val 15154"/>
              <a:gd name="adj2" fmla="val 16561"/>
              <a:gd name="adj3" fmla="val 25000"/>
              <a:gd name="adj4" fmla="val 86253"/>
            </a:avLst>
          </a:prstGeom>
          <a:solidFill>
            <a:srgbClr val="44CE7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5" name="Virage 14"/>
          <p:cNvSpPr/>
          <p:nvPr/>
        </p:nvSpPr>
        <p:spPr>
          <a:xfrm flipV="1">
            <a:off x="2071670" y="2357430"/>
            <a:ext cx="3143272" cy="357190"/>
          </a:xfrm>
          <a:prstGeom prst="bentArrow">
            <a:avLst>
              <a:gd name="adj1" fmla="val 16696"/>
              <a:gd name="adj2" fmla="val 23999"/>
              <a:gd name="adj3" fmla="val 27483"/>
              <a:gd name="adj4" fmla="val 84349"/>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17" name="Rectangle 16"/>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18" name="Ellipse 17"/>
          <p:cNvSpPr/>
          <p:nvPr/>
        </p:nvSpPr>
        <p:spPr>
          <a:xfrm>
            <a:off x="1142976" y="4286256"/>
            <a:ext cx="2000264" cy="714380"/>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00B050"/>
                </a:solidFill>
                <a:effectLst>
                  <a:outerShdw blurRad="50000" dist="30000" dir="5400000" algn="tl" rotWithShape="0">
                    <a:srgbClr val="000000">
                      <a:alpha val="30000"/>
                    </a:srgbClr>
                  </a:outerShdw>
                </a:effectLst>
                <a:latin typeface="Arial" pitchFamily="34" charset="0"/>
                <a:cs typeface="Arial" pitchFamily="34" charset="0"/>
              </a:rPr>
              <a:t> </a:t>
            </a:r>
            <a:r>
              <a:rPr lang="fr-FR" sz="2000" b="1" dirty="0" smtClean="0">
                <a:solidFill>
                  <a:srgbClr val="44CE72"/>
                </a:solidFill>
                <a:effectLst>
                  <a:glow rad="101600">
                    <a:schemeClr val="accent4">
                      <a:satMod val="175000"/>
                      <a:alpha val="40000"/>
                    </a:schemeClr>
                  </a:glow>
                  <a:outerShdw blurRad="50000" dist="30000" dir="5400000" algn="tl" rotWithShape="0">
                    <a:srgbClr val="000000">
                      <a:alpha val="30000"/>
                    </a:srgbClr>
                  </a:outerShdw>
                  <a:reflection blurRad="6350" stA="55000" endA="300" endPos="45500" dir="5400000" sy="-100000" algn="bl" rotWithShape="0"/>
                </a:effectLst>
                <a:latin typeface="Arial" pitchFamily="34" charset="0"/>
                <a:cs typeface="Arial" pitchFamily="34" charset="0"/>
              </a:rPr>
              <a:t>glucagon</a:t>
            </a:r>
            <a:r>
              <a:rPr lang="fr-FR" sz="2000" b="1" dirty="0" smtClean="0">
                <a:solidFill>
                  <a:srgbClr val="C00000"/>
                </a:solidFill>
                <a:effectLst>
                  <a:outerShdw blurRad="50000" dist="30000" dir="5400000" algn="tl" rotWithShape="0">
                    <a:srgbClr val="000000">
                      <a:alpha val="30000"/>
                    </a:srgbClr>
                  </a:outerShdw>
                  <a:reflection blurRad="6350" stA="55000" endA="300" endPos="45500" dir="5400000" sy="-100000" algn="bl" rotWithShape="0"/>
                </a:effectLst>
                <a:latin typeface="Arial" pitchFamily="34" charset="0"/>
                <a:cs typeface="Arial" pitchFamily="34" charset="0"/>
              </a:rPr>
              <a:t> </a:t>
            </a:r>
            <a:endParaRPr lang="fr-FR" sz="2000" dirty="0">
              <a:solidFill>
                <a:srgbClr val="C00000"/>
              </a:solidFill>
              <a:effectLst>
                <a:outerShdw blurRad="50000" dist="30000" dir="5400000" algn="tl" rotWithShape="0">
                  <a:srgbClr val="000000">
                    <a:alpha val="30000"/>
                  </a:srgbClr>
                </a:outerShdw>
                <a:reflection blurRad="6350" stA="55000" endA="300" endPos="45500" dir="5400000" sy="-100000" algn="bl" rotWithShape="0"/>
              </a:effectLst>
            </a:endParaRPr>
          </a:p>
        </p:txBody>
      </p:sp>
      <p:sp>
        <p:nvSpPr>
          <p:cNvPr id="21" name="ZoneTexte 20"/>
          <p:cNvSpPr txBox="1"/>
          <p:nvPr/>
        </p:nvSpPr>
        <p:spPr>
          <a:xfrm>
            <a:off x="5286380" y="4857760"/>
            <a:ext cx="2500329" cy="92333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dirty="0" smtClean="0"/>
              <a:t> </a:t>
            </a:r>
            <a:r>
              <a:rPr lang="fr-FR" dirty="0" smtClean="0">
                <a:latin typeface="Arial" pitchFamily="34" charset="0"/>
                <a:cs typeface="Arial" pitchFamily="34" charset="0"/>
              </a:rPr>
              <a:t>Inhibition de </a:t>
            </a:r>
          </a:p>
          <a:p>
            <a:pPr>
              <a:buFont typeface="Wingdings" pitchFamily="2" charset="2"/>
              <a:buChar char="Ø"/>
            </a:pPr>
            <a:r>
              <a:rPr lang="fr-FR" dirty="0" smtClean="0">
                <a:latin typeface="Arial" pitchFamily="34" charset="0"/>
                <a:cs typeface="Arial" pitchFamily="34" charset="0"/>
              </a:rPr>
              <a:t>la glycogénogenèse</a:t>
            </a:r>
          </a:p>
          <a:p>
            <a:pPr>
              <a:buFont typeface="Wingdings" pitchFamily="2" charset="2"/>
              <a:buChar char="Ø"/>
            </a:pPr>
            <a:r>
              <a:rPr lang="fr-FR" dirty="0" smtClean="0">
                <a:latin typeface="Arial" pitchFamily="34" charset="0"/>
                <a:cs typeface="Arial" pitchFamily="34" charset="0"/>
              </a:rPr>
              <a:t>la lipogenèse</a:t>
            </a:r>
          </a:p>
        </p:txBody>
      </p:sp>
      <p:sp>
        <p:nvSpPr>
          <p:cNvPr id="22" name="Espace réservé du contenu 3"/>
          <p:cNvSpPr txBox="1">
            <a:spLocks/>
          </p:cNvSpPr>
          <p:nvPr/>
        </p:nvSpPr>
        <p:spPr>
          <a:xfrm>
            <a:off x="5286380" y="3357562"/>
            <a:ext cx="2428892" cy="1357322"/>
          </a:xfrm>
          <a:prstGeom prst="rect">
            <a:avLst/>
          </a:prstGeom>
          <a:solidFill>
            <a:srgbClr val="44CE72"/>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solidFill>
                  <a:schemeClr val="bg1"/>
                </a:solidFill>
                <a:latin typeface="Arial" pitchFamily="34" charset="0"/>
                <a:cs typeface="Arial" pitchFamily="34" charset="0"/>
              </a:rPr>
              <a:t>A</a:t>
            </a:r>
            <a:r>
              <a:rPr kumimoji="0" lang="fr-FR"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ctivation</a:t>
            </a:r>
            <a:r>
              <a:rPr kumimoji="0" lang="fr-FR"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de:</a:t>
            </a:r>
          </a:p>
          <a:p>
            <a:pPr marR="0" lvl="0" algn="ctr"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la gluconéogenèse</a:t>
            </a:r>
          </a:p>
          <a:p>
            <a:pPr marR="0" lvl="0" algn="ctr" defTabSz="914400" rtl="0" eaLnBrk="1" fontAlgn="auto" latinLnBrk="0" hangingPunct="1">
              <a:lnSpc>
                <a:spcPct val="100000"/>
              </a:lnSpc>
              <a:spcBef>
                <a:spcPct val="20000"/>
              </a:spcBef>
              <a:spcAft>
                <a:spcPts val="0"/>
              </a:spcAft>
              <a:buClrTx/>
              <a:buSzTx/>
              <a:buFont typeface="Wingdings" pitchFamily="2" charset="2"/>
              <a:buChar char="v"/>
              <a:tabLst/>
              <a:defRPr/>
            </a:pPr>
            <a:r>
              <a:rPr lang="fr-FR" dirty="0" smtClean="0">
                <a:solidFill>
                  <a:schemeClr val="bg1"/>
                </a:solidFill>
                <a:latin typeface="Arial" pitchFamily="34" charset="0"/>
                <a:ea typeface="Times New Roman" pitchFamily="18" charset="0"/>
                <a:cs typeface="Arial" pitchFamily="34" charset="0"/>
              </a:rPr>
              <a:t>la glycogénolyse</a:t>
            </a:r>
          </a:p>
          <a:p>
            <a:pPr marR="0" lvl="0" algn="ctr" defTabSz="914400" rtl="0" eaLnBrk="1" fontAlgn="auto" latinLnBrk="0" hangingPunct="1">
              <a:lnSpc>
                <a:spcPct val="100000"/>
              </a:lnSpc>
              <a:spcBef>
                <a:spcPct val="20000"/>
              </a:spcBef>
              <a:spcAft>
                <a:spcPts val="0"/>
              </a:spcAft>
              <a:buClrTx/>
              <a:buSzTx/>
              <a:buFont typeface="Wingdings" pitchFamily="2" charset="2"/>
              <a:buChar char="v"/>
              <a:tabLst/>
              <a:defRPr/>
            </a:pPr>
            <a:r>
              <a:rPr lang="fr-FR" dirty="0" smtClean="0">
                <a:solidFill>
                  <a:schemeClr val="bg1"/>
                </a:solidFill>
                <a:latin typeface="Arial" pitchFamily="34" charset="0"/>
                <a:ea typeface="Times New Roman" pitchFamily="18" charset="0"/>
                <a:cs typeface="Arial" pitchFamily="34" charset="0"/>
              </a:rPr>
              <a:t>la lipolyse</a:t>
            </a:r>
          </a:p>
          <a:p>
            <a:pPr lvl="1" fontAlgn="base">
              <a:spcBef>
                <a:spcPct val="0"/>
              </a:spcBef>
              <a:spcAft>
                <a:spcPct val="0"/>
              </a:spcAft>
              <a:tabLst>
                <a:tab pos="409575" algn="l"/>
              </a:tabLst>
            </a:pPr>
            <a:endParaRPr lang="fr-FR" dirty="0" smtClean="0">
              <a:solidFill>
                <a:schemeClr val="bg1"/>
              </a:solidFill>
              <a:latin typeface="Arial" pitchFamily="34" charset="0"/>
              <a:ea typeface="Times New Roman" pitchFamily="18"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fr-FR"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Virage 22"/>
          <p:cNvSpPr/>
          <p:nvPr/>
        </p:nvSpPr>
        <p:spPr>
          <a:xfrm>
            <a:off x="2071670" y="3929066"/>
            <a:ext cx="3143272" cy="357190"/>
          </a:xfrm>
          <a:prstGeom prst="bentArrow">
            <a:avLst>
              <a:gd name="adj1" fmla="val 15154"/>
              <a:gd name="adj2" fmla="val 16561"/>
              <a:gd name="adj3" fmla="val 25000"/>
              <a:gd name="adj4" fmla="val 86253"/>
            </a:avLst>
          </a:prstGeom>
          <a:solidFill>
            <a:srgbClr val="44CE7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24" name="Virage 23"/>
          <p:cNvSpPr/>
          <p:nvPr/>
        </p:nvSpPr>
        <p:spPr>
          <a:xfrm flipV="1">
            <a:off x="2071670" y="5000636"/>
            <a:ext cx="3143272" cy="357190"/>
          </a:xfrm>
          <a:prstGeom prst="bentArrow">
            <a:avLst>
              <a:gd name="adj1" fmla="val 16696"/>
              <a:gd name="adj2" fmla="val 23999"/>
              <a:gd name="adj3" fmla="val 27483"/>
              <a:gd name="adj4" fmla="val 84349"/>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to="" calcmode="lin" valueType="num">
                                      <p:cBhvr>
                                        <p:cTn id="32" dur="1" fill="hold"/>
                                        <p:tgtEl>
                                          <p:spTgt spid="1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to="" calcmode="lin" valueType="num">
                                      <p:cBhvr>
                                        <p:cTn id="37" dur="1" fill="hold"/>
                                        <p:tgtEl>
                                          <p:spTgt spid="23"/>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to="" calcmode="lin" valueType="num">
                                      <p:cBhvr>
                                        <p:cTn id="42" dur="1" fill="hold"/>
                                        <p:tgtEl>
                                          <p:spTgt spid="2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to="" calcmode="lin" valueType="num">
                                      <p:cBhvr>
                                        <p:cTn id="47" dur="1" fill="hold"/>
                                        <p:tgtEl>
                                          <p:spTgt spid="2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to="" calcmode="lin" valueType="num">
                                      <p:cBhvr>
                                        <p:cTn id="52"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5" grpId="0" animBg="1"/>
      <p:bldP spid="18"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57232"/>
            <a:ext cx="2279136" cy="725788"/>
          </a:xfrm>
        </p:spPr>
        <p:txBody>
          <a:bodyPr>
            <a:noAutofit/>
            <a:scene3d>
              <a:camera prst="isometricOffAxis1Right"/>
              <a:lightRig rig="threePt" dir="t"/>
            </a:scene3d>
          </a:bodyPr>
          <a:lstStyle/>
          <a:p>
            <a:r>
              <a:rPr lang="fr-FR" sz="3200" b="1" dirty="0" smtClean="0">
                <a:solidFill>
                  <a:srgbClr val="00B050"/>
                </a:solidFill>
                <a:effectLst>
                  <a:reflection blurRad="6350" stA="55000" endA="300" endPos="45500" dir="5400000" sy="-100000" algn="bl" rotWithShape="0"/>
                </a:effectLst>
                <a:latin typeface="Arial" pitchFamily="34" charset="0"/>
                <a:cs typeface="Arial" pitchFamily="34" charset="0"/>
              </a:rPr>
              <a:t>Glycogène</a:t>
            </a:r>
            <a:r>
              <a:rPr lang="fr-FR" sz="3200" b="1" dirty="0" smtClean="0">
                <a:effectLst>
                  <a:reflection blurRad="6350" stA="55000" endA="300" endPos="45500" dir="5400000" sy="-100000" algn="bl" rotWithShape="0"/>
                </a:effectLst>
              </a:rPr>
              <a:t> </a:t>
            </a:r>
            <a:endParaRPr lang="fr-FR" sz="3200" b="1" dirty="0">
              <a:effectLst>
                <a:reflection blurRad="6350" stA="55000" endA="300" endPos="45500" dir="5400000" sy="-100000" algn="bl" rotWithShape="0"/>
              </a:effectLst>
            </a:endParaRPr>
          </a:p>
        </p:txBody>
      </p:sp>
      <p:pic>
        <p:nvPicPr>
          <p:cNvPr id="7" name="Imag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0" y="2857497"/>
            <a:ext cx="9144000" cy="3786214"/>
          </a:xfrm>
          <a:prstGeom prst="rect">
            <a:avLst/>
          </a:prstGeom>
          <a:noFill/>
          <a:ln>
            <a:noFill/>
          </a:ln>
        </p:spPr>
      </p:pic>
      <p:sp>
        <p:nvSpPr>
          <p:cNvPr id="9" name="Rectangle 8"/>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10" name="Image 9" descr="نتيجة بحث الصور عن ‪insuline‬‏"/>
          <p:cNvPicPr/>
          <p:nvPr/>
        </p:nvPicPr>
        <p:blipFill>
          <a:blip r:embed="rId3"/>
          <a:srcRect/>
          <a:stretch>
            <a:fillRect/>
          </a:stretch>
        </p:blipFill>
        <p:spPr bwMode="auto">
          <a:xfrm>
            <a:off x="6667500" y="1928802"/>
            <a:ext cx="2476500" cy="1857375"/>
          </a:xfrm>
          <a:prstGeom prst="rect">
            <a:avLst/>
          </a:prstGeom>
          <a:noFill/>
          <a:ln w="9525">
            <a:noFill/>
            <a:miter lim="800000"/>
            <a:headEnd/>
            <a:tailEnd/>
          </a:ln>
        </p:spPr>
      </p:pic>
      <p:sp>
        <p:nvSpPr>
          <p:cNvPr id="11" name="Ellipse 10"/>
          <p:cNvSpPr/>
          <p:nvPr/>
        </p:nvSpPr>
        <p:spPr>
          <a:xfrm>
            <a:off x="1785918" y="571480"/>
            <a:ext cx="1928826" cy="19145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r>
              <a:rPr lang="fr-FR" dirty="0" smtClean="0">
                <a:solidFill>
                  <a:srgbClr val="FFFF00"/>
                </a:solidFill>
                <a:latin typeface="Arial" pitchFamily="34" charset="0"/>
                <a:cs typeface="Arial" pitchFamily="34" charset="0"/>
              </a:rPr>
              <a:t>formée de milliers de molécules de glucose</a:t>
            </a:r>
            <a:endParaRPr lang="fr-FR" dirty="0">
              <a:solidFill>
                <a:srgbClr val="FFFF00"/>
              </a:solidFill>
              <a:latin typeface="Arial" pitchFamily="34" charset="0"/>
              <a:cs typeface="Arial" pitchFamily="34" charset="0"/>
            </a:endParaRPr>
          </a:p>
        </p:txBody>
      </p:sp>
      <p:sp>
        <p:nvSpPr>
          <p:cNvPr id="14" name="Ellipse 13"/>
          <p:cNvSpPr/>
          <p:nvPr/>
        </p:nvSpPr>
        <p:spPr>
          <a:xfrm>
            <a:off x="3714744" y="571480"/>
            <a:ext cx="1928826" cy="19145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smtClean="0">
                <a:solidFill>
                  <a:srgbClr val="CFFBA7"/>
                </a:solidFill>
                <a:latin typeface="Arial" pitchFamily="34" charset="0"/>
                <a:cs typeface="Arial" pitchFamily="34" charset="0"/>
              </a:rPr>
              <a:t>reliées linéairement par des liaisons α 1-4</a:t>
            </a:r>
            <a:endParaRPr lang="fr-FR" dirty="0">
              <a:solidFill>
                <a:srgbClr val="CFFBA7"/>
              </a:solidFill>
              <a:latin typeface="Arial" pitchFamily="34" charset="0"/>
              <a:cs typeface="Arial" pitchFamily="34" charset="0"/>
            </a:endParaRPr>
          </a:p>
        </p:txBody>
      </p:sp>
      <p:sp>
        <p:nvSpPr>
          <p:cNvPr id="17" name="Ellipse 16"/>
          <p:cNvSpPr/>
          <p:nvPr/>
        </p:nvSpPr>
        <p:spPr>
          <a:xfrm>
            <a:off x="5643570" y="571480"/>
            <a:ext cx="1928826" cy="191453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smtClean="0">
                <a:solidFill>
                  <a:schemeClr val="bg1"/>
                </a:solidFill>
                <a:latin typeface="Arial" pitchFamily="34" charset="0"/>
                <a:cs typeface="Arial" pitchFamily="34" charset="0"/>
              </a:rPr>
              <a:t>ramifiées par des liaisons α1-6</a:t>
            </a:r>
            <a:endParaRPr lang="fr-FR" dirty="0">
              <a:solidFill>
                <a:schemeClr val="bg1"/>
              </a:solidFill>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to="" calcmode="lin" valueType="num">
                                      <p:cBhvr>
                                        <p:cTn id="3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22" y="1643050"/>
            <a:ext cx="4929222" cy="797226"/>
          </a:xfrm>
          <a:effectLst>
            <a:softEdge rad="127000"/>
          </a:effectLst>
        </p:spPr>
        <p:style>
          <a:lnRef idx="2">
            <a:schemeClr val="accent1"/>
          </a:lnRef>
          <a:fillRef idx="1">
            <a:schemeClr val="lt1"/>
          </a:fillRef>
          <a:effectRef idx="0">
            <a:schemeClr val="accent1"/>
          </a:effectRef>
          <a:fontRef idx="minor">
            <a:schemeClr val="dk1"/>
          </a:fontRef>
        </p:style>
        <p:txBody>
          <a:bodyPr>
            <a:noAutofit/>
          </a:bodyPr>
          <a:lstStyle/>
          <a:p>
            <a:pPr algn="ctr"/>
            <a:r>
              <a:rPr lang="fr-FR" sz="2800" b="1" dirty="0" smtClean="0">
                <a:solidFill>
                  <a:srgbClr val="FF0000"/>
                </a:solidFill>
                <a:effectLst>
                  <a:reflection blurRad="6350" stA="55000" endA="300" endPos="45500" dir="5400000" sy="-100000" algn="bl" rotWithShape="0"/>
                </a:effectLst>
                <a:latin typeface="Arial" pitchFamily="34" charset="0"/>
                <a:cs typeface="Arial" pitchFamily="34" charset="0"/>
              </a:rPr>
              <a:t>L’homéostasie</a:t>
            </a:r>
            <a:r>
              <a:rPr lang="fr-FR" sz="2800" b="1" dirty="0" smtClean="0">
                <a:solidFill>
                  <a:schemeClr val="tx1">
                    <a:lumMod val="95000"/>
                    <a:lumOff val="5000"/>
                  </a:schemeClr>
                </a:solidFill>
                <a:effectLst>
                  <a:reflection blurRad="6350" stA="55000" endA="300" endPos="45500" dir="5400000" sy="-100000" algn="bl" rotWithShape="0"/>
                </a:effectLst>
                <a:latin typeface="Arial" pitchFamily="34" charset="0"/>
                <a:cs typeface="Arial" pitchFamily="34" charset="0"/>
              </a:rPr>
              <a:t> </a:t>
            </a:r>
            <a:r>
              <a:rPr lang="fr-FR" sz="2800" b="1" dirty="0" smtClean="0">
                <a:solidFill>
                  <a:srgbClr val="FF0000"/>
                </a:solidFill>
                <a:effectLst>
                  <a:reflection blurRad="6350" stA="55000" endA="300" endPos="45500" dir="5400000" sy="-100000" algn="bl" rotWithShape="0"/>
                </a:effectLst>
                <a:latin typeface="Arial" pitchFamily="34" charset="0"/>
                <a:cs typeface="Arial" pitchFamily="34" charset="0"/>
              </a:rPr>
              <a:t>glucidique</a:t>
            </a:r>
            <a:endParaRPr lang="fr-FR" sz="2800" b="1" dirty="0">
              <a:solidFill>
                <a:srgbClr val="FF0000"/>
              </a:solidFill>
              <a:effectLst>
                <a:reflection blurRad="6350" stA="55000" endA="300" endPos="45500" dir="5400000" sy="-100000" algn="bl" rotWithShape="0"/>
              </a:effectLst>
              <a:latin typeface="Arial" pitchFamily="34" charset="0"/>
              <a:cs typeface="Arial" pitchFamily="34" charset="0"/>
            </a:endParaRPr>
          </a:p>
        </p:txBody>
      </p:sp>
      <p:sp>
        <p:nvSpPr>
          <p:cNvPr id="3" name="Espace réservé du contenu 2"/>
          <p:cNvSpPr>
            <a:spLocks noGrp="1"/>
          </p:cNvSpPr>
          <p:nvPr>
            <p:ph sz="half" idx="1"/>
          </p:nvPr>
        </p:nvSpPr>
        <p:spPr>
          <a:xfrm>
            <a:off x="2071670" y="2428868"/>
            <a:ext cx="5572164" cy="4000528"/>
          </a:xfrm>
        </p:spPr>
        <p:txBody>
          <a:bodyPr>
            <a:noAutofit/>
          </a:bodyPr>
          <a:lstStyle/>
          <a:p>
            <a:pPr algn="just">
              <a:buNone/>
            </a:pPr>
            <a:r>
              <a:rPr lang="fr-FR" sz="2400" dirty="0" smtClean="0">
                <a:solidFill>
                  <a:srgbClr val="0070C0"/>
                </a:solidFill>
                <a:latin typeface="Arial" pitchFamily="34" charset="0"/>
                <a:cs typeface="Arial" pitchFamily="34" charset="0"/>
              </a:rPr>
              <a:t>      </a:t>
            </a: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la capacité de l’organisme de maintenir le taux du glucose à un valeur presque 1g/l ,Résulte donc de mécanismes de régulation complexes mettant en jeu de multiples organes interagissant entre eux. Afin de réguler au mieux la glycémie </a:t>
            </a:r>
            <a:endParaRPr lang="fr-FR"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sp>
        <p:nvSpPr>
          <p:cNvPr id="5" name="Rectangle 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7" name="Picture 2" descr="Image associée"/>
          <p:cNvPicPr>
            <a:picLocks noChangeAspect="1" noChangeArrowheads="1"/>
          </p:cNvPicPr>
          <p:nvPr/>
        </p:nvPicPr>
        <p:blipFill>
          <a:blip r:embed="rId2"/>
          <a:srcRect/>
          <a:stretch>
            <a:fillRect/>
          </a:stretch>
        </p:blipFill>
        <p:spPr bwMode="auto">
          <a:xfrm>
            <a:off x="0" y="428604"/>
            <a:ext cx="1928825" cy="192882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7"/>
          <p:cNvSpPr>
            <a:spLocks noChangeArrowheads="1"/>
          </p:cNvSpPr>
          <p:nvPr/>
        </p:nvSpPr>
        <p:spPr bwMode="auto">
          <a:xfrm>
            <a:off x="3500430" y="428604"/>
            <a:ext cx="1981200" cy="300038"/>
          </a:xfrm>
          <a:prstGeom prst="rect">
            <a:avLst/>
          </a:prstGeom>
          <a:noFill/>
          <a:ln w="9525">
            <a:solidFill>
              <a:schemeClr val="tx1"/>
            </a:solidFill>
            <a:miter lim="800000"/>
            <a:headEnd/>
            <a:tailEnd/>
          </a:ln>
          <a:effectLst/>
        </p:spPr>
        <p:txBody>
          <a:bodyPr bIns="0">
            <a:spAutoFit/>
          </a:bodyPr>
          <a:lstStyle/>
          <a:p>
            <a:pPr algn="ctr"/>
            <a:r>
              <a:rPr lang="fr-FR" sz="1600" b="1" dirty="0">
                <a:solidFill>
                  <a:srgbClr val="FF0000"/>
                </a:solidFill>
                <a:latin typeface="Arial" charset="0"/>
                <a:cs typeface="Arial" charset="0"/>
              </a:rPr>
              <a:t>Système réglé</a:t>
            </a:r>
            <a:endParaRPr lang="fr-FR" dirty="0"/>
          </a:p>
        </p:txBody>
      </p:sp>
      <p:sp>
        <p:nvSpPr>
          <p:cNvPr id="3" name="Rectangle 2"/>
          <p:cNvSpPr txBox="1">
            <a:spLocks noChangeArrowheads="1"/>
          </p:cNvSpPr>
          <p:nvPr/>
        </p:nvSpPr>
        <p:spPr>
          <a:xfrm>
            <a:off x="0" y="0"/>
            <a:ext cx="91440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bg1"/>
                </a:solidFill>
                <a:effectLst/>
                <a:uLnTx/>
                <a:uFillTx/>
                <a:latin typeface="Monotype Corsiva" pitchFamily="66" charset="0"/>
                <a:ea typeface="+mj-ea"/>
                <a:cs typeface="Times New Roman" pitchFamily="18" charset="0"/>
              </a:rPr>
              <a:t>L’homéostat glycémique</a:t>
            </a:r>
            <a:endParaRPr kumimoji="0" lang="fr-FR" sz="2800" b="0" i="0" u="none" strike="noStrike" kern="1200" cap="none" spc="0" normalizeH="0" baseline="0" noProof="0" dirty="0">
              <a:ln>
                <a:noFill/>
              </a:ln>
              <a:solidFill>
                <a:schemeClr val="bg1"/>
              </a:solidFill>
              <a:effectLst/>
              <a:uLnTx/>
              <a:uFillTx/>
              <a:latin typeface="Monotype Corsiva" pitchFamily="66" charset="0"/>
              <a:ea typeface="+mj-ea"/>
              <a:cs typeface="+mj-cs"/>
            </a:endParaRPr>
          </a:p>
        </p:txBody>
      </p:sp>
      <p:sp>
        <p:nvSpPr>
          <p:cNvPr id="5" name="Text Box 306"/>
          <p:cNvSpPr txBox="1">
            <a:spLocks noChangeArrowheads="1"/>
          </p:cNvSpPr>
          <p:nvPr/>
        </p:nvSpPr>
        <p:spPr bwMode="auto">
          <a:xfrm>
            <a:off x="3714744" y="714356"/>
            <a:ext cx="1643074" cy="800219"/>
          </a:xfrm>
          <a:prstGeom prst="rect">
            <a:avLst/>
          </a:prstGeom>
          <a:noFill/>
          <a:ln w="9525">
            <a:noFill/>
            <a:miter lim="800000"/>
            <a:headEnd/>
            <a:tailEnd/>
          </a:ln>
          <a:effectLst/>
        </p:spPr>
        <p:txBody>
          <a:bodyPr wrap="square">
            <a:spAutoFit/>
          </a:bodyPr>
          <a:lstStyle/>
          <a:p>
            <a:pPr algn="ctr">
              <a:spcBef>
                <a:spcPct val="50000"/>
              </a:spcBef>
            </a:pPr>
            <a:r>
              <a:rPr lang="fr-FR" sz="1800" b="1" dirty="0"/>
              <a:t>Glycémie              </a:t>
            </a:r>
            <a:r>
              <a:rPr lang="fr-FR" sz="1400" b="1" dirty="0"/>
              <a:t>Valeur consigne 1g/L</a:t>
            </a:r>
          </a:p>
        </p:txBody>
      </p:sp>
      <p:sp>
        <p:nvSpPr>
          <p:cNvPr id="8" name="Rectangle 241"/>
          <p:cNvSpPr>
            <a:spLocks noChangeArrowheads="1"/>
          </p:cNvSpPr>
          <p:nvPr/>
        </p:nvSpPr>
        <p:spPr bwMode="auto">
          <a:xfrm>
            <a:off x="533400" y="1524000"/>
            <a:ext cx="8153400" cy="5181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fr-FR"/>
          </a:p>
        </p:txBody>
      </p:sp>
      <p:grpSp>
        <p:nvGrpSpPr>
          <p:cNvPr id="9" name="Group 561"/>
          <p:cNvGrpSpPr>
            <a:grpSpLocks/>
          </p:cNvGrpSpPr>
          <p:nvPr/>
        </p:nvGrpSpPr>
        <p:grpSpPr bwMode="auto">
          <a:xfrm>
            <a:off x="5468938" y="2016125"/>
            <a:ext cx="3084512" cy="1198563"/>
            <a:chOff x="3445" y="1270"/>
            <a:chExt cx="1943" cy="755"/>
          </a:xfrm>
        </p:grpSpPr>
        <p:sp>
          <p:nvSpPr>
            <p:cNvPr id="10" name="Freeform 258"/>
            <p:cNvSpPr>
              <a:spLocks/>
            </p:cNvSpPr>
            <p:nvPr/>
          </p:nvSpPr>
          <p:spPr bwMode="auto">
            <a:xfrm rot="1318663">
              <a:off x="3509" y="1270"/>
              <a:ext cx="1150" cy="755"/>
            </a:xfrm>
            <a:custGeom>
              <a:avLst/>
              <a:gdLst/>
              <a:ahLst/>
              <a:cxnLst>
                <a:cxn ang="0">
                  <a:pos x="1411" y="2003"/>
                </a:cxn>
                <a:cxn ang="0">
                  <a:pos x="1328" y="1881"/>
                </a:cxn>
                <a:cxn ang="0">
                  <a:pos x="1223" y="1820"/>
                </a:cxn>
                <a:cxn ang="0">
                  <a:pos x="1076" y="1774"/>
                </a:cxn>
                <a:cxn ang="0">
                  <a:pos x="1055" y="1663"/>
                </a:cxn>
                <a:cxn ang="0">
                  <a:pos x="1183" y="1610"/>
                </a:cxn>
                <a:cxn ang="0">
                  <a:pos x="1321" y="1558"/>
                </a:cxn>
                <a:cxn ang="0">
                  <a:pos x="1539" y="1475"/>
                </a:cxn>
                <a:cxn ang="0">
                  <a:pos x="1744" y="1444"/>
                </a:cxn>
                <a:cxn ang="0">
                  <a:pos x="1870" y="1382"/>
                </a:cxn>
                <a:cxn ang="0">
                  <a:pos x="2067" y="1339"/>
                </a:cxn>
                <a:cxn ang="0">
                  <a:pos x="2264" y="1256"/>
                </a:cxn>
                <a:cxn ang="0">
                  <a:pos x="2445" y="1204"/>
                </a:cxn>
                <a:cxn ang="0">
                  <a:pos x="2697" y="1073"/>
                </a:cxn>
                <a:cxn ang="0">
                  <a:pos x="2832" y="1001"/>
                </a:cxn>
                <a:cxn ang="0">
                  <a:pos x="2998" y="863"/>
                </a:cxn>
                <a:cxn ang="0">
                  <a:pos x="3200" y="706"/>
                </a:cxn>
                <a:cxn ang="0">
                  <a:pos x="3352" y="561"/>
                </a:cxn>
                <a:cxn ang="0">
                  <a:pos x="3473" y="300"/>
                </a:cxn>
                <a:cxn ang="0">
                  <a:pos x="3428" y="19"/>
                </a:cxn>
                <a:cxn ang="0">
                  <a:pos x="3276" y="48"/>
                </a:cxn>
                <a:cxn ang="0">
                  <a:pos x="3036" y="147"/>
                </a:cxn>
                <a:cxn ang="0">
                  <a:pos x="2818" y="283"/>
                </a:cxn>
                <a:cxn ang="0">
                  <a:pos x="2663" y="338"/>
                </a:cxn>
                <a:cxn ang="0">
                  <a:pos x="2492" y="395"/>
                </a:cxn>
                <a:cxn ang="0">
                  <a:pos x="2345" y="464"/>
                </a:cxn>
                <a:cxn ang="0">
                  <a:pos x="2129" y="495"/>
                </a:cxn>
                <a:cxn ang="0">
                  <a:pos x="2031" y="516"/>
                </a:cxn>
                <a:cxn ang="0">
                  <a:pos x="1965" y="533"/>
                </a:cxn>
                <a:cxn ang="0">
                  <a:pos x="1836" y="540"/>
                </a:cxn>
                <a:cxn ang="0">
                  <a:pos x="1727" y="578"/>
                </a:cxn>
                <a:cxn ang="0">
                  <a:pos x="1554" y="561"/>
                </a:cxn>
                <a:cxn ang="0">
                  <a:pos x="1449" y="599"/>
                </a:cxn>
                <a:cxn ang="0">
                  <a:pos x="1283" y="652"/>
                </a:cxn>
                <a:cxn ang="0">
                  <a:pos x="1124" y="756"/>
                </a:cxn>
                <a:cxn ang="0">
                  <a:pos x="934" y="766"/>
                </a:cxn>
                <a:cxn ang="0">
                  <a:pos x="824" y="794"/>
                </a:cxn>
                <a:cxn ang="0">
                  <a:pos x="656" y="916"/>
                </a:cxn>
                <a:cxn ang="0">
                  <a:pos x="489" y="954"/>
                </a:cxn>
                <a:cxn ang="0">
                  <a:pos x="380" y="992"/>
                </a:cxn>
                <a:cxn ang="0">
                  <a:pos x="292" y="1094"/>
                </a:cxn>
                <a:cxn ang="0">
                  <a:pos x="200" y="1127"/>
                </a:cxn>
                <a:cxn ang="0">
                  <a:pos x="95" y="1263"/>
                </a:cxn>
                <a:cxn ang="0">
                  <a:pos x="0" y="1551"/>
                </a:cxn>
                <a:cxn ang="0">
                  <a:pos x="245" y="2055"/>
                </a:cxn>
                <a:cxn ang="0">
                  <a:pos x="846" y="2438"/>
                </a:cxn>
                <a:cxn ang="0">
                  <a:pos x="1311" y="2272"/>
                </a:cxn>
                <a:cxn ang="0">
                  <a:pos x="1411" y="2145"/>
                </a:cxn>
              </a:cxnLst>
              <a:rect l="0" t="0" r="r" b="b"/>
              <a:pathLst>
                <a:path w="3473" h="2438">
                  <a:moveTo>
                    <a:pt x="1411" y="2145"/>
                  </a:moveTo>
                  <a:lnTo>
                    <a:pt x="1411" y="2003"/>
                  </a:lnTo>
                  <a:lnTo>
                    <a:pt x="1349" y="1948"/>
                  </a:lnTo>
                  <a:lnTo>
                    <a:pt x="1328" y="1881"/>
                  </a:lnTo>
                  <a:lnTo>
                    <a:pt x="1214" y="1858"/>
                  </a:lnTo>
                  <a:lnTo>
                    <a:pt x="1223" y="1820"/>
                  </a:lnTo>
                  <a:lnTo>
                    <a:pt x="1155" y="1782"/>
                  </a:lnTo>
                  <a:lnTo>
                    <a:pt x="1076" y="1774"/>
                  </a:lnTo>
                  <a:lnTo>
                    <a:pt x="1076" y="1736"/>
                  </a:lnTo>
                  <a:lnTo>
                    <a:pt x="1055" y="1663"/>
                  </a:lnTo>
                  <a:lnTo>
                    <a:pt x="1093" y="1601"/>
                  </a:lnTo>
                  <a:lnTo>
                    <a:pt x="1183" y="1610"/>
                  </a:lnTo>
                  <a:lnTo>
                    <a:pt x="1252" y="1558"/>
                  </a:lnTo>
                  <a:lnTo>
                    <a:pt x="1321" y="1558"/>
                  </a:lnTo>
                  <a:lnTo>
                    <a:pt x="1395" y="1534"/>
                  </a:lnTo>
                  <a:lnTo>
                    <a:pt x="1539" y="1475"/>
                  </a:lnTo>
                  <a:lnTo>
                    <a:pt x="1644" y="1427"/>
                  </a:lnTo>
                  <a:lnTo>
                    <a:pt x="1744" y="1444"/>
                  </a:lnTo>
                  <a:lnTo>
                    <a:pt x="1789" y="1389"/>
                  </a:lnTo>
                  <a:lnTo>
                    <a:pt x="1870" y="1382"/>
                  </a:lnTo>
                  <a:lnTo>
                    <a:pt x="1941" y="1361"/>
                  </a:lnTo>
                  <a:lnTo>
                    <a:pt x="2067" y="1339"/>
                  </a:lnTo>
                  <a:lnTo>
                    <a:pt x="2205" y="1306"/>
                  </a:lnTo>
                  <a:lnTo>
                    <a:pt x="2264" y="1256"/>
                  </a:lnTo>
                  <a:lnTo>
                    <a:pt x="2357" y="1208"/>
                  </a:lnTo>
                  <a:lnTo>
                    <a:pt x="2445" y="1204"/>
                  </a:lnTo>
                  <a:lnTo>
                    <a:pt x="2559" y="1137"/>
                  </a:lnTo>
                  <a:lnTo>
                    <a:pt x="2697" y="1073"/>
                  </a:lnTo>
                  <a:lnTo>
                    <a:pt x="2770" y="1051"/>
                  </a:lnTo>
                  <a:lnTo>
                    <a:pt x="2832" y="1001"/>
                  </a:lnTo>
                  <a:lnTo>
                    <a:pt x="2946" y="947"/>
                  </a:lnTo>
                  <a:lnTo>
                    <a:pt x="2998" y="863"/>
                  </a:lnTo>
                  <a:lnTo>
                    <a:pt x="3119" y="816"/>
                  </a:lnTo>
                  <a:lnTo>
                    <a:pt x="3200" y="706"/>
                  </a:lnTo>
                  <a:lnTo>
                    <a:pt x="3286" y="652"/>
                  </a:lnTo>
                  <a:lnTo>
                    <a:pt x="3352" y="561"/>
                  </a:lnTo>
                  <a:lnTo>
                    <a:pt x="3428" y="435"/>
                  </a:lnTo>
                  <a:lnTo>
                    <a:pt x="3473" y="300"/>
                  </a:lnTo>
                  <a:lnTo>
                    <a:pt x="3466" y="178"/>
                  </a:lnTo>
                  <a:lnTo>
                    <a:pt x="3428" y="19"/>
                  </a:lnTo>
                  <a:lnTo>
                    <a:pt x="3352" y="0"/>
                  </a:lnTo>
                  <a:lnTo>
                    <a:pt x="3276" y="48"/>
                  </a:lnTo>
                  <a:lnTo>
                    <a:pt x="3134" y="119"/>
                  </a:lnTo>
                  <a:lnTo>
                    <a:pt x="3036" y="147"/>
                  </a:lnTo>
                  <a:lnTo>
                    <a:pt x="2991" y="224"/>
                  </a:lnTo>
                  <a:lnTo>
                    <a:pt x="2818" y="283"/>
                  </a:lnTo>
                  <a:lnTo>
                    <a:pt x="2756" y="326"/>
                  </a:lnTo>
                  <a:lnTo>
                    <a:pt x="2663" y="338"/>
                  </a:lnTo>
                  <a:lnTo>
                    <a:pt x="2582" y="390"/>
                  </a:lnTo>
                  <a:lnTo>
                    <a:pt x="2492" y="395"/>
                  </a:lnTo>
                  <a:lnTo>
                    <a:pt x="2433" y="390"/>
                  </a:lnTo>
                  <a:lnTo>
                    <a:pt x="2345" y="464"/>
                  </a:lnTo>
                  <a:lnTo>
                    <a:pt x="2198" y="473"/>
                  </a:lnTo>
                  <a:lnTo>
                    <a:pt x="2129" y="495"/>
                  </a:lnTo>
                  <a:lnTo>
                    <a:pt x="2076" y="540"/>
                  </a:lnTo>
                  <a:lnTo>
                    <a:pt x="2031" y="516"/>
                  </a:lnTo>
                  <a:lnTo>
                    <a:pt x="1991" y="523"/>
                  </a:lnTo>
                  <a:lnTo>
                    <a:pt x="1965" y="533"/>
                  </a:lnTo>
                  <a:lnTo>
                    <a:pt x="1891" y="511"/>
                  </a:lnTo>
                  <a:lnTo>
                    <a:pt x="1836" y="540"/>
                  </a:lnTo>
                  <a:lnTo>
                    <a:pt x="1789" y="547"/>
                  </a:lnTo>
                  <a:lnTo>
                    <a:pt x="1727" y="578"/>
                  </a:lnTo>
                  <a:lnTo>
                    <a:pt x="1623" y="540"/>
                  </a:lnTo>
                  <a:lnTo>
                    <a:pt x="1554" y="561"/>
                  </a:lnTo>
                  <a:lnTo>
                    <a:pt x="1523" y="621"/>
                  </a:lnTo>
                  <a:lnTo>
                    <a:pt x="1449" y="599"/>
                  </a:lnTo>
                  <a:lnTo>
                    <a:pt x="1335" y="659"/>
                  </a:lnTo>
                  <a:lnTo>
                    <a:pt x="1283" y="652"/>
                  </a:lnTo>
                  <a:lnTo>
                    <a:pt x="1176" y="697"/>
                  </a:lnTo>
                  <a:lnTo>
                    <a:pt x="1124" y="756"/>
                  </a:lnTo>
                  <a:lnTo>
                    <a:pt x="1038" y="766"/>
                  </a:lnTo>
                  <a:lnTo>
                    <a:pt x="934" y="766"/>
                  </a:lnTo>
                  <a:lnTo>
                    <a:pt x="858" y="816"/>
                  </a:lnTo>
                  <a:lnTo>
                    <a:pt x="824" y="794"/>
                  </a:lnTo>
                  <a:lnTo>
                    <a:pt x="770" y="825"/>
                  </a:lnTo>
                  <a:lnTo>
                    <a:pt x="656" y="916"/>
                  </a:lnTo>
                  <a:lnTo>
                    <a:pt x="573" y="916"/>
                  </a:lnTo>
                  <a:lnTo>
                    <a:pt x="489" y="954"/>
                  </a:lnTo>
                  <a:lnTo>
                    <a:pt x="456" y="1006"/>
                  </a:lnTo>
                  <a:lnTo>
                    <a:pt x="380" y="992"/>
                  </a:lnTo>
                  <a:lnTo>
                    <a:pt x="292" y="1035"/>
                  </a:lnTo>
                  <a:lnTo>
                    <a:pt x="292" y="1094"/>
                  </a:lnTo>
                  <a:lnTo>
                    <a:pt x="254" y="1082"/>
                  </a:lnTo>
                  <a:lnTo>
                    <a:pt x="200" y="1127"/>
                  </a:lnTo>
                  <a:lnTo>
                    <a:pt x="140" y="1182"/>
                  </a:lnTo>
                  <a:lnTo>
                    <a:pt x="95" y="1263"/>
                  </a:lnTo>
                  <a:lnTo>
                    <a:pt x="19" y="1382"/>
                  </a:lnTo>
                  <a:lnTo>
                    <a:pt x="0" y="1551"/>
                  </a:lnTo>
                  <a:lnTo>
                    <a:pt x="19" y="1715"/>
                  </a:lnTo>
                  <a:lnTo>
                    <a:pt x="245" y="2055"/>
                  </a:lnTo>
                  <a:lnTo>
                    <a:pt x="511" y="2319"/>
                  </a:lnTo>
                  <a:lnTo>
                    <a:pt x="846" y="2438"/>
                  </a:lnTo>
                  <a:lnTo>
                    <a:pt x="1124" y="2369"/>
                  </a:lnTo>
                  <a:lnTo>
                    <a:pt x="1311" y="2272"/>
                  </a:lnTo>
                  <a:lnTo>
                    <a:pt x="1411" y="2145"/>
                  </a:lnTo>
                  <a:lnTo>
                    <a:pt x="1411" y="2145"/>
                  </a:lnTo>
                  <a:close/>
                </a:path>
              </a:pathLst>
            </a:custGeom>
            <a:solidFill>
              <a:srgbClr val="FFDFA0"/>
            </a:solidFill>
            <a:ln w="9525">
              <a:noFill/>
              <a:round/>
              <a:headEnd/>
              <a:tailEnd/>
            </a:ln>
          </p:spPr>
          <p:txBody>
            <a:bodyPr/>
            <a:lstStyle/>
            <a:p>
              <a:endParaRPr lang="fr-FR"/>
            </a:p>
          </p:txBody>
        </p:sp>
        <p:sp>
          <p:nvSpPr>
            <p:cNvPr id="11" name="Freeform 259"/>
            <p:cNvSpPr>
              <a:spLocks/>
            </p:cNvSpPr>
            <p:nvPr/>
          </p:nvSpPr>
          <p:spPr bwMode="auto">
            <a:xfrm rot="1318663">
              <a:off x="3653" y="1388"/>
              <a:ext cx="335" cy="133"/>
            </a:xfrm>
            <a:custGeom>
              <a:avLst/>
              <a:gdLst/>
              <a:ahLst/>
              <a:cxnLst>
                <a:cxn ang="0">
                  <a:pos x="1012" y="0"/>
                </a:cxn>
                <a:cxn ang="0">
                  <a:pos x="995" y="69"/>
                </a:cxn>
                <a:cxn ang="0">
                  <a:pos x="945" y="103"/>
                </a:cxn>
                <a:cxn ang="0">
                  <a:pos x="900" y="86"/>
                </a:cxn>
                <a:cxn ang="0">
                  <a:pos x="860" y="119"/>
                </a:cxn>
                <a:cxn ang="0">
                  <a:pos x="800" y="110"/>
                </a:cxn>
                <a:cxn ang="0">
                  <a:pos x="722" y="203"/>
                </a:cxn>
                <a:cxn ang="0">
                  <a:pos x="641" y="179"/>
                </a:cxn>
                <a:cxn ang="0">
                  <a:pos x="627" y="146"/>
                </a:cxn>
                <a:cxn ang="0">
                  <a:pos x="558" y="226"/>
                </a:cxn>
                <a:cxn ang="0">
                  <a:pos x="498" y="203"/>
                </a:cxn>
                <a:cxn ang="0">
                  <a:pos x="439" y="279"/>
                </a:cxn>
                <a:cxn ang="0">
                  <a:pos x="396" y="245"/>
                </a:cxn>
                <a:cxn ang="0">
                  <a:pos x="344" y="305"/>
                </a:cxn>
                <a:cxn ang="0">
                  <a:pos x="278" y="329"/>
                </a:cxn>
                <a:cxn ang="0">
                  <a:pos x="237" y="310"/>
                </a:cxn>
                <a:cxn ang="0">
                  <a:pos x="185" y="381"/>
                </a:cxn>
                <a:cxn ang="0">
                  <a:pos x="125" y="374"/>
                </a:cxn>
                <a:cxn ang="0">
                  <a:pos x="95" y="338"/>
                </a:cxn>
                <a:cxn ang="0">
                  <a:pos x="49" y="429"/>
                </a:cxn>
                <a:cxn ang="0">
                  <a:pos x="0" y="421"/>
                </a:cxn>
                <a:cxn ang="0">
                  <a:pos x="7" y="381"/>
                </a:cxn>
                <a:cxn ang="0">
                  <a:pos x="35" y="362"/>
                </a:cxn>
                <a:cxn ang="0">
                  <a:pos x="85" y="310"/>
                </a:cxn>
                <a:cxn ang="0">
                  <a:pos x="152" y="286"/>
                </a:cxn>
                <a:cxn ang="0">
                  <a:pos x="218" y="279"/>
                </a:cxn>
                <a:cxn ang="0">
                  <a:pos x="270" y="226"/>
                </a:cxn>
                <a:cxn ang="0">
                  <a:pos x="380" y="210"/>
                </a:cxn>
                <a:cxn ang="0">
                  <a:pos x="413" y="169"/>
                </a:cxn>
                <a:cxn ang="0">
                  <a:pos x="482" y="179"/>
                </a:cxn>
                <a:cxn ang="0">
                  <a:pos x="532" y="103"/>
                </a:cxn>
                <a:cxn ang="0">
                  <a:pos x="627" y="91"/>
                </a:cxn>
                <a:cxn ang="0">
                  <a:pos x="710" y="69"/>
                </a:cxn>
                <a:cxn ang="0">
                  <a:pos x="767" y="69"/>
                </a:cxn>
                <a:cxn ang="0">
                  <a:pos x="850" y="20"/>
                </a:cxn>
                <a:cxn ang="0">
                  <a:pos x="886" y="43"/>
                </a:cxn>
                <a:cxn ang="0">
                  <a:pos x="959" y="0"/>
                </a:cxn>
                <a:cxn ang="0">
                  <a:pos x="1012" y="0"/>
                </a:cxn>
                <a:cxn ang="0">
                  <a:pos x="1012" y="0"/>
                </a:cxn>
              </a:cxnLst>
              <a:rect l="0" t="0" r="r" b="b"/>
              <a:pathLst>
                <a:path w="1012" h="429">
                  <a:moveTo>
                    <a:pt x="1012" y="0"/>
                  </a:moveTo>
                  <a:lnTo>
                    <a:pt x="995" y="69"/>
                  </a:lnTo>
                  <a:lnTo>
                    <a:pt x="945" y="103"/>
                  </a:lnTo>
                  <a:lnTo>
                    <a:pt x="900" y="86"/>
                  </a:lnTo>
                  <a:lnTo>
                    <a:pt x="860" y="119"/>
                  </a:lnTo>
                  <a:lnTo>
                    <a:pt x="800" y="110"/>
                  </a:lnTo>
                  <a:lnTo>
                    <a:pt x="722" y="203"/>
                  </a:lnTo>
                  <a:lnTo>
                    <a:pt x="641" y="179"/>
                  </a:lnTo>
                  <a:lnTo>
                    <a:pt x="627" y="146"/>
                  </a:lnTo>
                  <a:lnTo>
                    <a:pt x="558" y="226"/>
                  </a:lnTo>
                  <a:lnTo>
                    <a:pt x="498" y="203"/>
                  </a:lnTo>
                  <a:lnTo>
                    <a:pt x="439" y="279"/>
                  </a:lnTo>
                  <a:lnTo>
                    <a:pt x="396" y="245"/>
                  </a:lnTo>
                  <a:lnTo>
                    <a:pt x="344" y="305"/>
                  </a:lnTo>
                  <a:lnTo>
                    <a:pt x="278" y="329"/>
                  </a:lnTo>
                  <a:lnTo>
                    <a:pt x="237" y="310"/>
                  </a:lnTo>
                  <a:lnTo>
                    <a:pt x="185" y="381"/>
                  </a:lnTo>
                  <a:lnTo>
                    <a:pt x="125" y="374"/>
                  </a:lnTo>
                  <a:lnTo>
                    <a:pt x="95" y="338"/>
                  </a:lnTo>
                  <a:lnTo>
                    <a:pt x="49" y="429"/>
                  </a:lnTo>
                  <a:lnTo>
                    <a:pt x="0" y="421"/>
                  </a:lnTo>
                  <a:lnTo>
                    <a:pt x="7" y="381"/>
                  </a:lnTo>
                  <a:lnTo>
                    <a:pt x="35" y="362"/>
                  </a:lnTo>
                  <a:lnTo>
                    <a:pt x="85" y="310"/>
                  </a:lnTo>
                  <a:lnTo>
                    <a:pt x="152" y="286"/>
                  </a:lnTo>
                  <a:lnTo>
                    <a:pt x="218" y="279"/>
                  </a:lnTo>
                  <a:lnTo>
                    <a:pt x="270" y="226"/>
                  </a:lnTo>
                  <a:lnTo>
                    <a:pt x="380" y="210"/>
                  </a:lnTo>
                  <a:lnTo>
                    <a:pt x="413" y="169"/>
                  </a:lnTo>
                  <a:lnTo>
                    <a:pt x="482" y="179"/>
                  </a:lnTo>
                  <a:lnTo>
                    <a:pt x="532" y="103"/>
                  </a:lnTo>
                  <a:lnTo>
                    <a:pt x="627" y="91"/>
                  </a:lnTo>
                  <a:lnTo>
                    <a:pt x="710" y="69"/>
                  </a:lnTo>
                  <a:lnTo>
                    <a:pt x="767" y="69"/>
                  </a:lnTo>
                  <a:lnTo>
                    <a:pt x="850" y="20"/>
                  </a:lnTo>
                  <a:lnTo>
                    <a:pt x="886" y="43"/>
                  </a:lnTo>
                  <a:lnTo>
                    <a:pt x="959" y="0"/>
                  </a:lnTo>
                  <a:lnTo>
                    <a:pt x="1012" y="0"/>
                  </a:lnTo>
                  <a:lnTo>
                    <a:pt x="1012" y="0"/>
                  </a:lnTo>
                  <a:close/>
                </a:path>
              </a:pathLst>
            </a:custGeom>
            <a:solidFill>
              <a:srgbClr val="FFCC99"/>
            </a:solidFill>
            <a:ln w="9525">
              <a:noFill/>
              <a:round/>
              <a:headEnd/>
              <a:tailEnd/>
            </a:ln>
          </p:spPr>
          <p:txBody>
            <a:bodyPr/>
            <a:lstStyle/>
            <a:p>
              <a:endParaRPr lang="fr-FR"/>
            </a:p>
          </p:txBody>
        </p:sp>
        <p:sp>
          <p:nvSpPr>
            <p:cNvPr id="12" name="Freeform 260"/>
            <p:cNvSpPr>
              <a:spLocks/>
            </p:cNvSpPr>
            <p:nvPr/>
          </p:nvSpPr>
          <p:spPr bwMode="auto">
            <a:xfrm rot="1318663">
              <a:off x="4365" y="1497"/>
              <a:ext cx="167" cy="73"/>
            </a:xfrm>
            <a:custGeom>
              <a:avLst/>
              <a:gdLst/>
              <a:ahLst/>
              <a:cxnLst>
                <a:cxn ang="0">
                  <a:pos x="69" y="152"/>
                </a:cxn>
                <a:cxn ang="0">
                  <a:pos x="0" y="192"/>
                </a:cxn>
                <a:cxn ang="0">
                  <a:pos x="0" y="235"/>
                </a:cxn>
                <a:cxn ang="0">
                  <a:pos x="103" y="209"/>
                </a:cxn>
                <a:cxn ang="0">
                  <a:pos x="169" y="152"/>
                </a:cxn>
                <a:cxn ang="0">
                  <a:pos x="281" y="152"/>
                </a:cxn>
                <a:cxn ang="0">
                  <a:pos x="357" y="93"/>
                </a:cxn>
                <a:cxn ang="0">
                  <a:pos x="457" y="47"/>
                </a:cxn>
                <a:cxn ang="0">
                  <a:pos x="506" y="0"/>
                </a:cxn>
                <a:cxn ang="0">
                  <a:pos x="328" y="64"/>
                </a:cxn>
                <a:cxn ang="0">
                  <a:pos x="297" y="100"/>
                </a:cxn>
                <a:cxn ang="0">
                  <a:pos x="209" y="109"/>
                </a:cxn>
                <a:cxn ang="0">
                  <a:pos x="133" y="140"/>
                </a:cxn>
                <a:cxn ang="0">
                  <a:pos x="69" y="152"/>
                </a:cxn>
                <a:cxn ang="0">
                  <a:pos x="69" y="152"/>
                </a:cxn>
              </a:cxnLst>
              <a:rect l="0" t="0" r="r" b="b"/>
              <a:pathLst>
                <a:path w="506" h="235">
                  <a:moveTo>
                    <a:pt x="69" y="152"/>
                  </a:moveTo>
                  <a:lnTo>
                    <a:pt x="0" y="192"/>
                  </a:lnTo>
                  <a:lnTo>
                    <a:pt x="0" y="235"/>
                  </a:lnTo>
                  <a:lnTo>
                    <a:pt x="103" y="209"/>
                  </a:lnTo>
                  <a:lnTo>
                    <a:pt x="169" y="152"/>
                  </a:lnTo>
                  <a:lnTo>
                    <a:pt x="281" y="152"/>
                  </a:lnTo>
                  <a:lnTo>
                    <a:pt x="357" y="93"/>
                  </a:lnTo>
                  <a:lnTo>
                    <a:pt x="457" y="47"/>
                  </a:lnTo>
                  <a:lnTo>
                    <a:pt x="506" y="0"/>
                  </a:lnTo>
                  <a:lnTo>
                    <a:pt x="328" y="64"/>
                  </a:lnTo>
                  <a:lnTo>
                    <a:pt x="297" y="100"/>
                  </a:lnTo>
                  <a:lnTo>
                    <a:pt x="209" y="109"/>
                  </a:lnTo>
                  <a:lnTo>
                    <a:pt x="133" y="140"/>
                  </a:lnTo>
                  <a:lnTo>
                    <a:pt x="69" y="152"/>
                  </a:lnTo>
                  <a:lnTo>
                    <a:pt x="69" y="152"/>
                  </a:lnTo>
                  <a:close/>
                </a:path>
              </a:pathLst>
            </a:custGeom>
            <a:solidFill>
              <a:srgbClr val="FFCC99"/>
            </a:solidFill>
            <a:ln w="9525">
              <a:noFill/>
              <a:round/>
              <a:headEnd/>
              <a:tailEnd/>
            </a:ln>
          </p:spPr>
          <p:txBody>
            <a:bodyPr/>
            <a:lstStyle/>
            <a:p>
              <a:endParaRPr lang="fr-FR"/>
            </a:p>
          </p:txBody>
        </p:sp>
        <p:sp>
          <p:nvSpPr>
            <p:cNvPr id="13" name="Freeform 261"/>
            <p:cNvSpPr>
              <a:spLocks/>
            </p:cNvSpPr>
            <p:nvPr/>
          </p:nvSpPr>
          <p:spPr bwMode="auto">
            <a:xfrm rot="1318663">
              <a:off x="3596" y="1447"/>
              <a:ext cx="17" cy="30"/>
            </a:xfrm>
            <a:custGeom>
              <a:avLst/>
              <a:gdLst/>
              <a:ahLst/>
              <a:cxnLst>
                <a:cxn ang="0">
                  <a:pos x="41" y="0"/>
                </a:cxn>
                <a:cxn ang="0">
                  <a:pos x="0" y="33"/>
                </a:cxn>
                <a:cxn ang="0">
                  <a:pos x="10" y="97"/>
                </a:cxn>
                <a:cxn ang="0">
                  <a:pos x="50" y="85"/>
                </a:cxn>
                <a:cxn ang="0">
                  <a:pos x="41" y="0"/>
                </a:cxn>
                <a:cxn ang="0">
                  <a:pos x="41" y="0"/>
                </a:cxn>
              </a:cxnLst>
              <a:rect l="0" t="0" r="r" b="b"/>
              <a:pathLst>
                <a:path w="50" h="97">
                  <a:moveTo>
                    <a:pt x="41" y="0"/>
                  </a:moveTo>
                  <a:lnTo>
                    <a:pt x="0" y="33"/>
                  </a:lnTo>
                  <a:lnTo>
                    <a:pt x="10" y="97"/>
                  </a:lnTo>
                  <a:lnTo>
                    <a:pt x="50" y="85"/>
                  </a:lnTo>
                  <a:lnTo>
                    <a:pt x="41" y="0"/>
                  </a:lnTo>
                  <a:lnTo>
                    <a:pt x="41" y="0"/>
                  </a:lnTo>
                  <a:close/>
                </a:path>
              </a:pathLst>
            </a:custGeom>
            <a:solidFill>
              <a:srgbClr val="FFFFFF"/>
            </a:solidFill>
            <a:ln w="9525">
              <a:noFill/>
              <a:round/>
              <a:headEnd/>
              <a:tailEnd/>
            </a:ln>
          </p:spPr>
          <p:txBody>
            <a:bodyPr/>
            <a:lstStyle/>
            <a:p>
              <a:endParaRPr lang="fr-FR"/>
            </a:p>
          </p:txBody>
        </p:sp>
        <p:sp>
          <p:nvSpPr>
            <p:cNvPr id="14" name="Freeform 262"/>
            <p:cNvSpPr>
              <a:spLocks/>
            </p:cNvSpPr>
            <p:nvPr/>
          </p:nvSpPr>
          <p:spPr bwMode="auto">
            <a:xfrm rot="1318663">
              <a:off x="3566" y="1477"/>
              <a:ext cx="11" cy="16"/>
            </a:xfrm>
            <a:custGeom>
              <a:avLst/>
              <a:gdLst/>
              <a:ahLst/>
              <a:cxnLst>
                <a:cxn ang="0">
                  <a:pos x="9" y="0"/>
                </a:cxn>
                <a:cxn ang="0">
                  <a:pos x="0" y="17"/>
                </a:cxn>
                <a:cxn ang="0">
                  <a:pos x="9" y="52"/>
                </a:cxn>
                <a:cxn ang="0">
                  <a:pos x="35" y="40"/>
                </a:cxn>
                <a:cxn ang="0">
                  <a:pos x="9" y="0"/>
                </a:cxn>
                <a:cxn ang="0">
                  <a:pos x="9" y="0"/>
                </a:cxn>
              </a:cxnLst>
              <a:rect l="0" t="0" r="r" b="b"/>
              <a:pathLst>
                <a:path w="35" h="52">
                  <a:moveTo>
                    <a:pt x="9" y="0"/>
                  </a:moveTo>
                  <a:lnTo>
                    <a:pt x="0" y="17"/>
                  </a:lnTo>
                  <a:lnTo>
                    <a:pt x="9" y="52"/>
                  </a:lnTo>
                  <a:lnTo>
                    <a:pt x="35" y="40"/>
                  </a:lnTo>
                  <a:lnTo>
                    <a:pt x="9" y="0"/>
                  </a:lnTo>
                  <a:lnTo>
                    <a:pt x="9" y="0"/>
                  </a:lnTo>
                  <a:close/>
                </a:path>
              </a:pathLst>
            </a:custGeom>
            <a:solidFill>
              <a:srgbClr val="FFFFFF"/>
            </a:solidFill>
            <a:ln w="9525">
              <a:noFill/>
              <a:round/>
              <a:headEnd/>
              <a:tailEnd/>
            </a:ln>
          </p:spPr>
          <p:txBody>
            <a:bodyPr/>
            <a:lstStyle/>
            <a:p>
              <a:endParaRPr lang="fr-FR"/>
            </a:p>
          </p:txBody>
        </p:sp>
        <p:sp>
          <p:nvSpPr>
            <p:cNvPr id="15" name="Freeform 263"/>
            <p:cNvSpPr>
              <a:spLocks/>
            </p:cNvSpPr>
            <p:nvPr/>
          </p:nvSpPr>
          <p:spPr bwMode="auto">
            <a:xfrm rot="1318663">
              <a:off x="4613" y="1516"/>
              <a:ext cx="14" cy="13"/>
            </a:xfrm>
            <a:custGeom>
              <a:avLst/>
              <a:gdLst/>
              <a:ahLst/>
              <a:cxnLst>
                <a:cxn ang="0">
                  <a:pos x="43" y="0"/>
                </a:cxn>
                <a:cxn ang="0">
                  <a:pos x="5" y="0"/>
                </a:cxn>
                <a:cxn ang="0">
                  <a:pos x="0" y="43"/>
                </a:cxn>
                <a:cxn ang="0">
                  <a:pos x="43" y="17"/>
                </a:cxn>
                <a:cxn ang="0">
                  <a:pos x="43" y="0"/>
                </a:cxn>
                <a:cxn ang="0">
                  <a:pos x="43" y="0"/>
                </a:cxn>
              </a:cxnLst>
              <a:rect l="0" t="0" r="r" b="b"/>
              <a:pathLst>
                <a:path w="43" h="43">
                  <a:moveTo>
                    <a:pt x="43" y="0"/>
                  </a:moveTo>
                  <a:lnTo>
                    <a:pt x="5" y="0"/>
                  </a:lnTo>
                  <a:lnTo>
                    <a:pt x="0" y="43"/>
                  </a:lnTo>
                  <a:lnTo>
                    <a:pt x="43" y="17"/>
                  </a:lnTo>
                  <a:lnTo>
                    <a:pt x="43" y="0"/>
                  </a:lnTo>
                  <a:lnTo>
                    <a:pt x="43" y="0"/>
                  </a:lnTo>
                  <a:close/>
                </a:path>
              </a:pathLst>
            </a:custGeom>
            <a:solidFill>
              <a:srgbClr val="FFFFFF"/>
            </a:solidFill>
            <a:ln w="9525">
              <a:noFill/>
              <a:round/>
              <a:headEnd/>
              <a:tailEnd/>
            </a:ln>
          </p:spPr>
          <p:txBody>
            <a:bodyPr/>
            <a:lstStyle/>
            <a:p>
              <a:endParaRPr lang="fr-FR"/>
            </a:p>
          </p:txBody>
        </p:sp>
        <p:sp>
          <p:nvSpPr>
            <p:cNvPr id="16" name="Freeform 264"/>
            <p:cNvSpPr>
              <a:spLocks/>
            </p:cNvSpPr>
            <p:nvPr/>
          </p:nvSpPr>
          <p:spPr bwMode="auto">
            <a:xfrm rot="1318663">
              <a:off x="3535" y="1341"/>
              <a:ext cx="1041" cy="583"/>
            </a:xfrm>
            <a:custGeom>
              <a:avLst/>
              <a:gdLst/>
              <a:ahLst/>
              <a:cxnLst>
                <a:cxn ang="0">
                  <a:pos x="3132" y="117"/>
                </a:cxn>
                <a:cxn ang="0">
                  <a:pos x="3025" y="269"/>
                </a:cxn>
                <a:cxn ang="0">
                  <a:pos x="2856" y="405"/>
                </a:cxn>
                <a:cxn ang="0">
                  <a:pos x="2604" y="547"/>
                </a:cxn>
                <a:cxn ang="0">
                  <a:pos x="2376" y="681"/>
                </a:cxn>
                <a:cxn ang="0">
                  <a:pos x="2115" y="747"/>
                </a:cxn>
                <a:cxn ang="0">
                  <a:pos x="1870" y="840"/>
                </a:cxn>
                <a:cxn ang="0">
                  <a:pos x="1626" y="933"/>
                </a:cxn>
                <a:cxn ang="0">
                  <a:pos x="1440" y="976"/>
                </a:cxn>
                <a:cxn ang="0">
                  <a:pos x="1255" y="1023"/>
                </a:cxn>
                <a:cxn ang="0">
                  <a:pos x="1119" y="1092"/>
                </a:cxn>
                <a:cxn ang="0">
                  <a:pos x="951" y="1175"/>
                </a:cxn>
                <a:cxn ang="0">
                  <a:pos x="825" y="1394"/>
                </a:cxn>
                <a:cxn ang="0">
                  <a:pos x="844" y="1613"/>
                </a:cxn>
                <a:cxn ang="0">
                  <a:pos x="792" y="1770"/>
                </a:cxn>
                <a:cxn ang="0">
                  <a:pos x="613" y="1882"/>
                </a:cxn>
                <a:cxn ang="0">
                  <a:pos x="464" y="1839"/>
                </a:cxn>
                <a:cxn ang="0">
                  <a:pos x="335" y="1770"/>
                </a:cxn>
                <a:cxn ang="0">
                  <a:pos x="252" y="1730"/>
                </a:cxn>
                <a:cxn ang="0">
                  <a:pos x="174" y="1663"/>
                </a:cxn>
                <a:cxn ang="0">
                  <a:pos x="74" y="1573"/>
                </a:cxn>
                <a:cxn ang="0">
                  <a:pos x="0" y="1387"/>
                </a:cxn>
                <a:cxn ang="0">
                  <a:pos x="84" y="1194"/>
                </a:cxn>
                <a:cxn ang="0">
                  <a:pos x="295" y="1128"/>
                </a:cxn>
                <a:cxn ang="0">
                  <a:pos x="499" y="1068"/>
                </a:cxn>
                <a:cxn ang="0">
                  <a:pos x="666" y="999"/>
                </a:cxn>
                <a:cxn ang="0">
                  <a:pos x="749" y="952"/>
                </a:cxn>
                <a:cxn ang="0">
                  <a:pos x="908" y="873"/>
                </a:cxn>
                <a:cxn ang="0">
                  <a:pos x="1051" y="807"/>
                </a:cxn>
                <a:cxn ang="0">
                  <a:pos x="1215" y="764"/>
                </a:cxn>
                <a:cxn ang="0">
                  <a:pos x="1329" y="657"/>
                </a:cxn>
                <a:cxn ang="0">
                  <a:pos x="1364" y="445"/>
                </a:cxn>
                <a:cxn ang="0">
                  <a:pos x="1576" y="371"/>
                </a:cxn>
                <a:cxn ang="0">
                  <a:pos x="1770" y="381"/>
                </a:cxn>
                <a:cxn ang="0">
                  <a:pos x="1977" y="371"/>
                </a:cxn>
                <a:cxn ang="0">
                  <a:pos x="2167" y="312"/>
                </a:cxn>
                <a:cxn ang="0">
                  <a:pos x="2367" y="381"/>
                </a:cxn>
                <a:cxn ang="0">
                  <a:pos x="2493" y="329"/>
                </a:cxn>
                <a:cxn ang="0">
                  <a:pos x="2635" y="262"/>
                </a:cxn>
                <a:cxn ang="0">
                  <a:pos x="2787" y="193"/>
                </a:cxn>
                <a:cxn ang="0">
                  <a:pos x="3008" y="93"/>
                </a:cxn>
                <a:cxn ang="0">
                  <a:pos x="3144" y="0"/>
                </a:cxn>
              </a:cxnLst>
              <a:rect l="0" t="0" r="r" b="b"/>
              <a:pathLst>
                <a:path w="3144" h="1882">
                  <a:moveTo>
                    <a:pt x="3144" y="0"/>
                  </a:moveTo>
                  <a:lnTo>
                    <a:pt x="3132" y="117"/>
                  </a:lnTo>
                  <a:lnTo>
                    <a:pt x="3082" y="229"/>
                  </a:lnTo>
                  <a:lnTo>
                    <a:pt x="3025" y="269"/>
                  </a:lnTo>
                  <a:lnTo>
                    <a:pt x="2965" y="348"/>
                  </a:lnTo>
                  <a:lnTo>
                    <a:pt x="2856" y="405"/>
                  </a:lnTo>
                  <a:lnTo>
                    <a:pt x="2735" y="462"/>
                  </a:lnTo>
                  <a:lnTo>
                    <a:pt x="2604" y="547"/>
                  </a:lnTo>
                  <a:lnTo>
                    <a:pt x="2469" y="640"/>
                  </a:lnTo>
                  <a:lnTo>
                    <a:pt x="2376" y="681"/>
                  </a:lnTo>
                  <a:lnTo>
                    <a:pt x="2258" y="728"/>
                  </a:lnTo>
                  <a:lnTo>
                    <a:pt x="2115" y="747"/>
                  </a:lnTo>
                  <a:lnTo>
                    <a:pt x="2048" y="797"/>
                  </a:lnTo>
                  <a:lnTo>
                    <a:pt x="1870" y="840"/>
                  </a:lnTo>
                  <a:lnTo>
                    <a:pt x="1754" y="883"/>
                  </a:lnTo>
                  <a:lnTo>
                    <a:pt x="1626" y="933"/>
                  </a:lnTo>
                  <a:lnTo>
                    <a:pt x="1523" y="976"/>
                  </a:lnTo>
                  <a:lnTo>
                    <a:pt x="1440" y="976"/>
                  </a:lnTo>
                  <a:lnTo>
                    <a:pt x="1348" y="966"/>
                  </a:lnTo>
                  <a:lnTo>
                    <a:pt x="1255" y="1023"/>
                  </a:lnTo>
                  <a:lnTo>
                    <a:pt x="1155" y="1023"/>
                  </a:lnTo>
                  <a:lnTo>
                    <a:pt x="1119" y="1092"/>
                  </a:lnTo>
                  <a:lnTo>
                    <a:pt x="1051" y="1135"/>
                  </a:lnTo>
                  <a:lnTo>
                    <a:pt x="951" y="1175"/>
                  </a:lnTo>
                  <a:lnTo>
                    <a:pt x="908" y="1304"/>
                  </a:lnTo>
                  <a:lnTo>
                    <a:pt x="825" y="1394"/>
                  </a:lnTo>
                  <a:lnTo>
                    <a:pt x="825" y="1530"/>
                  </a:lnTo>
                  <a:lnTo>
                    <a:pt x="844" y="1613"/>
                  </a:lnTo>
                  <a:lnTo>
                    <a:pt x="782" y="1673"/>
                  </a:lnTo>
                  <a:lnTo>
                    <a:pt x="792" y="1770"/>
                  </a:lnTo>
                  <a:lnTo>
                    <a:pt x="725" y="1875"/>
                  </a:lnTo>
                  <a:lnTo>
                    <a:pt x="613" y="1882"/>
                  </a:lnTo>
                  <a:lnTo>
                    <a:pt x="554" y="1839"/>
                  </a:lnTo>
                  <a:lnTo>
                    <a:pt x="464" y="1839"/>
                  </a:lnTo>
                  <a:lnTo>
                    <a:pt x="423" y="1770"/>
                  </a:lnTo>
                  <a:lnTo>
                    <a:pt x="335" y="1770"/>
                  </a:lnTo>
                  <a:lnTo>
                    <a:pt x="319" y="1739"/>
                  </a:lnTo>
                  <a:lnTo>
                    <a:pt x="252" y="1730"/>
                  </a:lnTo>
                  <a:lnTo>
                    <a:pt x="233" y="1689"/>
                  </a:lnTo>
                  <a:lnTo>
                    <a:pt x="174" y="1663"/>
                  </a:lnTo>
                  <a:lnTo>
                    <a:pt x="134" y="1596"/>
                  </a:lnTo>
                  <a:lnTo>
                    <a:pt x="74" y="1573"/>
                  </a:lnTo>
                  <a:lnTo>
                    <a:pt x="15" y="1463"/>
                  </a:lnTo>
                  <a:lnTo>
                    <a:pt x="0" y="1387"/>
                  </a:lnTo>
                  <a:lnTo>
                    <a:pt x="27" y="1311"/>
                  </a:lnTo>
                  <a:lnTo>
                    <a:pt x="84" y="1194"/>
                  </a:lnTo>
                  <a:lnTo>
                    <a:pt x="174" y="1118"/>
                  </a:lnTo>
                  <a:lnTo>
                    <a:pt x="295" y="1128"/>
                  </a:lnTo>
                  <a:lnTo>
                    <a:pt x="447" y="1068"/>
                  </a:lnTo>
                  <a:lnTo>
                    <a:pt x="499" y="1068"/>
                  </a:lnTo>
                  <a:lnTo>
                    <a:pt x="573" y="1011"/>
                  </a:lnTo>
                  <a:lnTo>
                    <a:pt x="666" y="999"/>
                  </a:lnTo>
                  <a:lnTo>
                    <a:pt x="716" y="952"/>
                  </a:lnTo>
                  <a:lnTo>
                    <a:pt x="749" y="952"/>
                  </a:lnTo>
                  <a:lnTo>
                    <a:pt x="825" y="883"/>
                  </a:lnTo>
                  <a:lnTo>
                    <a:pt x="908" y="873"/>
                  </a:lnTo>
                  <a:lnTo>
                    <a:pt x="963" y="816"/>
                  </a:lnTo>
                  <a:lnTo>
                    <a:pt x="1051" y="807"/>
                  </a:lnTo>
                  <a:lnTo>
                    <a:pt x="1079" y="783"/>
                  </a:lnTo>
                  <a:lnTo>
                    <a:pt x="1215" y="764"/>
                  </a:lnTo>
                  <a:lnTo>
                    <a:pt x="1288" y="728"/>
                  </a:lnTo>
                  <a:lnTo>
                    <a:pt x="1329" y="657"/>
                  </a:lnTo>
                  <a:lnTo>
                    <a:pt x="1329" y="547"/>
                  </a:lnTo>
                  <a:lnTo>
                    <a:pt x="1364" y="445"/>
                  </a:lnTo>
                  <a:lnTo>
                    <a:pt x="1440" y="395"/>
                  </a:lnTo>
                  <a:lnTo>
                    <a:pt x="1576" y="371"/>
                  </a:lnTo>
                  <a:lnTo>
                    <a:pt x="1718" y="381"/>
                  </a:lnTo>
                  <a:lnTo>
                    <a:pt x="1770" y="381"/>
                  </a:lnTo>
                  <a:lnTo>
                    <a:pt x="1854" y="348"/>
                  </a:lnTo>
                  <a:lnTo>
                    <a:pt x="1977" y="371"/>
                  </a:lnTo>
                  <a:lnTo>
                    <a:pt x="2056" y="329"/>
                  </a:lnTo>
                  <a:lnTo>
                    <a:pt x="2167" y="312"/>
                  </a:lnTo>
                  <a:lnTo>
                    <a:pt x="2307" y="336"/>
                  </a:lnTo>
                  <a:lnTo>
                    <a:pt x="2367" y="381"/>
                  </a:lnTo>
                  <a:lnTo>
                    <a:pt x="2440" y="371"/>
                  </a:lnTo>
                  <a:lnTo>
                    <a:pt x="2493" y="329"/>
                  </a:lnTo>
                  <a:lnTo>
                    <a:pt x="2571" y="312"/>
                  </a:lnTo>
                  <a:lnTo>
                    <a:pt x="2635" y="262"/>
                  </a:lnTo>
                  <a:lnTo>
                    <a:pt x="2723" y="245"/>
                  </a:lnTo>
                  <a:lnTo>
                    <a:pt x="2787" y="193"/>
                  </a:lnTo>
                  <a:lnTo>
                    <a:pt x="2882" y="169"/>
                  </a:lnTo>
                  <a:lnTo>
                    <a:pt x="3008" y="93"/>
                  </a:lnTo>
                  <a:lnTo>
                    <a:pt x="3075" y="17"/>
                  </a:lnTo>
                  <a:lnTo>
                    <a:pt x="3144" y="0"/>
                  </a:lnTo>
                  <a:lnTo>
                    <a:pt x="3144" y="0"/>
                  </a:lnTo>
                  <a:close/>
                </a:path>
              </a:pathLst>
            </a:custGeom>
            <a:solidFill>
              <a:srgbClr val="515151"/>
            </a:solidFill>
            <a:ln w="9525">
              <a:noFill/>
              <a:round/>
              <a:headEnd/>
              <a:tailEnd/>
            </a:ln>
          </p:spPr>
          <p:txBody>
            <a:bodyPr/>
            <a:lstStyle/>
            <a:p>
              <a:endParaRPr lang="fr-FR"/>
            </a:p>
          </p:txBody>
        </p:sp>
        <p:sp>
          <p:nvSpPr>
            <p:cNvPr id="17" name="Freeform 265"/>
            <p:cNvSpPr>
              <a:spLocks/>
            </p:cNvSpPr>
            <p:nvPr/>
          </p:nvSpPr>
          <p:spPr bwMode="auto">
            <a:xfrm rot="1318663">
              <a:off x="3477" y="1369"/>
              <a:ext cx="1038" cy="437"/>
            </a:xfrm>
            <a:custGeom>
              <a:avLst/>
              <a:gdLst/>
              <a:ahLst/>
              <a:cxnLst>
                <a:cxn ang="0">
                  <a:pos x="238" y="1142"/>
                </a:cxn>
                <a:cxn ang="0">
                  <a:pos x="380" y="1026"/>
                </a:cxn>
                <a:cxn ang="0">
                  <a:pos x="539" y="1035"/>
                </a:cxn>
                <a:cxn ang="0">
                  <a:pos x="910" y="859"/>
                </a:cxn>
                <a:cxn ang="0">
                  <a:pos x="1076" y="750"/>
                </a:cxn>
                <a:cxn ang="0">
                  <a:pos x="1397" y="631"/>
                </a:cxn>
                <a:cxn ang="0">
                  <a:pos x="1644" y="481"/>
                </a:cxn>
                <a:cxn ang="0">
                  <a:pos x="1829" y="495"/>
                </a:cxn>
                <a:cxn ang="0">
                  <a:pos x="2390" y="336"/>
                </a:cxn>
                <a:cxn ang="0">
                  <a:pos x="2875" y="153"/>
                </a:cxn>
                <a:cxn ang="0">
                  <a:pos x="3134" y="0"/>
                </a:cxn>
                <a:cxn ang="0">
                  <a:pos x="2863" y="219"/>
                </a:cxn>
                <a:cxn ang="0">
                  <a:pos x="2799" y="269"/>
                </a:cxn>
                <a:cxn ang="0">
                  <a:pos x="2697" y="362"/>
                </a:cxn>
                <a:cxn ang="0">
                  <a:pos x="2492" y="371"/>
                </a:cxn>
                <a:cxn ang="0">
                  <a:pos x="2383" y="405"/>
                </a:cxn>
                <a:cxn ang="0">
                  <a:pos x="2300" y="495"/>
                </a:cxn>
                <a:cxn ang="0">
                  <a:pos x="2072" y="524"/>
                </a:cxn>
                <a:cxn ang="0">
                  <a:pos x="1993" y="547"/>
                </a:cxn>
                <a:cxn ang="0">
                  <a:pos x="1744" y="707"/>
                </a:cxn>
                <a:cxn ang="0">
                  <a:pos x="1551" y="676"/>
                </a:cxn>
                <a:cxn ang="0">
                  <a:pos x="1473" y="697"/>
                </a:cxn>
                <a:cxn ang="0">
                  <a:pos x="1290" y="750"/>
                </a:cxn>
                <a:cxn ang="0">
                  <a:pos x="1297" y="840"/>
                </a:cxn>
                <a:cxn ang="0">
                  <a:pos x="1238" y="840"/>
                </a:cxn>
                <a:cxn ang="0">
                  <a:pos x="1095" y="823"/>
                </a:cxn>
                <a:cxn ang="0">
                  <a:pos x="1072" y="942"/>
                </a:cxn>
                <a:cxn ang="0">
                  <a:pos x="1036" y="935"/>
                </a:cxn>
                <a:cxn ang="0">
                  <a:pos x="986" y="999"/>
                </a:cxn>
                <a:cxn ang="0">
                  <a:pos x="960" y="1066"/>
                </a:cxn>
                <a:cxn ang="0">
                  <a:pos x="841" y="1228"/>
                </a:cxn>
                <a:cxn ang="0">
                  <a:pos x="784" y="1318"/>
                </a:cxn>
                <a:cxn ang="0">
                  <a:pos x="665" y="1311"/>
                </a:cxn>
                <a:cxn ang="0">
                  <a:pos x="622" y="1330"/>
                </a:cxn>
                <a:cxn ang="0">
                  <a:pos x="354" y="1335"/>
                </a:cxn>
                <a:cxn ang="0">
                  <a:pos x="211" y="1330"/>
                </a:cxn>
                <a:cxn ang="0">
                  <a:pos x="373" y="1152"/>
                </a:cxn>
                <a:cxn ang="0">
                  <a:pos x="380" y="1287"/>
                </a:cxn>
                <a:cxn ang="0">
                  <a:pos x="622" y="1287"/>
                </a:cxn>
                <a:cxn ang="0">
                  <a:pos x="699" y="1194"/>
                </a:cxn>
                <a:cxn ang="0">
                  <a:pos x="834" y="1159"/>
                </a:cxn>
                <a:cxn ang="0">
                  <a:pos x="919" y="1011"/>
                </a:cxn>
                <a:cxn ang="0">
                  <a:pos x="741" y="983"/>
                </a:cxn>
                <a:cxn ang="0">
                  <a:pos x="314" y="1142"/>
                </a:cxn>
                <a:cxn ang="0">
                  <a:pos x="0" y="1202"/>
                </a:cxn>
              </a:cxnLst>
              <a:rect l="0" t="0" r="r" b="b"/>
              <a:pathLst>
                <a:path w="3134" h="1411">
                  <a:moveTo>
                    <a:pt x="0" y="1202"/>
                  </a:moveTo>
                  <a:lnTo>
                    <a:pt x="238" y="1142"/>
                  </a:lnTo>
                  <a:lnTo>
                    <a:pt x="364" y="1092"/>
                  </a:lnTo>
                  <a:lnTo>
                    <a:pt x="380" y="1026"/>
                  </a:lnTo>
                  <a:lnTo>
                    <a:pt x="404" y="1076"/>
                  </a:lnTo>
                  <a:lnTo>
                    <a:pt x="539" y="1035"/>
                  </a:lnTo>
                  <a:lnTo>
                    <a:pt x="715" y="952"/>
                  </a:lnTo>
                  <a:lnTo>
                    <a:pt x="910" y="859"/>
                  </a:lnTo>
                  <a:lnTo>
                    <a:pt x="986" y="816"/>
                  </a:lnTo>
                  <a:lnTo>
                    <a:pt x="1076" y="750"/>
                  </a:lnTo>
                  <a:lnTo>
                    <a:pt x="1231" y="688"/>
                  </a:lnTo>
                  <a:lnTo>
                    <a:pt x="1397" y="631"/>
                  </a:lnTo>
                  <a:lnTo>
                    <a:pt x="1585" y="581"/>
                  </a:lnTo>
                  <a:lnTo>
                    <a:pt x="1644" y="481"/>
                  </a:lnTo>
                  <a:lnTo>
                    <a:pt x="1658" y="528"/>
                  </a:lnTo>
                  <a:lnTo>
                    <a:pt x="1829" y="495"/>
                  </a:lnTo>
                  <a:lnTo>
                    <a:pt x="2155" y="429"/>
                  </a:lnTo>
                  <a:lnTo>
                    <a:pt x="2390" y="336"/>
                  </a:lnTo>
                  <a:lnTo>
                    <a:pt x="2647" y="253"/>
                  </a:lnTo>
                  <a:lnTo>
                    <a:pt x="2875" y="153"/>
                  </a:lnTo>
                  <a:lnTo>
                    <a:pt x="2989" y="112"/>
                  </a:lnTo>
                  <a:lnTo>
                    <a:pt x="3134" y="0"/>
                  </a:lnTo>
                  <a:lnTo>
                    <a:pt x="2934" y="186"/>
                  </a:lnTo>
                  <a:lnTo>
                    <a:pt x="2863" y="219"/>
                  </a:lnTo>
                  <a:lnTo>
                    <a:pt x="2863" y="245"/>
                  </a:lnTo>
                  <a:lnTo>
                    <a:pt x="2799" y="269"/>
                  </a:lnTo>
                  <a:lnTo>
                    <a:pt x="2697" y="322"/>
                  </a:lnTo>
                  <a:lnTo>
                    <a:pt x="2697" y="362"/>
                  </a:lnTo>
                  <a:lnTo>
                    <a:pt x="2630" y="329"/>
                  </a:lnTo>
                  <a:lnTo>
                    <a:pt x="2492" y="371"/>
                  </a:lnTo>
                  <a:lnTo>
                    <a:pt x="2492" y="421"/>
                  </a:lnTo>
                  <a:lnTo>
                    <a:pt x="2383" y="405"/>
                  </a:lnTo>
                  <a:lnTo>
                    <a:pt x="2300" y="464"/>
                  </a:lnTo>
                  <a:lnTo>
                    <a:pt x="2300" y="495"/>
                  </a:lnTo>
                  <a:lnTo>
                    <a:pt x="2233" y="495"/>
                  </a:lnTo>
                  <a:lnTo>
                    <a:pt x="2072" y="524"/>
                  </a:lnTo>
                  <a:lnTo>
                    <a:pt x="2072" y="597"/>
                  </a:lnTo>
                  <a:lnTo>
                    <a:pt x="1993" y="547"/>
                  </a:lnTo>
                  <a:lnTo>
                    <a:pt x="1715" y="621"/>
                  </a:lnTo>
                  <a:lnTo>
                    <a:pt x="1744" y="707"/>
                  </a:lnTo>
                  <a:lnTo>
                    <a:pt x="1644" y="621"/>
                  </a:lnTo>
                  <a:lnTo>
                    <a:pt x="1551" y="676"/>
                  </a:lnTo>
                  <a:lnTo>
                    <a:pt x="1568" y="731"/>
                  </a:lnTo>
                  <a:lnTo>
                    <a:pt x="1473" y="697"/>
                  </a:lnTo>
                  <a:lnTo>
                    <a:pt x="1380" y="707"/>
                  </a:lnTo>
                  <a:lnTo>
                    <a:pt x="1290" y="750"/>
                  </a:lnTo>
                  <a:lnTo>
                    <a:pt x="1271" y="816"/>
                  </a:lnTo>
                  <a:lnTo>
                    <a:pt x="1297" y="840"/>
                  </a:lnTo>
                  <a:lnTo>
                    <a:pt x="1290" y="892"/>
                  </a:lnTo>
                  <a:lnTo>
                    <a:pt x="1238" y="840"/>
                  </a:lnTo>
                  <a:lnTo>
                    <a:pt x="1195" y="800"/>
                  </a:lnTo>
                  <a:lnTo>
                    <a:pt x="1095" y="823"/>
                  </a:lnTo>
                  <a:lnTo>
                    <a:pt x="1048" y="866"/>
                  </a:lnTo>
                  <a:lnTo>
                    <a:pt x="1072" y="942"/>
                  </a:lnTo>
                  <a:lnTo>
                    <a:pt x="1095" y="1011"/>
                  </a:lnTo>
                  <a:lnTo>
                    <a:pt x="1036" y="935"/>
                  </a:lnTo>
                  <a:lnTo>
                    <a:pt x="1003" y="959"/>
                  </a:lnTo>
                  <a:lnTo>
                    <a:pt x="986" y="999"/>
                  </a:lnTo>
                  <a:lnTo>
                    <a:pt x="993" y="1059"/>
                  </a:lnTo>
                  <a:lnTo>
                    <a:pt x="960" y="1066"/>
                  </a:lnTo>
                  <a:lnTo>
                    <a:pt x="903" y="1159"/>
                  </a:lnTo>
                  <a:lnTo>
                    <a:pt x="841" y="1228"/>
                  </a:lnTo>
                  <a:lnTo>
                    <a:pt x="794" y="1275"/>
                  </a:lnTo>
                  <a:lnTo>
                    <a:pt x="784" y="1318"/>
                  </a:lnTo>
                  <a:lnTo>
                    <a:pt x="758" y="1271"/>
                  </a:lnTo>
                  <a:lnTo>
                    <a:pt x="665" y="1311"/>
                  </a:lnTo>
                  <a:lnTo>
                    <a:pt x="639" y="1404"/>
                  </a:lnTo>
                  <a:lnTo>
                    <a:pt x="622" y="1330"/>
                  </a:lnTo>
                  <a:lnTo>
                    <a:pt x="456" y="1361"/>
                  </a:lnTo>
                  <a:lnTo>
                    <a:pt x="354" y="1335"/>
                  </a:lnTo>
                  <a:lnTo>
                    <a:pt x="280" y="1411"/>
                  </a:lnTo>
                  <a:lnTo>
                    <a:pt x="211" y="1330"/>
                  </a:lnTo>
                  <a:lnTo>
                    <a:pt x="285" y="1259"/>
                  </a:lnTo>
                  <a:lnTo>
                    <a:pt x="373" y="1152"/>
                  </a:lnTo>
                  <a:lnTo>
                    <a:pt x="397" y="1142"/>
                  </a:lnTo>
                  <a:lnTo>
                    <a:pt x="380" y="1287"/>
                  </a:lnTo>
                  <a:lnTo>
                    <a:pt x="480" y="1311"/>
                  </a:lnTo>
                  <a:lnTo>
                    <a:pt x="622" y="1287"/>
                  </a:lnTo>
                  <a:lnTo>
                    <a:pt x="734" y="1228"/>
                  </a:lnTo>
                  <a:lnTo>
                    <a:pt x="699" y="1194"/>
                  </a:lnTo>
                  <a:lnTo>
                    <a:pt x="794" y="1187"/>
                  </a:lnTo>
                  <a:lnTo>
                    <a:pt x="834" y="1159"/>
                  </a:lnTo>
                  <a:lnTo>
                    <a:pt x="893" y="1076"/>
                  </a:lnTo>
                  <a:lnTo>
                    <a:pt x="919" y="1011"/>
                  </a:lnTo>
                  <a:lnTo>
                    <a:pt x="919" y="916"/>
                  </a:lnTo>
                  <a:lnTo>
                    <a:pt x="741" y="983"/>
                  </a:lnTo>
                  <a:lnTo>
                    <a:pt x="456" y="1092"/>
                  </a:lnTo>
                  <a:lnTo>
                    <a:pt x="314" y="1142"/>
                  </a:lnTo>
                  <a:lnTo>
                    <a:pt x="7" y="1237"/>
                  </a:lnTo>
                  <a:lnTo>
                    <a:pt x="0" y="1202"/>
                  </a:lnTo>
                  <a:lnTo>
                    <a:pt x="0" y="1202"/>
                  </a:lnTo>
                  <a:close/>
                </a:path>
              </a:pathLst>
            </a:custGeom>
            <a:solidFill>
              <a:srgbClr val="FFFFFF"/>
            </a:solidFill>
            <a:ln w="9525">
              <a:noFill/>
              <a:round/>
              <a:headEnd/>
              <a:tailEnd/>
            </a:ln>
          </p:spPr>
          <p:txBody>
            <a:bodyPr/>
            <a:lstStyle/>
            <a:p>
              <a:endParaRPr lang="fr-FR"/>
            </a:p>
          </p:txBody>
        </p:sp>
        <p:sp>
          <p:nvSpPr>
            <p:cNvPr id="18" name="Freeform 268"/>
            <p:cNvSpPr>
              <a:spLocks/>
            </p:cNvSpPr>
            <p:nvPr/>
          </p:nvSpPr>
          <p:spPr bwMode="auto">
            <a:xfrm rot="1318663">
              <a:off x="3460" y="1501"/>
              <a:ext cx="311" cy="112"/>
            </a:xfrm>
            <a:custGeom>
              <a:avLst/>
              <a:gdLst/>
              <a:ahLst/>
              <a:cxnLst>
                <a:cxn ang="0">
                  <a:pos x="0" y="350"/>
                </a:cxn>
                <a:cxn ang="0">
                  <a:pos x="247" y="267"/>
                </a:cxn>
                <a:cxn ang="0">
                  <a:pos x="418" y="222"/>
                </a:cxn>
                <a:cxn ang="0">
                  <a:pos x="546" y="167"/>
                </a:cxn>
                <a:cxn ang="0">
                  <a:pos x="705" y="100"/>
                </a:cxn>
                <a:cxn ang="0">
                  <a:pos x="938" y="0"/>
                </a:cxn>
                <a:cxn ang="0">
                  <a:pos x="938" y="53"/>
                </a:cxn>
                <a:cxn ang="0">
                  <a:pos x="917" y="157"/>
                </a:cxn>
                <a:cxn ang="0">
                  <a:pos x="862" y="241"/>
                </a:cxn>
                <a:cxn ang="0">
                  <a:pos x="807" y="302"/>
                </a:cxn>
                <a:cxn ang="0">
                  <a:pos x="667" y="302"/>
                </a:cxn>
                <a:cxn ang="0">
                  <a:pos x="807" y="295"/>
                </a:cxn>
                <a:cxn ang="0">
                  <a:pos x="862" y="229"/>
                </a:cxn>
                <a:cxn ang="0">
                  <a:pos x="900" y="167"/>
                </a:cxn>
                <a:cxn ang="0">
                  <a:pos x="912" y="119"/>
                </a:cxn>
                <a:cxn ang="0">
                  <a:pos x="912" y="34"/>
                </a:cxn>
                <a:cxn ang="0">
                  <a:pos x="584" y="174"/>
                </a:cxn>
                <a:cxn ang="0">
                  <a:pos x="399" y="241"/>
                </a:cxn>
                <a:cxn ang="0">
                  <a:pos x="7" y="360"/>
                </a:cxn>
                <a:cxn ang="0">
                  <a:pos x="0" y="350"/>
                </a:cxn>
                <a:cxn ang="0">
                  <a:pos x="0" y="350"/>
                </a:cxn>
              </a:cxnLst>
              <a:rect l="0" t="0" r="r" b="b"/>
              <a:pathLst>
                <a:path w="938" h="360">
                  <a:moveTo>
                    <a:pt x="0" y="350"/>
                  </a:moveTo>
                  <a:lnTo>
                    <a:pt x="247" y="267"/>
                  </a:lnTo>
                  <a:lnTo>
                    <a:pt x="418" y="222"/>
                  </a:lnTo>
                  <a:lnTo>
                    <a:pt x="546" y="167"/>
                  </a:lnTo>
                  <a:lnTo>
                    <a:pt x="705" y="100"/>
                  </a:lnTo>
                  <a:lnTo>
                    <a:pt x="938" y="0"/>
                  </a:lnTo>
                  <a:lnTo>
                    <a:pt x="938" y="53"/>
                  </a:lnTo>
                  <a:lnTo>
                    <a:pt x="917" y="157"/>
                  </a:lnTo>
                  <a:lnTo>
                    <a:pt x="862" y="241"/>
                  </a:lnTo>
                  <a:lnTo>
                    <a:pt x="807" y="302"/>
                  </a:lnTo>
                  <a:lnTo>
                    <a:pt x="667" y="302"/>
                  </a:lnTo>
                  <a:lnTo>
                    <a:pt x="807" y="295"/>
                  </a:lnTo>
                  <a:lnTo>
                    <a:pt x="862" y="229"/>
                  </a:lnTo>
                  <a:lnTo>
                    <a:pt x="900" y="167"/>
                  </a:lnTo>
                  <a:lnTo>
                    <a:pt x="912" y="119"/>
                  </a:lnTo>
                  <a:lnTo>
                    <a:pt x="912" y="34"/>
                  </a:lnTo>
                  <a:lnTo>
                    <a:pt x="584" y="174"/>
                  </a:lnTo>
                  <a:lnTo>
                    <a:pt x="399" y="241"/>
                  </a:lnTo>
                  <a:lnTo>
                    <a:pt x="7" y="360"/>
                  </a:lnTo>
                  <a:lnTo>
                    <a:pt x="0" y="350"/>
                  </a:lnTo>
                  <a:lnTo>
                    <a:pt x="0" y="350"/>
                  </a:lnTo>
                  <a:close/>
                </a:path>
              </a:pathLst>
            </a:custGeom>
            <a:solidFill>
              <a:srgbClr val="000000"/>
            </a:solidFill>
            <a:ln w="9525">
              <a:noFill/>
              <a:round/>
              <a:headEnd/>
              <a:tailEnd/>
            </a:ln>
          </p:spPr>
          <p:txBody>
            <a:bodyPr/>
            <a:lstStyle/>
            <a:p>
              <a:endParaRPr lang="fr-FR"/>
            </a:p>
          </p:txBody>
        </p:sp>
        <p:sp>
          <p:nvSpPr>
            <p:cNvPr id="19" name="Freeform 269"/>
            <p:cNvSpPr>
              <a:spLocks/>
            </p:cNvSpPr>
            <p:nvPr/>
          </p:nvSpPr>
          <p:spPr bwMode="auto">
            <a:xfrm rot="1318663">
              <a:off x="3529" y="1564"/>
              <a:ext cx="239" cy="176"/>
            </a:xfrm>
            <a:custGeom>
              <a:avLst/>
              <a:gdLst/>
              <a:ahLst/>
              <a:cxnLst>
                <a:cxn ang="0">
                  <a:pos x="0" y="345"/>
                </a:cxn>
                <a:cxn ang="0">
                  <a:pos x="30" y="321"/>
                </a:cxn>
                <a:cxn ang="0">
                  <a:pos x="137" y="328"/>
                </a:cxn>
                <a:cxn ang="0">
                  <a:pos x="230" y="321"/>
                </a:cxn>
                <a:cxn ang="0">
                  <a:pos x="320" y="307"/>
                </a:cxn>
                <a:cxn ang="0">
                  <a:pos x="320" y="490"/>
                </a:cxn>
                <a:cxn ang="0">
                  <a:pos x="330" y="490"/>
                </a:cxn>
                <a:cxn ang="0">
                  <a:pos x="368" y="292"/>
                </a:cxn>
                <a:cxn ang="0">
                  <a:pos x="451" y="245"/>
                </a:cxn>
                <a:cxn ang="0">
                  <a:pos x="475" y="328"/>
                </a:cxn>
                <a:cxn ang="0">
                  <a:pos x="513" y="383"/>
                </a:cxn>
                <a:cxn ang="0">
                  <a:pos x="529" y="435"/>
                </a:cxn>
                <a:cxn ang="0">
                  <a:pos x="529" y="497"/>
                </a:cxn>
                <a:cxn ang="0">
                  <a:pos x="558" y="559"/>
                </a:cxn>
                <a:cxn ang="0">
                  <a:pos x="574" y="568"/>
                </a:cxn>
                <a:cxn ang="0">
                  <a:pos x="558" y="513"/>
                </a:cxn>
                <a:cxn ang="0">
                  <a:pos x="551" y="444"/>
                </a:cxn>
                <a:cxn ang="0">
                  <a:pos x="567" y="406"/>
                </a:cxn>
                <a:cxn ang="0">
                  <a:pos x="636" y="454"/>
                </a:cxn>
                <a:cxn ang="0">
                  <a:pos x="665" y="475"/>
                </a:cxn>
                <a:cxn ang="0">
                  <a:pos x="636" y="421"/>
                </a:cxn>
                <a:cxn ang="0">
                  <a:pos x="558" y="366"/>
                </a:cxn>
                <a:cxn ang="0">
                  <a:pos x="513" y="337"/>
                </a:cxn>
                <a:cxn ang="0">
                  <a:pos x="489" y="285"/>
                </a:cxn>
                <a:cxn ang="0">
                  <a:pos x="489" y="245"/>
                </a:cxn>
                <a:cxn ang="0">
                  <a:pos x="551" y="195"/>
                </a:cxn>
                <a:cxn ang="0">
                  <a:pos x="584" y="254"/>
                </a:cxn>
                <a:cxn ang="0">
                  <a:pos x="636" y="307"/>
                </a:cxn>
                <a:cxn ang="0">
                  <a:pos x="589" y="169"/>
                </a:cxn>
                <a:cxn ang="0">
                  <a:pos x="658" y="57"/>
                </a:cxn>
                <a:cxn ang="0">
                  <a:pos x="722" y="78"/>
                </a:cxn>
                <a:cxn ang="0">
                  <a:pos x="684" y="0"/>
                </a:cxn>
                <a:cxn ang="0">
                  <a:pos x="684" y="40"/>
                </a:cxn>
                <a:cxn ang="0">
                  <a:pos x="650" y="31"/>
                </a:cxn>
                <a:cxn ang="0">
                  <a:pos x="596" y="123"/>
                </a:cxn>
                <a:cxn ang="0">
                  <a:pos x="567" y="169"/>
                </a:cxn>
                <a:cxn ang="0">
                  <a:pos x="489" y="223"/>
                </a:cxn>
                <a:cxn ang="0">
                  <a:pos x="475" y="254"/>
                </a:cxn>
                <a:cxn ang="0">
                  <a:pos x="458" y="238"/>
                </a:cxn>
                <a:cxn ang="0">
                  <a:pos x="358" y="271"/>
                </a:cxn>
                <a:cxn ang="0">
                  <a:pos x="337" y="354"/>
                </a:cxn>
                <a:cxn ang="0">
                  <a:pos x="320" y="285"/>
                </a:cxn>
                <a:cxn ang="0">
                  <a:pos x="268" y="299"/>
                </a:cxn>
                <a:cxn ang="0">
                  <a:pos x="161" y="307"/>
                </a:cxn>
                <a:cxn ang="0">
                  <a:pos x="47" y="299"/>
                </a:cxn>
                <a:cxn ang="0">
                  <a:pos x="14" y="314"/>
                </a:cxn>
                <a:cxn ang="0">
                  <a:pos x="0" y="345"/>
                </a:cxn>
                <a:cxn ang="0">
                  <a:pos x="0" y="345"/>
                </a:cxn>
              </a:cxnLst>
              <a:rect l="0" t="0" r="r" b="b"/>
              <a:pathLst>
                <a:path w="722" h="568">
                  <a:moveTo>
                    <a:pt x="0" y="345"/>
                  </a:moveTo>
                  <a:lnTo>
                    <a:pt x="30" y="321"/>
                  </a:lnTo>
                  <a:lnTo>
                    <a:pt x="137" y="328"/>
                  </a:lnTo>
                  <a:lnTo>
                    <a:pt x="230" y="321"/>
                  </a:lnTo>
                  <a:lnTo>
                    <a:pt x="320" y="307"/>
                  </a:lnTo>
                  <a:lnTo>
                    <a:pt x="320" y="490"/>
                  </a:lnTo>
                  <a:lnTo>
                    <a:pt x="330" y="490"/>
                  </a:lnTo>
                  <a:lnTo>
                    <a:pt x="368" y="292"/>
                  </a:lnTo>
                  <a:lnTo>
                    <a:pt x="451" y="245"/>
                  </a:lnTo>
                  <a:lnTo>
                    <a:pt x="475" y="328"/>
                  </a:lnTo>
                  <a:lnTo>
                    <a:pt x="513" y="383"/>
                  </a:lnTo>
                  <a:lnTo>
                    <a:pt x="529" y="435"/>
                  </a:lnTo>
                  <a:lnTo>
                    <a:pt x="529" y="497"/>
                  </a:lnTo>
                  <a:lnTo>
                    <a:pt x="558" y="559"/>
                  </a:lnTo>
                  <a:lnTo>
                    <a:pt x="574" y="568"/>
                  </a:lnTo>
                  <a:lnTo>
                    <a:pt x="558" y="513"/>
                  </a:lnTo>
                  <a:lnTo>
                    <a:pt x="551" y="444"/>
                  </a:lnTo>
                  <a:lnTo>
                    <a:pt x="567" y="406"/>
                  </a:lnTo>
                  <a:lnTo>
                    <a:pt x="636" y="454"/>
                  </a:lnTo>
                  <a:lnTo>
                    <a:pt x="665" y="475"/>
                  </a:lnTo>
                  <a:lnTo>
                    <a:pt x="636" y="421"/>
                  </a:lnTo>
                  <a:lnTo>
                    <a:pt x="558" y="366"/>
                  </a:lnTo>
                  <a:lnTo>
                    <a:pt x="513" y="337"/>
                  </a:lnTo>
                  <a:lnTo>
                    <a:pt x="489" y="285"/>
                  </a:lnTo>
                  <a:lnTo>
                    <a:pt x="489" y="245"/>
                  </a:lnTo>
                  <a:lnTo>
                    <a:pt x="551" y="195"/>
                  </a:lnTo>
                  <a:lnTo>
                    <a:pt x="584" y="254"/>
                  </a:lnTo>
                  <a:lnTo>
                    <a:pt x="636" y="307"/>
                  </a:lnTo>
                  <a:lnTo>
                    <a:pt x="589" y="169"/>
                  </a:lnTo>
                  <a:lnTo>
                    <a:pt x="658" y="57"/>
                  </a:lnTo>
                  <a:lnTo>
                    <a:pt x="722" y="78"/>
                  </a:lnTo>
                  <a:lnTo>
                    <a:pt x="684" y="0"/>
                  </a:lnTo>
                  <a:lnTo>
                    <a:pt x="684" y="40"/>
                  </a:lnTo>
                  <a:lnTo>
                    <a:pt x="650" y="31"/>
                  </a:lnTo>
                  <a:lnTo>
                    <a:pt x="596" y="123"/>
                  </a:lnTo>
                  <a:lnTo>
                    <a:pt x="567" y="169"/>
                  </a:lnTo>
                  <a:lnTo>
                    <a:pt x="489" y="223"/>
                  </a:lnTo>
                  <a:lnTo>
                    <a:pt x="475" y="254"/>
                  </a:lnTo>
                  <a:lnTo>
                    <a:pt x="458" y="238"/>
                  </a:lnTo>
                  <a:lnTo>
                    <a:pt x="358" y="271"/>
                  </a:lnTo>
                  <a:lnTo>
                    <a:pt x="337" y="354"/>
                  </a:lnTo>
                  <a:lnTo>
                    <a:pt x="320" y="285"/>
                  </a:lnTo>
                  <a:lnTo>
                    <a:pt x="268" y="299"/>
                  </a:lnTo>
                  <a:lnTo>
                    <a:pt x="161" y="307"/>
                  </a:lnTo>
                  <a:lnTo>
                    <a:pt x="47" y="299"/>
                  </a:lnTo>
                  <a:lnTo>
                    <a:pt x="14" y="314"/>
                  </a:lnTo>
                  <a:lnTo>
                    <a:pt x="0" y="345"/>
                  </a:lnTo>
                  <a:lnTo>
                    <a:pt x="0" y="345"/>
                  </a:lnTo>
                  <a:close/>
                </a:path>
              </a:pathLst>
            </a:custGeom>
            <a:solidFill>
              <a:srgbClr val="000000"/>
            </a:solidFill>
            <a:ln w="9525">
              <a:noFill/>
              <a:round/>
              <a:headEnd/>
              <a:tailEnd/>
            </a:ln>
          </p:spPr>
          <p:txBody>
            <a:bodyPr/>
            <a:lstStyle/>
            <a:p>
              <a:endParaRPr lang="fr-FR"/>
            </a:p>
          </p:txBody>
        </p:sp>
        <p:sp>
          <p:nvSpPr>
            <p:cNvPr id="20" name="Freeform 270"/>
            <p:cNvSpPr>
              <a:spLocks/>
            </p:cNvSpPr>
            <p:nvPr/>
          </p:nvSpPr>
          <p:spPr bwMode="auto">
            <a:xfrm rot="1318663">
              <a:off x="3494" y="1358"/>
              <a:ext cx="590" cy="300"/>
            </a:xfrm>
            <a:custGeom>
              <a:avLst/>
              <a:gdLst/>
              <a:ahLst/>
              <a:cxnLst>
                <a:cxn ang="0">
                  <a:pos x="0" y="971"/>
                </a:cxn>
                <a:cxn ang="0">
                  <a:pos x="338" y="871"/>
                </a:cxn>
                <a:cxn ang="0">
                  <a:pos x="492" y="818"/>
                </a:cxn>
                <a:cxn ang="0">
                  <a:pos x="768" y="695"/>
                </a:cxn>
                <a:cxn ang="0">
                  <a:pos x="943" y="611"/>
                </a:cxn>
                <a:cxn ang="0">
                  <a:pos x="1065" y="523"/>
                </a:cxn>
                <a:cxn ang="0">
                  <a:pos x="1209" y="466"/>
                </a:cxn>
                <a:cxn ang="0">
                  <a:pos x="1342" y="421"/>
                </a:cxn>
                <a:cxn ang="0">
                  <a:pos x="1518" y="376"/>
                </a:cxn>
                <a:cxn ang="0">
                  <a:pos x="1601" y="338"/>
                </a:cxn>
                <a:cxn ang="0">
                  <a:pos x="1630" y="293"/>
                </a:cxn>
                <a:cxn ang="0">
                  <a:pos x="1647" y="248"/>
                </a:cxn>
                <a:cxn ang="0">
                  <a:pos x="1656" y="307"/>
                </a:cxn>
                <a:cxn ang="0">
                  <a:pos x="1670" y="238"/>
                </a:cxn>
                <a:cxn ang="0">
                  <a:pos x="1725" y="162"/>
                </a:cxn>
                <a:cxn ang="0">
                  <a:pos x="1780" y="117"/>
                </a:cxn>
                <a:cxn ang="0">
                  <a:pos x="1725" y="138"/>
                </a:cxn>
                <a:cxn ang="0">
                  <a:pos x="1663" y="217"/>
                </a:cxn>
                <a:cxn ang="0">
                  <a:pos x="1647" y="171"/>
                </a:cxn>
                <a:cxn ang="0">
                  <a:pos x="1656" y="131"/>
                </a:cxn>
                <a:cxn ang="0">
                  <a:pos x="1685" y="86"/>
                </a:cxn>
                <a:cxn ang="0">
                  <a:pos x="1692" y="33"/>
                </a:cxn>
                <a:cxn ang="0">
                  <a:pos x="1692" y="0"/>
                </a:cxn>
                <a:cxn ang="0">
                  <a:pos x="1680" y="55"/>
                </a:cxn>
                <a:cxn ang="0">
                  <a:pos x="1642" y="131"/>
                </a:cxn>
                <a:cxn ang="0">
                  <a:pos x="1601" y="131"/>
                </a:cxn>
                <a:cxn ang="0">
                  <a:pos x="1563" y="100"/>
                </a:cxn>
                <a:cxn ang="0">
                  <a:pos x="1547" y="86"/>
                </a:cxn>
                <a:cxn ang="0">
                  <a:pos x="1571" y="138"/>
                </a:cxn>
                <a:cxn ang="0">
                  <a:pos x="1625" y="152"/>
                </a:cxn>
                <a:cxn ang="0">
                  <a:pos x="1630" y="209"/>
                </a:cxn>
                <a:cxn ang="0">
                  <a:pos x="1630" y="255"/>
                </a:cxn>
                <a:cxn ang="0">
                  <a:pos x="1601" y="307"/>
                </a:cxn>
                <a:cxn ang="0">
                  <a:pos x="1587" y="321"/>
                </a:cxn>
                <a:cxn ang="0">
                  <a:pos x="1502" y="359"/>
                </a:cxn>
                <a:cxn ang="0">
                  <a:pos x="1383" y="390"/>
                </a:cxn>
                <a:cxn ang="0">
                  <a:pos x="1264" y="431"/>
                </a:cxn>
                <a:cxn ang="0">
                  <a:pos x="1181" y="457"/>
                </a:cxn>
                <a:cxn ang="0">
                  <a:pos x="1065" y="507"/>
                </a:cxn>
                <a:cxn ang="0">
                  <a:pos x="950" y="590"/>
                </a:cxn>
                <a:cxn ang="0">
                  <a:pos x="858" y="642"/>
                </a:cxn>
                <a:cxn ang="0">
                  <a:pos x="653" y="735"/>
                </a:cxn>
                <a:cxn ang="0">
                  <a:pos x="409" y="842"/>
                </a:cxn>
                <a:cxn ang="0">
                  <a:pos x="83" y="940"/>
                </a:cxn>
                <a:cxn ang="0">
                  <a:pos x="0" y="971"/>
                </a:cxn>
                <a:cxn ang="0">
                  <a:pos x="0" y="971"/>
                </a:cxn>
              </a:cxnLst>
              <a:rect l="0" t="0" r="r" b="b"/>
              <a:pathLst>
                <a:path w="1780" h="971">
                  <a:moveTo>
                    <a:pt x="0" y="971"/>
                  </a:moveTo>
                  <a:lnTo>
                    <a:pt x="338" y="871"/>
                  </a:lnTo>
                  <a:lnTo>
                    <a:pt x="492" y="818"/>
                  </a:lnTo>
                  <a:lnTo>
                    <a:pt x="768" y="695"/>
                  </a:lnTo>
                  <a:lnTo>
                    <a:pt x="943" y="611"/>
                  </a:lnTo>
                  <a:lnTo>
                    <a:pt x="1065" y="523"/>
                  </a:lnTo>
                  <a:lnTo>
                    <a:pt x="1209" y="466"/>
                  </a:lnTo>
                  <a:lnTo>
                    <a:pt x="1342" y="421"/>
                  </a:lnTo>
                  <a:lnTo>
                    <a:pt x="1518" y="376"/>
                  </a:lnTo>
                  <a:lnTo>
                    <a:pt x="1601" y="338"/>
                  </a:lnTo>
                  <a:lnTo>
                    <a:pt x="1630" y="293"/>
                  </a:lnTo>
                  <a:lnTo>
                    <a:pt x="1647" y="248"/>
                  </a:lnTo>
                  <a:lnTo>
                    <a:pt x="1656" y="307"/>
                  </a:lnTo>
                  <a:lnTo>
                    <a:pt x="1670" y="238"/>
                  </a:lnTo>
                  <a:lnTo>
                    <a:pt x="1725" y="162"/>
                  </a:lnTo>
                  <a:lnTo>
                    <a:pt x="1780" y="117"/>
                  </a:lnTo>
                  <a:lnTo>
                    <a:pt x="1725" y="138"/>
                  </a:lnTo>
                  <a:lnTo>
                    <a:pt x="1663" y="217"/>
                  </a:lnTo>
                  <a:lnTo>
                    <a:pt x="1647" y="171"/>
                  </a:lnTo>
                  <a:lnTo>
                    <a:pt x="1656" y="131"/>
                  </a:lnTo>
                  <a:lnTo>
                    <a:pt x="1685" y="86"/>
                  </a:lnTo>
                  <a:lnTo>
                    <a:pt x="1692" y="33"/>
                  </a:lnTo>
                  <a:lnTo>
                    <a:pt x="1692" y="0"/>
                  </a:lnTo>
                  <a:lnTo>
                    <a:pt x="1680" y="55"/>
                  </a:lnTo>
                  <a:lnTo>
                    <a:pt x="1642" y="131"/>
                  </a:lnTo>
                  <a:lnTo>
                    <a:pt x="1601" y="131"/>
                  </a:lnTo>
                  <a:lnTo>
                    <a:pt x="1563" y="100"/>
                  </a:lnTo>
                  <a:lnTo>
                    <a:pt x="1547" y="86"/>
                  </a:lnTo>
                  <a:lnTo>
                    <a:pt x="1571" y="138"/>
                  </a:lnTo>
                  <a:lnTo>
                    <a:pt x="1625" y="152"/>
                  </a:lnTo>
                  <a:lnTo>
                    <a:pt x="1630" y="209"/>
                  </a:lnTo>
                  <a:lnTo>
                    <a:pt x="1630" y="255"/>
                  </a:lnTo>
                  <a:lnTo>
                    <a:pt x="1601" y="307"/>
                  </a:lnTo>
                  <a:lnTo>
                    <a:pt x="1587" y="321"/>
                  </a:lnTo>
                  <a:lnTo>
                    <a:pt x="1502" y="359"/>
                  </a:lnTo>
                  <a:lnTo>
                    <a:pt x="1383" y="390"/>
                  </a:lnTo>
                  <a:lnTo>
                    <a:pt x="1264" y="431"/>
                  </a:lnTo>
                  <a:lnTo>
                    <a:pt x="1181" y="457"/>
                  </a:lnTo>
                  <a:lnTo>
                    <a:pt x="1065" y="507"/>
                  </a:lnTo>
                  <a:lnTo>
                    <a:pt x="950" y="590"/>
                  </a:lnTo>
                  <a:lnTo>
                    <a:pt x="858" y="642"/>
                  </a:lnTo>
                  <a:lnTo>
                    <a:pt x="653" y="735"/>
                  </a:lnTo>
                  <a:lnTo>
                    <a:pt x="409" y="842"/>
                  </a:lnTo>
                  <a:lnTo>
                    <a:pt x="83" y="940"/>
                  </a:lnTo>
                  <a:lnTo>
                    <a:pt x="0" y="971"/>
                  </a:lnTo>
                  <a:lnTo>
                    <a:pt x="0" y="971"/>
                  </a:lnTo>
                  <a:close/>
                </a:path>
              </a:pathLst>
            </a:custGeom>
            <a:solidFill>
              <a:srgbClr val="000000"/>
            </a:solidFill>
            <a:ln w="9525">
              <a:noFill/>
              <a:round/>
              <a:headEnd/>
              <a:tailEnd/>
            </a:ln>
          </p:spPr>
          <p:txBody>
            <a:bodyPr/>
            <a:lstStyle/>
            <a:p>
              <a:endParaRPr lang="fr-FR"/>
            </a:p>
          </p:txBody>
        </p:sp>
        <p:sp>
          <p:nvSpPr>
            <p:cNvPr id="21" name="Freeform 271"/>
            <p:cNvSpPr>
              <a:spLocks/>
            </p:cNvSpPr>
            <p:nvPr/>
          </p:nvSpPr>
          <p:spPr bwMode="auto">
            <a:xfrm rot="1318663">
              <a:off x="4065" y="1470"/>
              <a:ext cx="516" cy="187"/>
            </a:xfrm>
            <a:custGeom>
              <a:avLst/>
              <a:gdLst/>
              <a:ahLst/>
              <a:cxnLst>
                <a:cxn ang="0">
                  <a:pos x="0" y="604"/>
                </a:cxn>
                <a:cxn ang="0">
                  <a:pos x="122" y="568"/>
                </a:cxn>
                <a:cxn ang="0">
                  <a:pos x="160" y="528"/>
                </a:cxn>
                <a:cxn ang="0">
                  <a:pos x="169" y="468"/>
                </a:cxn>
                <a:cxn ang="0">
                  <a:pos x="169" y="421"/>
                </a:cxn>
                <a:cxn ang="0">
                  <a:pos x="114" y="321"/>
                </a:cxn>
                <a:cxn ang="0">
                  <a:pos x="186" y="407"/>
                </a:cxn>
                <a:cxn ang="0">
                  <a:pos x="214" y="397"/>
                </a:cxn>
                <a:cxn ang="0">
                  <a:pos x="255" y="368"/>
                </a:cxn>
                <a:cxn ang="0">
                  <a:pos x="293" y="321"/>
                </a:cxn>
                <a:cxn ang="0">
                  <a:pos x="269" y="368"/>
                </a:cxn>
                <a:cxn ang="0">
                  <a:pos x="214" y="428"/>
                </a:cxn>
                <a:cxn ang="0">
                  <a:pos x="193" y="480"/>
                </a:cxn>
                <a:cxn ang="0">
                  <a:pos x="186" y="556"/>
                </a:cxn>
                <a:cxn ang="0">
                  <a:pos x="323" y="518"/>
                </a:cxn>
                <a:cxn ang="0">
                  <a:pos x="369" y="414"/>
                </a:cxn>
                <a:cxn ang="0">
                  <a:pos x="369" y="297"/>
                </a:cxn>
                <a:cxn ang="0">
                  <a:pos x="383" y="407"/>
                </a:cxn>
                <a:cxn ang="0">
                  <a:pos x="459" y="345"/>
                </a:cxn>
                <a:cxn ang="0">
                  <a:pos x="392" y="428"/>
                </a:cxn>
                <a:cxn ang="0">
                  <a:pos x="359" y="514"/>
                </a:cxn>
                <a:cxn ang="0">
                  <a:pos x="485" y="476"/>
                </a:cxn>
                <a:cxn ang="0">
                  <a:pos x="514" y="442"/>
                </a:cxn>
                <a:cxn ang="0">
                  <a:pos x="535" y="368"/>
                </a:cxn>
                <a:cxn ang="0">
                  <a:pos x="523" y="290"/>
                </a:cxn>
                <a:cxn ang="0">
                  <a:pos x="552" y="345"/>
                </a:cxn>
                <a:cxn ang="0">
                  <a:pos x="635" y="261"/>
                </a:cxn>
                <a:cxn ang="0">
                  <a:pos x="561" y="359"/>
                </a:cxn>
                <a:cxn ang="0">
                  <a:pos x="535" y="459"/>
                </a:cxn>
                <a:cxn ang="0">
                  <a:pos x="685" y="414"/>
                </a:cxn>
                <a:cxn ang="0">
                  <a:pos x="706" y="368"/>
                </a:cxn>
                <a:cxn ang="0">
                  <a:pos x="713" y="321"/>
                </a:cxn>
                <a:cxn ang="0">
                  <a:pos x="696" y="261"/>
                </a:cxn>
                <a:cxn ang="0">
                  <a:pos x="739" y="309"/>
                </a:cxn>
                <a:cxn ang="0">
                  <a:pos x="799" y="261"/>
                </a:cxn>
                <a:cxn ang="0">
                  <a:pos x="739" y="330"/>
                </a:cxn>
                <a:cxn ang="0">
                  <a:pos x="723" y="397"/>
                </a:cxn>
                <a:cxn ang="0">
                  <a:pos x="913" y="330"/>
                </a:cxn>
                <a:cxn ang="0">
                  <a:pos x="998" y="297"/>
                </a:cxn>
                <a:cxn ang="0">
                  <a:pos x="1020" y="245"/>
                </a:cxn>
                <a:cxn ang="0">
                  <a:pos x="1020" y="283"/>
                </a:cxn>
                <a:cxn ang="0">
                  <a:pos x="1105" y="254"/>
                </a:cxn>
                <a:cxn ang="0">
                  <a:pos x="1143" y="192"/>
                </a:cxn>
                <a:cxn ang="0">
                  <a:pos x="1143" y="238"/>
                </a:cxn>
                <a:cxn ang="0">
                  <a:pos x="1243" y="209"/>
                </a:cxn>
                <a:cxn ang="0">
                  <a:pos x="1302" y="131"/>
                </a:cxn>
                <a:cxn ang="0">
                  <a:pos x="1293" y="171"/>
                </a:cxn>
                <a:cxn ang="0">
                  <a:pos x="1347" y="131"/>
                </a:cxn>
                <a:cxn ang="0">
                  <a:pos x="1557" y="0"/>
                </a:cxn>
                <a:cxn ang="0">
                  <a:pos x="1369" y="138"/>
                </a:cxn>
                <a:cxn ang="0">
                  <a:pos x="1248" y="216"/>
                </a:cxn>
                <a:cxn ang="0">
                  <a:pos x="1043" y="290"/>
                </a:cxn>
                <a:cxn ang="0">
                  <a:pos x="827" y="376"/>
                </a:cxn>
                <a:cxn ang="0">
                  <a:pos x="623" y="449"/>
                </a:cxn>
                <a:cxn ang="0">
                  <a:pos x="407" y="514"/>
                </a:cxn>
                <a:cxn ang="0">
                  <a:pos x="160" y="573"/>
                </a:cxn>
                <a:cxn ang="0">
                  <a:pos x="0" y="604"/>
                </a:cxn>
                <a:cxn ang="0">
                  <a:pos x="0" y="604"/>
                </a:cxn>
              </a:cxnLst>
              <a:rect l="0" t="0" r="r" b="b"/>
              <a:pathLst>
                <a:path w="1557" h="604">
                  <a:moveTo>
                    <a:pt x="0" y="604"/>
                  </a:moveTo>
                  <a:lnTo>
                    <a:pt x="122" y="568"/>
                  </a:lnTo>
                  <a:lnTo>
                    <a:pt x="160" y="528"/>
                  </a:lnTo>
                  <a:lnTo>
                    <a:pt x="169" y="468"/>
                  </a:lnTo>
                  <a:lnTo>
                    <a:pt x="169" y="421"/>
                  </a:lnTo>
                  <a:lnTo>
                    <a:pt x="114" y="321"/>
                  </a:lnTo>
                  <a:lnTo>
                    <a:pt x="186" y="407"/>
                  </a:lnTo>
                  <a:lnTo>
                    <a:pt x="214" y="397"/>
                  </a:lnTo>
                  <a:lnTo>
                    <a:pt x="255" y="368"/>
                  </a:lnTo>
                  <a:lnTo>
                    <a:pt x="293" y="321"/>
                  </a:lnTo>
                  <a:lnTo>
                    <a:pt x="269" y="368"/>
                  </a:lnTo>
                  <a:lnTo>
                    <a:pt x="214" y="428"/>
                  </a:lnTo>
                  <a:lnTo>
                    <a:pt x="193" y="480"/>
                  </a:lnTo>
                  <a:lnTo>
                    <a:pt x="186" y="556"/>
                  </a:lnTo>
                  <a:lnTo>
                    <a:pt x="323" y="518"/>
                  </a:lnTo>
                  <a:lnTo>
                    <a:pt x="369" y="414"/>
                  </a:lnTo>
                  <a:lnTo>
                    <a:pt x="369" y="297"/>
                  </a:lnTo>
                  <a:lnTo>
                    <a:pt x="383" y="407"/>
                  </a:lnTo>
                  <a:lnTo>
                    <a:pt x="459" y="345"/>
                  </a:lnTo>
                  <a:lnTo>
                    <a:pt x="392" y="428"/>
                  </a:lnTo>
                  <a:lnTo>
                    <a:pt x="359" y="514"/>
                  </a:lnTo>
                  <a:lnTo>
                    <a:pt x="485" y="476"/>
                  </a:lnTo>
                  <a:lnTo>
                    <a:pt x="514" y="442"/>
                  </a:lnTo>
                  <a:lnTo>
                    <a:pt x="535" y="368"/>
                  </a:lnTo>
                  <a:lnTo>
                    <a:pt x="523" y="290"/>
                  </a:lnTo>
                  <a:lnTo>
                    <a:pt x="552" y="345"/>
                  </a:lnTo>
                  <a:lnTo>
                    <a:pt x="635" y="261"/>
                  </a:lnTo>
                  <a:lnTo>
                    <a:pt x="561" y="359"/>
                  </a:lnTo>
                  <a:lnTo>
                    <a:pt x="535" y="459"/>
                  </a:lnTo>
                  <a:lnTo>
                    <a:pt x="685" y="414"/>
                  </a:lnTo>
                  <a:lnTo>
                    <a:pt x="706" y="368"/>
                  </a:lnTo>
                  <a:lnTo>
                    <a:pt x="713" y="321"/>
                  </a:lnTo>
                  <a:lnTo>
                    <a:pt x="696" y="261"/>
                  </a:lnTo>
                  <a:lnTo>
                    <a:pt x="739" y="309"/>
                  </a:lnTo>
                  <a:lnTo>
                    <a:pt x="799" y="261"/>
                  </a:lnTo>
                  <a:lnTo>
                    <a:pt x="739" y="330"/>
                  </a:lnTo>
                  <a:lnTo>
                    <a:pt x="723" y="397"/>
                  </a:lnTo>
                  <a:lnTo>
                    <a:pt x="913" y="330"/>
                  </a:lnTo>
                  <a:lnTo>
                    <a:pt x="998" y="297"/>
                  </a:lnTo>
                  <a:lnTo>
                    <a:pt x="1020" y="245"/>
                  </a:lnTo>
                  <a:lnTo>
                    <a:pt x="1020" y="283"/>
                  </a:lnTo>
                  <a:lnTo>
                    <a:pt x="1105" y="254"/>
                  </a:lnTo>
                  <a:lnTo>
                    <a:pt x="1143" y="192"/>
                  </a:lnTo>
                  <a:lnTo>
                    <a:pt x="1143" y="238"/>
                  </a:lnTo>
                  <a:lnTo>
                    <a:pt x="1243" y="209"/>
                  </a:lnTo>
                  <a:lnTo>
                    <a:pt x="1302" y="131"/>
                  </a:lnTo>
                  <a:lnTo>
                    <a:pt x="1293" y="171"/>
                  </a:lnTo>
                  <a:lnTo>
                    <a:pt x="1347" y="131"/>
                  </a:lnTo>
                  <a:lnTo>
                    <a:pt x="1557" y="0"/>
                  </a:lnTo>
                  <a:lnTo>
                    <a:pt x="1369" y="138"/>
                  </a:lnTo>
                  <a:lnTo>
                    <a:pt x="1248" y="216"/>
                  </a:lnTo>
                  <a:lnTo>
                    <a:pt x="1043" y="290"/>
                  </a:lnTo>
                  <a:lnTo>
                    <a:pt x="827" y="376"/>
                  </a:lnTo>
                  <a:lnTo>
                    <a:pt x="623" y="449"/>
                  </a:lnTo>
                  <a:lnTo>
                    <a:pt x="407" y="514"/>
                  </a:lnTo>
                  <a:lnTo>
                    <a:pt x="160" y="573"/>
                  </a:lnTo>
                  <a:lnTo>
                    <a:pt x="0" y="604"/>
                  </a:lnTo>
                  <a:lnTo>
                    <a:pt x="0" y="604"/>
                  </a:lnTo>
                  <a:close/>
                </a:path>
              </a:pathLst>
            </a:custGeom>
            <a:solidFill>
              <a:srgbClr val="000000"/>
            </a:solidFill>
            <a:ln w="9525">
              <a:noFill/>
              <a:round/>
              <a:headEnd/>
              <a:tailEnd/>
            </a:ln>
          </p:spPr>
          <p:txBody>
            <a:bodyPr/>
            <a:lstStyle/>
            <a:p>
              <a:endParaRPr lang="fr-FR"/>
            </a:p>
          </p:txBody>
        </p:sp>
        <p:sp>
          <p:nvSpPr>
            <p:cNvPr id="22" name="Freeform 272"/>
            <p:cNvSpPr>
              <a:spLocks/>
            </p:cNvSpPr>
            <p:nvPr/>
          </p:nvSpPr>
          <p:spPr bwMode="auto">
            <a:xfrm rot="1318663">
              <a:off x="3787" y="1588"/>
              <a:ext cx="32" cy="21"/>
            </a:xfrm>
            <a:custGeom>
              <a:avLst/>
              <a:gdLst/>
              <a:ahLst/>
              <a:cxnLst>
                <a:cxn ang="0">
                  <a:pos x="0" y="38"/>
                </a:cxn>
                <a:cxn ang="0">
                  <a:pos x="28" y="0"/>
                </a:cxn>
                <a:cxn ang="0">
                  <a:pos x="66" y="17"/>
                </a:cxn>
                <a:cxn ang="0">
                  <a:pos x="97" y="67"/>
                </a:cxn>
                <a:cxn ang="0">
                  <a:pos x="59" y="31"/>
                </a:cxn>
                <a:cxn ang="0">
                  <a:pos x="28" y="17"/>
                </a:cxn>
                <a:cxn ang="0">
                  <a:pos x="0" y="38"/>
                </a:cxn>
                <a:cxn ang="0">
                  <a:pos x="0" y="38"/>
                </a:cxn>
              </a:cxnLst>
              <a:rect l="0" t="0" r="r" b="b"/>
              <a:pathLst>
                <a:path w="97" h="67">
                  <a:moveTo>
                    <a:pt x="0" y="38"/>
                  </a:moveTo>
                  <a:lnTo>
                    <a:pt x="28" y="0"/>
                  </a:lnTo>
                  <a:lnTo>
                    <a:pt x="66" y="17"/>
                  </a:lnTo>
                  <a:lnTo>
                    <a:pt x="97" y="67"/>
                  </a:lnTo>
                  <a:lnTo>
                    <a:pt x="59" y="31"/>
                  </a:lnTo>
                  <a:lnTo>
                    <a:pt x="28" y="17"/>
                  </a:lnTo>
                  <a:lnTo>
                    <a:pt x="0" y="38"/>
                  </a:lnTo>
                  <a:lnTo>
                    <a:pt x="0" y="38"/>
                  </a:lnTo>
                  <a:close/>
                </a:path>
              </a:pathLst>
            </a:custGeom>
            <a:solidFill>
              <a:srgbClr val="000000"/>
            </a:solidFill>
            <a:ln w="9525">
              <a:noFill/>
              <a:round/>
              <a:headEnd/>
              <a:tailEnd/>
            </a:ln>
          </p:spPr>
          <p:txBody>
            <a:bodyPr/>
            <a:lstStyle/>
            <a:p>
              <a:endParaRPr lang="fr-FR"/>
            </a:p>
          </p:txBody>
        </p:sp>
        <p:sp>
          <p:nvSpPr>
            <p:cNvPr id="23" name="Freeform 273"/>
            <p:cNvSpPr>
              <a:spLocks/>
            </p:cNvSpPr>
            <p:nvPr/>
          </p:nvSpPr>
          <p:spPr bwMode="auto">
            <a:xfrm rot="1318663">
              <a:off x="3814" y="1557"/>
              <a:ext cx="82" cy="46"/>
            </a:xfrm>
            <a:custGeom>
              <a:avLst/>
              <a:gdLst/>
              <a:ahLst/>
              <a:cxnLst>
                <a:cxn ang="0">
                  <a:pos x="23" y="150"/>
                </a:cxn>
                <a:cxn ang="0">
                  <a:pos x="0" y="112"/>
                </a:cxn>
                <a:cxn ang="0">
                  <a:pos x="9" y="74"/>
                </a:cxn>
                <a:cxn ang="0">
                  <a:pos x="47" y="45"/>
                </a:cxn>
                <a:cxn ang="0">
                  <a:pos x="102" y="7"/>
                </a:cxn>
                <a:cxn ang="0">
                  <a:pos x="161" y="0"/>
                </a:cxn>
                <a:cxn ang="0">
                  <a:pos x="175" y="38"/>
                </a:cxn>
                <a:cxn ang="0">
                  <a:pos x="202" y="74"/>
                </a:cxn>
                <a:cxn ang="0">
                  <a:pos x="247" y="104"/>
                </a:cxn>
                <a:cxn ang="0">
                  <a:pos x="202" y="90"/>
                </a:cxn>
                <a:cxn ang="0">
                  <a:pos x="171" y="62"/>
                </a:cxn>
                <a:cxn ang="0">
                  <a:pos x="147" y="38"/>
                </a:cxn>
                <a:cxn ang="0">
                  <a:pos x="102" y="38"/>
                </a:cxn>
                <a:cxn ang="0">
                  <a:pos x="31" y="74"/>
                </a:cxn>
                <a:cxn ang="0">
                  <a:pos x="16" y="104"/>
                </a:cxn>
                <a:cxn ang="0">
                  <a:pos x="23" y="150"/>
                </a:cxn>
                <a:cxn ang="0">
                  <a:pos x="23" y="150"/>
                </a:cxn>
              </a:cxnLst>
              <a:rect l="0" t="0" r="r" b="b"/>
              <a:pathLst>
                <a:path w="247" h="150">
                  <a:moveTo>
                    <a:pt x="23" y="150"/>
                  </a:moveTo>
                  <a:lnTo>
                    <a:pt x="0" y="112"/>
                  </a:lnTo>
                  <a:lnTo>
                    <a:pt x="9" y="74"/>
                  </a:lnTo>
                  <a:lnTo>
                    <a:pt x="47" y="45"/>
                  </a:lnTo>
                  <a:lnTo>
                    <a:pt x="102" y="7"/>
                  </a:lnTo>
                  <a:lnTo>
                    <a:pt x="161" y="0"/>
                  </a:lnTo>
                  <a:lnTo>
                    <a:pt x="175" y="38"/>
                  </a:lnTo>
                  <a:lnTo>
                    <a:pt x="202" y="74"/>
                  </a:lnTo>
                  <a:lnTo>
                    <a:pt x="247" y="104"/>
                  </a:lnTo>
                  <a:lnTo>
                    <a:pt x="202" y="90"/>
                  </a:lnTo>
                  <a:lnTo>
                    <a:pt x="171" y="62"/>
                  </a:lnTo>
                  <a:lnTo>
                    <a:pt x="147" y="38"/>
                  </a:lnTo>
                  <a:lnTo>
                    <a:pt x="102" y="38"/>
                  </a:lnTo>
                  <a:lnTo>
                    <a:pt x="31" y="74"/>
                  </a:lnTo>
                  <a:lnTo>
                    <a:pt x="16" y="104"/>
                  </a:lnTo>
                  <a:lnTo>
                    <a:pt x="23" y="150"/>
                  </a:lnTo>
                  <a:lnTo>
                    <a:pt x="23" y="150"/>
                  </a:lnTo>
                  <a:close/>
                </a:path>
              </a:pathLst>
            </a:custGeom>
            <a:solidFill>
              <a:srgbClr val="000000"/>
            </a:solidFill>
            <a:ln w="9525">
              <a:noFill/>
              <a:round/>
              <a:headEnd/>
              <a:tailEnd/>
            </a:ln>
          </p:spPr>
          <p:txBody>
            <a:bodyPr/>
            <a:lstStyle/>
            <a:p>
              <a:endParaRPr lang="fr-FR"/>
            </a:p>
          </p:txBody>
        </p:sp>
        <p:sp>
          <p:nvSpPr>
            <p:cNvPr id="24" name="Freeform 274"/>
            <p:cNvSpPr>
              <a:spLocks/>
            </p:cNvSpPr>
            <p:nvPr/>
          </p:nvSpPr>
          <p:spPr bwMode="auto">
            <a:xfrm rot="1318663">
              <a:off x="3910" y="1456"/>
              <a:ext cx="629" cy="262"/>
            </a:xfrm>
            <a:custGeom>
              <a:avLst/>
              <a:gdLst/>
              <a:ahLst/>
              <a:cxnLst>
                <a:cxn ang="0">
                  <a:pos x="14" y="835"/>
                </a:cxn>
                <a:cxn ang="0">
                  <a:pos x="0" y="780"/>
                </a:cxn>
                <a:cxn ang="0">
                  <a:pos x="133" y="685"/>
                </a:cxn>
                <a:cxn ang="0">
                  <a:pos x="259" y="694"/>
                </a:cxn>
                <a:cxn ang="0">
                  <a:pos x="275" y="666"/>
                </a:cxn>
                <a:cxn ang="0">
                  <a:pos x="430" y="666"/>
                </a:cxn>
                <a:cxn ang="0">
                  <a:pos x="451" y="609"/>
                </a:cxn>
                <a:cxn ang="0">
                  <a:pos x="751" y="535"/>
                </a:cxn>
                <a:cxn ang="0">
                  <a:pos x="812" y="511"/>
                </a:cxn>
                <a:cxn ang="0">
                  <a:pos x="981" y="466"/>
                </a:cxn>
                <a:cxn ang="0">
                  <a:pos x="1033" y="437"/>
                </a:cxn>
                <a:cxn ang="0">
                  <a:pos x="1209" y="428"/>
                </a:cxn>
                <a:cxn ang="0">
                  <a:pos x="1368" y="321"/>
                </a:cxn>
                <a:cxn ang="0">
                  <a:pos x="1423" y="299"/>
                </a:cxn>
                <a:cxn ang="0">
                  <a:pos x="1606" y="240"/>
                </a:cxn>
                <a:cxn ang="0">
                  <a:pos x="1689" y="162"/>
                </a:cxn>
                <a:cxn ang="0">
                  <a:pos x="1722" y="152"/>
                </a:cxn>
                <a:cxn ang="0">
                  <a:pos x="1646" y="245"/>
                </a:cxn>
                <a:cxn ang="0">
                  <a:pos x="1447" y="314"/>
                </a:cxn>
                <a:cxn ang="0">
                  <a:pos x="1378" y="338"/>
                </a:cxn>
                <a:cxn ang="0">
                  <a:pos x="1247" y="466"/>
                </a:cxn>
                <a:cxn ang="0">
                  <a:pos x="1055" y="449"/>
                </a:cxn>
                <a:cxn ang="0">
                  <a:pos x="988" y="499"/>
                </a:cxn>
                <a:cxn ang="0">
                  <a:pos x="834" y="618"/>
                </a:cxn>
                <a:cxn ang="0">
                  <a:pos x="734" y="640"/>
                </a:cxn>
                <a:cxn ang="0">
                  <a:pos x="751" y="549"/>
                </a:cxn>
                <a:cxn ang="0">
                  <a:pos x="513" y="735"/>
                </a:cxn>
                <a:cxn ang="0">
                  <a:pos x="397" y="640"/>
                </a:cxn>
                <a:cxn ang="0">
                  <a:pos x="321" y="751"/>
                </a:cxn>
                <a:cxn ang="0">
                  <a:pos x="176" y="704"/>
                </a:cxn>
                <a:cxn ang="0">
                  <a:pos x="31" y="773"/>
                </a:cxn>
                <a:cxn ang="0">
                  <a:pos x="38" y="847"/>
                </a:cxn>
              </a:cxnLst>
              <a:rect l="0" t="0" r="r" b="b"/>
              <a:pathLst>
                <a:path w="1898" h="847">
                  <a:moveTo>
                    <a:pt x="38" y="847"/>
                  </a:moveTo>
                  <a:lnTo>
                    <a:pt x="14" y="835"/>
                  </a:lnTo>
                  <a:lnTo>
                    <a:pt x="0" y="801"/>
                  </a:lnTo>
                  <a:lnTo>
                    <a:pt x="0" y="780"/>
                  </a:lnTo>
                  <a:lnTo>
                    <a:pt x="14" y="735"/>
                  </a:lnTo>
                  <a:lnTo>
                    <a:pt x="133" y="685"/>
                  </a:lnTo>
                  <a:lnTo>
                    <a:pt x="209" y="680"/>
                  </a:lnTo>
                  <a:lnTo>
                    <a:pt x="259" y="694"/>
                  </a:lnTo>
                  <a:lnTo>
                    <a:pt x="297" y="725"/>
                  </a:lnTo>
                  <a:lnTo>
                    <a:pt x="275" y="666"/>
                  </a:lnTo>
                  <a:lnTo>
                    <a:pt x="406" y="618"/>
                  </a:lnTo>
                  <a:lnTo>
                    <a:pt x="430" y="666"/>
                  </a:lnTo>
                  <a:lnTo>
                    <a:pt x="480" y="704"/>
                  </a:lnTo>
                  <a:lnTo>
                    <a:pt x="451" y="609"/>
                  </a:lnTo>
                  <a:lnTo>
                    <a:pt x="658" y="559"/>
                  </a:lnTo>
                  <a:lnTo>
                    <a:pt x="751" y="535"/>
                  </a:lnTo>
                  <a:lnTo>
                    <a:pt x="812" y="580"/>
                  </a:lnTo>
                  <a:lnTo>
                    <a:pt x="812" y="511"/>
                  </a:lnTo>
                  <a:lnTo>
                    <a:pt x="919" y="487"/>
                  </a:lnTo>
                  <a:lnTo>
                    <a:pt x="981" y="466"/>
                  </a:lnTo>
                  <a:lnTo>
                    <a:pt x="1043" y="487"/>
                  </a:lnTo>
                  <a:lnTo>
                    <a:pt x="1033" y="437"/>
                  </a:lnTo>
                  <a:lnTo>
                    <a:pt x="1143" y="407"/>
                  </a:lnTo>
                  <a:lnTo>
                    <a:pt x="1209" y="428"/>
                  </a:lnTo>
                  <a:lnTo>
                    <a:pt x="1209" y="366"/>
                  </a:lnTo>
                  <a:lnTo>
                    <a:pt x="1368" y="321"/>
                  </a:lnTo>
                  <a:lnTo>
                    <a:pt x="1432" y="345"/>
                  </a:lnTo>
                  <a:lnTo>
                    <a:pt x="1423" y="299"/>
                  </a:lnTo>
                  <a:lnTo>
                    <a:pt x="1539" y="252"/>
                  </a:lnTo>
                  <a:lnTo>
                    <a:pt x="1606" y="240"/>
                  </a:lnTo>
                  <a:lnTo>
                    <a:pt x="1592" y="214"/>
                  </a:lnTo>
                  <a:lnTo>
                    <a:pt x="1689" y="162"/>
                  </a:lnTo>
                  <a:lnTo>
                    <a:pt x="1898" y="0"/>
                  </a:lnTo>
                  <a:lnTo>
                    <a:pt x="1722" y="152"/>
                  </a:lnTo>
                  <a:lnTo>
                    <a:pt x="1632" y="214"/>
                  </a:lnTo>
                  <a:lnTo>
                    <a:pt x="1646" y="245"/>
                  </a:lnTo>
                  <a:lnTo>
                    <a:pt x="1539" y="269"/>
                  </a:lnTo>
                  <a:lnTo>
                    <a:pt x="1447" y="314"/>
                  </a:lnTo>
                  <a:lnTo>
                    <a:pt x="1463" y="359"/>
                  </a:lnTo>
                  <a:lnTo>
                    <a:pt x="1378" y="338"/>
                  </a:lnTo>
                  <a:lnTo>
                    <a:pt x="1226" y="380"/>
                  </a:lnTo>
                  <a:lnTo>
                    <a:pt x="1247" y="466"/>
                  </a:lnTo>
                  <a:lnTo>
                    <a:pt x="1147" y="421"/>
                  </a:lnTo>
                  <a:lnTo>
                    <a:pt x="1055" y="449"/>
                  </a:lnTo>
                  <a:lnTo>
                    <a:pt x="1064" y="521"/>
                  </a:lnTo>
                  <a:lnTo>
                    <a:pt x="988" y="499"/>
                  </a:lnTo>
                  <a:lnTo>
                    <a:pt x="827" y="535"/>
                  </a:lnTo>
                  <a:lnTo>
                    <a:pt x="834" y="618"/>
                  </a:lnTo>
                  <a:lnTo>
                    <a:pt x="779" y="580"/>
                  </a:lnTo>
                  <a:lnTo>
                    <a:pt x="734" y="640"/>
                  </a:lnTo>
                  <a:lnTo>
                    <a:pt x="767" y="566"/>
                  </a:lnTo>
                  <a:lnTo>
                    <a:pt x="751" y="549"/>
                  </a:lnTo>
                  <a:lnTo>
                    <a:pt x="475" y="618"/>
                  </a:lnTo>
                  <a:lnTo>
                    <a:pt x="513" y="735"/>
                  </a:lnTo>
                  <a:lnTo>
                    <a:pt x="430" y="680"/>
                  </a:lnTo>
                  <a:lnTo>
                    <a:pt x="397" y="640"/>
                  </a:lnTo>
                  <a:lnTo>
                    <a:pt x="309" y="680"/>
                  </a:lnTo>
                  <a:lnTo>
                    <a:pt x="321" y="751"/>
                  </a:lnTo>
                  <a:lnTo>
                    <a:pt x="230" y="711"/>
                  </a:lnTo>
                  <a:lnTo>
                    <a:pt x="176" y="704"/>
                  </a:lnTo>
                  <a:lnTo>
                    <a:pt x="92" y="718"/>
                  </a:lnTo>
                  <a:lnTo>
                    <a:pt x="31" y="773"/>
                  </a:lnTo>
                  <a:lnTo>
                    <a:pt x="21" y="811"/>
                  </a:lnTo>
                  <a:lnTo>
                    <a:pt x="38" y="847"/>
                  </a:lnTo>
                  <a:lnTo>
                    <a:pt x="38" y="847"/>
                  </a:lnTo>
                  <a:close/>
                </a:path>
              </a:pathLst>
            </a:custGeom>
            <a:solidFill>
              <a:srgbClr val="000000"/>
            </a:solidFill>
            <a:ln w="9525">
              <a:noFill/>
              <a:round/>
              <a:headEnd/>
              <a:tailEnd/>
            </a:ln>
          </p:spPr>
          <p:txBody>
            <a:bodyPr/>
            <a:lstStyle/>
            <a:p>
              <a:endParaRPr lang="fr-FR"/>
            </a:p>
          </p:txBody>
        </p:sp>
        <p:sp>
          <p:nvSpPr>
            <p:cNvPr id="25" name="Freeform 275"/>
            <p:cNvSpPr>
              <a:spLocks/>
            </p:cNvSpPr>
            <p:nvPr/>
          </p:nvSpPr>
          <p:spPr bwMode="auto">
            <a:xfrm rot="1318663">
              <a:off x="3565" y="1580"/>
              <a:ext cx="129" cy="60"/>
            </a:xfrm>
            <a:custGeom>
              <a:avLst/>
              <a:gdLst/>
              <a:ahLst/>
              <a:cxnLst>
                <a:cxn ang="0">
                  <a:pos x="390" y="110"/>
                </a:cxn>
                <a:cxn ang="0">
                  <a:pos x="323" y="143"/>
                </a:cxn>
                <a:cxn ang="0">
                  <a:pos x="231" y="176"/>
                </a:cxn>
                <a:cxn ang="0">
                  <a:pos x="155" y="186"/>
                </a:cxn>
                <a:cxn ang="0">
                  <a:pos x="86" y="191"/>
                </a:cxn>
                <a:cxn ang="0">
                  <a:pos x="0" y="176"/>
                </a:cxn>
                <a:cxn ang="0">
                  <a:pos x="22" y="110"/>
                </a:cxn>
                <a:cxn ang="0">
                  <a:pos x="31" y="43"/>
                </a:cxn>
                <a:cxn ang="0">
                  <a:pos x="38" y="0"/>
                </a:cxn>
                <a:cxn ang="0">
                  <a:pos x="53" y="10"/>
                </a:cxn>
                <a:cxn ang="0">
                  <a:pos x="38" y="93"/>
                </a:cxn>
                <a:cxn ang="0">
                  <a:pos x="22" y="169"/>
                </a:cxn>
                <a:cxn ang="0">
                  <a:pos x="86" y="176"/>
                </a:cxn>
                <a:cxn ang="0">
                  <a:pos x="190" y="169"/>
                </a:cxn>
                <a:cxn ang="0">
                  <a:pos x="297" y="138"/>
                </a:cxn>
                <a:cxn ang="0">
                  <a:pos x="338" y="98"/>
                </a:cxn>
                <a:cxn ang="0">
                  <a:pos x="390" y="110"/>
                </a:cxn>
                <a:cxn ang="0">
                  <a:pos x="390" y="110"/>
                </a:cxn>
              </a:cxnLst>
              <a:rect l="0" t="0" r="r" b="b"/>
              <a:pathLst>
                <a:path w="390" h="191">
                  <a:moveTo>
                    <a:pt x="390" y="110"/>
                  </a:moveTo>
                  <a:lnTo>
                    <a:pt x="323" y="143"/>
                  </a:lnTo>
                  <a:lnTo>
                    <a:pt x="231" y="176"/>
                  </a:lnTo>
                  <a:lnTo>
                    <a:pt x="155" y="186"/>
                  </a:lnTo>
                  <a:lnTo>
                    <a:pt x="86" y="191"/>
                  </a:lnTo>
                  <a:lnTo>
                    <a:pt x="0" y="176"/>
                  </a:lnTo>
                  <a:lnTo>
                    <a:pt x="22" y="110"/>
                  </a:lnTo>
                  <a:lnTo>
                    <a:pt x="31" y="43"/>
                  </a:lnTo>
                  <a:lnTo>
                    <a:pt x="38" y="0"/>
                  </a:lnTo>
                  <a:lnTo>
                    <a:pt x="53" y="10"/>
                  </a:lnTo>
                  <a:lnTo>
                    <a:pt x="38" y="93"/>
                  </a:lnTo>
                  <a:lnTo>
                    <a:pt x="22" y="169"/>
                  </a:lnTo>
                  <a:lnTo>
                    <a:pt x="86" y="176"/>
                  </a:lnTo>
                  <a:lnTo>
                    <a:pt x="190" y="169"/>
                  </a:lnTo>
                  <a:lnTo>
                    <a:pt x="297" y="138"/>
                  </a:lnTo>
                  <a:lnTo>
                    <a:pt x="338" y="98"/>
                  </a:lnTo>
                  <a:lnTo>
                    <a:pt x="390" y="110"/>
                  </a:lnTo>
                  <a:lnTo>
                    <a:pt x="390" y="110"/>
                  </a:lnTo>
                  <a:close/>
                </a:path>
              </a:pathLst>
            </a:custGeom>
            <a:solidFill>
              <a:srgbClr val="000000"/>
            </a:solidFill>
            <a:ln w="9525">
              <a:noFill/>
              <a:round/>
              <a:headEnd/>
              <a:tailEnd/>
            </a:ln>
          </p:spPr>
          <p:txBody>
            <a:bodyPr/>
            <a:lstStyle/>
            <a:p>
              <a:endParaRPr lang="fr-FR"/>
            </a:p>
          </p:txBody>
        </p:sp>
        <p:sp>
          <p:nvSpPr>
            <p:cNvPr id="26" name="Freeform 276"/>
            <p:cNvSpPr>
              <a:spLocks/>
            </p:cNvSpPr>
            <p:nvPr/>
          </p:nvSpPr>
          <p:spPr bwMode="auto">
            <a:xfrm rot="1318663">
              <a:off x="3509" y="1557"/>
              <a:ext cx="13" cy="33"/>
            </a:xfrm>
            <a:custGeom>
              <a:avLst/>
              <a:gdLst/>
              <a:ahLst/>
              <a:cxnLst>
                <a:cxn ang="0">
                  <a:pos x="38" y="107"/>
                </a:cxn>
                <a:cxn ang="0">
                  <a:pos x="0" y="15"/>
                </a:cxn>
                <a:cxn ang="0">
                  <a:pos x="22" y="0"/>
                </a:cxn>
                <a:cxn ang="0">
                  <a:pos x="38" y="107"/>
                </a:cxn>
                <a:cxn ang="0">
                  <a:pos x="38" y="107"/>
                </a:cxn>
              </a:cxnLst>
              <a:rect l="0" t="0" r="r" b="b"/>
              <a:pathLst>
                <a:path w="38" h="107">
                  <a:moveTo>
                    <a:pt x="38" y="107"/>
                  </a:moveTo>
                  <a:lnTo>
                    <a:pt x="0" y="15"/>
                  </a:lnTo>
                  <a:lnTo>
                    <a:pt x="22" y="0"/>
                  </a:lnTo>
                  <a:lnTo>
                    <a:pt x="38" y="107"/>
                  </a:lnTo>
                  <a:lnTo>
                    <a:pt x="38" y="107"/>
                  </a:lnTo>
                  <a:close/>
                </a:path>
              </a:pathLst>
            </a:custGeom>
            <a:solidFill>
              <a:srgbClr val="000000"/>
            </a:solidFill>
            <a:ln w="9525">
              <a:noFill/>
              <a:round/>
              <a:headEnd/>
              <a:tailEnd/>
            </a:ln>
          </p:spPr>
          <p:txBody>
            <a:bodyPr/>
            <a:lstStyle/>
            <a:p>
              <a:endParaRPr lang="fr-FR"/>
            </a:p>
          </p:txBody>
        </p:sp>
        <p:sp>
          <p:nvSpPr>
            <p:cNvPr id="27" name="Freeform 277"/>
            <p:cNvSpPr>
              <a:spLocks/>
            </p:cNvSpPr>
            <p:nvPr/>
          </p:nvSpPr>
          <p:spPr bwMode="auto">
            <a:xfrm rot="1318663">
              <a:off x="3531" y="1418"/>
              <a:ext cx="60" cy="139"/>
            </a:xfrm>
            <a:custGeom>
              <a:avLst/>
              <a:gdLst/>
              <a:ahLst/>
              <a:cxnLst>
                <a:cxn ang="0">
                  <a:pos x="15" y="449"/>
                </a:cxn>
                <a:cxn ang="0">
                  <a:pos x="0" y="342"/>
                </a:cxn>
                <a:cxn ang="0">
                  <a:pos x="22" y="228"/>
                </a:cxn>
                <a:cxn ang="0">
                  <a:pos x="53" y="152"/>
                </a:cxn>
                <a:cxn ang="0">
                  <a:pos x="107" y="69"/>
                </a:cxn>
                <a:cxn ang="0">
                  <a:pos x="98" y="14"/>
                </a:cxn>
                <a:cxn ang="0">
                  <a:pos x="121" y="36"/>
                </a:cxn>
                <a:cxn ang="0">
                  <a:pos x="181" y="0"/>
                </a:cxn>
                <a:cxn ang="0">
                  <a:pos x="129" y="69"/>
                </a:cxn>
                <a:cxn ang="0">
                  <a:pos x="121" y="121"/>
                </a:cxn>
                <a:cxn ang="0">
                  <a:pos x="160" y="173"/>
                </a:cxn>
                <a:cxn ang="0">
                  <a:pos x="107" y="131"/>
                </a:cxn>
                <a:cxn ang="0">
                  <a:pos x="69" y="181"/>
                </a:cxn>
                <a:cxn ang="0">
                  <a:pos x="81" y="219"/>
                </a:cxn>
                <a:cxn ang="0">
                  <a:pos x="114" y="273"/>
                </a:cxn>
                <a:cxn ang="0">
                  <a:pos x="43" y="228"/>
                </a:cxn>
                <a:cxn ang="0">
                  <a:pos x="31" y="295"/>
                </a:cxn>
                <a:cxn ang="0">
                  <a:pos x="38" y="335"/>
                </a:cxn>
                <a:cxn ang="0">
                  <a:pos x="60" y="366"/>
                </a:cxn>
                <a:cxn ang="0">
                  <a:pos x="22" y="366"/>
                </a:cxn>
                <a:cxn ang="0">
                  <a:pos x="31" y="411"/>
                </a:cxn>
                <a:cxn ang="0">
                  <a:pos x="31" y="442"/>
                </a:cxn>
                <a:cxn ang="0">
                  <a:pos x="15" y="449"/>
                </a:cxn>
                <a:cxn ang="0">
                  <a:pos x="15" y="449"/>
                </a:cxn>
              </a:cxnLst>
              <a:rect l="0" t="0" r="r" b="b"/>
              <a:pathLst>
                <a:path w="181" h="449">
                  <a:moveTo>
                    <a:pt x="15" y="449"/>
                  </a:moveTo>
                  <a:lnTo>
                    <a:pt x="0" y="342"/>
                  </a:lnTo>
                  <a:lnTo>
                    <a:pt x="22" y="228"/>
                  </a:lnTo>
                  <a:lnTo>
                    <a:pt x="53" y="152"/>
                  </a:lnTo>
                  <a:lnTo>
                    <a:pt x="107" y="69"/>
                  </a:lnTo>
                  <a:lnTo>
                    <a:pt x="98" y="14"/>
                  </a:lnTo>
                  <a:lnTo>
                    <a:pt x="121" y="36"/>
                  </a:lnTo>
                  <a:lnTo>
                    <a:pt x="181" y="0"/>
                  </a:lnTo>
                  <a:lnTo>
                    <a:pt x="129" y="69"/>
                  </a:lnTo>
                  <a:lnTo>
                    <a:pt x="121" y="121"/>
                  </a:lnTo>
                  <a:lnTo>
                    <a:pt x="160" y="173"/>
                  </a:lnTo>
                  <a:lnTo>
                    <a:pt x="107" y="131"/>
                  </a:lnTo>
                  <a:lnTo>
                    <a:pt x="69" y="181"/>
                  </a:lnTo>
                  <a:lnTo>
                    <a:pt x="81" y="219"/>
                  </a:lnTo>
                  <a:lnTo>
                    <a:pt x="114" y="273"/>
                  </a:lnTo>
                  <a:lnTo>
                    <a:pt x="43" y="228"/>
                  </a:lnTo>
                  <a:lnTo>
                    <a:pt x="31" y="295"/>
                  </a:lnTo>
                  <a:lnTo>
                    <a:pt x="38" y="335"/>
                  </a:lnTo>
                  <a:lnTo>
                    <a:pt x="60" y="366"/>
                  </a:lnTo>
                  <a:lnTo>
                    <a:pt x="22" y="366"/>
                  </a:lnTo>
                  <a:lnTo>
                    <a:pt x="31" y="411"/>
                  </a:lnTo>
                  <a:lnTo>
                    <a:pt x="31" y="442"/>
                  </a:lnTo>
                  <a:lnTo>
                    <a:pt x="15" y="449"/>
                  </a:lnTo>
                  <a:lnTo>
                    <a:pt x="15" y="449"/>
                  </a:lnTo>
                  <a:close/>
                </a:path>
              </a:pathLst>
            </a:custGeom>
            <a:solidFill>
              <a:srgbClr val="000000"/>
            </a:solidFill>
            <a:ln w="9525">
              <a:noFill/>
              <a:round/>
              <a:headEnd/>
              <a:tailEnd/>
            </a:ln>
          </p:spPr>
          <p:txBody>
            <a:bodyPr/>
            <a:lstStyle/>
            <a:p>
              <a:endParaRPr lang="fr-FR"/>
            </a:p>
          </p:txBody>
        </p:sp>
        <p:sp>
          <p:nvSpPr>
            <p:cNvPr id="28" name="Freeform 278"/>
            <p:cNvSpPr>
              <a:spLocks/>
            </p:cNvSpPr>
            <p:nvPr/>
          </p:nvSpPr>
          <p:spPr bwMode="auto">
            <a:xfrm rot="1318663">
              <a:off x="3520" y="1553"/>
              <a:ext cx="51" cy="48"/>
            </a:xfrm>
            <a:custGeom>
              <a:avLst/>
              <a:gdLst/>
              <a:ahLst/>
              <a:cxnLst>
                <a:cxn ang="0">
                  <a:pos x="12" y="154"/>
                </a:cxn>
                <a:cxn ang="0">
                  <a:pos x="67" y="116"/>
                </a:cxn>
                <a:cxn ang="0">
                  <a:pos x="105" y="76"/>
                </a:cxn>
                <a:cxn ang="0">
                  <a:pos x="152" y="0"/>
                </a:cxn>
                <a:cxn ang="0">
                  <a:pos x="138" y="9"/>
                </a:cxn>
                <a:cxn ang="0">
                  <a:pos x="105" y="54"/>
                </a:cxn>
                <a:cxn ang="0">
                  <a:pos x="60" y="92"/>
                </a:cxn>
                <a:cxn ang="0">
                  <a:pos x="0" y="131"/>
                </a:cxn>
                <a:cxn ang="0">
                  <a:pos x="12" y="154"/>
                </a:cxn>
                <a:cxn ang="0">
                  <a:pos x="12" y="154"/>
                </a:cxn>
              </a:cxnLst>
              <a:rect l="0" t="0" r="r" b="b"/>
              <a:pathLst>
                <a:path w="152" h="154">
                  <a:moveTo>
                    <a:pt x="12" y="154"/>
                  </a:moveTo>
                  <a:lnTo>
                    <a:pt x="67" y="116"/>
                  </a:lnTo>
                  <a:lnTo>
                    <a:pt x="105" y="76"/>
                  </a:lnTo>
                  <a:lnTo>
                    <a:pt x="152" y="0"/>
                  </a:lnTo>
                  <a:lnTo>
                    <a:pt x="138" y="9"/>
                  </a:lnTo>
                  <a:lnTo>
                    <a:pt x="105" y="54"/>
                  </a:lnTo>
                  <a:lnTo>
                    <a:pt x="60" y="92"/>
                  </a:lnTo>
                  <a:lnTo>
                    <a:pt x="0" y="131"/>
                  </a:lnTo>
                  <a:lnTo>
                    <a:pt x="12" y="154"/>
                  </a:lnTo>
                  <a:lnTo>
                    <a:pt x="12" y="154"/>
                  </a:lnTo>
                  <a:close/>
                </a:path>
              </a:pathLst>
            </a:custGeom>
            <a:solidFill>
              <a:srgbClr val="000000"/>
            </a:solidFill>
            <a:ln w="9525">
              <a:noFill/>
              <a:round/>
              <a:headEnd/>
              <a:tailEnd/>
            </a:ln>
          </p:spPr>
          <p:txBody>
            <a:bodyPr/>
            <a:lstStyle/>
            <a:p>
              <a:endParaRPr lang="fr-FR"/>
            </a:p>
          </p:txBody>
        </p:sp>
        <p:sp>
          <p:nvSpPr>
            <p:cNvPr id="29" name="Freeform 279"/>
            <p:cNvSpPr>
              <a:spLocks/>
            </p:cNvSpPr>
            <p:nvPr/>
          </p:nvSpPr>
          <p:spPr bwMode="auto">
            <a:xfrm rot="1318663">
              <a:off x="3585" y="1528"/>
              <a:ext cx="18" cy="25"/>
            </a:xfrm>
            <a:custGeom>
              <a:avLst/>
              <a:gdLst/>
              <a:ahLst/>
              <a:cxnLst>
                <a:cxn ang="0">
                  <a:pos x="0" y="79"/>
                </a:cxn>
                <a:cxn ang="0">
                  <a:pos x="0" y="7"/>
                </a:cxn>
                <a:cxn ang="0">
                  <a:pos x="29" y="0"/>
                </a:cxn>
                <a:cxn ang="0">
                  <a:pos x="55" y="69"/>
                </a:cxn>
                <a:cxn ang="0">
                  <a:pos x="38" y="62"/>
                </a:cxn>
                <a:cxn ang="0">
                  <a:pos x="22" y="31"/>
                </a:cxn>
                <a:cxn ang="0">
                  <a:pos x="14" y="69"/>
                </a:cxn>
                <a:cxn ang="0">
                  <a:pos x="0" y="79"/>
                </a:cxn>
                <a:cxn ang="0">
                  <a:pos x="0" y="79"/>
                </a:cxn>
              </a:cxnLst>
              <a:rect l="0" t="0" r="r" b="b"/>
              <a:pathLst>
                <a:path w="55" h="79">
                  <a:moveTo>
                    <a:pt x="0" y="79"/>
                  </a:moveTo>
                  <a:lnTo>
                    <a:pt x="0" y="7"/>
                  </a:lnTo>
                  <a:lnTo>
                    <a:pt x="29" y="0"/>
                  </a:lnTo>
                  <a:lnTo>
                    <a:pt x="55" y="69"/>
                  </a:lnTo>
                  <a:lnTo>
                    <a:pt x="38" y="62"/>
                  </a:lnTo>
                  <a:lnTo>
                    <a:pt x="22" y="31"/>
                  </a:lnTo>
                  <a:lnTo>
                    <a:pt x="14" y="69"/>
                  </a:lnTo>
                  <a:lnTo>
                    <a:pt x="0" y="79"/>
                  </a:lnTo>
                  <a:lnTo>
                    <a:pt x="0" y="79"/>
                  </a:lnTo>
                  <a:close/>
                </a:path>
              </a:pathLst>
            </a:custGeom>
            <a:solidFill>
              <a:srgbClr val="000000"/>
            </a:solidFill>
            <a:ln w="9525">
              <a:noFill/>
              <a:round/>
              <a:headEnd/>
              <a:tailEnd/>
            </a:ln>
          </p:spPr>
          <p:txBody>
            <a:bodyPr/>
            <a:lstStyle/>
            <a:p>
              <a:endParaRPr lang="fr-FR"/>
            </a:p>
          </p:txBody>
        </p:sp>
        <p:sp>
          <p:nvSpPr>
            <p:cNvPr id="30" name="Freeform 280"/>
            <p:cNvSpPr>
              <a:spLocks/>
            </p:cNvSpPr>
            <p:nvPr/>
          </p:nvSpPr>
          <p:spPr bwMode="auto">
            <a:xfrm rot="1318663">
              <a:off x="3541" y="1542"/>
              <a:ext cx="343" cy="268"/>
            </a:xfrm>
            <a:custGeom>
              <a:avLst/>
              <a:gdLst/>
              <a:ahLst/>
              <a:cxnLst>
                <a:cxn ang="0">
                  <a:pos x="43" y="616"/>
                </a:cxn>
                <a:cxn ang="0">
                  <a:pos x="95" y="625"/>
                </a:cxn>
                <a:cxn ang="0">
                  <a:pos x="211" y="680"/>
                </a:cxn>
                <a:cxn ang="0">
                  <a:pos x="292" y="694"/>
                </a:cxn>
                <a:cxn ang="0">
                  <a:pos x="321" y="728"/>
                </a:cxn>
                <a:cxn ang="0">
                  <a:pos x="430" y="775"/>
                </a:cxn>
                <a:cxn ang="0">
                  <a:pos x="527" y="804"/>
                </a:cxn>
                <a:cxn ang="0">
                  <a:pos x="584" y="761"/>
                </a:cxn>
                <a:cxn ang="0">
                  <a:pos x="639" y="680"/>
                </a:cxn>
                <a:cxn ang="0">
                  <a:pos x="670" y="578"/>
                </a:cxn>
                <a:cxn ang="0">
                  <a:pos x="684" y="490"/>
                </a:cxn>
                <a:cxn ang="0">
                  <a:pos x="660" y="364"/>
                </a:cxn>
                <a:cxn ang="0">
                  <a:pos x="710" y="261"/>
                </a:cxn>
                <a:cxn ang="0">
                  <a:pos x="777" y="166"/>
                </a:cxn>
                <a:cxn ang="0">
                  <a:pos x="858" y="95"/>
                </a:cxn>
                <a:cxn ang="0">
                  <a:pos x="946" y="50"/>
                </a:cxn>
                <a:cxn ang="0">
                  <a:pos x="1036" y="140"/>
                </a:cxn>
                <a:cxn ang="0">
                  <a:pos x="993" y="47"/>
                </a:cxn>
                <a:cxn ang="0">
                  <a:pos x="919" y="88"/>
                </a:cxn>
                <a:cxn ang="0">
                  <a:pos x="872" y="173"/>
                </a:cxn>
                <a:cxn ang="0">
                  <a:pos x="872" y="280"/>
                </a:cxn>
                <a:cxn ang="0">
                  <a:pos x="858" y="173"/>
                </a:cxn>
                <a:cxn ang="0">
                  <a:pos x="843" y="119"/>
                </a:cxn>
                <a:cxn ang="0">
                  <a:pos x="801" y="204"/>
                </a:cxn>
                <a:cxn ang="0">
                  <a:pos x="786" y="276"/>
                </a:cxn>
                <a:cxn ang="0">
                  <a:pos x="741" y="285"/>
                </a:cxn>
                <a:cxn ang="0">
                  <a:pos x="737" y="345"/>
                </a:cxn>
                <a:cxn ang="0">
                  <a:pos x="727" y="437"/>
                </a:cxn>
                <a:cxn ang="0">
                  <a:pos x="722" y="461"/>
                </a:cxn>
                <a:cxn ang="0">
                  <a:pos x="737" y="582"/>
                </a:cxn>
                <a:cxn ang="0">
                  <a:pos x="760" y="673"/>
                </a:cxn>
                <a:cxn ang="0">
                  <a:pos x="741" y="678"/>
                </a:cxn>
                <a:cxn ang="0">
                  <a:pos x="703" y="621"/>
                </a:cxn>
                <a:cxn ang="0">
                  <a:pos x="677" y="601"/>
                </a:cxn>
                <a:cxn ang="0">
                  <a:pos x="677" y="678"/>
                </a:cxn>
                <a:cxn ang="0">
                  <a:pos x="641" y="751"/>
                </a:cxn>
                <a:cxn ang="0">
                  <a:pos x="608" y="858"/>
                </a:cxn>
                <a:cxn ang="0">
                  <a:pos x="525" y="868"/>
                </a:cxn>
                <a:cxn ang="0">
                  <a:pos x="442" y="816"/>
                </a:cxn>
                <a:cxn ang="0">
                  <a:pos x="397" y="797"/>
                </a:cxn>
                <a:cxn ang="0">
                  <a:pos x="349" y="806"/>
                </a:cxn>
                <a:cxn ang="0">
                  <a:pos x="326" y="827"/>
                </a:cxn>
                <a:cxn ang="0">
                  <a:pos x="278" y="751"/>
                </a:cxn>
                <a:cxn ang="0">
                  <a:pos x="214" y="732"/>
                </a:cxn>
                <a:cxn ang="0">
                  <a:pos x="166" y="689"/>
                </a:cxn>
                <a:cxn ang="0">
                  <a:pos x="81" y="651"/>
                </a:cxn>
                <a:cxn ang="0">
                  <a:pos x="40" y="621"/>
                </a:cxn>
                <a:cxn ang="0">
                  <a:pos x="0" y="556"/>
                </a:cxn>
              </a:cxnLst>
              <a:rect l="0" t="0" r="r" b="b"/>
              <a:pathLst>
                <a:path w="1036" h="868">
                  <a:moveTo>
                    <a:pt x="0" y="556"/>
                  </a:moveTo>
                  <a:lnTo>
                    <a:pt x="43" y="616"/>
                  </a:lnTo>
                  <a:lnTo>
                    <a:pt x="74" y="625"/>
                  </a:lnTo>
                  <a:lnTo>
                    <a:pt x="95" y="625"/>
                  </a:lnTo>
                  <a:lnTo>
                    <a:pt x="128" y="668"/>
                  </a:lnTo>
                  <a:lnTo>
                    <a:pt x="211" y="680"/>
                  </a:lnTo>
                  <a:lnTo>
                    <a:pt x="245" y="706"/>
                  </a:lnTo>
                  <a:lnTo>
                    <a:pt x="292" y="694"/>
                  </a:lnTo>
                  <a:lnTo>
                    <a:pt x="311" y="678"/>
                  </a:lnTo>
                  <a:lnTo>
                    <a:pt x="321" y="728"/>
                  </a:lnTo>
                  <a:lnTo>
                    <a:pt x="390" y="780"/>
                  </a:lnTo>
                  <a:lnTo>
                    <a:pt x="430" y="775"/>
                  </a:lnTo>
                  <a:lnTo>
                    <a:pt x="468" y="806"/>
                  </a:lnTo>
                  <a:lnTo>
                    <a:pt x="527" y="804"/>
                  </a:lnTo>
                  <a:lnTo>
                    <a:pt x="561" y="780"/>
                  </a:lnTo>
                  <a:lnTo>
                    <a:pt x="584" y="761"/>
                  </a:lnTo>
                  <a:lnTo>
                    <a:pt x="627" y="725"/>
                  </a:lnTo>
                  <a:lnTo>
                    <a:pt x="639" y="680"/>
                  </a:lnTo>
                  <a:lnTo>
                    <a:pt x="618" y="630"/>
                  </a:lnTo>
                  <a:lnTo>
                    <a:pt x="670" y="578"/>
                  </a:lnTo>
                  <a:lnTo>
                    <a:pt x="689" y="528"/>
                  </a:lnTo>
                  <a:lnTo>
                    <a:pt x="684" y="490"/>
                  </a:lnTo>
                  <a:lnTo>
                    <a:pt x="660" y="428"/>
                  </a:lnTo>
                  <a:lnTo>
                    <a:pt x="660" y="364"/>
                  </a:lnTo>
                  <a:lnTo>
                    <a:pt x="677" y="299"/>
                  </a:lnTo>
                  <a:lnTo>
                    <a:pt x="710" y="261"/>
                  </a:lnTo>
                  <a:lnTo>
                    <a:pt x="744" y="228"/>
                  </a:lnTo>
                  <a:lnTo>
                    <a:pt x="777" y="166"/>
                  </a:lnTo>
                  <a:lnTo>
                    <a:pt x="786" y="114"/>
                  </a:lnTo>
                  <a:lnTo>
                    <a:pt x="858" y="95"/>
                  </a:lnTo>
                  <a:lnTo>
                    <a:pt x="872" y="76"/>
                  </a:lnTo>
                  <a:lnTo>
                    <a:pt x="946" y="50"/>
                  </a:lnTo>
                  <a:lnTo>
                    <a:pt x="1000" y="0"/>
                  </a:lnTo>
                  <a:lnTo>
                    <a:pt x="1036" y="140"/>
                  </a:lnTo>
                  <a:lnTo>
                    <a:pt x="1005" y="166"/>
                  </a:lnTo>
                  <a:lnTo>
                    <a:pt x="993" y="47"/>
                  </a:lnTo>
                  <a:lnTo>
                    <a:pt x="960" y="88"/>
                  </a:lnTo>
                  <a:lnTo>
                    <a:pt x="919" y="88"/>
                  </a:lnTo>
                  <a:lnTo>
                    <a:pt x="896" y="154"/>
                  </a:lnTo>
                  <a:lnTo>
                    <a:pt x="872" y="173"/>
                  </a:lnTo>
                  <a:lnTo>
                    <a:pt x="884" y="242"/>
                  </a:lnTo>
                  <a:lnTo>
                    <a:pt x="872" y="280"/>
                  </a:lnTo>
                  <a:lnTo>
                    <a:pt x="872" y="233"/>
                  </a:lnTo>
                  <a:lnTo>
                    <a:pt x="858" y="173"/>
                  </a:lnTo>
                  <a:lnTo>
                    <a:pt x="862" y="140"/>
                  </a:lnTo>
                  <a:lnTo>
                    <a:pt x="843" y="119"/>
                  </a:lnTo>
                  <a:lnTo>
                    <a:pt x="798" y="145"/>
                  </a:lnTo>
                  <a:lnTo>
                    <a:pt x="801" y="204"/>
                  </a:lnTo>
                  <a:lnTo>
                    <a:pt x="782" y="228"/>
                  </a:lnTo>
                  <a:lnTo>
                    <a:pt x="786" y="276"/>
                  </a:lnTo>
                  <a:lnTo>
                    <a:pt x="775" y="295"/>
                  </a:lnTo>
                  <a:lnTo>
                    <a:pt x="741" y="285"/>
                  </a:lnTo>
                  <a:lnTo>
                    <a:pt x="722" y="314"/>
                  </a:lnTo>
                  <a:lnTo>
                    <a:pt x="737" y="345"/>
                  </a:lnTo>
                  <a:lnTo>
                    <a:pt x="741" y="397"/>
                  </a:lnTo>
                  <a:lnTo>
                    <a:pt x="727" y="437"/>
                  </a:lnTo>
                  <a:lnTo>
                    <a:pt x="777" y="461"/>
                  </a:lnTo>
                  <a:lnTo>
                    <a:pt x="722" y="461"/>
                  </a:lnTo>
                  <a:lnTo>
                    <a:pt x="708" y="535"/>
                  </a:lnTo>
                  <a:lnTo>
                    <a:pt x="737" y="582"/>
                  </a:lnTo>
                  <a:lnTo>
                    <a:pt x="737" y="635"/>
                  </a:lnTo>
                  <a:lnTo>
                    <a:pt x="760" y="673"/>
                  </a:lnTo>
                  <a:lnTo>
                    <a:pt x="741" y="732"/>
                  </a:lnTo>
                  <a:lnTo>
                    <a:pt x="741" y="678"/>
                  </a:lnTo>
                  <a:lnTo>
                    <a:pt x="727" y="649"/>
                  </a:lnTo>
                  <a:lnTo>
                    <a:pt x="703" y="621"/>
                  </a:lnTo>
                  <a:lnTo>
                    <a:pt x="694" y="571"/>
                  </a:lnTo>
                  <a:lnTo>
                    <a:pt x="677" y="601"/>
                  </a:lnTo>
                  <a:lnTo>
                    <a:pt x="646" y="625"/>
                  </a:lnTo>
                  <a:lnTo>
                    <a:pt x="677" y="678"/>
                  </a:lnTo>
                  <a:lnTo>
                    <a:pt x="660" y="718"/>
                  </a:lnTo>
                  <a:lnTo>
                    <a:pt x="641" y="751"/>
                  </a:lnTo>
                  <a:lnTo>
                    <a:pt x="646" y="797"/>
                  </a:lnTo>
                  <a:lnTo>
                    <a:pt x="608" y="858"/>
                  </a:lnTo>
                  <a:lnTo>
                    <a:pt x="539" y="827"/>
                  </a:lnTo>
                  <a:lnTo>
                    <a:pt x="525" y="868"/>
                  </a:lnTo>
                  <a:lnTo>
                    <a:pt x="468" y="868"/>
                  </a:lnTo>
                  <a:lnTo>
                    <a:pt x="442" y="816"/>
                  </a:lnTo>
                  <a:lnTo>
                    <a:pt x="428" y="797"/>
                  </a:lnTo>
                  <a:lnTo>
                    <a:pt x="397" y="797"/>
                  </a:lnTo>
                  <a:lnTo>
                    <a:pt x="361" y="780"/>
                  </a:lnTo>
                  <a:lnTo>
                    <a:pt x="349" y="806"/>
                  </a:lnTo>
                  <a:lnTo>
                    <a:pt x="356" y="863"/>
                  </a:lnTo>
                  <a:lnTo>
                    <a:pt x="326" y="827"/>
                  </a:lnTo>
                  <a:lnTo>
                    <a:pt x="314" y="785"/>
                  </a:lnTo>
                  <a:lnTo>
                    <a:pt x="278" y="751"/>
                  </a:lnTo>
                  <a:lnTo>
                    <a:pt x="245" y="766"/>
                  </a:lnTo>
                  <a:lnTo>
                    <a:pt x="214" y="732"/>
                  </a:lnTo>
                  <a:lnTo>
                    <a:pt x="183" y="749"/>
                  </a:lnTo>
                  <a:lnTo>
                    <a:pt x="166" y="689"/>
                  </a:lnTo>
                  <a:lnTo>
                    <a:pt x="109" y="699"/>
                  </a:lnTo>
                  <a:lnTo>
                    <a:pt x="81" y="651"/>
                  </a:lnTo>
                  <a:lnTo>
                    <a:pt x="81" y="640"/>
                  </a:lnTo>
                  <a:lnTo>
                    <a:pt x="40" y="621"/>
                  </a:lnTo>
                  <a:lnTo>
                    <a:pt x="0" y="556"/>
                  </a:lnTo>
                  <a:lnTo>
                    <a:pt x="0" y="556"/>
                  </a:lnTo>
                  <a:close/>
                </a:path>
              </a:pathLst>
            </a:custGeom>
            <a:solidFill>
              <a:srgbClr val="000000"/>
            </a:solidFill>
            <a:ln w="9525">
              <a:noFill/>
              <a:round/>
              <a:headEnd/>
              <a:tailEnd/>
            </a:ln>
          </p:spPr>
          <p:txBody>
            <a:bodyPr/>
            <a:lstStyle/>
            <a:p>
              <a:endParaRPr lang="fr-FR"/>
            </a:p>
          </p:txBody>
        </p:sp>
        <p:sp>
          <p:nvSpPr>
            <p:cNvPr id="31" name="Freeform 281"/>
            <p:cNvSpPr>
              <a:spLocks/>
            </p:cNvSpPr>
            <p:nvPr/>
          </p:nvSpPr>
          <p:spPr bwMode="auto">
            <a:xfrm rot="1318663">
              <a:off x="3576" y="1370"/>
              <a:ext cx="451" cy="265"/>
            </a:xfrm>
            <a:custGeom>
              <a:avLst/>
              <a:gdLst/>
              <a:ahLst/>
              <a:cxnLst>
                <a:cxn ang="0">
                  <a:pos x="1338" y="14"/>
                </a:cxn>
                <a:cxn ang="0">
                  <a:pos x="1297" y="67"/>
                </a:cxn>
                <a:cxn ang="0">
                  <a:pos x="1278" y="109"/>
                </a:cxn>
                <a:cxn ang="0">
                  <a:pos x="1271" y="183"/>
                </a:cxn>
                <a:cxn ang="0">
                  <a:pos x="1264" y="245"/>
                </a:cxn>
                <a:cxn ang="0">
                  <a:pos x="1231" y="295"/>
                </a:cxn>
                <a:cxn ang="0">
                  <a:pos x="1181" y="316"/>
                </a:cxn>
                <a:cxn ang="0">
                  <a:pos x="1095" y="331"/>
                </a:cxn>
                <a:cxn ang="0">
                  <a:pos x="1041" y="323"/>
                </a:cxn>
                <a:cxn ang="0">
                  <a:pos x="1007" y="354"/>
                </a:cxn>
                <a:cxn ang="0">
                  <a:pos x="960" y="373"/>
                </a:cxn>
                <a:cxn ang="0">
                  <a:pos x="905" y="373"/>
                </a:cxn>
                <a:cxn ang="0">
                  <a:pos x="877" y="416"/>
                </a:cxn>
                <a:cxn ang="0">
                  <a:pos x="834" y="440"/>
                </a:cxn>
                <a:cxn ang="0">
                  <a:pos x="784" y="445"/>
                </a:cxn>
                <a:cxn ang="0">
                  <a:pos x="765" y="473"/>
                </a:cxn>
                <a:cxn ang="0">
                  <a:pos x="734" y="488"/>
                </a:cxn>
                <a:cxn ang="0">
                  <a:pos x="710" y="509"/>
                </a:cxn>
                <a:cxn ang="0">
                  <a:pos x="668" y="499"/>
                </a:cxn>
                <a:cxn ang="0">
                  <a:pos x="644" y="542"/>
                </a:cxn>
                <a:cxn ang="0">
                  <a:pos x="587" y="566"/>
                </a:cxn>
                <a:cxn ang="0">
                  <a:pos x="535" y="547"/>
                </a:cxn>
                <a:cxn ang="0">
                  <a:pos x="511" y="599"/>
                </a:cxn>
                <a:cxn ang="0">
                  <a:pos x="447" y="630"/>
                </a:cxn>
                <a:cxn ang="0">
                  <a:pos x="399" y="630"/>
                </a:cxn>
                <a:cxn ang="0">
                  <a:pos x="307" y="659"/>
                </a:cxn>
                <a:cxn ang="0">
                  <a:pos x="273" y="690"/>
                </a:cxn>
                <a:cxn ang="0">
                  <a:pos x="221" y="697"/>
                </a:cxn>
                <a:cxn ang="0">
                  <a:pos x="174" y="671"/>
                </a:cxn>
                <a:cxn ang="0">
                  <a:pos x="109" y="690"/>
                </a:cxn>
                <a:cxn ang="0">
                  <a:pos x="43" y="747"/>
                </a:cxn>
                <a:cxn ang="0">
                  <a:pos x="0" y="854"/>
                </a:cxn>
                <a:cxn ang="0">
                  <a:pos x="57" y="761"/>
                </a:cxn>
                <a:cxn ang="0">
                  <a:pos x="140" y="704"/>
                </a:cxn>
                <a:cxn ang="0">
                  <a:pos x="235" y="709"/>
                </a:cxn>
                <a:cxn ang="0">
                  <a:pos x="299" y="702"/>
                </a:cxn>
                <a:cxn ang="0">
                  <a:pos x="385" y="664"/>
                </a:cxn>
                <a:cxn ang="0">
                  <a:pos x="421" y="640"/>
                </a:cxn>
                <a:cxn ang="0">
                  <a:pos x="463" y="637"/>
                </a:cxn>
                <a:cxn ang="0">
                  <a:pos x="530" y="604"/>
                </a:cxn>
                <a:cxn ang="0">
                  <a:pos x="549" y="573"/>
                </a:cxn>
                <a:cxn ang="0">
                  <a:pos x="604" y="573"/>
                </a:cxn>
                <a:cxn ang="0">
                  <a:pos x="663" y="566"/>
                </a:cxn>
                <a:cxn ang="0">
                  <a:pos x="689" y="523"/>
                </a:cxn>
                <a:cxn ang="0">
                  <a:pos x="722" y="523"/>
                </a:cxn>
                <a:cxn ang="0">
                  <a:pos x="801" y="452"/>
                </a:cxn>
                <a:cxn ang="0">
                  <a:pos x="884" y="433"/>
                </a:cxn>
                <a:cxn ang="0">
                  <a:pos x="931" y="397"/>
                </a:cxn>
                <a:cxn ang="0">
                  <a:pos x="1015" y="373"/>
                </a:cxn>
                <a:cxn ang="0">
                  <a:pos x="1048" y="347"/>
                </a:cxn>
                <a:cxn ang="0">
                  <a:pos x="1136" y="342"/>
                </a:cxn>
                <a:cxn ang="0">
                  <a:pos x="1245" y="309"/>
                </a:cxn>
                <a:cxn ang="0">
                  <a:pos x="1288" y="247"/>
                </a:cxn>
                <a:cxn ang="0">
                  <a:pos x="1293" y="193"/>
                </a:cxn>
                <a:cxn ang="0">
                  <a:pos x="1293" y="128"/>
                </a:cxn>
                <a:cxn ang="0">
                  <a:pos x="1309" y="67"/>
                </a:cxn>
                <a:cxn ang="0">
                  <a:pos x="1361" y="0"/>
                </a:cxn>
                <a:cxn ang="0">
                  <a:pos x="1338" y="14"/>
                </a:cxn>
                <a:cxn ang="0">
                  <a:pos x="1338" y="14"/>
                </a:cxn>
              </a:cxnLst>
              <a:rect l="0" t="0" r="r" b="b"/>
              <a:pathLst>
                <a:path w="1361" h="854">
                  <a:moveTo>
                    <a:pt x="1338" y="14"/>
                  </a:moveTo>
                  <a:lnTo>
                    <a:pt x="1297" y="67"/>
                  </a:lnTo>
                  <a:lnTo>
                    <a:pt x="1278" y="109"/>
                  </a:lnTo>
                  <a:lnTo>
                    <a:pt x="1271" y="183"/>
                  </a:lnTo>
                  <a:lnTo>
                    <a:pt x="1264" y="245"/>
                  </a:lnTo>
                  <a:lnTo>
                    <a:pt x="1231" y="295"/>
                  </a:lnTo>
                  <a:lnTo>
                    <a:pt x="1181" y="316"/>
                  </a:lnTo>
                  <a:lnTo>
                    <a:pt x="1095" y="331"/>
                  </a:lnTo>
                  <a:lnTo>
                    <a:pt x="1041" y="323"/>
                  </a:lnTo>
                  <a:lnTo>
                    <a:pt x="1007" y="354"/>
                  </a:lnTo>
                  <a:lnTo>
                    <a:pt x="960" y="373"/>
                  </a:lnTo>
                  <a:lnTo>
                    <a:pt x="905" y="373"/>
                  </a:lnTo>
                  <a:lnTo>
                    <a:pt x="877" y="416"/>
                  </a:lnTo>
                  <a:lnTo>
                    <a:pt x="834" y="440"/>
                  </a:lnTo>
                  <a:lnTo>
                    <a:pt x="784" y="445"/>
                  </a:lnTo>
                  <a:lnTo>
                    <a:pt x="765" y="473"/>
                  </a:lnTo>
                  <a:lnTo>
                    <a:pt x="734" y="488"/>
                  </a:lnTo>
                  <a:lnTo>
                    <a:pt x="710" y="509"/>
                  </a:lnTo>
                  <a:lnTo>
                    <a:pt x="668" y="499"/>
                  </a:lnTo>
                  <a:lnTo>
                    <a:pt x="644" y="542"/>
                  </a:lnTo>
                  <a:lnTo>
                    <a:pt x="587" y="566"/>
                  </a:lnTo>
                  <a:lnTo>
                    <a:pt x="535" y="547"/>
                  </a:lnTo>
                  <a:lnTo>
                    <a:pt x="511" y="599"/>
                  </a:lnTo>
                  <a:lnTo>
                    <a:pt x="447" y="630"/>
                  </a:lnTo>
                  <a:lnTo>
                    <a:pt x="399" y="630"/>
                  </a:lnTo>
                  <a:lnTo>
                    <a:pt x="307" y="659"/>
                  </a:lnTo>
                  <a:lnTo>
                    <a:pt x="273" y="690"/>
                  </a:lnTo>
                  <a:lnTo>
                    <a:pt x="221" y="697"/>
                  </a:lnTo>
                  <a:lnTo>
                    <a:pt x="174" y="671"/>
                  </a:lnTo>
                  <a:lnTo>
                    <a:pt x="109" y="690"/>
                  </a:lnTo>
                  <a:lnTo>
                    <a:pt x="43" y="747"/>
                  </a:lnTo>
                  <a:lnTo>
                    <a:pt x="0" y="854"/>
                  </a:lnTo>
                  <a:lnTo>
                    <a:pt x="57" y="761"/>
                  </a:lnTo>
                  <a:lnTo>
                    <a:pt x="140" y="704"/>
                  </a:lnTo>
                  <a:lnTo>
                    <a:pt x="235" y="709"/>
                  </a:lnTo>
                  <a:lnTo>
                    <a:pt x="299" y="702"/>
                  </a:lnTo>
                  <a:lnTo>
                    <a:pt x="385" y="664"/>
                  </a:lnTo>
                  <a:lnTo>
                    <a:pt x="421" y="640"/>
                  </a:lnTo>
                  <a:lnTo>
                    <a:pt x="463" y="637"/>
                  </a:lnTo>
                  <a:lnTo>
                    <a:pt x="530" y="604"/>
                  </a:lnTo>
                  <a:lnTo>
                    <a:pt x="549" y="573"/>
                  </a:lnTo>
                  <a:lnTo>
                    <a:pt x="604" y="573"/>
                  </a:lnTo>
                  <a:lnTo>
                    <a:pt x="663" y="566"/>
                  </a:lnTo>
                  <a:lnTo>
                    <a:pt x="689" y="523"/>
                  </a:lnTo>
                  <a:lnTo>
                    <a:pt x="722" y="523"/>
                  </a:lnTo>
                  <a:lnTo>
                    <a:pt x="801" y="452"/>
                  </a:lnTo>
                  <a:lnTo>
                    <a:pt x="884" y="433"/>
                  </a:lnTo>
                  <a:lnTo>
                    <a:pt x="931" y="397"/>
                  </a:lnTo>
                  <a:lnTo>
                    <a:pt x="1015" y="373"/>
                  </a:lnTo>
                  <a:lnTo>
                    <a:pt x="1048" y="347"/>
                  </a:lnTo>
                  <a:lnTo>
                    <a:pt x="1136" y="342"/>
                  </a:lnTo>
                  <a:lnTo>
                    <a:pt x="1245" y="309"/>
                  </a:lnTo>
                  <a:lnTo>
                    <a:pt x="1288" y="247"/>
                  </a:lnTo>
                  <a:lnTo>
                    <a:pt x="1293" y="193"/>
                  </a:lnTo>
                  <a:lnTo>
                    <a:pt x="1293" y="128"/>
                  </a:lnTo>
                  <a:lnTo>
                    <a:pt x="1309" y="67"/>
                  </a:lnTo>
                  <a:lnTo>
                    <a:pt x="1361" y="0"/>
                  </a:lnTo>
                  <a:lnTo>
                    <a:pt x="1338" y="14"/>
                  </a:lnTo>
                  <a:lnTo>
                    <a:pt x="1338" y="14"/>
                  </a:lnTo>
                  <a:close/>
                </a:path>
              </a:pathLst>
            </a:custGeom>
            <a:solidFill>
              <a:srgbClr val="000000"/>
            </a:solidFill>
            <a:ln w="9525">
              <a:noFill/>
              <a:round/>
              <a:headEnd/>
              <a:tailEnd/>
            </a:ln>
          </p:spPr>
          <p:txBody>
            <a:bodyPr/>
            <a:lstStyle/>
            <a:p>
              <a:endParaRPr lang="fr-FR"/>
            </a:p>
          </p:txBody>
        </p:sp>
        <p:sp>
          <p:nvSpPr>
            <p:cNvPr id="32" name="Freeform 282"/>
            <p:cNvSpPr>
              <a:spLocks/>
            </p:cNvSpPr>
            <p:nvPr/>
          </p:nvSpPr>
          <p:spPr bwMode="auto">
            <a:xfrm rot="1318663">
              <a:off x="3599" y="1573"/>
              <a:ext cx="111" cy="59"/>
            </a:xfrm>
            <a:custGeom>
              <a:avLst/>
              <a:gdLst/>
              <a:ahLst/>
              <a:cxnLst>
                <a:cxn ang="0">
                  <a:pos x="57" y="33"/>
                </a:cxn>
                <a:cxn ang="0">
                  <a:pos x="76" y="54"/>
                </a:cxn>
                <a:cxn ang="0">
                  <a:pos x="68" y="80"/>
                </a:cxn>
                <a:cxn ang="0">
                  <a:pos x="49" y="114"/>
                </a:cxn>
                <a:cxn ang="0">
                  <a:pos x="9" y="145"/>
                </a:cxn>
                <a:cxn ang="0">
                  <a:pos x="0" y="185"/>
                </a:cxn>
                <a:cxn ang="0">
                  <a:pos x="26" y="149"/>
                </a:cxn>
                <a:cxn ang="0">
                  <a:pos x="61" y="135"/>
                </a:cxn>
                <a:cxn ang="0">
                  <a:pos x="87" y="157"/>
                </a:cxn>
                <a:cxn ang="0">
                  <a:pos x="99" y="183"/>
                </a:cxn>
                <a:cxn ang="0">
                  <a:pos x="99" y="149"/>
                </a:cxn>
                <a:cxn ang="0">
                  <a:pos x="76" y="119"/>
                </a:cxn>
                <a:cxn ang="0">
                  <a:pos x="85" y="100"/>
                </a:cxn>
                <a:cxn ang="0">
                  <a:pos x="102" y="135"/>
                </a:cxn>
                <a:cxn ang="0">
                  <a:pos x="87" y="88"/>
                </a:cxn>
                <a:cxn ang="0">
                  <a:pos x="95" y="66"/>
                </a:cxn>
                <a:cxn ang="0">
                  <a:pos x="130" y="88"/>
                </a:cxn>
                <a:cxn ang="0">
                  <a:pos x="140" y="126"/>
                </a:cxn>
                <a:cxn ang="0">
                  <a:pos x="135" y="149"/>
                </a:cxn>
                <a:cxn ang="0">
                  <a:pos x="147" y="190"/>
                </a:cxn>
                <a:cxn ang="0">
                  <a:pos x="144" y="149"/>
                </a:cxn>
                <a:cxn ang="0">
                  <a:pos x="178" y="164"/>
                </a:cxn>
                <a:cxn ang="0">
                  <a:pos x="197" y="190"/>
                </a:cxn>
                <a:cxn ang="0">
                  <a:pos x="187" y="157"/>
                </a:cxn>
                <a:cxn ang="0">
                  <a:pos x="154" y="130"/>
                </a:cxn>
                <a:cxn ang="0">
                  <a:pos x="144" y="92"/>
                </a:cxn>
                <a:cxn ang="0">
                  <a:pos x="244" y="135"/>
                </a:cxn>
                <a:cxn ang="0">
                  <a:pos x="266" y="130"/>
                </a:cxn>
                <a:cxn ang="0">
                  <a:pos x="206" y="97"/>
                </a:cxn>
                <a:cxn ang="0">
                  <a:pos x="251" y="88"/>
                </a:cxn>
                <a:cxn ang="0">
                  <a:pos x="294" y="71"/>
                </a:cxn>
                <a:cxn ang="0">
                  <a:pos x="337" y="88"/>
                </a:cxn>
                <a:cxn ang="0">
                  <a:pos x="299" y="59"/>
                </a:cxn>
                <a:cxn ang="0">
                  <a:pos x="311" y="9"/>
                </a:cxn>
                <a:cxn ang="0">
                  <a:pos x="280" y="54"/>
                </a:cxn>
                <a:cxn ang="0">
                  <a:pos x="244" y="73"/>
                </a:cxn>
                <a:cxn ang="0">
                  <a:pos x="192" y="73"/>
                </a:cxn>
                <a:cxn ang="0">
                  <a:pos x="140" y="66"/>
                </a:cxn>
                <a:cxn ang="0">
                  <a:pos x="109" y="45"/>
                </a:cxn>
                <a:cxn ang="0">
                  <a:pos x="187" y="38"/>
                </a:cxn>
                <a:cxn ang="0">
                  <a:pos x="228" y="50"/>
                </a:cxn>
                <a:cxn ang="0">
                  <a:pos x="206" y="28"/>
                </a:cxn>
                <a:cxn ang="0">
                  <a:pos x="221" y="0"/>
                </a:cxn>
                <a:cxn ang="0">
                  <a:pos x="187" y="21"/>
                </a:cxn>
                <a:cxn ang="0">
                  <a:pos x="109" y="33"/>
                </a:cxn>
                <a:cxn ang="0">
                  <a:pos x="95" y="38"/>
                </a:cxn>
                <a:cxn ang="0">
                  <a:pos x="78" y="16"/>
                </a:cxn>
                <a:cxn ang="0">
                  <a:pos x="57" y="33"/>
                </a:cxn>
                <a:cxn ang="0">
                  <a:pos x="57" y="33"/>
                </a:cxn>
              </a:cxnLst>
              <a:rect l="0" t="0" r="r" b="b"/>
              <a:pathLst>
                <a:path w="337" h="190">
                  <a:moveTo>
                    <a:pt x="57" y="33"/>
                  </a:moveTo>
                  <a:lnTo>
                    <a:pt x="76" y="54"/>
                  </a:lnTo>
                  <a:lnTo>
                    <a:pt x="68" y="80"/>
                  </a:lnTo>
                  <a:lnTo>
                    <a:pt x="49" y="114"/>
                  </a:lnTo>
                  <a:lnTo>
                    <a:pt x="9" y="145"/>
                  </a:lnTo>
                  <a:lnTo>
                    <a:pt x="0" y="185"/>
                  </a:lnTo>
                  <a:lnTo>
                    <a:pt x="26" y="149"/>
                  </a:lnTo>
                  <a:lnTo>
                    <a:pt x="61" y="135"/>
                  </a:lnTo>
                  <a:lnTo>
                    <a:pt x="87" y="157"/>
                  </a:lnTo>
                  <a:lnTo>
                    <a:pt x="99" y="183"/>
                  </a:lnTo>
                  <a:lnTo>
                    <a:pt x="99" y="149"/>
                  </a:lnTo>
                  <a:lnTo>
                    <a:pt x="76" y="119"/>
                  </a:lnTo>
                  <a:lnTo>
                    <a:pt x="85" y="100"/>
                  </a:lnTo>
                  <a:lnTo>
                    <a:pt x="102" y="135"/>
                  </a:lnTo>
                  <a:lnTo>
                    <a:pt x="87" y="88"/>
                  </a:lnTo>
                  <a:lnTo>
                    <a:pt x="95" y="66"/>
                  </a:lnTo>
                  <a:lnTo>
                    <a:pt x="130" y="88"/>
                  </a:lnTo>
                  <a:lnTo>
                    <a:pt x="140" y="126"/>
                  </a:lnTo>
                  <a:lnTo>
                    <a:pt x="135" y="149"/>
                  </a:lnTo>
                  <a:lnTo>
                    <a:pt x="147" y="190"/>
                  </a:lnTo>
                  <a:lnTo>
                    <a:pt x="144" y="149"/>
                  </a:lnTo>
                  <a:lnTo>
                    <a:pt x="178" y="164"/>
                  </a:lnTo>
                  <a:lnTo>
                    <a:pt x="197" y="190"/>
                  </a:lnTo>
                  <a:lnTo>
                    <a:pt x="187" y="157"/>
                  </a:lnTo>
                  <a:lnTo>
                    <a:pt x="154" y="130"/>
                  </a:lnTo>
                  <a:lnTo>
                    <a:pt x="144" y="92"/>
                  </a:lnTo>
                  <a:lnTo>
                    <a:pt x="244" y="135"/>
                  </a:lnTo>
                  <a:lnTo>
                    <a:pt x="266" y="130"/>
                  </a:lnTo>
                  <a:lnTo>
                    <a:pt x="206" y="97"/>
                  </a:lnTo>
                  <a:lnTo>
                    <a:pt x="251" y="88"/>
                  </a:lnTo>
                  <a:lnTo>
                    <a:pt x="294" y="71"/>
                  </a:lnTo>
                  <a:lnTo>
                    <a:pt x="337" y="88"/>
                  </a:lnTo>
                  <a:lnTo>
                    <a:pt x="299" y="59"/>
                  </a:lnTo>
                  <a:lnTo>
                    <a:pt x="311" y="9"/>
                  </a:lnTo>
                  <a:lnTo>
                    <a:pt x="280" y="54"/>
                  </a:lnTo>
                  <a:lnTo>
                    <a:pt x="244" y="73"/>
                  </a:lnTo>
                  <a:lnTo>
                    <a:pt x="192" y="73"/>
                  </a:lnTo>
                  <a:lnTo>
                    <a:pt x="140" y="66"/>
                  </a:lnTo>
                  <a:lnTo>
                    <a:pt x="109" y="45"/>
                  </a:lnTo>
                  <a:lnTo>
                    <a:pt x="187" y="38"/>
                  </a:lnTo>
                  <a:lnTo>
                    <a:pt x="228" y="50"/>
                  </a:lnTo>
                  <a:lnTo>
                    <a:pt x="206" y="28"/>
                  </a:lnTo>
                  <a:lnTo>
                    <a:pt x="221" y="0"/>
                  </a:lnTo>
                  <a:lnTo>
                    <a:pt x="187" y="21"/>
                  </a:lnTo>
                  <a:lnTo>
                    <a:pt x="109" y="33"/>
                  </a:lnTo>
                  <a:lnTo>
                    <a:pt x="95" y="38"/>
                  </a:lnTo>
                  <a:lnTo>
                    <a:pt x="78" y="16"/>
                  </a:lnTo>
                  <a:lnTo>
                    <a:pt x="57" y="33"/>
                  </a:lnTo>
                  <a:lnTo>
                    <a:pt x="57" y="33"/>
                  </a:lnTo>
                  <a:close/>
                </a:path>
              </a:pathLst>
            </a:custGeom>
            <a:solidFill>
              <a:srgbClr val="000000"/>
            </a:solidFill>
            <a:ln w="9525">
              <a:noFill/>
              <a:round/>
              <a:headEnd/>
              <a:tailEnd/>
            </a:ln>
          </p:spPr>
          <p:txBody>
            <a:bodyPr/>
            <a:lstStyle/>
            <a:p>
              <a:endParaRPr lang="fr-FR"/>
            </a:p>
          </p:txBody>
        </p:sp>
        <p:sp>
          <p:nvSpPr>
            <p:cNvPr id="33" name="Freeform 283"/>
            <p:cNvSpPr>
              <a:spLocks/>
            </p:cNvSpPr>
            <p:nvPr/>
          </p:nvSpPr>
          <p:spPr bwMode="auto">
            <a:xfrm rot="1318663">
              <a:off x="3634" y="1356"/>
              <a:ext cx="377" cy="183"/>
            </a:xfrm>
            <a:custGeom>
              <a:avLst/>
              <a:gdLst/>
              <a:ahLst/>
              <a:cxnLst>
                <a:cxn ang="0">
                  <a:pos x="33" y="593"/>
                </a:cxn>
                <a:cxn ang="0">
                  <a:pos x="31" y="519"/>
                </a:cxn>
                <a:cxn ang="0">
                  <a:pos x="43" y="457"/>
                </a:cxn>
                <a:cxn ang="0">
                  <a:pos x="71" y="445"/>
                </a:cxn>
                <a:cxn ang="0">
                  <a:pos x="86" y="471"/>
                </a:cxn>
                <a:cxn ang="0">
                  <a:pos x="116" y="398"/>
                </a:cxn>
                <a:cxn ang="0">
                  <a:pos x="190" y="357"/>
                </a:cxn>
                <a:cxn ang="0">
                  <a:pos x="264" y="383"/>
                </a:cxn>
                <a:cxn ang="0">
                  <a:pos x="297" y="319"/>
                </a:cxn>
                <a:cxn ang="0">
                  <a:pos x="378" y="286"/>
                </a:cxn>
                <a:cxn ang="0">
                  <a:pos x="442" y="286"/>
                </a:cxn>
                <a:cxn ang="0">
                  <a:pos x="537" y="219"/>
                </a:cxn>
                <a:cxn ang="0">
                  <a:pos x="601" y="196"/>
                </a:cxn>
                <a:cxn ang="0">
                  <a:pos x="615" y="160"/>
                </a:cxn>
                <a:cxn ang="0">
                  <a:pos x="677" y="198"/>
                </a:cxn>
                <a:cxn ang="0">
                  <a:pos x="677" y="169"/>
                </a:cxn>
                <a:cxn ang="0">
                  <a:pos x="741" y="150"/>
                </a:cxn>
                <a:cxn ang="0">
                  <a:pos x="841" y="169"/>
                </a:cxn>
                <a:cxn ang="0">
                  <a:pos x="848" y="136"/>
                </a:cxn>
                <a:cxn ang="0">
                  <a:pos x="953" y="122"/>
                </a:cxn>
                <a:cxn ang="0">
                  <a:pos x="965" y="93"/>
                </a:cxn>
                <a:cxn ang="0">
                  <a:pos x="1048" y="67"/>
                </a:cxn>
                <a:cxn ang="0">
                  <a:pos x="1079" y="43"/>
                </a:cxn>
                <a:cxn ang="0">
                  <a:pos x="1138" y="79"/>
                </a:cxn>
                <a:cxn ang="0">
                  <a:pos x="1124" y="0"/>
                </a:cxn>
                <a:cxn ang="0">
                  <a:pos x="988" y="15"/>
                </a:cxn>
                <a:cxn ang="0">
                  <a:pos x="927" y="84"/>
                </a:cxn>
                <a:cxn ang="0">
                  <a:pos x="867" y="98"/>
                </a:cxn>
                <a:cxn ang="0">
                  <a:pos x="820" y="131"/>
                </a:cxn>
                <a:cxn ang="0">
                  <a:pos x="708" y="122"/>
                </a:cxn>
                <a:cxn ang="0">
                  <a:pos x="658" y="155"/>
                </a:cxn>
                <a:cxn ang="0">
                  <a:pos x="608" y="131"/>
                </a:cxn>
                <a:cxn ang="0">
                  <a:pos x="549" y="172"/>
                </a:cxn>
                <a:cxn ang="0">
                  <a:pos x="520" y="207"/>
                </a:cxn>
                <a:cxn ang="0">
                  <a:pos x="421" y="267"/>
                </a:cxn>
                <a:cxn ang="0">
                  <a:pos x="328" y="284"/>
                </a:cxn>
                <a:cxn ang="0">
                  <a:pos x="264" y="319"/>
                </a:cxn>
                <a:cxn ang="0">
                  <a:pos x="245" y="357"/>
                </a:cxn>
                <a:cxn ang="0">
                  <a:pos x="171" y="343"/>
                </a:cxn>
                <a:cxn ang="0">
                  <a:pos x="90" y="383"/>
                </a:cxn>
                <a:cxn ang="0">
                  <a:pos x="81" y="421"/>
                </a:cxn>
                <a:cxn ang="0">
                  <a:pos x="31" y="433"/>
                </a:cxn>
                <a:cxn ang="0">
                  <a:pos x="0" y="493"/>
                </a:cxn>
                <a:cxn ang="0">
                  <a:pos x="33" y="593"/>
                </a:cxn>
                <a:cxn ang="0">
                  <a:pos x="33" y="593"/>
                </a:cxn>
              </a:cxnLst>
              <a:rect l="0" t="0" r="r" b="b"/>
              <a:pathLst>
                <a:path w="1138" h="593">
                  <a:moveTo>
                    <a:pt x="33" y="593"/>
                  </a:moveTo>
                  <a:lnTo>
                    <a:pt x="31" y="519"/>
                  </a:lnTo>
                  <a:lnTo>
                    <a:pt x="43" y="457"/>
                  </a:lnTo>
                  <a:lnTo>
                    <a:pt x="71" y="445"/>
                  </a:lnTo>
                  <a:lnTo>
                    <a:pt x="86" y="471"/>
                  </a:lnTo>
                  <a:lnTo>
                    <a:pt x="116" y="398"/>
                  </a:lnTo>
                  <a:lnTo>
                    <a:pt x="190" y="357"/>
                  </a:lnTo>
                  <a:lnTo>
                    <a:pt x="264" y="383"/>
                  </a:lnTo>
                  <a:lnTo>
                    <a:pt x="297" y="319"/>
                  </a:lnTo>
                  <a:lnTo>
                    <a:pt x="378" y="286"/>
                  </a:lnTo>
                  <a:lnTo>
                    <a:pt x="442" y="286"/>
                  </a:lnTo>
                  <a:lnTo>
                    <a:pt x="537" y="219"/>
                  </a:lnTo>
                  <a:lnTo>
                    <a:pt x="601" y="196"/>
                  </a:lnTo>
                  <a:lnTo>
                    <a:pt x="615" y="160"/>
                  </a:lnTo>
                  <a:lnTo>
                    <a:pt x="677" y="198"/>
                  </a:lnTo>
                  <a:lnTo>
                    <a:pt x="677" y="169"/>
                  </a:lnTo>
                  <a:lnTo>
                    <a:pt x="741" y="150"/>
                  </a:lnTo>
                  <a:lnTo>
                    <a:pt x="841" y="169"/>
                  </a:lnTo>
                  <a:lnTo>
                    <a:pt x="848" y="136"/>
                  </a:lnTo>
                  <a:lnTo>
                    <a:pt x="953" y="122"/>
                  </a:lnTo>
                  <a:lnTo>
                    <a:pt x="965" y="93"/>
                  </a:lnTo>
                  <a:lnTo>
                    <a:pt x="1048" y="67"/>
                  </a:lnTo>
                  <a:lnTo>
                    <a:pt x="1079" y="43"/>
                  </a:lnTo>
                  <a:lnTo>
                    <a:pt x="1138" y="79"/>
                  </a:lnTo>
                  <a:lnTo>
                    <a:pt x="1124" y="0"/>
                  </a:lnTo>
                  <a:lnTo>
                    <a:pt x="988" y="15"/>
                  </a:lnTo>
                  <a:lnTo>
                    <a:pt x="927" y="84"/>
                  </a:lnTo>
                  <a:lnTo>
                    <a:pt x="867" y="98"/>
                  </a:lnTo>
                  <a:lnTo>
                    <a:pt x="820" y="131"/>
                  </a:lnTo>
                  <a:lnTo>
                    <a:pt x="708" y="122"/>
                  </a:lnTo>
                  <a:lnTo>
                    <a:pt x="658" y="155"/>
                  </a:lnTo>
                  <a:lnTo>
                    <a:pt x="608" y="131"/>
                  </a:lnTo>
                  <a:lnTo>
                    <a:pt x="549" y="172"/>
                  </a:lnTo>
                  <a:lnTo>
                    <a:pt x="520" y="207"/>
                  </a:lnTo>
                  <a:lnTo>
                    <a:pt x="421" y="267"/>
                  </a:lnTo>
                  <a:lnTo>
                    <a:pt x="328" y="284"/>
                  </a:lnTo>
                  <a:lnTo>
                    <a:pt x="264" y="319"/>
                  </a:lnTo>
                  <a:lnTo>
                    <a:pt x="245" y="357"/>
                  </a:lnTo>
                  <a:lnTo>
                    <a:pt x="171" y="343"/>
                  </a:lnTo>
                  <a:lnTo>
                    <a:pt x="90" y="383"/>
                  </a:lnTo>
                  <a:lnTo>
                    <a:pt x="81" y="421"/>
                  </a:lnTo>
                  <a:lnTo>
                    <a:pt x="31" y="433"/>
                  </a:lnTo>
                  <a:lnTo>
                    <a:pt x="0" y="493"/>
                  </a:lnTo>
                  <a:lnTo>
                    <a:pt x="33" y="593"/>
                  </a:lnTo>
                  <a:lnTo>
                    <a:pt x="33" y="593"/>
                  </a:lnTo>
                  <a:close/>
                </a:path>
              </a:pathLst>
            </a:custGeom>
            <a:solidFill>
              <a:srgbClr val="000000"/>
            </a:solidFill>
            <a:ln w="9525">
              <a:noFill/>
              <a:round/>
              <a:headEnd/>
              <a:tailEnd/>
            </a:ln>
          </p:spPr>
          <p:txBody>
            <a:bodyPr/>
            <a:lstStyle/>
            <a:p>
              <a:endParaRPr lang="fr-FR"/>
            </a:p>
          </p:txBody>
        </p:sp>
        <p:sp>
          <p:nvSpPr>
            <p:cNvPr id="34" name="Freeform 284"/>
            <p:cNvSpPr>
              <a:spLocks/>
            </p:cNvSpPr>
            <p:nvPr/>
          </p:nvSpPr>
          <p:spPr bwMode="auto">
            <a:xfrm rot="1318663">
              <a:off x="3782" y="1676"/>
              <a:ext cx="140" cy="173"/>
            </a:xfrm>
            <a:custGeom>
              <a:avLst/>
              <a:gdLst/>
              <a:ahLst/>
              <a:cxnLst>
                <a:cxn ang="0">
                  <a:pos x="0" y="52"/>
                </a:cxn>
                <a:cxn ang="0">
                  <a:pos x="26" y="98"/>
                </a:cxn>
                <a:cxn ang="0">
                  <a:pos x="50" y="164"/>
                </a:cxn>
                <a:cxn ang="0">
                  <a:pos x="43" y="181"/>
                </a:cxn>
                <a:cxn ang="0">
                  <a:pos x="15" y="181"/>
                </a:cxn>
                <a:cxn ang="0">
                  <a:pos x="7" y="209"/>
                </a:cxn>
                <a:cxn ang="0">
                  <a:pos x="83" y="233"/>
                </a:cxn>
                <a:cxn ang="0">
                  <a:pos x="129" y="224"/>
                </a:cxn>
                <a:cxn ang="0">
                  <a:pos x="202" y="264"/>
                </a:cxn>
                <a:cxn ang="0">
                  <a:pos x="186" y="302"/>
                </a:cxn>
                <a:cxn ang="0">
                  <a:pos x="205" y="335"/>
                </a:cxn>
                <a:cxn ang="0">
                  <a:pos x="250" y="309"/>
                </a:cxn>
                <a:cxn ang="0">
                  <a:pos x="314" y="345"/>
                </a:cxn>
                <a:cxn ang="0">
                  <a:pos x="321" y="404"/>
                </a:cxn>
                <a:cxn ang="0">
                  <a:pos x="359" y="431"/>
                </a:cxn>
                <a:cxn ang="0">
                  <a:pos x="366" y="464"/>
                </a:cxn>
                <a:cxn ang="0">
                  <a:pos x="359" y="557"/>
                </a:cxn>
                <a:cxn ang="0">
                  <a:pos x="402" y="490"/>
                </a:cxn>
                <a:cxn ang="0">
                  <a:pos x="423" y="442"/>
                </a:cxn>
                <a:cxn ang="0">
                  <a:pos x="416" y="354"/>
                </a:cxn>
                <a:cxn ang="0">
                  <a:pos x="373" y="295"/>
                </a:cxn>
                <a:cxn ang="0">
                  <a:pos x="295" y="274"/>
                </a:cxn>
                <a:cxn ang="0">
                  <a:pos x="231" y="281"/>
                </a:cxn>
                <a:cxn ang="0">
                  <a:pos x="226" y="233"/>
                </a:cxn>
                <a:cxn ang="0">
                  <a:pos x="171" y="207"/>
                </a:cxn>
                <a:cxn ang="0">
                  <a:pos x="98" y="202"/>
                </a:cxn>
                <a:cxn ang="0">
                  <a:pos x="95" y="152"/>
                </a:cxn>
                <a:cxn ang="0">
                  <a:pos x="69" y="143"/>
                </a:cxn>
                <a:cxn ang="0">
                  <a:pos x="79" y="98"/>
                </a:cxn>
                <a:cxn ang="0">
                  <a:pos x="64" y="79"/>
                </a:cxn>
                <a:cxn ang="0">
                  <a:pos x="95" y="60"/>
                </a:cxn>
                <a:cxn ang="0">
                  <a:pos x="83" y="0"/>
                </a:cxn>
                <a:cxn ang="0">
                  <a:pos x="50" y="60"/>
                </a:cxn>
                <a:cxn ang="0">
                  <a:pos x="31" y="67"/>
                </a:cxn>
                <a:cxn ang="0">
                  <a:pos x="0" y="52"/>
                </a:cxn>
                <a:cxn ang="0">
                  <a:pos x="0" y="52"/>
                </a:cxn>
              </a:cxnLst>
              <a:rect l="0" t="0" r="r" b="b"/>
              <a:pathLst>
                <a:path w="423" h="557">
                  <a:moveTo>
                    <a:pt x="0" y="52"/>
                  </a:moveTo>
                  <a:lnTo>
                    <a:pt x="26" y="98"/>
                  </a:lnTo>
                  <a:lnTo>
                    <a:pt x="50" y="164"/>
                  </a:lnTo>
                  <a:lnTo>
                    <a:pt x="43" y="181"/>
                  </a:lnTo>
                  <a:lnTo>
                    <a:pt x="15" y="181"/>
                  </a:lnTo>
                  <a:lnTo>
                    <a:pt x="7" y="209"/>
                  </a:lnTo>
                  <a:lnTo>
                    <a:pt x="83" y="233"/>
                  </a:lnTo>
                  <a:lnTo>
                    <a:pt x="129" y="224"/>
                  </a:lnTo>
                  <a:lnTo>
                    <a:pt x="202" y="264"/>
                  </a:lnTo>
                  <a:lnTo>
                    <a:pt x="186" y="302"/>
                  </a:lnTo>
                  <a:lnTo>
                    <a:pt x="205" y="335"/>
                  </a:lnTo>
                  <a:lnTo>
                    <a:pt x="250" y="309"/>
                  </a:lnTo>
                  <a:lnTo>
                    <a:pt x="314" y="345"/>
                  </a:lnTo>
                  <a:lnTo>
                    <a:pt x="321" y="404"/>
                  </a:lnTo>
                  <a:lnTo>
                    <a:pt x="359" y="431"/>
                  </a:lnTo>
                  <a:lnTo>
                    <a:pt x="366" y="464"/>
                  </a:lnTo>
                  <a:lnTo>
                    <a:pt x="359" y="557"/>
                  </a:lnTo>
                  <a:lnTo>
                    <a:pt x="402" y="490"/>
                  </a:lnTo>
                  <a:lnTo>
                    <a:pt x="423" y="442"/>
                  </a:lnTo>
                  <a:lnTo>
                    <a:pt x="416" y="354"/>
                  </a:lnTo>
                  <a:lnTo>
                    <a:pt x="373" y="295"/>
                  </a:lnTo>
                  <a:lnTo>
                    <a:pt x="295" y="274"/>
                  </a:lnTo>
                  <a:lnTo>
                    <a:pt x="231" y="281"/>
                  </a:lnTo>
                  <a:lnTo>
                    <a:pt x="226" y="233"/>
                  </a:lnTo>
                  <a:lnTo>
                    <a:pt x="171" y="207"/>
                  </a:lnTo>
                  <a:lnTo>
                    <a:pt x="98" y="202"/>
                  </a:lnTo>
                  <a:lnTo>
                    <a:pt x="95" y="152"/>
                  </a:lnTo>
                  <a:lnTo>
                    <a:pt x="69" y="143"/>
                  </a:lnTo>
                  <a:lnTo>
                    <a:pt x="79" y="98"/>
                  </a:lnTo>
                  <a:lnTo>
                    <a:pt x="64" y="79"/>
                  </a:lnTo>
                  <a:lnTo>
                    <a:pt x="95" y="60"/>
                  </a:lnTo>
                  <a:lnTo>
                    <a:pt x="83" y="0"/>
                  </a:lnTo>
                  <a:lnTo>
                    <a:pt x="50" y="60"/>
                  </a:lnTo>
                  <a:lnTo>
                    <a:pt x="31" y="67"/>
                  </a:lnTo>
                  <a:lnTo>
                    <a:pt x="0" y="52"/>
                  </a:lnTo>
                  <a:lnTo>
                    <a:pt x="0" y="52"/>
                  </a:lnTo>
                  <a:close/>
                </a:path>
              </a:pathLst>
            </a:custGeom>
            <a:solidFill>
              <a:srgbClr val="000000"/>
            </a:solidFill>
            <a:ln w="9525">
              <a:noFill/>
              <a:round/>
              <a:headEnd/>
              <a:tailEnd/>
            </a:ln>
          </p:spPr>
          <p:txBody>
            <a:bodyPr/>
            <a:lstStyle/>
            <a:p>
              <a:endParaRPr lang="fr-FR"/>
            </a:p>
          </p:txBody>
        </p:sp>
        <p:sp>
          <p:nvSpPr>
            <p:cNvPr id="35" name="Freeform 285"/>
            <p:cNvSpPr>
              <a:spLocks/>
            </p:cNvSpPr>
            <p:nvPr/>
          </p:nvSpPr>
          <p:spPr bwMode="auto">
            <a:xfrm rot="1318663">
              <a:off x="3777" y="1747"/>
              <a:ext cx="42" cy="96"/>
            </a:xfrm>
            <a:custGeom>
              <a:avLst/>
              <a:gdLst/>
              <a:ahLst/>
              <a:cxnLst>
                <a:cxn ang="0">
                  <a:pos x="19" y="0"/>
                </a:cxn>
                <a:cxn ang="0">
                  <a:pos x="48" y="55"/>
                </a:cxn>
                <a:cxn ang="0">
                  <a:pos x="29" y="95"/>
                </a:cxn>
                <a:cxn ang="0">
                  <a:pos x="0" y="143"/>
                </a:cxn>
                <a:cxn ang="0">
                  <a:pos x="48" y="197"/>
                </a:cxn>
                <a:cxn ang="0">
                  <a:pos x="86" y="226"/>
                </a:cxn>
                <a:cxn ang="0">
                  <a:pos x="90" y="278"/>
                </a:cxn>
                <a:cxn ang="0">
                  <a:pos x="71" y="309"/>
                </a:cxn>
                <a:cxn ang="0">
                  <a:pos x="112" y="271"/>
                </a:cxn>
                <a:cxn ang="0">
                  <a:pos x="124" y="216"/>
                </a:cxn>
                <a:cxn ang="0">
                  <a:pos x="95" y="176"/>
                </a:cxn>
                <a:cxn ang="0">
                  <a:pos x="124" y="126"/>
                </a:cxn>
                <a:cxn ang="0">
                  <a:pos x="67" y="126"/>
                </a:cxn>
                <a:cxn ang="0">
                  <a:pos x="74" y="62"/>
                </a:cxn>
                <a:cxn ang="0">
                  <a:pos x="43" y="14"/>
                </a:cxn>
                <a:cxn ang="0">
                  <a:pos x="19" y="0"/>
                </a:cxn>
                <a:cxn ang="0">
                  <a:pos x="19" y="0"/>
                </a:cxn>
              </a:cxnLst>
              <a:rect l="0" t="0" r="r" b="b"/>
              <a:pathLst>
                <a:path w="124" h="309">
                  <a:moveTo>
                    <a:pt x="19" y="0"/>
                  </a:moveTo>
                  <a:lnTo>
                    <a:pt x="48" y="55"/>
                  </a:lnTo>
                  <a:lnTo>
                    <a:pt x="29" y="95"/>
                  </a:lnTo>
                  <a:lnTo>
                    <a:pt x="0" y="143"/>
                  </a:lnTo>
                  <a:lnTo>
                    <a:pt x="48" y="197"/>
                  </a:lnTo>
                  <a:lnTo>
                    <a:pt x="86" y="226"/>
                  </a:lnTo>
                  <a:lnTo>
                    <a:pt x="90" y="278"/>
                  </a:lnTo>
                  <a:lnTo>
                    <a:pt x="71" y="309"/>
                  </a:lnTo>
                  <a:lnTo>
                    <a:pt x="112" y="271"/>
                  </a:lnTo>
                  <a:lnTo>
                    <a:pt x="124" y="216"/>
                  </a:lnTo>
                  <a:lnTo>
                    <a:pt x="95" y="176"/>
                  </a:lnTo>
                  <a:lnTo>
                    <a:pt x="124" y="126"/>
                  </a:lnTo>
                  <a:lnTo>
                    <a:pt x="67" y="126"/>
                  </a:lnTo>
                  <a:lnTo>
                    <a:pt x="74" y="62"/>
                  </a:lnTo>
                  <a:lnTo>
                    <a:pt x="43" y="14"/>
                  </a:lnTo>
                  <a:lnTo>
                    <a:pt x="19" y="0"/>
                  </a:lnTo>
                  <a:lnTo>
                    <a:pt x="19" y="0"/>
                  </a:lnTo>
                  <a:close/>
                </a:path>
              </a:pathLst>
            </a:custGeom>
            <a:solidFill>
              <a:srgbClr val="000000"/>
            </a:solidFill>
            <a:ln w="9525">
              <a:noFill/>
              <a:round/>
              <a:headEnd/>
              <a:tailEnd/>
            </a:ln>
          </p:spPr>
          <p:txBody>
            <a:bodyPr/>
            <a:lstStyle/>
            <a:p>
              <a:endParaRPr lang="fr-FR"/>
            </a:p>
          </p:txBody>
        </p:sp>
        <p:sp>
          <p:nvSpPr>
            <p:cNvPr id="36" name="Freeform 286"/>
            <p:cNvSpPr>
              <a:spLocks/>
            </p:cNvSpPr>
            <p:nvPr/>
          </p:nvSpPr>
          <p:spPr bwMode="auto">
            <a:xfrm rot="1318663">
              <a:off x="3714" y="1796"/>
              <a:ext cx="55" cy="86"/>
            </a:xfrm>
            <a:custGeom>
              <a:avLst/>
              <a:gdLst/>
              <a:ahLst/>
              <a:cxnLst>
                <a:cxn ang="0">
                  <a:pos x="100" y="0"/>
                </a:cxn>
                <a:cxn ang="0">
                  <a:pos x="76" y="53"/>
                </a:cxn>
                <a:cxn ang="0">
                  <a:pos x="2" y="76"/>
                </a:cxn>
                <a:cxn ang="0">
                  <a:pos x="0" y="117"/>
                </a:cxn>
                <a:cxn ang="0">
                  <a:pos x="47" y="157"/>
                </a:cxn>
                <a:cxn ang="0">
                  <a:pos x="69" y="214"/>
                </a:cxn>
                <a:cxn ang="0">
                  <a:pos x="76" y="276"/>
                </a:cxn>
                <a:cxn ang="0">
                  <a:pos x="104" y="210"/>
                </a:cxn>
                <a:cxn ang="0">
                  <a:pos x="97" y="157"/>
                </a:cxn>
                <a:cxn ang="0">
                  <a:pos x="76" y="174"/>
                </a:cxn>
                <a:cxn ang="0">
                  <a:pos x="40" y="124"/>
                </a:cxn>
                <a:cxn ang="0">
                  <a:pos x="26" y="103"/>
                </a:cxn>
                <a:cxn ang="0">
                  <a:pos x="81" y="76"/>
                </a:cxn>
                <a:cxn ang="0">
                  <a:pos x="100" y="41"/>
                </a:cxn>
                <a:cxn ang="0">
                  <a:pos x="112" y="112"/>
                </a:cxn>
                <a:cxn ang="0">
                  <a:pos x="147" y="155"/>
                </a:cxn>
                <a:cxn ang="0">
                  <a:pos x="166" y="205"/>
                </a:cxn>
                <a:cxn ang="0">
                  <a:pos x="161" y="141"/>
                </a:cxn>
                <a:cxn ang="0">
                  <a:pos x="133" y="112"/>
                </a:cxn>
                <a:cxn ang="0">
                  <a:pos x="142" y="62"/>
                </a:cxn>
                <a:cxn ang="0">
                  <a:pos x="123" y="10"/>
                </a:cxn>
                <a:cxn ang="0">
                  <a:pos x="100" y="0"/>
                </a:cxn>
                <a:cxn ang="0">
                  <a:pos x="100" y="0"/>
                </a:cxn>
              </a:cxnLst>
              <a:rect l="0" t="0" r="r" b="b"/>
              <a:pathLst>
                <a:path w="166" h="276">
                  <a:moveTo>
                    <a:pt x="100" y="0"/>
                  </a:moveTo>
                  <a:lnTo>
                    <a:pt x="76" y="53"/>
                  </a:lnTo>
                  <a:lnTo>
                    <a:pt x="2" y="76"/>
                  </a:lnTo>
                  <a:lnTo>
                    <a:pt x="0" y="117"/>
                  </a:lnTo>
                  <a:lnTo>
                    <a:pt x="47" y="157"/>
                  </a:lnTo>
                  <a:lnTo>
                    <a:pt x="69" y="214"/>
                  </a:lnTo>
                  <a:lnTo>
                    <a:pt x="76" y="276"/>
                  </a:lnTo>
                  <a:lnTo>
                    <a:pt x="104" y="210"/>
                  </a:lnTo>
                  <a:lnTo>
                    <a:pt x="97" y="157"/>
                  </a:lnTo>
                  <a:lnTo>
                    <a:pt x="76" y="174"/>
                  </a:lnTo>
                  <a:lnTo>
                    <a:pt x="40" y="124"/>
                  </a:lnTo>
                  <a:lnTo>
                    <a:pt x="26" y="103"/>
                  </a:lnTo>
                  <a:lnTo>
                    <a:pt x="81" y="76"/>
                  </a:lnTo>
                  <a:lnTo>
                    <a:pt x="100" y="41"/>
                  </a:lnTo>
                  <a:lnTo>
                    <a:pt x="112" y="112"/>
                  </a:lnTo>
                  <a:lnTo>
                    <a:pt x="147" y="155"/>
                  </a:lnTo>
                  <a:lnTo>
                    <a:pt x="166" y="205"/>
                  </a:lnTo>
                  <a:lnTo>
                    <a:pt x="161" y="141"/>
                  </a:lnTo>
                  <a:lnTo>
                    <a:pt x="133" y="112"/>
                  </a:lnTo>
                  <a:lnTo>
                    <a:pt x="142" y="62"/>
                  </a:lnTo>
                  <a:lnTo>
                    <a:pt x="123" y="10"/>
                  </a:lnTo>
                  <a:lnTo>
                    <a:pt x="100" y="0"/>
                  </a:lnTo>
                  <a:lnTo>
                    <a:pt x="100" y="0"/>
                  </a:lnTo>
                  <a:close/>
                </a:path>
              </a:pathLst>
            </a:custGeom>
            <a:solidFill>
              <a:srgbClr val="000000"/>
            </a:solidFill>
            <a:ln w="9525">
              <a:noFill/>
              <a:round/>
              <a:headEnd/>
              <a:tailEnd/>
            </a:ln>
          </p:spPr>
          <p:txBody>
            <a:bodyPr/>
            <a:lstStyle/>
            <a:p>
              <a:endParaRPr lang="fr-FR"/>
            </a:p>
          </p:txBody>
        </p:sp>
        <p:sp>
          <p:nvSpPr>
            <p:cNvPr id="37" name="Freeform 287"/>
            <p:cNvSpPr>
              <a:spLocks/>
            </p:cNvSpPr>
            <p:nvPr/>
          </p:nvSpPr>
          <p:spPr bwMode="auto">
            <a:xfrm rot="1318663">
              <a:off x="3619" y="1804"/>
              <a:ext cx="80" cy="61"/>
            </a:xfrm>
            <a:custGeom>
              <a:avLst/>
              <a:gdLst/>
              <a:ahLst/>
              <a:cxnLst>
                <a:cxn ang="0">
                  <a:pos x="242" y="0"/>
                </a:cxn>
                <a:cxn ang="0">
                  <a:pos x="213" y="38"/>
                </a:cxn>
                <a:cxn ang="0">
                  <a:pos x="140" y="12"/>
                </a:cxn>
                <a:cxn ang="0">
                  <a:pos x="149" y="62"/>
                </a:cxn>
                <a:cxn ang="0">
                  <a:pos x="97" y="50"/>
                </a:cxn>
                <a:cxn ang="0">
                  <a:pos x="64" y="12"/>
                </a:cxn>
                <a:cxn ang="0">
                  <a:pos x="69" y="93"/>
                </a:cxn>
                <a:cxn ang="0">
                  <a:pos x="23" y="119"/>
                </a:cxn>
                <a:cxn ang="0">
                  <a:pos x="0" y="52"/>
                </a:cxn>
                <a:cxn ang="0">
                  <a:pos x="19" y="133"/>
                </a:cxn>
                <a:cxn ang="0">
                  <a:pos x="90" y="126"/>
                </a:cxn>
                <a:cxn ang="0">
                  <a:pos x="99" y="76"/>
                </a:cxn>
                <a:cxn ang="0">
                  <a:pos x="140" y="109"/>
                </a:cxn>
                <a:cxn ang="0">
                  <a:pos x="116" y="193"/>
                </a:cxn>
                <a:cxn ang="0">
                  <a:pos x="133" y="200"/>
                </a:cxn>
                <a:cxn ang="0">
                  <a:pos x="168" y="136"/>
                </a:cxn>
                <a:cxn ang="0">
                  <a:pos x="173" y="57"/>
                </a:cxn>
                <a:cxn ang="0">
                  <a:pos x="223" y="100"/>
                </a:cxn>
                <a:cxn ang="0">
                  <a:pos x="232" y="33"/>
                </a:cxn>
                <a:cxn ang="0">
                  <a:pos x="242" y="0"/>
                </a:cxn>
                <a:cxn ang="0">
                  <a:pos x="242" y="0"/>
                </a:cxn>
              </a:cxnLst>
              <a:rect l="0" t="0" r="r" b="b"/>
              <a:pathLst>
                <a:path w="242" h="200">
                  <a:moveTo>
                    <a:pt x="242" y="0"/>
                  </a:moveTo>
                  <a:lnTo>
                    <a:pt x="213" y="38"/>
                  </a:lnTo>
                  <a:lnTo>
                    <a:pt x="140" y="12"/>
                  </a:lnTo>
                  <a:lnTo>
                    <a:pt x="149" y="62"/>
                  </a:lnTo>
                  <a:lnTo>
                    <a:pt x="97" y="50"/>
                  </a:lnTo>
                  <a:lnTo>
                    <a:pt x="64" y="12"/>
                  </a:lnTo>
                  <a:lnTo>
                    <a:pt x="69" y="93"/>
                  </a:lnTo>
                  <a:lnTo>
                    <a:pt x="23" y="119"/>
                  </a:lnTo>
                  <a:lnTo>
                    <a:pt x="0" y="52"/>
                  </a:lnTo>
                  <a:lnTo>
                    <a:pt x="19" y="133"/>
                  </a:lnTo>
                  <a:lnTo>
                    <a:pt x="90" y="126"/>
                  </a:lnTo>
                  <a:lnTo>
                    <a:pt x="99" y="76"/>
                  </a:lnTo>
                  <a:lnTo>
                    <a:pt x="140" y="109"/>
                  </a:lnTo>
                  <a:lnTo>
                    <a:pt x="116" y="193"/>
                  </a:lnTo>
                  <a:lnTo>
                    <a:pt x="133" y="200"/>
                  </a:lnTo>
                  <a:lnTo>
                    <a:pt x="168" y="136"/>
                  </a:lnTo>
                  <a:lnTo>
                    <a:pt x="173" y="57"/>
                  </a:lnTo>
                  <a:lnTo>
                    <a:pt x="223" y="100"/>
                  </a:lnTo>
                  <a:lnTo>
                    <a:pt x="232" y="33"/>
                  </a:lnTo>
                  <a:lnTo>
                    <a:pt x="242" y="0"/>
                  </a:lnTo>
                  <a:lnTo>
                    <a:pt x="242" y="0"/>
                  </a:lnTo>
                  <a:close/>
                </a:path>
              </a:pathLst>
            </a:custGeom>
            <a:solidFill>
              <a:srgbClr val="000000"/>
            </a:solidFill>
            <a:ln w="9525">
              <a:noFill/>
              <a:round/>
              <a:headEnd/>
              <a:tailEnd/>
            </a:ln>
          </p:spPr>
          <p:txBody>
            <a:bodyPr/>
            <a:lstStyle/>
            <a:p>
              <a:endParaRPr lang="fr-FR"/>
            </a:p>
          </p:txBody>
        </p:sp>
        <p:sp>
          <p:nvSpPr>
            <p:cNvPr id="38" name="Freeform 288"/>
            <p:cNvSpPr>
              <a:spLocks/>
            </p:cNvSpPr>
            <p:nvPr/>
          </p:nvSpPr>
          <p:spPr bwMode="auto">
            <a:xfrm rot="1318663">
              <a:off x="3825" y="1822"/>
              <a:ext cx="26" cy="72"/>
            </a:xfrm>
            <a:custGeom>
              <a:avLst/>
              <a:gdLst/>
              <a:ahLst/>
              <a:cxnLst>
                <a:cxn ang="0">
                  <a:pos x="2" y="0"/>
                </a:cxn>
                <a:cxn ang="0">
                  <a:pos x="45" y="38"/>
                </a:cxn>
                <a:cxn ang="0">
                  <a:pos x="19" y="102"/>
                </a:cxn>
                <a:cxn ang="0">
                  <a:pos x="26" y="143"/>
                </a:cxn>
                <a:cxn ang="0">
                  <a:pos x="7" y="185"/>
                </a:cxn>
                <a:cxn ang="0">
                  <a:pos x="0" y="235"/>
                </a:cxn>
                <a:cxn ang="0">
                  <a:pos x="38" y="195"/>
                </a:cxn>
                <a:cxn ang="0">
                  <a:pos x="78" y="157"/>
                </a:cxn>
                <a:cxn ang="0">
                  <a:pos x="62" y="124"/>
                </a:cxn>
                <a:cxn ang="0">
                  <a:pos x="57" y="69"/>
                </a:cxn>
                <a:cxn ang="0">
                  <a:pos x="69" y="26"/>
                </a:cxn>
                <a:cxn ang="0">
                  <a:pos x="31" y="7"/>
                </a:cxn>
                <a:cxn ang="0">
                  <a:pos x="2" y="0"/>
                </a:cxn>
                <a:cxn ang="0">
                  <a:pos x="2" y="0"/>
                </a:cxn>
              </a:cxnLst>
              <a:rect l="0" t="0" r="r" b="b"/>
              <a:pathLst>
                <a:path w="78" h="235">
                  <a:moveTo>
                    <a:pt x="2" y="0"/>
                  </a:moveTo>
                  <a:lnTo>
                    <a:pt x="45" y="38"/>
                  </a:lnTo>
                  <a:lnTo>
                    <a:pt x="19" y="102"/>
                  </a:lnTo>
                  <a:lnTo>
                    <a:pt x="26" y="143"/>
                  </a:lnTo>
                  <a:lnTo>
                    <a:pt x="7" y="185"/>
                  </a:lnTo>
                  <a:lnTo>
                    <a:pt x="0" y="235"/>
                  </a:lnTo>
                  <a:lnTo>
                    <a:pt x="38" y="195"/>
                  </a:lnTo>
                  <a:lnTo>
                    <a:pt x="78" y="157"/>
                  </a:lnTo>
                  <a:lnTo>
                    <a:pt x="62" y="124"/>
                  </a:lnTo>
                  <a:lnTo>
                    <a:pt x="57" y="69"/>
                  </a:lnTo>
                  <a:lnTo>
                    <a:pt x="69" y="26"/>
                  </a:lnTo>
                  <a:lnTo>
                    <a:pt x="31" y="7"/>
                  </a:lnTo>
                  <a:lnTo>
                    <a:pt x="2" y="0"/>
                  </a:lnTo>
                  <a:lnTo>
                    <a:pt x="2" y="0"/>
                  </a:lnTo>
                  <a:close/>
                </a:path>
              </a:pathLst>
            </a:custGeom>
            <a:solidFill>
              <a:srgbClr val="000000"/>
            </a:solidFill>
            <a:ln w="9525">
              <a:noFill/>
              <a:round/>
              <a:headEnd/>
              <a:tailEnd/>
            </a:ln>
          </p:spPr>
          <p:txBody>
            <a:bodyPr/>
            <a:lstStyle/>
            <a:p>
              <a:endParaRPr lang="fr-FR"/>
            </a:p>
          </p:txBody>
        </p:sp>
        <p:sp>
          <p:nvSpPr>
            <p:cNvPr id="39" name="Freeform 289"/>
            <p:cNvSpPr>
              <a:spLocks/>
            </p:cNvSpPr>
            <p:nvPr/>
          </p:nvSpPr>
          <p:spPr bwMode="auto">
            <a:xfrm rot="1318663">
              <a:off x="3914" y="1593"/>
              <a:ext cx="205" cy="122"/>
            </a:xfrm>
            <a:custGeom>
              <a:avLst/>
              <a:gdLst/>
              <a:ahLst/>
              <a:cxnLst>
                <a:cxn ang="0">
                  <a:pos x="0" y="164"/>
                </a:cxn>
                <a:cxn ang="0">
                  <a:pos x="83" y="142"/>
                </a:cxn>
                <a:cxn ang="0">
                  <a:pos x="140" y="97"/>
                </a:cxn>
                <a:cxn ang="0">
                  <a:pos x="209" y="88"/>
                </a:cxn>
                <a:cxn ang="0">
                  <a:pos x="309" y="107"/>
                </a:cxn>
                <a:cxn ang="0">
                  <a:pos x="382" y="81"/>
                </a:cxn>
                <a:cxn ang="0">
                  <a:pos x="454" y="81"/>
                </a:cxn>
                <a:cxn ang="0">
                  <a:pos x="546" y="19"/>
                </a:cxn>
                <a:cxn ang="0">
                  <a:pos x="618" y="0"/>
                </a:cxn>
                <a:cxn ang="0">
                  <a:pos x="542" y="69"/>
                </a:cxn>
                <a:cxn ang="0">
                  <a:pos x="463" y="88"/>
                </a:cxn>
                <a:cxn ang="0">
                  <a:pos x="394" y="128"/>
                </a:cxn>
                <a:cxn ang="0">
                  <a:pos x="309" y="116"/>
                </a:cxn>
                <a:cxn ang="0">
                  <a:pos x="280" y="221"/>
                </a:cxn>
                <a:cxn ang="0">
                  <a:pos x="223" y="264"/>
                </a:cxn>
                <a:cxn ang="0">
                  <a:pos x="202" y="318"/>
                </a:cxn>
                <a:cxn ang="0">
                  <a:pos x="140" y="349"/>
                </a:cxn>
                <a:cxn ang="0">
                  <a:pos x="102" y="368"/>
                </a:cxn>
                <a:cxn ang="0">
                  <a:pos x="76" y="395"/>
                </a:cxn>
                <a:cxn ang="0">
                  <a:pos x="88" y="335"/>
                </a:cxn>
                <a:cxn ang="0">
                  <a:pos x="50" y="295"/>
                </a:cxn>
                <a:cxn ang="0">
                  <a:pos x="69" y="238"/>
                </a:cxn>
                <a:cxn ang="0">
                  <a:pos x="102" y="211"/>
                </a:cxn>
                <a:cxn ang="0">
                  <a:pos x="95" y="276"/>
                </a:cxn>
                <a:cxn ang="0">
                  <a:pos x="121" y="302"/>
                </a:cxn>
                <a:cxn ang="0">
                  <a:pos x="190" y="271"/>
                </a:cxn>
                <a:cxn ang="0">
                  <a:pos x="266" y="135"/>
                </a:cxn>
                <a:cxn ang="0">
                  <a:pos x="183" y="135"/>
                </a:cxn>
                <a:cxn ang="0">
                  <a:pos x="154" y="123"/>
                </a:cxn>
                <a:cxn ang="0">
                  <a:pos x="83" y="164"/>
                </a:cxn>
                <a:cxn ang="0">
                  <a:pos x="0" y="164"/>
                </a:cxn>
                <a:cxn ang="0">
                  <a:pos x="0" y="164"/>
                </a:cxn>
              </a:cxnLst>
              <a:rect l="0" t="0" r="r" b="b"/>
              <a:pathLst>
                <a:path w="618" h="395">
                  <a:moveTo>
                    <a:pt x="0" y="164"/>
                  </a:moveTo>
                  <a:lnTo>
                    <a:pt x="83" y="142"/>
                  </a:lnTo>
                  <a:lnTo>
                    <a:pt x="140" y="97"/>
                  </a:lnTo>
                  <a:lnTo>
                    <a:pt x="209" y="88"/>
                  </a:lnTo>
                  <a:lnTo>
                    <a:pt x="309" y="107"/>
                  </a:lnTo>
                  <a:lnTo>
                    <a:pt x="382" y="81"/>
                  </a:lnTo>
                  <a:lnTo>
                    <a:pt x="454" y="81"/>
                  </a:lnTo>
                  <a:lnTo>
                    <a:pt x="546" y="19"/>
                  </a:lnTo>
                  <a:lnTo>
                    <a:pt x="618" y="0"/>
                  </a:lnTo>
                  <a:lnTo>
                    <a:pt x="542" y="69"/>
                  </a:lnTo>
                  <a:lnTo>
                    <a:pt x="463" y="88"/>
                  </a:lnTo>
                  <a:lnTo>
                    <a:pt x="394" y="128"/>
                  </a:lnTo>
                  <a:lnTo>
                    <a:pt x="309" y="116"/>
                  </a:lnTo>
                  <a:lnTo>
                    <a:pt x="280" y="221"/>
                  </a:lnTo>
                  <a:lnTo>
                    <a:pt x="223" y="264"/>
                  </a:lnTo>
                  <a:lnTo>
                    <a:pt x="202" y="318"/>
                  </a:lnTo>
                  <a:lnTo>
                    <a:pt x="140" y="349"/>
                  </a:lnTo>
                  <a:lnTo>
                    <a:pt x="102" y="368"/>
                  </a:lnTo>
                  <a:lnTo>
                    <a:pt x="76" y="395"/>
                  </a:lnTo>
                  <a:lnTo>
                    <a:pt x="88" y="335"/>
                  </a:lnTo>
                  <a:lnTo>
                    <a:pt x="50" y="295"/>
                  </a:lnTo>
                  <a:lnTo>
                    <a:pt x="69" y="238"/>
                  </a:lnTo>
                  <a:lnTo>
                    <a:pt x="102" y="211"/>
                  </a:lnTo>
                  <a:lnTo>
                    <a:pt x="95" y="276"/>
                  </a:lnTo>
                  <a:lnTo>
                    <a:pt x="121" y="302"/>
                  </a:lnTo>
                  <a:lnTo>
                    <a:pt x="190" y="271"/>
                  </a:lnTo>
                  <a:lnTo>
                    <a:pt x="266" y="135"/>
                  </a:lnTo>
                  <a:lnTo>
                    <a:pt x="183" y="135"/>
                  </a:lnTo>
                  <a:lnTo>
                    <a:pt x="154" y="123"/>
                  </a:lnTo>
                  <a:lnTo>
                    <a:pt x="83" y="164"/>
                  </a:lnTo>
                  <a:lnTo>
                    <a:pt x="0" y="164"/>
                  </a:lnTo>
                  <a:lnTo>
                    <a:pt x="0" y="164"/>
                  </a:lnTo>
                  <a:close/>
                </a:path>
              </a:pathLst>
            </a:custGeom>
            <a:solidFill>
              <a:srgbClr val="000000"/>
            </a:solidFill>
            <a:ln w="9525">
              <a:noFill/>
              <a:round/>
              <a:headEnd/>
              <a:tailEnd/>
            </a:ln>
          </p:spPr>
          <p:txBody>
            <a:bodyPr/>
            <a:lstStyle/>
            <a:p>
              <a:endParaRPr lang="fr-FR"/>
            </a:p>
          </p:txBody>
        </p:sp>
        <p:sp>
          <p:nvSpPr>
            <p:cNvPr id="40" name="Freeform 290"/>
            <p:cNvSpPr>
              <a:spLocks/>
            </p:cNvSpPr>
            <p:nvPr/>
          </p:nvSpPr>
          <p:spPr bwMode="auto">
            <a:xfrm rot="1318663">
              <a:off x="4192" y="1447"/>
              <a:ext cx="446" cy="281"/>
            </a:xfrm>
            <a:custGeom>
              <a:avLst/>
              <a:gdLst/>
              <a:ahLst/>
              <a:cxnLst>
                <a:cxn ang="0">
                  <a:pos x="93" y="887"/>
                </a:cxn>
                <a:cxn ang="0">
                  <a:pos x="254" y="823"/>
                </a:cxn>
                <a:cxn ang="0">
                  <a:pos x="404" y="801"/>
                </a:cxn>
                <a:cxn ang="0">
                  <a:pos x="558" y="725"/>
                </a:cxn>
                <a:cxn ang="0">
                  <a:pos x="677" y="656"/>
                </a:cxn>
                <a:cxn ang="0">
                  <a:pos x="848" y="542"/>
                </a:cxn>
                <a:cxn ang="0">
                  <a:pos x="988" y="475"/>
                </a:cxn>
                <a:cxn ang="0">
                  <a:pos x="1126" y="380"/>
                </a:cxn>
                <a:cxn ang="0">
                  <a:pos x="1219" y="297"/>
                </a:cxn>
                <a:cxn ang="0">
                  <a:pos x="1273" y="145"/>
                </a:cxn>
                <a:cxn ang="0">
                  <a:pos x="1209" y="130"/>
                </a:cxn>
                <a:cxn ang="0">
                  <a:pos x="1145" y="195"/>
                </a:cxn>
                <a:cxn ang="0">
                  <a:pos x="1012" y="259"/>
                </a:cxn>
                <a:cxn ang="0">
                  <a:pos x="910" y="311"/>
                </a:cxn>
                <a:cxn ang="0">
                  <a:pos x="815" y="352"/>
                </a:cxn>
                <a:cxn ang="0">
                  <a:pos x="710" y="409"/>
                </a:cxn>
                <a:cxn ang="0">
                  <a:pos x="584" y="470"/>
                </a:cxn>
                <a:cxn ang="0">
                  <a:pos x="577" y="451"/>
                </a:cxn>
                <a:cxn ang="0">
                  <a:pos x="672" y="385"/>
                </a:cxn>
                <a:cxn ang="0">
                  <a:pos x="815" y="337"/>
                </a:cxn>
                <a:cxn ang="0">
                  <a:pos x="967" y="264"/>
                </a:cxn>
                <a:cxn ang="0">
                  <a:pos x="1093" y="190"/>
                </a:cxn>
                <a:cxn ang="0">
                  <a:pos x="1219" y="69"/>
                </a:cxn>
                <a:cxn ang="0">
                  <a:pos x="1326" y="0"/>
                </a:cxn>
                <a:cxn ang="0">
                  <a:pos x="1300" y="171"/>
                </a:cxn>
                <a:cxn ang="0">
                  <a:pos x="1247" y="304"/>
                </a:cxn>
                <a:cxn ang="0">
                  <a:pos x="1126" y="404"/>
                </a:cxn>
                <a:cxn ang="0">
                  <a:pos x="995" y="499"/>
                </a:cxn>
                <a:cxn ang="0">
                  <a:pos x="836" y="592"/>
                </a:cxn>
                <a:cxn ang="0">
                  <a:pos x="746" y="661"/>
                </a:cxn>
                <a:cxn ang="0">
                  <a:pos x="649" y="696"/>
                </a:cxn>
                <a:cxn ang="0">
                  <a:pos x="573" y="801"/>
                </a:cxn>
                <a:cxn ang="0">
                  <a:pos x="549" y="746"/>
                </a:cxn>
                <a:cxn ang="0">
                  <a:pos x="435" y="808"/>
                </a:cxn>
                <a:cxn ang="0">
                  <a:pos x="399" y="887"/>
                </a:cxn>
                <a:cxn ang="0">
                  <a:pos x="318" y="868"/>
                </a:cxn>
                <a:cxn ang="0">
                  <a:pos x="166" y="903"/>
                </a:cxn>
                <a:cxn ang="0">
                  <a:pos x="0" y="908"/>
                </a:cxn>
              </a:cxnLst>
              <a:rect l="0" t="0" r="r" b="b"/>
              <a:pathLst>
                <a:path w="1347" h="908">
                  <a:moveTo>
                    <a:pt x="0" y="908"/>
                  </a:moveTo>
                  <a:lnTo>
                    <a:pt x="93" y="887"/>
                  </a:lnTo>
                  <a:lnTo>
                    <a:pt x="185" y="875"/>
                  </a:lnTo>
                  <a:lnTo>
                    <a:pt x="254" y="823"/>
                  </a:lnTo>
                  <a:lnTo>
                    <a:pt x="335" y="806"/>
                  </a:lnTo>
                  <a:lnTo>
                    <a:pt x="404" y="801"/>
                  </a:lnTo>
                  <a:lnTo>
                    <a:pt x="475" y="756"/>
                  </a:lnTo>
                  <a:lnTo>
                    <a:pt x="558" y="725"/>
                  </a:lnTo>
                  <a:lnTo>
                    <a:pt x="632" y="685"/>
                  </a:lnTo>
                  <a:lnTo>
                    <a:pt x="677" y="656"/>
                  </a:lnTo>
                  <a:lnTo>
                    <a:pt x="770" y="604"/>
                  </a:lnTo>
                  <a:lnTo>
                    <a:pt x="848" y="542"/>
                  </a:lnTo>
                  <a:lnTo>
                    <a:pt x="927" y="520"/>
                  </a:lnTo>
                  <a:lnTo>
                    <a:pt x="988" y="475"/>
                  </a:lnTo>
                  <a:lnTo>
                    <a:pt x="1024" y="421"/>
                  </a:lnTo>
                  <a:lnTo>
                    <a:pt x="1126" y="380"/>
                  </a:lnTo>
                  <a:lnTo>
                    <a:pt x="1174" y="316"/>
                  </a:lnTo>
                  <a:lnTo>
                    <a:pt x="1219" y="297"/>
                  </a:lnTo>
                  <a:lnTo>
                    <a:pt x="1245" y="211"/>
                  </a:lnTo>
                  <a:lnTo>
                    <a:pt x="1273" y="145"/>
                  </a:lnTo>
                  <a:lnTo>
                    <a:pt x="1266" y="85"/>
                  </a:lnTo>
                  <a:lnTo>
                    <a:pt x="1209" y="130"/>
                  </a:lnTo>
                  <a:lnTo>
                    <a:pt x="1169" y="137"/>
                  </a:lnTo>
                  <a:lnTo>
                    <a:pt x="1145" y="195"/>
                  </a:lnTo>
                  <a:lnTo>
                    <a:pt x="1088" y="211"/>
                  </a:lnTo>
                  <a:lnTo>
                    <a:pt x="1012" y="259"/>
                  </a:lnTo>
                  <a:lnTo>
                    <a:pt x="957" y="292"/>
                  </a:lnTo>
                  <a:lnTo>
                    <a:pt x="910" y="311"/>
                  </a:lnTo>
                  <a:lnTo>
                    <a:pt x="867" y="356"/>
                  </a:lnTo>
                  <a:lnTo>
                    <a:pt x="815" y="352"/>
                  </a:lnTo>
                  <a:lnTo>
                    <a:pt x="746" y="368"/>
                  </a:lnTo>
                  <a:lnTo>
                    <a:pt x="710" y="409"/>
                  </a:lnTo>
                  <a:lnTo>
                    <a:pt x="641" y="421"/>
                  </a:lnTo>
                  <a:lnTo>
                    <a:pt x="584" y="470"/>
                  </a:lnTo>
                  <a:lnTo>
                    <a:pt x="516" y="466"/>
                  </a:lnTo>
                  <a:lnTo>
                    <a:pt x="577" y="451"/>
                  </a:lnTo>
                  <a:lnTo>
                    <a:pt x="632" y="394"/>
                  </a:lnTo>
                  <a:lnTo>
                    <a:pt x="672" y="385"/>
                  </a:lnTo>
                  <a:lnTo>
                    <a:pt x="739" y="323"/>
                  </a:lnTo>
                  <a:lnTo>
                    <a:pt x="815" y="337"/>
                  </a:lnTo>
                  <a:lnTo>
                    <a:pt x="886" y="283"/>
                  </a:lnTo>
                  <a:lnTo>
                    <a:pt x="967" y="264"/>
                  </a:lnTo>
                  <a:lnTo>
                    <a:pt x="1029" y="195"/>
                  </a:lnTo>
                  <a:lnTo>
                    <a:pt x="1093" y="190"/>
                  </a:lnTo>
                  <a:lnTo>
                    <a:pt x="1133" y="109"/>
                  </a:lnTo>
                  <a:lnTo>
                    <a:pt x="1219" y="69"/>
                  </a:lnTo>
                  <a:lnTo>
                    <a:pt x="1259" y="7"/>
                  </a:lnTo>
                  <a:lnTo>
                    <a:pt x="1326" y="0"/>
                  </a:lnTo>
                  <a:lnTo>
                    <a:pt x="1347" y="85"/>
                  </a:lnTo>
                  <a:lnTo>
                    <a:pt x="1300" y="171"/>
                  </a:lnTo>
                  <a:lnTo>
                    <a:pt x="1290" y="259"/>
                  </a:lnTo>
                  <a:lnTo>
                    <a:pt x="1247" y="304"/>
                  </a:lnTo>
                  <a:lnTo>
                    <a:pt x="1186" y="344"/>
                  </a:lnTo>
                  <a:lnTo>
                    <a:pt x="1126" y="404"/>
                  </a:lnTo>
                  <a:lnTo>
                    <a:pt x="1041" y="482"/>
                  </a:lnTo>
                  <a:lnTo>
                    <a:pt x="995" y="499"/>
                  </a:lnTo>
                  <a:lnTo>
                    <a:pt x="910" y="544"/>
                  </a:lnTo>
                  <a:lnTo>
                    <a:pt x="836" y="592"/>
                  </a:lnTo>
                  <a:lnTo>
                    <a:pt x="791" y="604"/>
                  </a:lnTo>
                  <a:lnTo>
                    <a:pt x="746" y="661"/>
                  </a:lnTo>
                  <a:lnTo>
                    <a:pt x="682" y="696"/>
                  </a:lnTo>
                  <a:lnTo>
                    <a:pt x="649" y="696"/>
                  </a:lnTo>
                  <a:lnTo>
                    <a:pt x="632" y="737"/>
                  </a:lnTo>
                  <a:lnTo>
                    <a:pt x="573" y="801"/>
                  </a:lnTo>
                  <a:lnTo>
                    <a:pt x="577" y="765"/>
                  </a:lnTo>
                  <a:lnTo>
                    <a:pt x="549" y="746"/>
                  </a:lnTo>
                  <a:lnTo>
                    <a:pt x="492" y="770"/>
                  </a:lnTo>
                  <a:lnTo>
                    <a:pt x="435" y="808"/>
                  </a:lnTo>
                  <a:lnTo>
                    <a:pt x="435" y="863"/>
                  </a:lnTo>
                  <a:lnTo>
                    <a:pt x="399" y="887"/>
                  </a:lnTo>
                  <a:lnTo>
                    <a:pt x="385" y="837"/>
                  </a:lnTo>
                  <a:lnTo>
                    <a:pt x="318" y="868"/>
                  </a:lnTo>
                  <a:lnTo>
                    <a:pt x="219" y="875"/>
                  </a:lnTo>
                  <a:lnTo>
                    <a:pt x="166" y="903"/>
                  </a:lnTo>
                  <a:lnTo>
                    <a:pt x="109" y="903"/>
                  </a:lnTo>
                  <a:lnTo>
                    <a:pt x="0" y="908"/>
                  </a:lnTo>
                  <a:lnTo>
                    <a:pt x="0" y="908"/>
                  </a:lnTo>
                  <a:close/>
                </a:path>
              </a:pathLst>
            </a:custGeom>
            <a:solidFill>
              <a:srgbClr val="000000"/>
            </a:solidFill>
            <a:ln w="9525">
              <a:noFill/>
              <a:round/>
              <a:headEnd/>
              <a:tailEnd/>
            </a:ln>
          </p:spPr>
          <p:txBody>
            <a:bodyPr/>
            <a:lstStyle/>
            <a:p>
              <a:endParaRPr lang="fr-FR"/>
            </a:p>
          </p:txBody>
        </p:sp>
        <p:sp>
          <p:nvSpPr>
            <p:cNvPr id="41" name="Freeform 291"/>
            <p:cNvSpPr>
              <a:spLocks/>
            </p:cNvSpPr>
            <p:nvPr/>
          </p:nvSpPr>
          <p:spPr bwMode="auto">
            <a:xfrm rot="1318663">
              <a:off x="4074" y="1466"/>
              <a:ext cx="294" cy="55"/>
            </a:xfrm>
            <a:custGeom>
              <a:avLst/>
              <a:gdLst/>
              <a:ahLst/>
              <a:cxnLst>
                <a:cxn ang="0">
                  <a:pos x="542" y="0"/>
                </a:cxn>
                <a:cxn ang="0">
                  <a:pos x="554" y="52"/>
                </a:cxn>
                <a:cxn ang="0">
                  <a:pos x="521" y="97"/>
                </a:cxn>
                <a:cxn ang="0">
                  <a:pos x="457" y="112"/>
                </a:cxn>
                <a:cxn ang="0">
                  <a:pos x="409" y="93"/>
                </a:cxn>
                <a:cxn ang="0">
                  <a:pos x="364" y="114"/>
                </a:cxn>
                <a:cxn ang="0">
                  <a:pos x="295" y="131"/>
                </a:cxn>
                <a:cxn ang="0">
                  <a:pos x="248" y="112"/>
                </a:cxn>
                <a:cxn ang="0">
                  <a:pos x="219" y="135"/>
                </a:cxn>
                <a:cxn ang="0">
                  <a:pos x="124" y="135"/>
                </a:cxn>
                <a:cxn ang="0">
                  <a:pos x="74" y="135"/>
                </a:cxn>
                <a:cxn ang="0">
                  <a:pos x="0" y="178"/>
                </a:cxn>
                <a:cxn ang="0">
                  <a:pos x="62" y="154"/>
                </a:cxn>
                <a:cxn ang="0">
                  <a:pos x="172" y="171"/>
                </a:cxn>
                <a:cxn ang="0">
                  <a:pos x="255" y="145"/>
                </a:cxn>
                <a:cxn ang="0">
                  <a:pos x="309" y="159"/>
                </a:cxn>
                <a:cxn ang="0">
                  <a:pos x="409" y="114"/>
                </a:cxn>
                <a:cxn ang="0">
                  <a:pos x="523" y="145"/>
                </a:cxn>
                <a:cxn ang="0">
                  <a:pos x="606" y="105"/>
                </a:cxn>
                <a:cxn ang="0">
                  <a:pos x="663" y="119"/>
                </a:cxn>
                <a:cxn ang="0">
                  <a:pos x="725" y="88"/>
                </a:cxn>
                <a:cxn ang="0">
                  <a:pos x="825" y="97"/>
                </a:cxn>
                <a:cxn ang="0">
                  <a:pos x="887" y="131"/>
                </a:cxn>
                <a:cxn ang="0">
                  <a:pos x="837" y="88"/>
                </a:cxn>
                <a:cxn ang="0">
                  <a:pos x="763" y="69"/>
                </a:cxn>
                <a:cxn ang="0">
                  <a:pos x="711" y="40"/>
                </a:cxn>
                <a:cxn ang="0">
                  <a:pos x="699" y="69"/>
                </a:cxn>
                <a:cxn ang="0">
                  <a:pos x="635" y="78"/>
                </a:cxn>
                <a:cxn ang="0">
                  <a:pos x="597" y="57"/>
                </a:cxn>
                <a:cxn ang="0">
                  <a:pos x="578" y="21"/>
                </a:cxn>
                <a:cxn ang="0">
                  <a:pos x="559" y="7"/>
                </a:cxn>
                <a:cxn ang="0">
                  <a:pos x="542" y="0"/>
                </a:cxn>
                <a:cxn ang="0">
                  <a:pos x="542" y="0"/>
                </a:cxn>
              </a:cxnLst>
              <a:rect l="0" t="0" r="r" b="b"/>
              <a:pathLst>
                <a:path w="887" h="178">
                  <a:moveTo>
                    <a:pt x="542" y="0"/>
                  </a:moveTo>
                  <a:lnTo>
                    <a:pt x="554" y="52"/>
                  </a:lnTo>
                  <a:lnTo>
                    <a:pt x="521" y="97"/>
                  </a:lnTo>
                  <a:lnTo>
                    <a:pt x="457" y="112"/>
                  </a:lnTo>
                  <a:lnTo>
                    <a:pt x="409" y="93"/>
                  </a:lnTo>
                  <a:lnTo>
                    <a:pt x="364" y="114"/>
                  </a:lnTo>
                  <a:lnTo>
                    <a:pt x="295" y="131"/>
                  </a:lnTo>
                  <a:lnTo>
                    <a:pt x="248" y="112"/>
                  </a:lnTo>
                  <a:lnTo>
                    <a:pt x="219" y="135"/>
                  </a:lnTo>
                  <a:lnTo>
                    <a:pt x="124" y="135"/>
                  </a:lnTo>
                  <a:lnTo>
                    <a:pt x="74" y="135"/>
                  </a:lnTo>
                  <a:lnTo>
                    <a:pt x="0" y="178"/>
                  </a:lnTo>
                  <a:lnTo>
                    <a:pt x="62" y="154"/>
                  </a:lnTo>
                  <a:lnTo>
                    <a:pt x="172" y="171"/>
                  </a:lnTo>
                  <a:lnTo>
                    <a:pt x="255" y="145"/>
                  </a:lnTo>
                  <a:lnTo>
                    <a:pt x="309" y="159"/>
                  </a:lnTo>
                  <a:lnTo>
                    <a:pt x="409" y="114"/>
                  </a:lnTo>
                  <a:lnTo>
                    <a:pt x="523" y="145"/>
                  </a:lnTo>
                  <a:lnTo>
                    <a:pt x="606" y="105"/>
                  </a:lnTo>
                  <a:lnTo>
                    <a:pt x="663" y="119"/>
                  </a:lnTo>
                  <a:lnTo>
                    <a:pt x="725" y="88"/>
                  </a:lnTo>
                  <a:lnTo>
                    <a:pt x="825" y="97"/>
                  </a:lnTo>
                  <a:lnTo>
                    <a:pt x="887" y="131"/>
                  </a:lnTo>
                  <a:lnTo>
                    <a:pt x="837" y="88"/>
                  </a:lnTo>
                  <a:lnTo>
                    <a:pt x="763" y="69"/>
                  </a:lnTo>
                  <a:lnTo>
                    <a:pt x="711" y="40"/>
                  </a:lnTo>
                  <a:lnTo>
                    <a:pt x="699" y="69"/>
                  </a:lnTo>
                  <a:lnTo>
                    <a:pt x="635" y="78"/>
                  </a:lnTo>
                  <a:lnTo>
                    <a:pt x="597" y="57"/>
                  </a:lnTo>
                  <a:lnTo>
                    <a:pt x="578" y="21"/>
                  </a:lnTo>
                  <a:lnTo>
                    <a:pt x="559" y="7"/>
                  </a:lnTo>
                  <a:lnTo>
                    <a:pt x="542" y="0"/>
                  </a:lnTo>
                  <a:lnTo>
                    <a:pt x="542" y="0"/>
                  </a:lnTo>
                  <a:close/>
                </a:path>
              </a:pathLst>
            </a:custGeom>
            <a:solidFill>
              <a:srgbClr val="000000"/>
            </a:solidFill>
            <a:ln w="9525">
              <a:noFill/>
              <a:round/>
              <a:headEnd/>
              <a:tailEnd/>
            </a:ln>
          </p:spPr>
          <p:txBody>
            <a:bodyPr/>
            <a:lstStyle/>
            <a:p>
              <a:endParaRPr lang="fr-FR"/>
            </a:p>
          </p:txBody>
        </p:sp>
        <p:sp>
          <p:nvSpPr>
            <p:cNvPr id="42" name="Freeform 292"/>
            <p:cNvSpPr>
              <a:spLocks/>
            </p:cNvSpPr>
            <p:nvPr/>
          </p:nvSpPr>
          <p:spPr bwMode="auto">
            <a:xfrm rot="1318663">
              <a:off x="4028" y="1431"/>
              <a:ext cx="236" cy="59"/>
            </a:xfrm>
            <a:custGeom>
              <a:avLst/>
              <a:gdLst/>
              <a:ahLst/>
              <a:cxnLst>
                <a:cxn ang="0">
                  <a:pos x="9" y="157"/>
                </a:cxn>
                <a:cxn ang="0">
                  <a:pos x="102" y="90"/>
                </a:cxn>
                <a:cxn ang="0">
                  <a:pos x="183" y="117"/>
                </a:cxn>
                <a:cxn ang="0">
                  <a:pos x="218" y="64"/>
                </a:cxn>
                <a:cxn ang="0">
                  <a:pos x="309" y="40"/>
                </a:cxn>
                <a:cxn ang="0">
                  <a:pos x="399" y="76"/>
                </a:cxn>
                <a:cxn ang="0">
                  <a:pos x="430" y="40"/>
                </a:cxn>
                <a:cxn ang="0">
                  <a:pos x="501" y="40"/>
                </a:cxn>
                <a:cxn ang="0">
                  <a:pos x="537" y="0"/>
                </a:cxn>
                <a:cxn ang="0">
                  <a:pos x="603" y="12"/>
                </a:cxn>
                <a:cxn ang="0">
                  <a:pos x="627" y="48"/>
                </a:cxn>
                <a:cxn ang="0">
                  <a:pos x="649" y="0"/>
                </a:cxn>
                <a:cxn ang="0">
                  <a:pos x="715" y="29"/>
                </a:cxn>
                <a:cxn ang="0">
                  <a:pos x="675" y="33"/>
                </a:cxn>
                <a:cxn ang="0">
                  <a:pos x="627" y="69"/>
                </a:cxn>
                <a:cxn ang="0">
                  <a:pos x="577" y="40"/>
                </a:cxn>
                <a:cxn ang="0">
                  <a:pos x="537" y="48"/>
                </a:cxn>
                <a:cxn ang="0">
                  <a:pos x="506" y="76"/>
                </a:cxn>
                <a:cxn ang="0">
                  <a:pos x="437" y="64"/>
                </a:cxn>
                <a:cxn ang="0">
                  <a:pos x="399" y="90"/>
                </a:cxn>
                <a:cxn ang="0">
                  <a:pos x="309" y="76"/>
                </a:cxn>
                <a:cxn ang="0">
                  <a:pos x="235" y="76"/>
                </a:cxn>
                <a:cxn ang="0">
                  <a:pos x="188" y="126"/>
                </a:cxn>
                <a:cxn ang="0">
                  <a:pos x="121" y="124"/>
                </a:cxn>
                <a:cxn ang="0">
                  <a:pos x="0" y="190"/>
                </a:cxn>
                <a:cxn ang="0">
                  <a:pos x="9" y="157"/>
                </a:cxn>
                <a:cxn ang="0">
                  <a:pos x="9" y="157"/>
                </a:cxn>
              </a:cxnLst>
              <a:rect l="0" t="0" r="r" b="b"/>
              <a:pathLst>
                <a:path w="715" h="190">
                  <a:moveTo>
                    <a:pt x="9" y="157"/>
                  </a:moveTo>
                  <a:lnTo>
                    <a:pt x="102" y="90"/>
                  </a:lnTo>
                  <a:lnTo>
                    <a:pt x="183" y="117"/>
                  </a:lnTo>
                  <a:lnTo>
                    <a:pt x="218" y="64"/>
                  </a:lnTo>
                  <a:lnTo>
                    <a:pt x="309" y="40"/>
                  </a:lnTo>
                  <a:lnTo>
                    <a:pt x="399" y="76"/>
                  </a:lnTo>
                  <a:lnTo>
                    <a:pt x="430" y="40"/>
                  </a:lnTo>
                  <a:lnTo>
                    <a:pt x="501" y="40"/>
                  </a:lnTo>
                  <a:lnTo>
                    <a:pt x="537" y="0"/>
                  </a:lnTo>
                  <a:lnTo>
                    <a:pt x="603" y="12"/>
                  </a:lnTo>
                  <a:lnTo>
                    <a:pt x="627" y="48"/>
                  </a:lnTo>
                  <a:lnTo>
                    <a:pt x="649" y="0"/>
                  </a:lnTo>
                  <a:lnTo>
                    <a:pt x="715" y="29"/>
                  </a:lnTo>
                  <a:lnTo>
                    <a:pt x="675" y="33"/>
                  </a:lnTo>
                  <a:lnTo>
                    <a:pt x="627" y="69"/>
                  </a:lnTo>
                  <a:lnTo>
                    <a:pt x="577" y="40"/>
                  </a:lnTo>
                  <a:lnTo>
                    <a:pt x="537" y="48"/>
                  </a:lnTo>
                  <a:lnTo>
                    <a:pt x="506" y="76"/>
                  </a:lnTo>
                  <a:lnTo>
                    <a:pt x="437" y="64"/>
                  </a:lnTo>
                  <a:lnTo>
                    <a:pt x="399" y="90"/>
                  </a:lnTo>
                  <a:lnTo>
                    <a:pt x="309" y="76"/>
                  </a:lnTo>
                  <a:lnTo>
                    <a:pt x="235" y="76"/>
                  </a:lnTo>
                  <a:lnTo>
                    <a:pt x="188" y="126"/>
                  </a:lnTo>
                  <a:lnTo>
                    <a:pt x="121" y="124"/>
                  </a:lnTo>
                  <a:lnTo>
                    <a:pt x="0" y="190"/>
                  </a:lnTo>
                  <a:lnTo>
                    <a:pt x="9" y="157"/>
                  </a:lnTo>
                  <a:lnTo>
                    <a:pt x="9" y="157"/>
                  </a:lnTo>
                  <a:close/>
                </a:path>
              </a:pathLst>
            </a:custGeom>
            <a:solidFill>
              <a:srgbClr val="000000"/>
            </a:solidFill>
            <a:ln w="9525">
              <a:noFill/>
              <a:round/>
              <a:headEnd/>
              <a:tailEnd/>
            </a:ln>
          </p:spPr>
          <p:txBody>
            <a:bodyPr/>
            <a:lstStyle/>
            <a:p>
              <a:endParaRPr lang="fr-FR"/>
            </a:p>
          </p:txBody>
        </p:sp>
        <p:sp>
          <p:nvSpPr>
            <p:cNvPr id="43" name="Freeform 293"/>
            <p:cNvSpPr>
              <a:spLocks/>
            </p:cNvSpPr>
            <p:nvPr/>
          </p:nvSpPr>
          <p:spPr bwMode="auto">
            <a:xfrm rot="1318663">
              <a:off x="4241" y="1400"/>
              <a:ext cx="461" cy="424"/>
            </a:xfrm>
            <a:custGeom>
              <a:avLst/>
              <a:gdLst/>
              <a:ahLst/>
              <a:cxnLst>
                <a:cxn ang="0">
                  <a:pos x="64" y="497"/>
                </a:cxn>
                <a:cxn ang="0">
                  <a:pos x="261" y="501"/>
                </a:cxn>
                <a:cxn ang="0">
                  <a:pos x="422" y="411"/>
                </a:cxn>
                <a:cxn ang="0">
                  <a:pos x="541" y="375"/>
                </a:cxn>
                <a:cxn ang="0">
                  <a:pos x="629" y="335"/>
                </a:cxn>
                <a:cxn ang="0">
                  <a:pos x="748" y="295"/>
                </a:cxn>
                <a:cxn ang="0">
                  <a:pos x="814" y="226"/>
                </a:cxn>
                <a:cxn ang="0">
                  <a:pos x="947" y="166"/>
                </a:cxn>
                <a:cxn ang="0">
                  <a:pos x="1104" y="90"/>
                </a:cxn>
                <a:cxn ang="0">
                  <a:pos x="1221" y="19"/>
                </a:cxn>
                <a:cxn ang="0">
                  <a:pos x="1354" y="47"/>
                </a:cxn>
                <a:cxn ang="0">
                  <a:pos x="1392" y="352"/>
                </a:cxn>
                <a:cxn ang="0">
                  <a:pos x="1290" y="606"/>
                </a:cxn>
                <a:cxn ang="0">
                  <a:pos x="1133" y="737"/>
                </a:cxn>
                <a:cxn ang="0">
                  <a:pos x="926" y="915"/>
                </a:cxn>
                <a:cxn ang="0">
                  <a:pos x="750" y="1053"/>
                </a:cxn>
                <a:cxn ang="0">
                  <a:pos x="548" y="1158"/>
                </a:cxn>
                <a:cxn ang="0">
                  <a:pos x="415" y="1239"/>
                </a:cxn>
                <a:cxn ang="0">
                  <a:pos x="249" y="1286"/>
                </a:cxn>
                <a:cxn ang="0">
                  <a:pos x="30" y="1370"/>
                </a:cxn>
                <a:cxn ang="0">
                  <a:pos x="173" y="1236"/>
                </a:cxn>
                <a:cxn ang="0">
                  <a:pos x="249" y="1236"/>
                </a:cxn>
                <a:cxn ang="0">
                  <a:pos x="289" y="1246"/>
                </a:cxn>
                <a:cxn ang="0">
                  <a:pos x="475" y="1120"/>
                </a:cxn>
                <a:cxn ang="0">
                  <a:pos x="584" y="1103"/>
                </a:cxn>
                <a:cxn ang="0">
                  <a:pos x="748" y="996"/>
                </a:cxn>
                <a:cxn ang="0">
                  <a:pos x="810" y="961"/>
                </a:cxn>
                <a:cxn ang="0">
                  <a:pos x="902" y="892"/>
                </a:cxn>
                <a:cxn ang="0">
                  <a:pos x="1097" y="746"/>
                </a:cxn>
                <a:cxn ang="0">
                  <a:pos x="1244" y="578"/>
                </a:cxn>
                <a:cxn ang="0">
                  <a:pos x="1363" y="335"/>
                </a:cxn>
                <a:cxn ang="0">
                  <a:pos x="1335" y="109"/>
                </a:cxn>
                <a:cxn ang="0">
                  <a:pos x="1173" y="121"/>
                </a:cxn>
                <a:cxn ang="0">
                  <a:pos x="952" y="190"/>
                </a:cxn>
                <a:cxn ang="0">
                  <a:pos x="814" y="311"/>
                </a:cxn>
                <a:cxn ang="0">
                  <a:pos x="665" y="375"/>
                </a:cxn>
                <a:cxn ang="0">
                  <a:pos x="548" y="411"/>
                </a:cxn>
                <a:cxn ang="0">
                  <a:pos x="394" y="461"/>
                </a:cxn>
                <a:cxn ang="0">
                  <a:pos x="263" y="513"/>
                </a:cxn>
                <a:cxn ang="0">
                  <a:pos x="111" y="509"/>
                </a:cxn>
                <a:cxn ang="0">
                  <a:pos x="0" y="570"/>
                </a:cxn>
              </a:cxnLst>
              <a:rect l="0" t="0" r="r" b="b"/>
              <a:pathLst>
                <a:path w="1392" h="1370">
                  <a:moveTo>
                    <a:pt x="0" y="570"/>
                  </a:moveTo>
                  <a:lnTo>
                    <a:pt x="64" y="497"/>
                  </a:lnTo>
                  <a:lnTo>
                    <a:pt x="173" y="473"/>
                  </a:lnTo>
                  <a:lnTo>
                    <a:pt x="261" y="501"/>
                  </a:lnTo>
                  <a:lnTo>
                    <a:pt x="294" y="437"/>
                  </a:lnTo>
                  <a:lnTo>
                    <a:pt x="422" y="411"/>
                  </a:lnTo>
                  <a:lnTo>
                    <a:pt x="491" y="421"/>
                  </a:lnTo>
                  <a:lnTo>
                    <a:pt x="541" y="375"/>
                  </a:lnTo>
                  <a:lnTo>
                    <a:pt x="596" y="371"/>
                  </a:lnTo>
                  <a:lnTo>
                    <a:pt x="629" y="335"/>
                  </a:lnTo>
                  <a:lnTo>
                    <a:pt x="698" y="330"/>
                  </a:lnTo>
                  <a:lnTo>
                    <a:pt x="748" y="295"/>
                  </a:lnTo>
                  <a:lnTo>
                    <a:pt x="793" y="285"/>
                  </a:lnTo>
                  <a:lnTo>
                    <a:pt x="814" y="226"/>
                  </a:lnTo>
                  <a:lnTo>
                    <a:pt x="909" y="237"/>
                  </a:lnTo>
                  <a:lnTo>
                    <a:pt x="947" y="166"/>
                  </a:lnTo>
                  <a:lnTo>
                    <a:pt x="1057" y="149"/>
                  </a:lnTo>
                  <a:lnTo>
                    <a:pt x="1104" y="90"/>
                  </a:lnTo>
                  <a:lnTo>
                    <a:pt x="1190" y="69"/>
                  </a:lnTo>
                  <a:lnTo>
                    <a:pt x="1221" y="19"/>
                  </a:lnTo>
                  <a:lnTo>
                    <a:pt x="1285" y="0"/>
                  </a:lnTo>
                  <a:lnTo>
                    <a:pt x="1354" y="47"/>
                  </a:lnTo>
                  <a:lnTo>
                    <a:pt x="1387" y="195"/>
                  </a:lnTo>
                  <a:lnTo>
                    <a:pt x="1392" y="352"/>
                  </a:lnTo>
                  <a:lnTo>
                    <a:pt x="1354" y="478"/>
                  </a:lnTo>
                  <a:lnTo>
                    <a:pt x="1290" y="606"/>
                  </a:lnTo>
                  <a:lnTo>
                    <a:pt x="1209" y="701"/>
                  </a:lnTo>
                  <a:lnTo>
                    <a:pt x="1133" y="737"/>
                  </a:lnTo>
                  <a:lnTo>
                    <a:pt x="1040" y="870"/>
                  </a:lnTo>
                  <a:lnTo>
                    <a:pt x="926" y="915"/>
                  </a:lnTo>
                  <a:lnTo>
                    <a:pt x="862" y="1008"/>
                  </a:lnTo>
                  <a:lnTo>
                    <a:pt x="750" y="1053"/>
                  </a:lnTo>
                  <a:lnTo>
                    <a:pt x="684" y="1125"/>
                  </a:lnTo>
                  <a:lnTo>
                    <a:pt x="548" y="1158"/>
                  </a:lnTo>
                  <a:lnTo>
                    <a:pt x="460" y="1222"/>
                  </a:lnTo>
                  <a:lnTo>
                    <a:pt x="415" y="1239"/>
                  </a:lnTo>
                  <a:lnTo>
                    <a:pt x="354" y="1286"/>
                  </a:lnTo>
                  <a:lnTo>
                    <a:pt x="249" y="1286"/>
                  </a:lnTo>
                  <a:lnTo>
                    <a:pt x="192" y="1341"/>
                  </a:lnTo>
                  <a:lnTo>
                    <a:pt x="30" y="1370"/>
                  </a:lnTo>
                  <a:lnTo>
                    <a:pt x="128" y="1329"/>
                  </a:lnTo>
                  <a:lnTo>
                    <a:pt x="173" y="1236"/>
                  </a:lnTo>
                  <a:lnTo>
                    <a:pt x="192" y="1291"/>
                  </a:lnTo>
                  <a:lnTo>
                    <a:pt x="249" y="1236"/>
                  </a:lnTo>
                  <a:lnTo>
                    <a:pt x="282" y="1144"/>
                  </a:lnTo>
                  <a:lnTo>
                    <a:pt x="289" y="1246"/>
                  </a:lnTo>
                  <a:lnTo>
                    <a:pt x="406" y="1203"/>
                  </a:lnTo>
                  <a:lnTo>
                    <a:pt x="475" y="1120"/>
                  </a:lnTo>
                  <a:lnTo>
                    <a:pt x="496" y="1158"/>
                  </a:lnTo>
                  <a:lnTo>
                    <a:pt x="584" y="1103"/>
                  </a:lnTo>
                  <a:lnTo>
                    <a:pt x="665" y="1089"/>
                  </a:lnTo>
                  <a:lnTo>
                    <a:pt x="748" y="996"/>
                  </a:lnTo>
                  <a:lnTo>
                    <a:pt x="779" y="1015"/>
                  </a:lnTo>
                  <a:lnTo>
                    <a:pt x="810" y="961"/>
                  </a:lnTo>
                  <a:lnTo>
                    <a:pt x="838" y="991"/>
                  </a:lnTo>
                  <a:lnTo>
                    <a:pt x="902" y="892"/>
                  </a:lnTo>
                  <a:lnTo>
                    <a:pt x="1024" y="834"/>
                  </a:lnTo>
                  <a:lnTo>
                    <a:pt x="1097" y="746"/>
                  </a:lnTo>
                  <a:lnTo>
                    <a:pt x="1190" y="677"/>
                  </a:lnTo>
                  <a:lnTo>
                    <a:pt x="1244" y="578"/>
                  </a:lnTo>
                  <a:lnTo>
                    <a:pt x="1335" y="473"/>
                  </a:lnTo>
                  <a:lnTo>
                    <a:pt x="1363" y="335"/>
                  </a:lnTo>
                  <a:lnTo>
                    <a:pt x="1335" y="207"/>
                  </a:lnTo>
                  <a:lnTo>
                    <a:pt x="1335" y="109"/>
                  </a:lnTo>
                  <a:lnTo>
                    <a:pt x="1271" y="69"/>
                  </a:lnTo>
                  <a:lnTo>
                    <a:pt x="1173" y="121"/>
                  </a:lnTo>
                  <a:lnTo>
                    <a:pt x="1064" y="180"/>
                  </a:lnTo>
                  <a:lnTo>
                    <a:pt x="952" y="190"/>
                  </a:lnTo>
                  <a:lnTo>
                    <a:pt x="912" y="275"/>
                  </a:lnTo>
                  <a:lnTo>
                    <a:pt x="814" y="311"/>
                  </a:lnTo>
                  <a:lnTo>
                    <a:pt x="738" y="330"/>
                  </a:lnTo>
                  <a:lnTo>
                    <a:pt x="665" y="375"/>
                  </a:lnTo>
                  <a:lnTo>
                    <a:pt x="617" y="378"/>
                  </a:lnTo>
                  <a:lnTo>
                    <a:pt x="548" y="411"/>
                  </a:lnTo>
                  <a:lnTo>
                    <a:pt x="487" y="442"/>
                  </a:lnTo>
                  <a:lnTo>
                    <a:pt x="394" y="461"/>
                  </a:lnTo>
                  <a:lnTo>
                    <a:pt x="339" y="442"/>
                  </a:lnTo>
                  <a:lnTo>
                    <a:pt x="263" y="513"/>
                  </a:lnTo>
                  <a:lnTo>
                    <a:pt x="156" y="518"/>
                  </a:lnTo>
                  <a:lnTo>
                    <a:pt x="111" y="509"/>
                  </a:lnTo>
                  <a:lnTo>
                    <a:pt x="52" y="530"/>
                  </a:lnTo>
                  <a:lnTo>
                    <a:pt x="0" y="570"/>
                  </a:lnTo>
                  <a:lnTo>
                    <a:pt x="0" y="570"/>
                  </a:lnTo>
                  <a:close/>
                </a:path>
              </a:pathLst>
            </a:custGeom>
            <a:solidFill>
              <a:srgbClr val="000000"/>
            </a:solidFill>
            <a:ln w="9525">
              <a:noFill/>
              <a:round/>
              <a:headEnd/>
              <a:tailEnd/>
            </a:ln>
          </p:spPr>
          <p:txBody>
            <a:bodyPr/>
            <a:lstStyle/>
            <a:p>
              <a:endParaRPr lang="fr-FR"/>
            </a:p>
          </p:txBody>
        </p:sp>
        <p:sp>
          <p:nvSpPr>
            <p:cNvPr id="44" name="Freeform 294"/>
            <p:cNvSpPr>
              <a:spLocks/>
            </p:cNvSpPr>
            <p:nvPr/>
          </p:nvSpPr>
          <p:spPr bwMode="auto">
            <a:xfrm rot="1318663">
              <a:off x="3848" y="1641"/>
              <a:ext cx="326" cy="106"/>
            </a:xfrm>
            <a:custGeom>
              <a:avLst/>
              <a:gdLst/>
              <a:ahLst/>
              <a:cxnLst>
                <a:cxn ang="0">
                  <a:pos x="17" y="335"/>
                </a:cxn>
                <a:cxn ang="0">
                  <a:pos x="103" y="340"/>
                </a:cxn>
                <a:cxn ang="0">
                  <a:pos x="179" y="295"/>
                </a:cxn>
                <a:cxn ang="0">
                  <a:pos x="236" y="304"/>
                </a:cxn>
                <a:cxn ang="0">
                  <a:pos x="276" y="276"/>
                </a:cxn>
                <a:cxn ang="0">
                  <a:pos x="345" y="269"/>
                </a:cxn>
                <a:cxn ang="0">
                  <a:pos x="411" y="252"/>
                </a:cxn>
                <a:cxn ang="0">
                  <a:pos x="445" y="226"/>
                </a:cxn>
                <a:cxn ang="0">
                  <a:pos x="497" y="219"/>
                </a:cxn>
                <a:cxn ang="0">
                  <a:pos x="564" y="183"/>
                </a:cxn>
                <a:cxn ang="0">
                  <a:pos x="630" y="207"/>
                </a:cxn>
                <a:cxn ang="0">
                  <a:pos x="680" y="178"/>
                </a:cxn>
                <a:cxn ang="0">
                  <a:pos x="716" y="131"/>
                </a:cxn>
                <a:cxn ang="0">
                  <a:pos x="787" y="138"/>
                </a:cxn>
                <a:cxn ang="0">
                  <a:pos x="841" y="90"/>
                </a:cxn>
                <a:cxn ang="0">
                  <a:pos x="920" y="90"/>
                </a:cxn>
                <a:cxn ang="0">
                  <a:pos x="984" y="64"/>
                </a:cxn>
                <a:cxn ang="0">
                  <a:pos x="913" y="69"/>
                </a:cxn>
                <a:cxn ang="0">
                  <a:pos x="853" y="64"/>
                </a:cxn>
                <a:cxn ang="0">
                  <a:pos x="787" y="107"/>
                </a:cxn>
                <a:cxn ang="0">
                  <a:pos x="716" y="107"/>
                </a:cxn>
                <a:cxn ang="0">
                  <a:pos x="716" y="24"/>
                </a:cxn>
                <a:cxn ang="0">
                  <a:pos x="675" y="131"/>
                </a:cxn>
                <a:cxn ang="0">
                  <a:pos x="573" y="147"/>
                </a:cxn>
                <a:cxn ang="0">
                  <a:pos x="583" y="97"/>
                </a:cxn>
                <a:cxn ang="0">
                  <a:pos x="554" y="64"/>
                </a:cxn>
                <a:cxn ang="0">
                  <a:pos x="502" y="26"/>
                </a:cxn>
                <a:cxn ang="0">
                  <a:pos x="485" y="0"/>
                </a:cxn>
                <a:cxn ang="0">
                  <a:pos x="497" y="40"/>
                </a:cxn>
                <a:cxn ang="0">
                  <a:pos x="554" y="90"/>
                </a:cxn>
                <a:cxn ang="0">
                  <a:pos x="514" y="138"/>
                </a:cxn>
                <a:cxn ang="0">
                  <a:pos x="502" y="171"/>
                </a:cxn>
                <a:cxn ang="0">
                  <a:pos x="461" y="188"/>
                </a:cxn>
                <a:cxn ang="0">
                  <a:pos x="449" y="102"/>
                </a:cxn>
                <a:cxn ang="0">
                  <a:pos x="416" y="183"/>
                </a:cxn>
                <a:cxn ang="0">
                  <a:pos x="357" y="226"/>
                </a:cxn>
                <a:cxn ang="0">
                  <a:pos x="319" y="243"/>
                </a:cxn>
                <a:cxn ang="0">
                  <a:pos x="255" y="259"/>
                </a:cxn>
                <a:cxn ang="0">
                  <a:pos x="250" y="226"/>
                </a:cxn>
                <a:cxn ang="0">
                  <a:pos x="200" y="269"/>
                </a:cxn>
                <a:cxn ang="0">
                  <a:pos x="148" y="252"/>
                </a:cxn>
                <a:cxn ang="0">
                  <a:pos x="93" y="309"/>
                </a:cxn>
                <a:cxn ang="0">
                  <a:pos x="0" y="309"/>
                </a:cxn>
                <a:cxn ang="0">
                  <a:pos x="17" y="335"/>
                </a:cxn>
                <a:cxn ang="0">
                  <a:pos x="17" y="335"/>
                </a:cxn>
              </a:cxnLst>
              <a:rect l="0" t="0" r="r" b="b"/>
              <a:pathLst>
                <a:path w="984" h="340">
                  <a:moveTo>
                    <a:pt x="17" y="335"/>
                  </a:moveTo>
                  <a:lnTo>
                    <a:pt x="103" y="340"/>
                  </a:lnTo>
                  <a:lnTo>
                    <a:pt x="179" y="295"/>
                  </a:lnTo>
                  <a:lnTo>
                    <a:pt x="236" y="304"/>
                  </a:lnTo>
                  <a:lnTo>
                    <a:pt x="276" y="276"/>
                  </a:lnTo>
                  <a:lnTo>
                    <a:pt x="345" y="269"/>
                  </a:lnTo>
                  <a:lnTo>
                    <a:pt x="411" y="252"/>
                  </a:lnTo>
                  <a:lnTo>
                    <a:pt x="445" y="226"/>
                  </a:lnTo>
                  <a:lnTo>
                    <a:pt x="497" y="219"/>
                  </a:lnTo>
                  <a:lnTo>
                    <a:pt x="564" y="183"/>
                  </a:lnTo>
                  <a:lnTo>
                    <a:pt x="630" y="207"/>
                  </a:lnTo>
                  <a:lnTo>
                    <a:pt x="680" y="178"/>
                  </a:lnTo>
                  <a:lnTo>
                    <a:pt x="716" y="131"/>
                  </a:lnTo>
                  <a:lnTo>
                    <a:pt x="787" y="138"/>
                  </a:lnTo>
                  <a:lnTo>
                    <a:pt x="841" y="90"/>
                  </a:lnTo>
                  <a:lnTo>
                    <a:pt x="920" y="90"/>
                  </a:lnTo>
                  <a:lnTo>
                    <a:pt x="984" y="64"/>
                  </a:lnTo>
                  <a:lnTo>
                    <a:pt x="913" y="69"/>
                  </a:lnTo>
                  <a:lnTo>
                    <a:pt x="853" y="64"/>
                  </a:lnTo>
                  <a:lnTo>
                    <a:pt x="787" y="107"/>
                  </a:lnTo>
                  <a:lnTo>
                    <a:pt x="716" y="107"/>
                  </a:lnTo>
                  <a:lnTo>
                    <a:pt x="716" y="24"/>
                  </a:lnTo>
                  <a:lnTo>
                    <a:pt x="675" y="131"/>
                  </a:lnTo>
                  <a:lnTo>
                    <a:pt x="573" y="147"/>
                  </a:lnTo>
                  <a:lnTo>
                    <a:pt x="583" y="97"/>
                  </a:lnTo>
                  <a:lnTo>
                    <a:pt x="554" y="64"/>
                  </a:lnTo>
                  <a:lnTo>
                    <a:pt x="502" y="26"/>
                  </a:lnTo>
                  <a:lnTo>
                    <a:pt x="485" y="0"/>
                  </a:lnTo>
                  <a:lnTo>
                    <a:pt x="497" y="40"/>
                  </a:lnTo>
                  <a:lnTo>
                    <a:pt x="554" y="90"/>
                  </a:lnTo>
                  <a:lnTo>
                    <a:pt x="514" y="138"/>
                  </a:lnTo>
                  <a:lnTo>
                    <a:pt x="502" y="171"/>
                  </a:lnTo>
                  <a:lnTo>
                    <a:pt x="461" y="188"/>
                  </a:lnTo>
                  <a:lnTo>
                    <a:pt x="449" y="102"/>
                  </a:lnTo>
                  <a:lnTo>
                    <a:pt x="416" y="183"/>
                  </a:lnTo>
                  <a:lnTo>
                    <a:pt x="357" y="226"/>
                  </a:lnTo>
                  <a:lnTo>
                    <a:pt x="319" y="243"/>
                  </a:lnTo>
                  <a:lnTo>
                    <a:pt x="255" y="259"/>
                  </a:lnTo>
                  <a:lnTo>
                    <a:pt x="250" y="226"/>
                  </a:lnTo>
                  <a:lnTo>
                    <a:pt x="200" y="269"/>
                  </a:lnTo>
                  <a:lnTo>
                    <a:pt x="148" y="252"/>
                  </a:lnTo>
                  <a:lnTo>
                    <a:pt x="93" y="309"/>
                  </a:lnTo>
                  <a:lnTo>
                    <a:pt x="0" y="309"/>
                  </a:lnTo>
                  <a:lnTo>
                    <a:pt x="17" y="335"/>
                  </a:lnTo>
                  <a:lnTo>
                    <a:pt x="17" y="335"/>
                  </a:lnTo>
                  <a:close/>
                </a:path>
              </a:pathLst>
            </a:custGeom>
            <a:solidFill>
              <a:srgbClr val="000000"/>
            </a:solidFill>
            <a:ln w="9525">
              <a:noFill/>
              <a:round/>
              <a:headEnd/>
              <a:tailEnd/>
            </a:ln>
          </p:spPr>
          <p:txBody>
            <a:bodyPr/>
            <a:lstStyle/>
            <a:p>
              <a:endParaRPr lang="fr-FR"/>
            </a:p>
          </p:txBody>
        </p:sp>
        <p:sp>
          <p:nvSpPr>
            <p:cNvPr id="45" name="Freeform 295"/>
            <p:cNvSpPr>
              <a:spLocks/>
            </p:cNvSpPr>
            <p:nvPr/>
          </p:nvSpPr>
          <p:spPr bwMode="auto">
            <a:xfrm rot="1318663">
              <a:off x="3445" y="1647"/>
              <a:ext cx="463" cy="230"/>
            </a:xfrm>
            <a:custGeom>
              <a:avLst/>
              <a:gdLst/>
              <a:ahLst/>
              <a:cxnLst>
                <a:cxn ang="0">
                  <a:pos x="1370" y="291"/>
                </a:cxn>
                <a:cxn ang="0">
                  <a:pos x="1390" y="481"/>
                </a:cxn>
                <a:cxn ang="0">
                  <a:pos x="1370" y="561"/>
                </a:cxn>
                <a:cxn ang="0">
                  <a:pos x="1070" y="671"/>
                </a:cxn>
                <a:cxn ang="0">
                  <a:pos x="910" y="711"/>
                </a:cxn>
                <a:cxn ang="0">
                  <a:pos x="830" y="731"/>
                </a:cxn>
                <a:cxn ang="0">
                  <a:pos x="790" y="741"/>
                </a:cxn>
                <a:cxn ang="0">
                  <a:pos x="710" y="731"/>
                </a:cxn>
                <a:cxn ang="0">
                  <a:pos x="680" y="711"/>
                </a:cxn>
                <a:cxn ang="0">
                  <a:pos x="510" y="651"/>
                </a:cxn>
                <a:cxn ang="0">
                  <a:pos x="430" y="581"/>
                </a:cxn>
                <a:cxn ang="0">
                  <a:pos x="410" y="551"/>
                </a:cxn>
                <a:cxn ang="0">
                  <a:pos x="380" y="541"/>
                </a:cxn>
                <a:cxn ang="0">
                  <a:pos x="370" y="511"/>
                </a:cxn>
                <a:cxn ang="0">
                  <a:pos x="340" y="491"/>
                </a:cxn>
                <a:cxn ang="0">
                  <a:pos x="290" y="451"/>
                </a:cxn>
                <a:cxn ang="0">
                  <a:pos x="240" y="411"/>
                </a:cxn>
                <a:cxn ang="0">
                  <a:pos x="190" y="321"/>
                </a:cxn>
                <a:cxn ang="0">
                  <a:pos x="130" y="281"/>
                </a:cxn>
                <a:cxn ang="0">
                  <a:pos x="50" y="131"/>
                </a:cxn>
                <a:cxn ang="0">
                  <a:pos x="30" y="71"/>
                </a:cxn>
                <a:cxn ang="0">
                  <a:pos x="10" y="41"/>
                </a:cxn>
                <a:cxn ang="0">
                  <a:pos x="0" y="11"/>
                </a:cxn>
                <a:cxn ang="0">
                  <a:pos x="30" y="121"/>
                </a:cxn>
                <a:cxn ang="0">
                  <a:pos x="60" y="141"/>
                </a:cxn>
                <a:cxn ang="0">
                  <a:pos x="250" y="301"/>
                </a:cxn>
                <a:cxn ang="0">
                  <a:pos x="260" y="401"/>
                </a:cxn>
                <a:cxn ang="0">
                  <a:pos x="320" y="421"/>
                </a:cxn>
                <a:cxn ang="0">
                  <a:pos x="370" y="491"/>
                </a:cxn>
                <a:cxn ang="0">
                  <a:pos x="470" y="541"/>
                </a:cxn>
                <a:cxn ang="0">
                  <a:pos x="480" y="631"/>
                </a:cxn>
                <a:cxn ang="0">
                  <a:pos x="550" y="641"/>
                </a:cxn>
                <a:cxn ang="0">
                  <a:pos x="580" y="661"/>
                </a:cxn>
                <a:cxn ang="0">
                  <a:pos x="660" y="671"/>
                </a:cxn>
                <a:cxn ang="0">
                  <a:pos x="780" y="731"/>
                </a:cxn>
                <a:cxn ang="0">
                  <a:pos x="840" y="721"/>
                </a:cxn>
                <a:cxn ang="0">
                  <a:pos x="860" y="691"/>
                </a:cxn>
                <a:cxn ang="0">
                  <a:pos x="950" y="701"/>
                </a:cxn>
                <a:cxn ang="0">
                  <a:pos x="1050" y="661"/>
                </a:cxn>
                <a:cxn ang="0">
                  <a:pos x="1060" y="631"/>
                </a:cxn>
                <a:cxn ang="0">
                  <a:pos x="1090" y="621"/>
                </a:cxn>
                <a:cxn ang="0">
                  <a:pos x="1230" y="611"/>
                </a:cxn>
                <a:cxn ang="0">
                  <a:pos x="1330" y="551"/>
                </a:cxn>
                <a:cxn ang="0">
                  <a:pos x="1340" y="481"/>
                </a:cxn>
                <a:cxn ang="0">
                  <a:pos x="1340" y="411"/>
                </a:cxn>
                <a:cxn ang="0">
                  <a:pos x="1370" y="291"/>
                </a:cxn>
              </a:cxnLst>
              <a:rect l="0" t="0" r="r" b="b"/>
              <a:pathLst>
                <a:path w="1396" h="741">
                  <a:moveTo>
                    <a:pt x="1370" y="291"/>
                  </a:moveTo>
                  <a:cubicBezTo>
                    <a:pt x="1367" y="328"/>
                    <a:pt x="1396" y="445"/>
                    <a:pt x="1390" y="481"/>
                  </a:cubicBezTo>
                  <a:cubicBezTo>
                    <a:pt x="1386" y="508"/>
                    <a:pt x="1396" y="552"/>
                    <a:pt x="1370" y="561"/>
                  </a:cubicBezTo>
                  <a:cubicBezTo>
                    <a:pt x="1268" y="595"/>
                    <a:pt x="1172" y="637"/>
                    <a:pt x="1070" y="671"/>
                  </a:cubicBezTo>
                  <a:cubicBezTo>
                    <a:pt x="1018" y="688"/>
                    <a:pt x="963" y="698"/>
                    <a:pt x="910" y="711"/>
                  </a:cubicBezTo>
                  <a:cubicBezTo>
                    <a:pt x="883" y="718"/>
                    <a:pt x="857" y="724"/>
                    <a:pt x="830" y="731"/>
                  </a:cubicBezTo>
                  <a:cubicBezTo>
                    <a:pt x="817" y="734"/>
                    <a:pt x="790" y="741"/>
                    <a:pt x="790" y="741"/>
                  </a:cubicBezTo>
                  <a:cubicBezTo>
                    <a:pt x="763" y="738"/>
                    <a:pt x="736" y="738"/>
                    <a:pt x="710" y="731"/>
                  </a:cubicBezTo>
                  <a:cubicBezTo>
                    <a:pt x="698" y="728"/>
                    <a:pt x="691" y="716"/>
                    <a:pt x="680" y="711"/>
                  </a:cubicBezTo>
                  <a:cubicBezTo>
                    <a:pt x="625" y="687"/>
                    <a:pt x="569" y="663"/>
                    <a:pt x="510" y="651"/>
                  </a:cubicBezTo>
                  <a:cubicBezTo>
                    <a:pt x="477" y="629"/>
                    <a:pt x="463" y="603"/>
                    <a:pt x="430" y="581"/>
                  </a:cubicBezTo>
                  <a:cubicBezTo>
                    <a:pt x="423" y="571"/>
                    <a:pt x="419" y="559"/>
                    <a:pt x="410" y="551"/>
                  </a:cubicBezTo>
                  <a:cubicBezTo>
                    <a:pt x="402" y="544"/>
                    <a:pt x="387" y="548"/>
                    <a:pt x="380" y="541"/>
                  </a:cubicBezTo>
                  <a:cubicBezTo>
                    <a:pt x="373" y="534"/>
                    <a:pt x="377" y="519"/>
                    <a:pt x="370" y="511"/>
                  </a:cubicBezTo>
                  <a:cubicBezTo>
                    <a:pt x="362" y="502"/>
                    <a:pt x="350" y="498"/>
                    <a:pt x="340" y="491"/>
                  </a:cubicBezTo>
                  <a:cubicBezTo>
                    <a:pt x="283" y="405"/>
                    <a:pt x="359" y="506"/>
                    <a:pt x="290" y="451"/>
                  </a:cubicBezTo>
                  <a:cubicBezTo>
                    <a:pt x="225" y="399"/>
                    <a:pt x="315" y="436"/>
                    <a:pt x="240" y="411"/>
                  </a:cubicBezTo>
                  <a:cubicBezTo>
                    <a:pt x="222" y="358"/>
                    <a:pt x="236" y="390"/>
                    <a:pt x="190" y="321"/>
                  </a:cubicBezTo>
                  <a:cubicBezTo>
                    <a:pt x="177" y="301"/>
                    <a:pt x="130" y="281"/>
                    <a:pt x="130" y="281"/>
                  </a:cubicBezTo>
                  <a:cubicBezTo>
                    <a:pt x="112" y="227"/>
                    <a:pt x="73" y="183"/>
                    <a:pt x="50" y="131"/>
                  </a:cubicBezTo>
                  <a:cubicBezTo>
                    <a:pt x="41" y="112"/>
                    <a:pt x="42" y="89"/>
                    <a:pt x="30" y="71"/>
                  </a:cubicBezTo>
                  <a:cubicBezTo>
                    <a:pt x="23" y="61"/>
                    <a:pt x="15" y="52"/>
                    <a:pt x="10" y="41"/>
                  </a:cubicBezTo>
                  <a:cubicBezTo>
                    <a:pt x="5" y="32"/>
                    <a:pt x="0" y="0"/>
                    <a:pt x="0" y="11"/>
                  </a:cubicBezTo>
                  <a:cubicBezTo>
                    <a:pt x="0" y="18"/>
                    <a:pt x="27" y="116"/>
                    <a:pt x="30" y="121"/>
                  </a:cubicBezTo>
                  <a:cubicBezTo>
                    <a:pt x="37" y="131"/>
                    <a:pt x="50" y="134"/>
                    <a:pt x="60" y="141"/>
                  </a:cubicBezTo>
                  <a:cubicBezTo>
                    <a:pt x="94" y="242"/>
                    <a:pt x="150" y="281"/>
                    <a:pt x="250" y="301"/>
                  </a:cubicBezTo>
                  <a:cubicBezTo>
                    <a:pt x="253" y="334"/>
                    <a:pt x="243" y="372"/>
                    <a:pt x="260" y="401"/>
                  </a:cubicBezTo>
                  <a:cubicBezTo>
                    <a:pt x="271" y="419"/>
                    <a:pt x="320" y="421"/>
                    <a:pt x="320" y="421"/>
                  </a:cubicBezTo>
                  <a:cubicBezTo>
                    <a:pt x="343" y="491"/>
                    <a:pt x="320" y="474"/>
                    <a:pt x="370" y="491"/>
                  </a:cubicBezTo>
                  <a:cubicBezTo>
                    <a:pt x="388" y="544"/>
                    <a:pt x="415" y="532"/>
                    <a:pt x="470" y="541"/>
                  </a:cubicBezTo>
                  <a:cubicBezTo>
                    <a:pt x="473" y="571"/>
                    <a:pt x="461" y="607"/>
                    <a:pt x="480" y="631"/>
                  </a:cubicBezTo>
                  <a:cubicBezTo>
                    <a:pt x="495" y="649"/>
                    <a:pt x="527" y="634"/>
                    <a:pt x="550" y="641"/>
                  </a:cubicBezTo>
                  <a:cubicBezTo>
                    <a:pt x="562" y="644"/>
                    <a:pt x="568" y="658"/>
                    <a:pt x="580" y="661"/>
                  </a:cubicBezTo>
                  <a:cubicBezTo>
                    <a:pt x="606" y="668"/>
                    <a:pt x="633" y="668"/>
                    <a:pt x="660" y="671"/>
                  </a:cubicBezTo>
                  <a:cubicBezTo>
                    <a:pt x="704" y="686"/>
                    <a:pt x="736" y="716"/>
                    <a:pt x="780" y="731"/>
                  </a:cubicBezTo>
                  <a:cubicBezTo>
                    <a:pt x="800" y="728"/>
                    <a:pt x="822" y="730"/>
                    <a:pt x="840" y="721"/>
                  </a:cubicBezTo>
                  <a:cubicBezTo>
                    <a:pt x="851" y="716"/>
                    <a:pt x="848" y="693"/>
                    <a:pt x="860" y="691"/>
                  </a:cubicBezTo>
                  <a:cubicBezTo>
                    <a:pt x="890" y="686"/>
                    <a:pt x="920" y="698"/>
                    <a:pt x="950" y="701"/>
                  </a:cubicBezTo>
                  <a:cubicBezTo>
                    <a:pt x="1021" y="692"/>
                    <a:pt x="1024" y="712"/>
                    <a:pt x="1050" y="661"/>
                  </a:cubicBezTo>
                  <a:cubicBezTo>
                    <a:pt x="1055" y="652"/>
                    <a:pt x="1053" y="638"/>
                    <a:pt x="1060" y="631"/>
                  </a:cubicBezTo>
                  <a:cubicBezTo>
                    <a:pt x="1067" y="624"/>
                    <a:pt x="1080" y="622"/>
                    <a:pt x="1090" y="621"/>
                  </a:cubicBezTo>
                  <a:cubicBezTo>
                    <a:pt x="1136" y="616"/>
                    <a:pt x="1183" y="614"/>
                    <a:pt x="1230" y="611"/>
                  </a:cubicBezTo>
                  <a:cubicBezTo>
                    <a:pt x="1246" y="546"/>
                    <a:pt x="1263" y="562"/>
                    <a:pt x="1330" y="551"/>
                  </a:cubicBezTo>
                  <a:cubicBezTo>
                    <a:pt x="1333" y="528"/>
                    <a:pt x="1332" y="503"/>
                    <a:pt x="1340" y="481"/>
                  </a:cubicBezTo>
                  <a:cubicBezTo>
                    <a:pt x="1349" y="459"/>
                    <a:pt x="1332" y="434"/>
                    <a:pt x="1340" y="411"/>
                  </a:cubicBezTo>
                  <a:cubicBezTo>
                    <a:pt x="1352" y="374"/>
                    <a:pt x="1355" y="320"/>
                    <a:pt x="1370" y="291"/>
                  </a:cubicBezTo>
                  <a:close/>
                </a:path>
              </a:pathLst>
            </a:custGeom>
            <a:solidFill>
              <a:srgbClr val="000000"/>
            </a:solidFill>
            <a:ln w="9525">
              <a:solidFill>
                <a:srgbClr val="000000"/>
              </a:solidFill>
              <a:round/>
              <a:headEnd/>
              <a:tailEnd/>
            </a:ln>
          </p:spPr>
          <p:txBody>
            <a:bodyPr/>
            <a:lstStyle/>
            <a:p>
              <a:endParaRPr lang="fr-FR"/>
            </a:p>
          </p:txBody>
        </p:sp>
        <p:sp>
          <p:nvSpPr>
            <p:cNvPr id="46" name="Rectangle 530"/>
            <p:cNvSpPr>
              <a:spLocks noChangeArrowheads="1"/>
            </p:cNvSpPr>
            <p:nvPr/>
          </p:nvSpPr>
          <p:spPr bwMode="auto">
            <a:xfrm>
              <a:off x="4704" y="1440"/>
              <a:ext cx="684" cy="212"/>
            </a:xfrm>
            <a:prstGeom prst="rect">
              <a:avLst/>
            </a:prstGeom>
            <a:noFill/>
            <a:ln w="9525">
              <a:noFill/>
              <a:miter lim="800000"/>
              <a:headEnd/>
              <a:tailEnd/>
            </a:ln>
            <a:effectLst/>
          </p:spPr>
          <p:txBody>
            <a:bodyPr wrap="none">
              <a:spAutoFit/>
            </a:bodyPr>
            <a:lstStyle/>
            <a:p>
              <a:r>
                <a:rPr lang="fr-FR" sz="1600" b="1" dirty="0">
                  <a:latin typeface="Arial" charset="0"/>
                  <a:cs typeface="Arial" charset="0"/>
                </a:rPr>
                <a:t>Pancréas</a:t>
              </a:r>
            </a:p>
          </p:txBody>
        </p:sp>
      </p:grpSp>
      <p:sp>
        <p:nvSpPr>
          <p:cNvPr id="47" name="Freeform 305"/>
          <p:cNvSpPr>
            <a:spLocks/>
          </p:cNvSpPr>
          <p:nvPr/>
        </p:nvSpPr>
        <p:spPr bwMode="auto">
          <a:xfrm>
            <a:off x="5427663" y="1143000"/>
            <a:ext cx="3411537" cy="3505200"/>
          </a:xfrm>
          <a:custGeom>
            <a:avLst/>
            <a:gdLst/>
            <a:ahLst/>
            <a:cxnLst>
              <a:cxn ang="0">
                <a:pos x="0" y="2"/>
              </a:cxn>
              <a:cxn ang="0">
                <a:pos x="2149" y="0"/>
              </a:cxn>
              <a:cxn ang="0">
                <a:pos x="2149" y="2208"/>
              </a:cxn>
              <a:cxn ang="0">
                <a:pos x="1861" y="2208"/>
              </a:cxn>
            </a:cxnLst>
            <a:rect l="0" t="0" r="r" b="b"/>
            <a:pathLst>
              <a:path w="2149" h="2208">
                <a:moveTo>
                  <a:pt x="0" y="2"/>
                </a:moveTo>
                <a:lnTo>
                  <a:pt x="2149" y="0"/>
                </a:lnTo>
                <a:lnTo>
                  <a:pt x="2149" y="2208"/>
                </a:lnTo>
                <a:lnTo>
                  <a:pt x="1861" y="2208"/>
                </a:lnTo>
              </a:path>
            </a:pathLst>
          </a:custGeom>
          <a:noFill/>
          <a:ln w="50800">
            <a:solidFill>
              <a:schemeClr val="tx1"/>
            </a:solidFill>
            <a:round/>
            <a:headEnd type="none" w="med" len="med"/>
            <a:tailEnd type="triangle" w="med" len="med"/>
          </a:ln>
          <a:effectLst/>
        </p:spPr>
        <p:txBody>
          <a:bodyPr/>
          <a:lstStyle/>
          <a:p>
            <a:endParaRPr lang="fr-FR"/>
          </a:p>
        </p:txBody>
      </p:sp>
      <p:sp>
        <p:nvSpPr>
          <p:cNvPr id="48" name="Freeform 304"/>
          <p:cNvSpPr>
            <a:spLocks/>
          </p:cNvSpPr>
          <p:nvPr/>
        </p:nvSpPr>
        <p:spPr bwMode="auto">
          <a:xfrm>
            <a:off x="304800" y="1143000"/>
            <a:ext cx="3454400" cy="3032125"/>
          </a:xfrm>
          <a:custGeom>
            <a:avLst/>
            <a:gdLst/>
            <a:ahLst/>
            <a:cxnLst>
              <a:cxn ang="0">
                <a:pos x="338" y="1947"/>
              </a:cxn>
              <a:cxn ang="0">
                <a:pos x="0" y="1947"/>
              </a:cxn>
              <a:cxn ang="0">
                <a:pos x="0" y="0"/>
              </a:cxn>
              <a:cxn ang="0">
                <a:pos x="2176" y="2"/>
              </a:cxn>
            </a:cxnLst>
            <a:rect l="0" t="0" r="r" b="b"/>
            <a:pathLst>
              <a:path w="2176" h="1947">
                <a:moveTo>
                  <a:pt x="338" y="1947"/>
                </a:moveTo>
                <a:lnTo>
                  <a:pt x="0" y="1947"/>
                </a:lnTo>
                <a:lnTo>
                  <a:pt x="0" y="0"/>
                </a:lnTo>
                <a:lnTo>
                  <a:pt x="2176" y="2"/>
                </a:lnTo>
              </a:path>
            </a:pathLst>
          </a:custGeom>
          <a:noFill/>
          <a:ln w="50800">
            <a:solidFill>
              <a:schemeClr val="tx1"/>
            </a:solidFill>
            <a:round/>
            <a:headEnd type="none" w="med" len="med"/>
            <a:tailEnd type="triangle" w="med" len="med"/>
          </a:ln>
          <a:effectLst/>
        </p:spPr>
        <p:txBody>
          <a:bodyPr/>
          <a:lstStyle/>
          <a:p>
            <a:endParaRPr lang="fr-FR"/>
          </a:p>
        </p:txBody>
      </p:sp>
      <p:sp>
        <p:nvSpPr>
          <p:cNvPr id="49" name="Rectangle 255"/>
          <p:cNvSpPr>
            <a:spLocks noChangeArrowheads="1"/>
          </p:cNvSpPr>
          <p:nvPr/>
        </p:nvSpPr>
        <p:spPr bwMode="auto">
          <a:xfrm>
            <a:off x="5410200" y="1752600"/>
            <a:ext cx="2286000" cy="336550"/>
          </a:xfrm>
          <a:prstGeom prst="rect">
            <a:avLst/>
          </a:prstGeom>
          <a:noFill/>
          <a:ln w="9525">
            <a:noFill/>
            <a:miter lim="800000"/>
            <a:headEnd/>
            <a:tailEnd/>
          </a:ln>
          <a:effectLst/>
        </p:spPr>
        <p:txBody>
          <a:bodyPr>
            <a:spAutoFit/>
          </a:bodyPr>
          <a:lstStyle/>
          <a:p>
            <a:pPr algn="ctr"/>
            <a:r>
              <a:rPr lang="fr-FR" sz="1600" b="1" u="sng" dirty="0">
                <a:solidFill>
                  <a:srgbClr val="FF0000"/>
                </a:solidFill>
                <a:latin typeface="Arial" charset="0"/>
                <a:cs typeface="Arial" charset="0"/>
              </a:rPr>
              <a:t>Capteur-émetteur</a:t>
            </a:r>
            <a:endParaRPr lang="fr-FR" sz="1600" u="sng" dirty="0"/>
          </a:p>
        </p:txBody>
      </p:sp>
      <p:grpSp>
        <p:nvGrpSpPr>
          <p:cNvPr id="50" name="Group 550"/>
          <p:cNvGrpSpPr>
            <a:grpSpLocks/>
          </p:cNvGrpSpPr>
          <p:nvPr/>
        </p:nvGrpSpPr>
        <p:grpSpPr bwMode="auto">
          <a:xfrm>
            <a:off x="5105400" y="2652713"/>
            <a:ext cx="3109913" cy="3519487"/>
            <a:chOff x="3216" y="1671"/>
            <a:chExt cx="1959" cy="2217"/>
          </a:xfrm>
        </p:grpSpPr>
        <p:sp>
          <p:nvSpPr>
            <p:cNvPr id="51" name="Oval 296"/>
            <p:cNvSpPr>
              <a:spLocks noChangeArrowheads="1"/>
            </p:cNvSpPr>
            <p:nvPr/>
          </p:nvSpPr>
          <p:spPr bwMode="auto">
            <a:xfrm>
              <a:off x="3216" y="1968"/>
              <a:ext cx="1959" cy="1920"/>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52" name="Line 297"/>
            <p:cNvSpPr>
              <a:spLocks noChangeShapeType="1"/>
            </p:cNvSpPr>
            <p:nvPr/>
          </p:nvSpPr>
          <p:spPr bwMode="auto">
            <a:xfrm flipV="1">
              <a:off x="3792" y="1680"/>
              <a:ext cx="384" cy="384"/>
            </a:xfrm>
            <a:prstGeom prst="line">
              <a:avLst/>
            </a:prstGeom>
            <a:noFill/>
            <a:ln w="9525">
              <a:solidFill>
                <a:schemeClr val="tx1"/>
              </a:solidFill>
              <a:round/>
              <a:headEnd/>
              <a:tailEnd/>
            </a:ln>
            <a:effectLst/>
          </p:spPr>
          <p:txBody>
            <a:bodyPr/>
            <a:lstStyle/>
            <a:p>
              <a:endParaRPr lang="fr-FR"/>
            </a:p>
          </p:txBody>
        </p:sp>
        <p:sp>
          <p:nvSpPr>
            <p:cNvPr id="53" name="Line 298"/>
            <p:cNvSpPr>
              <a:spLocks noChangeShapeType="1"/>
            </p:cNvSpPr>
            <p:nvPr/>
          </p:nvSpPr>
          <p:spPr bwMode="auto">
            <a:xfrm flipH="1" flipV="1">
              <a:off x="4176" y="1671"/>
              <a:ext cx="442" cy="374"/>
            </a:xfrm>
            <a:prstGeom prst="line">
              <a:avLst/>
            </a:prstGeom>
            <a:noFill/>
            <a:ln w="9525">
              <a:solidFill>
                <a:schemeClr val="tx1"/>
              </a:solidFill>
              <a:round/>
              <a:headEnd/>
              <a:tailEnd/>
            </a:ln>
            <a:effectLst/>
          </p:spPr>
          <p:txBody>
            <a:bodyPr/>
            <a:lstStyle/>
            <a:p>
              <a:endParaRPr lang="fr-FR"/>
            </a:p>
          </p:txBody>
        </p:sp>
      </p:grpSp>
      <p:grpSp>
        <p:nvGrpSpPr>
          <p:cNvPr id="54" name="Group 310"/>
          <p:cNvGrpSpPr>
            <a:grpSpLocks/>
          </p:cNvGrpSpPr>
          <p:nvPr/>
        </p:nvGrpSpPr>
        <p:grpSpPr bwMode="auto">
          <a:xfrm>
            <a:off x="5562600" y="3352800"/>
            <a:ext cx="2522538" cy="2603500"/>
            <a:chOff x="3504" y="2256"/>
            <a:chExt cx="1589" cy="1640"/>
          </a:xfrm>
        </p:grpSpPr>
        <p:grpSp>
          <p:nvGrpSpPr>
            <p:cNvPr id="55" name="Group 311"/>
            <p:cNvGrpSpPr>
              <a:grpSpLocks/>
            </p:cNvGrpSpPr>
            <p:nvPr/>
          </p:nvGrpSpPr>
          <p:grpSpPr bwMode="auto">
            <a:xfrm>
              <a:off x="3504" y="2256"/>
              <a:ext cx="1590" cy="1640"/>
              <a:chOff x="1172" y="1586"/>
              <a:chExt cx="2769" cy="3099"/>
            </a:xfrm>
          </p:grpSpPr>
          <p:grpSp>
            <p:nvGrpSpPr>
              <p:cNvPr id="154" name="Group 312"/>
              <p:cNvGrpSpPr>
                <a:grpSpLocks/>
              </p:cNvGrpSpPr>
              <p:nvPr/>
            </p:nvGrpSpPr>
            <p:grpSpPr bwMode="auto">
              <a:xfrm>
                <a:off x="2122" y="1586"/>
                <a:ext cx="902" cy="726"/>
                <a:chOff x="2122" y="1586"/>
                <a:chExt cx="902" cy="726"/>
              </a:xfrm>
            </p:grpSpPr>
            <p:sp>
              <p:nvSpPr>
                <p:cNvPr id="261" name="Freeform 313"/>
                <p:cNvSpPr>
                  <a:spLocks/>
                </p:cNvSpPr>
                <p:nvPr/>
              </p:nvSpPr>
              <p:spPr bwMode="auto">
                <a:xfrm>
                  <a:off x="2230" y="1966"/>
                  <a:ext cx="340" cy="308"/>
                </a:xfrm>
                <a:custGeom>
                  <a:avLst/>
                  <a:gdLst/>
                  <a:ahLst/>
                  <a:cxnLst>
                    <a:cxn ang="0">
                      <a:pos x="29" y="59"/>
                    </a:cxn>
                    <a:cxn ang="0">
                      <a:pos x="218" y="38"/>
                    </a:cxn>
                    <a:cxn ang="0">
                      <a:pos x="296" y="5"/>
                    </a:cxn>
                    <a:cxn ang="0">
                      <a:pos x="335" y="68"/>
                    </a:cxn>
                    <a:cxn ang="0">
                      <a:pos x="263" y="245"/>
                    </a:cxn>
                    <a:cxn ang="0">
                      <a:pos x="224" y="305"/>
                    </a:cxn>
                    <a:cxn ang="0">
                      <a:pos x="125" y="230"/>
                    </a:cxn>
                    <a:cxn ang="0">
                      <a:pos x="44" y="131"/>
                    </a:cxn>
                    <a:cxn ang="0">
                      <a:pos x="29" y="59"/>
                    </a:cxn>
                  </a:cxnLst>
                  <a:rect l="0" t="0" r="r" b="b"/>
                  <a:pathLst>
                    <a:path w="340" h="308">
                      <a:moveTo>
                        <a:pt x="29" y="59"/>
                      </a:moveTo>
                      <a:cubicBezTo>
                        <a:pt x="58" y="44"/>
                        <a:pt x="174" y="47"/>
                        <a:pt x="218" y="38"/>
                      </a:cubicBezTo>
                      <a:cubicBezTo>
                        <a:pt x="262" y="29"/>
                        <a:pt x="277" y="0"/>
                        <a:pt x="296" y="5"/>
                      </a:cubicBezTo>
                      <a:cubicBezTo>
                        <a:pt x="315" y="10"/>
                        <a:pt x="340" y="28"/>
                        <a:pt x="335" y="68"/>
                      </a:cubicBezTo>
                      <a:cubicBezTo>
                        <a:pt x="330" y="108"/>
                        <a:pt x="281" y="206"/>
                        <a:pt x="263" y="245"/>
                      </a:cubicBezTo>
                      <a:cubicBezTo>
                        <a:pt x="245" y="284"/>
                        <a:pt x="247" y="308"/>
                        <a:pt x="224" y="305"/>
                      </a:cubicBezTo>
                      <a:cubicBezTo>
                        <a:pt x="201" y="302"/>
                        <a:pt x="155" y="259"/>
                        <a:pt x="125" y="230"/>
                      </a:cubicBezTo>
                      <a:cubicBezTo>
                        <a:pt x="95" y="201"/>
                        <a:pt x="59" y="158"/>
                        <a:pt x="44" y="131"/>
                      </a:cubicBezTo>
                      <a:cubicBezTo>
                        <a:pt x="29" y="104"/>
                        <a:pt x="0" y="74"/>
                        <a:pt x="29" y="59"/>
                      </a:cubicBezTo>
                      <a:close/>
                    </a:path>
                  </a:pathLst>
                </a:custGeom>
                <a:noFill/>
                <a:ln w="9525">
                  <a:solidFill>
                    <a:srgbClr val="969696"/>
                  </a:solidFill>
                  <a:round/>
                  <a:headEnd/>
                  <a:tailEnd/>
                </a:ln>
              </p:spPr>
              <p:txBody>
                <a:bodyPr/>
                <a:lstStyle/>
                <a:p>
                  <a:endParaRPr lang="fr-FR"/>
                </a:p>
              </p:txBody>
            </p:sp>
            <p:sp>
              <p:nvSpPr>
                <p:cNvPr id="262" name="Oval 314"/>
                <p:cNvSpPr>
                  <a:spLocks noChangeArrowheads="1"/>
                </p:cNvSpPr>
                <p:nvPr/>
              </p:nvSpPr>
              <p:spPr bwMode="auto">
                <a:xfrm>
                  <a:off x="2361" y="2085"/>
                  <a:ext cx="71" cy="71"/>
                </a:xfrm>
                <a:prstGeom prst="ellipse">
                  <a:avLst/>
                </a:prstGeom>
                <a:noFill/>
                <a:ln w="9525">
                  <a:solidFill>
                    <a:srgbClr val="969696"/>
                  </a:solidFill>
                  <a:round/>
                  <a:headEnd/>
                  <a:tailEnd/>
                </a:ln>
                <a:effectLst/>
              </p:spPr>
              <p:txBody>
                <a:bodyPr/>
                <a:lstStyle/>
                <a:p>
                  <a:endParaRPr lang="fr-FR"/>
                </a:p>
              </p:txBody>
            </p:sp>
            <p:sp>
              <p:nvSpPr>
                <p:cNvPr id="263" name="Freeform 315"/>
                <p:cNvSpPr>
                  <a:spLocks/>
                </p:cNvSpPr>
                <p:nvPr/>
              </p:nvSpPr>
              <p:spPr bwMode="auto">
                <a:xfrm>
                  <a:off x="2122" y="1679"/>
                  <a:ext cx="411" cy="342"/>
                </a:xfrm>
                <a:custGeom>
                  <a:avLst/>
                  <a:gdLst/>
                  <a:ahLst/>
                  <a:cxnLst>
                    <a:cxn ang="0">
                      <a:pos x="404" y="235"/>
                    </a:cxn>
                    <a:cxn ang="0">
                      <a:pos x="386" y="289"/>
                    </a:cxn>
                    <a:cxn ang="0">
                      <a:pos x="254" y="313"/>
                    </a:cxn>
                    <a:cxn ang="0">
                      <a:pos x="104" y="319"/>
                    </a:cxn>
                    <a:cxn ang="0">
                      <a:pos x="14" y="175"/>
                    </a:cxn>
                    <a:cxn ang="0">
                      <a:pos x="20" y="28"/>
                    </a:cxn>
                    <a:cxn ang="0">
                      <a:pos x="77" y="10"/>
                    </a:cxn>
                    <a:cxn ang="0">
                      <a:pos x="242" y="88"/>
                    </a:cxn>
                    <a:cxn ang="0">
                      <a:pos x="320" y="148"/>
                    </a:cxn>
                    <a:cxn ang="0">
                      <a:pos x="389" y="214"/>
                    </a:cxn>
                    <a:cxn ang="0">
                      <a:pos x="404" y="235"/>
                    </a:cxn>
                  </a:cxnLst>
                  <a:rect l="0" t="0" r="r" b="b"/>
                  <a:pathLst>
                    <a:path w="411" h="342">
                      <a:moveTo>
                        <a:pt x="404" y="235"/>
                      </a:moveTo>
                      <a:cubicBezTo>
                        <a:pt x="404" y="247"/>
                        <a:pt x="411" y="276"/>
                        <a:pt x="386" y="289"/>
                      </a:cubicBezTo>
                      <a:cubicBezTo>
                        <a:pt x="361" y="302"/>
                        <a:pt x="301" y="308"/>
                        <a:pt x="254" y="313"/>
                      </a:cubicBezTo>
                      <a:cubicBezTo>
                        <a:pt x="207" y="318"/>
                        <a:pt x="144" y="342"/>
                        <a:pt x="104" y="319"/>
                      </a:cubicBezTo>
                      <a:cubicBezTo>
                        <a:pt x="64" y="296"/>
                        <a:pt x="28" y="223"/>
                        <a:pt x="14" y="175"/>
                      </a:cubicBezTo>
                      <a:cubicBezTo>
                        <a:pt x="0" y="127"/>
                        <a:pt x="10" y="55"/>
                        <a:pt x="20" y="28"/>
                      </a:cubicBezTo>
                      <a:cubicBezTo>
                        <a:pt x="30" y="1"/>
                        <a:pt x="40" y="0"/>
                        <a:pt x="77" y="10"/>
                      </a:cubicBezTo>
                      <a:cubicBezTo>
                        <a:pt x="114" y="20"/>
                        <a:pt x="202" y="65"/>
                        <a:pt x="242" y="88"/>
                      </a:cubicBezTo>
                      <a:cubicBezTo>
                        <a:pt x="282" y="111"/>
                        <a:pt x="296" y="127"/>
                        <a:pt x="320" y="148"/>
                      </a:cubicBezTo>
                      <a:cubicBezTo>
                        <a:pt x="344" y="169"/>
                        <a:pt x="376" y="197"/>
                        <a:pt x="389" y="214"/>
                      </a:cubicBezTo>
                      <a:cubicBezTo>
                        <a:pt x="402" y="231"/>
                        <a:pt x="404" y="223"/>
                        <a:pt x="404" y="235"/>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64" name="Oval 316"/>
                <p:cNvSpPr>
                  <a:spLocks noChangeArrowheads="1"/>
                </p:cNvSpPr>
                <p:nvPr/>
              </p:nvSpPr>
              <p:spPr bwMode="auto">
                <a:xfrm>
                  <a:off x="2262" y="1842"/>
                  <a:ext cx="71" cy="71"/>
                </a:xfrm>
                <a:prstGeom prst="ellipse">
                  <a:avLst/>
                </a:prstGeom>
                <a:noFill/>
                <a:ln w="9525">
                  <a:solidFill>
                    <a:srgbClr val="969696"/>
                  </a:solidFill>
                  <a:round/>
                  <a:headEnd/>
                  <a:tailEnd/>
                </a:ln>
                <a:effectLst/>
              </p:spPr>
              <p:txBody>
                <a:bodyPr/>
                <a:lstStyle/>
                <a:p>
                  <a:endParaRPr lang="fr-FR"/>
                </a:p>
              </p:txBody>
            </p:sp>
            <p:sp>
              <p:nvSpPr>
                <p:cNvPr id="265" name="Freeform 317"/>
                <p:cNvSpPr>
                  <a:spLocks/>
                </p:cNvSpPr>
                <p:nvPr/>
              </p:nvSpPr>
              <p:spPr bwMode="auto">
                <a:xfrm>
                  <a:off x="2206" y="1586"/>
                  <a:ext cx="497" cy="363"/>
                </a:xfrm>
                <a:custGeom>
                  <a:avLst/>
                  <a:gdLst/>
                  <a:ahLst/>
                  <a:cxnLst>
                    <a:cxn ang="0">
                      <a:pos x="383" y="343"/>
                    </a:cxn>
                    <a:cxn ang="0">
                      <a:pos x="251" y="232"/>
                    </a:cxn>
                    <a:cxn ang="0">
                      <a:pos x="95" y="124"/>
                    </a:cxn>
                    <a:cxn ang="0">
                      <a:pos x="20" y="61"/>
                    </a:cxn>
                    <a:cxn ang="0">
                      <a:pos x="218" y="16"/>
                    </a:cxn>
                    <a:cxn ang="0">
                      <a:pos x="455" y="16"/>
                    </a:cxn>
                    <a:cxn ang="0">
                      <a:pos x="470" y="112"/>
                    </a:cxn>
                    <a:cxn ang="0">
                      <a:pos x="416" y="274"/>
                    </a:cxn>
                    <a:cxn ang="0">
                      <a:pos x="407" y="349"/>
                    </a:cxn>
                    <a:cxn ang="0">
                      <a:pos x="383" y="343"/>
                    </a:cxn>
                  </a:cxnLst>
                  <a:rect l="0" t="0" r="r" b="b"/>
                  <a:pathLst>
                    <a:path w="497" h="363">
                      <a:moveTo>
                        <a:pt x="383" y="343"/>
                      </a:moveTo>
                      <a:cubicBezTo>
                        <a:pt x="357" y="323"/>
                        <a:pt x="299" y="268"/>
                        <a:pt x="251" y="232"/>
                      </a:cubicBezTo>
                      <a:cubicBezTo>
                        <a:pt x="203" y="196"/>
                        <a:pt x="134" y="152"/>
                        <a:pt x="95" y="124"/>
                      </a:cubicBezTo>
                      <a:cubicBezTo>
                        <a:pt x="56" y="96"/>
                        <a:pt x="0" y="79"/>
                        <a:pt x="20" y="61"/>
                      </a:cubicBezTo>
                      <a:cubicBezTo>
                        <a:pt x="40" y="43"/>
                        <a:pt x="146" y="23"/>
                        <a:pt x="218" y="16"/>
                      </a:cubicBezTo>
                      <a:cubicBezTo>
                        <a:pt x="290" y="9"/>
                        <a:pt x="413" y="0"/>
                        <a:pt x="455" y="16"/>
                      </a:cubicBezTo>
                      <a:cubicBezTo>
                        <a:pt x="497" y="32"/>
                        <a:pt x="476" y="69"/>
                        <a:pt x="470" y="112"/>
                      </a:cubicBezTo>
                      <a:cubicBezTo>
                        <a:pt x="464" y="155"/>
                        <a:pt x="426" y="235"/>
                        <a:pt x="416" y="274"/>
                      </a:cubicBezTo>
                      <a:cubicBezTo>
                        <a:pt x="406" y="313"/>
                        <a:pt x="414" y="337"/>
                        <a:pt x="407" y="349"/>
                      </a:cubicBezTo>
                      <a:cubicBezTo>
                        <a:pt x="400" y="361"/>
                        <a:pt x="409" y="363"/>
                        <a:pt x="383" y="343"/>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66" name="Oval 318"/>
                <p:cNvSpPr>
                  <a:spLocks noChangeArrowheads="1"/>
                </p:cNvSpPr>
                <p:nvPr/>
              </p:nvSpPr>
              <p:spPr bwMode="auto">
                <a:xfrm>
                  <a:off x="2511" y="1716"/>
                  <a:ext cx="71" cy="71"/>
                </a:xfrm>
                <a:prstGeom prst="ellipse">
                  <a:avLst/>
                </a:prstGeom>
                <a:noFill/>
                <a:ln w="9525">
                  <a:solidFill>
                    <a:srgbClr val="969696"/>
                  </a:solidFill>
                  <a:round/>
                  <a:headEnd/>
                  <a:tailEnd/>
                </a:ln>
                <a:effectLst/>
              </p:spPr>
              <p:txBody>
                <a:bodyPr/>
                <a:lstStyle/>
                <a:p>
                  <a:endParaRPr lang="fr-FR"/>
                </a:p>
              </p:txBody>
            </p:sp>
            <p:sp>
              <p:nvSpPr>
                <p:cNvPr id="267" name="Freeform 319"/>
                <p:cNvSpPr>
                  <a:spLocks/>
                </p:cNvSpPr>
                <p:nvPr/>
              </p:nvSpPr>
              <p:spPr bwMode="auto">
                <a:xfrm>
                  <a:off x="2642" y="1619"/>
                  <a:ext cx="382" cy="324"/>
                </a:xfrm>
                <a:custGeom>
                  <a:avLst/>
                  <a:gdLst/>
                  <a:ahLst/>
                  <a:cxnLst>
                    <a:cxn ang="0">
                      <a:pos x="1" y="283"/>
                    </a:cxn>
                    <a:cxn ang="0">
                      <a:pos x="43" y="121"/>
                    </a:cxn>
                    <a:cxn ang="0">
                      <a:pos x="100" y="13"/>
                    </a:cxn>
                    <a:cxn ang="0">
                      <a:pos x="223" y="43"/>
                    </a:cxn>
                    <a:cxn ang="0">
                      <a:pos x="361" y="187"/>
                    </a:cxn>
                    <a:cxn ang="0">
                      <a:pos x="349" y="259"/>
                    </a:cxn>
                    <a:cxn ang="0">
                      <a:pos x="208" y="271"/>
                    </a:cxn>
                    <a:cxn ang="0">
                      <a:pos x="49" y="322"/>
                    </a:cxn>
                    <a:cxn ang="0">
                      <a:pos x="1" y="283"/>
                    </a:cxn>
                  </a:cxnLst>
                  <a:rect l="0" t="0" r="r" b="b"/>
                  <a:pathLst>
                    <a:path w="382" h="324">
                      <a:moveTo>
                        <a:pt x="1" y="283"/>
                      </a:moveTo>
                      <a:cubicBezTo>
                        <a:pt x="0" y="250"/>
                        <a:pt x="27" y="166"/>
                        <a:pt x="43" y="121"/>
                      </a:cubicBezTo>
                      <a:cubicBezTo>
                        <a:pt x="59" y="76"/>
                        <a:pt x="70" y="26"/>
                        <a:pt x="100" y="13"/>
                      </a:cubicBezTo>
                      <a:cubicBezTo>
                        <a:pt x="130" y="0"/>
                        <a:pt x="180" y="14"/>
                        <a:pt x="223" y="43"/>
                      </a:cubicBezTo>
                      <a:cubicBezTo>
                        <a:pt x="266" y="72"/>
                        <a:pt x="340" y="151"/>
                        <a:pt x="361" y="187"/>
                      </a:cubicBezTo>
                      <a:cubicBezTo>
                        <a:pt x="382" y="223"/>
                        <a:pt x="374" y="245"/>
                        <a:pt x="349" y="259"/>
                      </a:cubicBezTo>
                      <a:cubicBezTo>
                        <a:pt x="324" y="273"/>
                        <a:pt x="258" y="261"/>
                        <a:pt x="208" y="271"/>
                      </a:cubicBezTo>
                      <a:cubicBezTo>
                        <a:pt x="158" y="281"/>
                        <a:pt x="84" y="320"/>
                        <a:pt x="49" y="322"/>
                      </a:cubicBezTo>
                      <a:cubicBezTo>
                        <a:pt x="14" y="324"/>
                        <a:pt x="2" y="316"/>
                        <a:pt x="1" y="283"/>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68" name="Oval 320"/>
                <p:cNvSpPr>
                  <a:spLocks noChangeArrowheads="1"/>
                </p:cNvSpPr>
                <p:nvPr/>
              </p:nvSpPr>
              <p:spPr bwMode="auto">
                <a:xfrm>
                  <a:off x="2775" y="1761"/>
                  <a:ext cx="71" cy="71"/>
                </a:xfrm>
                <a:prstGeom prst="ellipse">
                  <a:avLst/>
                </a:prstGeom>
                <a:noFill/>
                <a:ln w="9525">
                  <a:solidFill>
                    <a:srgbClr val="969696"/>
                  </a:solidFill>
                  <a:round/>
                  <a:headEnd/>
                  <a:tailEnd/>
                </a:ln>
                <a:effectLst/>
              </p:spPr>
              <p:txBody>
                <a:bodyPr/>
                <a:lstStyle/>
                <a:p>
                  <a:endParaRPr lang="fr-FR"/>
                </a:p>
              </p:txBody>
            </p:sp>
            <p:sp>
              <p:nvSpPr>
                <p:cNvPr id="269" name="Freeform 321"/>
                <p:cNvSpPr>
                  <a:spLocks/>
                </p:cNvSpPr>
                <p:nvPr/>
              </p:nvSpPr>
              <p:spPr bwMode="auto">
                <a:xfrm>
                  <a:off x="2476" y="2004"/>
                  <a:ext cx="324" cy="308"/>
                </a:xfrm>
                <a:custGeom>
                  <a:avLst/>
                  <a:gdLst/>
                  <a:ahLst/>
                  <a:cxnLst>
                    <a:cxn ang="0">
                      <a:pos x="14" y="252"/>
                    </a:cxn>
                    <a:cxn ang="0">
                      <a:pos x="80" y="99"/>
                    </a:cxn>
                    <a:cxn ang="0">
                      <a:pos x="119" y="12"/>
                    </a:cxn>
                    <a:cxn ang="0">
                      <a:pos x="179" y="30"/>
                    </a:cxn>
                    <a:cxn ang="0">
                      <a:pos x="284" y="153"/>
                    </a:cxn>
                    <a:cxn ang="0">
                      <a:pos x="314" y="195"/>
                    </a:cxn>
                    <a:cxn ang="0">
                      <a:pos x="224" y="291"/>
                    </a:cxn>
                    <a:cxn ang="0">
                      <a:pos x="80" y="297"/>
                    </a:cxn>
                    <a:cxn ang="0">
                      <a:pos x="14" y="273"/>
                    </a:cxn>
                    <a:cxn ang="0">
                      <a:pos x="14" y="252"/>
                    </a:cxn>
                  </a:cxnLst>
                  <a:rect l="0" t="0" r="r" b="b"/>
                  <a:pathLst>
                    <a:path w="324" h="308">
                      <a:moveTo>
                        <a:pt x="14" y="252"/>
                      </a:moveTo>
                      <a:cubicBezTo>
                        <a:pt x="25" y="223"/>
                        <a:pt x="63" y="139"/>
                        <a:pt x="80" y="99"/>
                      </a:cubicBezTo>
                      <a:cubicBezTo>
                        <a:pt x="97" y="59"/>
                        <a:pt x="102" y="24"/>
                        <a:pt x="119" y="12"/>
                      </a:cubicBezTo>
                      <a:cubicBezTo>
                        <a:pt x="136" y="0"/>
                        <a:pt x="152" y="6"/>
                        <a:pt x="179" y="30"/>
                      </a:cubicBezTo>
                      <a:cubicBezTo>
                        <a:pt x="206" y="54"/>
                        <a:pt x="262" y="126"/>
                        <a:pt x="284" y="153"/>
                      </a:cubicBezTo>
                      <a:cubicBezTo>
                        <a:pt x="306" y="180"/>
                        <a:pt x="324" y="172"/>
                        <a:pt x="314" y="195"/>
                      </a:cubicBezTo>
                      <a:cubicBezTo>
                        <a:pt x="304" y="218"/>
                        <a:pt x="263" y="274"/>
                        <a:pt x="224" y="291"/>
                      </a:cubicBezTo>
                      <a:cubicBezTo>
                        <a:pt x="185" y="308"/>
                        <a:pt x="115" y="300"/>
                        <a:pt x="80" y="297"/>
                      </a:cubicBezTo>
                      <a:cubicBezTo>
                        <a:pt x="45" y="294"/>
                        <a:pt x="28" y="281"/>
                        <a:pt x="14" y="273"/>
                      </a:cubicBezTo>
                      <a:cubicBezTo>
                        <a:pt x="0" y="265"/>
                        <a:pt x="3" y="281"/>
                        <a:pt x="14" y="25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70" name="Oval 322"/>
                <p:cNvSpPr>
                  <a:spLocks noChangeArrowheads="1"/>
                </p:cNvSpPr>
                <p:nvPr/>
              </p:nvSpPr>
              <p:spPr bwMode="auto">
                <a:xfrm>
                  <a:off x="2601" y="2145"/>
                  <a:ext cx="71" cy="71"/>
                </a:xfrm>
                <a:prstGeom prst="ellipse">
                  <a:avLst/>
                </a:prstGeom>
                <a:noFill/>
                <a:ln w="9525">
                  <a:solidFill>
                    <a:srgbClr val="969696"/>
                  </a:solidFill>
                  <a:round/>
                  <a:headEnd/>
                  <a:tailEnd/>
                </a:ln>
                <a:effectLst/>
              </p:spPr>
              <p:txBody>
                <a:bodyPr/>
                <a:lstStyle/>
                <a:p>
                  <a:endParaRPr lang="fr-FR"/>
                </a:p>
              </p:txBody>
            </p:sp>
            <p:sp>
              <p:nvSpPr>
                <p:cNvPr id="271" name="Freeform 323"/>
                <p:cNvSpPr>
                  <a:spLocks/>
                </p:cNvSpPr>
                <p:nvPr/>
              </p:nvSpPr>
              <p:spPr bwMode="auto">
                <a:xfrm>
                  <a:off x="2634" y="1894"/>
                  <a:ext cx="386" cy="289"/>
                </a:xfrm>
                <a:custGeom>
                  <a:avLst/>
                  <a:gdLst/>
                  <a:ahLst/>
                  <a:cxnLst>
                    <a:cxn ang="0">
                      <a:pos x="21" y="80"/>
                    </a:cxn>
                    <a:cxn ang="0">
                      <a:pos x="9" y="122"/>
                    </a:cxn>
                    <a:cxn ang="0">
                      <a:pos x="78" y="209"/>
                    </a:cxn>
                    <a:cxn ang="0">
                      <a:pos x="168" y="284"/>
                    </a:cxn>
                    <a:cxn ang="0">
                      <a:pos x="267" y="179"/>
                    </a:cxn>
                    <a:cxn ang="0">
                      <a:pos x="360" y="53"/>
                    </a:cxn>
                    <a:cxn ang="0">
                      <a:pos x="369" y="5"/>
                    </a:cxn>
                    <a:cxn ang="0">
                      <a:pos x="255" y="20"/>
                    </a:cxn>
                    <a:cxn ang="0">
                      <a:pos x="183" y="26"/>
                    </a:cxn>
                    <a:cxn ang="0">
                      <a:pos x="60" y="47"/>
                    </a:cxn>
                    <a:cxn ang="0">
                      <a:pos x="21" y="80"/>
                    </a:cxn>
                  </a:cxnLst>
                  <a:rect l="0" t="0" r="r" b="b"/>
                  <a:pathLst>
                    <a:path w="386" h="289">
                      <a:moveTo>
                        <a:pt x="21" y="80"/>
                      </a:moveTo>
                      <a:cubicBezTo>
                        <a:pt x="13" y="92"/>
                        <a:pt x="0" y="101"/>
                        <a:pt x="9" y="122"/>
                      </a:cubicBezTo>
                      <a:cubicBezTo>
                        <a:pt x="18" y="143"/>
                        <a:pt x="52" y="182"/>
                        <a:pt x="78" y="209"/>
                      </a:cubicBezTo>
                      <a:cubicBezTo>
                        <a:pt x="104" y="236"/>
                        <a:pt x="137" y="289"/>
                        <a:pt x="168" y="284"/>
                      </a:cubicBezTo>
                      <a:cubicBezTo>
                        <a:pt x="199" y="279"/>
                        <a:pt x="235" y="218"/>
                        <a:pt x="267" y="179"/>
                      </a:cubicBezTo>
                      <a:cubicBezTo>
                        <a:pt x="299" y="140"/>
                        <a:pt x="343" y="82"/>
                        <a:pt x="360" y="53"/>
                      </a:cubicBezTo>
                      <a:cubicBezTo>
                        <a:pt x="377" y="24"/>
                        <a:pt x="386" y="10"/>
                        <a:pt x="369" y="5"/>
                      </a:cubicBezTo>
                      <a:cubicBezTo>
                        <a:pt x="352" y="0"/>
                        <a:pt x="286" y="17"/>
                        <a:pt x="255" y="20"/>
                      </a:cubicBezTo>
                      <a:cubicBezTo>
                        <a:pt x="224" y="23"/>
                        <a:pt x="216" y="22"/>
                        <a:pt x="183" y="26"/>
                      </a:cubicBezTo>
                      <a:cubicBezTo>
                        <a:pt x="150" y="30"/>
                        <a:pt x="88" y="37"/>
                        <a:pt x="60" y="47"/>
                      </a:cubicBezTo>
                      <a:cubicBezTo>
                        <a:pt x="32" y="57"/>
                        <a:pt x="29" y="68"/>
                        <a:pt x="21" y="8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72" name="Oval 324"/>
                <p:cNvSpPr>
                  <a:spLocks noChangeArrowheads="1"/>
                </p:cNvSpPr>
                <p:nvPr/>
              </p:nvSpPr>
              <p:spPr bwMode="auto">
                <a:xfrm>
                  <a:off x="2751" y="1977"/>
                  <a:ext cx="71" cy="71"/>
                </a:xfrm>
                <a:prstGeom prst="ellipse">
                  <a:avLst/>
                </a:prstGeom>
                <a:noFill/>
                <a:ln w="9525">
                  <a:solidFill>
                    <a:srgbClr val="969696"/>
                  </a:solidFill>
                  <a:round/>
                  <a:headEnd/>
                  <a:tailEnd/>
                </a:ln>
                <a:effectLst/>
              </p:spPr>
              <p:txBody>
                <a:bodyPr/>
                <a:lstStyle/>
                <a:p>
                  <a:endParaRPr lang="fr-FR"/>
                </a:p>
              </p:txBody>
            </p:sp>
          </p:grpSp>
          <p:grpSp>
            <p:nvGrpSpPr>
              <p:cNvPr id="155" name="Group 325"/>
              <p:cNvGrpSpPr>
                <a:grpSpLocks/>
              </p:cNvGrpSpPr>
              <p:nvPr/>
            </p:nvGrpSpPr>
            <p:grpSpPr bwMode="auto">
              <a:xfrm>
                <a:off x="2812" y="2028"/>
                <a:ext cx="990" cy="764"/>
                <a:chOff x="2812" y="2028"/>
                <a:chExt cx="990" cy="764"/>
              </a:xfrm>
            </p:grpSpPr>
            <p:sp>
              <p:nvSpPr>
                <p:cNvPr id="246" name="Freeform 326"/>
                <p:cNvSpPr>
                  <a:spLocks/>
                </p:cNvSpPr>
                <p:nvPr/>
              </p:nvSpPr>
              <p:spPr bwMode="auto">
                <a:xfrm>
                  <a:off x="2903" y="2467"/>
                  <a:ext cx="374" cy="289"/>
                </a:xfrm>
                <a:custGeom>
                  <a:avLst/>
                  <a:gdLst/>
                  <a:ahLst/>
                  <a:cxnLst>
                    <a:cxn ang="0">
                      <a:pos x="28" y="41"/>
                    </a:cxn>
                    <a:cxn ang="0">
                      <a:pos x="208" y="17"/>
                    </a:cxn>
                    <a:cxn ang="0">
                      <a:pos x="349" y="11"/>
                    </a:cxn>
                    <a:cxn ang="0">
                      <a:pos x="361" y="86"/>
                    </a:cxn>
                    <a:cxn ang="0">
                      <a:pos x="268" y="242"/>
                    </a:cxn>
                    <a:cxn ang="0">
                      <a:pos x="262" y="284"/>
                    </a:cxn>
                    <a:cxn ang="0">
                      <a:pos x="169" y="209"/>
                    </a:cxn>
                    <a:cxn ang="0">
                      <a:pos x="67" y="110"/>
                    </a:cxn>
                    <a:cxn ang="0">
                      <a:pos x="40" y="77"/>
                    </a:cxn>
                    <a:cxn ang="0">
                      <a:pos x="28" y="41"/>
                    </a:cxn>
                  </a:cxnLst>
                  <a:rect l="0" t="0" r="r" b="b"/>
                  <a:pathLst>
                    <a:path w="374" h="289">
                      <a:moveTo>
                        <a:pt x="28" y="41"/>
                      </a:moveTo>
                      <a:cubicBezTo>
                        <a:pt x="56" y="31"/>
                        <a:pt x="155" y="22"/>
                        <a:pt x="208" y="17"/>
                      </a:cubicBezTo>
                      <a:cubicBezTo>
                        <a:pt x="261" y="12"/>
                        <a:pt x="324" y="0"/>
                        <a:pt x="349" y="11"/>
                      </a:cubicBezTo>
                      <a:cubicBezTo>
                        <a:pt x="374" y="22"/>
                        <a:pt x="374" y="48"/>
                        <a:pt x="361" y="86"/>
                      </a:cubicBezTo>
                      <a:cubicBezTo>
                        <a:pt x="348" y="124"/>
                        <a:pt x="285" y="209"/>
                        <a:pt x="268" y="242"/>
                      </a:cubicBezTo>
                      <a:cubicBezTo>
                        <a:pt x="251" y="275"/>
                        <a:pt x="278" y="289"/>
                        <a:pt x="262" y="284"/>
                      </a:cubicBezTo>
                      <a:cubicBezTo>
                        <a:pt x="246" y="279"/>
                        <a:pt x="201" y="238"/>
                        <a:pt x="169" y="209"/>
                      </a:cubicBezTo>
                      <a:cubicBezTo>
                        <a:pt x="137" y="180"/>
                        <a:pt x="88" y="132"/>
                        <a:pt x="67" y="110"/>
                      </a:cubicBezTo>
                      <a:cubicBezTo>
                        <a:pt x="46" y="88"/>
                        <a:pt x="47" y="88"/>
                        <a:pt x="40" y="77"/>
                      </a:cubicBezTo>
                      <a:cubicBezTo>
                        <a:pt x="33" y="66"/>
                        <a:pt x="0" y="51"/>
                        <a:pt x="28" y="4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grpSp>
              <p:nvGrpSpPr>
                <p:cNvPr id="247" name="Group 327"/>
                <p:cNvGrpSpPr>
                  <a:grpSpLocks/>
                </p:cNvGrpSpPr>
                <p:nvPr/>
              </p:nvGrpSpPr>
              <p:grpSpPr bwMode="auto">
                <a:xfrm>
                  <a:off x="2812" y="2028"/>
                  <a:ext cx="990" cy="764"/>
                  <a:chOff x="2812" y="2028"/>
                  <a:chExt cx="990" cy="764"/>
                </a:xfrm>
              </p:grpSpPr>
              <p:sp>
                <p:nvSpPr>
                  <p:cNvPr id="248" name="Freeform 328"/>
                  <p:cNvSpPr>
                    <a:spLocks/>
                  </p:cNvSpPr>
                  <p:nvPr/>
                </p:nvSpPr>
                <p:spPr bwMode="auto">
                  <a:xfrm>
                    <a:off x="2812" y="2159"/>
                    <a:ext cx="435" cy="332"/>
                  </a:xfrm>
                  <a:custGeom>
                    <a:avLst/>
                    <a:gdLst/>
                    <a:ahLst/>
                    <a:cxnLst>
                      <a:cxn ang="0">
                        <a:pos x="302" y="196"/>
                      </a:cxn>
                      <a:cxn ang="0">
                        <a:pos x="416" y="250"/>
                      </a:cxn>
                      <a:cxn ang="0">
                        <a:pos x="416" y="301"/>
                      </a:cxn>
                      <a:cxn ang="0">
                        <a:pos x="302" y="319"/>
                      </a:cxn>
                      <a:cxn ang="0">
                        <a:pos x="128" y="325"/>
                      </a:cxn>
                      <a:cxn ang="0">
                        <a:pos x="32" y="277"/>
                      </a:cxn>
                      <a:cxn ang="0">
                        <a:pos x="5" y="166"/>
                      </a:cxn>
                      <a:cxn ang="0">
                        <a:pos x="62" y="49"/>
                      </a:cxn>
                      <a:cxn ang="0">
                        <a:pos x="92" y="4"/>
                      </a:cxn>
                      <a:cxn ang="0">
                        <a:pos x="173" y="76"/>
                      </a:cxn>
                      <a:cxn ang="0">
                        <a:pos x="257" y="172"/>
                      </a:cxn>
                      <a:cxn ang="0">
                        <a:pos x="302" y="196"/>
                      </a:cxn>
                    </a:cxnLst>
                    <a:rect l="0" t="0" r="r" b="b"/>
                    <a:pathLst>
                      <a:path w="435" h="332">
                        <a:moveTo>
                          <a:pt x="302" y="196"/>
                        </a:moveTo>
                        <a:cubicBezTo>
                          <a:pt x="328" y="209"/>
                          <a:pt x="397" y="233"/>
                          <a:pt x="416" y="250"/>
                        </a:cubicBezTo>
                        <a:cubicBezTo>
                          <a:pt x="435" y="267"/>
                          <a:pt x="435" y="290"/>
                          <a:pt x="416" y="301"/>
                        </a:cubicBezTo>
                        <a:cubicBezTo>
                          <a:pt x="397" y="312"/>
                          <a:pt x="350" y="315"/>
                          <a:pt x="302" y="319"/>
                        </a:cubicBezTo>
                        <a:cubicBezTo>
                          <a:pt x="254" y="323"/>
                          <a:pt x="173" y="332"/>
                          <a:pt x="128" y="325"/>
                        </a:cubicBezTo>
                        <a:cubicBezTo>
                          <a:pt x="83" y="318"/>
                          <a:pt x="52" y="303"/>
                          <a:pt x="32" y="277"/>
                        </a:cubicBezTo>
                        <a:cubicBezTo>
                          <a:pt x="12" y="251"/>
                          <a:pt x="0" y="204"/>
                          <a:pt x="5" y="166"/>
                        </a:cubicBezTo>
                        <a:cubicBezTo>
                          <a:pt x="10" y="128"/>
                          <a:pt x="48" y="76"/>
                          <a:pt x="62" y="49"/>
                        </a:cubicBezTo>
                        <a:cubicBezTo>
                          <a:pt x="76" y="22"/>
                          <a:pt x="74" y="0"/>
                          <a:pt x="92" y="4"/>
                        </a:cubicBezTo>
                        <a:cubicBezTo>
                          <a:pt x="110" y="8"/>
                          <a:pt x="146" y="48"/>
                          <a:pt x="173" y="76"/>
                        </a:cubicBezTo>
                        <a:cubicBezTo>
                          <a:pt x="200" y="104"/>
                          <a:pt x="237" y="153"/>
                          <a:pt x="257" y="172"/>
                        </a:cubicBezTo>
                        <a:cubicBezTo>
                          <a:pt x="277" y="191"/>
                          <a:pt x="276" y="183"/>
                          <a:pt x="302" y="19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49" name="Freeform 329"/>
                  <p:cNvSpPr>
                    <a:spLocks/>
                  </p:cNvSpPr>
                  <p:nvPr/>
                </p:nvSpPr>
                <p:spPr bwMode="auto">
                  <a:xfrm>
                    <a:off x="2930" y="2028"/>
                    <a:ext cx="326" cy="366"/>
                  </a:xfrm>
                  <a:custGeom>
                    <a:avLst/>
                    <a:gdLst/>
                    <a:ahLst/>
                    <a:cxnLst>
                      <a:cxn ang="0">
                        <a:pos x="283" y="360"/>
                      </a:cxn>
                      <a:cxn ang="0">
                        <a:pos x="169" y="306"/>
                      </a:cxn>
                      <a:cxn ang="0">
                        <a:pos x="91" y="231"/>
                      </a:cxn>
                      <a:cxn ang="0">
                        <a:pos x="1" y="126"/>
                      </a:cxn>
                      <a:cxn ang="0">
                        <a:pos x="88" y="39"/>
                      </a:cxn>
                      <a:cxn ang="0">
                        <a:pos x="271" y="6"/>
                      </a:cxn>
                      <a:cxn ang="0">
                        <a:pos x="322" y="78"/>
                      </a:cxn>
                      <a:cxn ang="0">
                        <a:pos x="295" y="237"/>
                      </a:cxn>
                      <a:cxn ang="0">
                        <a:pos x="295" y="342"/>
                      </a:cxn>
                      <a:cxn ang="0">
                        <a:pos x="283" y="360"/>
                      </a:cxn>
                    </a:cxnLst>
                    <a:rect l="0" t="0" r="r" b="b"/>
                    <a:pathLst>
                      <a:path w="326" h="366">
                        <a:moveTo>
                          <a:pt x="283" y="360"/>
                        </a:moveTo>
                        <a:cubicBezTo>
                          <a:pt x="262" y="354"/>
                          <a:pt x="201" y="327"/>
                          <a:pt x="169" y="306"/>
                        </a:cubicBezTo>
                        <a:cubicBezTo>
                          <a:pt x="137" y="285"/>
                          <a:pt x="119" y="261"/>
                          <a:pt x="91" y="231"/>
                        </a:cubicBezTo>
                        <a:cubicBezTo>
                          <a:pt x="63" y="201"/>
                          <a:pt x="2" y="158"/>
                          <a:pt x="1" y="126"/>
                        </a:cubicBezTo>
                        <a:cubicBezTo>
                          <a:pt x="0" y="94"/>
                          <a:pt x="43" y="59"/>
                          <a:pt x="88" y="39"/>
                        </a:cubicBezTo>
                        <a:cubicBezTo>
                          <a:pt x="133" y="19"/>
                          <a:pt x="232" y="0"/>
                          <a:pt x="271" y="6"/>
                        </a:cubicBezTo>
                        <a:cubicBezTo>
                          <a:pt x="310" y="12"/>
                          <a:pt x="318" y="40"/>
                          <a:pt x="322" y="78"/>
                        </a:cubicBezTo>
                        <a:cubicBezTo>
                          <a:pt x="326" y="116"/>
                          <a:pt x="299" y="193"/>
                          <a:pt x="295" y="237"/>
                        </a:cubicBezTo>
                        <a:cubicBezTo>
                          <a:pt x="291" y="281"/>
                          <a:pt x="298" y="322"/>
                          <a:pt x="295" y="342"/>
                        </a:cubicBezTo>
                        <a:cubicBezTo>
                          <a:pt x="292" y="362"/>
                          <a:pt x="304" y="366"/>
                          <a:pt x="283" y="36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50" name="Freeform 330"/>
                  <p:cNvSpPr>
                    <a:spLocks/>
                  </p:cNvSpPr>
                  <p:nvPr/>
                </p:nvSpPr>
                <p:spPr bwMode="auto">
                  <a:xfrm>
                    <a:off x="3244" y="2065"/>
                    <a:ext cx="266" cy="321"/>
                  </a:xfrm>
                  <a:custGeom>
                    <a:avLst/>
                    <a:gdLst/>
                    <a:ahLst/>
                    <a:cxnLst>
                      <a:cxn ang="0">
                        <a:pos x="2" y="284"/>
                      </a:cxn>
                      <a:cxn ang="0">
                        <a:pos x="11" y="86"/>
                      </a:cxn>
                      <a:cxn ang="0">
                        <a:pos x="38" y="8"/>
                      </a:cxn>
                      <a:cxn ang="0">
                        <a:pos x="158" y="38"/>
                      </a:cxn>
                      <a:cxn ang="0">
                        <a:pos x="266" y="113"/>
                      </a:cxn>
                      <a:cxn ang="0">
                        <a:pos x="155" y="233"/>
                      </a:cxn>
                      <a:cxn ang="0">
                        <a:pos x="80" y="299"/>
                      </a:cxn>
                      <a:cxn ang="0">
                        <a:pos x="26" y="311"/>
                      </a:cxn>
                      <a:cxn ang="0">
                        <a:pos x="2" y="284"/>
                      </a:cxn>
                    </a:cxnLst>
                    <a:rect l="0" t="0" r="r" b="b"/>
                    <a:pathLst>
                      <a:path w="266" h="321">
                        <a:moveTo>
                          <a:pt x="2" y="284"/>
                        </a:moveTo>
                        <a:cubicBezTo>
                          <a:pt x="0" y="247"/>
                          <a:pt x="5" y="132"/>
                          <a:pt x="11" y="86"/>
                        </a:cubicBezTo>
                        <a:cubicBezTo>
                          <a:pt x="17" y="40"/>
                          <a:pt x="14" y="16"/>
                          <a:pt x="38" y="8"/>
                        </a:cubicBezTo>
                        <a:cubicBezTo>
                          <a:pt x="62" y="0"/>
                          <a:pt x="120" y="21"/>
                          <a:pt x="158" y="38"/>
                        </a:cubicBezTo>
                        <a:cubicBezTo>
                          <a:pt x="196" y="55"/>
                          <a:pt x="266" y="81"/>
                          <a:pt x="266" y="113"/>
                        </a:cubicBezTo>
                        <a:cubicBezTo>
                          <a:pt x="266" y="145"/>
                          <a:pt x="186" y="202"/>
                          <a:pt x="155" y="233"/>
                        </a:cubicBezTo>
                        <a:cubicBezTo>
                          <a:pt x="124" y="264"/>
                          <a:pt x="101" y="286"/>
                          <a:pt x="80" y="299"/>
                        </a:cubicBezTo>
                        <a:cubicBezTo>
                          <a:pt x="59" y="312"/>
                          <a:pt x="39" y="314"/>
                          <a:pt x="26" y="311"/>
                        </a:cubicBezTo>
                        <a:cubicBezTo>
                          <a:pt x="13" y="308"/>
                          <a:pt x="4" y="321"/>
                          <a:pt x="2" y="284"/>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51" name="Freeform 331"/>
                  <p:cNvSpPr>
                    <a:spLocks/>
                  </p:cNvSpPr>
                  <p:nvPr/>
                </p:nvSpPr>
                <p:spPr bwMode="auto">
                  <a:xfrm>
                    <a:off x="3170" y="2452"/>
                    <a:ext cx="398" cy="340"/>
                  </a:xfrm>
                  <a:custGeom>
                    <a:avLst/>
                    <a:gdLst/>
                    <a:ahLst/>
                    <a:cxnLst>
                      <a:cxn ang="0">
                        <a:pos x="133" y="32"/>
                      </a:cxn>
                      <a:cxn ang="0">
                        <a:pos x="40" y="218"/>
                      </a:cxn>
                      <a:cxn ang="0">
                        <a:pos x="1" y="284"/>
                      </a:cxn>
                      <a:cxn ang="0">
                        <a:pos x="31" y="332"/>
                      </a:cxn>
                      <a:cxn ang="0">
                        <a:pos x="148" y="332"/>
                      </a:cxn>
                      <a:cxn ang="0">
                        <a:pos x="325" y="293"/>
                      </a:cxn>
                      <a:cxn ang="0">
                        <a:pos x="391" y="218"/>
                      </a:cxn>
                      <a:cxn ang="0">
                        <a:pos x="367" y="164"/>
                      </a:cxn>
                      <a:cxn ang="0">
                        <a:pos x="232" y="68"/>
                      </a:cxn>
                      <a:cxn ang="0">
                        <a:pos x="193" y="26"/>
                      </a:cxn>
                      <a:cxn ang="0">
                        <a:pos x="133" y="32"/>
                      </a:cxn>
                    </a:cxnLst>
                    <a:rect l="0" t="0" r="r" b="b"/>
                    <a:pathLst>
                      <a:path w="398" h="340">
                        <a:moveTo>
                          <a:pt x="133" y="32"/>
                        </a:moveTo>
                        <a:cubicBezTo>
                          <a:pt x="108" y="64"/>
                          <a:pt x="62" y="176"/>
                          <a:pt x="40" y="218"/>
                        </a:cubicBezTo>
                        <a:cubicBezTo>
                          <a:pt x="18" y="260"/>
                          <a:pt x="2" y="265"/>
                          <a:pt x="1" y="284"/>
                        </a:cubicBezTo>
                        <a:cubicBezTo>
                          <a:pt x="0" y="303"/>
                          <a:pt x="7" y="324"/>
                          <a:pt x="31" y="332"/>
                        </a:cubicBezTo>
                        <a:cubicBezTo>
                          <a:pt x="55" y="340"/>
                          <a:pt x="99" y="338"/>
                          <a:pt x="148" y="332"/>
                        </a:cubicBezTo>
                        <a:cubicBezTo>
                          <a:pt x="197" y="326"/>
                          <a:pt x="284" y="312"/>
                          <a:pt x="325" y="293"/>
                        </a:cubicBezTo>
                        <a:cubicBezTo>
                          <a:pt x="366" y="274"/>
                          <a:pt x="384" y="239"/>
                          <a:pt x="391" y="218"/>
                        </a:cubicBezTo>
                        <a:cubicBezTo>
                          <a:pt x="398" y="197"/>
                          <a:pt x="393" y="189"/>
                          <a:pt x="367" y="164"/>
                        </a:cubicBezTo>
                        <a:cubicBezTo>
                          <a:pt x="341" y="139"/>
                          <a:pt x="261" y="91"/>
                          <a:pt x="232" y="68"/>
                        </a:cubicBezTo>
                        <a:cubicBezTo>
                          <a:pt x="203" y="45"/>
                          <a:pt x="210" y="33"/>
                          <a:pt x="193" y="26"/>
                        </a:cubicBezTo>
                        <a:cubicBezTo>
                          <a:pt x="176" y="19"/>
                          <a:pt x="158" y="0"/>
                          <a:pt x="133" y="3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52" name="Freeform 332"/>
                  <p:cNvSpPr>
                    <a:spLocks/>
                  </p:cNvSpPr>
                  <p:nvPr/>
                </p:nvSpPr>
                <p:spPr bwMode="auto">
                  <a:xfrm>
                    <a:off x="3327" y="2383"/>
                    <a:ext cx="475" cy="290"/>
                  </a:xfrm>
                  <a:custGeom>
                    <a:avLst/>
                    <a:gdLst/>
                    <a:ahLst/>
                    <a:cxnLst>
                      <a:cxn ang="0">
                        <a:pos x="39" y="62"/>
                      </a:cxn>
                      <a:cxn ang="0">
                        <a:pos x="312" y="26"/>
                      </a:cxn>
                      <a:cxn ang="0">
                        <a:pos x="432" y="17"/>
                      </a:cxn>
                      <a:cxn ang="0">
                        <a:pos x="462" y="128"/>
                      </a:cxn>
                      <a:cxn ang="0">
                        <a:pos x="354" y="266"/>
                      </a:cxn>
                      <a:cxn ang="0">
                        <a:pos x="252" y="272"/>
                      </a:cxn>
                      <a:cxn ang="0">
                        <a:pos x="186" y="209"/>
                      </a:cxn>
                      <a:cxn ang="0">
                        <a:pos x="78" y="143"/>
                      </a:cxn>
                      <a:cxn ang="0">
                        <a:pos x="39" y="62"/>
                      </a:cxn>
                    </a:cxnLst>
                    <a:rect l="0" t="0" r="r" b="b"/>
                    <a:pathLst>
                      <a:path w="475" h="290">
                        <a:moveTo>
                          <a:pt x="39" y="62"/>
                        </a:moveTo>
                        <a:cubicBezTo>
                          <a:pt x="78" y="43"/>
                          <a:pt x="247" y="33"/>
                          <a:pt x="312" y="26"/>
                        </a:cubicBezTo>
                        <a:cubicBezTo>
                          <a:pt x="377" y="19"/>
                          <a:pt x="407" y="0"/>
                          <a:pt x="432" y="17"/>
                        </a:cubicBezTo>
                        <a:cubicBezTo>
                          <a:pt x="457" y="34"/>
                          <a:pt x="475" y="87"/>
                          <a:pt x="462" y="128"/>
                        </a:cubicBezTo>
                        <a:cubicBezTo>
                          <a:pt x="449" y="169"/>
                          <a:pt x="389" y="242"/>
                          <a:pt x="354" y="266"/>
                        </a:cubicBezTo>
                        <a:cubicBezTo>
                          <a:pt x="319" y="290"/>
                          <a:pt x="280" y="281"/>
                          <a:pt x="252" y="272"/>
                        </a:cubicBezTo>
                        <a:cubicBezTo>
                          <a:pt x="224" y="263"/>
                          <a:pt x="215" y="231"/>
                          <a:pt x="186" y="209"/>
                        </a:cubicBezTo>
                        <a:cubicBezTo>
                          <a:pt x="157" y="187"/>
                          <a:pt x="103" y="166"/>
                          <a:pt x="78" y="143"/>
                        </a:cubicBezTo>
                        <a:cubicBezTo>
                          <a:pt x="53" y="120"/>
                          <a:pt x="0" y="81"/>
                          <a:pt x="39" y="6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53" name="Freeform 333"/>
                  <p:cNvSpPr>
                    <a:spLocks/>
                  </p:cNvSpPr>
                  <p:nvPr/>
                </p:nvSpPr>
                <p:spPr bwMode="auto">
                  <a:xfrm>
                    <a:off x="3312" y="2190"/>
                    <a:ext cx="436" cy="239"/>
                  </a:xfrm>
                  <a:custGeom>
                    <a:avLst/>
                    <a:gdLst/>
                    <a:ahLst/>
                    <a:cxnLst>
                      <a:cxn ang="0">
                        <a:pos x="45" y="165"/>
                      </a:cxn>
                      <a:cxn ang="0">
                        <a:pos x="3" y="213"/>
                      </a:cxn>
                      <a:cxn ang="0">
                        <a:pos x="27" y="243"/>
                      </a:cxn>
                      <a:cxn ang="0">
                        <a:pos x="129" y="243"/>
                      </a:cxn>
                      <a:cxn ang="0">
                        <a:pos x="342" y="222"/>
                      </a:cxn>
                      <a:cxn ang="0">
                        <a:pos x="426" y="195"/>
                      </a:cxn>
                      <a:cxn ang="0">
                        <a:pos x="405" y="135"/>
                      </a:cxn>
                      <a:cxn ang="0">
                        <a:pos x="282" y="48"/>
                      </a:cxn>
                      <a:cxn ang="0">
                        <a:pos x="216" y="0"/>
                      </a:cxn>
                      <a:cxn ang="0">
                        <a:pos x="171" y="48"/>
                      </a:cxn>
                      <a:cxn ang="0">
                        <a:pos x="45" y="165"/>
                      </a:cxn>
                    </a:cxnLst>
                    <a:rect l="0" t="0" r="r" b="b"/>
                    <a:pathLst>
                      <a:path w="436" h="248">
                        <a:moveTo>
                          <a:pt x="45" y="165"/>
                        </a:moveTo>
                        <a:cubicBezTo>
                          <a:pt x="17" y="192"/>
                          <a:pt x="6" y="200"/>
                          <a:pt x="3" y="213"/>
                        </a:cubicBezTo>
                        <a:cubicBezTo>
                          <a:pt x="0" y="226"/>
                          <a:pt x="6" y="238"/>
                          <a:pt x="27" y="243"/>
                        </a:cubicBezTo>
                        <a:cubicBezTo>
                          <a:pt x="48" y="248"/>
                          <a:pt x="77" y="246"/>
                          <a:pt x="129" y="243"/>
                        </a:cubicBezTo>
                        <a:cubicBezTo>
                          <a:pt x="181" y="240"/>
                          <a:pt x="293" y="230"/>
                          <a:pt x="342" y="222"/>
                        </a:cubicBezTo>
                        <a:cubicBezTo>
                          <a:pt x="391" y="214"/>
                          <a:pt x="416" y="209"/>
                          <a:pt x="426" y="195"/>
                        </a:cubicBezTo>
                        <a:cubicBezTo>
                          <a:pt x="436" y="181"/>
                          <a:pt x="429" y="160"/>
                          <a:pt x="405" y="135"/>
                        </a:cubicBezTo>
                        <a:cubicBezTo>
                          <a:pt x="381" y="110"/>
                          <a:pt x="313" y="70"/>
                          <a:pt x="282" y="48"/>
                        </a:cubicBezTo>
                        <a:cubicBezTo>
                          <a:pt x="251" y="26"/>
                          <a:pt x="234" y="0"/>
                          <a:pt x="216" y="0"/>
                        </a:cubicBezTo>
                        <a:cubicBezTo>
                          <a:pt x="198" y="0"/>
                          <a:pt x="201" y="19"/>
                          <a:pt x="171" y="48"/>
                        </a:cubicBezTo>
                        <a:cubicBezTo>
                          <a:pt x="141" y="77"/>
                          <a:pt x="73" y="138"/>
                          <a:pt x="45" y="165"/>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54" name="Oval 334"/>
                  <p:cNvSpPr>
                    <a:spLocks noChangeArrowheads="1"/>
                  </p:cNvSpPr>
                  <p:nvPr/>
                </p:nvSpPr>
                <p:spPr bwMode="auto">
                  <a:xfrm>
                    <a:off x="2925" y="2322"/>
                    <a:ext cx="71" cy="71"/>
                  </a:xfrm>
                  <a:prstGeom prst="ellipse">
                    <a:avLst/>
                  </a:prstGeom>
                  <a:noFill/>
                  <a:ln w="9525">
                    <a:solidFill>
                      <a:srgbClr val="969696"/>
                    </a:solidFill>
                    <a:round/>
                    <a:headEnd/>
                    <a:tailEnd/>
                  </a:ln>
                  <a:effectLst/>
                </p:spPr>
                <p:txBody>
                  <a:bodyPr/>
                  <a:lstStyle/>
                  <a:p>
                    <a:endParaRPr lang="fr-FR"/>
                  </a:p>
                </p:txBody>
              </p:sp>
              <p:sp>
                <p:nvSpPr>
                  <p:cNvPr id="255" name="Oval 335"/>
                  <p:cNvSpPr>
                    <a:spLocks noChangeArrowheads="1"/>
                  </p:cNvSpPr>
                  <p:nvPr/>
                </p:nvSpPr>
                <p:spPr bwMode="auto">
                  <a:xfrm>
                    <a:off x="3090" y="2121"/>
                    <a:ext cx="71" cy="71"/>
                  </a:xfrm>
                  <a:prstGeom prst="ellipse">
                    <a:avLst/>
                  </a:prstGeom>
                  <a:noFill/>
                  <a:ln w="9525">
                    <a:solidFill>
                      <a:srgbClr val="969696"/>
                    </a:solidFill>
                    <a:round/>
                    <a:headEnd/>
                    <a:tailEnd/>
                  </a:ln>
                  <a:effectLst/>
                </p:spPr>
                <p:txBody>
                  <a:bodyPr/>
                  <a:lstStyle/>
                  <a:p>
                    <a:endParaRPr lang="fr-FR"/>
                  </a:p>
                </p:txBody>
              </p:sp>
              <p:sp>
                <p:nvSpPr>
                  <p:cNvPr id="256" name="Oval 336"/>
                  <p:cNvSpPr>
                    <a:spLocks noChangeArrowheads="1"/>
                  </p:cNvSpPr>
                  <p:nvPr/>
                </p:nvSpPr>
                <p:spPr bwMode="auto">
                  <a:xfrm>
                    <a:off x="3309" y="2163"/>
                    <a:ext cx="71" cy="71"/>
                  </a:xfrm>
                  <a:prstGeom prst="ellipse">
                    <a:avLst/>
                  </a:prstGeom>
                  <a:noFill/>
                  <a:ln w="9525">
                    <a:solidFill>
                      <a:srgbClr val="969696"/>
                    </a:solidFill>
                    <a:round/>
                    <a:headEnd/>
                    <a:tailEnd/>
                  </a:ln>
                  <a:effectLst/>
                </p:spPr>
                <p:txBody>
                  <a:bodyPr/>
                  <a:lstStyle/>
                  <a:p>
                    <a:endParaRPr lang="fr-FR"/>
                  </a:p>
                </p:txBody>
              </p:sp>
              <p:sp>
                <p:nvSpPr>
                  <p:cNvPr id="257" name="Oval 337"/>
                  <p:cNvSpPr>
                    <a:spLocks noChangeArrowheads="1"/>
                  </p:cNvSpPr>
                  <p:nvPr/>
                </p:nvSpPr>
                <p:spPr bwMode="auto">
                  <a:xfrm>
                    <a:off x="3564" y="2289"/>
                    <a:ext cx="71" cy="71"/>
                  </a:xfrm>
                  <a:prstGeom prst="ellipse">
                    <a:avLst/>
                  </a:prstGeom>
                  <a:noFill/>
                  <a:ln w="9525">
                    <a:solidFill>
                      <a:srgbClr val="969696"/>
                    </a:solidFill>
                    <a:round/>
                    <a:headEnd/>
                    <a:tailEnd/>
                  </a:ln>
                  <a:effectLst/>
                </p:spPr>
                <p:txBody>
                  <a:bodyPr/>
                  <a:lstStyle/>
                  <a:p>
                    <a:endParaRPr lang="fr-FR"/>
                  </a:p>
                </p:txBody>
              </p:sp>
              <p:sp>
                <p:nvSpPr>
                  <p:cNvPr id="258" name="Oval 338"/>
                  <p:cNvSpPr>
                    <a:spLocks noChangeArrowheads="1"/>
                  </p:cNvSpPr>
                  <p:nvPr/>
                </p:nvSpPr>
                <p:spPr bwMode="auto">
                  <a:xfrm>
                    <a:off x="3333" y="2607"/>
                    <a:ext cx="71" cy="71"/>
                  </a:xfrm>
                  <a:prstGeom prst="ellipse">
                    <a:avLst/>
                  </a:prstGeom>
                  <a:noFill/>
                  <a:ln w="9525">
                    <a:solidFill>
                      <a:srgbClr val="969696"/>
                    </a:solidFill>
                    <a:round/>
                    <a:headEnd/>
                    <a:tailEnd/>
                  </a:ln>
                  <a:effectLst/>
                </p:spPr>
                <p:txBody>
                  <a:bodyPr/>
                  <a:lstStyle/>
                  <a:p>
                    <a:endParaRPr lang="fr-FR"/>
                  </a:p>
                </p:txBody>
              </p:sp>
              <p:sp>
                <p:nvSpPr>
                  <p:cNvPr id="259" name="Oval 339"/>
                  <p:cNvSpPr>
                    <a:spLocks noChangeArrowheads="1"/>
                  </p:cNvSpPr>
                  <p:nvPr/>
                </p:nvSpPr>
                <p:spPr bwMode="auto">
                  <a:xfrm>
                    <a:off x="3567" y="2505"/>
                    <a:ext cx="71" cy="71"/>
                  </a:xfrm>
                  <a:prstGeom prst="ellipse">
                    <a:avLst/>
                  </a:prstGeom>
                  <a:noFill/>
                  <a:ln w="9525">
                    <a:solidFill>
                      <a:srgbClr val="969696"/>
                    </a:solidFill>
                    <a:round/>
                    <a:headEnd/>
                    <a:tailEnd/>
                  </a:ln>
                  <a:effectLst/>
                </p:spPr>
                <p:txBody>
                  <a:bodyPr/>
                  <a:lstStyle/>
                  <a:p>
                    <a:endParaRPr lang="fr-FR"/>
                  </a:p>
                </p:txBody>
              </p:sp>
              <p:sp>
                <p:nvSpPr>
                  <p:cNvPr id="260" name="Oval 340"/>
                  <p:cNvSpPr>
                    <a:spLocks noChangeArrowheads="1"/>
                  </p:cNvSpPr>
                  <p:nvPr/>
                </p:nvSpPr>
                <p:spPr bwMode="auto">
                  <a:xfrm>
                    <a:off x="3066" y="2547"/>
                    <a:ext cx="71" cy="71"/>
                  </a:xfrm>
                  <a:prstGeom prst="ellipse">
                    <a:avLst/>
                  </a:prstGeom>
                  <a:noFill/>
                  <a:ln w="9525">
                    <a:solidFill>
                      <a:srgbClr val="969696"/>
                    </a:solidFill>
                    <a:round/>
                    <a:headEnd/>
                    <a:tailEnd/>
                  </a:ln>
                  <a:effectLst/>
                </p:spPr>
                <p:txBody>
                  <a:bodyPr/>
                  <a:lstStyle/>
                  <a:p>
                    <a:endParaRPr lang="fr-FR"/>
                  </a:p>
                </p:txBody>
              </p:sp>
            </p:grpSp>
          </p:grpSp>
          <p:grpSp>
            <p:nvGrpSpPr>
              <p:cNvPr id="156" name="Group 341"/>
              <p:cNvGrpSpPr>
                <a:grpSpLocks/>
              </p:cNvGrpSpPr>
              <p:nvPr/>
            </p:nvGrpSpPr>
            <p:grpSpPr bwMode="auto">
              <a:xfrm>
                <a:off x="3099" y="2798"/>
                <a:ext cx="842" cy="884"/>
                <a:chOff x="3099" y="2798"/>
                <a:chExt cx="842" cy="884"/>
              </a:xfrm>
            </p:grpSpPr>
            <p:sp>
              <p:nvSpPr>
                <p:cNvPr id="232" name="Freeform 342"/>
                <p:cNvSpPr>
                  <a:spLocks/>
                </p:cNvSpPr>
                <p:nvPr/>
              </p:nvSpPr>
              <p:spPr bwMode="auto">
                <a:xfrm>
                  <a:off x="3099" y="3254"/>
                  <a:ext cx="366" cy="291"/>
                </a:xfrm>
                <a:custGeom>
                  <a:avLst/>
                  <a:gdLst/>
                  <a:ahLst/>
                  <a:cxnLst>
                    <a:cxn ang="0">
                      <a:pos x="189" y="274"/>
                    </a:cxn>
                    <a:cxn ang="0">
                      <a:pos x="291" y="121"/>
                    </a:cxn>
                    <a:cxn ang="0">
                      <a:pos x="357" y="19"/>
                    </a:cxn>
                    <a:cxn ang="0">
                      <a:pos x="237" y="10"/>
                    </a:cxn>
                    <a:cxn ang="0">
                      <a:pos x="36" y="28"/>
                    </a:cxn>
                    <a:cxn ang="0">
                      <a:pos x="18" y="76"/>
                    </a:cxn>
                    <a:cxn ang="0">
                      <a:pos x="105" y="223"/>
                    </a:cxn>
                    <a:cxn ang="0">
                      <a:pos x="189" y="274"/>
                    </a:cxn>
                  </a:cxnLst>
                  <a:rect l="0" t="0" r="r" b="b"/>
                  <a:pathLst>
                    <a:path w="366" h="291">
                      <a:moveTo>
                        <a:pt x="189" y="274"/>
                      </a:moveTo>
                      <a:cubicBezTo>
                        <a:pt x="220" y="257"/>
                        <a:pt x="263" y="163"/>
                        <a:pt x="291" y="121"/>
                      </a:cubicBezTo>
                      <a:cubicBezTo>
                        <a:pt x="319" y="79"/>
                        <a:pt x="366" y="38"/>
                        <a:pt x="357" y="19"/>
                      </a:cubicBezTo>
                      <a:cubicBezTo>
                        <a:pt x="348" y="0"/>
                        <a:pt x="290" y="9"/>
                        <a:pt x="237" y="10"/>
                      </a:cubicBezTo>
                      <a:cubicBezTo>
                        <a:pt x="184" y="11"/>
                        <a:pt x="72" y="17"/>
                        <a:pt x="36" y="28"/>
                      </a:cubicBezTo>
                      <a:cubicBezTo>
                        <a:pt x="0" y="39"/>
                        <a:pt x="7" y="44"/>
                        <a:pt x="18" y="76"/>
                      </a:cubicBezTo>
                      <a:cubicBezTo>
                        <a:pt x="29" y="108"/>
                        <a:pt x="79" y="189"/>
                        <a:pt x="105" y="223"/>
                      </a:cubicBezTo>
                      <a:cubicBezTo>
                        <a:pt x="131" y="257"/>
                        <a:pt x="158" y="291"/>
                        <a:pt x="189" y="274"/>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3" name="Freeform 343"/>
                <p:cNvSpPr>
                  <a:spLocks/>
                </p:cNvSpPr>
                <p:nvPr/>
              </p:nvSpPr>
              <p:spPr bwMode="auto">
                <a:xfrm>
                  <a:off x="3280" y="3310"/>
                  <a:ext cx="302" cy="372"/>
                </a:xfrm>
                <a:custGeom>
                  <a:avLst/>
                  <a:gdLst/>
                  <a:ahLst/>
                  <a:cxnLst>
                    <a:cxn ang="0">
                      <a:pos x="149" y="29"/>
                    </a:cxn>
                    <a:cxn ang="0">
                      <a:pos x="86" y="113"/>
                    </a:cxn>
                    <a:cxn ang="0">
                      <a:pos x="41" y="191"/>
                    </a:cxn>
                    <a:cxn ang="0">
                      <a:pos x="11" y="230"/>
                    </a:cxn>
                    <a:cxn ang="0">
                      <a:pos x="107" y="296"/>
                    </a:cxn>
                    <a:cxn ang="0">
                      <a:pos x="212" y="350"/>
                    </a:cxn>
                    <a:cxn ang="0">
                      <a:pos x="290" y="347"/>
                    </a:cxn>
                    <a:cxn ang="0">
                      <a:pos x="284" y="200"/>
                    </a:cxn>
                    <a:cxn ang="0">
                      <a:pos x="266" y="74"/>
                    </a:cxn>
                    <a:cxn ang="0">
                      <a:pos x="221" y="8"/>
                    </a:cxn>
                    <a:cxn ang="0">
                      <a:pos x="149" y="29"/>
                    </a:cxn>
                  </a:cxnLst>
                  <a:rect l="0" t="0" r="r" b="b"/>
                  <a:pathLst>
                    <a:path w="302" h="372">
                      <a:moveTo>
                        <a:pt x="149" y="29"/>
                      </a:moveTo>
                      <a:cubicBezTo>
                        <a:pt x="127" y="46"/>
                        <a:pt x="104" y="86"/>
                        <a:pt x="86" y="113"/>
                      </a:cubicBezTo>
                      <a:cubicBezTo>
                        <a:pt x="68" y="140"/>
                        <a:pt x="54" y="172"/>
                        <a:pt x="41" y="191"/>
                      </a:cubicBezTo>
                      <a:cubicBezTo>
                        <a:pt x="28" y="210"/>
                        <a:pt x="0" y="213"/>
                        <a:pt x="11" y="230"/>
                      </a:cubicBezTo>
                      <a:cubicBezTo>
                        <a:pt x="22" y="247"/>
                        <a:pt x="74" y="276"/>
                        <a:pt x="107" y="296"/>
                      </a:cubicBezTo>
                      <a:cubicBezTo>
                        <a:pt x="140" y="316"/>
                        <a:pt x="182" y="342"/>
                        <a:pt x="212" y="350"/>
                      </a:cubicBezTo>
                      <a:cubicBezTo>
                        <a:pt x="242" y="358"/>
                        <a:pt x="278" y="372"/>
                        <a:pt x="290" y="347"/>
                      </a:cubicBezTo>
                      <a:cubicBezTo>
                        <a:pt x="302" y="322"/>
                        <a:pt x="288" y="245"/>
                        <a:pt x="284" y="200"/>
                      </a:cubicBezTo>
                      <a:cubicBezTo>
                        <a:pt x="280" y="155"/>
                        <a:pt x="277" y="106"/>
                        <a:pt x="266" y="74"/>
                      </a:cubicBezTo>
                      <a:cubicBezTo>
                        <a:pt x="255" y="42"/>
                        <a:pt x="239" y="16"/>
                        <a:pt x="221" y="8"/>
                      </a:cubicBezTo>
                      <a:cubicBezTo>
                        <a:pt x="203" y="0"/>
                        <a:pt x="171" y="12"/>
                        <a:pt x="149" y="29"/>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4" name="Freeform 344"/>
                <p:cNvSpPr>
                  <a:spLocks/>
                </p:cNvSpPr>
                <p:nvPr/>
              </p:nvSpPr>
              <p:spPr bwMode="auto">
                <a:xfrm>
                  <a:off x="3514" y="3308"/>
                  <a:ext cx="359" cy="370"/>
                </a:xfrm>
                <a:custGeom>
                  <a:avLst/>
                  <a:gdLst/>
                  <a:ahLst/>
                  <a:cxnLst>
                    <a:cxn ang="0">
                      <a:pos x="23" y="1"/>
                    </a:cxn>
                    <a:cxn ang="0">
                      <a:pos x="38" y="73"/>
                    </a:cxn>
                    <a:cxn ang="0">
                      <a:pos x="62" y="193"/>
                    </a:cxn>
                    <a:cxn ang="0">
                      <a:pos x="62" y="325"/>
                    </a:cxn>
                    <a:cxn ang="0">
                      <a:pos x="65" y="367"/>
                    </a:cxn>
                    <a:cxn ang="0">
                      <a:pos x="197" y="307"/>
                    </a:cxn>
                    <a:cxn ang="0">
                      <a:pos x="356" y="175"/>
                    </a:cxn>
                    <a:cxn ang="0">
                      <a:pos x="179" y="64"/>
                    </a:cxn>
                    <a:cxn ang="0">
                      <a:pos x="23" y="1"/>
                    </a:cxn>
                  </a:cxnLst>
                  <a:rect l="0" t="0" r="r" b="b"/>
                  <a:pathLst>
                    <a:path w="359" h="370">
                      <a:moveTo>
                        <a:pt x="23" y="1"/>
                      </a:moveTo>
                      <a:cubicBezTo>
                        <a:pt x="0" y="2"/>
                        <a:pt x="32" y="41"/>
                        <a:pt x="38" y="73"/>
                      </a:cubicBezTo>
                      <a:cubicBezTo>
                        <a:pt x="44" y="105"/>
                        <a:pt x="58" y="151"/>
                        <a:pt x="62" y="193"/>
                      </a:cubicBezTo>
                      <a:cubicBezTo>
                        <a:pt x="66" y="235"/>
                        <a:pt x="62" y="296"/>
                        <a:pt x="62" y="325"/>
                      </a:cubicBezTo>
                      <a:cubicBezTo>
                        <a:pt x="62" y="354"/>
                        <a:pt x="43" y="370"/>
                        <a:pt x="65" y="367"/>
                      </a:cubicBezTo>
                      <a:cubicBezTo>
                        <a:pt x="87" y="364"/>
                        <a:pt x="149" y="339"/>
                        <a:pt x="197" y="307"/>
                      </a:cubicBezTo>
                      <a:cubicBezTo>
                        <a:pt x="245" y="275"/>
                        <a:pt x="359" y="215"/>
                        <a:pt x="356" y="175"/>
                      </a:cubicBezTo>
                      <a:cubicBezTo>
                        <a:pt x="353" y="135"/>
                        <a:pt x="233" y="95"/>
                        <a:pt x="179" y="64"/>
                      </a:cubicBezTo>
                      <a:cubicBezTo>
                        <a:pt x="125" y="33"/>
                        <a:pt x="46" y="0"/>
                        <a:pt x="23" y="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5" name="Freeform 345"/>
                <p:cNvSpPr>
                  <a:spLocks/>
                </p:cNvSpPr>
                <p:nvPr/>
              </p:nvSpPr>
              <p:spPr bwMode="auto">
                <a:xfrm>
                  <a:off x="3521" y="3094"/>
                  <a:ext cx="420" cy="374"/>
                </a:xfrm>
                <a:custGeom>
                  <a:avLst/>
                  <a:gdLst/>
                  <a:ahLst/>
                  <a:cxnLst>
                    <a:cxn ang="0">
                      <a:pos x="31" y="128"/>
                    </a:cxn>
                    <a:cxn ang="0">
                      <a:pos x="220" y="35"/>
                    </a:cxn>
                    <a:cxn ang="0">
                      <a:pos x="277" y="11"/>
                    </a:cxn>
                    <a:cxn ang="0">
                      <a:pos x="340" y="101"/>
                    </a:cxn>
                    <a:cxn ang="0">
                      <a:pos x="412" y="182"/>
                    </a:cxn>
                    <a:cxn ang="0">
                      <a:pos x="391" y="320"/>
                    </a:cxn>
                    <a:cxn ang="0">
                      <a:pos x="361" y="368"/>
                    </a:cxn>
                    <a:cxn ang="0">
                      <a:pos x="202" y="281"/>
                    </a:cxn>
                    <a:cxn ang="0">
                      <a:pos x="58" y="215"/>
                    </a:cxn>
                    <a:cxn ang="0">
                      <a:pos x="34" y="146"/>
                    </a:cxn>
                    <a:cxn ang="0">
                      <a:pos x="31" y="128"/>
                    </a:cxn>
                  </a:cxnLst>
                  <a:rect l="0" t="0" r="r" b="b"/>
                  <a:pathLst>
                    <a:path w="420" h="374">
                      <a:moveTo>
                        <a:pt x="31" y="128"/>
                      </a:moveTo>
                      <a:cubicBezTo>
                        <a:pt x="62" y="110"/>
                        <a:pt x="179" y="54"/>
                        <a:pt x="220" y="35"/>
                      </a:cubicBezTo>
                      <a:cubicBezTo>
                        <a:pt x="261" y="16"/>
                        <a:pt x="257" y="0"/>
                        <a:pt x="277" y="11"/>
                      </a:cubicBezTo>
                      <a:cubicBezTo>
                        <a:pt x="297" y="22"/>
                        <a:pt x="318" y="73"/>
                        <a:pt x="340" y="101"/>
                      </a:cubicBezTo>
                      <a:cubicBezTo>
                        <a:pt x="362" y="129"/>
                        <a:pt x="404" y="146"/>
                        <a:pt x="412" y="182"/>
                      </a:cubicBezTo>
                      <a:cubicBezTo>
                        <a:pt x="420" y="218"/>
                        <a:pt x="399" y="289"/>
                        <a:pt x="391" y="320"/>
                      </a:cubicBezTo>
                      <a:cubicBezTo>
                        <a:pt x="383" y="351"/>
                        <a:pt x="392" y="374"/>
                        <a:pt x="361" y="368"/>
                      </a:cubicBezTo>
                      <a:cubicBezTo>
                        <a:pt x="330" y="362"/>
                        <a:pt x="253" y="306"/>
                        <a:pt x="202" y="281"/>
                      </a:cubicBezTo>
                      <a:cubicBezTo>
                        <a:pt x="151" y="256"/>
                        <a:pt x="86" y="237"/>
                        <a:pt x="58" y="215"/>
                      </a:cubicBezTo>
                      <a:cubicBezTo>
                        <a:pt x="30" y="193"/>
                        <a:pt x="37" y="162"/>
                        <a:pt x="34" y="146"/>
                      </a:cubicBezTo>
                      <a:cubicBezTo>
                        <a:pt x="31" y="130"/>
                        <a:pt x="0" y="146"/>
                        <a:pt x="31" y="128"/>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6" name="Freeform 346"/>
                <p:cNvSpPr>
                  <a:spLocks/>
                </p:cNvSpPr>
                <p:nvPr/>
              </p:nvSpPr>
              <p:spPr bwMode="auto">
                <a:xfrm>
                  <a:off x="3099" y="2986"/>
                  <a:ext cx="345" cy="305"/>
                </a:xfrm>
                <a:custGeom>
                  <a:avLst/>
                  <a:gdLst/>
                  <a:ahLst/>
                  <a:cxnLst>
                    <a:cxn ang="0">
                      <a:pos x="297" y="239"/>
                    </a:cxn>
                    <a:cxn ang="0">
                      <a:pos x="198" y="272"/>
                    </a:cxn>
                    <a:cxn ang="0">
                      <a:pos x="87" y="275"/>
                    </a:cxn>
                    <a:cxn ang="0">
                      <a:pos x="12" y="275"/>
                    </a:cxn>
                    <a:cxn ang="0">
                      <a:pos x="12" y="92"/>
                    </a:cxn>
                    <a:cxn ang="0">
                      <a:pos x="45" y="2"/>
                    </a:cxn>
                    <a:cxn ang="0">
                      <a:pos x="159" y="80"/>
                    </a:cxn>
                    <a:cxn ang="0">
                      <a:pos x="270" y="140"/>
                    </a:cxn>
                    <a:cxn ang="0">
                      <a:pos x="321" y="176"/>
                    </a:cxn>
                    <a:cxn ang="0">
                      <a:pos x="342" y="227"/>
                    </a:cxn>
                    <a:cxn ang="0">
                      <a:pos x="297" y="239"/>
                    </a:cxn>
                  </a:cxnLst>
                  <a:rect l="0" t="0" r="r" b="b"/>
                  <a:pathLst>
                    <a:path w="345" h="305">
                      <a:moveTo>
                        <a:pt x="297" y="239"/>
                      </a:moveTo>
                      <a:cubicBezTo>
                        <a:pt x="273" y="246"/>
                        <a:pt x="233" y="266"/>
                        <a:pt x="198" y="272"/>
                      </a:cubicBezTo>
                      <a:cubicBezTo>
                        <a:pt x="163" y="278"/>
                        <a:pt x="118" y="274"/>
                        <a:pt x="87" y="275"/>
                      </a:cubicBezTo>
                      <a:cubicBezTo>
                        <a:pt x="56" y="276"/>
                        <a:pt x="24" y="305"/>
                        <a:pt x="12" y="275"/>
                      </a:cubicBezTo>
                      <a:cubicBezTo>
                        <a:pt x="0" y="245"/>
                        <a:pt x="7" y="137"/>
                        <a:pt x="12" y="92"/>
                      </a:cubicBezTo>
                      <a:cubicBezTo>
                        <a:pt x="17" y="47"/>
                        <a:pt x="21" y="4"/>
                        <a:pt x="45" y="2"/>
                      </a:cubicBezTo>
                      <a:cubicBezTo>
                        <a:pt x="69" y="0"/>
                        <a:pt x="121" y="57"/>
                        <a:pt x="159" y="80"/>
                      </a:cubicBezTo>
                      <a:cubicBezTo>
                        <a:pt x="197" y="103"/>
                        <a:pt x="243" y="124"/>
                        <a:pt x="270" y="140"/>
                      </a:cubicBezTo>
                      <a:cubicBezTo>
                        <a:pt x="297" y="156"/>
                        <a:pt x="309" y="162"/>
                        <a:pt x="321" y="176"/>
                      </a:cubicBezTo>
                      <a:cubicBezTo>
                        <a:pt x="333" y="190"/>
                        <a:pt x="345" y="215"/>
                        <a:pt x="342" y="227"/>
                      </a:cubicBezTo>
                      <a:cubicBezTo>
                        <a:pt x="339" y="239"/>
                        <a:pt x="321" y="232"/>
                        <a:pt x="297" y="239"/>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7" name="Freeform 347"/>
                <p:cNvSpPr>
                  <a:spLocks/>
                </p:cNvSpPr>
                <p:nvPr/>
              </p:nvSpPr>
              <p:spPr bwMode="auto">
                <a:xfrm>
                  <a:off x="3136" y="2798"/>
                  <a:ext cx="372" cy="380"/>
                </a:xfrm>
                <a:custGeom>
                  <a:avLst/>
                  <a:gdLst/>
                  <a:ahLst/>
                  <a:cxnLst>
                    <a:cxn ang="0">
                      <a:pos x="284" y="352"/>
                    </a:cxn>
                    <a:cxn ang="0">
                      <a:pos x="197" y="301"/>
                    </a:cxn>
                    <a:cxn ang="0">
                      <a:pos x="137" y="271"/>
                    </a:cxn>
                    <a:cxn ang="0">
                      <a:pos x="65" y="217"/>
                    </a:cxn>
                    <a:cxn ang="0">
                      <a:pos x="5" y="154"/>
                    </a:cxn>
                    <a:cxn ang="0">
                      <a:pos x="32" y="61"/>
                    </a:cxn>
                    <a:cxn ang="0">
                      <a:pos x="143" y="7"/>
                    </a:cxn>
                    <a:cxn ang="0">
                      <a:pos x="281" y="16"/>
                    </a:cxn>
                    <a:cxn ang="0">
                      <a:pos x="359" y="79"/>
                    </a:cxn>
                    <a:cxn ang="0">
                      <a:pos x="359" y="154"/>
                    </a:cxn>
                    <a:cxn ang="0">
                      <a:pos x="338" y="277"/>
                    </a:cxn>
                    <a:cxn ang="0">
                      <a:pos x="317" y="367"/>
                    </a:cxn>
                    <a:cxn ang="0">
                      <a:pos x="284" y="352"/>
                    </a:cxn>
                  </a:cxnLst>
                  <a:rect l="0" t="0" r="r" b="b"/>
                  <a:pathLst>
                    <a:path w="372" h="380">
                      <a:moveTo>
                        <a:pt x="284" y="352"/>
                      </a:moveTo>
                      <a:cubicBezTo>
                        <a:pt x="264" y="341"/>
                        <a:pt x="221" y="314"/>
                        <a:pt x="197" y="301"/>
                      </a:cubicBezTo>
                      <a:cubicBezTo>
                        <a:pt x="173" y="288"/>
                        <a:pt x="159" y="285"/>
                        <a:pt x="137" y="271"/>
                      </a:cubicBezTo>
                      <a:cubicBezTo>
                        <a:pt x="115" y="257"/>
                        <a:pt x="87" y="236"/>
                        <a:pt x="65" y="217"/>
                      </a:cubicBezTo>
                      <a:cubicBezTo>
                        <a:pt x="43" y="198"/>
                        <a:pt x="10" y="180"/>
                        <a:pt x="5" y="154"/>
                      </a:cubicBezTo>
                      <a:cubicBezTo>
                        <a:pt x="0" y="128"/>
                        <a:pt x="9" y="85"/>
                        <a:pt x="32" y="61"/>
                      </a:cubicBezTo>
                      <a:cubicBezTo>
                        <a:pt x="55" y="37"/>
                        <a:pt x="102" y="14"/>
                        <a:pt x="143" y="7"/>
                      </a:cubicBezTo>
                      <a:cubicBezTo>
                        <a:pt x="184" y="0"/>
                        <a:pt x="245" y="4"/>
                        <a:pt x="281" y="16"/>
                      </a:cubicBezTo>
                      <a:cubicBezTo>
                        <a:pt x="317" y="28"/>
                        <a:pt x="346" y="56"/>
                        <a:pt x="359" y="79"/>
                      </a:cubicBezTo>
                      <a:cubicBezTo>
                        <a:pt x="372" y="102"/>
                        <a:pt x="362" y="121"/>
                        <a:pt x="359" y="154"/>
                      </a:cubicBezTo>
                      <a:cubicBezTo>
                        <a:pt x="356" y="187"/>
                        <a:pt x="345" y="242"/>
                        <a:pt x="338" y="277"/>
                      </a:cubicBezTo>
                      <a:cubicBezTo>
                        <a:pt x="331" y="312"/>
                        <a:pt x="326" y="354"/>
                        <a:pt x="317" y="367"/>
                      </a:cubicBezTo>
                      <a:cubicBezTo>
                        <a:pt x="308" y="380"/>
                        <a:pt x="304" y="363"/>
                        <a:pt x="284" y="35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8" name="Freeform 348"/>
                <p:cNvSpPr>
                  <a:spLocks/>
                </p:cNvSpPr>
                <p:nvPr/>
              </p:nvSpPr>
              <p:spPr bwMode="auto">
                <a:xfrm>
                  <a:off x="3464" y="2883"/>
                  <a:ext cx="332" cy="348"/>
                </a:xfrm>
                <a:custGeom>
                  <a:avLst/>
                  <a:gdLst/>
                  <a:ahLst/>
                  <a:cxnLst>
                    <a:cxn ang="0">
                      <a:pos x="52" y="24"/>
                    </a:cxn>
                    <a:cxn ang="0">
                      <a:pos x="19" y="189"/>
                    </a:cxn>
                    <a:cxn ang="0">
                      <a:pos x="1" y="303"/>
                    </a:cxn>
                    <a:cxn ang="0">
                      <a:pos x="25" y="345"/>
                    </a:cxn>
                    <a:cxn ang="0">
                      <a:pos x="109" y="321"/>
                    </a:cxn>
                    <a:cxn ang="0">
                      <a:pos x="307" y="222"/>
                    </a:cxn>
                    <a:cxn ang="0">
                      <a:pos x="259" y="144"/>
                    </a:cxn>
                    <a:cxn ang="0">
                      <a:pos x="121" y="45"/>
                    </a:cxn>
                    <a:cxn ang="0">
                      <a:pos x="52" y="24"/>
                    </a:cxn>
                  </a:cxnLst>
                  <a:rect l="0" t="0" r="r" b="b"/>
                  <a:pathLst>
                    <a:path w="332" h="348">
                      <a:moveTo>
                        <a:pt x="52" y="24"/>
                      </a:moveTo>
                      <a:cubicBezTo>
                        <a:pt x="35" y="48"/>
                        <a:pt x="27" y="143"/>
                        <a:pt x="19" y="189"/>
                      </a:cubicBezTo>
                      <a:cubicBezTo>
                        <a:pt x="11" y="235"/>
                        <a:pt x="0" y="277"/>
                        <a:pt x="1" y="303"/>
                      </a:cubicBezTo>
                      <a:cubicBezTo>
                        <a:pt x="2" y="329"/>
                        <a:pt x="7" y="342"/>
                        <a:pt x="25" y="345"/>
                      </a:cubicBezTo>
                      <a:cubicBezTo>
                        <a:pt x="43" y="348"/>
                        <a:pt x="62" y="341"/>
                        <a:pt x="109" y="321"/>
                      </a:cubicBezTo>
                      <a:cubicBezTo>
                        <a:pt x="156" y="301"/>
                        <a:pt x="282" y="251"/>
                        <a:pt x="307" y="222"/>
                      </a:cubicBezTo>
                      <a:cubicBezTo>
                        <a:pt x="332" y="193"/>
                        <a:pt x="290" y="173"/>
                        <a:pt x="259" y="144"/>
                      </a:cubicBezTo>
                      <a:cubicBezTo>
                        <a:pt x="228" y="115"/>
                        <a:pt x="154" y="66"/>
                        <a:pt x="121" y="45"/>
                      </a:cubicBezTo>
                      <a:cubicBezTo>
                        <a:pt x="88" y="24"/>
                        <a:pt x="69" y="0"/>
                        <a:pt x="52" y="24"/>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39" name="Oval 349"/>
                <p:cNvSpPr>
                  <a:spLocks noChangeArrowheads="1"/>
                </p:cNvSpPr>
                <p:nvPr/>
              </p:nvSpPr>
              <p:spPr bwMode="auto">
                <a:xfrm>
                  <a:off x="3288" y="2883"/>
                  <a:ext cx="71" cy="71"/>
                </a:xfrm>
                <a:prstGeom prst="ellipse">
                  <a:avLst/>
                </a:prstGeom>
                <a:noFill/>
                <a:ln w="9525">
                  <a:solidFill>
                    <a:srgbClr val="969696"/>
                  </a:solidFill>
                  <a:round/>
                  <a:headEnd/>
                  <a:tailEnd/>
                </a:ln>
                <a:effectLst/>
              </p:spPr>
              <p:txBody>
                <a:bodyPr/>
                <a:lstStyle/>
                <a:p>
                  <a:endParaRPr lang="fr-FR"/>
                </a:p>
              </p:txBody>
            </p:sp>
            <p:sp>
              <p:nvSpPr>
                <p:cNvPr id="240" name="Oval 350"/>
                <p:cNvSpPr>
                  <a:spLocks noChangeArrowheads="1"/>
                </p:cNvSpPr>
                <p:nvPr/>
              </p:nvSpPr>
              <p:spPr bwMode="auto">
                <a:xfrm>
                  <a:off x="3528" y="3039"/>
                  <a:ext cx="71" cy="71"/>
                </a:xfrm>
                <a:prstGeom prst="ellipse">
                  <a:avLst/>
                </a:prstGeom>
                <a:noFill/>
                <a:ln w="9525">
                  <a:solidFill>
                    <a:srgbClr val="969696"/>
                  </a:solidFill>
                  <a:round/>
                  <a:headEnd/>
                  <a:tailEnd/>
                </a:ln>
                <a:effectLst/>
              </p:spPr>
              <p:txBody>
                <a:bodyPr/>
                <a:lstStyle/>
                <a:p>
                  <a:endParaRPr lang="fr-FR"/>
                </a:p>
              </p:txBody>
            </p:sp>
            <p:sp>
              <p:nvSpPr>
                <p:cNvPr id="241" name="Oval 351"/>
                <p:cNvSpPr>
                  <a:spLocks noChangeArrowheads="1"/>
                </p:cNvSpPr>
                <p:nvPr/>
              </p:nvSpPr>
              <p:spPr bwMode="auto">
                <a:xfrm>
                  <a:off x="3753" y="3216"/>
                  <a:ext cx="71" cy="71"/>
                </a:xfrm>
                <a:prstGeom prst="ellipse">
                  <a:avLst/>
                </a:prstGeom>
                <a:noFill/>
                <a:ln w="9525">
                  <a:solidFill>
                    <a:srgbClr val="969696"/>
                  </a:solidFill>
                  <a:round/>
                  <a:headEnd/>
                  <a:tailEnd/>
                </a:ln>
                <a:effectLst/>
              </p:spPr>
              <p:txBody>
                <a:bodyPr/>
                <a:lstStyle/>
                <a:p>
                  <a:endParaRPr lang="fr-FR"/>
                </a:p>
              </p:txBody>
            </p:sp>
            <p:sp>
              <p:nvSpPr>
                <p:cNvPr id="242" name="Oval 352"/>
                <p:cNvSpPr>
                  <a:spLocks noChangeArrowheads="1"/>
                </p:cNvSpPr>
                <p:nvPr/>
              </p:nvSpPr>
              <p:spPr bwMode="auto">
                <a:xfrm>
                  <a:off x="3678" y="3453"/>
                  <a:ext cx="71" cy="71"/>
                </a:xfrm>
                <a:prstGeom prst="ellipse">
                  <a:avLst/>
                </a:prstGeom>
                <a:noFill/>
                <a:ln w="9525">
                  <a:solidFill>
                    <a:srgbClr val="969696"/>
                  </a:solidFill>
                  <a:round/>
                  <a:headEnd/>
                  <a:tailEnd/>
                </a:ln>
                <a:effectLst/>
              </p:spPr>
              <p:txBody>
                <a:bodyPr/>
                <a:lstStyle/>
                <a:p>
                  <a:endParaRPr lang="fr-FR"/>
                </a:p>
              </p:txBody>
            </p:sp>
            <p:sp>
              <p:nvSpPr>
                <p:cNvPr id="243" name="Oval 353"/>
                <p:cNvSpPr>
                  <a:spLocks noChangeArrowheads="1"/>
                </p:cNvSpPr>
                <p:nvPr/>
              </p:nvSpPr>
              <p:spPr bwMode="auto">
                <a:xfrm>
                  <a:off x="3423" y="3480"/>
                  <a:ext cx="71" cy="71"/>
                </a:xfrm>
                <a:prstGeom prst="ellipse">
                  <a:avLst/>
                </a:prstGeom>
                <a:noFill/>
                <a:ln w="9525">
                  <a:solidFill>
                    <a:srgbClr val="969696"/>
                  </a:solidFill>
                  <a:round/>
                  <a:headEnd/>
                  <a:tailEnd/>
                </a:ln>
                <a:effectLst/>
              </p:spPr>
              <p:txBody>
                <a:bodyPr/>
                <a:lstStyle/>
                <a:p>
                  <a:endParaRPr lang="fr-FR"/>
                </a:p>
              </p:txBody>
            </p:sp>
            <p:sp>
              <p:nvSpPr>
                <p:cNvPr id="244" name="Oval 354"/>
                <p:cNvSpPr>
                  <a:spLocks noChangeArrowheads="1"/>
                </p:cNvSpPr>
                <p:nvPr/>
              </p:nvSpPr>
              <p:spPr bwMode="auto">
                <a:xfrm>
                  <a:off x="3213" y="3336"/>
                  <a:ext cx="71" cy="71"/>
                </a:xfrm>
                <a:prstGeom prst="ellipse">
                  <a:avLst/>
                </a:prstGeom>
                <a:noFill/>
                <a:ln w="9525">
                  <a:solidFill>
                    <a:srgbClr val="969696"/>
                  </a:solidFill>
                  <a:round/>
                  <a:headEnd/>
                  <a:tailEnd/>
                </a:ln>
                <a:effectLst/>
              </p:spPr>
              <p:txBody>
                <a:bodyPr/>
                <a:lstStyle/>
                <a:p>
                  <a:endParaRPr lang="fr-FR"/>
                </a:p>
              </p:txBody>
            </p:sp>
            <p:sp>
              <p:nvSpPr>
                <p:cNvPr id="245" name="Oval 355"/>
                <p:cNvSpPr>
                  <a:spLocks noChangeArrowheads="1"/>
                </p:cNvSpPr>
                <p:nvPr/>
              </p:nvSpPr>
              <p:spPr bwMode="auto">
                <a:xfrm>
                  <a:off x="3171" y="3117"/>
                  <a:ext cx="71" cy="71"/>
                </a:xfrm>
                <a:prstGeom prst="ellipse">
                  <a:avLst/>
                </a:prstGeom>
                <a:noFill/>
                <a:ln w="9525">
                  <a:solidFill>
                    <a:srgbClr val="969696"/>
                  </a:solidFill>
                  <a:round/>
                  <a:headEnd/>
                  <a:tailEnd/>
                </a:ln>
                <a:effectLst/>
              </p:spPr>
              <p:txBody>
                <a:bodyPr/>
                <a:lstStyle/>
                <a:p>
                  <a:endParaRPr lang="fr-FR"/>
                </a:p>
              </p:txBody>
            </p:sp>
          </p:grpSp>
          <p:grpSp>
            <p:nvGrpSpPr>
              <p:cNvPr id="157" name="Group 356"/>
              <p:cNvGrpSpPr>
                <a:grpSpLocks/>
              </p:cNvGrpSpPr>
              <p:nvPr/>
            </p:nvGrpSpPr>
            <p:grpSpPr bwMode="auto">
              <a:xfrm>
                <a:off x="2864" y="3560"/>
                <a:ext cx="775" cy="1014"/>
                <a:chOff x="2864" y="3560"/>
                <a:chExt cx="775" cy="1014"/>
              </a:xfrm>
            </p:grpSpPr>
            <p:sp>
              <p:nvSpPr>
                <p:cNvPr id="217" name="Freeform 357"/>
                <p:cNvSpPr>
                  <a:spLocks/>
                </p:cNvSpPr>
                <p:nvPr/>
              </p:nvSpPr>
              <p:spPr bwMode="auto">
                <a:xfrm>
                  <a:off x="2864" y="3803"/>
                  <a:ext cx="312" cy="334"/>
                </a:xfrm>
                <a:custGeom>
                  <a:avLst/>
                  <a:gdLst/>
                  <a:ahLst/>
                  <a:cxnLst>
                    <a:cxn ang="0">
                      <a:pos x="64" y="10"/>
                    </a:cxn>
                    <a:cxn ang="0">
                      <a:pos x="10" y="73"/>
                    </a:cxn>
                    <a:cxn ang="0">
                      <a:pos x="4" y="208"/>
                    </a:cxn>
                    <a:cxn ang="0">
                      <a:pos x="25" y="316"/>
                    </a:cxn>
                    <a:cxn ang="0">
                      <a:pos x="46" y="316"/>
                    </a:cxn>
                    <a:cxn ang="0">
                      <a:pos x="115" y="274"/>
                    </a:cxn>
                    <a:cxn ang="0">
                      <a:pos x="202" y="238"/>
                    </a:cxn>
                    <a:cxn ang="0">
                      <a:pos x="289" y="226"/>
                    </a:cxn>
                    <a:cxn ang="0">
                      <a:pos x="307" y="193"/>
                    </a:cxn>
                    <a:cxn ang="0">
                      <a:pos x="259" y="163"/>
                    </a:cxn>
                    <a:cxn ang="0">
                      <a:pos x="193" y="118"/>
                    </a:cxn>
                    <a:cxn ang="0">
                      <a:pos x="157" y="73"/>
                    </a:cxn>
                    <a:cxn ang="0">
                      <a:pos x="124" y="37"/>
                    </a:cxn>
                    <a:cxn ang="0">
                      <a:pos x="94" y="13"/>
                    </a:cxn>
                    <a:cxn ang="0">
                      <a:pos x="64" y="10"/>
                    </a:cxn>
                  </a:cxnLst>
                  <a:rect l="0" t="0" r="r" b="b"/>
                  <a:pathLst>
                    <a:path w="312" h="334">
                      <a:moveTo>
                        <a:pt x="64" y="10"/>
                      </a:moveTo>
                      <a:cubicBezTo>
                        <a:pt x="50" y="20"/>
                        <a:pt x="20" y="40"/>
                        <a:pt x="10" y="73"/>
                      </a:cubicBezTo>
                      <a:cubicBezTo>
                        <a:pt x="0" y="106"/>
                        <a:pt x="2" y="168"/>
                        <a:pt x="4" y="208"/>
                      </a:cubicBezTo>
                      <a:cubicBezTo>
                        <a:pt x="6" y="248"/>
                        <a:pt x="18" y="298"/>
                        <a:pt x="25" y="316"/>
                      </a:cubicBezTo>
                      <a:cubicBezTo>
                        <a:pt x="32" y="334"/>
                        <a:pt x="31" y="323"/>
                        <a:pt x="46" y="316"/>
                      </a:cubicBezTo>
                      <a:cubicBezTo>
                        <a:pt x="61" y="309"/>
                        <a:pt x="89" y="287"/>
                        <a:pt x="115" y="274"/>
                      </a:cubicBezTo>
                      <a:cubicBezTo>
                        <a:pt x="141" y="261"/>
                        <a:pt x="173" y="246"/>
                        <a:pt x="202" y="238"/>
                      </a:cubicBezTo>
                      <a:cubicBezTo>
                        <a:pt x="231" y="230"/>
                        <a:pt x="271" y="234"/>
                        <a:pt x="289" y="226"/>
                      </a:cubicBezTo>
                      <a:cubicBezTo>
                        <a:pt x="307" y="218"/>
                        <a:pt x="312" y="203"/>
                        <a:pt x="307" y="193"/>
                      </a:cubicBezTo>
                      <a:cubicBezTo>
                        <a:pt x="302" y="183"/>
                        <a:pt x="278" y="175"/>
                        <a:pt x="259" y="163"/>
                      </a:cubicBezTo>
                      <a:cubicBezTo>
                        <a:pt x="240" y="151"/>
                        <a:pt x="210" y="133"/>
                        <a:pt x="193" y="118"/>
                      </a:cubicBezTo>
                      <a:cubicBezTo>
                        <a:pt x="176" y="103"/>
                        <a:pt x="168" y="87"/>
                        <a:pt x="157" y="73"/>
                      </a:cubicBezTo>
                      <a:cubicBezTo>
                        <a:pt x="146" y="59"/>
                        <a:pt x="135" y="47"/>
                        <a:pt x="124" y="37"/>
                      </a:cubicBezTo>
                      <a:cubicBezTo>
                        <a:pt x="113" y="27"/>
                        <a:pt x="105" y="18"/>
                        <a:pt x="94" y="13"/>
                      </a:cubicBezTo>
                      <a:cubicBezTo>
                        <a:pt x="83" y="8"/>
                        <a:pt x="78" y="0"/>
                        <a:pt x="64" y="1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grpSp>
              <p:nvGrpSpPr>
                <p:cNvPr id="218" name="Group 358"/>
                <p:cNvGrpSpPr>
                  <a:grpSpLocks/>
                </p:cNvGrpSpPr>
                <p:nvPr/>
              </p:nvGrpSpPr>
              <p:grpSpPr bwMode="auto">
                <a:xfrm>
                  <a:off x="2884" y="3560"/>
                  <a:ext cx="755" cy="1014"/>
                  <a:chOff x="2884" y="3560"/>
                  <a:chExt cx="755" cy="1014"/>
                </a:xfrm>
              </p:grpSpPr>
              <p:sp>
                <p:nvSpPr>
                  <p:cNvPr id="219" name="Freeform 359"/>
                  <p:cNvSpPr>
                    <a:spLocks/>
                  </p:cNvSpPr>
                  <p:nvPr/>
                </p:nvSpPr>
                <p:spPr bwMode="auto">
                  <a:xfrm>
                    <a:off x="3214" y="3560"/>
                    <a:ext cx="307" cy="444"/>
                  </a:xfrm>
                  <a:custGeom>
                    <a:avLst/>
                    <a:gdLst/>
                    <a:ahLst/>
                    <a:cxnLst>
                      <a:cxn ang="0">
                        <a:pos x="26" y="40"/>
                      </a:cxn>
                      <a:cxn ang="0">
                        <a:pos x="20" y="286"/>
                      </a:cxn>
                      <a:cxn ang="0">
                        <a:pos x="5" y="412"/>
                      </a:cxn>
                      <a:cxn ang="0">
                        <a:pos x="50" y="430"/>
                      </a:cxn>
                      <a:cxn ang="0">
                        <a:pos x="182" y="331"/>
                      </a:cxn>
                      <a:cxn ang="0">
                        <a:pos x="305" y="226"/>
                      </a:cxn>
                      <a:cxn ang="0">
                        <a:pos x="170" y="91"/>
                      </a:cxn>
                      <a:cxn ang="0">
                        <a:pos x="68" y="43"/>
                      </a:cxn>
                      <a:cxn ang="0">
                        <a:pos x="26" y="40"/>
                      </a:cxn>
                    </a:cxnLst>
                    <a:rect l="0" t="0" r="r" b="b"/>
                    <a:pathLst>
                      <a:path w="307" h="444">
                        <a:moveTo>
                          <a:pt x="26" y="40"/>
                        </a:moveTo>
                        <a:cubicBezTo>
                          <a:pt x="18" y="80"/>
                          <a:pt x="24" y="224"/>
                          <a:pt x="20" y="286"/>
                        </a:cubicBezTo>
                        <a:cubicBezTo>
                          <a:pt x="16" y="348"/>
                          <a:pt x="0" y="388"/>
                          <a:pt x="5" y="412"/>
                        </a:cubicBezTo>
                        <a:cubicBezTo>
                          <a:pt x="10" y="436"/>
                          <a:pt x="20" y="444"/>
                          <a:pt x="50" y="430"/>
                        </a:cubicBezTo>
                        <a:cubicBezTo>
                          <a:pt x="80" y="416"/>
                          <a:pt x="140" y="365"/>
                          <a:pt x="182" y="331"/>
                        </a:cubicBezTo>
                        <a:cubicBezTo>
                          <a:pt x="224" y="297"/>
                          <a:pt x="307" y="266"/>
                          <a:pt x="305" y="226"/>
                        </a:cubicBezTo>
                        <a:cubicBezTo>
                          <a:pt x="303" y="186"/>
                          <a:pt x="210" y="122"/>
                          <a:pt x="170" y="91"/>
                        </a:cubicBezTo>
                        <a:cubicBezTo>
                          <a:pt x="130" y="60"/>
                          <a:pt x="91" y="52"/>
                          <a:pt x="68" y="43"/>
                        </a:cubicBezTo>
                        <a:cubicBezTo>
                          <a:pt x="45" y="34"/>
                          <a:pt x="34" y="0"/>
                          <a:pt x="26" y="4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0" name="Freeform 360"/>
                  <p:cNvSpPr>
                    <a:spLocks/>
                  </p:cNvSpPr>
                  <p:nvPr/>
                </p:nvSpPr>
                <p:spPr bwMode="auto">
                  <a:xfrm>
                    <a:off x="3290" y="3798"/>
                    <a:ext cx="349" cy="478"/>
                  </a:xfrm>
                  <a:custGeom>
                    <a:avLst/>
                    <a:gdLst/>
                    <a:ahLst/>
                    <a:cxnLst>
                      <a:cxn ang="0">
                        <a:pos x="37" y="192"/>
                      </a:cxn>
                      <a:cxn ang="0">
                        <a:pos x="61" y="168"/>
                      </a:cxn>
                      <a:cxn ang="0">
                        <a:pos x="229" y="3"/>
                      </a:cxn>
                      <a:cxn ang="0">
                        <a:pos x="322" y="150"/>
                      </a:cxn>
                      <a:cxn ang="0">
                        <a:pos x="325" y="444"/>
                      </a:cxn>
                      <a:cxn ang="0">
                        <a:pos x="178" y="354"/>
                      </a:cxn>
                      <a:cxn ang="0">
                        <a:pos x="25" y="276"/>
                      </a:cxn>
                      <a:cxn ang="0">
                        <a:pos x="37" y="192"/>
                      </a:cxn>
                    </a:cxnLst>
                    <a:rect l="0" t="0" r="r" b="b"/>
                    <a:pathLst>
                      <a:path w="349" h="478">
                        <a:moveTo>
                          <a:pt x="37" y="192"/>
                        </a:moveTo>
                        <a:cubicBezTo>
                          <a:pt x="43" y="174"/>
                          <a:pt x="29" y="199"/>
                          <a:pt x="61" y="168"/>
                        </a:cubicBezTo>
                        <a:cubicBezTo>
                          <a:pt x="93" y="137"/>
                          <a:pt x="186" y="6"/>
                          <a:pt x="229" y="3"/>
                        </a:cubicBezTo>
                        <a:cubicBezTo>
                          <a:pt x="272" y="0"/>
                          <a:pt x="306" y="77"/>
                          <a:pt x="322" y="150"/>
                        </a:cubicBezTo>
                        <a:cubicBezTo>
                          <a:pt x="338" y="223"/>
                          <a:pt x="349" y="410"/>
                          <a:pt x="325" y="444"/>
                        </a:cubicBezTo>
                        <a:cubicBezTo>
                          <a:pt x="301" y="478"/>
                          <a:pt x="228" y="382"/>
                          <a:pt x="178" y="354"/>
                        </a:cubicBezTo>
                        <a:cubicBezTo>
                          <a:pt x="128" y="326"/>
                          <a:pt x="50" y="301"/>
                          <a:pt x="25" y="276"/>
                        </a:cubicBezTo>
                        <a:cubicBezTo>
                          <a:pt x="0" y="251"/>
                          <a:pt x="31" y="210"/>
                          <a:pt x="37" y="19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1" name="Freeform 361"/>
                  <p:cNvSpPr>
                    <a:spLocks/>
                  </p:cNvSpPr>
                  <p:nvPr/>
                </p:nvSpPr>
                <p:spPr bwMode="auto">
                  <a:xfrm>
                    <a:off x="2884" y="4044"/>
                    <a:ext cx="340" cy="336"/>
                  </a:xfrm>
                  <a:custGeom>
                    <a:avLst/>
                    <a:gdLst/>
                    <a:ahLst/>
                    <a:cxnLst>
                      <a:cxn ang="0">
                        <a:pos x="206" y="3"/>
                      </a:cxn>
                      <a:cxn ang="0">
                        <a:pos x="332" y="27"/>
                      </a:cxn>
                      <a:cxn ang="0">
                        <a:pos x="254" y="120"/>
                      </a:cxn>
                      <a:cxn ang="0">
                        <a:pos x="167" y="306"/>
                      </a:cxn>
                      <a:cxn ang="0">
                        <a:pos x="80" y="303"/>
                      </a:cxn>
                      <a:cxn ang="0">
                        <a:pos x="35" y="243"/>
                      </a:cxn>
                      <a:cxn ang="0">
                        <a:pos x="11" y="123"/>
                      </a:cxn>
                      <a:cxn ang="0">
                        <a:pos x="101" y="48"/>
                      </a:cxn>
                      <a:cxn ang="0">
                        <a:pos x="206" y="3"/>
                      </a:cxn>
                    </a:cxnLst>
                    <a:rect l="0" t="0" r="r" b="b"/>
                    <a:pathLst>
                      <a:path w="340" h="336">
                        <a:moveTo>
                          <a:pt x="206" y="3"/>
                        </a:moveTo>
                        <a:cubicBezTo>
                          <a:pt x="244" y="0"/>
                          <a:pt x="324" y="8"/>
                          <a:pt x="332" y="27"/>
                        </a:cubicBezTo>
                        <a:cubicBezTo>
                          <a:pt x="340" y="46"/>
                          <a:pt x="281" y="74"/>
                          <a:pt x="254" y="120"/>
                        </a:cubicBezTo>
                        <a:cubicBezTo>
                          <a:pt x="227" y="166"/>
                          <a:pt x="196" y="276"/>
                          <a:pt x="167" y="306"/>
                        </a:cubicBezTo>
                        <a:cubicBezTo>
                          <a:pt x="138" y="336"/>
                          <a:pt x="102" y="313"/>
                          <a:pt x="80" y="303"/>
                        </a:cubicBezTo>
                        <a:cubicBezTo>
                          <a:pt x="58" y="293"/>
                          <a:pt x="46" y="273"/>
                          <a:pt x="35" y="243"/>
                        </a:cubicBezTo>
                        <a:cubicBezTo>
                          <a:pt x="24" y="213"/>
                          <a:pt x="0" y="155"/>
                          <a:pt x="11" y="123"/>
                        </a:cubicBezTo>
                        <a:cubicBezTo>
                          <a:pt x="22" y="91"/>
                          <a:pt x="69" y="68"/>
                          <a:pt x="101" y="48"/>
                        </a:cubicBezTo>
                        <a:cubicBezTo>
                          <a:pt x="133" y="28"/>
                          <a:pt x="168" y="6"/>
                          <a:pt x="206" y="3"/>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2" name="Freeform 362"/>
                  <p:cNvSpPr>
                    <a:spLocks/>
                  </p:cNvSpPr>
                  <p:nvPr/>
                </p:nvSpPr>
                <p:spPr bwMode="auto">
                  <a:xfrm>
                    <a:off x="3008" y="4095"/>
                    <a:ext cx="338" cy="479"/>
                  </a:xfrm>
                  <a:custGeom>
                    <a:avLst/>
                    <a:gdLst/>
                    <a:ahLst/>
                    <a:cxnLst>
                      <a:cxn ang="0">
                        <a:pos x="211" y="18"/>
                      </a:cxn>
                      <a:cxn ang="0">
                        <a:pos x="115" y="144"/>
                      </a:cxn>
                      <a:cxn ang="0">
                        <a:pos x="40" y="279"/>
                      </a:cxn>
                      <a:cxn ang="0">
                        <a:pos x="4" y="300"/>
                      </a:cxn>
                      <a:cxn ang="0">
                        <a:pos x="67" y="453"/>
                      </a:cxn>
                      <a:cxn ang="0">
                        <a:pos x="298" y="456"/>
                      </a:cxn>
                      <a:cxn ang="0">
                        <a:pos x="307" y="366"/>
                      </a:cxn>
                      <a:cxn ang="0">
                        <a:pos x="277" y="90"/>
                      </a:cxn>
                      <a:cxn ang="0">
                        <a:pos x="250" y="36"/>
                      </a:cxn>
                      <a:cxn ang="0">
                        <a:pos x="211" y="18"/>
                      </a:cxn>
                    </a:cxnLst>
                    <a:rect l="0" t="0" r="r" b="b"/>
                    <a:pathLst>
                      <a:path w="338" h="479">
                        <a:moveTo>
                          <a:pt x="211" y="18"/>
                        </a:moveTo>
                        <a:cubicBezTo>
                          <a:pt x="189" y="36"/>
                          <a:pt x="144" y="101"/>
                          <a:pt x="115" y="144"/>
                        </a:cubicBezTo>
                        <a:cubicBezTo>
                          <a:pt x="86" y="187"/>
                          <a:pt x="58" y="253"/>
                          <a:pt x="40" y="279"/>
                        </a:cubicBezTo>
                        <a:cubicBezTo>
                          <a:pt x="22" y="305"/>
                          <a:pt x="0" y="271"/>
                          <a:pt x="4" y="300"/>
                        </a:cubicBezTo>
                        <a:cubicBezTo>
                          <a:pt x="8" y="329"/>
                          <a:pt x="18" y="427"/>
                          <a:pt x="67" y="453"/>
                        </a:cubicBezTo>
                        <a:cubicBezTo>
                          <a:pt x="116" y="479"/>
                          <a:pt x="258" y="471"/>
                          <a:pt x="298" y="456"/>
                        </a:cubicBezTo>
                        <a:cubicBezTo>
                          <a:pt x="338" y="441"/>
                          <a:pt x="310" y="427"/>
                          <a:pt x="307" y="366"/>
                        </a:cubicBezTo>
                        <a:cubicBezTo>
                          <a:pt x="304" y="305"/>
                          <a:pt x="286" y="145"/>
                          <a:pt x="277" y="90"/>
                        </a:cubicBezTo>
                        <a:cubicBezTo>
                          <a:pt x="268" y="35"/>
                          <a:pt x="262" y="49"/>
                          <a:pt x="250" y="36"/>
                        </a:cubicBezTo>
                        <a:cubicBezTo>
                          <a:pt x="238" y="23"/>
                          <a:pt x="233" y="0"/>
                          <a:pt x="211" y="18"/>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3" name="Freeform 363"/>
                  <p:cNvSpPr>
                    <a:spLocks/>
                  </p:cNvSpPr>
                  <p:nvPr/>
                </p:nvSpPr>
                <p:spPr bwMode="auto">
                  <a:xfrm>
                    <a:off x="3288" y="4089"/>
                    <a:ext cx="330" cy="459"/>
                  </a:xfrm>
                  <a:custGeom>
                    <a:avLst/>
                    <a:gdLst/>
                    <a:ahLst/>
                    <a:cxnLst>
                      <a:cxn ang="0">
                        <a:pos x="6" y="18"/>
                      </a:cxn>
                      <a:cxn ang="0">
                        <a:pos x="3" y="117"/>
                      </a:cxn>
                      <a:cxn ang="0">
                        <a:pos x="21" y="288"/>
                      </a:cxn>
                      <a:cxn ang="0">
                        <a:pos x="48" y="423"/>
                      </a:cxn>
                      <a:cxn ang="0">
                        <a:pos x="51" y="456"/>
                      </a:cxn>
                      <a:cxn ang="0">
                        <a:pos x="165" y="402"/>
                      </a:cxn>
                      <a:cxn ang="0">
                        <a:pos x="297" y="255"/>
                      </a:cxn>
                      <a:cxn ang="0">
                        <a:pos x="324" y="189"/>
                      </a:cxn>
                      <a:cxn ang="0">
                        <a:pos x="258" y="126"/>
                      </a:cxn>
                      <a:cxn ang="0">
                        <a:pos x="213" y="84"/>
                      </a:cxn>
                      <a:cxn ang="0">
                        <a:pos x="147" y="48"/>
                      </a:cxn>
                      <a:cxn ang="0">
                        <a:pos x="78" y="12"/>
                      </a:cxn>
                      <a:cxn ang="0">
                        <a:pos x="33" y="9"/>
                      </a:cxn>
                      <a:cxn ang="0">
                        <a:pos x="6" y="18"/>
                      </a:cxn>
                    </a:cxnLst>
                    <a:rect l="0" t="0" r="r" b="b"/>
                    <a:pathLst>
                      <a:path w="330" h="459">
                        <a:moveTo>
                          <a:pt x="6" y="18"/>
                        </a:moveTo>
                        <a:cubicBezTo>
                          <a:pt x="1" y="36"/>
                          <a:pt x="0" y="72"/>
                          <a:pt x="3" y="117"/>
                        </a:cubicBezTo>
                        <a:cubicBezTo>
                          <a:pt x="6" y="162"/>
                          <a:pt x="14" y="237"/>
                          <a:pt x="21" y="288"/>
                        </a:cubicBezTo>
                        <a:cubicBezTo>
                          <a:pt x="28" y="339"/>
                          <a:pt x="43" y="395"/>
                          <a:pt x="48" y="423"/>
                        </a:cubicBezTo>
                        <a:cubicBezTo>
                          <a:pt x="53" y="451"/>
                          <a:pt x="32" y="459"/>
                          <a:pt x="51" y="456"/>
                        </a:cubicBezTo>
                        <a:cubicBezTo>
                          <a:pt x="70" y="453"/>
                          <a:pt x="124" y="435"/>
                          <a:pt x="165" y="402"/>
                        </a:cubicBezTo>
                        <a:cubicBezTo>
                          <a:pt x="206" y="369"/>
                          <a:pt x="271" y="290"/>
                          <a:pt x="297" y="255"/>
                        </a:cubicBezTo>
                        <a:cubicBezTo>
                          <a:pt x="323" y="220"/>
                          <a:pt x="330" y="210"/>
                          <a:pt x="324" y="189"/>
                        </a:cubicBezTo>
                        <a:cubicBezTo>
                          <a:pt x="318" y="168"/>
                          <a:pt x="276" y="143"/>
                          <a:pt x="258" y="126"/>
                        </a:cubicBezTo>
                        <a:cubicBezTo>
                          <a:pt x="240" y="109"/>
                          <a:pt x="231" y="97"/>
                          <a:pt x="213" y="84"/>
                        </a:cubicBezTo>
                        <a:cubicBezTo>
                          <a:pt x="195" y="71"/>
                          <a:pt x="169" y="60"/>
                          <a:pt x="147" y="48"/>
                        </a:cubicBezTo>
                        <a:cubicBezTo>
                          <a:pt x="125" y="36"/>
                          <a:pt x="97" y="19"/>
                          <a:pt x="78" y="12"/>
                        </a:cubicBezTo>
                        <a:cubicBezTo>
                          <a:pt x="59" y="5"/>
                          <a:pt x="45" y="8"/>
                          <a:pt x="33" y="9"/>
                        </a:cubicBezTo>
                        <a:cubicBezTo>
                          <a:pt x="21" y="10"/>
                          <a:pt x="11" y="0"/>
                          <a:pt x="6" y="18"/>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4" name="Freeform 364"/>
                  <p:cNvSpPr>
                    <a:spLocks/>
                  </p:cNvSpPr>
                  <p:nvPr/>
                </p:nvSpPr>
                <p:spPr bwMode="auto">
                  <a:xfrm>
                    <a:off x="2940" y="3560"/>
                    <a:ext cx="319" cy="440"/>
                  </a:xfrm>
                  <a:custGeom>
                    <a:avLst/>
                    <a:gdLst/>
                    <a:ahLst/>
                    <a:cxnLst>
                      <a:cxn ang="0">
                        <a:pos x="9" y="220"/>
                      </a:cxn>
                      <a:cxn ang="0">
                        <a:pos x="81" y="73"/>
                      </a:cxn>
                      <a:cxn ang="0">
                        <a:pos x="222" y="7"/>
                      </a:cxn>
                      <a:cxn ang="0">
                        <a:pos x="306" y="28"/>
                      </a:cxn>
                      <a:cxn ang="0">
                        <a:pos x="300" y="70"/>
                      </a:cxn>
                      <a:cxn ang="0">
                        <a:pos x="297" y="166"/>
                      </a:cxn>
                      <a:cxn ang="0">
                        <a:pos x="291" y="328"/>
                      </a:cxn>
                      <a:cxn ang="0">
                        <a:pos x="270" y="424"/>
                      </a:cxn>
                      <a:cxn ang="0">
                        <a:pos x="228" y="427"/>
                      </a:cxn>
                      <a:cxn ang="0">
                        <a:pos x="177" y="391"/>
                      </a:cxn>
                      <a:cxn ang="0">
                        <a:pos x="120" y="358"/>
                      </a:cxn>
                      <a:cxn ang="0">
                        <a:pos x="96" y="325"/>
                      </a:cxn>
                      <a:cxn ang="0">
                        <a:pos x="69" y="292"/>
                      </a:cxn>
                      <a:cxn ang="0">
                        <a:pos x="27" y="256"/>
                      </a:cxn>
                      <a:cxn ang="0">
                        <a:pos x="9" y="220"/>
                      </a:cxn>
                    </a:cxnLst>
                    <a:rect l="0" t="0" r="r" b="b"/>
                    <a:pathLst>
                      <a:path w="319" h="440">
                        <a:moveTo>
                          <a:pt x="9" y="220"/>
                        </a:moveTo>
                        <a:cubicBezTo>
                          <a:pt x="18" y="190"/>
                          <a:pt x="46" y="108"/>
                          <a:pt x="81" y="73"/>
                        </a:cubicBezTo>
                        <a:cubicBezTo>
                          <a:pt x="116" y="38"/>
                          <a:pt x="185" y="14"/>
                          <a:pt x="222" y="7"/>
                        </a:cubicBezTo>
                        <a:cubicBezTo>
                          <a:pt x="259" y="0"/>
                          <a:pt x="293" y="18"/>
                          <a:pt x="306" y="28"/>
                        </a:cubicBezTo>
                        <a:cubicBezTo>
                          <a:pt x="319" y="38"/>
                          <a:pt x="302" y="47"/>
                          <a:pt x="300" y="70"/>
                        </a:cubicBezTo>
                        <a:cubicBezTo>
                          <a:pt x="298" y="93"/>
                          <a:pt x="298" y="123"/>
                          <a:pt x="297" y="166"/>
                        </a:cubicBezTo>
                        <a:cubicBezTo>
                          <a:pt x="296" y="209"/>
                          <a:pt x="295" y="285"/>
                          <a:pt x="291" y="328"/>
                        </a:cubicBezTo>
                        <a:cubicBezTo>
                          <a:pt x="287" y="371"/>
                          <a:pt x="280" y="408"/>
                          <a:pt x="270" y="424"/>
                        </a:cubicBezTo>
                        <a:cubicBezTo>
                          <a:pt x="260" y="440"/>
                          <a:pt x="243" y="432"/>
                          <a:pt x="228" y="427"/>
                        </a:cubicBezTo>
                        <a:cubicBezTo>
                          <a:pt x="213" y="422"/>
                          <a:pt x="195" y="403"/>
                          <a:pt x="177" y="391"/>
                        </a:cubicBezTo>
                        <a:cubicBezTo>
                          <a:pt x="159" y="379"/>
                          <a:pt x="133" y="369"/>
                          <a:pt x="120" y="358"/>
                        </a:cubicBezTo>
                        <a:cubicBezTo>
                          <a:pt x="107" y="347"/>
                          <a:pt x="104" y="336"/>
                          <a:pt x="96" y="325"/>
                        </a:cubicBezTo>
                        <a:cubicBezTo>
                          <a:pt x="88" y="314"/>
                          <a:pt x="80" y="303"/>
                          <a:pt x="69" y="292"/>
                        </a:cubicBezTo>
                        <a:cubicBezTo>
                          <a:pt x="58" y="281"/>
                          <a:pt x="36" y="266"/>
                          <a:pt x="27" y="256"/>
                        </a:cubicBezTo>
                        <a:cubicBezTo>
                          <a:pt x="18" y="246"/>
                          <a:pt x="0" y="250"/>
                          <a:pt x="9" y="22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25" name="Oval 365"/>
                  <p:cNvSpPr>
                    <a:spLocks noChangeArrowheads="1"/>
                  </p:cNvSpPr>
                  <p:nvPr/>
                </p:nvSpPr>
                <p:spPr bwMode="auto">
                  <a:xfrm>
                    <a:off x="3072" y="3720"/>
                    <a:ext cx="71" cy="71"/>
                  </a:xfrm>
                  <a:prstGeom prst="ellipse">
                    <a:avLst/>
                  </a:prstGeom>
                  <a:noFill/>
                  <a:ln w="9525">
                    <a:solidFill>
                      <a:srgbClr val="969696"/>
                    </a:solidFill>
                    <a:round/>
                    <a:headEnd/>
                    <a:tailEnd/>
                  </a:ln>
                  <a:effectLst/>
                </p:spPr>
                <p:txBody>
                  <a:bodyPr/>
                  <a:lstStyle/>
                  <a:p>
                    <a:endParaRPr lang="fr-FR"/>
                  </a:p>
                </p:txBody>
              </p:sp>
              <p:sp>
                <p:nvSpPr>
                  <p:cNvPr id="226" name="Oval 366"/>
                  <p:cNvSpPr>
                    <a:spLocks noChangeArrowheads="1"/>
                  </p:cNvSpPr>
                  <p:nvPr/>
                </p:nvSpPr>
                <p:spPr bwMode="auto">
                  <a:xfrm>
                    <a:off x="3306" y="3720"/>
                    <a:ext cx="71" cy="71"/>
                  </a:xfrm>
                  <a:prstGeom prst="ellipse">
                    <a:avLst/>
                  </a:prstGeom>
                  <a:noFill/>
                  <a:ln w="9525">
                    <a:solidFill>
                      <a:srgbClr val="969696"/>
                    </a:solidFill>
                    <a:round/>
                    <a:headEnd/>
                    <a:tailEnd/>
                  </a:ln>
                  <a:effectLst/>
                </p:spPr>
                <p:txBody>
                  <a:bodyPr/>
                  <a:lstStyle/>
                  <a:p>
                    <a:endParaRPr lang="fr-FR"/>
                  </a:p>
                </p:txBody>
              </p:sp>
              <p:sp>
                <p:nvSpPr>
                  <p:cNvPr id="227" name="Oval 367"/>
                  <p:cNvSpPr>
                    <a:spLocks noChangeArrowheads="1"/>
                  </p:cNvSpPr>
                  <p:nvPr/>
                </p:nvSpPr>
                <p:spPr bwMode="auto">
                  <a:xfrm>
                    <a:off x="3447" y="3960"/>
                    <a:ext cx="71" cy="71"/>
                  </a:xfrm>
                  <a:prstGeom prst="ellipse">
                    <a:avLst/>
                  </a:prstGeom>
                  <a:noFill/>
                  <a:ln w="9525">
                    <a:solidFill>
                      <a:srgbClr val="969696"/>
                    </a:solidFill>
                    <a:round/>
                    <a:headEnd/>
                    <a:tailEnd/>
                  </a:ln>
                  <a:effectLst/>
                </p:spPr>
                <p:txBody>
                  <a:bodyPr/>
                  <a:lstStyle/>
                  <a:p>
                    <a:endParaRPr lang="fr-FR"/>
                  </a:p>
                </p:txBody>
              </p:sp>
              <p:sp>
                <p:nvSpPr>
                  <p:cNvPr id="228" name="Oval 368"/>
                  <p:cNvSpPr>
                    <a:spLocks noChangeArrowheads="1"/>
                  </p:cNvSpPr>
                  <p:nvPr/>
                </p:nvSpPr>
                <p:spPr bwMode="auto">
                  <a:xfrm>
                    <a:off x="3411" y="4293"/>
                    <a:ext cx="71" cy="71"/>
                  </a:xfrm>
                  <a:prstGeom prst="ellipse">
                    <a:avLst/>
                  </a:prstGeom>
                  <a:noFill/>
                  <a:ln w="9525">
                    <a:solidFill>
                      <a:srgbClr val="969696"/>
                    </a:solidFill>
                    <a:round/>
                    <a:headEnd/>
                    <a:tailEnd/>
                  </a:ln>
                  <a:effectLst/>
                </p:spPr>
                <p:txBody>
                  <a:bodyPr/>
                  <a:lstStyle/>
                  <a:p>
                    <a:endParaRPr lang="fr-FR"/>
                  </a:p>
                </p:txBody>
              </p:sp>
              <p:sp>
                <p:nvSpPr>
                  <p:cNvPr id="229" name="Oval 369"/>
                  <p:cNvSpPr>
                    <a:spLocks noChangeArrowheads="1"/>
                  </p:cNvSpPr>
                  <p:nvPr/>
                </p:nvSpPr>
                <p:spPr bwMode="auto">
                  <a:xfrm>
                    <a:off x="3129" y="4377"/>
                    <a:ext cx="71" cy="71"/>
                  </a:xfrm>
                  <a:prstGeom prst="ellipse">
                    <a:avLst/>
                  </a:prstGeom>
                  <a:noFill/>
                  <a:ln w="9525">
                    <a:solidFill>
                      <a:srgbClr val="969696"/>
                    </a:solidFill>
                    <a:round/>
                    <a:headEnd/>
                    <a:tailEnd/>
                  </a:ln>
                  <a:effectLst/>
                </p:spPr>
                <p:txBody>
                  <a:bodyPr/>
                  <a:lstStyle/>
                  <a:p>
                    <a:endParaRPr lang="fr-FR"/>
                  </a:p>
                </p:txBody>
              </p:sp>
              <p:sp>
                <p:nvSpPr>
                  <p:cNvPr id="230" name="Oval 370"/>
                  <p:cNvSpPr>
                    <a:spLocks noChangeArrowheads="1"/>
                  </p:cNvSpPr>
                  <p:nvPr/>
                </p:nvSpPr>
                <p:spPr bwMode="auto">
                  <a:xfrm>
                    <a:off x="3000" y="4152"/>
                    <a:ext cx="71" cy="71"/>
                  </a:xfrm>
                  <a:prstGeom prst="ellipse">
                    <a:avLst/>
                  </a:prstGeom>
                  <a:noFill/>
                  <a:ln w="9525">
                    <a:solidFill>
                      <a:srgbClr val="969696"/>
                    </a:solidFill>
                    <a:round/>
                    <a:headEnd/>
                    <a:tailEnd/>
                  </a:ln>
                  <a:effectLst/>
                </p:spPr>
                <p:txBody>
                  <a:bodyPr/>
                  <a:lstStyle/>
                  <a:p>
                    <a:endParaRPr lang="fr-FR"/>
                  </a:p>
                </p:txBody>
              </p:sp>
              <p:sp>
                <p:nvSpPr>
                  <p:cNvPr id="231" name="Oval 371"/>
                  <p:cNvSpPr>
                    <a:spLocks noChangeArrowheads="1"/>
                  </p:cNvSpPr>
                  <p:nvPr/>
                </p:nvSpPr>
                <p:spPr bwMode="auto">
                  <a:xfrm>
                    <a:off x="2904" y="3915"/>
                    <a:ext cx="71" cy="71"/>
                  </a:xfrm>
                  <a:prstGeom prst="ellipse">
                    <a:avLst/>
                  </a:prstGeom>
                  <a:noFill/>
                  <a:ln w="9525">
                    <a:solidFill>
                      <a:srgbClr val="969696"/>
                    </a:solidFill>
                    <a:round/>
                    <a:headEnd/>
                    <a:tailEnd/>
                  </a:ln>
                  <a:effectLst/>
                </p:spPr>
                <p:txBody>
                  <a:bodyPr/>
                  <a:lstStyle/>
                  <a:p>
                    <a:endParaRPr lang="fr-FR"/>
                  </a:p>
                </p:txBody>
              </p:sp>
            </p:grpSp>
          </p:grpSp>
          <p:grpSp>
            <p:nvGrpSpPr>
              <p:cNvPr id="158" name="Group 372"/>
              <p:cNvGrpSpPr>
                <a:grpSpLocks/>
              </p:cNvGrpSpPr>
              <p:nvPr/>
            </p:nvGrpSpPr>
            <p:grpSpPr bwMode="auto">
              <a:xfrm>
                <a:off x="2200" y="4262"/>
                <a:ext cx="836" cy="423"/>
                <a:chOff x="2200" y="4262"/>
                <a:chExt cx="836" cy="423"/>
              </a:xfrm>
            </p:grpSpPr>
            <p:sp>
              <p:nvSpPr>
                <p:cNvPr id="209" name="Freeform 373"/>
                <p:cNvSpPr>
                  <a:spLocks/>
                </p:cNvSpPr>
                <p:nvPr/>
              </p:nvSpPr>
              <p:spPr bwMode="auto">
                <a:xfrm>
                  <a:off x="2273" y="4270"/>
                  <a:ext cx="407" cy="301"/>
                </a:xfrm>
                <a:custGeom>
                  <a:avLst/>
                  <a:gdLst/>
                  <a:ahLst/>
                  <a:cxnLst>
                    <a:cxn ang="0">
                      <a:pos x="205" y="284"/>
                    </a:cxn>
                    <a:cxn ang="0">
                      <a:pos x="82" y="176"/>
                    </a:cxn>
                    <a:cxn ang="0">
                      <a:pos x="7" y="77"/>
                    </a:cxn>
                    <a:cxn ang="0">
                      <a:pos x="58" y="8"/>
                    </a:cxn>
                    <a:cxn ang="0">
                      <a:pos x="358" y="26"/>
                    </a:cxn>
                    <a:cxn ang="0">
                      <a:pos x="352" y="155"/>
                    </a:cxn>
                    <a:cxn ang="0">
                      <a:pos x="322" y="278"/>
                    </a:cxn>
                    <a:cxn ang="0">
                      <a:pos x="205" y="284"/>
                    </a:cxn>
                  </a:cxnLst>
                  <a:rect l="0" t="0" r="r" b="b"/>
                  <a:pathLst>
                    <a:path w="407" h="301">
                      <a:moveTo>
                        <a:pt x="205" y="284"/>
                      </a:moveTo>
                      <a:cubicBezTo>
                        <a:pt x="165" y="267"/>
                        <a:pt x="115" y="210"/>
                        <a:pt x="82" y="176"/>
                      </a:cubicBezTo>
                      <a:cubicBezTo>
                        <a:pt x="49" y="142"/>
                        <a:pt x="11" y="105"/>
                        <a:pt x="7" y="77"/>
                      </a:cubicBezTo>
                      <a:cubicBezTo>
                        <a:pt x="3" y="49"/>
                        <a:pt x="0" y="16"/>
                        <a:pt x="58" y="8"/>
                      </a:cubicBezTo>
                      <a:cubicBezTo>
                        <a:pt x="116" y="0"/>
                        <a:pt x="309" y="2"/>
                        <a:pt x="358" y="26"/>
                      </a:cubicBezTo>
                      <a:cubicBezTo>
                        <a:pt x="407" y="50"/>
                        <a:pt x="358" y="113"/>
                        <a:pt x="352" y="155"/>
                      </a:cubicBezTo>
                      <a:cubicBezTo>
                        <a:pt x="346" y="197"/>
                        <a:pt x="344" y="255"/>
                        <a:pt x="322" y="278"/>
                      </a:cubicBezTo>
                      <a:cubicBezTo>
                        <a:pt x="300" y="301"/>
                        <a:pt x="245" y="301"/>
                        <a:pt x="205" y="284"/>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10" name="Freeform 374"/>
                <p:cNvSpPr>
                  <a:spLocks/>
                </p:cNvSpPr>
                <p:nvPr/>
              </p:nvSpPr>
              <p:spPr bwMode="auto">
                <a:xfrm>
                  <a:off x="2611" y="4262"/>
                  <a:ext cx="303" cy="306"/>
                </a:xfrm>
                <a:custGeom>
                  <a:avLst/>
                  <a:gdLst/>
                  <a:ahLst/>
                  <a:cxnLst>
                    <a:cxn ang="0">
                      <a:pos x="47" y="70"/>
                    </a:cxn>
                    <a:cxn ang="0">
                      <a:pos x="23" y="187"/>
                    </a:cxn>
                    <a:cxn ang="0">
                      <a:pos x="5" y="259"/>
                    </a:cxn>
                    <a:cxn ang="0">
                      <a:pos x="17" y="304"/>
                    </a:cxn>
                    <a:cxn ang="0">
                      <a:pos x="107" y="271"/>
                    </a:cxn>
                    <a:cxn ang="0">
                      <a:pos x="269" y="175"/>
                    </a:cxn>
                    <a:cxn ang="0">
                      <a:pos x="299" y="82"/>
                    </a:cxn>
                    <a:cxn ang="0">
                      <a:pos x="242" y="13"/>
                    </a:cxn>
                    <a:cxn ang="0">
                      <a:pos x="125" y="4"/>
                    </a:cxn>
                    <a:cxn ang="0">
                      <a:pos x="47" y="16"/>
                    </a:cxn>
                    <a:cxn ang="0">
                      <a:pos x="47" y="70"/>
                    </a:cxn>
                  </a:cxnLst>
                  <a:rect l="0" t="0" r="r" b="b"/>
                  <a:pathLst>
                    <a:path w="303" h="306">
                      <a:moveTo>
                        <a:pt x="47" y="70"/>
                      </a:moveTo>
                      <a:cubicBezTo>
                        <a:pt x="43" y="98"/>
                        <a:pt x="30" y="156"/>
                        <a:pt x="23" y="187"/>
                      </a:cubicBezTo>
                      <a:cubicBezTo>
                        <a:pt x="16" y="218"/>
                        <a:pt x="6" y="240"/>
                        <a:pt x="5" y="259"/>
                      </a:cubicBezTo>
                      <a:cubicBezTo>
                        <a:pt x="4" y="278"/>
                        <a:pt x="0" y="302"/>
                        <a:pt x="17" y="304"/>
                      </a:cubicBezTo>
                      <a:cubicBezTo>
                        <a:pt x="34" y="306"/>
                        <a:pt x="65" y="292"/>
                        <a:pt x="107" y="271"/>
                      </a:cubicBezTo>
                      <a:cubicBezTo>
                        <a:pt x="149" y="250"/>
                        <a:pt x="237" y="206"/>
                        <a:pt x="269" y="175"/>
                      </a:cubicBezTo>
                      <a:cubicBezTo>
                        <a:pt x="301" y="144"/>
                        <a:pt x="303" y="109"/>
                        <a:pt x="299" y="82"/>
                      </a:cubicBezTo>
                      <a:cubicBezTo>
                        <a:pt x="295" y="55"/>
                        <a:pt x="271" y="26"/>
                        <a:pt x="242" y="13"/>
                      </a:cubicBezTo>
                      <a:cubicBezTo>
                        <a:pt x="213" y="0"/>
                        <a:pt x="157" y="4"/>
                        <a:pt x="125" y="4"/>
                      </a:cubicBezTo>
                      <a:cubicBezTo>
                        <a:pt x="93" y="4"/>
                        <a:pt x="60" y="6"/>
                        <a:pt x="47" y="16"/>
                      </a:cubicBezTo>
                      <a:cubicBezTo>
                        <a:pt x="34" y="26"/>
                        <a:pt x="51" y="42"/>
                        <a:pt x="47" y="7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11" name="Freeform 375"/>
                <p:cNvSpPr>
                  <a:spLocks/>
                </p:cNvSpPr>
                <p:nvPr/>
              </p:nvSpPr>
              <p:spPr bwMode="auto">
                <a:xfrm>
                  <a:off x="2632" y="4406"/>
                  <a:ext cx="404" cy="279"/>
                </a:xfrm>
                <a:custGeom>
                  <a:avLst/>
                  <a:gdLst/>
                  <a:ahLst/>
                  <a:cxnLst>
                    <a:cxn ang="0">
                      <a:pos x="155" y="100"/>
                    </a:cxn>
                    <a:cxn ang="0">
                      <a:pos x="65" y="163"/>
                    </a:cxn>
                    <a:cxn ang="0">
                      <a:pos x="20" y="205"/>
                    </a:cxn>
                    <a:cxn ang="0">
                      <a:pos x="185" y="250"/>
                    </a:cxn>
                    <a:cxn ang="0">
                      <a:pos x="374" y="262"/>
                    </a:cxn>
                    <a:cxn ang="0">
                      <a:pos x="365" y="148"/>
                    </a:cxn>
                    <a:cxn ang="0">
                      <a:pos x="317" y="40"/>
                    </a:cxn>
                    <a:cxn ang="0">
                      <a:pos x="269" y="10"/>
                    </a:cxn>
                    <a:cxn ang="0">
                      <a:pos x="155" y="100"/>
                    </a:cxn>
                  </a:cxnLst>
                  <a:rect l="0" t="0" r="r" b="b"/>
                  <a:pathLst>
                    <a:path w="404" h="279">
                      <a:moveTo>
                        <a:pt x="155" y="100"/>
                      </a:moveTo>
                      <a:cubicBezTo>
                        <a:pt x="121" y="123"/>
                        <a:pt x="87" y="146"/>
                        <a:pt x="65" y="163"/>
                      </a:cubicBezTo>
                      <a:cubicBezTo>
                        <a:pt x="43" y="180"/>
                        <a:pt x="0" y="191"/>
                        <a:pt x="20" y="205"/>
                      </a:cubicBezTo>
                      <a:cubicBezTo>
                        <a:pt x="40" y="219"/>
                        <a:pt x="126" y="240"/>
                        <a:pt x="185" y="250"/>
                      </a:cubicBezTo>
                      <a:cubicBezTo>
                        <a:pt x="244" y="260"/>
                        <a:pt x="344" y="279"/>
                        <a:pt x="374" y="262"/>
                      </a:cubicBezTo>
                      <a:cubicBezTo>
                        <a:pt x="404" y="245"/>
                        <a:pt x="374" y="185"/>
                        <a:pt x="365" y="148"/>
                      </a:cubicBezTo>
                      <a:cubicBezTo>
                        <a:pt x="356" y="111"/>
                        <a:pt x="333" y="63"/>
                        <a:pt x="317" y="40"/>
                      </a:cubicBezTo>
                      <a:cubicBezTo>
                        <a:pt x="301" y="17"/>
                        <a:pt x="296" y="0"/>
                        <a:pt x="269" y="10"/>
                      </a:cubicBezTo>
                      <a:cubicBezTo>
                        <a:pt x="242" y="20"/>
                        <a:pt x="155" y="100"/>
                        <a:pt x="155" y="10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12" name="Freeform 376"/>
                <p:cNvSpPr>
                  <a:spLocks/>
                </p:cNvSpPr>
                <p:nvPr/>
              </p:nvSpPr>
              <p:spPr bwMode="auto">
                <a:xfrm>
                  <a:off x="2200" y="4365"/>
                  <a:ext cx="292" cy="304"/>
                </a:xfrm>
                <a:custGeom>
                  <a:avLst/>
                  <a:gdLst/>
                  <a:ahLst/>
                  <a:cxnLst>
                    <a:cxn ang="0">
                      <a:pos x="203" y="144"/>
                    </a:cxn>
                    <a:cxn ang="0">
                      <a:pos x="101" y="39"/>
                    </a:cxn>
                    <a:cxn ang="0">
                      <a:pos x="68" y="0"/>
                    </a:cxn>
                    <a:cxn ang="0">
                      <a:pos x="14" y="42"/>
                    </a:cxn>
                    <a:cxn ang="0">
                      <a:pos x="11" y="180"/>
                    </a:cxn>
                    <a:cxn ang="0">
                      <a:pos x="26" y="270"/>
                    </a:cxn>
                    <a:cxn ang="0">
                      <a:pos x="170" y="300"/>
                    </a:cxn>
                    <a:cxn ang="0">
                      <a:pos x="278" y="243"/>
                    </a:cxn>
                    <a:cxn ang="0">
                      <a:pos x="254" y="192"/>
                    </a:cxn>
                    <a:cxn ang="0">
                      <a:pos x="179" y="120"/>
                    </a:cxn>
                  </a:cxnLst>
                  <a:rect l="0" t="0" r="r" b="b"/>
                  <a:pathLst>
                    <a:path w="292" h="304">
                      <a:moveTo>
                        <a:pt x="203" y="144"/>
                      </a:moveTo>
                      <a:cubicBezTo>
                        <a:pt x="163" y="103"/>
                        <a:pt x="123" y="63"/>
                        <a:pt x="101" y="39"/>
                      </a:cubicBezTo>
                      <a:cubicBezTo>
                        <a:pt x="79" y="15"/>
                        <a:pt x="82" y="0"/>
                        <a:pt x="68" y="0"/>
                      </a:cubicBezTo>
                      <a:cubicBezTo>
                        <a:pt x="54" y="0"/>
                        <a:pt x="23" y="12"/>
                        <a:pt x="14" y="42"/>
                      </a:cubicBezTo>
                      <a:cubicBezTo>
                        <a:pt x="5" y="72"/>
                        <a:pt x="9" y="142"/>
                        <a:pt x="11" y="180"/>
                      </a:cubicBezTo>
                      <a:cubicBezTo>
                        <a:pt x="13" y="218"/>
                        <a:pt x="0" y="250"/>
                        <a:pt x="26" y="270"/>
                      </a:cubicBezTo>
                      <a:cubicBezTo>
                        <a:pt x="52" y="290"/>
                        <a:pt x="128" y="304"/>
                        <a:pt x="170" y="300"/>
                      </a:cubicBezTo>
                      <a:cubicBezTo>
                        <a:pt x="212" y="296"/>
                        <a:pt x="264" y="261"/>
                        <a:pt x="278" y="243"/>
                      </a:cubicBezTo>
                      <a:cubicBezTo>
                        <a:pt x="292" y="225"/>
                        <a:pt x="270" y="212"/>
                        <a:pt x="254" y="192"/>
                      </a:cubicBezTo>
                      <a:cubicBezTo>
                        <a:pt x="238" y="172"/>
                        <a:pt x="208" y="146"/>
                        <a:pt x="179" y="120"/>
                      </a:cubicBezTo>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13" name="Oval 377"/>
                <p:cNvSpPr>
                  <a:spLocks noChangeArrowheads="1"/>
                </p:cNvSpPr>
                <p:nvPr/>
              </p:nvSpPr>
              <p:spPr bwMode="auto">
                <a:xfrm>
                  <a:off x="2727" y="4347"/>
                  <a:ext cx="71" cy="71"/>
                </a:xfrm>
                <a:prstGeom prst="ellipse">
                  <a:avLst/>
                </a:prstGeom>
                <a:noFill/>
                <a:ln w="9525">
                  <a:solidFill>
                    <a:srgbClr val="969696"/>
                  </a:solidFill>
                  <a:round/>
                  <a:headEnd/>
                  <a:tailEnd/>
                </a:ln>
                <a:effectLst/>
              </p:spPr>
              <p:txBody>
                <a:bodyPr/>
                <a:lstStyle/>
                <a:p>
                  <a:endParaRPr lang="fr-FR"/>
                </a:p>
              </p:txBody>
            </p:sp>
            <p:sp>
              <p:nvSpPr>
                <p:cNvPr id="214" name="Oval 378"/>
                <p:cNvSpPr>
                  <a:spLocks noChangeArrowheads="1"/>
                </p:cNvSpPr>
                <p:nvPr/>
              </p:nvSpPr>
              <p:spPr bwMode="auto">
                <a:xfrm>
                  <a:off x="2460" y="4362"/>
                  <a:ext cx="71" cy="71"/>
                </a:xfrm>
                <a:prstGeom prst="ellipse">
                  <a:avLst/>
                </a:prstGeom>
                <a:noFill/>
                <a:ln w="9525">
                  <a:solidFill>
                    <a:srgbClr val="969696"/>
                  </a:solidFill>
                  <a:round/>
                  <a:headEnd/>
                  <a:tailEnd/>
                </a:ln>
                <a:effectLst/>
              </p:spPr>
              <p:txBody>
                <a:bodyPr/>
                <a:lstStyle/>
                <a:p>
                  <a:endParaRPr lang="fr-FR"/>
                </a:p>
              </p:txBody>
            </p:sp>
            <p:sp>
              <p:nvSpPr>
                <p:cNvPr id="215" name="Oval 379"/>
                <p:cNvSpPr>
                  <a:spLocks noChangeArrowheads="1"/>
                </p:cNvSpPr>
                <p:nvPr/>
              </p:nvSpPr>
              <p:spPr bwMode="auto">
                <a:xfrm>
                  <a:off x="2304" y="4542"/>
                  <a:ext cx="71" cy="71"/>
                </a:xfrm>
                <a:prstGeom prst="ellipse">
                  <a:avLst/>
                </a:prstGeom>
                <a:noFill/>
                <a:ln w="9525">
                  <a:solidFill>
                    <a:srgbClr val="969696"/>
                  </a:solidFill>
                  <a:round/>
                  <a:headEnd/>
                  <a:tailEnd/>
                </a:ln>
                <a:effectLst/>
              </p:spPr>
              <p:txBody>
                <a:bodyPr/>
                <a:lstStyle/>
                <a:p>
                  <a:endParaRPr lang="fr-FR"/>
                </a:p>
              </p:txBody>
            </p:sp>
            <p:sp>
              <p:nvSpPr>
                <p:cNvPr id="216" name="Oval 380"/>
                <p:cNvSpPr>
                  <a:spLocks noChangeArrowheads="1"/>
                </p:cNvSpPr>
                <p:nvPr/>
              </p:nvSpPr>
              <p:spPr bwMode="auto">
                <a:xfrm>
                  <a:off x="2847" y="4524"/>
                  <a:ext cx="71" cy="71"/>
                </a:xfrm>
                <a:prstGeom prst="ellipse">
                  <a:avLst/>
                </a:prstGeom>
                <a:noFill/>
                <a:ln w="9525">
                  <a:solidFill>
                    <a:srgbClr val="969696"/>
                  </a:solidFill>
                  <a:round/>
                  <a:headEnd/>
                  <a:tailEnd/>
                </a:ln>
                <a:effectLst/>
              </p:spPr>
              <p:txBody>
                <a:bodyPr/>
                <a:lstStyle/>
                <a:p>
                  <a:endParaRPr lang="fr-FR"/>
                </a:p>
              </p:txBody>
            </p:sp>
          </p:grpSp>
          <p:grpSp>
            <p:nvGrpSpPr>
              <p:cNvPr id="159" name="Group 381"/>
              <p:cNvGrpSpPr>
                <a:grpSpLocks/>
              </p:cNvGrpSpPr>
              <p:nvPr/>
            </p:nvGrpSpPr>
            <p:grpSpPr bwMode="auto">
              <a:xfrm>
                <a:off x="1554" y="4027"/>
                <a:ext cx="622" cy="651"/>
                <a:chOff x="1554" y="4027"/>
                <a:chExt cx="622" cy="651"/>
              </a:xfrm>
            </p:grpSpPr>
            <p:sp>
              <p:nvSpPr>
                <p:cNvPr id="197" name="Freeform 382"/>
                <p:cNvSpPr>
                  <a:spLocks/>
                </p:cNvSpPr>
                <p:nvPr/>
              </p:nvSpPr>
              <p:spPr bwMode="auto">
                <a:xfrm>
                  <a:off x="1567" y="4131"/>
                  <a:ext cx="263" cy="223"/>
                </a:xfrm>
                <a:custGeom>
                  <a:avLst/>
                  <a:gdLst/>
                  <a:ahLst/>
                  <a:cxnLst>
                    <a:cxn ang="0">
                      <a:pos x="125" y="84"/>
                    </a:cxn>
                    <a:cxn ang="0">
                      <a:pos x="44" y="153"/>
                    </a:cxn>
                    <a:cxn ang="0">
                      <a:pos x="17" y="186"/>
                    </a:cxn>
                    <a:cxn ang="0">
                      <a:pos x="146" y="219"/>
                    </a:cxn>
                    <a:cxn ang="0">
                      <a:pos x="248" y="210"/>
                    </a:cxn>
                    <a:cxn ang="0">
                      <a:pos x="236" y="138"/>
                    </a:cxn>
                    <a:cxn ang="0">
                      <a:pos x="218" y="42"/>
                    </a:cxn>
                    <a:cxn ang="0">
                      <a:pos x="188" y="0"/>
                    </a:cxn>
                    <a:cxn ang="0">
                      <a:pos x="155" y="39"/>
                    </a:cxn>
                    <a:cxn ang="0">
                      <a:pos x="125" y="84"/>
                    </a:cxn>
                  </a:cxnLst>
                  <a:rect l="0" t="0" r="r" b="b"/>
                  <a:pathLst>
                    <a:path w="263" h="223">
                      <a:moveTo>
                        <a:pt x="125" y="84"/>
                      </a:moveTo>
                      <a:cubicBezTo>
                        <a:pt x="107" y="103"/>
                        <a:pt x="62" y="136"/>
                        <a:pt x="44" y="153"/>
                      </a:cubicBezTo>
                      <a:cubicBezTo>
                        <a:pt x="26" y="170"/>
                        <a:pt x="0" y="175"/>
                        <a:pt x="17" y="186"/>
                      </a:cubicBezTo>
                      <a:cubicBezTo>
                        <a:pt x="34" y="197"/>
                        <a:pt x="108" y="215"/>
                        <a:pt x="146" y="219"/>
                      </a:cubicBezTo>
                      <a:cubicBezTo>
                        <a:pt x="184" y="223"/>
                        <a:pt x="233" y="223"/>
                        <a:pt x="248" y="210"/>
                      </a:cubicBezTo>
                      <a:cubicBezTo>
                        <a:pt x="263" y="197"/>
                        <a:pt x="241" y="166"/>
                        <a:pt x="236" y="138"/>
                      </a:cubicBezTo>
                      <a:cubicBezTo>
                        <a:pt x="231" y="110"/>
                        <a:pt x="226" y="65"/>
                        <a:pt x="218" y="42"/>
                      </a:cubicBezTo>
                      <a:cubicBezTo>
                        <a:pt x="210" y="19"/>
                        <a:pt x="198" y="0"/>
                        <a:pt x="188" y="0"/>
                      </a:cubicBezTo>
                      <a:cubicBezTo>
                        <a:pt x="178" y="0"/>
                        <a:pt x="165" y="25"/>
                        <a:pt x="155" y="39"/>
                      </a:cubicBezTo>
                      <a:cubicBezTo>
                        <a:pt x="145" y="53"/>
                        <a:pt x="143" y="65"/>
                        <a:pt x="125" y="84"/>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98" name="Freeform 383"/>
                <p:cNvSpPr>
                  <a:spLocks/>
                </p:cNvSpPr>
                <p:nvPr/>
              </p:nvSpPr>
              <p:spPr bwMode="auto">
                <a:xfrm>
                  <a:off x="1767" y="4027"/>
                  <a:ext cx="243" cy="312"/>
                </a:xfrm>
                <a:custGeom>
                  <a:avLst/>
                  <a:gdLst/>
                  <a:ahLst/>
                  <a:cxnLst>
                    <a:cxn ang="0">
                      <a:pos x="51" y="296"/>
                    </a:cxn>
                    <a:cxn ang="0">
                      <a:pos x="36" y="203"/>
                    </a:cxn>
                    <a:cxn ang="0">
                      <a:pos x="27" y="140"/>
                    </a:cxn>
                    <a:cxn ang="0">
                      <a:pos x="6" y="98"/>
                    </a:cxn>
                    <a:cxn ang="0">
                      <a:pos x="63" y="11"/>
                    </a:cxn>
                    <a:cxn ang="0">
                      <a:pos x="108" y="29"/>
                    </a:cxn>
                    <a:cxn ang="0">
                      <a:pos x="177" y="80"/>
                    </a:cxn>
                    <a:cxn ang="0">
                      <a:pos x="237" y="113"/>
                    </a:cxn>
                    <a:cxn ang="0">
                      <a:pos x="216" y="209"/>
                    </a:cxn>
                    <a:cxn ang="0">
                      <a:pos x="126" y="290"/>
                    </a:cxn>
                    <a:cxn ang="0">
                      <a:pos x="84" y="299"/>
                    </a:cxn>
                    <a:cxn ang="0">
                      <a:pos x="51" y="296"/>
                    </a:cxn>
                  </a:cxnLst>
                  <a:rect l="0" t="0" r="r" b="b"/>
                  <a:pathLst>
                    <a:path w="243" h="312">
                      <a:moveTo>
                        <a:pt x="51" y="296"/>
                      </a:moveTo>
                      <a:cubicBezTo>
                        <a:pt x="43" y="280"/>
                        <a:pt x="40" y="229"/>
                        <a:pt x="36" y="203"/>
                      </a:cubicBezTo>
                      <a:cubicBezTo>
                        <a:pt x="32" y="177"/>
                        <a:pt x="32" y="157"/>
                        <a:pt x="27" y="140"/>
                      </a:cubicBezTo>
                      <a:cubicBezTo>
                        <a:pt x="22" y="123"/>
                        <a:pt x="0" y="119"/>
                        <a:pt x="6" y="98"/>
                      </a:cubicBezTo>
                      <a:cubicBezTo>
                        <a:pt x="12" y="77"/>
                        <a:pt x="46" y="22"/>
                        <a:pt x="63" y="11"/>
                      </a:cubicBezTo>
                      <a:cubicBezTo>
                        <a:pt x="80" y="0"/>
                        <a:pt x="89" y="18"/>
                        <a:pt x="108" y="29"/>
                      </a:cubicBezTo>
                      <a:cubicBezTo>
                        <a:pt x="127" y="40"/>
                        <a:pt x="156" y="66"/>
                        <a:pt x="177" y="80"/>
                      </a:cubicBezTo>
                      <a:cubicBezTo>
                        <a:pt x="198" y="94"/>
                        <a:pt x="231" y="92"/>
                        <a:pt x="237" y="113"/>
                      </a:cubicBezTo>
                      <a:cubicBezTo>
                        <a:pt x="243" y="134"/>
                        <a:pt x="234" y="180"/>
                        <a:pt x="216" y="209"/>
                      </a:cubicBezTo>
                      <a:cubicBezTo>
                        <a:pt x="198" y="238"/>
                        <a:pt x="148" y="275"/>
                        <a:pt x="126" y="290"/>
                      </a:cubicBezTo>
                      <a:cubicBezTo>
                        <a:pt x="104" y="305"/>
                        <a:pt x="94" y="299"/>
                        <a:pt x="84" y="299"/>
                      </a:cubicBezTo>
                      <a:cubicBezTo>
                        <a:pt x="74" y="299"/>
                        <a:pt x="59" y="312"/>
                        <a:pt x="51" y="29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99" name="Freeform 384"/>
                <p:cNvSpPr>
                  <a:spLocks/>
                </p:cNvSpPr>
                <p:nvPr/>
              </p:nvSpPr>
              <p:spPr bwMode="auto">
                <a:xfrm>
                  <a:off x="1873" y="4157"/>
                  <a:ext cx="303" cy="230"/>
                </a:xfrm>
                <a:custGeom>
                  <a:avLst/>
                  <a:gdLst/>
                  <a:ahLst/>
                  <a:cxnLst>
                    <a:cxn ang="0">
                      <a:pos x="137" y="31"/>
                    </a:cxn>
                    <a:cxn ang="0">
                      <a:pos x="113" y="94"/>
                    </a:cxn>
                    <a:cxn ang="0">
                      <a:pos x="38" y="154"/>
                    </a:cxn>
                    <a:cxn ang="0">
                      <a:pos x="11" y="178"/>
                    </a:cxn>
                    <a:cxn ang="0">
                      <a:pos x="23" y="223"/>
                    </a:cxn>
                    <a:cxn ang="0">
                      <a:pos x="152" y="220"/>
                    </a:cxn>
                    <a:cxn ang="0">
                      <a:pos x="269" y="184"/>
                    </a:cxn>
                    <a:cxn ang="0">
                      <a:pos x="299" y="109"/>
                    </a:cxn>
                    <a:cxn ang="0">
                      <a:pos x="245" y="61"/>
                    </a:cxn>
                    <a:cxn ang="0">
                      <a:pos x="191" y="22"/>
                    </a:cxn>
                    <a:cxn ang="0">
                      <a:pos x="167" y="1"/>
                    </a:cxn>
                    <a:cxn ang="0">
                      <a:pos x="137" y="31"/>
                    </a:cxn>
                  </a:cxnLst>
                  <a:rect l="0" t="0" r="r" b="b"/>
                  <a:pathLst>
                    <a:path w="303" h="230">
                      <a:moveTo>
                        <a:pt x="137" y="31"/>
                      </a:moveTo>
                      <a:cubicBezTo>
                        <a:pt x="128" y="46"/>
                        <a:pt x="129" y="74"/>
                        <a:pt x="113" y="94"/>
                      </a:cubicBezTo>
                      <a:cubicBezTo>
                        <a:pt x="97" y="114"/>
                        <a:pt x="55" y="140"/>
                        <a:pt x="38" y="154"/>
                      </a:cubicBezTo>
                      <a:cubicBezTo>
                        <a:pt x="21" y="168"/>
                        <a:pt x="13" y="167"/>
                        <a:pt x="11" y="178"/>
                      </a:cubicBezTo>
                      <a:cubicBezTo>
                        <a:pt x="9" y="189"/>
                        <a:pt x="0" y="216"/>
                        <a:pt x="23" y="223"/>
                      </a:cubicBezTo>
                      <a:cubicBezTo>
                        <a:pt x="46" y="230"/>
                        <a:pt x="111" y="226"/>
                        <a:pt x="152" y="220"/>
                      </a:cubicBezTo>
                      <a:cubicBezTo>
                        <a:pt x="193" y="214"/>
                        <a:pt x="245" y="203"/>
                        <a:pt x="269" y="184"/>
                      </a:cubicBezTo>
                      <a:cubicBezTo>
                        <a:pt x="293" y="165"/>
                        <a:pt x="303" y="129"/>
                        <a:pt x="299" y="109"/>
                      </a:cubicBezTo>
                      <a:cubicBezTo>
                        <a:pt x="295" y="89"/>
                        <a:pt x="263" y="75"/>
                        <a:pt x="245" y="61"/>
                      </a:cubicBezTo>
                      <a:cubicBezTo>
                        <a:pt x="227" y="47"/>
                        <a:pt x="204" y="32"/>
                        <a:pt x="191" y="22"/>
                      </a:cubicBezTo>
                      <a:cubicBezTo>
                        <a:pt x="178" y="12"/>
                        <a:pt x="174" y="0"/>
                        <a:pt x="167" y="1"/>
                      </a:cubicBezTo>
                      <a:cubicBezTo>
                        <a:pt x="160" y="2"/>
                        <a:pt x="146" y="16"/>
                        <a:pt x="137" y="3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00" name="Freeform 385"/>
                <p:cNvSpPr>
                  <a:spLocks/>
                </p:cNvSpPr>
                <p:nvPr/>
              </p:nvSpPr>
              <p:spPr bwMode="auto">
                <a:xfrm>
                  <a:off x="1853" y="4356"/>
                  <a:ext cx="299" cy="294"/>
                </a:xfrm>
                <a:custGeom>
                  <a:avLst/>
                  <a:gdLst/>
                  <a:ahLst/>
                  <a:cxnLst>
                    <a:cxn ang="0">
                      <a:pos x="28" y="39"/>
                    </a:cxn>
                    <a:cxn ang="0">
                      <a:pos x="157" y="36"/>
                    </a:cxn>
                    <a:cxn ang="0">
                      <a:pos x="277" y="6"/>
                    </a:cxn>
                    <a:cxn ang="0">
                      <a:pos x="292" y="75"/>
                    </a:cxn>
                    <a:cxn ang="0">
                      <a:pos x="259" y="192"/>
                    </a:cxn>
                    <a:cxn ang="0">
                      <a:pos x="154" y="270"/>
                    </a:cxn>
                    <a:cxn ang="0">
                      <a:pos x="46" y="282"/>
                    </a:cxn>
                    <a:cxn ang="0">
                      <a:pos x="55" y="201"/>
                    </a:cxn>
                    <a:cxn ang="0">
                      <a:pos x="7" y="141"/>
                    </a:cxn>
                    <a:cxn ang="0">
                      <a:pos x="10" y="72"/>
                    </a:cxn>
                    <a:cxn ang="0">
                      <a:pos x="28" y="39"/>
                    </a:cxn>
                  </a:cxnLst>
                  <a:rect l="0" t="0" r="r" b="b"/>
                  <a:pathLst>
                    <a:path w="299" h="294">
                      <a:moveTo>
                        <a:pt x="28" y="39"/>
                      </a:moveTo>
                      <a:cubicBezTo>
                        <a:pt x="52" y="33"/>
                        <a:pt x="116" y="41"/>
                        <a:pt x="157" y="36"/>
                      </a:cubicBezTo>
                      <a:cubicBezTo>
                        <a:pt x="198" y="31"/>
                        <a:pt x="255" y="0"/>
                        <a:pt x="277" y="6"/>
                      </a:cubicBezTo>
                      <a:cubicBezTo>
                        <a:pt x="299" y="12"/>
                        <a:pt x="295" y="44"/>
                        <a:pt x="292" y="75"/>
                      </a:cubicBezTo>
                      <a:cubicBezTo>
                        <a:pt x="289" y="106"/>
                        <a:pt x="282" y="160"/>
                        <a:pt x="259" y="192"/>
                      </a:cubicBezTo>
                      <a:cubicBezTo>
                        <a:pt x="236" y="224"/>
                        <a:pt x="189" y="255"/>
                        <a:pt x="154" y="270"/>
                      </a:cubicBezTo>
                      <a:cubicBezTo>
                        <a:pt x="119" y="285"/>
                        <a:pt x="63" y="294"/>
                        <a:pt x="46" y="282"/>
                      </a:cubicBezTo>
                      <a:cubicBezTo>
                        <a:pt x="29" y="270"/>
                        <a:pt x="61" y="224"/>
                        <a:pt x="55" y="201"/>
                      </a:cubicBezTo>
                      <a:cubicBezTo>
                        <a:pt x="49" y="178"/>
                        <a:pt x="14" y="162"/>
                        <a:pt x="7" y="141"/>
                      </a:cubicBezTo>
                      <a:cubicBezTo>
                        <a:pt x="0" y="120"/>
                        <a:pt x="8" y="90"/>
                        <a:pt x="10" y="72"/>
                      </a:cubicBezTo>
                      <a:cubicBezTo>
                        <a:pt x="12" y="54"/>
                        <a:pt x="4" y="45"/>
                        <a:pt x="28" y="39"/>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01" name="Freeform 386"/>
                <p:cNvSpPr>
                  <a:spLocks/>
                </p:cNvSpPr>
                <p:nvPr/>
              </p:nvSpPr>
              <p:spPr bwMode="auto">
                <a:xfrm>
                  <a:off x="1588" y="4414"/>
                  <a:ext cx="318" cy="264"/>
                </a:xfrm>
                <a:custGeom>
                  <a:avLst/>
                  <a:gdLst/>
                  <a:ahLst/>
                  <a:cxnLst>
                    <a:cxn ang="0">
                      <a:pos x="275" y="236"/>
                    </a:cxn>
                    <a:cxn ang="0">
                      <a:pos x="164" y="260"/>
                    </a:cxn>
                    <a:cxn ang="0">
                      <a:pos x="44" y="209"/>
                    </a:cxn>
                    <a:cxn ang="0">
                      <a:pos x="5" y="149"/>
                    </a:cxn>
                    <a:cxn ang="0">
                      <a:pos x="77" y="68"/>
                    </a:cxn>
                    <a:cxn ang="0">
                      <a:pos x="170" y="17"/>
                    </a:cxn>
                    <a:cxn ang="0">
                      <a:pos x="230" y="8"/>
                    </a:cxn>
                    <a:cxn ang="0">
                      <a:pos x="266" y="65"/>
                    </a:cxn>
                    <a:cxn ang="0">
                      <a:pos x="272" y="104"/>
                    </a:cxn>
                    <a:cxn ang="0">
                      <a:pos x="311" y="134"/>
                    </a:cxn>
                    <a:cxn ang="0">
                      <a:pos x="311" y="191"/>
                    </a:cxn>
                    <a:cxn ang="0">
                      <a:pos x="275" y="236"/>
                    </a:cxn>
                  </a:cxnLst>
                  <a:rect l="0" t="0" r="r" b="b"/>
                  <a:pathLst>
                    <a:path w="318" h="264">
                      <a:moveTo>
                        <a:pt x="275" y="236"/>
                      </a:moveTo>
                      <a:cubicBezTo>
                        <a:pt x="251" y="247"/>
                        <a:pt x="202" y="264"/>
                        <a:pt x="164" y="260"/>
                      </a:cubicBezTo>
                      <a:cubicBezTo>
                        <a:pt x="126" y="256"/>
                        <a:pt x="70" y="227"/>
                        <a:pt x="44" y="209"/>
                      </a:cubicBezTo>
                      <a:cubicBezTo>
                        <a:pt x="18" y="191"/>
                        <a:pt x="0" y="172"/>
                        <a:pt x="5" y="149"/>
                      </a:cubicBezTo>
                      <a:cubicBezTo>
                        <a:pt x="10" y="126"/>
                        <a:pt x="50" y="90"/>
                        <a:pt x="77" y="68"/>
                      </a:cubicBezTo>
                      <a:cubicBezTo>
                        <a:pt x="104" y="46"/>
                        <a:pt x="144" y="27"/>
                        <a:pt x="170" y="17"/>
                      </a:cubicBezTo>
                      <a:cubicBezTo>
                        <a:pt x="196" y="7"/>
                        <a:pt x="214" y="0"/>
                        <a:pt x="230" y="8"/>
                      </a:cubicBezTo>
                      <a:cubicBezTo>
                        <a:pt x="246" y="16"/>
                        <a:pt x="259" y="49"/>
                        <a:pt x="266" y="65"/>
                      </a:cubicBezTo>
                      <a:cubicBezTo>
                        <a:pt x="273" y="81"/>
                        <a:pt x="264" y="92"/>
                        <a:pt x="272" y="104"/>
                      </a:cubicBezTo>
                      <a:cubicBezTo>
                        <a:pt x="280" y="116"/>
                        <a:pt x="304" y="120"/>
                        <a:pt x="311" y="134"/>
                      </a:cubicBezTo>
                      <a:cubicBezTo>
                        <a:pt x="318" y="148"/>
                        <a:pt x="317" y="174"/>
                        <a:pt x="311" y="191"/>
                      </a:cubicBezTo>
                      <a:cubicBezTo>
                        <a:pt x="305" y="208"/>
                        <a:pt x="299" y="225"/>
                        <a:pt x="275" y="23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02" name="Freeform 387"/>
                <p:cNvSpPr>
                  <a:spLocks/>
                </p:cNvSpPr>
                <p:nvPr/>
              </p:nvSpPr>
              <p:spPr bwMode="auto">
                <a:xfrm>
                  <a:off x="1554" y="4342"/>
                  <a:ext cx="203" cy="208"/>
                </a:xfrm>
                <a:custGeom>
                  <a:avLst/>
                  <a:gdLst/>
                  <a:ahLst/>
                  <a:cxnLst>
                    <a:cxn ang="0">
                      <a:pos x="12" y="182"/>
                    </a:cxn>
                    <a:cxn ang="0">
                      <a:pos x="6" y="38"/>
                    </a:cxn>
                    <a:cxn ang="0">
                      <a:pos x="51" y="5"/>
                    </a:cxn>
                    <a:cxn ang="0">
                      <a:pos x="168" y="8"/>
                    </a:cxn>
                    <a:cxn ang="0">
                      <a:pos x="189" y="29"/>
                    </a:cxn>
                    <a:cxn ang="0">
                      <a:pos x="189" y="80"/>
                    </a:cxn>
                    <a:cxn ang="0">
                      <a:pos x="102" y="119"/>
                    </a:cxn>
                    <a:cxn ang="0">
                      <a:pos x="48" y="191"/>
                    </a:cxn>
                    <a:cxn ang="0">
                      <a:pos x="12" y="182"/>
                    </a:cxn>
                  </a:cxnLst>
                  <a:rect l="0" t="0" r="r" b="b"/>
                  <a:pathLst>
                    <a:path w="203" h="208">
                      <a:moveTo>
                        <a:pt x="12" y="182"/>
                      </a:moveTo>
                      <a:cubicBezTo>
                        <a:pt x="5" y="156"/>
                        <a:pt x="0" y="67"/>
                        <a:pt x="6" y="38"/>
                      </a:cubicBezTo>
                      <a:cubicBezTo>
                        <a:pt x="12" y="9"/>
                        <a:pt x="24" y="10"/>
                        <a:pt x="51" y="5"/>
                      </a:cubicBezTo>
                      <a:cubicBezTo>
                        <a:pt x="78" y="0"/>
                        <a:pt x="145" y="4"/>
                        <a:pt x="168" y="8"/>
                      </a:cubicBezTo>
                      <a:cubicBezTo>
                        <a:pt x="191" y="12"/>
                        <a:pt x="186" y="17"/>
                        <a:pt x="189" y="29"/>
                      </a:cubicBezTo>
                      <a:cubicBezTo>
                        <a:pt x="192" y="41"/>
                        <a:pt x="203" y="65"/>
                        <a:pt x="189" y="80"/>
                      </a:cubicBezTo>
                      <a:cubicBezTo>
                        <a:pt x="175" y="95"/>
                        <a:pt x="125" y="101"/>
                        <a:pt x="102" y="119"/>
                      </a:cubicBezTo>
                      <a:cubicBezTo>
                        <a:pt x="79" y="137"/>
                        <a:pt x="62" y="178"/>
                        <a:pt x="48" y="191"/>
                      </a:cubicBezTo>
                      <a:cubicBezTo>
                        <a:pt x="34" y="204"/>
                        <a:pt x="19" y="208"/>
                        <a:pt x="12" y="18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203" name="Oval 388"/>
                <p:cNvSpPr>
                  <a:spLocks noChangeArrowheads="1"/>
                </p:cNvSpPr>
                <p:nvPr/>
              </p:nvSpPr>
              <p:spPr bwMode="auto">
                <a:xfrm>
                  <a:off x="1989" y="4449"/>
                  <a:ext cx="71" cy="71"/>
                </a:xfrm>
                <a:prstGeom prst="ellipse">
                  <a:avLst/>
                </a:prstGeom>
                <a:noFill/>
                <a:ln w="9525">
                  <a:solidFill>
                    <a:srgbClr val="969696"/>
                  </a:solidFill>
                  <a:round/>
                  <a:headEnd/>
                  <a:tailEnd/>
                </a:ln>
                <a:effectLst/>
              </p:spPr>
              <p:txBody>
                <a:bodyPr/>
                <a:lstStyle/>
                <a:p>
                  <a:endParaRPr lang="fr-FR"/>
                </a:p>
              </p:txBody>
            </p:sp>
            <p:sp>
              <p:nvSpPr>
                <p:cNvPr id="204" name="Oval 389"/>
                <p:cNvSpPr>
                  <a:spLocks noChangeArrowheads="1"/>
                </p:cNvSpPr>
                <p:nvPr/>
              </p:nvSpPr>
              <p:spPr bwMode="auto">
                <a:xfrm>
                  <a:off x="1995" y="4260"/>
                  <a:ext cx="71" cy="71"/>
                </a:xfrm>
                <a:prstGeom prst="ellipse">
                  <a:avLst/>
                </a:prstGeom>
                <a:noFill/>
                <a:ln w="9525">
                  <a:solidFill>
                    <a:srgbClr val="969696"/>
                  </a:solidFill>
                  <a:round/>
                  <a:headEnd/>
                  <a:tailEnd/>
                </a:ln>
                <a:effectLst/>
              </p:spPr>
              <p:txBody>
                <a:bodyPr/>
                <a:lstStyle/>
                <a:p>
                  <a:endParaRPr lang="fr-FR"/>
                </a:p>
              </p:txBody>
            </p:sp>
            <p:sp>
              <p:nvSpPr>
                <p:cNvPr id="205" name="Oval 390"/>
                <p:cNvSpPr>
                  <a:spLocks noChangeArrowheads="1"/>
                </p:cNvSpPr>
                <p:nvPr/>
              </p:nvSpPr>
              <p:spPr bwMode="auto">
                <a:xfrm>
                  <a:off x="1869" y="4137"/>
                  <a:ext cx="71" cy="71"/>
                </a:xfrm>
                <a:prstGeom prst="ellipse">
                  <a:avLst/>
                </a:prstGeom>
                <a:noFill/>
                <a:ln w="9525">
                  <a:solidFill>
                    <a:srgbClr val="969696"/>
                  </a:solidFill>
                  <a:round/>
                  <a:headEnd/>
                  <a:tailEnd/>
                </a:ln>
                <a:effectLst/>
              </p:spPr>
              <p:txBody>
                <a:bodyPr/>
                <a:lstStyle/>
                <a:p>
                  <a:endParaRPr lang="fr-FR"/>
                </a:p>
              </p:txBody>
            </p:sp>
            <p:sp>
              <p:nvSpPr>
                <p:cNvPr id="206" name="Oval 391"/>
                <p:cNvSpPr>
                  <a:spLocks noChangeArrowheads="1"/>
                </p:cNvSpPr>
                <p:nvPr/>
              </p:nvSpPr>
              <p:spPr bwMode="auto">
                <a:xfrm>
                  <a:off x="1677" y="4245"/>
                  <a:ext cx="71" cy="71"/>
                </a:xfrm>
                <a:prstGeom prst="ellipse">
                  <a:avLst/>
                </a:prstGeom>
                <a:noFill/>
                <a:ln w="9525">
                  <a:solidFill>
                    <a:srgbClr val="969696"/>
                  </a:solidFill>
                  <a:round/>
                  <a:headEnd/>
                  <a:tailEnd/>
                </a:ln>
                <a:effectLst/>
              </p:spPr>
              <p:txBody>
                <a:bodyPr/>
                <a:lstStyle/>
                <a:p>
                  <a:endParaRPr lang="fr-FR"/>
                </a:p>
              </p:txBody>
            </p:sp>
            <p:sp>
              <p:nvSpPr>
                <p:cNvPr id="207" name="Oval 392"/>
                <p:cNvSpPr>
                  <a:spLocks noChangeArrowheads="1"/>
                </p:cNvSpPr>
                <p:nvPr/>
              </p:nvSpPr>
              <p:spPr bwMode="auto">
                <a:xfrm>
                  <a:off x="1590" y="4371"/>
                  <a:ext cx="71" cy="71"/>
                </a:xfrm>
                <a:prstGeom prst="ellipse">
                  <a:avLst/>
                </a:prstGeom>
                <a:noFill/>
                <a:ln w="9525">
                  <a:solidFill>
                    <a:srgbClr val="969696"/>
                  </a:solidFill>
                  <a:round/>
                  <a:headEnd/>
                  <a:tailEnd/>
                </a:ln>
                <a:effectLst/>
              </p:spPr>
              <p:txBody>
                <a:bodyPr/>
                <a:lstStyle/>
                <a:p>
                  <a:endParaRPr lang="fr-FR"/>
                </a:p>
              </p:txBody>
            </p:sp>
            <p:sp>
              <p:nvSpPr>
                <p:cNvPr id="208" name="Oval 393"/>
                <p:cNvSpPr>
                  <a:spLocks noChangeArrowheads="1"/>
                </p:cNvSpPr>
                <p:nvPr/>
              </p:nvSpPr>
              <p:spPr bwMode="auto">
                <a:xfrm>
                  <a:off x="1728" y="4512"/>
                  <a:ext cx="71" cy="71"/>
                </a:xfrm>
                <a:prstGeom prst="ellipse">
                  <a:avLst/>
                </a:prstGeom>
                <a:noFill/>
                <a:ln w="9525">
                  <a:solidFill>
                    <a:srgbClr val="969696"/>
                  </a:solidFill>
                  <a:round/>
                  <a:headEnd/>
                  <a:tailEnd/>
                </a:ln>
                <a:effectLst/>
              </p:spPr>
              <p:txBody>
                <a:bodyPr/>
                <a:lstStyle/>
                <a:p>
                  <a:endParaRPr lang="fr-FR"/>
                </a:p>
              </p:txBody>
            </p:sp>
          </p:grpSp>
          <p:grpSp>
            <p:nvGrpSpPr>
              <p:cNvPr id="160" name="Group 394"/>
              <p:cNvGrpSpPr>
                <a:grpSpLocks/>
              </p:cNvGrpSpPr>
              <p:nvPr/>
            </p:nvGrpSpPr>
            <p:grpSpPr bwMode="auto">
              <a:xfrm>
                <a:off x="1303" y="3605"/>
                <a:ext cx="485" cy="794"/>
                <a:chOff x="1303" y="3605"/>
                <a:chExt cx="485" cy="794"/>
              </a:xfrm>
            </p:grpSpPr>
            <p:sp>
              <p:nvSpPr>
                <p:cNvPr id="191" name="Freeform 395"/>
                <p:cNvSpPr>
                  <a:spLocks/>
                </p:cNvSpPr>
                <p:nvPr/>
              </p:nvSpPr>
              <p:spPr bwMode="auto">
                <a:xfrm>
                  <a:off x="1374" y="3605"/>
                  <a:ext cx="308" cy="414"/>
                </a:xfrm>
                <a:custGeom>
                  <a:avLst/>
                  <a:gdLst/>
                  <a:ahLst/>
                  <a:cxnLst>
                    <a:cxn ang="0">
                      <a:pos x="66" y="181"/>
                    </a:cxn>
                    <a:cxn ang="0">
                      <a:pos x="138" y="34"/>
                    </a:cxn>
                    <a:cxn ang="0">
                      <a:pos x="201" y="28"/>
                    </a:cxn>
                    <a:cxn ang="0">
                      <a:pos x="297" y="202"/>
                    </a:cxn>
                    <a:cxn ang="0">
                      <a:pos x="267" y="289"/>
                    </a:cxn>
                    <a:cxn ang="0">
                      <a:pos x="75" y="394"/>
                    </a:cxn>
                    <a:cxn ang="0">
                      <a:pos x="3" y="376"/>
                    </a:cxn>
                    <a:cxn ang="0">
                      <a:pos x="66" y="181"/>
                    </a:cxn>
                  </a:cxnLst>
                  <a:rect l="0" t="0" r="r" b="b"/>
                  <a:pathLst>
                    <a:path w="308" h="414">
                      <a:moveTo>
                        <a:pt x="66" y="181"/>
                      </a:moveTo>
                      <a:cubicBezTo>
                        <a:pt x="89" y="124"/>
                        <a:pt x="116" y="59"/>
                        <a:pt x="138" y="34"/>
                      </a:cubicBezTo>
                      <a:cubicBezTo>
                        <a:pt x="160" y="9"/>
                        <a:pt x="175" y="0"/>
                        <a:pt x="201" y="28"/>
                      </a:cubicBezTo>
                      <a:cubicBezTo>
                        <a:pt x="227" y="56"/>
                        <a:pt x="286" y="159"/>
                        <a:pt x="297" y="202"/>
                      </a:cubicBezTo>
                      <a:cubicBezTo>
                        <a:pt x="308" y="245"/>
                        <a:pt x="304" y="257"/>
                        <a:pt x="267" y="289"/>
                      </a:cubicBezTo>
                      <a:cubicBezTo>
                        <a:pt x="230" y="321"/>
                        <a:pt x="119" y="380"/>
                        <a:pt x="75" y="394"/>
                      </a:cubicBezTo>
                      <a:cubicBezTo>
                        <a:pt x="31" y="408"/>
                        <a:pt x="6" y="414"/>
                        <a:pt x="3" y="376"/>
                      </a:cubicBezTo>
                      <a:cubicBezTo>
                        <a:pt x="0" y="338"/>
                        <a:pt x="43" y="238"/>
                        <a:pt x="66" y="18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92" name="Freeform 396"/>
                <p:cNvSpPr>
                  <a:spLocks/>
                </p:cNvSpPr>
                <p:nvPr/>
              </p:nvSpPr>
              <p:spPr bwMode="auto">
                <a:xfrm>
                  <a:off x="1389" y="3864"/>
                  <a:ext cx="399" cy="291"/>
                </a:xfrm>
                <a:custGeom>
                  <a:avLst/>
                  <a:gdLst/>
                  <a:ahLst/>
                  <a:cxnLst>
                    <a:cxn ang="0">
                      <a:pos x="27" y="171"/>
                    </a:cxn>
                    <a:cxn ang="0">
                      <a:pos x="141" y="111"/>
                    </a:cxn>
                    <a:cxn ang="0">
                      <a:pos x="267" y="30"/>
                    </a:cxn>
                    <a:cxn ang="0">
                      <a:pos x="303" y="6"/>
                    </a:cxn>
                    <a:cxn ang="0">
                      <a:pos x="387" y="69"/>
                    </a:cxn>
                    <a:cxn ang="0">
                      <a:pos x="378" y="186"/>
                    </a:cxn>
                    <a:cxn ang="0">
                      <a:pos x="294" y="279"/>
                    </a:cxn>
                    <a:cxn ang="0">
                      <a:pos x="177" y="258"/>
                    </a:cxn>
                    <a:cxn ang="0">
                      <a:pos x="60" y="231"/>
                    </a:cxn>
                    <a:cxn ang="0">
                      <a:pos x="3" y="183"/>
                    </a:cxn>
                    <a:cxn ang="0">
                      <a:pos x="27" y="171"/>
                    </a:cxn>
                  </a:cxnLst>
                  <a:rect l="0" t="0" r="r" b="b"/>
                  <a:pathLst>
                    <a:path w="399" h="291">
                      <a:moveTo>
                        <a:pt x="27" y="171"/>
                      </a:moveTo>
                      <a:cubicBezTo>
                        <a:pt x="50" y="159"/>
                        <a:pt x="101" y="134"/>
                        <a:pt x="141" y="111"/>
                      </a:cubicBezTo>
                      <a:cubicBezTo>
                        <a:pt x="181" y="88"/>
                        <a:pt x="240" y="48"/>
                        <a:pt x="267" y="30"/>
                      </a:cubicBezTo>
                      <a:cubicBezTo>
                        <a:pt x="294" y="12"/>
                        <a:pt x="283" y="0"/>
                        <a:pt x="303" y="6"/>
                      </a:cubicBezTo>
                      <a:cubicBezTo>
                        <a:pt x="323" y="12"/>
                        <a:pt x="375" y="39"/>
                        <a:pt x="387" y="69"/>
                      </a:cubicBezTo>
                      <a:cubicBezTo>
                        <a:pt x="399" y="99"/>
                        <a:pt x="394" y="151"/>
                        <a:pt x="378" y="186"/>
                      </a:cubicBezTo>
                      <a:cubicBezTo>
                        <a:pt x="362" y="221"/>
                        <a:pt x="327" y="267"/>
                        <a:pt x="294" y="279"/>
                      </a:cubicBezTo>
                      <a:cubicBezTo>
                        <a:pt x="261" y="291"/>
                        <a:pt x="216" y="266"/>
                        <a:pt x="177" y="258"/>
                      </a:cubicBezTo>
                      <a:cubicBezTo>
                        <a:pt x="138" y="250"/>
                        <a:pt x="89" y="244"/>
                        <a:pt x="60" y="231"/>
                      </a:cubicBezTo>
                      <a:cubicBezTo>
                        <a:pt x="31" y="218"/>
                        <a:pt x="6" y="194"/>
                        <a:pt x="3" y="183"/>
                      </a:cubicBezTo>
                      <a:cubicBezTo>
                        <a:pt x="0" y="172"/>
                        <a:pt x="4" y="183"/>
                        <a:pt x="27" y="17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93" name="Freeform 397"/>
                <p:cNvSpPr>
                  <a:spLocks/>
                </p:cNvSpPr>
                <p:nvPr/>
              </p:nvSpPr>
              <p:spPr bwMode="auto">
                <a:xfrm>
                  <a:off x="1303" y="4057"/>
                  <a:ext cx="368" cy="342"/>
                </a:xfrm>
                <a:custGeom>
                  <a:avLst/>
                  <a:gdLst/>
                  <a:ahLst/>
                  <a:cxnLst>
                    <a:cxn ang="0">
                      <a:pos x="50" y="26"/>
                    </a:cxn>
                    <a:cxn ang="0">
                      <a:pos x="152" y="47"/>
                    </a:cxn>
                    <a:cxn ang="0">
                      <a:pos x="341" y="95"/>
                    </a:cxn>
                    <a:cxn ang="0">
                      <a:pos x="317" y="164"/>
                    </a:cxn>
                    <a:cxn ang="0">
                      <a:pos x="218" y="320"/>
                    </a:cxn>
                    <a:cxn ang="0">
                      <a:pos x="125" y="296"/>
                    </a:cxn>
                    <a:cxn ang="0">
                      <a:pos x="17" y="152"/>
                    </a:cxn>
                    <a:cxn ang="0">
                      <a:pos x="23" y="20"/>
                    </a:cxn>
                    <a:cxn ang="0">
                      <a:pos x="50" y="26"/>
                    </a:cxn>
                  </a:cxnLst>
                  <a:rect l="0" t="0" r="r" b="b"/>
                  <a:pathLst>
                    <a:path w="368" h="342">
                      <a:moveTo>
                        <a:pt x="50" y="26"/>
                      </a:moveTo>
                      <a:cubicBezTo>
                        <a:pt x="71" y="31"/>
                        <a:pt x="104" y="36"/>
                        <a:pt x="152" y="47"/>
                      </a:cubicBezTo>
                      <a:cubicBezTo>
                        <a:pt x="200" y="58"/>
                        <a:pt x="314" y="76"/>
                        <a:pt x="341" y="95"/>
                      </a:cubicBezTo>
                      <a:cubicBezTo>
                        <a:pt x="368" y="114"/>
                        <a:pt x="337" y="127"/>
                        <a:pt x="317" y="164"/>
                      </a:cubicBezTo>
                      <a:cubicBezTo>
                        <a:pt x="297" y="201"/>
                        <a:pt x="250" y="298"/>
                        <a:pt x="218" y="320"/>
                      </a:cubicBezTo>
                      <a:cubicBezTo>
                        <a:pt x="186" y="342"/>
                        <a:pt x="159" y="324"/>
                        <a:pt x="125" y="296"/>
                      </a:cubicBezTo>
                      <a:cubicBezTo>
                        <a:pt x="91" y="268"/>
                        <a:pt x="34" y="198"/>
                        <a:pt x="17" y="152"/>
                      </a:cubicBezTo>
                      <a:cubicBezTo>
                        <a:pt x="0" y="106"/>
                        <a:pt x="17" y="40"/>
                        <a:pt x="23" y="20"/>
                      </a:cubicBezTo>
                      <a:cubicBezTo>
                        <a:pt x="29" y="0"/>
                        <a:pt x="29" y="21"/>
                        <a:pt x="50" y="2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94" name="Oval 398"/>
                <p:cNvSpPr>
                  <a:spLocks noChangeArrowheads="1"/>
                </p:cNvSpPr>
                <p:nvPr/>
              </p:nvSpPr>
              <p:spPr bwMode="auto">
                <a:xfrm>
                  <a:off x="1437" y="4164"/>
                  <a:ext cx="71" cy="71"/>
                </a:xfrm>
                <a:prstGeom prst="ellipse">
                  <a:avLst/>
                </a:prstGeom>
                <a:noFill/>
                <a:ln w="9525">
                  <a:solidFill>
                    <a:srgbClr val="969696"/>
                  </a:solidFill>
                  <a:round/>
                  <a:headEnd/>
                  <a:tailEnd/>
                </a:ln>
                <a:effectLst/>
              </p:spPr>
              <p:txBody>
                <a:bodyPr/>
                <a:lstStyle/>
                <a:p>
                  <a:endParaRPr lang="fr-FR"/>
                </a:p>
              </p:txBody>
            </p:sp>
            <p:sp>
              <p:nvSpPr>
                <p:cNvPr id="195" name="Oval 399"/>
                <p:cNvSpPr>
                  <a:spLocks noChangeArrowheads="1"/>
                </p:cNvSpPr>
                <p:nvPr/>
              </p:nvSpPr>
              <p:spPr bwMode="auto">
                <a:xfrm>
                  <a:off x="1620" y="3978"/>
                  <a:ext cx="71" cy="71"/>
                </a:xfrm>
                <a:prstGeom prst="ellipse">
                  <a:avLst/>
                </a:prstGeom>
                <a:noFill/>
                <a:ln w="9525">
                  <a:solidFill>
                    <a:srgbClr val="969696"/>
                  </a:solidFill>
                  <a:round/>
                  <a:headEnd/>
                  <a:tailEnd/>
                </a:ln>
                <a:effectLst/>
              </p:spPr>
              <p:txBody>
                <a:bodyPr/>
                <a:lstStyle/>
                <a:p>
                  <a:endParaRPr lang="fr-FR"/>
                </a:p>
              </p:txBody>
            </p:sp>
            <p:sp>
              <p:nvSpPr>
                <p:cNvPr id="196" name="Oval 400"/>
                <p:cNvSpPr>
                  <a:spLocks noChangeArrowheads="1"/>
                </p:cNvSpPr>
                <p:nvPr/>
              </p:nvSpPr>
              <p:spPr bwMode="auto">
                <a:xfrm>
                  <a:off x="1503" y="3762"/>
                  <a:ext cx="71" cy="71"/>
                </a:xfrm>
                <a:prstGeom prst="ellipse">
                  <a:avLst/>
                </a:prstGeom>
                <a:noFill/>
                <a:ln w="9525">
                  <a:solidFill>
                    <a:srgbClr val="969696"/>
                  </a:solidFill>
                  <a:round/>
                  <a:headEnd/>
                  <a:tailEnd/>
                </a:ln>
                <a:effectLst/>
              </p:spPr>
              <p:txBody>
                <a:bodyPr/>
                <a:lstStyle/>
                <a:p>
                  <a:endParaRPr lang="fr-FR"/>
                </a:p>
              </p:txBody>
            </p:sp>
          </p:grpSp>
          <p:grpSp>
            <p:nvGrpSpPr>
              <p:cNvPr id="161" name="Group 401"/>
              <p:cNvGrpSpPr>
                <a:grpSpLocks/>
              </p:cNvGrpSpPr>
              <p:nvPr/>
            </p:nvGrpSpPr>
            <p:grpSpPr bwMode="auto">
              <a:xfrm>
                <a:off x="1172" y="3146"/>
                <a:ext cx="388" cy="505"/>
                <a:chOff x="1172" y="3146"/>
                <a:chExt cx="388" cy="505"/>
              </a:xfrm>
            </p:grpSpPr>
            <p:sp>
              <p:nvSpPr>
                <p:cNvPr id="187" name="Freeform 402"/>
                <p:cNvSpPr>
                  <a:spLocks/>
                </p:cNvSpPr>
                <p:nvPr/>
              </p:nvSpPr>
              <p:spPr bwMode="auto">
                <a:xfrm>
                  <a:off x="1224" y="3146"/>
                  <a:ext cx="336" cy="376"/>
                </a:xfrm>
                <a:custGeom>
                  <a:avLst/>
                  <a:gdLst/>
                  <a:ahLst/>
                  <a:cxnLst>
                    <a:cxn ang="0">
                      <a:pos x="78" y="103"/>
                    </a:cxn>
                    <a:cxn ang="0">
                      <a:pos x="297" y="10"/>
                    </a:cxn>
                    <a:cxn ang="0">
                      <a:pos x="315" y="163"/>
                    </a:cxn>
                    <a:cxn ang="0">
                      <a:pos x="315" y="349"/>
                    </a:cxn>
                    <a:cxn ang="0">
                      <a:pos x="213" y="325"/>
                    </a:cxn>
                    <a:cxn ang="0">
                      <a:pos x="78" y="202"/>
                    </a:cxn>
                    <a:cxn ang="0">
                      <a:pos x="0" y="112"/>
                    </a:cxn>
                    <a:cxn ang="0">
                      <a:pos x="78" y="103"/>
                    </a:cxn>
                  </a:cxnLst>
                  <a:rect l="0" t="0" r="r" b="b"/>
                  <a:pathLst>
                    <a:path w="336" h="376">
                      <a:moveTo>
                        <a:pt x="78" y="103"/>
                      </a:moveTo>
                      <a:cubicBezTo>
                        <a:pt x="168" y="51"/>
                        <a:pt x="258" y="0"/>
                        <a:pt x="297" y="10"/>
                      </a:cubicBezTo>
                      <a:cubicBezTo>
                        <a:pt x="336" y="20"/>
                        <a:pt x="312" y="107"/>
                        <a:pt x="315" y="163"/>
                      </a:cubicBezTo>
                      <a:cubicBezTo>
                        <a:pt x="318" y="219"/>
                        <a:pt x="332" y="322"/>
                        <a:pt x="315" y="349"/>
                      </a:cubicBezTo>
                      <a:cubicBezTo>
                        <a:pt x="298" y="376"/>
                        <a:pt x="252" y="349"/>
                        <a:pt x="213" y="325"/>
                      </a:cubicBezTo>
                      <a:cubicBezTo>
                        <a:pt x="174" y="301"/>
                        <a:pt x="113" y="237"/>
                        <a:pt x="78" y="202"/>
                      </a:cubicBezTo>
                      <a:lnTo>
                        <a:pt x="0" y="112"/>
                      </a:lnTo>
                      <a:lnTo>
                        <a:pt x="78" y="103"/>
                      </a:ln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8" name="Freeform 403"/>
                <p:cNvSpPr>
                  <a:spLocks/>
                </p:cNvSpPr>
                <p:nvPr/>
              </p:nvSpPr>
              <p:spPr bwMode="auto">
                <a:xfrm>
                  <a:off x="1172" y="3345"/>
                  <a:ext cx="342" cy="306"/>
                </a:xfrm>
                <a:custGeom>
                  <a:avLst/>
                  <a:gdLst/>
                  <a:ahLst/>
                  <a:cxnLst>
                    <a:cxn ang="0">
                      <a:pos x="331" y="180"/>
                    </a:cxn>
                    <a:cxn ang="0">
                      <a:pos x="166" y="57"/>
                    </a:cxn>
                    <a:cxn ang="0">
                      <a:pos x="61" y="3"/>
                    </a:cxn>
                    <a:cxn ang="0">
                      <a:pos x="13" y="39"/>
                    </a:cxn>
                    <a:cxn ang="0">
                      <a:pos x="139" y="213"/>
                    </a:cxn>
                    <a:cxn ang="0">
                      <a:pos x="229" y="303"/>
                    </a:cxn>
                    <a:cxn ang="0">
                      <a:pos x="331" y="180"/>
                    </a:cxn>
                  </a:cxnLst>
                  <a:rect l="0" t="0" r="r" b="b"/>
                  <a:pathLst>
                    <a:path w="342" h="306">
                      <a:moveTo>
                        <a:pt x="331" y="180"/>
                      </a:moveTo>
                      <a:cubicBezTo>
                        <a:pt x="320" y="139"/>
                        <a:pt x="211" y="87"/>
                        <a:pt x="166" y="57"/>
                      </a:cubicBezTo>
                      <a:cubicBezTo>
                        <a:pt x="121" y="27"/>
                        <a:pt x="86" y="6"/>
                        <a:pt x="61" y="3"/>
                      </a:cubicBezTo>
                      <a:cubicBezTo>
                        <a:pt x="36" y="0"/>
                        <a:pt x="0" y="4"/>
                        <a:pt x="13" y="39"/>
                      </a:cubicBezTo>
                      <a:cubicBezTo>
                        <a:pt x="26" y="74"/>
                        <a:pt x="103" y="169"/>
                        <a:pt x="139" y="213"/>
                      </a:cubicBezTo>
                      <a:cubicBezTo>
                        <a:pt x="175" y="257"/>
                        <a:pt x="197" y="306"/>
                        <a:pt x="229" y="303"/>
                      </a:cubicBezTo>
                      <a:cubicBezTo>
                        <a:pt x="261" y="300"/>
                        <a:pt x="342" y="221"/>
                        <a:pt x="331" y="18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9" name="Oval 404"/>
                <p:cNvSpPr>
                  <a:spLocks noChangeArrowheads="1"/>
                </p:cNvSpPr>
                <p:nvPr/>
              </p:nvSpPr>
              <p:spPr bwMode="auto">
                <a:xfrm>
                  <a:off x="1326" y="3468"/>
                  <a:ext cx="71" cy="71"/>
                </a:xfrm>
                <a:prstGeom prst="ellipse">
                  <a:avLst/>
                </a:prstGeom>
                <a:noFill/>
                <a:ln w="9525">
                  <a:solidFill>
                    <a:srgbClr val="969696"/>
                  </a:solidFill>
                  <a:round/>
                  <a:headEnd/>
                  <a:tailEnd/>
                </a:ln>
                <a:effectLst/>
              </p:spPr>
              <p:txBody>
                <a:bodyPr/>
                <a:lstStyle/>
                <a:p>
                  <a:endParaRPr lang="fr-FR"/>
                </a:p>
              </p:txBody>
            </p:sp>
            <p:sp>
              <p:nvSpPr>
                <p:cNvPr id="190" name="Oval 405"/>
                <p:cNvSpPr>
                  <a:spLocks noChangeArrowheads="1"/>
                </p:cNvSpPr>
                <p:nvPr/>
              </p:nvSpPr>
              <p:spPr bwMode="auto">
                <a:xfrm>
                  <a:off x="1398" y="3279"/>
                  <a:ext cx="71" cy="71"/>
                </a:xfrm>
                <a:prstGeom prst="ellipse">
                  <a:avLst/>
                </a:prstGeom>
                <a:noFill/>
                <a:ln w="9525">
                  <a:solidFill>
                    <a:srgbClr val="969696"/>
                  </a:solidFill>
                  <a:round/>
                  <a:headEnd/>
                  <a:tailEnd/>
                </a:ln>
                <a:effectLst/>
              </p:spPr>
              <p:txBody>
                <a:bodyPr/>
                <a:lstStyle/>
                <a:p>
                  <a:endParaRPr lang="fr-FR"/>
                </a:p>
              </p:txBody>
            </p:sp>
          </p:grpSp>
          <p:grpSp>
            <p:nvGrpSpPr>
              <p:cNvPr id="162" name="Group 406"/>
              <p:cNvGrpSpPr>
                <a:grpSpLocks/>
              </p:cNvGrpSpPr>
              <p:nvPr/>
            </p:nvGrpSpPr>
            <p:grpSpPr bwMode="auto">
              <a:xfrm>
                <a:off x="1313" y="1779"/>
                <a:ext cx="574" cy="734"/>
                <a:chOff x="1313" y="1779"/>
                <a:chExt cx="574" cy="734"/>
              </a:xfrm>
            </p:grpSpPr>
            <p:sp>
              <p:nvSpPr>
                <p:cNvPr id="179" name="Freeform 407"/>
                <p:cNvSpPr>
                  <a:spLocks/>
                </p:cNvSpPr>
                <p:nvPr/>
              </p:nvSpPr>
              <p:spPr bwMode="auto">
                <a:xfrm>
                  <a:off x="1313" y="2170"/>
                  <a:ext cx="295" cy="343"/>
                </a:xfrm>
                <a:custGeom>
                  <a:avLst/>
                  <a:gdLst/>
                  <a:ahLst/>
                  <a:cxnLst>
                    <a:cxn ang="0">
                      <a:pos x="118" y="26"/>
                    </a:cxn>
                    <a:cxn ang="0">
                      <a:pos x="19" y="203"/>
                    </a:cxn>
                    <a:cxn ang="0">
                      <a:pos x="25" y="320"/>
                    </a:cxn>
                    <a:cxn ang="0">
                      <a:pos x="169" y="329"/>
                    </a:cxn>
                    <a:cxn ang="0">
                      <a:pos x="283" y="317"/>
                    </a:cxn>
                    <a:cxn ang="0">
                      <a:pos x="244" y="173"/>
                    </a:cxn>
                    <a:cxn ang="0">
                      <a:pos x="181" y="47"/>
                    </a:cxn>
                    <a:cxn ang="0">
                      <a:pos x="118" y="26"/>
                    </a:cxn>
                  </a:cxnLst>
                  <a:rect l="0" t="0" r="r" b="b"/>
                  <a:pathLst>
                    <a:path w="295" h="343">
                      <a:moveTo>
                        <a:pt x="118" y="26"/>
                      </a:moveTo>
                      <a:cubicBezTo>
                        <a:pt x="91" y="52"/>
                        <a:pt x="35" y="154"/>
                        <a:pt x="19" y="203"/>
                      </a:cubicBezTo>
                      <a:cubicBezTo>
                        <a:pt x="3" y="252"/>
                        <a:pt x="0" y="299"/>
                        <a:pt x="25" y="320"/>
                      </a:cubicBezTo>
                      <a:cubicBezTo>
                        <a:pt x="50" y="341"/>
                        <a:pt x="126" y="330"/>
                        <a:pt x="169" y="329"/>
                      </a:cubicBezTo>
                      <a:cubicBezTo>
                        <a:pt x="212" y="328"/>
                        <a:pt x="271" y="343"/>
                        <a:pt x="283" y="317"/>
                      </a:cubicBezTo>
                      <a:cubicBezTo>
                        <a:pt x="295" y="291"/>
                        <a:pt x="261" y="218"/>
                        <a:pt x="244" y="173"/>
                      </a:cubicBezTo>
                      <a:cubicBezTo>
                        <a:pt x="227" y="128"/>
                        <a:pt x="201" y="72"/>
                        <a:pt x="181" y="47"/>
                      </a:cubicBezTo>
                      <a:cubicBezTo>
                        <a:pt x="161" y="22"/>
                        <a:pt x="145" y="0"/>
                        <a:pt x="118" y="2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0" name="Freeform 408"/>
                <p:cNvSpPr>
                  <a:spLocks/>
                </p:cNvSpPr>
                <p:nvPr/>
              </p:nvSpPr>
              <p:spPr bwMode="auto">
                <a:xfrm>
                  <a:off x="1506" y="2180"/>
                  <a:ext cx="319" cy="324"/>
                </a:xfrm>
                <a:custGeom>
                  <a:avLst/>
                  <a:gdLst/>
                  <a:ahLst/>
                  <a:cxnLst>
                    <a:cxn ang="0">
                      <a:pos x="12" y="7"/>
                    </a:cxn>
                    <a:cxn ang="0">
                      <a:pos x="141" y="7"/>
                    </a:cxn>
                    <a:cxn ang="0">
                      <a:pos x="306" y="52"/>
                    </a:cxn>
                    <a:cxn ang="0">
                      <a:pos x="222" y="193"/>
                    </a:cxn>
                    <a:cxn ang="0">
                      <a:pos x="138" y="307"/>
                    </a:cxn>
                    <a:cxn ang="0">
                      <a:pos x="102" y="298"/>
                    </a:cxn>
                    <a:cxn ang="0">
                      <a:pos x="75" y="211"/>
                    </a:cxn>
                    <a:cxn ang="0">
                      <a:pos x="45" y="151"/>
                    </a:cxn>
                    <a:cxn ang="0">
                      <a:pos x="18" y="88"/>
                    </a:cxn>
                    <a:cxn ang="0">
                      <a:pos x="0" y="46"/>
                    </a:cxn>
                    <a:cxn ang="0">
                      <a:pos x="12" y="7"/>
                    </a:cxn>
                  </a:cxnLst>
                  <a:rect l="0" t="0" r="r" b="b"/>
                  <a:pathLst>
                    <a:path w="319" h="324">
                      <a:moveTo>
                        <a:pt x="12" y="7"/>
                      </a:moveTo>
                      <a:cubicBezTo>
                        <a:pt x="52" y="3"/>
                        <a:pt x="92" y="0"/>
                        <a:pt x="141" y="7"/>
                      </a:cubicBezTo>
                      <a:cubicBezTo>
                        <a:pt x="190" y="14"/>
                        <a:pt x="293" y="21"/>
                        <a:pt x="306" y="52"/>
                      </a:cubicBezTo>
                      <a:cubicBezTo>
                        <a:pt x="319" y="83"/>
                        <a:pt x="250" y="151"/>
                        <a:pt x="222" y="193"/>
                      </a:cubicBezTo>
                      <a:cubicBezTo>
                        <a:pt x="194" y="235"/>
                        <a:pt x="158" y="290"/>
                        <a:pt x="138" y="307"/>
                      </a:cubicBezTo>
                      <a:cubicBezTo>
                        <a:pt x="118" y="324"/>
                        <a:pt x="112" y="314"/>
                        <a:pt x="102" y="298"/>
                      </a:cubicBezTo>
                      <a:cubicBezTo>
                        <a:pt x="92" y="282"/>
                        <a:pt x="84" y="235"/>
                        <a:pt x="75" y="211"/>
                      </a:cubicBezTo>
                      <a:lnTo>
                        <a:pt x="45" y="151"/>
                      </a:lnTo>
                      <a:lnTo>
                        <a:pt x="18" y="88"/>
                      </a:lnTo>
                      <a:lnTo>
                        <a:pt x="0" y="46"/>
                      </a:lnTo>
                      <a:lnTo>
                        <a:pt x="12" y="7"/>
                      </a:ln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1" name="Freeform 409"/>
                <p:cNvSpPr>
                  <a:spLocks/>
                </p:cNvSpPr>
                <p:nvPr/>
              </p:nvSpPr>
              <p:spPr bwMode="auto">
                <a:xfrm>
                  <a:off x="1356" y="1779"/>
                  <a:ext cx="388" cy="345"/>
                </a:xfrm>
                <a:custGeom>
                  <a:avLst/>
                  <a:gdLst/>
                  <a:ahLst/>
                  <a:cxnLst>
                    <a:cxn ang="0">
                      <a:pos x="75" y="21"/>
                    </a:cxn>
                    <a:cxn ang="0">
                      <a:pos x="6" y="30"/>
                    </a:cxn>
                    <a:cxn ang="0">
                      <a:pos x="39" y="201"/>
                    </a:cxn>
                    <a:cxn ang="0">
                      <a:pos x="90" y="327"/>
                    </a:cxn>
                    <a:cxn ang="0">
                      <a:pos x="189" y="309"/>
                    </a:cxn>
                    <a:cxn ang="0">
                      <a:pos x="333" y="180"/>
                    </a:cxn>
                    <a:cxn ang="0">
                      <a:pos x="372" y="108"/>
                    </a:cxn>
                    <a:cxn ang="0">
                      <a:pos x="237" y="39"/>
                    </a:cxn>
                    <a:cxn ang="0">
                      <a:pos x="129" y="27"/>
                    </a:cxn>
                    <a:cxn ang="0">
                      <a:pos x="75" y="21"/>
                    </a:cxn>
                  </a:cxnLst>
                  <a:rect l="0" t="0" r="r" b="b"/>
                  <a:pathLst>
                    <a:path w="388" h="345">
                      <a:moveTo>
                        <a:pt x="75" y="21"/>
                      </a:moveTo>
                      <a:cubicBezTo>
                        <a:pt x="55" y="21"/>
                        <a:pt x="12" y="0"/>
                        <a:pt x="6" y="30"/>
                      </a:cubicBezTo>
                      <a:cubicBezTo>
                        <a:pt x="0" y="60"/>
                        <a:pt x="25" y="152"/>
                        <a:pt x="39" y="201"/>
                      </a:cubicBezTo>
                      <a:cubicBezTo>
                        <a:pt x="53" y="250"/>
                        <a:pt x="65" y="309"/>
                        <a:pt x="90" y="327"/>
                      </a:cubicBezTo>
                      <a:cubicBezTo>
                        <a:pt x="115" y="345"/>
                        <a:pt x="148" y="334"/>
                        <a:pt x="189" y="309"/>
                      </a:cubicBezTo>
                      <a:cubicBezTo>
                        <a:pt x="230" y="284"/>
                        <a:pt x="303" y="213"/>
                        <a:pt x="333" y="180"/>
                      </a:cubicBezTo>
                      <a:cubicBezTo>
                        <a:pt x="363" y="147"/>
                        <a:pt x="388" y="132"/>
                        <a:pt x="372" y="108"/>
                      </a:cubicBezTo>
                      <a:cubicBezTo>
                        <a:pt x="356" y="84"/>
                        <a:pt x="278" y="53"/>
                        <a:pt x="237" y="39"/>
                      </a:cubicBezTo>
                      <a:cubicBezTo>
                        <a:pt x="196" y="25"/>
                        <a:pt x="155" y="29"/>
                        <a:pt x="129" y="27"/>
                      </a:cubicBezTo>
                      <a:cubicBezTo>
                        <a:pt x="103" y="25"/>
                        <a:pt x="95" y="21"/>
                        <a:pt x="75" y="21"/>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2" name="Freeform 410"/>
                <p:cNvSpPr>
                  <a:spLocks/>
                </p:cNvSpPr>
                <p:nvPr/>
              </p:nvSpPr>
              <p:spPr bwMode="auto">
                <a:xfrm>
                  <a:off x="1540" y="1900"/>
                  <a:ext cx="347" cy="317"/>
                </a:xfrm>
                <a:custGeom>
                  <a:avLst/>
                  <a:gdLst/>
                  <a:ahLst/>
                  <a:cxnLst>
                    <a:cxn ang="0">
                      <a:pos x="197" y="20"/>
                    </a:cxn>
                    <a:cxn ang="0">
                      <a:pos x="119" y="98"/>
                    </a:cxn>
                    <a:cxn ang="0">
                      <a:pos x="44" y="158"/>
                    </a:cxn>
                    <a:cxn ang="0">
                      <a:pos x="11" y="209"/>
                    </a:cxn>
                    <a:cxn ang="0">
                      <a:pos x="110" y="254"/>
                    </a:cxn>
                    <a:cxn ang="0">
                      <a:pos x="242" y="311"/>
                    </a:cxn>
                    <a:cxn ang="0">
                      <a:pos x="332" y="293"/>
                    </a:cxn>
                    <a:cxn ang="0">
                      <a:pos x="332" y="194"/>
                    </a:cxn>
                    <a:cxn ang="0">
                      <a:pos x="281" y="119"/>
                    </a:cxn>
                    <a:cxn ang="0">
                      <a:pos x="257" y="41"/>
                    </a:cxn>
                    <a:cxn ang="0">
                      <a:pos x="218" y="2"/>
                    </a:cxn>
                    <a:cxn ang="0">
                      <a:pos x="197" y="20"/>
                    </a:cxn>
                  </a:cxnLst>
                  <a:rect l="0" t="0" r="r" b="b"/>
                  <a:pathLst>
                    <a:path w="347" h="317">
                      <a:moveTo>
                        <a:pt x="197" y="20"/>
                      </a:moveTo>
                      <a:cubicBezTo>
                        <a:pt x="180" y="36"/>
                        <a:pt x="144" y="75"/>
                        <a:pt x="119" y="98"/>
                      </a:cubicBezTo>
                      <a:cubicBezTo>
                        <a:pt x="94" y="121"/>
                        <a:pt x="62" y="139"/>
                        <a:pt x="44" y="158"/>
                      </a:cubicBezTo>
                      <a:cubicBezTo>
                        <a:pt x="26" y="177"/>
                        <a:pt x="0" y="193"/>
                        <a:pt x="11" y="209"/>
                      </a:cubicBezTo>
                      <a:cubicBezTo>
                        <a:pt x="22" y="225"/>
                        <a:pt x="72" y="237"/>
                        <a:pt x="110" y="254"/>
                      </a:cubicBezTo>
                      <a:cubicBezTo>
                        <a:pt x="148" y="271"/>
                        <a:pt x="205" y="305"/>
                        <a:pt x="242" y="311"/>
                      </a:cubicBezTo>
                      <a:cubicBezTo>
                        <a:pt x="279" y="317"/>
                        <a:pt x="317" y="312"/>
                        <a:pt x="332" y="293"/>
                      </a:cubicBezTo>
                      <a:cubicBezTo>
                        <a:pt x="347" y="274"/>
                        <a:pt x="340" y="223"/>
                        <a:pt x="332" y="194"/>
                      </a:cubicBezTo>
                      <a:cubicBezTo>
                        <a:pt x="324" y="165"/>
                        <a:pt x="294" y="144"/>
                        <a:pt x="281" y="119"/>
                      </a:cubicBezTo>
                      <a:cubicBezTo>
                        <a:pt x="268" y="94"/>
                        <a:pt x="267" y="60"/>
                        <a:pt x="257" y="41"/>
                      </a:cubicBezTo>
                      <a:cubicBezTo>
                        <a:pt x="247" y="22"/>
                        <a:pt x="229" y="4"/>
                        <a:pt x="218" y="2"/>
                      </a:cubicBezTo>
                      <a:cubicBezTo>
                        <a:pt x="207" y="0"/>
                        <a:pt x="214" y="4"/>
                        <a:pt x="197" y="2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83" name="Oval 411"/>
                <p:cNvSpPr>
                  <a:spLocks noChangeArrowheads="1"/>
                </p:cNvSpPr>
                <p:nvPr/>
              </p:nvSpPr>
              <p:spPr bwMode="auto">
                <a:xfrm>
                  <a:off x="1716" y="2040"/>
                  <a:ext cx="71" cy="71"/>
                </a:xfrm>
                <a:prstGeom prst="ellipse">
                  <a:avLst/>
                </a:prstGeom>
                <a:noFill/>
                <a:ln w="9525">
                  <a:solidFill>
                    <a:srgbClr val="969696"/>
                  </a:solidFill>
                  <a:round/>
                  <a:headEnd/>
                  <a:tailEnd/>
                </a:ln>
                <a:effectLst/>
              </p:spPr>
              <p:txBody>
                <a:bodyPr/>
                <a:lstStyle/>
                <a:p>
                  <a:endParaRPr lang="fr-FR"/>
                </a:p>
              </p:txBody>
            </p:sp>
            <p:sp>
              <p:nvSpPr>
                <p:cNvPr id="184" name="Oval 412"/>
                <p:cNvSpPr>
                  <a:spLocks noChangeArrowheads="1"/>
                </p:cNvSpPr>
                <p:nvPr/>
              </p:nvSpPr>
              <p:spPr bwMode="auto">
                <a:xfrm>
                  <a:off x="1494" y="1887"/>
                  <a:ext cx="71" cy="71"/>
                </a:xfrm>
                <a:prstGeom prst="ellipse">
                  <a:avLst/>
                </a:prstGeom>
                <a:noFill/>
                <a:ln w="9525">
                  <a:solidFill>
                    <a:srgbClr val="969696"/>
                  </a:solidFill>
                  <a:round/>
                  <a:headEnd/>
                  <a:tailEnd/>
                </a:ln>
                <a:effectLst/>
              </p:spPr>
              <p:txBody>
                <a:bodyPr/>
                <a:lstStyle/>
                <a:p>
                  <a:endParaRPr lang="fr-FR"/>
                </a:p>
              </p:txBody>
            </p:sp>
            <p:sp>
              <p:nvSpPr>
                <p:cNvPr id="185" name="Oval 413"/>
                <p:cNvSpPr>
                  <a:spLocks noChangeArrowheads="1"/>
                </p:cNvSpPr>
                <p:nvPr/>
              </p:nvSpPr>
              <p:spPr bwMode="auto">
                <a:xfrm>
                  <a:off x="1623" y="2265"/>
                  <a:ext cx="71" cy="71"/>
                </a:xfrm>
                <a:prstGeom prst="ellipse">
                  <a:avLst/>
                </a:prstGeom>
                <a:noFill/>
                <a:ln w="9525">
                  <a:solidFill>
                    <a:srgbClr val="969696"/>
                  </a:solidFill>
                  <a:round/>
                  <a:headEnd/>
                  <a:tailEnd/>
                </a:ln>
                <a:effectLst/>
              </p:spPr>
              <p:txBody>
                <a:bodyPr/>
                <a:lstStyle/>
                <a:p>
                  <a:endParaRPr lang="fr-FR"/>
                </a:p>
              </p:txBody>
            </p:sp>
            <p:sp>
              <p:nvSpPr>
                <p:cNvPr id="186" name="Oval 414"/>
                <p:cNvSpPr>
                  <a:spLocks noChangeArrowheads="1"/>
                </p:cNvSpPr>
                <p:nvPr/>
              </p:nvSpPr>
              <p:spPr bwMode="auto">
                <a:xfrm>
                  <a:off x="1425" y="2340"/>
                  <a:ext cx="71" cy="71"/>
                </a:xfrm>
                <a:prstGeom prst="ellipse">
                  <a:avLst/>
                </a:prstGeom>
                <a:noFill/>
                <a:ln w="9525">
                  <a:solidFill>
                    <a:srgbClr val="969696"/>
                  </a:solidFill>
                  <a:round/>
                  <a:headEnd/>
                  <a:tailEnd/>
                </a:ln>
                <a:effectLst/>
              </p:spPr>
              <p:txBody>
                <a:bodyPr/>
                <a:lstStyle/>
                <a:p>
                  <a:endParaRPr lang="fr-FR"/>
                </a:p>
              </p:txBody>
            </p:sp>
          </p:grpSp>
          <p:grpSp>
            <p:nvGrpSpPr>
              <p:cNvPr id="163" name="Group 415"/>
              <p:cNvGrpSpPr>
                <a:grpSpLocks/>
              </p:cNvGrpSpPr>
              <p:nvPr/>
            </p:nvGrpSpPr>
            <p:grpSpPr bwMode="auto">
              <a:xfrm>
                <a:off x="1203" y="2508"/>
                <a:ext cx="436" cy="549"/>
                <a:chOff x="1203" y="2508"/>
                <a:chExt cx="436" cy="549"/>
              </a:xfrm>
            </p:grpSpPr>
            <p:sp>
              <p:nvSpPr>
                <p:cNvPr id="175" name="Freeform 416"/>
                <p:cNvSpPr>
                  <a:spLocks/>
                </p:cNvSpPr>
                <p:nvPr/>
              </p:nvSpPr>
              <p:spPr bwMode="auto">
                <a:xfrm>
                  <a:off x="1203" y="2724"/>
                  <a:ext cx="387" cy="333"/>
                </a:xfrm>
                <a:custGeom>
                  <a:avLst/>
                  <a:gdLst/>
                  <a:ahLst/>
                  <a:cxnLst>
                    <a:cxn ang="0">
                      <a:pos x="108" y="9"/>
                    </a:cxn>
                    <a:cxn ang="0">
                      <a:pos x="252" y="30"/>
                    </a:cxn>
                    <a:cxn ang="0">
                      <a:pos x="372" y="84"/>
                    </a:cxn>
                    <a:cxn ang="0">
                      <a:pos x="345" y="222"/>
                    </a:cxn>
                    <a:cxn ang="0">
                      <a:pos x="240" y="330"/>
                    </a:cxn>
                    <a:cxn ang="0">
                      <a:pos x="99" y="243"/>
                    </a:cxn>
                    <a:cxn ang="0">
                      <a:pos x="0" y="84"/>
                    </a:cxn>
                    <a:cxn ang="0">
                      <a:pos x="108" y="9"/>
                    </a:cxn>
                  </a:cxnLst>
                  <a:rect l="0" t="0" r="r" b="b"/>
                  <a:pathLst>
                    <a:path w="387" h="333">
                      <a:moveTo>
                        <a:pt x="108" y="9"/>
                      </a:moveTo>
                      <a:cubicBezTo>
                        <a:pt x="150" y="0"/>
                        <a:pt x="208" y="18"/>
                        <a:pt x="252" y="30"/>
                      </a:cubicBezTo>
                      <a:cubicBezTo>
                        <a:pt x="296" y="42"/>
                        <a:pt x="357" y="52"/>
                        <a:pt x="372" y="84"/>
                      </a:cubicBezTo>
                      <a:cubicBezTo>
                        <a:pt x="387" y="116"/>
                        <a:pt x="367" y="181"/>
                        <a:pt x="345" y="222"/>
                      </a:cubicBezTo>
                      <a:cubicBezTo>
                        <a:pt x="323" y="263"/>
                        <a:pt x="281" y="327"/>
                        <a:pt x="240" y="330"/>
                      </a:cubicBezTo>
                      <a:cubicBezTo>
                        <a:pt x="199" y="333"/>
                        <a:pt x="139" y="284"/>
                        <a:pt x="99" y="243"/>
                      </a:cubicBezTo>
                      <a:cubicBezTo>
                        <a:pt x="59" y="202"/>
                        <a:pt x="0" y="122"/>
                        <a:pt x="0" y="84"/>
                      </a:cubicBezTo>
                      <a:cubicBezTo>
                        <a:pt x="0" y="46"/>
                        <a:pt x="66" y="18"/>
                        <a:pt x="108" y="9"/>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76" name="Freeform 417"/>
                <p:cNvSpPr>
                  <a:spLocks/>
                </p:cNvSpPr>
                <p:nvPr/>
              </p:nvSpPr>
              <p:spPr bwMode="auto">
                <a:xfrm>
                  <a:off x="1222" y="2508"/>
                  <a:ext cx="417" cy="276"/>
                </a:xfrm>
                <a:custGeom>
                  <a:avLst/>
                  <a:gdLst/>
                  <a:ahLst/>
                  <a:cxnLst>
                    <a:cxn ang="0">
                      <a:pos x="50" y="96"/>
                    </a:cxn>
                    <a:cxn ang="0">
                      <a:pos x="242" y="24"/>
                    </a:cxn>
                    <a:cxn ang="0">
                      <a:pos x="392" y="30"/>
                    </a:cxn>
                    <a:cxn ang="0">
                      <a:pos x="392" y="207"/>
                    </a:cxn>
                    <a:cxn ang="0">
                      <a:pos x="344" y="270"/>
                    </a:cxn>
                    <a:cxn ang="0">
                      <a:pos x="251" y="240"/>
                    </a:cxn>
                    <a:cxn ang="0">
                      <a:pos x="113" y="207"/>
                    </a:cxn>
                    <a:cxn ang="0">
                      <a:pos x="11" y="153"/>
                    </a:cxn>
                    <a:cxn ang="0">
                      <a:pos x="50" y="96"/>
                    </a:cxn>
                  </a:cxnLst>
                  <a:rect l="0" t="0" r="r" b="b"/>
                  <a:pathLst>
                    <a:path w="417" h="276">
                      <a:moveTo>
                        <a:pt x="50" y="96"/>
                      </a:moveTo>
                      <a:cubicBezTo>
                        <a:pt x="88" y="75"/>
                        <a:pt x="185" y="35"/>
                        <a:pt x="242" y="24"/>
                      </a:cubicBezTo>
                      <a:cubicBezTo>
                        <a:pt x="299" y="13"/>
                        <a:pt x="367" y="0"/>
                        <a:pt x="392" y="30"/>
                      </a:cubicBezTo>
                      <a:cubicBezTo>
                        <a:pt x="417" y="60"/>
                        <a:pt x="400" y="167"/>
                        <a:pt x="392" y="207"/>
                      </a:cubicBezTo>
                      <a:cubicBezTo>
                        <a:pt x="384" y="247"/>
                        <a:pt x="368" y="264"/>
                        <a:pt x="344" y="270"/>
                      </a:cubicBezTo>
                      <a:cubicBezTo>
                        <a:pt x="320" y="276"/>
                        <a:pt x="289" y="250"/>
                        <a:pt x="251" y="240"/>
                      </a:cubicBezTo>
                      <a:cubicBezTo>
                        <a:pt x="213" y="230"/>
                        <a:pt x="153" y="222"/>
                        <a:pt x="113" y="207"/>
                      </a:cubicBezTo>
                      <a:cubicBezTo>
                        <a:pt x="73" y="192"/>
                        <a:pt x="22" y="171"/>
                        <a:pt x="11" y="153"/>
                      </a:cubicBezTo>
                      <a:cubicBezTo>
                        <a:pt x="0" y="135"/>
                        <a:pt x="12" y="117"/>
                        <a:pt x="50" y="96"/>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77" name="Oval 418"/>
                <p:cNvSpPr>
                  <a:spLocks noChangeArrowheads="1"/>
                </p:cNvSpPr>
                <p:nvPr/>
              </p:nvSpPr>
              <p:spPr bwMode="auto">
                <a:xfrm>
                  <a:off x="1485" y="2616"/>
                  <a:ext cx="71" cy="71"/>
                </a:xfrm>
                <a:prstGeom prst="ellipse">
                  <a:avLst/>
                </a:prstGeom>
                <a:noFill/>
                <a:ln w="9525">
                  <a:solidFill>
                    <a:srgbClr val="969696"/>
                  </a:solidFill>
                  <a:round/>
                  <a:headEnd/>
                  <a:tailEnd/>
                </a:ln>
                <a:effectLst/>
              </p:spPr>
              <p:txBody>
                <a:bodyPr/>
                <a:lstStyle/>
                <a:p>
                  <a:endParaRPr lang="fr-FR"/>
                </a:p>
              </p:txBody>
            </p:sp>
            <p:sp>
              <p:nvSpPr>
                <p:cNvPr id="178" name="Oval 419"/>
                <p:cNvSpPr>
                  <a:spLocks noChangeArrowheads="1"/>
                </p:cNvSpPr>
                <p:nvPr/>
              </p:nvSpPr>
              <p:spPr bwMode="auto">
                <a:xfrm>
                  <a:off x="1398" y="2844"/>
                  <a:ext cx="71" cy="71"/>
                </a:xfrm>
                <a:prstGeom prst="ellipse">
                  <a:avLst/>
                </a:prstGeom>
                <a:noFill/>
                <a:ln w="9525">
                  <a:solidFill>
                    <a:srgbClr val="969696"/>
                  </a:solidFill>
                  <a:round/>
                  <a:headEnd/>
                  <a:tailEnd/>
                </a:ln>
                <a:effectLst/>
              </p:spPr>
              <p:txBody>
                <a:bodyPr/>
                <a:lstStyle/>
                <a:p>
                  <a:endParaRPr lang="fr-FR"/>
                </a:p>
              </p:txBody>
            </p:sp>
          </p:grpSp>
          <p:grpSp>
            <p:nvGrpSpPr>
              <p:cNvPr id="164" name="Group 420"/>
              <p:cNvGrpSpPr>
                <a:grpSpLocks/>
              </p:cNvGrpSpPr>
              <p:nvPr/>
            </p:nvGrpSpPr>
            <p:grpSpPr bwMode="auto">
              <a:xfrm>
                <a:off x="1817" y="1863"/>
                <a:ext cx="517" cy="354"/>
                <a:chOff x="1817" y="1863"/>
                <a:chExt cx="517" cy="354"/>
              </a:xfrm>
            </p:grpSpPr>
            <p:grpSp>
              <p:nvGrpSpPr>
                <p:cNvPr id="170" name="Group 421"/>
                <p:cNvGrpSpPr>
                  <a:grpSpLocks/>
                </p:cNvGrpSpPr>
                <p:nvPr/>
              </p:nvGrpSpPr>
              <p:grpSpPr bwMode="auto">
                <a:xfrm>
                  <a:off x="1817" y="1863"/>
                  <a:ext cx="517" cy="354"/>
                  <a:chOff x="1817" y="1863"/>
                  <a:chExt cx="517" cy="354"/>
                </a:xfrm>
              </p:grpSpPr>
              <p:sp>
                <p:nvSpPr>
                  <p:cNvPr id="172" name="Freeform 422"/>
                  <p:cNvSpPr>
                    <a:spLocks/>
                  </p:cNvSpPr>
                  <p:nvPr/>
                </p:nvSpPr>
                <p:spPr bwMode="auto">
                  <a:xfrm>
                    <a:off x="1817" y="1863"/>
                    <a:ext cx="517" cy="354"/>
                  </a:xfrm>
                  <a:custGeom>
                    <a:avLst/>
                    <a:gdLst/>
                    <a:ahLst/>
                    <a:cxnLst>
                      <a:cxn ang="0">
                        <a:pos x="31" y="9"/>
                      </a:cxn>
                      <a:cxn ang="0">
                        <a:pos x="4" y="63"/>
                      </a:cxn>
                      <a:cxn ang="0">
                        <a:pos x="55" y="195"/>
                      </a:cxn>
                      <a:cxn ang="0">
                        <a:pos x="124" y="288"/>
                      </a:cxn>
                      <a:cxn ang="0">
                        <a:pos x="232" y="306"/>
                      </a:cxn>
                      <a:cxn ang="0">
                        <a:pos x="403" y="348"/>
                      </a:cxn>
                      <a:cxn ang="0">
                        <a:pos x="511" y="336"/>
                      </a:cxn>
                      <a:cxn ang="0">
                        <a:pos x="439" y="237"/>
                      </a:cxn>
                      <a:cxn ang="0">
                        <a:pos x="349" y="129"/>
                      </a:cxn>
                      <a:cxn ang="0">
                        <a:pos x="229" y="39"/>
                      </a:cxn>
                      <a:cxn ang="0">
                        <a:pos x="97" y="6"/>
                      </a:cxn>
                      <a:cxn ang="0">
                        <a:pos x="31" y="9"/>
                      </a:cxn>
                    </a:cxnLst>
                    <a:rect l="0" t="0" r="r" b="b"/>
                    <a:pathLst>
                      <a:path w="517" h="354">
                        <a:moveTo>
                          <a:pt x="31" y="9"/>
                        </a:moveTo>
                        <a:cubicBezTo>
                          <a:pt x="16" y="18"/>
                          <a:pt x="0" y="32"/>
                          <a:pt x="4" y="63"/>
                        </a:cubicBezTo>
                        <a:cubicBezTo>
                          <a:pt x="8" y="94"/>
                          <a:pt x="35" y="157"/>
                          <a:pt x="55" y="195"/>
                        </a:cubicBezTo>
                        <a:cubicBezTo>
                          <a:pt x="75" y="233"/>
                          <a:pt x="95" y="270"/>
                          <a:pt x="124" y="288"/>
                        </a:cubicBezTo>
                        <a:cubicBezTo>
                          <a:pt x="153" y="306"/>
                          <a:pt x="186" y="296"/>
                          <a:pt x="232" y="306"/>
                        </a:cubicBezTo>
                        <a:cubicBezTo>
                          <a:pt x="278" y="316"/>
                          <a:pt x="357" y="343"/>
                          <a:pt x="403" y="348"/>
                        </a:cubicBezTo>
                        <a:cubicBezTo>
                          <a:pt x="449" y="353"/>
                          <a:pt x="505" y="354"/>
                          <a:pt x="511" y="336"/>
                        </a:cubicBezTo>
                        <a:cubicBezTo>
                          <a:pt x="517" y="318"/>
                          <a:pt x="466" y="271"/>
                          <a:pt x="439" y="237"/>
                        </a:cubicBezTo>
                        <a:cubicBezTo>
                          <a:pt x="412" y="203"/>
                          <a:pt x="384" y="162"/>
                          <a:pt x="349" y="129"/>
                        </a:cubicBezTo>
                        <a:cubicBezTo>
                          <a:pt x="314" y="96"/>
                          <a:pt x="271" y="59"/>
                          <a:pt x="229" y="39"/>
                        </a:cubicBezTo>
                        <a:cubicBezTo>
                          <a:pt x="187" y="19"/>
                          <a:pt x="130" y="11"/>
                          <a:pt x="97" y="6"/>
                        </a:cubicBezTo>
                        <a:cubicBezTo>
                          <a:pt x="64" y="1"/>
                          <a:pt x="46" y="0"/>
                          <a:pt x="31" y="9"/>
                        </a:cubicBezTo>
                        <a:close/>
                      </a:path>
                    </a:pathLst>
                  </a:custGeom>
                  <a:solidFill>
                    <a:srgbClr val="C0C0C0"/>
                  </a:solidFill>
                  <a:ln w="9525" cap="flat" cmpd="sng">
                    <a:solidFill>
                      <a:srgbClr val="969696"/>
                    </a:solidFill>
                    <a:prstDash val="solid"/>
                    <a:round/>
                    <a:headEnd type="none" w="med" len="med"/>
                    <a:tailEnd type="none" w="med" len="med"/>
                  </a:ln>
                  <a:effectLst/>
                </p:spPr>
                <p:txBody>
                  <a:bodyPr/>
                  <a:lstStyle/>
                  <a:p>
                    <a:endParaRPr lang="fr-FR"/>
                  </a:p>
                </p:txBody>
              </p:sp>
              <p:sp>
                <p:nvSpPr>
                  <p:cNvPr id="173" name="Freeform 423"/>
                  <p:cNvSpPr>
                    <a:spLocks/>
                  </p:cNvSpPr>
                  <p:nvPr/>
                </p:nvSpPr>
                <p:spPr bwMode="auto">
                  <a:xfrm>
                    <a:off x="1881" y="1939"/>
                    <a:ext cx="348" cy="218"/>
                  </a:xfrm>
                  <a:custGeom>
                    <a:avLst/>
                    <a:gdLst/>
                    <a:ahLst/>
                    <a:cxnLst>
                      <a:cxn ang="0">
                        <a:pos x="321" y="212"/>
                      </a:cxn>
                      <a:cxn ang="0">
                        <a:pos x="219" y="188"/>
                      </a:cxn>
                      <a:cxn ang="0">
                        <a:pos x="156" y="131"/>
                      </a:cxn>
                      <a:cxn ang="0">
                        <a:pos x="75" y="119"/>
                      </a:cxn>
                      <a:cxn ang="0">
                        <a:pos x="33" y="113"/>
                      </a:cxn>
                      <a:cxn ang="0">
                        <a:pos x="6" y="23"/>
                      </a:cxn>
                      <a:cxn ang="0">
                        <a:pos x="12" y="2"/>
                      </a:cxn>
                      <a:cxn ang="0">
                        <a:pos x="81" y="35"/>
                      </a:cxn>
                      <a:cxn ang="0">
                        <a:pos x="144" y="41"/>
                      </a:cxn>
                      <a:cxn ang="0">
                        <a:pos x="246" y="95"/>
                      </a:cxn>
                      <a:cxn ang="0">
                        <a:pos x="315" y="161"/>
                      </a:cxn>
                      <a:cxn ang="0">
                        <a:pos x="348" y="218"/>
                      </a:cxn>
                      <a:cxn ang="0">
                        <a:pos x="321" y="212"/>
                      </a:cxn>
                    </a:cxnLst>
                    <a:rect l="0" t="0" r="r" b="b"/>
                    <a:pathLst>
                      <a:path w="348" h="218">
                        <a:moveTo>
                          <a:pt x="321" y="212"/>
                        </a:moveTo>
                        <a:cubicBezTo>
                          <a:pt x="284" y="207"/>
                          <a:pt x="247" y="202"/>
                          <a:pt x="219" y="188"/>
                        </a:cubicBezTo>
                        <a:cubicBezTo>
                          <a:pt x="191" y="174"/>
                          <a:pt x="180" y="143"/>
                          <a:pt x="156" y="131"/>
                        </a:cubicBezTo>
                        <a:cubicBezTo>
                          <a:pt x="132" y="119"/>
                          <a:pt x="95" y="122"/>
                          <a:pt x="75" y="119"/>
                        </a:cubicBezTo>
                        <a:cubicBezTo>
                          <a:pt x="55" y="116"/>
                          <a:pt x="44" y="129"/>
                          <a:pt x="33" y="113"/>
                        </a:cubicBezTo>
                        <a:cubicBezTo>
                          <a:pt x="22" y="97"/>
                          <a:pt x="9" y="41"/>
                          <a:pt x="6" y="23"/>
                        </a:cubicBezTo>
                        <a:cubicBezTo>
                          <a:pt x="3" y="5"/>
                          <a:pt x="0" y="0"/>
                          <a:pt x="12" y="2"/>
                        </a:cubicBezTo>
                        <a:cubicBezTo>
                          <a:pt x="24" y="4"/>
                          <a:pt x="59" y="29"/>
                          <a:pt x="81" y="35"/>
                        </a:cubicBezTo>
                        <a:cubicBezTo>
                          <a:pt x="103" y="41"/>
                          <a:pt x="117" y="31"/>
                          <a:pt x="144" y="41"/>
                        </a:cubicBezTo>
                        <a:cubicBezTo>
                          <a:pt x="171" y="51"/>
                          <a:pt x="217" y="75"/>
                          <a:pt x="246" y="95"/>
                        </a:cubicBezTo>
                        <a:cubicBezTo>
                          <a:pt x="275" y="115"/>
                          <a:pt x="298" y="141"/>
                          <a:pt x="315" y="161"/>
                        </a:cubicBezTo>
                        <a:cubicBezTo>
                          <a:pt x="332" y="181"/>
                          <a:pt x="343" y="209"/>
                          <a:pt x="348" y="218"/>
                        </a:cubicBezTo>
                        <a:cubicBezTo>
                          <a:pt x="348" y="218"/>
                          <a:pt x="321" y="212"/>
                          <a:pt x="321" y="212"/>
                        </a:cubicBezTo>
                        <a:close/>
                      </a:path>
                    </a:pathLst>
                  </a:custGeom>
                  <a:solidFill>
                    <a:srgbClr val="FFFFFF"/>
                  </a:solidFill>
                  <a:ln w="9525" cap="flat" cmpd="sng">
                    <a:solidFill>
                      <a:srgbClr val="969696"/>
                    </a:solidFill>
                    <a:prstDash val="solid"/>
                    <a:round/>
                    <a:headEnd type="none" w="med" len="med"/>
                    <a:tailEnd type="none" w="med" len="med"/>
                  </a:ln>
                  <a:effectLst/>
                </p:spPr>
                <p:txBody>
                  <a:bodyPr/>
                  <a:lstStyle/>
                  <a:p>
                    <a:endParaRPr lang="fr-FR"/>
                  </a:p>
                </p:txBody>
              </p:sp>
              <p:sp>
                <p:nvSpPr>
                  <p:cNvPr id="174" name="Oval 424"/>
                  <p:cNvSpPr>
                    <a:spLocks noChangeArrowheads="1"/>
                  </p:cNvSpPr>
                  <p:nvPr/>
                </p:nvSpPr>
                <p:spPr bwMode="auto">
                  <a:xfrm>
                    <a:off x="1965" y="2091"/>
                    <a:ext cx="71" cy="28"/>
                  </a:xfrm>
                  <a:prstGeom prst="ellipse">
                    <a:avLst/>
                  </a:prstGeom>
                  <a:noFill/>
                  <a:ln w="9525">
                    <a:solidFill>
                      <a:srgbClr val="969696"/>
                    </a:solidFill>
                    <a:round/>
                    <a:headEnd/>
                    <a:tailEnd/>
                  </a:ln>
                  <a:effectLst/>
                </p:spPr>
                <p:txBody>
                  <a:bodyPr/>
                  <a:lstStyle/>
                  <a:p>
                    <a:endParaRPr lang="fr-FR"/>
                  </a:p>
                </p:txBody>
              </p:sp>
            </p:grpSp>
            <p:sp>
              <p:nvSpPr>
                <p:cNvPr id="171" name="Freeform 425"/>
                <p:cNvSpPr>
                  <a:spLocks/>
                </p:cNvSpPr>
                <p:nvPr/>
              </p:nvSpPr>
              <p:spPr bwMode="auto">
                <a:xfrm>
                  <a:off x="1943" y="1917"/>
                  <a:ext cx="77" cy="30"/>
                </a:xfrm>
                <a:custGeom>
                  <a:avLst/>
                  <a:gdLst/>
                  <a:ahLst/>
                  <a:cxnLst>
                    <a:cxn ang="0">
                      <a:pos x="58" y="0"/>
                    </a:cxn>
                    <a:cxn ang="0">
                      <a:pos x="1" y="12"/>
                    </a:cxn>
                    <a:cxn ang="0">
                      <a:pos x="49" y="30"/>
                    </a:cxn>
                    <a:cxn ang="0">
                      <a:pos x="76" y="9"/>
                    </a:cxn>
                    <a:cxn ang="0">
                      <a:pos x="58" y="0"/>
                    </a:cxn>
                  </a:cxnLst>
                  <a:rect l="0" t="0" r="r" b="b"/>
                  <a:pathLst>
                    <a:path w="77" h="30">
                      <a:moveTo>
                        <a:pt x="58" y="0"/>
                      </a:moveTo>
                      <a:cubicBezTo>
                        <a:pt x="46" y="0"/>
                        <a:pt x="2" y="7"/>
                        <a:pt x="1" y="12"/>
                      </a:cubicBezTo>
                      <a:cubicBezTo>
                        <a:pt x="0" y="17"/>
                        <a:pt x="37" y="30"/>
                        <a:pt x="49" y="30"/>
                      </a:cubicBezTo>
                      <a:cubicBezTo>
                        <a:pt x="61" y="30"/>
                        <a:pt x="75" y="13"/>
                        <a:pt x="76" y="9"/>
                      </a:cubicBezTo>
                      <a:cubicBezTo>
                        <a:pt x="77" y="5"/>
                        <a:pt x="70" y="0"/>
                        <a:pt x="58" y="0"/>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grpSp>
          <p:grpSp>
            <p:nvGrpSpPr>
              <p:cNvPr id="165" name="Group 426"/>
              <p:cNvGrpSpPr>
                <a:grpSpLocks/>
              </p:cNvGrpSpPr>
              <p:nvPr/>
            </p:nvGrpSpPr>
            <p:grpSpPr bwMode="auto">
              <a:xfrm>
                <a:off x="2469" y="3940"/>
                <a:ext cx="403" cy="329"/>
                <a:chOff x="2469" y="3940"/>
                <a:chExt cx="403" cy="329"/>
              </a:xfrm>
            </p:grpSpPr>
            <p:sp>
              <p:nvSpPr>
                <p:cNvPr id="166" name="Freeform 427"/>
                <p:cNvSpPr>
                  <a:spLocks/>
                </p:cNvSpPr>
                <p:nvPr/>
              </p:nvSpPr>
              <p:spPr bwMode="auto">
                <a:xfrm>
                  <a:off x="2469" y="3940"/>
                  <a:ext cx="403" cy="329"/>
                </a:xfrm>
                <a:custGeom>
                  <a:avLst/>
                  <a:gdLst/>
                  <a:ahLst/>
                  <a:cxnLst>
                    <a:cxn ang="0">
                      <a:pos x="72" y="191"/>
                    </a:cxn>
                    <a:cxn ang="0">
                      <a:pos x="21" y="227"/>
                    </a:cxn>
                    <a:cxn ang="0">
                      <a:pos x="18" y="305"/>
                    </a:cxn>
                    <a:cxn ang="0">
                      <a:pos x="132" y="305"/>
                    </a:cxn>
                    <a:cxn ang="0">
                      <a:pos x="294" y="314"/>
                    </a:cxn>
                    <a:cxn ang="0">
                      <a:pos x="387" y="212"/>
                    </a:cxn>
                    <a:cxn ang="0">
                      <a:pos x="387" y="98"/>
                    </a:cxn>
                    <a:cxn ang="0">
                      <a:pos x="366" y="20"/>
                    </a:cxn>
                    <a:cxn ang="0">
                      <a:pos x="315" y="20"/>
                    </a:cxn>
                    <a:cxn ang="0">
                      <a:pos x="159" y="143"/>
                    </a:cxn>
                    <a:cxn ang="0">
                      <a:pos x="72" y="191"/>
                    </a:cxn>
                  </a:cxnLst>
                  <a:rect l="0" t="0" r="r" b="b"/>
                  <a:pathLst>
                    <a:path w="403" h="329">
                      <a:moveTo>
                        <a:pt x="72" y="191"/>
                      </a:moveTo>
                      <a:cubicBezTo>
                        <a:pt x="63" y="197"/>
                        <a:pt x="30" y="208"/>
                        <a:pt x="21" y="227"/>
                      </a:cubicBezTo>
                      <a:cubicBezTo>
                        <a:pt x="12" y="246"/>
                        <a:pt x="0" y="292"/>
                        <a:pt x="18" y="305"/>
                      </a:cubicBezTo>
                      <a:cubicBezTo>
                        <a:pt x="36" y="318"/>
                        <a:pt x="86" y="304"/>
                        <a:pt x="132" y="305"/>
                      </a:cubicBezTo>
                      <a:cubicBezTo>
                        <a:pt x="178" y="306"/>
                        <a:pt x="252" y="329"/>
                        <a:pt x="294" y="314"/>
                      </a:cubicBezTo>
                      <a:cubicBezTo>
                        <a:pt x="336" y="299"/>
                        <a:pt x="371" y="248"/>
                        <a:pt x="387" y="212"/>
                      </a:cubicBezTo>
                      <a:cubicBezTo>
                        <a:pt x="403" y="176"/>
                        <a:pt x="390" y="130"/>
                        <a:pt x="387" y="98"/>
                      </a:cubicBezTo>
                      <a:cubicBezTo>
                        <a:pt x="384" y="66"/>
                        <a:pt x="378" y="33"/>
                        <a:pt x="366" y="20"/>
                      </a:cubicBezTo>
                      <a:cubicBezTo>
                        <a:pt x="354" y="7"/>
                        <a:pt x="349" y="0"/>
                        <a:pt x="315" y="20"/>
                      </a:cubicBezTo>
                      <a:cubicBezTo>
                        <a:pt x="281" y="40"/>
                        <a:pt x="185" y="123"/>
                        <a:pt x="159" y="143"/>
                      </a:cubicBezTo>
                      <a:cubicBezTo>
                        <a:pt x="159" y="143"/>
                        <a:pt x="72" y="191"/>
                        <a:pt x="72" y="191"/>
                      </a:cubicBezTo>
                      <a:close/>
                    </a:path>
                  </a:pathLst>
                </a:custGeom>
                <a:solidFill>
                  <a:srgbClr val="C0C0C0"/>
                </a:solidFill>
                <a:ln w="9525" cap="flat" cmpd="sng">
                  <a:solidFill>
                    <a:srgbClr val="969696"/>
                  </a:solidFill>
                  <a:prstDash val="solid"/>
                  <a:round/>
                  <a:headEnd type="none" w="med" len="med"/>
                  <a:tailEnd type="none" w="med" len="med"/>
                </a:ln>
                <a:effectLst/>
              </p:spPr>
              <p:txBody>
                <a:bodyPr/>
                <a:lstStyle/>
                <a:p>
                  <a:endParaRPr lang="fr-FR"/>
                </a:p>
              </p:txBody>
            </p:sp>
            <p:sp>
              <p:nvSpPr>
                <p:cNvPr id="167" name="Freeform 428"/>
                <p:cNvSpPr>
                  <a:spLocks/>
                </p:cNvSpPr>
                <p:nvPr/>
              </p:nvSpPr>
              <p:spPr bwMode="auto">
                <a:xfrm>
                  <a:off x="2575" y="3976"/>
                  <a:ext cx="249" cy="235"/>
                </a:xfrm>
                <a:custGeom>
                  <a:avLst/>
                  <a:gdLst/>
                  <a:ahLst/>
                  <a:cxnLst>
                    <a:cxn ang="0">
                      <a:pos x="140" y="152"/>
                    </a:cxn>
                    <a:cxn ang="0">
                      <a:pos x="77" y="176"/>
                    </a:cxn>
                    <a:cxn ang="0">
                      <a:pos x="5" y="215"/>
                    </a:cxn>
                    <a:cxn ang="0">
                      <a:pos x="104" y="233"/>
                    </a:cxn>
                    <a:cxn ang="0">
                      <a:pos x="179" y="221"/>
                    </a:cxn>
                    <a:cxn ang="0">
                      <a:pos x="185" y="149"/>
                    </a:cxn>
                    <a:cxn ang="0">
                      <a:pos x="236" y="119"/>
                    </a:cxn>
                    <a:cxn ang="0">
                      <a:pos x="248" y="47"/>
                    </a:cxn>
                    <a:cxn ang="0">
                      <a:pos x="227" y="2"/>
                    </a:cxn>
                    <a:cxn ang="0">
                      <a:pos x="170" y="32"/>
                    </a:cxn>
                    <a:cxn ang="0">
                      <a:pos x="152" y="95"/>
                    </a:cxn>
                    <a:cxn ang="0">
                      <a:pos x="140" y="152"/>
                    </a:cxn>
                  </a:cxnLst>
                  <a:rect l="0" t="0" r="r" b="b"/>
                  <a:pathLst>
                    <a:path w="249" h="235">
                      <a:moveTo>
                        <a:pt x="140" y="152"/>
                      </a:moveTo>
                      <a:cubicBezTo>
                        <a:pt x="127" y="166"/>
                        <a:pt x="99" y="166"/>
                        <a:pt x="77" y="176"/>
                      </a:cubicBezTo>
                      <a:cubicBezTo>
                        <a:pt x="55" y="186"/>
                        <a:pt x="0" y="205"/>
                        <a:pt x="5" y="215"/>
                      </a:cubicBezTo>
                      <a:cubicBezTo>
                        <a:pt x="10" y="225"/>
                        <a:pt x="75" y="232"/>
                        <a:pt x="104" y="233"/>
                      </a:cubicBezTo>
                      <a:cubicBezTo>
                        <a:pt x="133" y="234"/>
                        <a:pt x="166" y="235"/>
                        <a:pt x="179" y="221"/>
                      </a:cubicBezTo>
                      <a:cubicBezTo>
                        <a:pt x="192" y="207"/>
                        <a:pt x="175" y="166"/>
                        <a:pt x="185" y="149"/>
                      </a:cubicBezTo>
                      <a:cubicBezTo>
                        <a:pt x="195" y="132"/>
                        <a:pt x="225" y="136"/>
                        <a:pt x="236" y="119"/>
                      </a:cubicBezTo>
                      <a:cubicBezTo>
                        <a:pt x="247" y="102"/>
                        <a:pt x="249" y="66"/>
                        <a:pt x="248" y="47"/>
                      </a:cubicBezTo>
                      <a:cubicBezTo>
                        <a:pt x="247" y="28"/>
                        <a:pt x="240" y="4"/>
                        <a:pt x="227" y="2"/>
                      </a:cubicBezTo>
                      <a:cubicBezTo>
                        <a:pt x="214" y="0"/>
                        <a:pt x="183" y="16"/>
                        <a:pt x="170" y="32"/>
                      </a:cubicBezTo>
                      <a:cubicBezTo>
                        <a:pt x="157" y="48"/>
                        <a:pt x="155" y="77"/>
                        <a:pt x="152" y="95"/>
                      </a:cubicBezTo>
                      <a:cubicBezTo>
                        <a:pt x="149" y="113"/>
                        <a:pt x="153" y="138"/>
                        <a:pt x="140" y="152"/>
                      </a:cubicBezTo>
                      <a:close/>
                    </a:path>
                  </a:pathLst>
                </a:custGeom>
                <a:solidFill>
                  <a:srgbClr val="FFFFFF"/>
                </a:solidFill>
                <a:ln w="9525" cap="flat" cmpd="sng">
                  <a:solidFill>
                    <a:srgbClr val="969696"/>
                  </a:solidFill>
                  <a:prstDash val="solid"/>
                  <a:round/>
                  <a:headEnd type="none" w="med" len="med"/>
                  <a:tailEnd type="none" w="med" len="med"/>
                </a:ln>
                <a:effectLst/>
              </p:spPr>
              <p:txBody>
                <a:bodyPr/>
                <a:lstStyle/>
                <a:p>
                  <a:endParaRPr lang="fr-FR"/>
                </a:p>
              </p:txBody>
            </p:sp>
            <p:sp>
              <p:nvSpPr>
                <p:cNvPr id="168" name="Freeform 429"/>
                <p:cNvSpPr>
                  <a:spLocks/>
                </p:cNvSpPr>
                <p:nvPr/>
              </p:nvSpPr>
              <p:spPr bwMode="auto">
                <a:xfrm>
                  <a:off x="2776" y="4141"/>
                  <a:ext cx="56" cy="46"/>
                </a:xfrm>
                <a:custGeom>
                  <a:avLst/>
                  <a:gdLst/>
                  <a:ahLst/>
                  <a:cxnLst>
                    <a:cxn ang="0">
                      <a:pos x="44" y="2"/>
                    </a:cxn>
                    <a:cxn ang="0">
                      <a:pos x="5" y="8"/>
                    </a:cxn>
                    <a:cxn ang="0">
                      <a:pos x="11" y="44"/>
                    </a:cxn>
                    <a:cxn ang="0">
                      <a:pos x="50" y="23"/>
                    </a:cxn>
                    <a:cxn ang="0">
                      <a:pos x="44" y="2"/>
                    </a:cxn>
                  </a:cxnLst>
                  <a:rect l="0" t="0" r="r" b="b"/>
                  <a:pathLst>
                    <a:path w="56" h="46">
                      <a:moveTo>
                        <a:pt x="44" y="2"/>
                      </a:moveTo>
                      <a:cubicBezTo>
                        <a:pt x="37" y="0"/>
                        <a:pt x="10" y="1"/>
                        <a:pt x="5" y="8"/>
                      </a:cubicBezTo>
                      <a:cubicBezTo>
                        <a:pt x="0" y="15"/>
                        <a:pt x="4" y="42"/>
                        <a:pt x="11" y="44"/>
                      </a:cubicBezTo>
                      <a:cubicBezTo>
                        <a:pt x="18" y="46"/>
                        <a:pt x="44" y="30"/>
                        <a:pt x="50" y="23"/>
                      </a:cubicBezTo>
                      <a:cubicBezTo>
                        <a:pt x="56" y="16"/>
                        <a:pt x="51" y="4"/>
                        <a:pt x="44" y="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sp>
              <p:nvSpPr>
                <p:cNvPr id="169" name="Freeform 430"/>
                <p:cNvSpPr>
                  <a:spLocks/>
                </p:cNvSpPr>
                <p:nvPr/>
              </p:nvSpPr>
              <p:spPr bwMode="auto">
                <a:xfrm>
                  <a:off x="2644" y="4084"/>
                  <a:ext cx="56" cy="46"/>
                </a:xfrm>
                <a:custGeom>
                  <a:avLst/>
                  <a:gdLst/>
                  <a:ahLst/>
                  <a:cxnLst>
                    <a:cxn ang="0">
                      <a:pos x="44" y="2"/>
                    </a:cxn>
                    <a:cxn ang="0">
                      <a:pos x="5" y="8"/>
                    </a:cxn>
                    <a:cxn ang="0">
                      <a:pos x="11" y="44"/>
                    </a:cxn>
                    <a:cxn ang="0">
                      <a:pos x="50" y="23"/>
                    </a:cxn>
                    <a:cxn ang="0">
                      <a:pos x="44" y="2"/>
                    </a:cxn>
                  </a:cxnLst>
                  <a:rect l="0" t="0" r="r" b="b"/>
                  <a:pathLst>
                    <a:path w="56" h="46">
                      <a:moveTo>
                        <a:pt x="44" y="2"/>
                      </a:moveTo>
                      <a:cubicBezTo>
                        <a:pt x="37" y="0"/>
                        <a:pt x="10" y="1"/>
                        <a:pt x="5" y="8"/>
                      </a:cubicBezTo>
                      <a:cubicBezTo>
                        <a:pt x="0" y="15"/>
                        <a:pt x="4" y="42"/>
                        <a:pt x="11" y="44"/>
                      </a:cubicBezTo>
                      <a:cubicBezTo>
                        <a:pt x="18" y="46"/>
                        <a:pt x="44" y="30"/>
                        <a:pt x="50" y="23"/>
                      </a:cubicBezTo>
                      <a:cubicBezTo>
                        <a:pt x="56" y="16"/>
                        <a:pt x="51" y="4"/>
                        <a:pt x="44" y="2"/>
                      </a:cubicBezTo>
                      <a:close/>
                    </a:path>
                  </a:pathLst>
                </a:custGeom>
                <a:noFill/>
                <a:ln w="9525" cap="flat" cmpd="sng">
                  <a:solidFill>
                    <a:srgbClr val="969696"/>
                  </a:solidFill>
                  <a:prstDash val="solid"/>
                  <a:round/>
                  <a:headEnd type="none" w="med" len="med"/>
                  <a:tailEnd type="none" w="med" len="med"/>
                </a:ln>
                <a:effectLst/>
              </p:spPr>
              <p:txBody>
                <a:bodyPr/>
                <a:lstStyle/>
                <a:p>
                  <a:endParaRPr lang="fr-FR"/>
                </a:p>
              </p:txBody>
            </p:sp>
          </p:grpSp>
        </p:grpSp>
        <p:sp>
          <p:nvSpPr>
            <p:cNvPr id="56" name="Freeform 431"/>
            <p:cNvSpPr>
              <a:spLocks/>
            </p:cNvSpPr>
            <p:nvPr/>
          </p:nvSpPr>
          <p:spPr bwMode="auto">
            <a:xfrm>
              <a:off x="3914" y="2594"/>
              <a:ext cx="175" cy="157"/>
            </a:xfrm>
            <a:custGeom>
              <a:avLst/>
              <a:gdLst/>
              <a:ahLst/>
              <a:cxnLst>
                <a:cxn ang="0">
                  <a:pos x="225" y="252"/>
                </a:cxn>
                <a:cxn ang="0">
                  <a:pos x="186" y="192"/>
                </a:cxn>
                <a:cxn ang="0">
                  <a:pos x="105" y="177"/>
                </a:cxn>
                <a:cxn ang="0">
                  <a:pos x="33" y="114"/>
                </a:cxn>
                <a:cxn ang="0">
                  <a:pos x="12" y="54"/>
                </a:cxn>
                <a:cxn ang="0">
                  <a:pos x="108" y="6"/>
                </a:cxn>
                <a:cxn ang="0">
                  <a:pos x="234" y="18"/>
                </a:cxn>
                <a:cxn ang="0">
                  <a:pos x="273" y="99"/>
                </a:cxn>
                <a:cxn ang="0">
                  <a:pos x="303" y="261"/>
                </a:cxn>
                <a:cxn ang="0">
                  <a:pos x="282" y="294"/>
                </a:cxn>
                <a:cxn ang="0">
                  <a:pos x="237" y="276"/>
                </a:cxn>
                <a:cxn ang="0">
                  <a:pos x="225" y="252"/>
                </a:cxn>
              </a:cxnLst>
              <a:rect l="0" t="0" r="r" b="b"/>
              <a:pathLst>
                <a:path w="304" h="296">
                  <a:moveTo>
                    <a:pt x="225" y="252"/>
                  </a:moveTo>
                  <a:cubicBezTo>
                    <a:pt x="217" y="238"/>
                    <a:pt x="206" y="204"/>
                    <a:pt x="186" y="192"/>
                  </a:cubicBezTo>
                  <a:cubicBezTo>
                    <a:pt x="166" y="180"/>
                    <a:pt x="130" y="190"/>
                    <a:pt x="105" y="177"/>
                  </a:cubicBezTo>
                  <a:cubicBezTo>
                    <a:pt x="80" y="164"/>
                    <a:pt x="48" y="134"/>
                    <a:pt x="33" y="114"/>
                  </a:cubicBezTo>
                  <a:cubicBezTo>
                    <a:pt x="18" y="94"/>
                    <a:pt x="0" y="72"/>
                    <a:pt x="12" y="54"/>
                  </a:cubicBezTo>
                  <a:cubicBezTo>
                    <a:pt x="24" y="36"/>
                    <a:pt x="71" y="12"/>
                    <a:pt x="108" y="6"/>
                  </a:cubicBezTo>
                  <a:cubicBezTo>
                    <a:pt x="145" y="0"/>
                    <a:pt x="207" y="2"/>
                    <a:pt x="234" y="18"/>
                  </a:cubicBezTo>
                  <a:cubicBezTo>
                    <a:pt x="261" y="34"/>
                    <a:pt x="262" y="59"/>
                    <a:pt x="273" y="99"/>
                  </a:cubicBezTo>
                  <a:cubicBezTo>
                    <a:pt x="284" y="139"/>
                    <a:pt x="302" y="229"/>
                    <a:pt x="303" y="261"/>
                  </a:cubicBezTo>
                  <a:cubicBezTo>
                    <a:pt x="304" y="293"/>
                    <a:pt x="293" y="292"/>
                    <a:pt x="282" y="294"/>
                  </a:cubicBezTo>
                  <a:cubicBezTo>
                    <a:pt x="271" y="296"/>
                    <a:pt x="246" y="282"/>
                    <a:pt x="237" y="276"/>
                  </a:cubicBezTo>
                  <a:cubicBezTo>
                    <a:pt x="228" y="270"/>
                    <a:pt x="233" y="266"/>
                    <a:pt x="225" y="252"/>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57" name="Freeform 432"/>
            <p:cNvSpPr>
              <a:spLocks/>
            </p:cNvSpPr>
            <p:nvPr/>
          </p:nvSpPr>
          <p:spPr bwMode="auto">
            <a:xfrm>
              <a:off x="4070" y="2604"/>
              <a:ext cx="189" cy="124"/>
            </a:xfrm>
            <a:custGeom>
              <a:avLst/>
              <a:gdLst/>
              <a:ahLst/>
              <a:cxnLst>
                <a:cxn ang="0">
                  <a:pos x="32" y="150"/>
                </a:cxn>
                <a:cxn ang="0">
                  <a:pos x="11" y="54"/>
                </a:cxn>
                <a:cxn ang="0">
                  <a:pos x="20" y="9"/>
                </a:cxn>
                <a:cxn ang="0">
                  <a:pos x="131" y="12"/>
                </a:cxn>
                <a:cxn ang="0">
                  <a:pos x="254" y="78"/>
                </a:cxn>
                <a:cxn ang="0">
                  <a:pos x="317" y="171"/>
                </a:cxn>
                <a:cxn ang="0">
                  <a:pos x="317" y="225"/>
                </a:cxn>
                <a:cxn ang="0">
                  <a:pos x="236" y="228"/>
                </a:cxn>
                <a:cxn ang="0">
                  <a:pos x="134" y="213"/>
                </a:cxn>
                <a:cxn ang="0">
                  <a:pos x="32" y="150"/>
                </a:cxn>
              </a:cxnLst>
              <a:rect l="0" t="0" r="r" b="b"/>
              <a:pathLst>
                <a:path w="330" h="234">
                  <a:moveTo>
                    <a:pt x="32" y="150"/>
                  </a:moveTo>
                  <a:cubicBezTo>
                    <a:pt x="12" y="124"/>
                    <a:pt x="13" y="77"/>
                    <a:pt x="11" y="54"/>
                  </a:cubicBezTo>
                  <a:cubicBezTo>
                    <a:pt x="9" y="31"/>
                    <a:pt x="0" y="16"/>
                    <a:pt x="20" y="9"/>
                  </a:cubicBezTo>
                  <a:cubicBezTo>
                    <a:pt x="40" y="2"/>
                    <a:pt x="92" y="0"/>
                    <a:pt x="131" y="12"/>
                  </a:cubicBezTo>
                  <a:cubicBezTo>
                    <a:pt x="170" y="24"/>
                    <a:pt x="223" y="51"/>
                    <a:pt x="254" y="78"/>
                  </a:cubicBezTo>
                  <a:cubicBezTo>
                    <a:pt x="285" y="105"/>
                    <a:pt x="306" y="146"/>
                    <a:pt x="317" y="171"/>
                  </a:cubicBezTo>
                  <a:cubicBezTo>
                    <a:pt x="328" y="196"/>
                    <a:pt x="330" y="216"/>
                    <a:pt x="317" y="225"/>
                  </a:cubicBezTo>
                  <a:cubicBezTo>
                    <a:pt x="304" y="234"/>
                    <a:pt x="266" y="230"/>
                    <a:pt x="236" y="228"/>
                  </a:cubicBezTo>
                  <a:cubicBezTo>
                    <a:pt x="206" y="226"/>
                    <a:pt x="168" y="226"/>
                    <a:pt x="134" y="213"/>
                  </a:cubicBezTo>
                  <a:cubicBezTo>
                    <a:pt x="100" y="200"/>
                    <a:pt x="52" y="176"/>
                    <a:pt x="32" y="150"/>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58" name="Freeform 433"/>
            <p:cNvSpPr>
              <a:spLocks/>
            </p:cNvSpPr>
            <p:nvPr/>
          </p:nvSpPr>
          <p:spPr bwMode="auto">
            <a:xfrm>
              <a:off x="4267" y="2662"/>
              <a:ext cx="177" cy="128"/>
            </a:xfrm>
            <a:custGeom>
              <a:avLst/>
              <a:gdLst/>
              <a:ahLst/>
              <a:cxnLst>
                <a:cxn ang="0">
                  <a:pos x="81" y="167"/>
                </a:cxn>
                <a:cxn ang="0">
                  <a:pos x="81" y="113"/>
                </a:cxn>
                <a:cxn ang="0">
                  <a:pos x="30" y="62"/>
                </a:cxn>
                <a:cxn ang="0">
                  <a:pos x="12" y="29"/>
                </a:cxn>
                <a:cxn ang="0">
                  <a:pos x="99" y="5"/>
                </a:cxn>
                <a:cxn ang="0">
                  <a:pos x="207" y="59"/>
                </a:cxn>
                <a:cxn ang="0">
                  <a:pos x="294" y="143"/>
                </a:cxn>
                <a:cxn ang="0">
                  <a:pos x="291" y="218"/>
                </a:cxn>
                <a:cxn ang="0">
                  <a:pos x="216" y="242"/>
                </a:cxn>
                <a:cxn ang="0">
                  <a:pos x="180" y="227"/>
                </a:cxn>
                <a:cxn ang="0">
                  <a:pos x="123" y="182"/>
                </a:cxn>
                <a:cxn ang="0">
                  <a:pos x="81" y="167"/>
                </a:cxn>
              </a:cxnLst>
              <a:rect l="0" t="0" r="r" b="b"/>
              <a:pathLst>
                <a:path w="308" h="243">
                  <a:moveTo>
                    <a:pt x="81" y="167"/>
                  </a:moveTo>
                  <a:cubicBezTo>
                    <a:pt x="74" y="155"/>
                    <a:pt x="89" y="130"/>
                    <a:pt x="81" y="113"/>
                  </a:cubicBezTo>
                  <a:cubicBezTo>
                    <a:pt x="73" y="96"/>
                    <a:pt x="41" y="76"/>
                    <a:pt x="30" y="62"/>
                  </a:cubicBezTo>
                  <a:cubicBezTo>
                    <a:pt x="19" y="48"/>
                    <a:pt x="0" y="39"/>
                    <a:pt x="12" y="29"/>
                  </a:cubicBezTo>
                  <a:cubicBezTo>
                    <a:pt x="24" y="19"/>
                    <a:pt x="67" y="0"/>
                    <a:pt x="99" y="5"/>
                  </a:cubicBezTo>
                  <a:cubicBezTo>
                    <a:pt x="131" y="10"/>
                    <a:pt x="175" y="36"/>
                    <a:pt x="207" y="59"/>
                  </a:cubicBezTo>
                  <a:cubicBezTo>
                    <a:pt x="239" y="82"/>
                    <a:pt x="280" y="117"/>
                    <a:pt x="294" y="143"/>
                  </a:cubicBezTo>
                  <a:cubicBezTo>
                    <a:pt x="308" y="169"/>
                    <a:pt x="304" y="201"/>
                    <a:pt x="291" y="218"/>
                  </a:cubicBezTo>
                  <a:cubicBezTo>
                    <a:pt x="278" y="235"/>
                    <a:pt x="234" y="241"/>
                    <a:pt x="216" y="242"/>
                  </a:cubicBezTo>
                  <a:cubicBezTo>
                    <a:pt x="198" y="243"/>
                    <a:pt x="195" y="237"/>
                    <a:pt x="180" y="227"/>
                  </a:cubicBezTo>
                  <a:cubicBezTo>
                    <a:pt x="165" y="217"/>
                    <a:pt x="138" y="191"/>
                    <a:pt x="123" y="182"/>
                  </a:cubicBezTo>
                  <a:cubicBezTo>
                    <a:pt x="108" y="173"/>
                    <a:pt x="88" y="179"/>
                    <a:pt x="81" y="167"/>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59" name="Oval 434"/>
            <p:cNvSpPr>
              <a:spLocks noChangeAspect="1" noChangeArrowheads="1"/>
            </p:cNvSpPr>
            <p:nvPr/>
          </p:nvSpPr>
          <p:spPr bwMode="auto">
            <a:xfrm>
              <a:off x="4147" y="2647"/>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60" name="Oval 435"/>
            <p:cNvSpPr>
              <a:spLocks noChangeAspect="1" noChangeArrowheads="1"/>
            </p:cNvSpPr>
            <p:nvPr/>
          </p:nvSpPr>
          <p:spPr bwMode="auto">
            <a:xfrm>
              <a:off x="4019" y="2650"/>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61" name="Oval 436"/>
            <p:cNvSpPr>
              <a:spLocks noChangeAspect="1" noChangeArrowheads="1"/>
            </p:cNvSpPr>
            <p:nvPr/>
          </p:nvSpPr>
          <p:spPr bwMode="auto">
            <a:xfrm>
              <a:off x="4352" y="2718"/>
              <a:ext cx="25" cy="24"/>
            </a:xfrm>
            <a:prstGeom prst="ellipse">
              <a:avLst/>
            </a:prstGeom>
            <a:solidFill>
              <a:schemeClr val="bg1"/>
            </a:solidFill>
            <a:ln w="9525">
              <a:solidFill>
                <a:srgbClr val="000000"/>
              </a:solidFill>
              <a:round/>
              <a:headEnd/>
              <a:tailEnd/>
            </a:ln>
            <a:effectLst/>
          </p:spPr>
          <p:txBody>
            <a:bodyPr/>
            <a:lstStyle/>
            <a:p>
              <a:endParaRPr lang="fr-FR"/>
            </a:p>
          </p:txBody>
        </p:sp>
        <p:sp>
          <p:nvSpPr>
            <p:cNvPr id="62" name="Freeform 437"/>
            <p:cNvSpPr>
              <a:spLocks/>
            </p:cNvSpPr>
            <p:nvPr/>
          </p:nvSpPr>
          <p:spPr bwMode="auto">
            <a:xfrm>
              <a:off x="4424" y="2763"/>
              <a:ext cx="150" cy="161"/>
            </a:xfrm>
            <a:custGeom>
              <a:avLst/>
              <a:gdLst/>
              <a:ahLst/>
              <a:cxnLst>
                <a:cxn ang="0">
                  <a:pos x="6" y="101"/>
                </a:cxn>
                <a:cxn ang="0">
                  <a:pos x="51" y="269"/>
                </a:cxn>
                <a:cxn ang="0">
                  <a:pos x="180" y="293"/>
                </a:cxn>
                <a:cxn ang="0">
                  <a:pos x="255" y="209"/>
                </a:cxn>
                <a:cxn ang="0">
                  <a:pos x="225" y="158"/>
                </a:cxn>
                <a:cxn ang="0">
                  <a:pos x="162" y="125"/>
                </a:cxn>
                <a:cxn ang="0">
                  <a:pos x="141" y="65"/>
                </a:cxn>
                <a:cxn ang="0">
                  <a:pos x="114" y="8"/>
                </a:cxn>
                <a:cxn ang="0">
                  <a:pos x="51" y="17"/>
                </a:cxn>
                <a:cxn ang="0">
                  <a:pos x="12" y="62"/>
                </a:cxn>
                <a:cxn ang="0">
                  <a:pos x="6" y="101"/>
                </a:cxn>
              </a:cxnLst>
              <a:rect l="0" t="0" r="r" b="b"/>
              <a:pathLst>
                <a:path w="262" h="303">
                  <a:moveTo>
                    <a:pt x="6" y="101"/>
                  </a:moveTo>
                  <a:cubicBezTo>
                    <a:pt x="12" y="135"/>
                    <a:pt x="22" y="237"/>
                    <a:pt x="51" y="269"/>
                  </a:cubicBezTo>
                  <a:cubicBezTo>
                    <a:pt x="80" y="301"/>
                    <a:pt x="146" y="303"/>
                    <a:pt x="180" y="293"/>
                  </a:cubicBezTo>
                  <a:cubicBezTo>
                    <a:pt x="214" y="283"/>
                    <a:pt x="248" y="231"/>
                    <a:pt x="255" y="209"/>
                  </a:cubicBezTo>
                  <a:cubicBezTo>
                    <a:pt x="262" y="187"/>
                    <a:pt x="240" y="172"/>
                    <a:pt x="225" y="158"/>
                  </a:cubicBezTo>
                  <a:cubicBezTo>
                    <a:pt x="210" y="144"/>
                    <a:pt x="176" y="140"/>
                    <a:pt x="162" y="125"/>
                  </a:cubicBezTo>
                  <a:cubicBezTo>
                    <a:pt x="148" y="110"/>
                    <a:pt x="149" y="85"/>
                    <a:pt x="141" y="65"/>
                  </a:cubicBezTo>
                  <a:cubicBezTo>
                    <a:pt x="133" y="45"/>
                    <a:pt x="129" y="16"/>
                    <a:pt x="114" y="8"/>
                  </a:cubicBezTo>
                  <a:cubicBezTo>
                    <a:pt x="99" y="0"/>
                    <a:pt x="68" y="8"/>
                    <a:pt x="51" y="17"/>
                  </a:cubicBezTo>
                  <a:cubicBezTo>
                    <a:pt x="34" y="26"/>
                    <a:pt x="19" y="48"/>
                    <a:pt x="12" y="62"/>
                  </a:cubicBezTo>
                  <a:cubicBezTo>
                    <a:pt x="5" y="76"/>
                    <a:pt x="0" y="67"/>
                    <a:pt x="6" y="101"/>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63" name="Freeform 438"/>
            <p:cNvSpPr>
              <a:spLocks/>
            </p:cNvSpPr>
            <p:nvPr/>
          </p:nvSpPr>
          <p:spPr bwMode="auto">
            <a:xfrm>
              <a:off x="4278" y="2796"/>
              <a:ext cx="170" cy="142"/>
            </a:xfrm>
            <a:custGeom>
              <a:avLst/>
              <a:gdLst/>
              <a:ahLst/>
              <a:cxnLst>
                <a:cxn ang="0">
                  <a:pos x="264" y="52"/>
                </a:cxn>
                <a:cxn ang="0">
                  <a:pos x="180" y="4"/>
                </a:cxn>
                <a:cxn ang="0">
                  <a:pos x="90" y="28"/>
                </a:cxn>
                <a:cxn ang="0">
                  <a:pos x="24" y="100"/>
                </a:cxn>
                <a:cxn ang="0">
                  <a:pos x="15" y="139"/>
                </a:cxn>
                <a:cxn ang="0">
                  <a:pos x="114" y="187"/>
                </a:cxn>
                <a:cxn ang="0">
                  <a:pos x="150" y="235"/>
                </a:cxn>
                <a:cxn ang="0">
                  <a:pos x="258" y="265"/>
                </a:cxn>
                <a:cxn ang="0">
                  <a:pos x="294" y="211"/>
                </a:cxn>
                <a:cxn ang="0">
                  <a:pos x="276" y="145"/>
                </a:cxn>
                <a:cxn ang="0">
                  <a:pos x="270" y="91"/>
                </a:cxn>
                <a:cxn ang="0">
                  <a:pos x="264" y="52"/>
                </a:cxn>
              </a:cxnLst>
              <a:rect l="0" t="0" r="r" b="b"/>
              <a:pathLst>
                <a:path w="297" h="269">
                  <a:moveTo>
                    <a:pt x="264" y="52"/>
                  </a:moveTo>
                  <a:cubicBezTo>
                    <a:pt x="249" y="38"/>
                    <a:pt x="209" y="8"/>
                    <a:pt x="180" y="4"/>
                  </a:cubicBezTo>
                  <a:cubicBezTo>
                    <a:pt x="151" y="0"/>
                    <a:pt x="116" y="12"/>
                    <a:pt x="90" y="28"/>
                  </a:cubicBezTo>
                  <a:cubicBezTo>
                    <a:pt x="64" y="44"/>
                    <a:pt x="36" y="82"/>
                    <a:pt x="24" y="100"/>
                  </a:cubicBezTo>
                  <a:cubicBezTo>
                    <a:pt x="12" y="118"/>
                    <a:pt x="0" y="125"/>
                    <a:pt x="15" y="139"/>
                  </a:cubicBezTo>
                  <a:cubicBezTo>
                    <a:pt x="30" y="153"/>
                    <a:pt x="92" y="171"/>
                    <a:pt x="114" y="187"/>
                  </a:cubicBezTo>
                  <a:cubicBezTo>
                    <a:pt x="136" y="203"/>
                    <a:pt x="126" y="222"/>
                    <a:pt x="150" y="235"/>
                  </a:cubicBezTo>
                  <a:cubicBezTo>
                    <a:pt x="174" y="248"/>
                    <a:pt x="234" y="269"/>
                    <a:pt x="258" y="265"/>
                  </a:cubicBezTo>
                  <a:cubicBezTo>
                    <a:pt x="282" y="261"/>
                    <a:pt x="291" y="231"/>
                    <a:pt x="294" y="211"/>
                  </a:cubicBezTo>
                  <a:cubicBezTo>
                    <a:pt x="297" y="191"/>
                    <a:pt x="280" y="165"/>
                    <a:pt x="276" y="145"/>
                  </a:cubicBezTo>
                  <a:cubicBezTo>
                    <a:pt x="272" y="125"/>
                    <a:pt x="271" y="105"/>
                    <a:pt x="270" y="91"/>
                  </a:cubicBezTo>
                  <a:cubicBezTo>
                    <a:pt x="269" y="77"/>
                    <a:pt x="279" y="66"/>
                    <a:pt x="264" y="52"/>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64" name="Oval 439"/>
            <p:cNvSpPr>
              <a:spLocks noChangeAspect="1" noChangeArrowheads="1"/>
            </p:cNvSpPr>
            <p:nvPr/>
          </p:nvSpPr>
          <p:spPr bwMode="auto">
            <a:xfrm>
              <a:off x="4372" y="2850"/>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65" name="Oval 440"/>
            <p:cNvSpPr>
              <a:spLocks noChangeAspect="1" noChangeArrowheads="1"/>
            </p:cNvSpPr>
            <p:nvPr/>
          </p:nvSpPr>
          <p:spPr bwMode="auto">
            <a:xfrm>
              <a:off x="4477" y="2837"/>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66" name="Freeform 441"/>
            <p:cNvSpPr>
              <a:spLocks/>
            </p:cNvSpPr>
            <p:nvPr/>
          </p:nvSpPr>
          <p:spPr bwMode="auto">
            <a:xfrm>
              <a:off x="4201" y="2733"/>
              <a:ext cx="121" cy="139"/>
            </a:xfrm>
            <a:custGeom>
              <a:avLst/>
              <a:gdLst/>
              <a:ahLst/>
              <a:cxnLst>
                <a:cxn ang="0">
                  <a:pos x="1" y="44"/>
                </a:cxn>
                <a:cxn ang="0">
                  <a:pos x="13" y="140"/>
                </a:cxn>
                <a:cxn ang="0">
                  <a:pos x="34" y="248"/>
                </a:cxn>
                <a:cxn ang="0">
                  <a:pos x="115" y="230"/>
                </a:cxn>
                <a:cxn ang="0">
                  <a:pos x="190" y="128"/>
                </a:cxn>
                <a:cxn ang="0">
                  <a:pos x="205" y="68"/>
                </a:cxn>
                <a:cxn ang="0">
                  <a:pos x="160" y="26"/>
                </a:cxn>
                <a:cxn ang="0">
                  <a:pos x="94" y="5"/>
                </a:cxn>
                <a:cxn ang="0">
                  <a:pos x="22" y="5"/>
                </a:cxn>
                <a:cxn ang="0">
                  <a:pos x="1" y="44"/>
                </a:cxn>
              </a:cxnLst>
              <a:rect l="0" t="0" r="r" b="b"/>
              <a:pathLst>
                <a:path w="210" h="263">
                  <a:moveTo>
                    <a:pt x="1" y="44"/>
                  </a:moveTo>
                  <a:cubicBezTo>
                    <a:pt x="0" y="66"/>
                    <a:pt x="7" y="106"/>
                    <a:pt x="13" y="140"/>
                  </a:cubicBezTo>
                  <a:cubicBezTo>
                    <a:pt x="19" y="174"/>
                    <a:pt x="17" y="233"/>
                    <a:pt x="34" y="248"/>
                  </a:cubicBezTo>
                  <a:cubicBezTo>
                    <a:pt x="51" y="263"/>
                    <a:pt x="89" y="250"/>
                    <a:pt x="115" y="230"/>
                  </a:cubicBezTo>
                  <a:cubicBezTo>
                    <a:pt x="141" y="210"/>
                    <a:pt x="175" y="155"/>
                    <a:pt x="190" y="128"/>
                  </a:cubicBezTo>
                  <a:cubicBezTo>
                    <a:pt x="205" y="101"/>
                    <a:pt x="210" y="85"/>
                    <a:pt x="205" y="68"/>
                  </a:cubicBezTo>
                  <a:cubicBezTo>
                    <a:pt x="200" y="51"/>
                    <a:pt x="178" y="36"/>
                    <a:pt x="160" y="26"/>
                  </a:cubicBezTo>
                  <a:cubicBezTo>
                    <a:pt x="142" y="16"/>
                    <a:pt x="117" y="8"/>
                    <a:pt x="94" y="5"/>
                  </a:cubicBezTo>
                  <a:cubicBezTo>
                    <a:pt x="71" y="2"/>
                    <a:pt x="39" y="0"/>
                    <a:pt x="22" y="5"/>
                  </a:cubicBezTo>
                  <a:cubicBezTo>
                    <a:pt x="5" y="10"/>
                    <a:pt x="2" y="22"/>
                    <a:pt x="1" y="44"/>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67" name="Oval 442"/>
            <p:cNvSpPr>
              <a:spLocks noChangeAspect="1" noChangeArrowheads="1"/>
            </p:cNvSpPr>
            <p:nvPr/>
          </p:nvSpPr>
          <p:spPr bwMode="auto">
            <a:xfrm>
              <a:off x="4243" y="2780"/>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68" name="Freeform 443"/>
            <p:cNvSpPr>
              <a:spLocks/>
            </p:cNvSpPr>
            <p:nvPr/>
          </p:nvSpPr>
          <p:spPr bwMode="auto">
            <a:xfrm>
              <a:off x="4080" y="2726"/>
              <a:ext cx="131" cy="172"/>
            </a:xfrm>
            <a:custGeom>
              <a:avLst/>
              <a:gdLst/>
              <a:ahLst/>
              <a:cxnLst>
                <a:cxn ang="0">
                  <a:pos x="8" y="97"/>
                </a:cxn>
                <a:cxn ang="0">
                  <a:pos x="71" y="10"/>
                </a:cxn>
                <a:cxn ang="0">
                  <a:pos x="164" y="40"/>
                </a:cxn>
                <a:cxn ang="0">
                  <a:pos x="218" y="139"/>
                </a:cxn>
                <a:cxn ang="0">
                  <a:pos x="224" y="274"/>
                </a:cxn>
                <a:cxn ang="0">
                  <a:pos x="191" y="325"/>
                </a:cxn>
                <a:cxn ang="0">
                  <a:pos x="128" y="283"/>
                </a:cxn>
                <a:cxn ang="0">
                  <a:pos x="65" y="217"/>
                </a:cxn>
                <a:cxn ang="0">
                  <a:pos x="23" y="157"/>
                </a:cxn>
                <a:cxn ang="0">
                  <a:pos x="8" y="97"/>
                </a:cxn>
              </a:cxnLst>
              <a:rect l="0" t="0" r="r" b="b"/>
              <a:pathLst>
                <a:path w="228" h="326">
                  <a:moveTo>
                    <a:pt x="8" y="97"/>
                  </a:moveTo>
                  <a:cubicBezTo>
                    <a:pt x="16" y="73"/>
                    <a:pt x="45" y="20"/>
                    <a:pt x="71" y="10"/>
                  </a:cubicBezTo>
                  <a:cubicBezTo>
                    <a:pt x="97" y="0"/>
                    <a:pt x="140" y="19"/>
                    <a:pt x="164" y="40"/>
                  </a:cubicBezTo>
                  <a:cubicBezTo>
                    <a:pt x="188" y="61"/>
                    <a:pt x="208" y="100"/>
                    <a:pt x="218" y="139"/>
                  </a:cubicBezTo>
                  <a:cubicBezTo>
                    <a:pt x="228" y="178"/>
                    <a:pt x="228" y="243"/>
                    <a:pt x="224" y="274"/>
                  </a:cubicBezTo>
                  <a:cubicBezTo>
                    <a:pt x="220" y="305"/>
                    <a:pt x="207" y="324"/>
                    <a:pt x="191" y="325"/>
                  </a:cubicBezTo>
                  <a:cubicBezTo>
                    <a:pt x="175" y="326"/>
                    <a:pt x="149" y="301"/>
                    <a:pt x="128" y="283"/>
                  </a:cubicBezTo>
                  <a:cubicBezTo>
                    <a:pt x="107" y="265"/>
                    <a:pt x="82" y="238"/>
                    <a:pt x="65" y="217"/>
                  </a:cubicBezTo>
                  <a:cubicBezTo>
                    <a:pt x="48" y="196"/>
                    <a:pt x="33" y="176"/>
                    <a:pt x="23" y="157"/>
                  </a:cubicBezTo>
                  <a:cubicBezTo>
                    <a:pt x="13" y="138"/>
                    <a:pt x="0" y="121"/>
                    <a:pt x="8" y="97"/>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69" name="Freeform 444"/>
            <p:cNvSpPr>
              <a:spLocks/>
            </p:cNvSpPr>
            <p:nvPr/>
          </p:nvSpPr>
          <p:spPr bwMode="auto">
            <a:xfrm>
              <a:off x="4088" y="2851"/>
              <a:ext cx="134" cy="205"/>
            </a:xfrm>
            <a:custGeom>
              <a:avLst/>
              <a:gdLst/>
              <a:ahLst/>
              <a:cxnLst>
                <a:cxn ang="0">
                  <a:pos x="171" y="161"/>
                </a:cxn>
                <a:cxn ang="0">
                  <a:pos x="108" y="62"/>
                </a:cxn>
                <a:cxn ang="0">
                  <a:pos x="57" y="17"/>
                </a:cxn>
                <a:cxn ang="0">
                  <a:pos x="6" y="20"/>
                </a:cxn>
                <a:cxn ang="0">
                  <a:pos x="21" y="140"/>
                </a:cxn>
                <a:cxn ang="0">
                  <a:pos x="60" y="230"/>
                </a:cxn>
                <a:cxn ang="0">
                  <a:pos x="144" y="368"/>
                </a:cxn>
                <a:cxn ang="0">
                  <a:pos x="222" y="350"/>
                </a:cxn>
                <a:cxn ang="0">
                  <a:pos x="219" y="275"/>
                </a:cxn>
                <a:cxn ang="0">
                  <a:pos x="195" y="191"/>
                </a:cxn>
                <a:cxn ang="0">
                  <a:pos x="171" y="161"/>
                </a:cxn>
              </a:cxnLst>
              <a:rect l="0" t="0" r="r" b="b"/>
              <a:pathLst>
                <a:path w="234" h="388">
                  <a:moveTo>
                    <a:pt x="171" y="161"/>
                  </a:moveTo>
                  <a:cubicBezTo>
                    <a:pt x="157" y="140"/>
                    <a:pt x="127" y="86"/>
                    <a:pt x="108" y="62"/>
                  </a:cubicBezTo>
                  <a:cubicBezTo>
                    <a:pt x="89" y="38"/>
                    <a:pt x="74" y="24"/>
                    <a:pt x="57" y="17"/>
                  </a:cubicBezTo>
                  <a:cubicBezTo>
                    <a:pt x="40" y="10"/>
                    <a:pt x="12" y="0"/>
                    <a:pt x="6" y="20"/>
                  </a:cubicBezTo>
                  <a:cubicBezTo>
                    <a:pt x="0" y="40"/>
                    <a:pt x="12" y="105"/>
                    <a:pt x="21" y="140"/>
                  </a:cubicBezTo>
                  <a:cubicBezTo>
                    <a:pt x="30" y="175"/>
                    <a:pt x="40" y="192"/>
                    <a:pt x="60" y="230"/>
                  </a:cubicBezTo>
                  <a:cubicBezTo>
                    <a:pt x="80" y="268"/>
                    <a:pt x="117" y="348"/>
                    <a:pt x="144" y="368"/>
                  </a:cubicBezTo>
                  <a:cubicBezTo>
                    <a:pt x="171" y="388"/>
                    <a:pt x="210" y="366"/>
                    <a:pt x="222" y="350"/>
                  </a:cubicBezTo>
                  <a:cubicBezTo>
                    <a:pt x="234" y="334"/>
                    <a:pt x="223" y="301"/>
                    <a:pt x="219" y="275"/>
                  </a:cubicBezTo>
                  <a:cubicBezTo>
                    <a:pt x="215" y="249"/>
                    <a:pt x="204" y="212"/>
                    <a:pt x="195" y="191"/>
                  </a:cubicBezTo>
                  <a:cubicBezTo>
                    <a:pt x="186" y="170"/>
                    <a:pt x="185" y="182"/>
                    <a:pt x="171" y="161"/>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0" name="Freeform 445"/>
            <p:cNvSpPr>
              <a:spLocks/>
            </p:cNvSpPr>
            <p:nvPr/>
          </p:nvSpPr>
          <p:spPr bwMode="auto">
            <a:xfrm>
              <a:off x="4202" y="2881"/>
              <a:ext cx="120" cy="172"/>
            </a:xfrm>
            <a:custGeom>
              <a:avLst/>
              <a:gdLst/>
              <a:ahLst/>
              <a:cxnLst>
                <a:cxn ang="0">
                  <a:pos x="117" y="280"/>
                </a:cxn>
                <a:cxn ang="0">
                  <a:pos x="72" y="322"/>
                </a:cxn>
                <a:cxn ang="0">
                  <a:pos x="33" y="268"/>
                </a:cxn>
                <a:cxn ang="0">
                  <a:pos x="33" y="190"/>
                </a:cxn>
                <a:cxn ang="0">
                  <a:pos x="3" y="121"/>
                </a:cxn>
                <a:cxn ang="0">
                  <a:pos x="18" y="58"/>
                </a:cxn>
                <a:cxn ang="0">
                  <a:pos x="63" y="7"/>
                </a:cxn>
                <a:cxn ang="0">
                  <a:pos x="180" y="13"/>
                </a:cxn>
                <a:cxn ang="0">
                  <a:pos x="204" y="64"/>
                </a:cxn>
                <a:cxn ang="0">
                  <a:pos x="147" y="184"/>
                </a:cxn>
                <a:cxn ang="0">
                  <a:pos x="117" y="280"/>
                </a:cxn>
              </a:cxnLst>
              <a:rect l="0" t="0" r="r" b="b"/>
              <a:pathLst>
                <a:path w="209" h="324">
                  <a:moveTo>
                    <a:pt x="117" y="280"/>
                  </a:moveTo>
                  <a:cubicBezTo>
                    <a:pt x="104" y="303"/>
                    <a:pt x="86" y="324"/>
                    <a:pt x="72" y="322"/>
                  </a:cubicBezTo>
                  <a:cubicBezTo>
                    <a:pt x="58" y="320"/>
                    <a:pt x="40" y="290"/>
                    <a:pt x="33" y="268"/>
                  </a:cubicBezTo>
                  <a:cubicBezTo>
                    <a:pt x="26" y="246"/>
                    <a:pt x="38" y="214"/>
                    <a:pt x="33" y="190"/>
                  </a:cubicBezTo>
                  <a:cubicBezTo>
                    <a:pt x="28" y="166"/>
                    <a:pt x="6" y="143"/>
                    <a:pt x="3" y="121"/>
                  </a:cubicBezTo>
                  <a:cubicBezTo>
                    <a:pt x="0" y="99"/>
                    <a:pt x="8" y="77"/>
                    <a:pt x="18" y="58"/>
                  </a:cubicBezTo>
                  <a:cubicBezTo>
                    <a:pt x="28" y="39"/>
                    <a:pt x="36" y="14"/>
                    <a:pt x="63" y="7"/>
                  </a:cubicBezTo>
                  <a:cubicBezTo>
                    <a:pt x="90" y="0"/>
                    <a:pt x="157" y="4"/>
                    <a:pt x="180" y="13"/>
                  </a:cubicBezTo>
                  <a:cubicBezTo>
                    <a:pt x="203" y="22"/>
                    <a:pt x="209" y="36"/>
                    <a:pt x="204" y="64"/>
                  </a:cubicBezTo>
                  <a:cubicBezTo>
                    <a:pt x="199" y="92"/>
                    <a:pt x="160" y="148"/>
                    <a:pt x="147" y="184"/>
                  </a:cubicBezTo>
                  <a:cubicBezTo>
                    <a:pt x="134" y="220"/>
                    <a:pt x="130" y="257"/>
                    <a:pt x="117" y="280"/>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1" name="Freeform 446"/>
            <p:cNvSpPr>
              <a:spLocks/>
            </p:cNvSpPr>
            <p:nvPr/>
          </p:nvSpPr>
          <p:spPr bwMode="auto">
            <a:xfrm>
              <a:off x="4341" y="2952"/>
              <a:ext cx="168" cy="131"/>
            </a:xfrm>
            <a:custGeom>
              <a:avLst/>
              <a:gdLst/>
              <a:ahLst/>
              <a:cxnLst>
                <a:cxn ang="0">
                  <a:pos x="154" y="45"/>
                </a:cxn>
                <a:cxn ang="0">
                  <a:pos x="91" y="138"/>
                </a:cxn>
                <a:cxn ang="0">
                  <a:pos x="22" y="207"/>
                </a:cxn>
                <a:cxn ang="0">
                  <a:pos x="31" y="246"/>
                </a:cxn>
                <a:cxn ang="0">
                  <a:pos x="208" y="216"/>
                </a:cxn>
                <a:cxn ang="0">
                  <a:pos x="283" y="99"/>
                </a:cxn>
                <a:cxn ang="0">
                  <a:pos x="271" y="27"/>
                </a:cxn>
                <a:cxn ang="0">
                  <a:pos x="205" y="3"/>
                </a:cxn>
                <a:cxn ang="0">
                  <a:pos x="154" y="45"/>
                </a:cxn>
              </a:cxnLst>
              <a:rect l="0" t="0" r="r" b="b"/>
              <a:pathLst>
                <a:path w="294" h="247">
                  <a:moveTo>
                    <a:pt x="154" y="45"/>
                  </a:moveTo>
                  <a:cubicBezTo>
                    <a:pt x="135" y="67"/>
                    <a:pt x="113" y="111"/>
                    <a:pt x="91" y="138"/>
                  </a:cubicBezTo>
                  <a:cubicBezTo>
                    <a:pt x="69" y="165"/>
                    <a:pt x="32" y="189"/>
                    <a:pt x="22" y="207"/>
                  </a:cubicBezTo>
                  <a:cubicBezTo>
                    <a:pt x="12" y="225"/>
                    <a:pt x="0" y="245"/>
                    <a:pt x="31" y="246"/>
                  </a:cubicBezTo>
                  <a:cubicBezTo>
                    <a:pt x="62" y="247"/>
                    <a:pt x="166" y="240"/>
                    <a:pt x="208" y="216"/>
                  </a:cubicBezTo>
                  <a:cubicBezTo>
                    <a:pt x="250" y="192"/>
                    <a:pt x="272" y="131"/>
                    <a:pt x="283" y="99"/>
                  </a:cubicBezTo>
                  <a:cubicBezTo>
                    <a:pt x="294" y="67"/>
                    <a:pt x="284" y="43"/>
                    <a:pt x="271" y="27"/>
                  </a:cubicBezTo>
                  <a:cubicBezTo>
                    <a:pt x="258" y="11"/>
                    <a:pt x="222" y="0"/>
                    <a:pt x="205" y="3"/>
                  </a:cubicBezTo>
                  <a:cubicBezTo>
                    <a:pt x="188" y="6"/>
                    <a:pt x="173" y="23"/>
                    <a:pt x="154" y="45"/>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2" name="Freeform 447"/>
            <p:cNvSpPr>
              <a:spLocks/>
            </p:cNvSpPr>
            <p:nvPr/>
          </p:nvSpPr>
          <p:spPr bwMode="auto">
            <a:xfrm>
              <a:off x="4481" y="2920"/>
              <a:ext cx="104" cy="177"/>
            </a:xfrm>
            <a:custGeom>
              <a:avLst/>
              <a:gdLst/>
              <a:ahLst/>
              <a:cxnLst>
                <a:cxn ang="0">
                  <a:pos x="51" y="139"/>
                </a:cxn>
                <a:cxn ang="0">
                  <a:pos x="63" y="268"/>
                </a:cxn>
                <a:cxn ang="0">
                  <a:pos x="141" y="328"/>
                </a:cxn>
                <a:cxn ang="0">
                  <a:pos x="153" y="217"/>
                </a:cxn>
                <a:cxn ang="0">
                  <a:pos x="177" y="97"/>
                </a:cxn>
                <a:cxn ang="0">
                  <a:pos x="177" y="22"/>
                </a:cxn>
                <a:cxn ang="0">
                  <a:pos x="144" y="1"/>
                </a:cxn>
                <a:cxn ang="0">
                  <a:pos x="45" y="16"/>
                </a:cxn>
                <a:cxn ang="0">
                  <a:pos x="0" y="34"/>
                </a:cxn>
                <a:cxn ang="0">
                  <a:pos x="48" y="100"/>
                </a:cxn>
                <a:cxn ang="0">
                  <a:pos x="51" y="139"/>
                </a:cxn>
              </a:cxnLst>
              <a:rect l="0" t="0" r="r" b="b"/>
              <a:pathLst>
                <a:path w="182" h="336">
                  <a:moveTo>
                    <a:pt x="51" y="139"/>
                  </a:moveTo>
                  <a:cubicBezTo>
                    <a:pt x="54" y="167"/>
                    <a:pt x="48" y="237"/>
                    <a:pt x="63" y="268"/>
                  </a:cubicBezTo>
                  <a:cubicBezTo>
                    <a:pt x="78" y="299"/>
                    <a:pt x="126" y="336"/>
                    <a:pt x="141" y="328"/>
                  </a:cubicBezTo>
                  <a:cubicBezTo>
                    <a:pt x="156" y="320"/>
                    <a:pt x="147" y="256"/>
                    <a:pt x="153" y="217"/>
                  </a:cubicBezTo>
                  <a:cubicBezTo>
                    <a:pt x="159" y="178"/>
                    <a:pt x="173" y="129"/>
                    <a:pt x="177" y="97"/>
                  </a:cubicBezTo>
                  <a:cubicBezTo>
                    <a:pt x="181" y="65"/>
                    <a:pt x="182" y="38"/>
                    <a:pt x="177" y="22"/>
                  </a:cubicBezTo>
                  <a:cubicBezTo>
                    <a:pt x="172" y="6"/>
                    <a:pt x="166" y="2"/>
                    <a:pt x="144" y="1"/>
                  </a:cubicBezTo>
                  <a:cubicBezTo>
                    <a:pt x="122" y="0"/>
                    <a:pt x="69" y="10"/>
                    <a:pt x="45" y="16"/>
                  </a:cubicBezTo>
                  <a:cubicBezTo>
                    <a:pt x="21" y="22"/>
                    <a:pt x="0" y="20"/>
                    <a:pt x="0" y="34"/>
                  </a:cubicBezTo>
                  <a:cubicBezTo>
                    <a:pt x="0" y="48"/>
                    <a:pt x="40" y="82"/>
                    <a:pt x="48" y="100"/>
                  </a:cubicBezTo>
                  <a:cubicBezTo>
                    <a:pt x="56" y="118"/>
                    <a:pt x="48" y="111"/>
                    <a:pt x="51" y="139"/>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73" name="Freeform 448"/>
            <p:cNvSpPr>
              <a:spLocks/>
            </p:cNvSpPr>
            <p:nvPr/>
          </p:nvSpPr>
          <p:spPr bwMode="auto">
            <a:xfrm>
              <a:off x="3996" y="2840"/>
              <a:ext cx="97" cy="101"/>
            </a:xfrm>
            <a:custGeom>
              <a:avLst/>
              <a:gdLst/>
              <a:ahLst/>
              <a:cxnLst>
                <a:cxn ang="0">
                  <a:pos x="145" y="169"/>
                </a:cxn>
                <a:cxn ang="0">
                  <a:pos x="67" y="181"/>
                </a:cxn>
                <a:cxn ang="0">
                  <a:pos x="37" y="112"/>
                </a:cxn>
                <a:cxn ang="0">
                  <a:pos x="7" y="46"/>
                </a:cxn>
                <a:cxn ang="0">
                  <a:pos x="79" y="1"/>
                </a:cxn>
                <a:cxn ang="0">
                  <a:pos x="157" y="40"/>
                </a:cxn>
                <a:cxn ang="0">
                  <a:pos x="154" y="148"/>
                </a:cxn>
                <a:cxn ang="0">
                  <a:pos x="145" y="169"/>
                </a:cxn>
              </a:cxnLst>
              <a:rect l="0" t="0" r="r" b="b"/>
              <a:pathLst>
                <a:path w="169" h="190">
                  <a:moveTo>
                    <a:pt x="145" y="169"/>
                  </a:moveTo>
                  <a:cubicBezTo>
                    <a:pt x="115" y="179"/>
                    <a:pt x="85" y="190"/>
                    <a:pt x="67" y="181"/>
                  </a:cubicBezTo>
                  <a:cubicBezTo>
                    <a:pt x="49" y="172"/>
                    <a:pt x="47" y="134"/>
                    <a:pt x="37" y="112"/>
                  </a:cubicBezTo>
                  <a:cubicBezTo>
                    <a:pt x="27" y="90"/>
                    <a:pt x="0" y="64"/>
                    <a:pt x="7" y="46"/>
                  </a:cubicBezTo>
                  <a:cubicBezTo>
                    <a:pt x="14" y="28"/>
                    <a:pt x="54" y="2"/>
                    <a:pt x="79" y="1"/>
                  </a:cubicBezTo>
                  <a:cubicBezTo>
                    <a:pt x="104" y="0"/>
                    <a:pt x="145" y="16"/>
                    <a:pt x="157" y="40"/>
                  </a:cubicBezTo>
                  <a:cubicBezTo>
                    <a:pt x="169" y="64"/>
                    <a:pt x="154" y="130"/>
                    <a:pt x="154" y="148"/>
                  </a:cubicBezTo>
                  <a:cubicBezTo>
                    <a:pt x="154" y="148"/>
                    <a:pt x="145" y="169"/>
                    <a:pt x="145" y="169"/>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4" name="Freeform 449"/>
            <p:cNvSpPr>
              <a:spLocks/>
            </p:cNvSpPr>
            <p:nvPr/>
          </p:nvSpPr>
          <p:spPr bwMode="auto">
            <a:xfrm>
              <a:off x="3911" y="2896"/>
              <a:ext cx="122" cy="189"/>
            </a:xfrm>
            <a:custGeom>
              <a:avLst/>
              <a:gdLst/>
              <a:ahLst/>
              <a:cxnLst>
                <a:cxn ang="0">
                  <a:pos x="116" y="21"/>
                </a:cxn>
                <a:cxn ang="0">
                  <a:pos x="65" y="138"/>
                </a:cxn>
                <a:cxn ang="0">
                  <a:pos x="2" y="192"/>
                </a:cxn>
                <a:cxn ang="0">
                  <a:pos x="50" y="318"/>
                </a:cxn>
                <a:cxn ang="0">
                  <a:pos x="98" y="351"/>
                </a:cxn>
                <a:cxn ang="0">
                  <a:pos x="173" y="279"/>
                </a:cxn>
                <a:cxn ang="0">
                  <a:pos x="206" y="165"/>
                </a:cxn>
                <a:cxn ang="0">
                  <a:pos x="209" y="81"/>
                </a:cxn>
                <a:cxn ang="0">
                  <a:pos x="194" y="48"/>
                </a:cxn>
                <a:cxn ang="0">
                  <a:pos x="164" y="12"/>
                </a:cxn>
                <a:cxn ang="0">
                  <a:pos x="116" y="21"/>
                </a:cxn>
              </a:cxnLst>
              <a:rect l="0" t="0" r="r" b="b"/>
              <a:pathLst>
                <a:path w="212" h="357">
                  <a:moveTo>
                    <a:pt x="116" y="21"/>
                  </a:moveTo>
                  <a:cubicBezTo>
                    <a:pt x="100" y="42"/>
                    <a:pt x="84" y="110"/>
                    <a:pt x="65" y="138"/>
                  </a:cubicBezTo>
                  <a:cubicBezTo>
                    <a:pt x="46" y="166"/>
                    <a:pt x="4" y="162"/>
                    <a:pt x="2" y="192"/>
                  </a:cubicBezTo>
                  <a:cubicBezTo>
                    <a:pt x="0" y="222"/>
                    <a:pt x="34" y="292"/>
                    <a:pt x="50" y="318"/>
                  </a:cubicBezTo>
                  <a:cubicBezTo>
                    <a:pt x="66" y="344"/>
                    <a:pt x="78" y="357"/>
                    <a:pt x="98" y="351"/>
                  </a:cubicBezTo>
                  <a:cubicBezTo>
                    <a:pt x="118" y="345"/>
                    <a:pt x="155" y="310"/>
                    <a:pt x="173" y="279"/>
                  </a:cubicBezTo>
                  <a:cubicBezTo>
                    <a:pt x="191" y="248"/>
                    <a:pt x="200" y="198"/>
                    <a:pt x="206" y="165"/>
                  </a:cubicBezTo>
                  <a:cubicBezTo>
                    <a:pt x="212" y="132"/>
                    <a:pt x="211" y="100"/>
                    <a:pt x="209" y="81"/>
                  </a:cubicBezTo>
                  <a:cubicBezTo>
                    <a:pt x="207" y="62"/>
                    <a:pt x="202" y="60"/>
                    <a:pt x="194" y="48"/>
                  </a:cubicBezTo>
                  <a:cubicBezTo>
                    <a:pt x="186" y="36"/>
                    <a:pt x="178" y="18"/>
                    <a:pt x="164" y="12"/>
                  </a:cubicBezTo>
                  <a:cubicBezTo>
                    <a:pt x="150" y="6"/>
                    <a:pt x="132" y="0"/>
                    <a:pt x="116" y="21"/>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5" name="Freeform 450"/>
            <p:cNvSpPr>
              <a:spLocks/>
            </p:cNvSpPr>
            <p:nvPr/>
          </p:nvSpPr>
          <p:spPr bwMode="auto">
            <a:xfrm>
              <a:off x="3822" y="2847"/>
              <a:ext cx="134" cy="135"/>
            </a:xfrm>
            <a:custGeom>
              <a:avLst/>
              <a:gdLst/>
              <a:ahLst/>
              <a:cxnLst>
                <a:cxn ang="0">
                  <a:pos x="206" y="140"/>
                </a:cxn>
                <a:cxn ang="0">
                  <a:pos x="227" y="203"/>
                </a:cxn>
                <a:cxn ang="0">
                  <a:pos x="170" y="251"/>
                </a:cxn>
                <a:cxn ang="0">
                  <a:pos x="86" y="224"/>
                </a:cxn>
                <a:cxn ang="0">
                  <a:pos x="5" y="209"/>
                </a:cxn>
                <a:cxn ang="0">
                  <a:pos x="56" y="149"/>
                </a:cxn>
                <a:cxn ang="0">
                  <a:pos x="104" y="50"/>
                </a:cxn>
                <a:cxn ang="0">
                  <a:pos x="131" y="2"/>
                </a:cxn>
                <a:cxn ang="0">
                  <a:pos x="179" y="38"/>
                </a:cxn>
                <a:cxn ang="0">
                  <a:pos x="182" y="125"/>
                </a:cxn>
                <a:cxn ang="0">
                  <a:pos x="206" y="140"/>
                </a:cxn>
              </a:cxnLst>
              <a:rect l="0" t="0" r="r" b="b"/>
              <a:pathLst>
                <a:path w="233" h="254">
                  <a:moveTo>
                    <a:pt x="206" y="140"/>
                  </a:moveTo>
                  <a:cubicBezTo>
                    <a:pt x="213" y="153"/>
                    <a:pt x="233" y="185"/>
                    <a:pt x="227" y="203"/>
                  </a:cubicBezTo>
                  <a:cubicBezTo>
                    <a:pt x="221" y="221"/>
                    <a:pt x="193" y="248"/>
                    <a:pt x="170" y="251"/>
                  </a:cubicBezTo>
                  <a:cubicBezTo>
                    <a:pt x="147" y="254"/>
                    <a:pt x="113" y="231"/>
                    <a:pt x="86" y="224"/>
                  </a:cubicBezTo>
                  <a:cubicBezTo>
                    <a:pt x="59" y="217"/>
                    <a:pt x="10" y="221"/>
                    <a:pt x="5" y="209"/>
                  </a:cubicBezTo>
                  <a:cubicBezTo>
                    <a:pt x="0" y="197"/>
                    <a:pt x="39" y="176"/>
                    <a:pt x="56" y="149"/>
                  </a:cubicBezTo>
                  <a:cubicBezTo>
                    <a:pt x="73" y="122"/>
                    <a:pt x="92" y="74"/>
                    <a:pt x="104" y="50"/>
                  </a:cubicBezTo>
                  <a:cubicBezTo>
                    <a:pt x="116" y="26"/>
                    <a:pt x="119" y="4"/>
                    <a:pt x="131" y="2"/>
                  </a:cubicBezTo>
                  <a:cubicBezTo>
                    <a:pt x="143" y="0"/>
                    <a:pt x="170" y="17"/>
                    <a:pt x="179" y="38"/>
                  </a:cubicBezTo>
                  <a:cubicBezTo>
                    <a:pt x="188" y="59"/>
                    <a:pt x="178" y="108"/>
                    <a:pt x="182" y="125"/>
                  </a:cubicBezTo>
                  <a:cubicBezTo>
                    <a:pt x="186" y="142"/>
                    <a:pt x="199" y="127"/>
                    <a:pt x="206" y="140"/>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6" name="Freeform 451"/>
            <p:cNvSpPr>
              <a:spLocks/>
            </p:cNvSpPr>
            <p:nvPr/>
          </p:nvSpPr>
          <p:spPr bwMode="auto">
            <a:xfrm>
              <a:off x="3881" y="2752"/>
              <a:ext cx="106" cy="154"/>
            </a:xfrm>
            <a:custGeom>
              <a:avLst/>
              <a:gdLst/>
              <a:ahLst/>
              <a:cxnLst>
                <a:cxn ang="0">
                  <a:pos x="169" y="164"/>
                </a:cxn>
                <a:cxn ang="0">
                  <a:pos x="172" y="275"/>
                </a:cxn>
                <a:cxn ang="0">
                  <a:pos x="94" y="251"/>
                </a:cxn>
                <a:cxn ang="0">
                  <a:pos x="76" y="179"/>
                </a:cxn>
                <a:cxn ang="0">
                  <a:pos x="7" y="125"/>
                </a:cxn>
                <a:cxn ang="0">
                  <a:pos x="34" y="32"/>
                </a:cxn>
                <a:cxn ang="0">
                  <a:pos x="112" y="5"/>
                </a:cxn>
                <a:cxn ang="0">
                  <a:pos x="160" y="20"/>
                </a:cxn>
                <a:cxn ang="0">
                  <a:pos x="160" y="122"/>
                </a:cxn>
                <a:cxn ang="0">
                  <a:pos x="169" y="164"/>
                </a:cxn>
              </a:cxnLst>
              <a:rect l="0" t="0" r="r" b="b"/>
              <a:pathLst>
                <a:path w="185" h="290">
                  <a:moveTo>
                    <a:pt x="169" y="164"/>
                  </a:moveTo>
                  <a:cubicBezTo>
                    <a:pt x="171" y="189"/>
                    <a:pt x="185" y="260"/>
                    <a:pt x="172" y="275"/>
                  </a:cubicBezTo>
                  <a:cubicBezTo>
                    <a:pt x="159" y="290"/>
                    <a:pt x="110" y="267"/>
                    <a:pt x="94" y="251"/>
                  </a:cubicBezTo>
                  <a:cubicBezTo>
                    <a:pt x="78" y="235"/>
                    <a:pt x="91" y="200"/>
                    <a:pt x="76" y="179"/>
                  </a:cubicBezTo>
                  <a:cubicBezTo>
                    <a:pt x="61" y="158"/>
                    <a:pt x="14" y="149"/>
                    <a:pt x="7" y="125"/>
                  </a:cubicBezTo>
                  <a:cubicBezTo>
                    <a:pt x="0" y="101"/>
                    <a:pt x="17" y="52"/>
                    <a:pt x="34" y="32"/>
                  </a:cubicBezTo>
                  <a:cubicBezTo>
                    <a:pt x="51" y="12"/>
                    <a:pt x="91" y="7"/>
                    <a:pt x="112" y="5"/>
                  </a:cubicBezTo>
                  <a:cubicBezTo>
                    <a:pt x="133" y="3"/>
                    <a:pt x="152" y="0"/>
                    <a:pt x="160" y="20"/>
                  </a:cubicBezTo>
                  <a:cubicBezTo>
                    <a:pt x="168" y="40"/>
                    <a:pt x="159" y="96"/>
                    <a:pt x="160" y="122"/>
                  </a:cubicBezTo>
                  <a:cubicBezTo>
                    <a:pt x="161" y="148"/>
                    <a:pt x="167" y="139"/>
                    <a:pt x="169" y="164"/>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77" name="Freeform 452"/>
            <p:cNvSpPr>
              <a:spLocks/>
            </p:cNvSpPr>
            <p:nvPr/>
          </p:nvSpPr>
          <p:spPr bwMode="auto">
            <a:xfrm>
              <a:off x="3809" y="2653"/>
              <a:ext cx="148" cy="122"/>
            </a:xfrm>
            <a:custGeom>
              <a:avLst/>
              <a:gdLst/>
              <a:ahLst/>
              <a:cxnLst>
                <a:cxn ang="0">
                  <a:pos x="219" y="159"/>
                </a:cxn>
                <a:cxn ang="0">
                  <a:pos x="138" y="222"/>
                </a:cxn>
                <a:cxn ang="0">
                  <a:pos x="21" y="207"/>
                </a:cxn>
                <a:cxn ang="0">
                  <a:pos x="15" y="123"/>
                </a:cxn>
                <a:cxn ang="0">
                  <a:pos x="114" y="18"/>
                </a:cxn>
                <a:cxn ang="0">
                  <a:pos x="192" y="15"/>
                </a:cxn>
                <a:cxn ang="0">
                  <a:pos x="258" y="108"/>
                </a:cxn>
                <a:cxn ang="0">
                  <a:pos x="192" y="186"/>
                </a:cxn>
              </a:cxnLst>
              <a:rect l="0" t="0" r="r" b="b"/>
              <a:pathLst>
                <a:path w="258" h="230">
                  <a:moveTo>
                    <a:pt x="219" y="159"/>
                  </a:moveTo>
                  <a:cubicBezTo>
                    <a:pt x="195" y="186"/>
                    <a:pt x="171" y="214"/>
                    <a:pt x="138" y="222"/>
                  </a:cubicBezTo>
                  <a:cubicBezTo>
                    <a:pt x="105" y="230"/>
                    <a:pt x="41" y="223"/>
                    <a:pt x="21" y="207"/>
                  </a:cubicBezTo>
                  <a:cubicBezTo>
                    <a:pt x="1" y="191"/>
                    <a:pt x="0" y="154"/>
                    <a:pt x="15" y="123"/>
                  </a:cubicBezTo>
                  <a:cubicBezTo>
                    <a:pt x="30" y="92"/>
                    <a:pt x="84" y="36"/>
                    <a:pt x="114" y="18"/>
                  </a:cubicBezTo>
                  <a:cubicBezTo>
                    <a:pt x="144" y="0"/>
                    <a:pt x="168" y="0"/>
                    <a:pt x="192" y="15"/>
                  </a:cubicBezTo>
                  <a:cubicBezTo>
                    <a:pt x="216" y="30"/>
                    <a:pt x="258" y="80"/>
                    <a:pt x="258" y="108"/>
                  </a:cubicBezTo>
                  <a:cubicBezTo>
                    <a:pt x="258" y="136"/>
                    <a:pt x="225" y="161"/>
                    <a:pt x="192" y="186"/>
                  </a:cubicBezTo>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78" name="Freeform 453"/>
            <p:cNvSpPr>
              <a:spLocks/>
            </p:cNvSpPr>
            <p:nvPr/>
          </p:nvSpPr>
          <p:spPr bwMode="auto">
            <a:xfrm>
              <a:off x="3764" y="2775"/>
              <a:ext cx="120" cy="188"/>
            </a:xfrm>
            <a:custGeom>
              <a:avLst/>
              <a:gdLst/>
              <a:ahLst/>
              <a:cxnLst>
                <a:cxn ang="0">
                  <a:pos x="61" y="24"/>
                </a:cxn>
                <a:cxn ang="0">
                  <a:pos x="112" y="12"/>
                </a:cxn>
                <a:cxn ang="0">
                  <a:pos x="196" y="93"/>
                </a:cxn>
                <a:cxn ang="0">
                  <a:pos x="196" y="180"/>
                </a:cxn>
                <a:cxn ang="0">
                  <a:pos x="154" y="273"/>
                </a:cxn>
                <a:cxn ang="0">
                  <a:pos x="91" y="339"/>
                </a:cxn>
                <a:cxn ang="0">
                  <a:pos x="22" y="345"/>
                </a:cxn>
                <a:cxn ang="0">
                  <a:pos x="4" y="279"/>
                </a:cxn>
                <a:cxn ang="0">
                  <a:pos x="49" y="198"/>
                </a:cxn>
                <a:cxn ang="0">
                  <a:pos x="52" y="81"/>
                </a:cxn>
                <a:cxn ang="0">
                  <a:pos x="61" y="24"/>
                </a:cxn>
              </a:cxnLst>
              <a:rect l="0" t="0" r="r" b="b"/>
              <a:pathLst>
                <a:path w="210" h="355">
                  <a:moveTo>
                    <a:pt x="61" y="24"/>
                  </a:moveTo>
                  <a:cubicBezTo>
                    <a:pt x="75" y="12"/>
                    <a:pt x="89" y="0"/>
                    <a:pt x="112" y="12"/>
                  </a:cubicBezTo>
                  <a:cubicBezTo>
                    <a:pt x="135" y="24"/>
                    <a:pt x="182" y="65"/>
                    <a:pt x="196" y="93"/>
                  </a:cubicBezTo>
                  <a:cubicBezTo>
                    <a:pt x="210" y="121"/>
                    <a:pt x="203" y="150"/>
                    <a:pt x="196" y="180"/>
                  </a:cubicBezTo>
                  <a:cubicBezTo>
                    <a:pt x="189" y="210"/>
                    <a:pt x="171" y="246"/>
                    <a:pt x="154" y="273"/>
                  </a:cubicBezTo>
                  <a:cubicBezTo>
                    <a:pt x="137" y="300"/>
                    <a:pt x="113" y="327"/>
                    <a:pt x="91" y="339"/>
                  </a:cubicBezTo>
                  <a:cubicBezTo>
                    <a:pt x="69" y="351"/>
                    <a:pt x="37" y="355"/>
                    <a:pt x="22" y="345"/>
                  </a:cubicBezTo>
                  <a:cubicBezTo>
                    <a:pt x="7" y="335"/>
                    <a:pt x="0" y="303"/>
                    <a:pt x="4" y="279"/>
                  </a:cubicBezTo>
                  <a:cubicBezTo>
                    <a:pt x="8" y="255"/>
                    <a:pt x="41" y="231"/>
                    <a:pt x="49" y="198"/>
                  </a:cubicBezTo>
                  <a:cubicBezTo>
                    <a:pt x="57" y="165"/>
                    <a:pt x="52" y="100"/>
                    <a:pt x="52" y="81"/>
                  </a:cubicBezTo>
                  <a:cubicBezTo>
                    <a:pt x="52" y="81"/>
                    <a:pt x="61" y="24"/>
                    <a:pt x="61" y="24"/>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79" name="Oval 454"/>
            <p:cNvSpPr>
              <a:spLocks noChangeAspect="1" noChangeArrowheads="1"/>
            </p:cNvSpPr>
            <p:nvPr/>
          </p:nvSpPr>
          <p:spPr bwMode="auto">
            <a:xfrm>
              <a:off x="3876" y="2699"/>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0" name="Oval 455"/>
            <p:cNvSpPr>
              <a:spLocks noChangeAspect="1" noChangeArrowheads="1"/>
            </p:cNvSpPr>
            <p:nvPr/>
          </p:nvSpPr>
          <p:spPr bwMode="auto">
            <a:xfrm>
              <a:off x="3923" y="2791"/>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1" name="Oval 456"/>
            <p:cNvSpPr>
              <a:spLocks noChangeAspect="1" noChangeArrowheads="1"/>
            </p:cNvSpPr>
            <p:nvPr/>
          </p:nvSpPr>
          <p:spPr bwMode="auto">
            <a:xfrm>
              <a:off x="4030" y="2872"/>
              <a:ext cx="25" cy="24"/>
            </a:xfrm>
            <a:prstGeom prst="ellipse">
              <a:avLst/>
            </a:prstGeom>
            <a:solidFill>
              <a:srgbClr val="FFFFFF"/>
            </a:solidFill>
            <a:ln w="9525">
              <a:solidFill>
                <a:srgbClr val="000000"/>
              </a:solidFill>
              <a:round/>
              <a:headEnd/>
              <a:tailEnd/>
            </a:ln>
            <a:effectLst/>
          </p:spPr>
          <p:txBody>
            <a:bodyPr/>
            <a:lstStyle/>
            <a:p>
              <a:endParaRPr lang="fr-FR"/>
            </a:p>
          </p:txBody>
        </p:sp>
        <p:sp>
          <p:nvSpPr>
            <p:cNvPr id="82" name="Oval 457"/>
            <p:cNvSpPr>
              <a:spLocks noChangeAspect="1" noChangeArrowheads="1"/>
            </p:cNvSpPr>
            <p:nvPr/>
          </p:nvSpPr>
          <p:spPr bwMode="auto">
            <a:xfrm>
              <a:off x="3969" y="297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3" name="Oval 458"/>
            <p:cNvSpPr>
              <a:spLocks noChangeAspect="1" noChangeArrowheads="1"/>
            </p:cNvSpPr>
            <p:nvPr/>
          </p:nvSpPr>
          <p:spPr bwMode="auto">
            <a:xfrm>
              <a:off x="3888" y="291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4" name="Oval 459"/>
            <p:cNvSpPr>
              <a:spLocks noChangeAspect="1" noChangeArrowheads="1"/>
            </p:cNvSpPr>
            <p:nvPr/>
          </p:nvSpPr>
          <p:spPr bwMode="auto">
            <a:xfrm>
              <a:off x="3818" y="286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5" name="Oval 460"/>
            <p:cNvSpPr>
              <a:spLocks noChangeAspect="1" noChangeArrowheads="1"/>
            </p:cNvSpPr>
            <p:nvPr/>
          </p:nvSpPr>
          <p:spPr bwMode="auto">
            <a:xfrm>
              <a:off x="4142" y="2801"/>
              <a:ext cx="25" cy="24"/>
            </a:xfrm>
            <a:prstGeom prst="ellipse">
              <a:avLst/>
            </a:prstGeom>
            <a:solidFill>
              <a:srgbClr val="FFFFFF"/>
            </a:solidFill>
            <a:ln w="9525">
              <a:solidFill>
                <a:srgbClr val="000000"/>
              </a:solidFill>
              <a:round/>
              <a:headEnd/>
              <a:tailEnd/>
            </a:ln>
            <a:effectLst/>
          </p:spPr>
          <p:txBody>
            <a:bodyPr/>
            <a:lstStyle/>
            <a:p>
              <a:endParaRPr lang="fr-FR"/>
            </a:p>
          </p:txBody>
        </p:sp>
        <p:sp>
          <p:nvSpPr>
            <p:cNvPr id="86" name="Oval 461"/>
            <p:cNvSpPr>
              <a:spLocks noChangeAspect="1" noChangeArrowheads="1"/>
            </p:cNvSpPr>
            <p:nvPr/>
          </p:nvSpPr>
          <p:spPr bwMode="auto">
            <a:xfrm>
              <a:off x="4143" y="2941"/>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7" name="Oval 462"/>
            <p:cNvSpPr>
              <a:spLocks noChangeAspect="1" noChangeArrowheads="1"/>
            </p:cNvSpPr>
            <p:nvPr/>
          </p:nvSpPr>
          <p:spPr bwMode="auto">
            <a:xfrm>
              <a:off x="4240" y="293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8" name="Oval 463"/>
            <p:cNvSpPr>
              <a:spLocks noChangeAspect="1" noChangeArrowheads="1"/>
            </p:cNvSpPr>
            <p:nvPr/>
          </p:nvSpPr>
          <p:spPr bwMode="auto">
            <a:xfrm>
              <a:off x="4420" y="3017"/>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89" name="Oval 464"/>
            <p:cNvSpPr>
              <a:spLocks noChangeAspect="1" noChangeArrowheads="1"/>
            </p:cNvSpPr>
            <p:nvPr/>
          </p:nvSpPr>
          <p:spPr bwMode="auto">
            <a:xfrm>
              <a:off x="4532" y="2990"/>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90" name="Freeform 465"/>
            <p:cNvSpPr>
              <a:spLocks/>
            </p:cNvSpPr>
            <p:nvPr/>
          </p:nvSpPr>
          <p:spPr bwMode="auto">
            <a:xfrm>
              <a:off x="4152" y="3058"/>
              <a:ext cx="193" cy="97"/>
            </a:xfrm>
            <a:custGeom>
              <a:avLst/>
              <a:gdLst/>
              <a:ahLst/>
              <a:cxnLst>
                <a:cxn ang="0">
                  <a:pos x="71" y="27"/>
                </a:cxn>
                <a:cxn ang="0">
                  <a:pos x="23" y="114"/>
                </a:cxn>
                <a:cxn ang="0">
                  <a:pos x="17" y="174"/>
                </a:cxn>
                <a:cxn ang="0">
                  <a:pos x="125" y="165"/>
                </a:cxn>
                <a:cxn ang="0">
                  <a:pos x="263" y="81"/>
                </a:cxn>
                <a:cxn ang="0">
                  <a:pos x="323" y="36"/>
                </a:cxn>
                <a:cxn ang="0">
                  <a:pos x="317" y="6"/>
                </a:cxn>
                <a:cxn ang="0">
                  <a:pos x="212" y="3"/>
                </a:cxn>
                <a:cxn ang="0">
                  <a:pos x="137" y="3"/>
                </a:cxn>
                <a:cxn ang="0">
                  <a:pos x="71" y="27"/>
                </a:cxn>
              </a:cxnLst>
              <a:rect l="0" t="0" r="r" b="b"/>
              <a:pathLst>
                <a:path w="335" h="182">
                  <a:moveTo>
                    <a:pt x="71" y="27"/>
                  </a:moveTo>
                  <a:cubicBezTo>
                    <a:pt x="52" y="45"/>
                    <a:pt x="32" y="90"/>
                    <a:pt x="23" y="114"/>
                  </a:cubicBezTo>
                  <a:cubicBezTo>
                    <a:pt x="14" y="138"/>
                    <a:pt x="0" y="166"/>
                    <a:pt x="17" y="174"/>
                  </a:cubicBezTo>
                  <a:cubicBezTo>
                    <a:pt x="34" y="182"/>
                    <a:pt x="84" y="180"/>
                    <a:pt x="125" y="165"/>
                  </a:cubicBezTo>
                  <a:cubicBezTo>
                    <a:pt x="166" y="150"/>
                    <a:pt x="230" y="102"/>
                    <a:pt x="263" y="81"/>
                  </a:cubicBezTo>
                  <a:cubicBezTo>
                    <a:pt x="296" y="60"/>
                    <a:pt x="314" y="48"/>
                    <a:pt x="323" y="36"/>
                  </a:cubicBezTo>
                  <a:cubicBezTo>
                    <a:pt x="332" y="24"/>
                    <a:pt x="335" y="11"/>
                    <a:pt x="317" y="6"/>
                  </a:cubicBezTo>
                  <a:cubicBezTo>
                    <a:pt x="299" y="1"/>
                    <a:pt x="242" y="4"/>
                    <a:pt x="212" y="3"/>
                  </a:cubicBezTo>
                  <a:cubicBezTo>
                    <a:pt x="182" y="2"/>
                    <a:pt x="161" y="0"/>
                    <a:pt x="137" y="3"/>
                  </a:cubicBezTo>
                  <a:cubicBezTo>
                    <a:pt x="113" y="6"/>
                    <a:pt x="90" y="9"/>
                    <a:pt x="71" y="27"/>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91" name="Oval 466"/>
            <p:cNvSpPr>
              <a:spLocks noChangeAspect="1" noChangeArrowheads="1"/>
            </p:cNvSpPr>
            <p:nvPr/>
          </p:nvSpPr>
          <p:spPr bwMode="auto">
            <a:xfrm>
              <a:off x="4219" y="3092"/>
              <a:ext cx="26" cy="23"/>
            </a:xfrm>
            <a:prstGeom prst="ellipse">
              <a:avLst/>
            </a:prstGeom>
            <a:solidFill>
              <a:srgbClr val="FFFFFF"/>
            </a:solidFill>
            <a:ln w="9525">
              <a:solidFill>
                <a:srgbClr val="000000"/>
              </a:solidFill>
              <a:round/>
              <a:headEnd/>
              <a:tailEnd/>
            </a:ln>
            <a:effectLst/>
          </p:spPr>
          <p:txBody>
            <a:bodyPr/>
            <a:lstStyle/>
            <a:p>
              <a:endParaRPr lang="fr-FR"/>
            </a:p>
          </p:txBody>
        </p:sp>
        <p:sp>
          <p:nvSpPr>
            <p:cNvPr id="92" name="Freeform 467"/>
            <p:cNvSpPr>
              <a:spLocks/>
            </p:cNvSpPr>
            <p:nvPr/>
          </p:nvSpPr>
          <p:spPr bwMode="auto">
            <a:xfrm>
              <a:off x="4217" y="3083"/>
              <a:ext cx="197" cy="120"/>
            </a:xfrm>
            <a:custGeom>
              <a:avLst/>
              <a:gdLst/>
              <a:ahLst/>
              <a:cxnLst>
                <a:cxn ang="0">
                  <a:pos x="135" y="92"/>
                </a:cxn>
                <a:cxn ang="0">
                  <a:pos x="18" y="131"/>
                </a:cxn>
                <a:cxn ang="0">
                  <a:pos x="27" y="170"/>
                </a:cxn>
                <a:cxn ang="0">
                  <a:pos x="171" y="212"/>
                </a:cxn>
                <a:cxn ang="0">
                  <a:pos x="267" y="215"/>
                </a:cxn>
                <a:cxn ang="0">
                  <a:pos x="330" y="140"/>
                </a:cxn>
                <a:cxn ang="0">
                  <a:pos x="339" y="41"/>
                </a:cxn>
                <a:cxn ang="0">
                  <a:pos x="315" y="2"/>
                </a:cxn>
                <a:cxn ang="0">
                  <a:pos x="225" y="29"/>
                </a:cxn>
                <a:cxn ang="0">
                  <a:pos x="135" y="92"/>
                </a:cxn>
              </a:cxnLst>
              <a:rect l="0" t="0" r="r" b="b"/>
              <a:pathLst>
                <a:path w="342" h="227">
                  <a:moveTo>
                    <a:pt x="135" y="92"/>
                  </a:moveTo>
                  <a:cubicBezTo>
                    <a:pt x="101" y="109"/>
                    <a:pt x="36" y="118"/>
                    <a:pt x="18" y="131"/>
                  </a:cubicBezTo>
                  <a:cubicBezTo>
                    <a:pt x="0" y="144"/>
                    <a:pt x="2" y="157"/>
                    <a:pt x="27" y="170"/>
                  </a:cubicBezTo>
                  <a:cubicBezTo>
                    <a:pt x="52" y="183"/>
                    <a:pt x="131" y="204"/>
                    <a:pt x="171" y="212"/>
                  </a:cubicBezTo>
                  <a:cubicBezTo>
                    <a:pt x="211" y="220"/>
                    <a:pt x="241" y="227"/>
                    <a:pt x="267" y="215"/>
                  </a:cubicBezTo>
                  <a:cubicBezTo>
                    <a:pt x="293" y="203"/>
                    <a:pt x="318" y="169"/>
                    <a:pt x="330" y="140"/>
                  </a:cubicBezTo>
                  <a:cubicBezTo>
                    <a:pt x="342" y="111"/>
                    <a:pt x="341" y="64"/>
                    <a:pt x="339" y="41"/>
                  </a:cubicBezTo>
                  <a:cubicBezTo>
                    <a:pt x="337" y="18"/>
                    <a:pt x="334" y="4"/>
                    <a:pt x="315" y="2"/>
                  </a:cubicBezTo>
                  <a:cubicBezTo>
                    <a:pt x="296" y="0"/>
                    <a:pt x="255" y="16"/>
                    <a:pt x="225" y="29"/>
                  </a:cubicBezTo>
                  <a:cubicBezTo>
                    <a:pt x="195" y="42"/>
                    <a:pt x="169" y="75"/>
                    <a:pt x="135" y="92"/>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93" name="Freeform 468"/>
            <p:cNvSpPr>
              <a:spLocks/>
            </p:cNvSpPr>
            <p:nvPr/>
          </p:nvSpPr>
          <p:spPr bwMode="auto">
            <a:xfrm>
              <a:off x="4403" y="3054"/>
              <a:ext cx="118" cy="180"/>
            </a:xfrm>
            <a:custGeom>
              <a:avLst/>
              <a:gdLst/>
              <a:ahLst/>
              <a:cxnLst>
                <a:cxn ang="0">
                  <a:pos x="75" y="54"/>
                </a:cxn>
                <a:cxn ang="0">
                  <a:pos x="21" y="108"/>
                </a:cxn>
                <a:cxn ang="0">
                  <a:pos x="21" y="180"/>
                </a:cxn>
                <a:cxn ang="0">
                  <a:pos x="6" y="264"/>
                </a:cxn>
                <a:cxn ang="0">
                  <a:pos x="60" y="333"/>
                </a:cxn>
                <a:cxn ang="0">
                  <a:pos x="159" y="312"/>
                </a:cxn>
                <a:cxn ang="0">
                  <a:pos x="198" y="186"/>
                </a:cxn>
                <a:cxn ang="0">
                  <a:pos x="204" y="60"/>
                </a:cxn>
                <a:cxn ang="0">
                  <a:pos x="198" y="24"/>
                </a:cxn>
                <a:cxn ang="0">
                  <a:pos x="180" y="0"/>
                </a:cxn>
                <a:cxn ang="0">
                  <a:pos x="75" y="54"/>
                </a:cxn>
              </a:cxnLst>
              <a:rect l="0" t="0" r="r" b="b"/>
              <a:pathLst>
                <a:path w="205" h="341">
                  <a:moveTo>
                    <a:pt x="75" y="54"/>
                  </a:moveTo>
                  <a:cubicBezTo>
                    <a:pt x="52" y="70"/>
                    <a:pt x="30" y="87"/>
                    <a:pt x="21" y="108"/>
                  </a:cubicBezTo>
                  <a:cubicBezTo>
                    <a:pt x="12" y="129"/>
                    <a:pt x="23" y="154"/>
                    <a:pt x="21" y="180"/>
                  </a:cubicBezTo>
                  <a:cubicBezTo>
                    <a:pt x="19" y="206"/>
                    <a:pt x="0" y="239"/>
                    <a:pt x="6" y="264"/>
                  </a:cubicBezTo>
                  <a:cubicBezTo>
                    <a:pt x="12" y="289"/>
                    <a:pt x="35" y="325"/>
                    <a:pt x="60" y="333"/>
                  </a:cubicBezTo>
                  <a:cubicBezTo>
                    <a:pt x="85" y="341"/>
                    <a:pt x="136" y="336"/>
                    <a:pt x="159" y="312"/>
                  </a:cubicBezTo>
                  <a:cubicBezTo>
                    <a:pt x="182" y="288"/>
                    <a:pt x="191" y="228"/>
                    <a:pt x="198" y="186"/>
                  </a:cubicBezTo>
                  <a:cubicBezTo>
                    <a:pt x="205" y="144"/>
                    <a:pt x="204" y="87"/>
                    <a:pt x="204" y="60"/>
                  </a:cubicBezTo>
                  <a:cubicBezTo>
                    <a:pt x="204" y="33"/>
                    <a:pt x="202" y="34"/>
                    <a:pt x="198" y="24"/>
                  </a:cubicBezTo>
                  <a:cubicBezTo>
                    <a:pt x="194" y="14"/>
                    <a:pt x="183" y="4"/>
                    <a:pt x="180" y="0"/>
                  </a:cubicBezTo>
                  <a:cubicBezTo>
                    <a:pt x="180" y="0"/>
                    <a:pt x="75" y="54"/>
                    <a:pt x="75" y="54"/>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94" name="Oval 469"/>
            <p:cNvSpPr>
              <a:spLocks noChangeAspect="1" noChangeArrowheads="1"/>
            </p:cNvSpPr>
            <p:nvPr/>
          </p:nvSpPr>
          <p:spPr bwMode="auto">
            <a:xfrm>
              <a:off x="4326" y="314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95" name="Oval 470"/>
            <p:cNvSpPr>
              <a:spLocks noChangeAspect="1" noChangeArrowheads="1"/>
            </p:cNvSpPr>
            <p:nvPr/>
          </p:nvSpPr>
          <p:spPr bwMode="auto">
            <a:xfrm>
              <a:off x="4451" y="3130"/>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96" name="Freeform 471"/>
            <p:cNvSpPr>
              <a:spLocks/>
            </p:cNvSpPr>
            <p:nvPr/>
          </p:nvSpPr>
          <p:spPr bwMode="auto">
            <a:xfrm>
              <a:off x="4481" y="3112"/>
              <a:ext cx="128" cy="188"/>
            </a:xfrm>
            <a:custGeom>
              <a:avLst/>
              <a:gdLst/>
              <a:ahLst/>
              <a:cxnLst>
                <a:cxn ang="0">
                  <a:pos x="96" y="42"/>
                </a:cxn>
                <a:cxn ang="0">
                  <a:pos x="54" y="144"/>
                </a:cxn>
                <a:cxn ang="0">
                  <a:pos x="42" y="216"/>
                </a:cxn>
                <a:cxn ang="0">
                  <a:pos x="0" y="246"/>
                </a:cxn>
                <a:cxn ang="0">
                  <a:pos x="39" y="315"/>
                </a:cxn>
                <a:cxn ang="0">
                  <a:pos x="123" y="351"/>
                </a:cxn>
                <a:cxn ang="0">
                  <a:pos x="210" y="294"/>
                </a:cxn>
                <a:cxn ang="0">
                  <a:pos x="201" y="195"/>
                </a:cxn>
                <a:cxn ang="0">
                  <a:pos x="168" y="81"/>
                </a:cxn>
                <a:cxn ang="0">
                  <a:pos x="144" y="0"/>
                </a:cxn>
                <a:cxn ang="0">
                  <a:pos x="96" y="42"/>
                </a:cxn>
              </a:cxnLst>
              <a:rect l="0" t="0" r="r" b="b"/>
              <a:pathLst>
                <a:path w="223" h="354">
                  <a:moveTo>
                    <a:pt x="96" y="42"/>
                  </a:moveTo>
                  <a:cubicBezTo>
                    <a:pt x="79" y="78"/>
                    <a:pt x="63" y="115"/>
                    <a:pt x="54" y="144"/>
                  </a:cubicBezTo>
                  <a:cubicBezTo>
                    <a:pt x="45" y="173"/>
                    <a:pt x="51" y="199"/>
                    <a:pt x="42" y="216"/>
                  </a:cubicBezTo>
                  <a:cubicBezTo>
                    <a:pt x="33" y="233"/>
                    <a:pt x="0" y="230"/>
                    <a:pt x="0" y="246"/>
                  </a:cubicBezTo>
                  <a:cubicBezTo>
                    <a:pt x="0" y="262"/>
                    <a:pt x="19" y="298"/>
                    <a:pt x="39" y="315"/>
                  </a:cubicBezTo>
                  <a:cubicBezTo>
                    <a:pt x="59" y="332"/>
                    <a:pt x="95" y="354"/>
                    <a:pt x="123" y="351"/>
                  </a:cubicBezTo>
                  <a:cubicBezTo>
                    <a:pt x="151" y="348"/>
                    <a:pt x="197" y="320"/>
                    <a:pt x="210" y="294"/>
                  </a:cubicBezTo>
                  <a:cubicBezTo>
                    <a:pt x="223" y="268"/>
                    <a:pt x="208" y="230"/>
                    <a:pt x="201" y="195"/>
                  </a:cubicBezTo>
                  <a:cubicBezTo>
                    <a:pt x="194" y="160"/>
                    <a:pt x="177" y="113"/>
                    <a:pt x="168" y="81"/>
                  </a:cubicBezTo>
                  <a:cubicBezTo>
                    <a:pt x="159" y="49"/>
                    <a:pt x="148" y="13"/>
                    <a:pt x="144" y="0"/>
                  </a:cubicBezTo>
                  <a:cubicBezTo>
                    <a:pt x="144" y="0"/>
                    <a:pt x="96" y="42"/>
                    <a:pt x="96" y="42"/>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97" name="Freeform 472"/>
            <p:cNvSpPr>
              <a:spLocks/>
            </p:cNvSpPr>
            <p:nvPr/>
          </p:nvSpPr>
          <p:spPr bwMode="auto">
            <a:xfrm>
              <a:off x="4271" y="3197"/>
              <a:ext cx="168" cy="95"/>
            </a:xfrm>
            <a:custGeom>
              <a:avLst/>
              <a:gdLst/>
              <a:ahLst/>
              <a:cxnLst>
                <a:cxn ang="0">
                  <a:pos x="27" y="129"/>
                </a:cxn>
                <a:cxn ang="0">
                  <a:pos x="0" y="45"/>
                </a:cxn>
                <a:cxn ang="0">
                  <a:pos x="27" y="0"/>
                </a:cxn>
                <a:cxn ang="0">
                  <a:pos x="129" y="48"/>
                </a:cxn>
                <a:cxn ang="0">
                  <a:pos x="222" y="18"/>
                </a:cxn>
                <a:cxn ang="0">
                  <a:pos x="276" y="93"/>
                </a:cxn>
                <a:cxn ang="0">
                  <a:pos x="276" y="153"/>
                </a:cxn>
                <a:cxn ang="0">
                  <a:pos x="174" y="177"/>
                </a:cxn>
                <a:cxn ang="0">
                  <a:pos x="27" y="129"/>
                </a:cxn>
              </a:cxnLst>
              <a:rect l="0" t="0" r="r" b="b"/>
              <a:pathLst>
                <a:path w="293" h="181">
                  <a:moveTo>
                    <a:pt x="27" y="129"/>
                  </a:moveTo>
                  <a:cubicBezTo>
                    <a:pt x="0" y="111"/>
                    <a:pt x="0" y="66"/>
                    <a:pt x="0" y="45"/>
                  </a:cubicBezTo>
                  <a:cubicBezTo>
                    <a:pt x="0" y="24"/>
                    <a:pt x="6" y="0"/>
                    <a:pt x="27" y="0"/>
                  </a:cubicBezTo>
                  <a:cubicBezTo>
                    <a:pt x="48" y="0"/>
                    <a:pt x="96" y="45"/>
                    <a:pt x="129" y="48"/>
                  </a:cubicBezTo>
                  <a:cubicBezTo>
                    <a:pt x="162" y="51"/>
                    <a:pt x="198" y="11"/>
                    <a:pt x="222" y="18"/>
                  </a:cubicBezTo>
                  <a:cubicBezTo>
                    <a:pt x="246" y="25"/>
                    <a:pt x="267" y="71"/>
                    <a:pt x="276" y="93"/>
                  </a:cubicBezTo>
                  <a:cubicBezTo>
                    <a:pt x="285" y="115"/>
                    <a:pt x="293" y="139"/>
                    <a:pt x="276" y="153"/>
                  </a:cubicBezTo>
                  <a:cubicBezTo>
                    <a:pt x="259" y="167"/>
                    <a:pt x="215" y="181"/>
                    <a:pt x="174" y="177"/>
                  </a:cubicBezTo>
                  <a:cubicBezTo>
                    <a:pt x="133" y="173"/>
                    <a:pt x="58" y="139"/>
                    <a:pt x="27" y="129"/>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98" name="Freeform 473"/>
            <p:cNvSpPr>
              <a:spLocks/>
            </p:cNvSpPr>
            <p:nvPr/>
          </p:nvSpPr>
          <p:spPr bwMode="auto">
            <a:xfrm>
              <a:off x="4077" y="3189"/>
              <a:ext cx="190" cy="134"/>
            </a:xfrm>
            <a:custGeom>
              <a:avLst/>
              <a:gdLst/>
              <a:ahLst/>
              <a:cxnLst>
                <a:cxn ang="0">
                  <a:pos x="97" y="125"/>
                </a:cxn>
                <a:cxn ang="0">
                  <a:pos x="10" y="167"/>
                </a:cxn>
                <a:cxn ang="0">
                  <a:pos x="34" y="230"/>
                </a:cxn>
                <a:cxn ang="0">
                  <a:pos x="202" y="239"/>
                </a:cxn>
                <a:cxn ang="0">
                  <a:pos x="313" y="143"/>
                </a:cxn>
                <a:cxn ang="0">
                  <a:pos x="304" y="35"/>
                </a:cxn>
                <a:cxn ang="0">
                  <a:pos x="262" y="2"/>
                </a:cxn>
                <a:cxn ang="0">
                  <a:pos x="211" y="50"/>
                </a:cxn>
                <a:cxn ang="0">
                  <a:pos x="97" y="125"/>
                </a:cxn>
              </a:cxnLst>
              <a:rect l="0" t="0" r="r" b="b"/>
              <a:pathLst>
                <a:path w="330" h="253">
                  <a:moveTo>
                    <a:pt x="97" y="125"/>
                  </a:moveTo>
                  <a:cubicBezTo>
                    <a:pt x="64" y="144"/>
                    <a:pt x="20" y="150"/>
                    <a:pt x="10" y="167"/>
                  </a:cubicBezTo>
                  <a:cubicBezTo>
                    <a:pt x="0" y="184"/>
                    <a:pt x="2" y="218"/>
                    <a:pt x="34" y="230"/>
                  </a:cubicBezTo>
                  <a:cubicBezTo>
                    <a:pt x="66" y="242"/>
                    <a:pt x="156" y="253"/>
                    <a:pt x="202" y="239"/>
                  </a:cubicBezTo>
                  <a:cubicBezTo>
                    <a:pt x="248" y="225"/>
                    <a:pt x="296" y="177"/>
                    <a:pt x="313" y="143"/>
                  </a:cubicBezTo>
                  <a:cubicBezTo>
                    <a:pt x="330" y="109"/>
                    <a:pt x="312" y="58"/>
                    <a:pt x="304" y="35"/>
                  </a:cubicBezTo>
                  <a:cubicBezTo>
                    <a:pt x="296" y="12"/>
                    <a:pt x="277" y="0"/>
                    <a:pt x="262" y="2"/>
                  </a:cubicBezTo>
                  <a:cubicBezTo>
                    <a:pt x="247" y="4"/>
                    <a:pt x="239" y="29"/>
                    <a:pt x="211" y="50"/>
                  </a:cubicBezTo>
                  <a:cubicBezTo>
                    <a:pt x="183" y="71"/>
                    <a:pt x="130" y="106"/>
                    <a:pt x="97" y="125"/>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99" name="Freeform 474"/>
            <p:cNvSpPr>
              <a:spLocks/>
            </p:cNvSpPr>
            <p:nvPr/>
          </p:nvSpPr>
          <p:spPr bwMode="auto">
            <a:xfrm>
              <a:off x="3994" y="3153"/>
              <a:ext cx="220" cy="119"/>
            </a:xfrm>
            <a:custGeom>
              <a:avLst/>
              <a:gdLst/>
              <a:ahLst/>
              <a:cxnLst>
                <a:cxn ang="0">
                  <a:pos x="41" y="86"/>
                </a:cxn>
                <a:cxn ang="0">
                  <a:pos x="14" y="206"/>
                </a:cxn>
                <a:cxn ang="0">
                  <a:pos x="128" y="200"/>
                </a:cxn>
                <a:cxn ang="0">
                  <a:pos x="287" y="128"/>
                </a:cxn>
                <a:cxn ang="0">
                  <a:pos x="374" y="35"/>
                </a:cxn>
                <a:cxn ang="0">
                  <a:pos x="350" y="8"/>
                </a:cxn>
                <a:cxn ang="0">
                  <a:pos x="296" y="29"/>
                </a:cxn>
                <a:cxn ang="0">
                  <a:pos x="233" y="29"/>
                </a:cxn>
                <a:cxn ang="0">
                  <a:pos x="167" y="14"/>
                </a:cxn>
                <a:cxn ang="0">
                  <a:pos x="131" y="2"/>
                </a:cxn>
                <a:cxn ang="0">
                  <a:pos x="89" y="2"/>
                </a:cxn>
                <a:cxn ang="0">
                  <a:pos x="41" y="86"/>
                </a:cxn>
              </a:cxnLst>
              <a:rect l="0" t="0" r="r" b="b"/>
              <a:pathLst>
                <a:path w="384" h="225">
                  <a:moveTo>
                    <a:pt x="41" y="86"/>
                  </a:moveTo>
                  <a:cubicBezTo>
                    <a:pt x="37" y="106"/>
                    <a:pt x="0" y="187"/>
                    <a:pt x="14" y="206"/>
                  </a:cubicBezTo>
                  <a:cubicBezTo>
                    <a:pt x="28" y="225"/>
                    <a:pt x="83" y="213"/>
                    <a:pt x="128" y="200"/>
                  </a:cubicBezTo>
                  <a:cubicBezTo>
                    <a:pt x="173" y="187"/>
                    <a:pt x="246" y="155"/>
                    <a:pt x="287" y="128"/>
                  </a:cubicBezTo>
                  <a:cubicBezTo>
                    <a:pt x="328" y="101"/>
                    <a:pt x="364" y="55"/>
                    <a:pt x="374" y="35"/>
                  </a:cubicBezTo>
                  <a:cubicBezTo>
                    <a:pt x="384" y="15"/>
                    <a:pt x="363" y="9"/>
                    <a:pt x="350" y="8"/>
                  </a:cubicBezTo>
                  <a:cubicBezTo>
                    <a:pt x="337" y="7"/>
                    <a:pt x="315" y="26"/>
                    <a:pt x="296" y="29"/>
                  </a:cubicBezTo>
                  <a:cubicBezTo>
                    <a:pt x="277" y="32"/>
                    <a:pt x="254" y="32"/>
                    <a:pt x="233" y="29"/>
                  </a:cubicBezTo>
                  <a:cubicBezTo>
                    <a:pt x="212" y="26"/>
                    <a:pt x="184" y="18"/>
                    <a:pt x="167" y="14"/>
                  </a:cubicBezTo>
                  <a:cubicBezTo>
                    <a:pt x="150" y="10"/>
                    <a:pt x="144" y="4"/>
                    <a:pt x="131" y="2"/>
                  </a:cubicBezTo>
                  <a:cubicBezTo>
                    <a:pt x="118" y="0"/>
                    <a:pt x="103" y="1"/>
                    <a:pt x="89" y="2"/>
                  </a:cubicBezTo>
                  <a:cubicBezTo>
                    <a:pt x="89" y="2"/>
                    <a:pt x="41" y="86"/>
                    <a:pt x="41" y="86"/>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00" name="Oval 475"/>
            <p:cNvSpPr>
              <a:spLocks noChangeAspect="1" noChangeArrowheads="1"/>
            </p:cNvSpPr>
            <p:nvPr/>
          </p:nvSpPr>
          <p:spPr bwMode="auto">
            <a:xfrm>
              <a:off x="4346" y="3233"/>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1" name="Oval 476"/>
            <p:cNvSpPr>
              <a:spLocks noChangeAspect="1" noChangeArrowheads="1"/>
            </p:cNvSpPr>
            <p:nvPr/>
          </p:nvSpPr>
          <p:spPr bwMode="auto">
            <a:xfrm>
              <a:off x="4176" y="3249"/>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2" name="Oval 477"/>
            <p:cNvSpPr>
              <a:spLocks noChangeAspect="1" noChangeArrowheads="1"/>
            </p:cNvSpPr>
            <p:nvPr/>
          </p:nvSpPr>
          <p:spPr bwMode="auto">
            <a:xfrm>
              <a:off x="4095" y="3185"/>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3" name="Freeform 478"/>
            <p:cNvSpPr>
              <a:spLocks/>
            </p:cNvSpPr>
            <p:nvPr/>
          </p:nvSpPr>
          <p:spPr bwMode="auto">
            <a:xfrm>
              <a:off x="3909" y="3115"/>
              <a:ext cx="111" cy="152"/>
            </a:xfrm>
            <a:custGeom>
              <a:avLst/>
              <a:gdLst/>
              <a:ahLst/>
              <a:cxnLst>
                <a:cxn ang="0">
                  <a:pos x="21" y="39"/>
                </a:cxn>
                <a:cxn ang="0">
                  <a:pos x="144" y="0"/>
                </a:cxn>
                <a:cxn ang="0">
                  <a:pos x="186" y="42"/>
                </a:cxn>
                <a:cxn ang="0">
                  <a:pos x="186" y="162"/>
                </a:cxn>
                <a:cxn ang="0">
                  <a:pos x="144" y="270"/>
                </a:cxn>
                <a:cxn ang="0">
                  <a:pos x="84" y="264"/>
                </a:cxn>
                <a:cxn ang="0">
                  <a:pos x="39" y="189"/>
                </a:cxn>
                <a:cxn ang="0">
                  <a:pos x="15" y="120"/>
                </a:cxn>
                <a:cxn ang="0">
                  <a:pos x="21" y="39"/>
                </a:cxn>
              </a:cxnLst>
              <a:rect l="0" t="0" r="r" b="b"/>
              <a:pathLst>
                <a:path w="193" h="287">
                  <a:moveTo>
                    <a:pt x="21" y="39"/>
                  </a:moveTo>
                  <a:cubicBezTo>
                    <a:pt x="42" y="19"/>
                    <a:pt x="117" y="0"/>
                    <a:pt x="144" y="0"/>
                  </a:cubicBezTo>
                  <a:cubicBezTo>
                    <a:pt x="171" y="0"/>
                    <a:pt x="179" y="15"/>
                    <a:pt x="186" y="42"/>
                  </a:cubicBezTo>
                  <a:cubicBezTo>
                    <a:pt x="193" y="69"/>
                    <a:pt x="193" y="124"/>
                    <a:pt x="186" y="162"/>
                  </a:cubicBezTo>
                  <a:cubicBezTo>
                    <a:pt x="179" y="200"/>
                    <a:pt x="161" y="253"/>
                    <a:pt x="144" y="270"/>
                  </a:cubicBezTo>
                  <a:cubicBezTo>
                    <a:pt x="127" y="287"/>
                    <a:pt x="101" y="277"/>
                    <a:pt x="84" y="264"/>
                  </a:cubicBezTo>
                  <a:cubicBezTo>
                    <a:pt x="67" y="251"/>
                    <a:pt x="51" y="213"/>
                    <a:pt x="39" y="189"/>
                  </a:cubicBezTo>
                  <a:cubicBezTo>
                    <a:pt x="27" y="165"/>
                    <a:pt x="18" y="144"/>
                    <a:pt x="15" y="120"/>
                  </a:cubicBezTo>
                  <a:cubicBezTo>
                    <a:pt x="12" y="96"/>
                    <a:pt x="0" y="59"/>
                    <a:pt x="21" y="39"/>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04" name="Freeform 479"/>
            <p:cNvSpPr>
              <a:spLocks/>
            </p:cNvSpPr>
            <p:nvPr/>
          </p:nvSpPr>
          <p:spPr bwMode="auto">
            <a:xfrm>
              <a:off x="3740" y="3025"/>
              <a:ext cx="212" cy="132"/>
            </a:xfrm>
            <a:custGeom>
              <a:avLst/>
              <a:gdLst/>
              <a:ahLst/>
              <a:cxnLst>
                <a:cxn ang="0">
                  <a:pos x="363" y="128"/>
                </a:cxn>
                <a:cxn ang="0">
                  <a:pos x="345" y="182"/>
                </a:cxn>
                <a:cxn ang="0">
                  <a:pos x="261" y="179"/>
                </a:cxn>
                <a:cxn ang="0">
                  <a:pos x="165" y="218"/>
                </a:cxn>
                <a:cxn ang="0">
                  <a:pos x="45" y="248"/>
                </a:cxn>
                <a:cxn ang="0">
                  <a:pos x="0" y="209"/>
                </a:cxn>
                <a:cxn ang="0">
                  <a:pos x="45" y="128"/>
                </a:cxn>
                <a:cxn ang="0">
                  <a:pos x="129" y="101"/>
                </a:cxn>
                <a:cxn ang="0">
                  <a:pos x="195" y="20"/>
                </a:cxn>
                <a:cxn ang="0">
                  <a:pos x="267" y="5"/>
                </a:cxn>
                <a:cxn ang="0">
                  <a:pos x="315" y="20"/>
                </a:cxn>
                <a:cxn ang="0">
                  <a:pos x="363" y="128"/>
                </a:cxn>
              </a:cxnLst>
              <a:rect l="0" t="0" r="r" b="b"/>
              <a:pathLst>
                <a:path w="368" h="249">
                  <a:moveTo>
                    <a:pt x="363" y="128"/>
                  </a:moveTo>
                  <a:cubicBezTo>
                    <a:pt x="368" y="155"/>
                    <a:pt x="362" y="174"/>
                    <a:pt x="345" y="182"/>
                  </a:cubicBezTo>
                  <a:cubicBezTo>
                    <a:pt x="328" y="190"/>
                    <a:pt x="291" y="173"/>
                    <a:pt x="261" y="179"/>
                  </a:cubicBezTo>
                  <a:cubicBezTo>
                    <a:pt x="231" y="185"/>
                    <a:pt x="201" y="207"/>
                    <a:pt x="165" y="218"/>
                  </a:cubicBezTo>
                  <a:cubicBezTo>
                    <a:pt x="129" y="229"/>
                    <a:pt x="72" y="249"/>
                    <a:pt x="45" y="248"/>
                  </a:cubicBezTo>
                  <a:cubicBezTo>
                    <a:pt x="18" y="247"/>
                    <a:pt x="0" y="229"/>
                    <a:pt x="0" y="209"/>
                  </a:cubicBezTo>
                  <a:cubicBezTo>
                    <a:pt x="0" y="189"/>
                    <a:pt x="24" y="146"/>
                    <a:pt x="45" y="128"/>
                  </a:cubicBezTo>
                  <a:cubicBezTo>
                    <a:pt x="66" y="110"/>
                    <a:pt x="104" y="119"/>
                    <a:pt x="129" y="101"/>
                  </a:cubicBezTo>
                  <a:cubicBezTo>
                    <a:pt x="154" y="83"/>
                    <a:pt x="172" y="36"/>
                    <a:pt x="195" y="20"/>
                  </a:cubicBezTo>
                  <a:cubicBezTo>
                    <a:pt x="218" y="4"/>
                    <a:pt x="247" y="5"/>
                    <a:pt x="267" y="5"/>
                  </a:cubicBezTo>
                  <a:cubicBezTo>
                    <a:pt x="287" y="5"/>
                    <a:pt x="299" y="0"/>
                    <a:pt x="315" y="20"/>
                  </a:cubicBezTo>
                  <a:cubicBezTo>
                    <a:pt x="331" y="40"/>
                    <a:pt x="358" y="101"/>
                    <a:pt x="363" y="128"/>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05" name="Freeform 480"/>
            <p:cNvSpPr>
              <a:spLocks/>
            </p:cNvSpPr>
            <p:nvPr/>
          </p:nvSpPr>
          <p:spPr bwMode="auto">
            <a:xfrm>
              <a:off x="3724" y="2970"/>
              <a:ext cx="190" cy="119"/>
            </a:xfrm>
            <a:custGeom>
              <a:avLst/>
              <a:gdLst/>
              <a:ahLst/>
              <a:cxnLst>
                <a:cxn ang="0">
                  <a:pos x="320" y="94"/>
                </a:cxn>
                <a:cxn ang="0">
                  <a:pos x="242" y="94"/>
                </a:cxn>
                <a:cxn ang="0">
                  <a:pos x="182" y="142"/>
                </a:cxn>
                <a:cxn ang="0">
                  <a:pos x="149" y="190"/>
                </a:cxn>
                <a:cxn ang="0">
                  <a:pos x="35" y="223"/>
                </a:cxn>
                <a:cxn ang="0">
                  <a:pos x="2" y="196"/>
                </a:cxn>
                <a:cxn ang="0">
                  <a:pos x="23" y="61"/>
                </a:cxn>
                <a:cxn ang="0">
                  <a:pos x="104" y="7"/>
                </a:cxn>
                <a:cxn ang="0">
                  <a:pos x="173" y="16"/>
                </a:cxn>
                <a:cxn ang="0">
                  <a:pos x="257" y="25"/>
                </a:cxn>
                <a:cxn ang="0">
                  <a:pos x="311" y="28"/>
                </a:cxn>
                <a:cxn ang="0">
                  <a:pos x="320" y="94"/>
                </a:cxn>
              </a:cxnLst>
              <a:rect l="0" t="0" r="r" b="b"/>
              <a:pathLst>
                <a:path w="331" h="224">
                  <a:moveTo>
                    <a:pt x="320" y="94"/>
                  </a:moveTo>
                  <a:cubicBezTo>
                    <a:pt x="309" y="105"/>
                    <a:pt x="265" y="86"/>
                    <a:pt x="242" y="94"/>
                  </a:cubicBezTo>
                  <a:cubicBezTo>
                    <a:pt x="219" y="102"/>
                    <a:pt x="197" y="126"/>
                    <a:pt x="182" y="142"/>
                  </a:cubicBezTo>
                  <a:cubicBezTo>
                    <a:pt x="167" y="158"/>
                    <a:pt x="173" y="177"/>
                    <a:pt x="149" y="190"/>
                  </a:cubicBezTo>
                  <a:cubicBezTo>
                    <a:pt x="125" y="203"/>
                    <a:pt x="59" y="222"/>
                    <a:pt x="35" y="223"/>
                  </a:cubicBezTo>
                  <a:cubicBezTo>
                    <a:pt x="11" y="224"/>
                    <a:pt x="4" y="223"/>
                    <a:pt x="2" y="196"/>
                  </a:cubicBezTo>
                  <a:cubicBezTo>
                    <a:pt x="0" y="169"/>
                    <a:pt x="6" y="92"/>
                    <a:pt x="23" y="61"/>
                  </a:cubicBezTo>
                  <a:cubicBezTo>
                    <a:pt x="40" y="30"/>
                    <a:pt x="79" y="14"/>
                    <a:pt x="104" y="7"/>
                  </a:cubicBezTo>
                  <a:cubicBezTo>
                    <a:pt x="129" y="0"/>
                    <a:pt x="148" y="13"/>
                    <a:pt x="173" y="16"/>
                  </a:cubicBezTo>
                  <a:cubicBezTo>
                    <a:pt x="198" y="19"/>
                    <a:pt x="234" y="23"/>
                    <a:pt x="257" y="25"/>
                  </a:cubicBezTo>
                  <a:cubicBezTo>
                    <a:pt x="280" y="27"/>
                    <a:pt x="301" y="17"/>
                    <a:pt x="311" y="28"/>
                  </a:cubicBezTo>
                  <a:cubicBezTo>
                    <a:pt x="321" y="39"/>
                    <a:pt x="331" y="83"/>
                    <a:pt x="320" y="94"/>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06" name="Oval 481"/>
            <p:cNvSpPr>
              <a:spLocks noChangeAspect="1" noChangeArrowheads="1"/>
            </p:cNvSpPr>
            <p:nvPr/>
          </p:nvSpPr>
          <p:spPr bwMode="auto">
            <a:xfrm>
              <a:off x="3785" y="300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7" name="Oval 482"/>
            <p:cNvSpPr>
              <a:spLocks noChangeAspect="1" noChangeArrowheads="1"/>
            </p:cNvSpPr>
            <p:nvPr/>
          </p:nvSpPr>
          <p:spPr bwMode="auto">
            <a:xfrm>
              <a:off x="3837" y="3084"/>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8" name="Oval 483"/>
            <p:cNvSpPr>
              <a:spLocks noChangeAspect="1" noChangeArrowheads="1"/>
            </p:cNvSpPr>
            <p:nvPr/>
          </p:nvSpPr>
          <p:spPr bwMode="auto">
            <a:xfrm>
              <a:off x="3964" y="3171"/>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09" name="Freeform 484"/>
            <p:cNvSpPr>
              <a:spLocks/>
            </p:cNvSpPr>
            <p:nvPr/>
          </p:nvSpPr>
          <p:spPr bwMode="auto">
            <a:xfrm>
              <a:off x="3830" y="3139"/>
              <a:ext cx="116" cy="163"/>
            </a:xfrm>
            <a:custGeom>
              <a:avLst/>
              <a:gdLst/>
              <a:ahLst/>
              <a:cxnLst>
                <a:cxn ang="0">
                  <a:pos x="3" y="207"/>
                </a:cxn>
                <a:cxn ang="0">
                  <a:pos x="18" y="36"/>
                </a:cxn>
                <a:cxn ang="0">
                  <a:pos x="108" y="12"/>
                </a:cxn>
                <a:cxn ang="0">
                  <a:pos x="156" y="108"/>
                </a:cxn>
                <a:cxn ang="0">
                  <a:pos x="192" y="192"/>
                </a:cxn>
                <a:cxn ang="0">
                  <a:pos x="189" y="246"/>
                </a:cxn>
                <a:cxn ang="0">
                  <a:pos x="105" y="255"/>
                </a:cxn>
                <a:cxn ang="0">
                  <a:pos x="54" y="306"/>
                </a:cxn>
                <a:cxn ang="0">
                  <a:pos x="15" y="267"/>
                </a:cxn>
                <a:cxn ang="0">
                  <a:pos x="3" y="207"/>
                </a:cxn>
              </a:cxnLst>
              <a:rect l="0" t="0" r="r" b="b"/>
              <a:pathLst>
                <a:path w="203" h="308">
                  <a:moveTo>
                    <a:pt x="3" y="207"/>
                  </a:moveTo>
                  <a:cubicBezTo>
                    <a:pt x="3" y="169"/>
                    <a:pt x="0" y="69"/>
                    <a:pt x="18" y="36"/>
                  </a:cubicBezTo>
                  <a:cubicBezTo>
                    <a:pt x="36" y="3"/>
                    <a:pt x="85" y="0"/>
                    <a:pt x="108" y="12"/>
                  </a:cubicBezTo>
                  <a:cubicBezTo>
                    <a:pt x="131" y="24"/>
                    <a:pt x="142" y="78"/>
                    <a:pt x="156" y="108"/>
                  </a:cubicBezTo>
                  <a:cubicBezTo>
                    <a:pt x="170" y="138"/>
                    <a:pt x="186" y="169"/>
                    <a:pt x="192" y="192"/>
                  </a:cubicBezTo>
                  <a:cubicBezTo>
                    <a:pt x="198" y="215"/>
                    <a:pt x="203" y="236"/>
                    <a:pt x="189" y="246"/>
                  </a:cubicBezTo>
                  <a:cubicBezTo>
                    <a:pt x="175" y="256"/>
                    <a:pt x="127" y="245"/>
                    <a:pt x="105" y="255"/>
                  </a:cubicBezTo>
                  <a:cubicBezTo>
                    <a:pt x="83" y="265"/>
                    <a:pt x="69" y="304"/>
                    <a:pt x="54" y="306"/>
                  </a:cubicBezTo>
                  <a:cubicBezTo>
                    <a:pt x="39" y="308"/>
                    <a:pt x="22" y="283"/>
                    <a:pt x="15" y="267"/>
                  </a:cubicBezTo>
                  <a:cubicBezTo>
                    <a:pt x="8" y="251"/>
                    <a:pt x="3" y="245"/>
                    <a:pt x="3" y="207"/>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10" name="Freeform 485"/>
            <p:cNvSpPr>
              <a:spLocks/>
            </p:cNvSpPr>
            <p:nvPr/>
          </p:nvSpPr>
          <p:spPr bwMode="auto">
            <a:xfrm>
              <a:off x="3736" y="3172"/>
              <a:ext cx="100" cy="127"/>
            </a:xfrm>
            <a:custGeom>
              <a:avLst/>
              <a:gdLst/>
              <a:ahLst/>
              <a:cxnLst>
                <a:cxn ang="0">
                  <a:pos x="146" y="227"/>
                </a:cxn>
                <a:cxn ang="0">
                  <a:pos x="53" y="191"/>
                </a:cxn>
                <a:cxn ang="0">
                  <a:pos x="5" y="173"/>
                </a:cxn>
                <a:cxn ang="0">
                  <a:pos x="23" y="41"/>
                </a:cxn>
                <a:cxn ang="0">
                  <a:pos x="95" y="2"/>
                </a:cxn>
                <a:cxn ang="0">
                  <a:pos x="152" y="29"/>
                </a:cxn>
                <a:cxn ang="0">
                  <a:pos x="152" y="101"/>
                </a:cxn>
                <a:cxn ang="0">
                  <a:pos x="155" y="164"/>
                </a:cxn>
                <a:cxn ang="0">
                  <a:pos x="173" y="230"/>
                </a:cxn>
                <a:cxn ang="0">
                  <a:pos x="146" y="227"/>
                </a:cxn>
              </a:cxnLst>
              <a:rect l="0" t="0" r="r" b="b"/>
              <a:pathLst>
                <a:path w="174" h="240">
                  <a:moveTo>
                    <a:pt x="146" y="227"/>
                  </a:moveTo>
                  <a:cubicBezTo>
                    <a:pt x="130" y="225"/>
                    <a:pt x="76" y="200"/>
                    <a:pt x="53" y="191"/>
                  </a:cubicBezTo>
                  <a:cubicBezTo>
                    <a:pt x="30" y="182"/>
                    <a:pt x="10" y="198"/>
                    <a:pt x="5" y="173"/>
                  </a:cubicBezTo>
                  <a:cubicBezTo>
                    <a:pt x="0" y="148"/>
                    <a:pt x="8" y="70"/>
                    <a:pt x="23" y="41"/>
                  </a:cubicBezTo>
                  <a:cubicBezTo>
                    <a:pt x="38" y="12"/>
                    <a:pt x="74" y="4"/>
                    <a:pt x="95" y="2"/>
                  </a:cubicBezTo>
                  <a:cubicBezTo>
                    <a:pt x="116" y="0"/>
                    <a:pt x="142" y="12"/>
                    <a:pt x="152" y="29"/>
                  </a:cubicBezTo>
                  <a:cubicBezTo>
                    <a:pt x="162" y="46"/>
                    <a:pt x="152" y="79"/>
                    <a:pt x="152" y="101"/>
                  </a:cubicBezTo>
                  <a:cubicBezTo>
                    <a:pt x="152" y="123"/>
                    <a:pt x="152" y="143"/>
                    <a:pt x="155" y="164"/>
                  </a:cubicBezTo>
                  <a:cubicBezTo>
                    <a:pt x="158" y="185"/>
                    <a:pt x="174" y="220"/>
                    <a:pt x="173" y="230"/>
                  </a:cubicBezTo>
                  <a:cubicBezTo>
                    <a:pt x="172" y="240"/>
                    <a:pt x="152" y="228"/>
                    <a:pt x="146" y="227"/>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11" name="Freeform 486"/>
            <p:cNvSpPr>
              <a:spLocks/>
            </p:cNvSpPr>
            <p:nvPr/>
          </p:nvSpPr>
          <p:spPr bwMode="auto">
            <a:xfrm>
              <a:off x="3748" y="3276"/>
              <a:ext cx="134" cy="121"/>
            </a:xfrm>
            <a:custGeom>
              <a:avLst/>
              <a:gdLst/>
              <a:ahLst/>
              <a:cxnLst>
                <a:cxn ang="0">
                  <a:pos x="217" y="77"/>
                </a:cxn>
                <a:cxn ang="0">
                  <a:pos x="124" y="41"/>
                </a:cxn>
                <a:cxn ang="0">
                  <a:pos x="52" y="8"/>
                </a:cxn>
                <a:cxn ang="0">
                  <a:pos x="1" y="20"/>
                </a:cxn>
                <a:cxn ang="0">
                  <a:pos x="61" y="128"/>
                </a:cxn>
                <a:cxn ang="0">
                  <a:pos x="91" y="206"/>
                </a:cxn>
                <a:cxn ang="0">
                  <a:pos x="169" y="215"/>
                </a:cxn>
                <a:cxn ang="0">
                  <a:pos x="214" y="134"/>
                </a:cxn>
                <a:cxn ang="0">
                  <a:pos x="217" y="77"/>
                </a:cxn>
              </a:cxnLst>
              <a:rect l="0" t="0" r="r" b="b"/>
              <a:pathLst>
                <a:path w="232" h="227">
                  <a:moveTo>
                    <a:pt x="217" y="77"/>
                  </a:moveTo>
                  <a:cubicBezTo>
                    <a:pt x="202" y="62"/>
                    <a:pt x="152" y="52"/>
                    <a:pt x="124" y="41"/>
                  </a:cubicBezTo>
                  <a:cubicBezTo>
                    <a:pt x="96" y="30"/>
                    <a:pt x="72" y="12"/>
                    <a:pt x="52" y="8"/>
                  </a:cubicBezTo>
                  <a:cubicBezTo>
                    <a:pt x="32" y="4"/>
                    <a:pt x="0" y="0"/>
                    <a:pt x="1" y="20"/>
                  </a:cubicBezTo>
                  <a:cubicBezTo>
                    <a:pt x="2" y="40"/>
                    <a:pt x="46" y="97"/>
                    <a:pt x="61" y="128"/>
                  </a:cubicBezTo>
                  <a:cubicBezTo>
                    <a:pt x="76" y="159"/>
                    <a:pt x="73" y="192"/>
                    <a:pt x="91" y="206"/>
                  </a:cubicBezTo>
                  <a:cubicBezTo>
                    <a:pt x="109" y="220"/>
                    <a:pt x="149" y="227"/>
                    <a:pt x="169" y="215"/>
                  </a:cubicBezTo>
                  <a:cubicBezTo>
                    <a:pt x="189" y="203"/>
                    <a:pt x="205" y="155"/>
                    <a:pt x="214" y="134"/>
                  </a:cubicBezTo>
                  <a:cubicBezTo>
                    <a:pt x="223" y="113"/>
                    <a:pt x="232" y="92"/>
                    <a:pt x="217" y="77"/>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12" name="Freeform 487"/>
            <p:cNvSpPr>
              <a:spLocks/>
            </p:cNvSpPr>
            <p:nvPr/>
          </p:nvSpPr>
          <p:spPr bwMode="auto">
            <a:xfrm>
              <a:off x="3885" y="3269"/>
              <a:ext cx="199" cy="147"/>
            </a:xfrm>
            <a:custGeom>
              <a:avLst/>
              <a:gdLst/>
              <a:ahLst/>
              <a:cxnLst>
                <a:cxn ang="0">
                  <a:pos x="18" y="26"/>
                </a:cxn>
                <a:cxn ang="0">
                  <a:pos x="9" y="167"/>
                </a:cxn>
                <a:cxn ang="0">
                  <a:pos x="75" y="212"/>
                </a:cxn>
                <a:cxn ang="0">
                  <a:pos x="192" y="236"/>
                </a:cxn>
                <a:cxn ang="0">
                  <a:pos x="324" y="272"/>
                </a:cxn>
                <a:cxn ang="0">
                  <a:pos x="330" y="194"/>
                </a:cxn>
                <a:cxn ang="0">
                  <a:pos x="249" y="107"/>
                </a:cxn>
                <a:cxn ang="0">
                  <a:pos x="180" y="26"/>
                </a:cxn>
                <a:cxn ang="0">
                  <a:pos x="99" y="11"/>
                </a:cxn>
                <a:cxn ang="0">
                  <a:pos x="18" y="26"/>
                </a:cxn>
              </a:cxnLst>
              <a:rect l="0" t="0" r="r" b="b"/>
              <a:pathLst>
                <a:path w="347" h="279">
                  <a:moveTo>
                    <a:pt x="18" y="26"/>
                  </a:moveTo>
                  <a:cubicBezTo>
                    <a:pt x="3" y="52"/>
                    <a:pt x="0" y="136"/>
                    <a:pt x="9" y="167"/>
                  </a:cubicBezTo>
                  <a:cubicBezTo>
                    <a:pt x="18" y="198"/>
                    <a:pt x="45" y="201"/>
                    <a:pt x="75" y="212"/>
                  </a:cubicBezTo>
                  <a:cubicBezTo>
                    <a:pt x="105" y="223"/>
                    <a:pt x="151" y="226"/>
                    <a:pt x="192" y="236"/>
                  </a:cubicBezTo>
                  <a:cubicBezTo>
                    <a:pt x="233" y="246"/>
                    <a:pt x="301" y="279"/>
                    <a:pt x="324" y="272"/>
                  </a:cubicBezTo>
                  <a:cubicBezTo>
                    <a:pt x="347" y="265"/>
                    <a:pt x="342" y="221"/>
                    <a:pt x="330" y="194"/>
                  </a:cubicBezTo>
                  <a:cubicBezTo>
                    <a:pt x="318" y="167"/>
                    <a:pt x="274" y="135"/>
                    <a:pt x="249" y="107"/>
                  </a:cubicBezTo>
                  <a:cubicBezTo>
                    <a:pt x="224" y="79"/>
                    <a:pt x="205" y="42"/>
                    <a:pt x="180" y="26"/>
                  </a:cubicBezTo>
                  <a:cubicBezTo>
                    <a:pt x="155" y="10"/>
                    <a:pt x="125" y="12"/>
                    <a:pt x="99" y="11"/>
                  </a:cubicBezTo>
                  <a:cubicBezTo>
                    <a:pt x="73" y="10"/>
                    <a:pt x="33" y="0"/>
                    <a:pt x="18" y="26"/>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13" name="Freeform 488"/>
            <p:cNvSpPr>
              <a:spLocks/>
            </p:cNvSpPr>
            <p:nvPr/>
          </p:nvSpPr>
          <p:spPr bwMode="auto">
            <a:xfrm>
              <a:off x="4019" y="3278"/>
              <a:ext cx="160" cy="112"/>
            </a:xfrm>
            <a:custGeom>
              <a:avLst/>
              <a:gdLst/>
              <a:ahLst/>
              <a:cxnLst>
                <a:cxn ang="0">
                  <a:pos x="259" y="93"/>
                </a:cxn>
                <a:cxn ang="0">
                  <a:pos x="127" y="75"/>
                </a:cxn>
                <a:cxn ang="0">
                  <a:pos x="79" y="21"/>
                </a:cxn>
                <a:cxn ang="0">
                  <a:pos x="10" y="9"/>
                </a:cxn>
                <a:cxn ang="0">
                  <a:pos x="16" y="78"/>
                </a:cxn>
                <a:cxn ang="0">
                  <a:pos x="100" y="186"/>
                </a:cxn>
                <a:cxn ang="0">
                  <a:pos x="229" y="198"/>
                </a:cxn>
                <a:cxn ang="0">
                  <a:pos x="280" y="102"/>
                </a:cxn>
                <a:cxn ang="0">
                  <a:pos x="259" y="93"/>
                </a:cxn>
              </a:cxnLst>
              <a:rect l="0" t="0" r="r" b="b"/>
              <a:pathLst>
                <a:path w="280" h="212">
                  <a:moveTo>
                    <a:pt x="259" y="93"/>
                  </a:moveTo>
                  <a:cubicBezTo>
                    <a:pt x="208" y="90"/>
                    <a:pt x="157" y="87"/>
                    <a:pt x="127" y="75"/>
                  </a:cubicBezTo>
                  <a:cubicBezTo>
                    <a:pt x="97" y="63"/>
                    <a:pt x="99" y="32"/>
                    <a:pt x="79" y="21"/>
                  </a:cubicBezTo>
                  <a:cubicBezTo>
                    <a:pt x="59" y="10"/>
                    <a:pt x="20" y="0"/>
                    <a:pt x="10" y="9"/>
                  </a:cubicBezTo>
                  <a:cubicBezTo>
                    <a:pt x="0" y="18"/>
                    <a:pt x="1" y="49"/>
                    <a:pt x="16" y="78"/>
                  </a:cubicBezTo>
                  <a:cubicBezTo>
                    <a:pt x="31" y="107"/>
                    <a:pt x="65" y="166"/>
                    <a:pt x="100" y="186"/>
                  </a:cubicBezTo>
                  <a:cubicBezTo>
                    <a:pt x="135" y="206"/>
                    <a:pt x="199" y="212"/>
                    <a:pt x="229" y="198"/>
                  </a:cubicBezTo>
                  <a:cubicBezTo>
                    <a:pt x="259" y="184"/>
                    <a:pt x="275" y="119"/>
                    <a:pt x="280" y="102"/>
                  </a:cubicBezTo>
                  <a:cubicBezTo>
                    <a:pt x="280" y="102"/>
                    <a:pt x="259" y="93"/>
                    <a:pt x="259" y="93"/>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14" name="Freeform 489"/>
            <p:cNvSpPr>
              <a:spLocks/>
            </p:cNvSpPr>
            <p:nvPr/>
          </p:nvSpPr>
          <p:spPr bwMode="auto">
            <a:xfrm>
              <a:off x="3980" y="3402"/>
              <a:ext cx="185" cy="112"/>
            </a:xfrm>
            <a:custGeom>
              <a:avLst/>
              <a:gdLst/>
              <a:ahLst/>
              <a:cxnLst>
                <a:cxn ang="0">
                  <a:pos x="120" y="32"/>
                </a:cxn>
                <a:cxn ang="0">
                  <a:pos x="18" y="8"/>
                </a:cxn>
                <a:cxn ang="0">
                  <a:pos x="18" y="80"/>
                </a:cxn>
                <a:cxn ang="0">
                  <a:pos x="126" y="182"/>
                </a:cxn>
                <a:cxn ang="0">
                  <a:pos x="252" y="200"/>
                </a:cxn>
                <a:cxn ang="0">
                  <a:pos x="312" y="119"/>
                </a:cxn>
                <a:cxn ang="0">
                  <a:pos x="312" y="56"/>
                </a:cxn>
                <a:cxn ang="0">
                  <a:pos x="249" y="38"/>
                </a:cxn>
                <a:cxn ang="0">
                  <a:pos x="174" y="41"/>
                </a:cxn>
                <a:cxn ang="0">
                  <a:pos x="120" y="32"/>
                </a:cxn>
              </a:cxnLst>
              <a:rect l="0" t="0" r="r" b="b"/>
              <a:pathLst>
                <a:path w="323" h="211">
                  <a:moveTo>
                    <a:pt x="120" y="32"/>
                  </a:moveTo>
                  <a:cubicBezTo>
                    <a:pt x="94" y="27"/>
                    <a:pt x="35" y="0"/>
                    <a:pt x="18" y="8"/>
                  </a:cubicBezTo>
                  <a:cubicBezTo>
                    <a:pt x="1" y="16"/>
                    <a:pt x="0" y="51"/>
                    <a:pt x="18" y="80"/>
                  </a:cubicBezTo>
                  <a:cubicBezTo>
                    <a:pt x="36" y="109"/>
                    <a:pt x="87" y="162"/>
                    <a:pt x="126" y="182"/>
                  </a:cubicBezTo>
                  <a:cubicBezTo>
                    <a:pt x="165" y="202"/>
                    <a:pt x="221" y="211"/>
                    <a:pt x="252" y="200"/>
                  </a:cubicBezTo>
                  <a:cubicBezTo>
                    <a:pt x="283" y="189"/>
                    <a:pt x="302" y="143"/>
                    <a:pt x="312" y="119"/>
                  </a:cubicBezTo>
                  <a:cubicBezTo>
                    <a:pt x="322" y="95"/>
                    <a:pt x="323" y="69"/>
                    <a:pt x="312" y="56"/>
                  </a:cubicBezTo>
                  <a:cubicBezTo>
                    <a:pt x="301" y="43"/>
                    <a:pt x="272" y="41"/>
                    <a:pt x="249" y="38"/>
                  </a:cubicBezTo>
                  <a:cubicBezTo>
                    <a:pt x="226" y="35"/>
                    <a:pt x="195" y="42"/>
                    <a:pt x="174" y="41"/>
                  </a:cubicBezTo>
                  <a:cubicBezTo>
                    <a:pt x="153" y="40"/>
                    <a:pt x="146" y="37"/>
                    <a:pt x="120" y="32"/>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15" name="Freeform 490"/>
            <p:cNvSpPr>
              <a:spLocks/>
            </p:cNvSpPr>
            <p:nvPr/>
          </p:nvSpPr>
          <p:spPr bwMode="auto">
            <a:xfrm>
              <a:off x="3823" y="3377"/>
              <a:ext cx="211" cy="133"/>
            </a:xfrm>
            <a:custGeom>
              <a:avLst/>
              <a:gdLst/>
              <a:ahLst/>
              <a:cxnLst>
                <a:cxn ang="0">
                  <a:pos x="249" y="98"/>
                </a:cxn>
                <a:cxn ang="0">
                  <a:pos x="180" y="29"/>
                </a:cxn>
                <a:cxn ang="0">
                  <a:pos x="108" y="2"/>
                </a:cxn>
                <a:cxn ang="0">
                  <a:pos x="63" y="17"/>
                </a:cxn>
                <a:cxn ang="0">
                  <a:pos x="24" y="53"/>
                </a:cxn>
                <a:cxn ang="0">
                  <a:pos x="3" y="89"/>
                </a:cxn>
                <a:cxn ang="0">
                  <a:pos x="42" y="149"/>
                </a:cxn>
                <a:cxn ang="0">
                  <a:pos x="78" y="203"/>
                </a:cxn>
                <a:cxn ang="0">
                  <a:pos x="180" y="215"/>
                </a:cxn>
                <a:cxn ang="0">
                  <a:pos x="357" y="233"/>
                </a:cxn>
                <a:cxn ang="0">
                  <a:pos x="249" y="98"/>
                </a:cxn>
              </a:cxnLst>
              <a:rect l="0" t="0" r="r" b="b"/>
              <a:pathLst>
                <a:path w="368" h="252">
                  <a:moveTo>
                    <a:pt x="249" y="98"/>
                  </a:moveTo>
                  <a:cubicBezTo>
                    <a:pt x="230" y="65"/>
                    <a:pt x="204" y="45"/>
                    <a:pt x="180" y="29"/>
                  </a:cubicBezTo>
                  <a:cubicBezTo>
                    <a:pt x="156" y="13"/>
                    <a:pt x="127" y="4"/>
                    <a:pt x="108" y="2"/>
                  </a:cubicBezTo>
                  <a:cubicBezTo>
                    <a:pt x="89" y="0"/>
                    <a:pt x="77" y="9"/>
                    <a:pt x="63" y="17"/>
                  </a:cubicBezTo>
                  <a:cubicBezTo>
                    <a:pt x="49" y="25"/>
                    <a:pt x="34" y="41"/>
                    <a:pt x="24" y="53"/>
                  </a:cubicBezTo>
                  <a:cubicBezTo>
                    <a:pt x="14" y="65"/>
                    <a:pt x="0" y="73"/>
                    <a:pt x="3" y="89"/>
                  </a:cubicBezTo>
                  <a:cubicBezTo>
                    <a:pt x="6" y="105"/>
                    <a:pt x="30" y="130"/>
                    <a:pt x="42" y="149"/>
                  </a:cubicBezTo>
                  <a:cubicBezTo>
                    <a:pt x="54" y="168"/>
                    <a:pt x="55" y="192"/>
                    <a:pt x="78" y="203"/>
                  </a:cubicBezTo>
                  <a:cubicBezTo>
                    <a:pt x="101" y="214"/>
                    <a:pt x="134" y="210"/>
                    <a:pt x="180" y="215"/>
                  </a:cubicBezTo>
                  <a:cubicBezTo>
                    <a:pt x="226" y="220"/>
                    <a:pt x="346" y="252"/>
                    <a:pt x="357" y="233"/>
                  </a:cubicBezTo>
                  <a:cubicBezTo>
                    <a:pt x="368" y="214"/>
                    <a:pt x="272" y="126"/>
                    <a:pt x="249" y="98"/>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16" name="Freeform 491"/>
            <p:cNvSpPr>
              <a:spLocks/>
            </p:cNvSpPr>
            <p:nvPr/>
          </p:nvSpPr>
          <p:spPr bwMode="auto">
            <a:xfrm>
              <a:off x="3903" y="3494"/>
              <a:ext cx="210" cy="127"/>
            </a:xfrm>
            <a:custGeom>
              <a:avLst/>
              <a:gdLst/>
              <a:ahLst/>
              <a:cxnLst>
                <a:cxn ang="0">
                  <a:pos x="89" y="23"/>
                </a:cxn>
                <a:cxn ang="0">
                  <a:pos x="5" y="17"/>
                </a:cxn>
                <a:cxn ang="0">
                  <a:pos x="56" y="128"/>
                </a:cxn>
                <a:cxn ang="0">
                  <a:pos x="209" y="215"/>
                </a:cxn>
                <a:cxn ang="0">
                  <a:pos x="293" y="227"/>
                </a:cxn>
                <a:cxn ang="0">
                  <a:pos x="356" y="137"/>
                </a:cxn>
                <a:cxn ang="0">
                  <a:pos x="356" y="74"/>
                </a:cxn>
                <a:cxn ang="0">
                  <a:pos x="317" y="47"/>
                </a:cxn>
                <a:cxn ang="0">
                  <a:pos x="230" y="32"/>
                </a:cxn>
                <a:cxn ang="0">
                  <a:pos x="170" y="32"/>
                </a:cxn>
                <a:cxn ang="0">
                  <a:pos x="89" y="23"/>
                </a:cxn>
              </a:cxnLst>
              <a:rect l="0" t="0" r="r" b="b"/>
              <a:pathLst>
                <a:path w="366" h="240">
                  <a:moveTo>
                    <a:pt x="89" y="23"/>
                  </a:moveTo>
                  <a:cubicBezTo>
                    <a:pt x="62" y="21"/>
                    <a:pt x="10" y="0"/>
                    <a:pt x="5" y="17"/>
                  </a:cubicBezTo>
                  <a:cubicBezTo>
                    <a:pt x="0" y="34"/>
                    <a:pt x="22" y="95"/>
                    <a:pt x="56" y="128"/>
                  </a:cubicBezTo>
                  <a:cubicBezTo>
                    <a:pt x="90" y="161"/>
                    <a:pt x="170" y="199"/>
                    <a:pt x="209" y="215"/>
                  </a:cubicBezTo>
                  <a:cubicBezTo>
                    <a:pt x="248" y="231"/>
                    <a:pt x="269" y="240"/>
                    <a:pt x="293" y="227"/>
                  </a:cubicBezTo>
                  <a:cubicBezTo>
                    <a:pt x="317" y="214"/>
                    <a:pt x="346" y="162"/>
                    <a:pt x="356" y="137"/>
                  </a:cubicBezTo>
                  <a:cubicBezTo>
                    <a:pt x="366" y="112"/>
                    <a:pt x="363" y="89"/>
                    <a:pt x="356" y="74"/>
                  </a:cubicBezTo>
                  <a:cubicBezTo>
                    <a:pt x="349" y="59"/>
                    <a:pt x="338" y="54"/>
                    <a:pt x="317" y="47"/>
                  </a:cubicBezTo>
                  <a:cubicBezTo>
                    <a:pt x="296" y="40"/>
                    <a:pt x="255" y="35"/>
                    <a:pt x="230" y="32"/>
                  </a:cubicBezTo>
                  <a:cubicBezTo>
                    <a:pt x="205" y="29"/>
                    <a:pt x="191" y="35"/>
                    <a:pt x="170" y="32"/>
                  </a:cubicBezTo>
                  <a:cubicBezTo>
                    <a:pt x="149" y="29"/>
                    <a:pt x="116" y="25"/>
                    <a:pt x="89" y="23"/>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17" name="Freeform 492"/>
            <p:cNvSpPr>
              <a:spLocks/>
            </p:cNvSpPr>
            <p:nvPr/>
          </p:nvSpPr>
          <p:spPr bwMode="auto">
            <a:xfrm>
              <a:off x="4105" y="3447"/>
              <a:ext cx="185" cy="133"/>
            </a:xfrm>
            <a:custGeom>
              <a:avLst/>
              <a:gdLst/>
              <a:ahLst/>
              <a:cxnLst>
                <a:cxn ang="0">
                  <a:pos x="309" y="25"/>
                </a:cxn>
                <a:cxn ang="0">
                  <a:pos x="207" y="1"/>
                </a:cxn>
                <a:cxn ang="0">
                  <a:pos x="123" y="31"/>
                </a:cxn>
                <a:cxn ang="0">
                  <a:pos x="87" y="82"/>
                </a:cxn>
                <a:cxn ang="0">
                  <a:pos x="33" y="136"/>
                </a:cxn>
                <a:cxn ang="0">
                  <a:pos x="12" y="193"/>
                </a:cxn>
                <a:cxn ang="0">
                  <a:pos x="15" y="244"/>
                </a:cxn>
                <a:cxn ang="0">
                  <a:pos x="102" y="238"/>
                </a:cxn>
                <a:cxn ang="0">
                  <a:pos x="216" y="160"/>
                </a:cxn>
                <a:cxn ang="0">
                  <a:pos x="279" y="94"/>
                </a:cxn>
                <a:cxn ang="0">
                  <a:pos x="309" y="25"/>
                </a:cxn>
              </a:cxnLst>
              <a:rect l="0" t="0" r="r" b="b"/>
              <a:pathLst>
                <a:path w="321" h="252">
                  <a:moveTo>
                    <a:pt x="309" y="25"/>
                  </a:moveTo>
                  <a:cubicBezTo>
                    <a:pt x="297" y="10"/>
                    <a:pt x="238" y="0"/>
                    <a:pt x="207" y="1"/>
                  </a:cubicBezTo>
                  <a:cubicBezTo>
                    <a:pt x="176" y="2"/>
                    <a:pt x="143" y="18"/>
                    <a:pt x="123" y="31"/>
                  </a:cubicBezTo>
                  <a:cubicBezTo>
                    <a:pt x="103" y="44"/>
                    <a:pt x="102" y="64"/>
                    <a:pt x="87" y="82"/>
                  </a:cubicBezTo>
                  <a:cubicBezTo>
                    <a:pt x="72" y="100"/>
                    <a:pt x="45" y="118"/>
                    <a:pt x="33" y="136"/>
                  </a:cubicBezTo>
                  <a:cubicBezTo>
                    <a:pt x="21" y="154"/>
                    <a:pt x="15" y="175"/>
                    <a:pt x="12" y="193"/>
                  </a:cubicBezTo>
                  <a:cubicBezTo>
                    <a:pt x="9" y="211"/>
                    <a:pt x="0" y="237"/>
                    <a:pt x="15" y="244"/>
                  </a:cubicBezTo>
                  <a:cubicBezTo>
                    <a:pt x="30" y="251"/>
                    <a:pt x="69" y="252"/>
                    <a:pt x="102" y="238"/>
                  </a:cubicBezTo>
                  <a:cubicBezTo>
                    <a:pt x="135" y="224"/>
                    <a:pt x="186" y="184"/>
                    <a:pt x="216" y="160"/>
                  </a:cubicBezTo>
                  <a:cubicBezTo>
                    <a:pt x="246" y="136"/>
                    <a:pt x="264" y="117"/>
                    <a:pt x="279" y="94"/>
                  </a:cubicBezTo>
                  <a:cubicBezTo>
                    <a:pt x="294" y="71"/>
                    <a:pt x="321" y="40"/>
                    <a:pt x="309" y="25"/>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18" name="Freeform 493"/>
            <p:cNvSpPr>
              <a:spLocks/>
            </p:cNvSpPr>
            <p:nvPr/>
          </p:nvSpPr>
          <p:spPr bwMode="auto">
            <a:xfrm>
              <a:off x="4077" y="3535"/>
              <a:ext cx="220" cy="112"/>
            </a:xfrm>
            <a:custGeom>
              <a:avLst/>
              <a:gdLst/>
              <a:ahLst/>
              <a:cxnLst>
                <a:cxn ang="0">
                  <a:pos x="238" y="41"/>
                </a:cxn>
                <a:cxn ang="0">
                  <a:pos x="160" y="89"/>
                </a:cxn>
                <a:cxn ang="0">
                  <a:pos x="49" y="89"/>
                </a:cxn>
                <a:cxn ang="0">
                  <a:pos x="25" y="131"/>
                </a:cxn>
                <a:cxn ang="0">
                  <a:pos x="10" y="167"/>
                </a:cxn>
                <a:cxn ang="0">
                  <a:pos x="85" y="209"/>
                </a:cxn>
                <a:cxn ang="0">
                  <a:pos x="274" y="161"/>
                </a:cxn>
                <a:cxn ang="0">
                  <a:pos x="370" y="98"/>
                </a:cxn>
                <a:cxn ang="0">
                  <a:pos x="346" y="20"/>
                </a:cxn>
                <a:cxn ang="0">
                  <a:pos x="289" y="2"/>
                </a:cxn>
                <a:cxn ang="0">
                  <a:pos x="238" y="41"/>
                </a:cxn>
              </a:cxnLst>
              <a:rect l="0" t="0" r="r" b="b"/>
              <a:pathLst>
                <a:path w="382" h="210">
                  <a:moveTo>
                    <a:pt x="238" y="41"/>
                  </a:moveTo>
                  <a:cubicBezTo>
                    <a:pt x="217" y="55"/>
                    <a:pt x="191" y="81"/>
                    <a:pt x="160" y="89"/>
                  </a:cubicBezTo>
                  <a:cubicBezTo>
                    <a:pt x="129" y="97"/>
                    <a:pt x="71" y="82"/>
                    <a:pt x="49" y="89"/>
                  </a:cubicBezTo>
                  <a:cubicBezTo>
                    <a:pt x="27" y="96"/>
                    <a:pt x="31" y="118"/>
                    <a:pt x="25" y="131"/>
                  </a:cubicBezTo>
                  <a:cubicBezTo>
                    <a:pt x="19" y="144"/>
                    <a:pt x="0" y="154"/>
                    <a:pt x="10" y="167"/>
                  </a:cubicBezTo>
                  <a:cubicBezTo>
                    <a:pt x="20" y="180"/>
                    <a:pt x="41" y="210"/>
                    <a:pt x="85" y="209"/>
                  </a:cubicBezTo>
                  <a:cubicBezTo>
                    <a:pt x="129" y="208"/>
                    <a:pt x="227" y="179"/>
                    <a:pt x="274" y="161"/>
                  </a:cubicBezTo>
                  <a:cubicBezTo>
                    <a:pt x="321" y="143"/>
                    <a:pt x="358" y="122"/>
                    <a:pt x="370" y="98"/>
                  </a:cubicBezTo>
                  <a:cubicBezTo>
                    <a:pt x="382" y="74"/>
                    <a:pt x="359" y="36"/>
                    <a:pt x="346" y="20"/>
                  </a:cubicBezTo>
                  <a:cubicBezTo>
                    <a:pt x="333" y="4"/>
                    <a:pt x="306" y="0"/>
                    <a:pt x="289" y="2"/>
                  </a:cubicBezTo>
                  <a:cubicBezTo>
                    <a:pt x="272" y="4"/>
                    <a:pt x="259" y="27"/>
                    <a:pt x="238" y="41"/>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19" name="Freeform 494"/>
            <p:cNvSpPr>
              <a:spLocks/>
            </p:cNvSpPr>
            <p:nvPr/>
          </p:nvSpPr>
          <p:spPr bwMode="auto">
            <a:xfrm>
              <a:off x="4263" y="3413"/>
              <a:ext cx="117" cy="154"/>
            </a:xfrm>
            <a:custGeom>
              <a:avLst/>
              <a:gdLst/>
              <a:ahLst/>
              <a:cxnLst>
                <a:cxn ang="0">
                  <a:pos x="80" y="8"/>
                </a:cxn>
                <a:cxn ang="0">
                  <a:pos x="59" y="110"/>
                </a:cxn>
                <a:cxn ang="0">
                  <a:pos x="17" y="161"/>
                </a:cxn>
                <a:cxn ang="0">
                  <a:pos x="8" y="242"/>
                </a:cxn>
                <a:cxn ang="0">
                  <a:pos x="65" y="287"/>
                </a:cxn>
                <a:cxn ang="0">
                  <a:pos x="161" y="260"/>
                </a:cxn>
                <a:cxn ang="0">
                  <a:pos x="203" y="191"/>
                </a:cxn>
                <a:cxn ang="0">
                  <a:pos x="152" y="131"/>
                </a:cxn>
                <a:cxn ang="0">
                  <a:pos x="143" y="62"/>
                </a:cxn>
                <a:cxn ang="0">
                  <a:pos x="80" y="8"/>
                </a:cxn>
              </a:cxnLst>
              <a:rect l="0" t="0" r="r" b="b"/>
              <a:pathLst>
                <a:path w="204" h="290">
                  <a:moveTo>
                    <a:pt x="80" y="8"/>
                  </a:moveTo>
                  <a:cubicBezTo>
                    <a:pt x="66" y="16"/>
                    <a:pt x="69" y="85"/>
                    <a:pt x="59" y="110"/>
                  </a:cubicBezTo>
                  <a:cubicBezTo>
                    <a:pt x="49" y="135"/>
                    <a:pt x="26" y="139"/>
                    <a:pt x="17" y="161"/>
                  </a:cubicBezTo>
                  <a:cubicBezTo>
                    <a:pt x="8" y="183"/>
                    <a:pt x="0" y="221"/>
                    <a:pt x="8" y="242"/>
                  </a:cubicBezTo>
                  <a:cubicBezTo>
                    <a:pt x="16" y="263"/>
                    <a:pt x="40" y="284"/>
                    <a:pt x="65" y="287"/>
                  </a:cubicBezTo>
                  <a:cubicBezTo>
                    <a:pt x="90" y="290"/>
                    <a:pt x="138" y="276"/>
                    <a:pt x="161" y="260"/>
                  </a:cubicBezTo>
                  <a:cubicBezTo>
                    <a:pt x="184" y="244"/>
                    <a:pt x="204" y="212"/>
                    <a:pt x="203" y="191"/>
                  </a:cubicBezTo>
                  <a:cubicBezTo>
                    <a:pt x="202" y="170"/>
                    <a:pt x="162" y="152"/>
                    <a:pt x="152" y="131"/>
                  </a:cubicBezTo>
                  <a:cubicBezTo>
                    <a:pt x="142" y="110"/>
                    <a:pt x="155" y="83"/>
                    <a:pt x="143" y="62"/>
                  </a:cubicBezTo>
                  <a:cubicBezTo>
                    <a:pt x="131" y="41"/>
                    <a:pt x="94" y="0"/>
                    <a:pt x="80" y="8"/>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20" name="Freeform 495"/>
            <p:cNvSpPr>
              <a:spLocks/>
            </p:cNvSpPr>
            <p:nvPr/>
          </p:nvSpPr>
          <p:spPr bwMode="auto">
            <a:xfrm>
              <a:off x="4303" y="3283"/>
              <a:ext cx="103" cy="211"/>
            </a:xfrm>
            <a:custGeom>
              <a:avLst/>
              <a:gdLst/>
              <a:ahLst/>
              <a:cxnLst>
                <a:cxn ang="0">
                  <a:pos x="61" y="14"/>
                </a:cxn>
                <a:cxn ang="0">
                  <a:pos x="43" y="125"/>
                </a:cxn>
                <a:cxn ang="0">
                  <a:pos x="4" y="188"/>
                </a:cxn>
                <a:cxn ang="0">
                  <a:pos x="67" y="284"/>
                </a:cxn>
                <a:cxn ang="0">
                  <a:pos x="76" y="332"/>
                </a:cxn>
                <a:cxn ang="0">
                  <a:pos x="109" y="392"/>
                </a:cxn>
                <a:cxn ang="0">
                  <a:pos x="148" y="293"/>
                </a:cxn>
                <a:cxn ang="0">
                  <a:pos x="175" y="197"/>
                </a:cxn>
                <a:cxn ang="0">
                  <a:pos x="175" y="92"/>
                </a:cxn>
                <a:cxn ang="0">
                  <a:pos x="151" y="44"/>
                </a:cxn>
                <a:cxn ang="0">
                  <a:pos x="61" y="14"/>
                </a:cxn>
              </a:cxnLst>
              <a:rect l="0" t="0" r="r" b="b"/>
              <a:pathLst>
                <a:path w="180" h="398">
                  <a:moveTo>
                    <a:pt x="61" y="14"/>
                  </a:moveTo>
                  <a:cubicBezTo>
                    <a:pt x="43" y="28"/>
                    <a:pt x="52" y="96"/>
                    <a:pt x="43" y="125"/>
                  </a:cubicBezTo>
                  <a:cubicBezTo>
                    <a:pt x="34" y="154"/>
                    <a:pt x="0" y="162"/>
                    <a:pt x="4" y="188"/>
                  </a:cubicBezTo>
                  <a:cubicBezTo>
                    <a:pt x="8" y="214"/>
                    <a:pt x="55" y="260"/>
                    <a:pt x="67" y="284"/>
                  </a:cubicBezTo>
                  <a:cubicBezTo>
                    <a:pt x="79" y="308"/>
                    <a:pt x="69" y="314"/>
                    <a:pt x="76" y="332"/>
                  </a:cubicBezTo>
                  <a:cubicBezTo>
                    <a:pt x="83" y="350"/>
                    <a:pt x="97" y="398"/>
                    <a:pt x="109" y="392"/>
                  </a:cubicBezTo>
                  <a:cubicBezTo>
                    <a:pt x="121" y="386"/>
                    <a:pt x="137" y="325"/>
                    <a:pt x="148" y="293"/>
                  </a:cubicBezTo>
                  <a:cubicBezTo>
                    <a:pt x="159" y="261"/>
                    <a:pt x="170" y="230"/>
                    <a:pt x="175" y="197"/>
                  </a:cubicBezTo>
                  <a:cubicBezTo>
                    <a:pt x="180" y="164"/>
                    <a:pt x="179" y="117"/>
                    <a:pt x="175" y="92"/>
                  </a:cubicBezTo>
                  <a:cubicBezTo>
                    <a:pt x="171" y="67"/>
                    <a:pt x="169" y="58"/>
                    <a:pt x="151" y="44"/>
                  </a:cubicBezTo>
                  <a:cubicBezTo>
                    <a:pt x="133" y="30"/>
                    <a:pt x="79" y="0"/>
                    <a:pt x="61" y="14"/>
                  </a:cubicBezTo>
                  <a:close/>
                </a:path>
              </a:pathLst>
            </a:custGeom>
            <a:solidFill>
              <a:srgbClr val="00FF00"/>
            </a:solidFill>
            <a:ln w="9525" cap="flat" cmpd="sng">
              <a:solidFill>
                <a:srgbClr val="000000"/>
              </a:solidFill>
              <a:prstDash val="solid"/>
              <a:round/>
              <a:headEnd type="none" w="med" len="med"/>
              <a:tailEnd type="none" w="med" len="med"/>
            </a:ln>
            <a:effectLst/>
          </p:spPr>
          <p:txBody>
            <a:bodyPr/>
            <a:lstStyle/>
            <a:p>
              <a:endParaRPr lang="fr-FR"/>
            </a:p>
          </p:txBody>
        </p:sp>
        <p:sp>
          <p:nvSpPr>
            <p:cNvPr id="121" name="Freeform 496"/>
            <p:cNvSpPr>
              <a:spLocks/>
            </p:cNvSpPr>
            <p:nvPr/>
          </p:nvSpPr>
          <p:spPr bwMode="auto">
            <a:xfrm>
              <a:off x="4367" y="3387"/>
              <a:ext cx="99" cy="143"/>
            </a:xfrm>
            <a:custGeom>
              <a:avLst/>
              <a:gdLst/>
              <a:ahLst/>
              <a:cxnLst>
                <a:cxn ang="0">
                  <a:pos x="82" y="30"/>
                </a:cxn>
                <a:cxn ang="0">
                  <a:pos x="31" y="159"/>
                </a:cxn>
                <a:cxn ang="0">
                  <a:pos x="4" y="219"/>
                </a:cxn>
                <a:cxn ang="0">
                  <a:pos x="55" y="258"/>
                </a:cxn>
                <a:cxn ang="0">
                  <a:pos x="106" y="156"/>
                </a:cxn>
                <a:cxn ang="0">
                  <a:pos x="172" y="48"/>
                </a:cxn>
                <a:cxn ang="0">
                  <a:pos x="112" y="3"/>
                </a:cxn>
                <a:cxn ang="0">
                  <a:pos x="82" y="30"/>
                </a:cxn>
              </a:cxnLst>
              <a:rect l="0" t="0" r="r" b="b"/>
              <a:pathLst>
                <a:path w="173" h="269">
                  <a:moveTo>
                    <a:pt x="82" y="30"/>
                  </a:moveTo>
                  <a:cubicBezTo>
                    <a:pt x="69" y="56"/>
                    <a:pt x="44" y="127"/>
                    <a:pt x="31" y="159"/>
                  </a:cubicBezTo>
                  <a:cubicBezTo>
                    <a:pt x="18" y="191"/>
                    <a:pt x="0" y="203"/>
                    <a:pt x="4" y="219"/>
                  </a:cubicBezTo>
                  <a:cubicBezTo>
                    <a:pt x="8" y="235"/>
                    <a:pt x="38" y="269"/>
                    <a:pt x="55" y="258"/>
                  </a:cubicBezTo>
                  <a:cubicBezTo>
                    <a:pt x="72" y="247"/>
                    <a:pt x="87" y="191"/>
                    <a:pt x="106" y="156"/>
                  </a:cubicBezTo>
                  <a:cubicBezTo>
                    <a:pt x="125" y="121"/>
                    <a:pt x="171" y="73"/>
                    <a:pt x="172" y="48"/>
                  </a:cubicBezTo>
                  <a:cubicBezTo>
                    <a:pt x="173" y="23"/>
                    <a:pt x="127" y="6"/>
                    <a:pt x="112" y="3"/>
                  </a:cubicBezTo>
                  <a:cubicBezTo>
                    <a:pt x="97" y="0"/>
                    <a:pt x="95" y="4"/>
                    <a:pt x="82" y="30"/>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22" name="Freeform 497"/>
            <p:cNvSpPr>
              <a:spLocks/>
            </p:cNvSpPr>
            <p:nvPr/>
          </p:nvSpPr>
          <p:spPr bwMode="auto">
            <a:xfrm>
              <a:off x="4403" y="3258"/>
              <a:ext cx="137" cy="153"/>
            </a:xfrm>
            <a:custGeom>
              <a:avLst/>
              <a:gdLst/>
              <a:ahLst/>
              <a:cxnLst>
                <a:cxn ang="0">
                  <a:pos x="118" y="273"/>
                </a:cxn>
                <a:cxn ang="0">
                  <a:pos x="43" y="237"/>
                </a:cxn>
                <a:cxn ang="0">
                  <a:pos x="25" y="210"/>
                </a:cxn>
                <a:cxn ang="0">
                  <a:pos x="7" y="111"/>
                </a:cxn>
                <a:cxn ang="0">
                  <a:pos x="70" y="36"/>
                </a:cxn>
                <a:cxn ang="0">
                  <a:pos x="100" y="0"/>
                </a:cxn>
                <a:cxn ang="0">
                  <a:pos x="154" y="39"/>
                </a:cxn>
                <a:cxn ang="0">
                  <a:pos x="229" y="102"/>
                </a:cxn>
                <a:cxn ang="0">
                  <a:pos x="214" y="156"/>
                </a:cxn>
                <a:cxn ang="0">
                  <a:pos x="139" y="267"/>
                </a:cxn>
                <a:cxn ang="0">
                  <a:pos x="118" y="273"/>
                </a:cxn>
              </a:cxnLst>
              <a:rect l="0" t="0" r="r" b="b"/>
              <a:pathLst>
                <a:path w="239" h="288">
                  <a:moveTo>
                    <a:pt x="118" y="273"/>
                  </a:moveTo>
                  <a:cubicBezTo>
                    <a:pt x="102" y="268"/>
                    <a:pt x="58" y="247"/>
                    <a:pt x="43" y="237"/>
                  </a:cubicBezTo>
                  <a:cubicBezTo>
                    <a:pt x="28" y="227"/>
                    <a:pt x="31" y="231"/>
                    <a:pt x="25" y="210"/>
                  </a:cubicBezTo>
                  <a:cubicBezTo>
                    <a:pt x="19" y="189"/>
                    <a:pt x="0" y="140"/>
                    <a:pt x="7" y="111"/>
                  </a:cubicBezTo>
                  <a:cubicBezTo>
                    <a:pt x="14" y="82"/>
                    <a:pt x="55" y="54"/>
                    <a:pt x="70" y="36"/>
                  </a:cubicBezTo>
                  <a:cubicBezTo>
                    <a:pt x="85" y="18"/>
                    <a:pt x="86" y="0"/>
                    <a:pt x="100" y="0"/>
                  </a:cubicBezTo>
                  <a:cubicBezTo>
                    <a:pt x="114" y="0"/>
                    <a:pt x="132" y="22"/>
                    <a:pt x="154" y="39"/>
                  </a:cubicBezTo>
                  <a:cubicBezTo>
                    <a:pt x="176" y="56"/>
                    <a:pt x="219" y="83"/>
                    <a:pt x="229" y="102"/>
                  </a:cubicBezTo>
                  <a:cubicBezTo>
                    <a:pt x="239" y="121"/>
                    <a:pt x="229" y="128"/>
                    <a:pt x="214" y="156"/>
                  </a:cubicBezTo>
                  <a:cubicBezTo>
                    <a:pt x="199" y="184"/>
                    <a:pt x="154" y="246"/>
                    <a:pt x="139" y="267"/>
                  </a:cubicBezTo>
                  <a:cubicBezTo>
                    <a:pt x="124" y="288"/>
                    <a:pt x="134" y="278"/>
                    <a:pt x="118" y="273"/>
                  </a:cubicBezTo>
                  <a:close/>
                </a:path>
              </a:pathLst>
            </a:custGeom>
            <a:solidFill>
              <a:srgbClr val="FF0000"/>
            </a:solidFill>
            <a:ln w="9525" cap="flat" cmpd="sng">
              <a:solidFill>
                <a:srgbClr val="000000"/>
              </a:solidFill>
              <a:prstDash val="solid"/>
              <a:round/>
              <a:headEnd type="none" w="med" len="med"/>
              <a:tailEnd type="none" w="med" len="med"/>
            </a:ln>
            <a:effectLst/>
          </p:spPr>
          <p:txBody>
            <a:bodyPr/>
            <a:lstStyle/>
            <a:p>
              <a:endParaRPr lang="fr-FR"/>
            </a:p>
          </p:txBody>
        </p:sp>
        <p:sp>
          <p:nvSpPr>
            <p:cNvPr id="123" name="Oval 498"/>
            <p:cNvSpPr>
              <a:spLocks noChangeAspect="1" noChangeArrowheads="1"/>
            </p:cNvSpPr>
            <p:nvPr/>
          </p:nvSpPr>
          <p:spPr bwMode="auto">
            <a:xfrm>
              <a:off x="4541" y="3208"/>
              <a:ext cx="26" cy="23"/>
            </a:xfrm>
            <a:prstGeom prst="ellipse">
              <a:avLst/>
            </a:prstGeom>
            <a:solidFill>
              <a:schemeClr val="bg1"/>
            </a:solidFill>
            <a:ln w="9525">
              <a:solidFill>
                <a:srgbClr val="000000"/>
              </a:solidFill>
              <a:round/>
              <a:headEnd/>
              <a:tailEnd/>
            </a:ln>
            <a:effectLst/>
          </p:spPr>
          <p:txBody>
            <a:bodyPr/>
            <a:lstStyle/>
            <a:p>
              <a:endParaRPr lang="fr-FR"/>
            </a:p>
          </p:txBody>
        </p:sp>
        <p:sp>
          <p:nvSpPr>
            <p:cNvPr id="124" name="Oval 499"/>
            <p:cNvSpPr>
              <a:spLocks noChangeAspect="1" noChangeArrowheads="1"/>
            </p:cNvSpPr>
            <p:nvPr/>
          </p:nvSpPr>
          <p:spPr bwMode="auto">
            <a:xfrm>
              <a:off x="4458" y="3327"/>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125" name="Oval 500"/>
            <p:cNvSpPr>
              <a:spLocks noChangeAspect="1" noChangeArrowheads="1"/>
            </p:cNvSpPr>
            <p:nvPr/>
          </p:nvSpPr>
          <p:spPr bwMode="auto">
            <a:xfrm>
              <a:off x="4408" y="3430"/>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126" name="Oval 501"/>
            <p:cNvSpPr>
              <a:spLocks noChangeAspect="1" noChangeArrowheads="1"/>
            </p:cNvSpPr>
            <p:nvPr/>
          </p:nvSpPr>
          <p:spPr bwMode="auto">
            <a:xfrm>
              <a:off x="4352" y="3378"/>
              <a:ext cx="25" cy="23"/>
            </a:xfrm>
            <a:prstGeom prst="ellipse">
              <a:avLst/>
            </a:prstGeom>
            <a:solidFill>
              <a:srgbClr val="FFFFFF"/>
            </a:solidFill>
            <a:ln w="9525">
              <a:solidFill>
                <a:srgbClr val="000000"/>
              </a:solidFill>
              <a:round/>
              <a:headEnd/>
              <a:tailEnd/>
            </a:ln>
            <a:effectLst/>
          </p:spPr>
          <p:txBody>
            <a:bodyPr/>
            <a:lstStyle/>
            <a:p>
              <a:endParaRPr lang="fr-FR"/>
            </a:p>
          </p:txBody>
        </p:sp>
        <p:sp>
          <p:nvSpPr>
            <p:cNvPr id="127" name="Oval 502"/>
            <p:cNvSpPr>
              <a:spLocks noChangeAspect="1" noChangeArrowheads="1"/>
            </p:cNvSpPr>
            <p:nvPr/>
          </p:nvSpPr>
          <p:spPr bwMode="auto">
            <a:xfrm>
              <a:off x="4309" y="3498"/>
              <a:ext cx="25" cy="24"/>
            </a:xfrm>
            <a:prstGeom prst="ellipse">
              <a:avLst/>
            </a:prstGeom>
            <a:solidFill>
              <a:srgbClr val="FFFFFF"/>
            </a:solidFill>
            <a:ln w="9525">
              <a:solidFill>
                <a:srgbClr val="000000"/>
              </a:solidFill>
              <a:round/>
              <a:headEnd/>
              <a:tailEnd/>
            </a:ln>
            <a:effectLst/>
          </p:spPr>
          <p:txBody>
            <a:bodyPr/>
            <a:lstStyle/>
            <a:p>
              <a:endParaRPr lang="fr-FR"/>
            </a:p>
          </p:txBody>
        </p:sp>
        <p:sp>
          <p:nvSpPr>
            <p:cNvPr id="128" name="Oval 503"/>
            <p:cNvSpPr>
              <a:spLocks noChangeAspect="1" noChangeArrowheads="1"/>
            </p:cNvSpPr>
            <p:nvPr/>
          </p:nvSpPr>
          <p:spPr bwMode="auto">
            <a:xfrm>
              <a:off x="4183" y="3498"/>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29" name="Oval 504"/>
            <p:cNvSpPr>
              <a:spLocks noChangeAspect="1" noChangeArrowheads="1"/>
            </p:cNvSpPr>
            <p:nvPr/>
          </p:nvSpPr>
          <p:spPr bwMode="auto">
            <a:xfrm>
              <a:off x="4054" y="3446"/>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30" name="Oval 505"/>
            <p:cNvSpPr>
              <a:spLocks noChangeAspect="1" noChangeArrowheads="1"/>
            </p:cNvSpPr>
            <p:nvPr/>
          </p:nvSpPr>
          <p:spPr bwMode="auto">
            <a:xfrm>
              <a:off x="3956" y="3317"/>
              <a:ext cx="25" cy="24"/>
            </a:xfrm>
            <a:prstGeom prst="ellipse">
              <a:avLst/>
            </a:prstGeom>
            <a:solidFill>
              <a:srgbClr val="FFFFFF"/>
            </a:solidFill>
            <a:ln w="9525">
              <a:solidFill>
                <a:srgbClr val="000000"/>
              </a:solidFill>
              <a:round/>
              <a:headEnd/>
              <a:tailEnd/>
            </a:ln>
            <a:effectLst/>
          </p:spPr>
          <p:txBody>
            <a:bodyPr/>
            <a:lstStyle/>
            <a:p>
              <a:endParaRPr lang="fr-FR"/>
            </a:p>
          </p:txBody>
        </p:sp>
        <p:sp>
          <p:nvSpPr>
            <p:cNvPr id="131" name="Oval 506"/>
            <p:cNvSpPr>
              <a:spLocks noChangeAspect="1" noChangeArrowheads="1"/>
            </p:cNvSpPr>
            <p:nvPr/>
          </p:nvSpPr>
          <p:spPr bwMode="auto">
            <a:xfrm>
              <a:off x="4093" y="3332"/>
              <a:ext cx="26" cy="23"/>
            </a:xfrm>
            <a:prstGeom prst="ellipse">
              <a:avLst/>
            </a:prstGeom>
            <a:solidFill>
              <a:srgbClr val="FFFFFF"/>
            </a:solidFill>
            <a:ln w="9525">
              <a:solidFill>
                <a:srgbClr val="000000"/>
              </a:solidFill>
              <a:round/>
              <a:headEnd/>
              <a:tailEnd/>
            </a:ln>
            <a:effectLst/>
          </p:spPr>
          <p:txBody>
            <a:bodyPr/>
            <a:lstStyle/>
            <a:p>
              <a:endParaRPr lang="fr-FR"/>
            </a:p>
          </p:txBody>
        </p:sp>
        <p:sp>
          <p:nvSpPr>
            <p:cNvPr id="132" name="Oval 507"/>
            <p:cNvSpPr>
              <a:spLocks noChangeAspect="1" noChangeArrowheads="1"/>
            </p:cNvSpPr>
            <p:nvPr/>
          </p:nvSpPr>
          <p:spPr bwMode="auto">
            <a:xfrm>
              <a:off x="3873" y="3201"/>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33" name="Oval 508"/>
            <p:cNvSpPr>
              <a:spLocks noChangeAspect="1" noChangeArrowheads="1"/>
            </p:cNvSpPr>
            <p:nvPr/>
          </p:nvSpPr>
          <p:spPr bwMode="auto">
            <a:xfrm>
              <a:off x="3778" y="3212"/>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34" name="Oval 509"/>
            <p:cNvSpPr>
              <a:spLocks noChangeAspect="1" noChangeArrowheads="1"/>
            </p:cNvSpPr>
            <p:nvPr/>
          </p:nvSpPr>
          <p:spPr bwMode="auto">
            <a:xfrm>
              <a:off x="3809" y="3312"/>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35" name="Oval 510"/>
            <p:cNvSpPr>
              <a:spLocks noChangeAspect="1" noChangeArrowheads="1"/>
            </p:cNvSpPr>
            <p:nvPr/>
          </p:nvSpPr>
          <p:spPr bwMode="auto">
            <a:xfrm>
              <a:off x="3907" y="3422"/>
              <a:ext cx="26" cy="24"/>
            </a:xfrm>
            <a:prstGeom prst="ellipse">
              <a:avLst/>
            </a:prstGeom>
            <a:solidFill>
              <a:srgbClr val="FFFFFF"/>
            </a:solidFill>
            <a:ln w="9525">
              <a:solidFill>
                <a:srgbClr val="000000"/>
              </a:solidFill>
              <a:round/>
              <a:headEnd/>
              <a:tailEnd/>
            </a:ln>
            <a:effectLst/>
          </p:spPr>
          <p:txBody>
            <a:bodyPr/>
            <a:lstStyle/>
            <a:p>
              <a:endParaRPr lang="fr-FR"/>
            </a:p>
          </p:txBody>
        </p:sp>
        <p:sp>
          <p:nvSpPr>
            <p:cNvPr id="136" name="Oval 511"/>
            <p:cNvSpPr>
              <a:spLocks noChangeAspect="1" noChangeArrowheads="1"/>
            </p:cNvSpPr>
            <p:nvPr/>
          </p:nvSpPr>
          <p:spPr bwMode="auto">
            <a:xfrm>
              <a:off x="4023" y="3535"/>
              <a:ext cx="26" cy="24"/>
            </a:xfrm>
            <a:prstGeom prst="ellipse">
              <a:avLst/>
            </a:prstGeom>
            <a:solidFill>
              <a:schemeClr val="bg1"/>
            </a:solidFill>
            <a:ln w="9525">
              <a:solidFill>
                <a:srgbClr val="000000"/>
              </a:solidFill>
              <a:round/>
              <a:headEnd/>
              <a:tailEnd/>
            </a:ln>
            <a:effectLst/>
          </p:spPr>
          <p:txBody>
            <a:bodyPr/>
            <a:lstStyle/>
            <a:p>
              <a:endParaRPr lang="fr-FR"/>
            </a:p>
          </p:txBody>
        </p:sp>
        <p:sp>
          <p:nvSpPr>
            <p:cNvPr id="137" name="Oval 512"/>
            <p:cNvSpPr>
              <a:spLocks noChangeAspect="1" noChangeArrowheads="1"/>
            </p:cNvSpPr>
            <p:nvPr/>
          </p:nvSpPr>
          <p:spPr bwMode="auto">
            <a:xfrm>
              <a:off x="4167" y="3594"/>
              <a:ext cx="26" cy="24"/>
            </a:xfrm>
            <a:prstGeom prst="ellipse">
              <a:avLst/>
            </a:prstGeom>
            <a:solidFill>
              <a:schemeClr val="bg1"/>
            </a:solidFill>
            <a:ln w="9525">
              <a:solidFill>
                <a:srgbClr val="000000"/>
              </a:solidFill>
              <a:round/>
              <a:headEnd/>
              <a:tailEnd/>
            </a:ln>
            <a:effectLst/>
          </p:spPr>
          <p:txBody>
            <a:bodyPr/>
            <a:lstStyle/>
            <a:p>
              <a:endParaRPr lang="fr-FR"/>
            </a:p>
          </p:txBody>
        </p:sp>
        <p:grpSp>
          <p:nvGrpSpPr>
            <p:cNvPr id="138" name="Group 513"/>
            <p:cNvGrpSpPr>
              <a:grpSpLocks/>
            </p:cNvGrpSpPr>
            <p:nvPr/>
          </p:nvGrpSpPr>
          <p:grpSpPr bwMode="auto">
            <a:xfrm>
              <a:off x="3999" y="2932"/>
              <a:ext cx="170" cy="218"/>
              <a:chOff x="2035" y="2863"/>
              <a:chExt cx="296" cy="413"/>
            </a:xfrm>
          </p:grpSpPr>
          <p:sp>
            <p:nvSpPr>
              <p:cNvPr id="151" name="Freeform 514"/>
              <p:cNvSpPr>
                <a:spLocks/>
              </p:cNvSpPr>
              <p:nvPr/>
            </p:nvSpPr>
            <p:spPr bwMode="auto">
              <a:xfrm>
                <a:off x="2035" y="2863"/>
                <a:ext cx="296" cy="413"/>
              </a:xfrm>
              <a:custGeom>
                <a:avLst/>
                <a:gdLst/>
                <a:ahLst/>
                <a:cxnLst>
                  <a:cxn ang="0">
                    <a:pos x="47" y="209"/>
                  </a:cxn>
                  <a:cxn ang="0">
                    <a:pos x="8" y="266"/>
                  </a:cxn>
                  <a:cxn ang="0">
                    <a:pos x="8" y="329"/>
                  </a:cxn>
                  <a:cxn ang="0">
                    <a:pos x="53" y="371"/>
                  </a:cxn>
                  <a:cxn ang="0">
                    <a:pos x="101" y="407"/>
                  </a:cxn>
                  <a:cxn ang="0">
                    <a:pos x="197" y="407"/>
                  </a:cxn>
                  <a:cxn ang="0">
                    <a:pos x="248" y="392"/>
                  </a:cxn>
                  <a:cxn ang="0">
                    <a:pos x="293" y="299"/>
                  </a:cxn>
                  <a:cxn ang="0">
                    <a:pos x="266" y="179"/>
                  </a:cxn>
                  <a:cxn ang="0">
                    <a:pos x="197" y="68"/>
                  </a:cxn>
                  <a:cxn ang="0">
                    <a:pos x="119" y="2"/>
                  </a:cxn>
                  <a:cxn ang="0">
                    <a:pos x="68" y="80"/>
                  </a:cxn>
                  <a:cxn ang="0">
                    <a:pos x="68" y="143"/>
                  </a:cxn>
                  <a:cxn ang="0">
                    <a:pos x="68" y="176"/>
                  </a:cxn>
                  <a:cxn ang="0">
                    <a:pos x="47" y="209"/>
                  </a:cxn>
                </a:cxnLst>
                <a:rect l="0" t="0" r="r" b="b"/>
                <a:pathLst>
                  <a:path w="296" h="413">
                    <a:moveTo>
                      <a:pt x="47" y="209"/>
                    </a:moveTo>
                    <a:cubicBezTo>
                      <a:pt x="41" y="218"/>
                      <a:pt x="15" y="246"/>
                      <a:pt x="8" y="266"/>
                    </a:cubicBezTo>
                    <a:cubicBezTo>
                      <a:pt x="1" y="286"/>
                      <a:pt x="0" y="311"/>
                      <a:pt x="8" y="329"/>
                    </a:cubicBezTo>
                    <a:cubicBezTo>
                      <a:pt x="16" y="347"/>
                      <a:pt x="37" y="358"/>
                      <a:pt x="53" y="371"/>
                    </a:cubicBezTo>
                    <a:cubicBezTo>
                      <a:pt x="69" y="384"/>
                      <a:pt x="77" y="401"/>
                      <a:pt x="101" y="407"/>
                    </a:cubicBezTo>
                    <a:cubicBezTo>
                      <a:pt x="125" y="413"/>
                      <a:pt x="173" y="409"/>
                      <a:pt x="197" y="407"/>
                    </a:cubicBezTo>
                    <a:cubicBezTo>
                      <a:pt x="221" y="405"/>
                      <a:pt x="232" y="410"/>
                      <a:pt x="248" y="392"/>
                    </a:cubicBezTo>
                    <a:cubicBezTo>
                      <a:pt x="264" y="374"/>
                      <a:pt x="290" y="335"/>
                      <a:pt x="293" y="299"/>
                    </a:cubicBezTo>
                    <a:cubicBezTo>
                      <a:pt x="296" y="263"/>
                      <a:pt x="282" y="217"/>
                      <a:pt x="266" y="179"/>
                    </a:cubicBezTo>
                    <a:cubicBezTo>
                      <a:pt x="250" y="141"/>
                      <a:pt x="221" y="97"/>
                      <a:pt x="197" y="68"/>
                    </a:cubicBezTo>
                    <a:cubicBezTo>
                      <a:pt x="173" y="39"/>
                      <a:pt x="140" y="0"/>
                      <a:pt x="119" y="2"/>
                    </a:cubicBezTo>
                    <a:cubicBezTo>
                      <a:pt x="98" y="4"/>
                      <a:pt x="76" y="57"/>
                      <a:pt x="68" y="80"/>
                    </a:cubicBezTo>
                    <a:cubicBezTo>
                      <a:pt x="60" y="103"/>
                      <a:pt x="68" y="127"/>
                      <a:pt x="68" y="143"/>
                    </a:cubicBezTo>
                    <a:cubicBezTo>
                      <a:pt x="68" y="159"/>
                      <a:pt x="68" y="167"/>
                      <a:pt x="68" y="176"/>
                    </a:cubicBezTo>
                    <a:cubicBezTo>
                      <a:pt x="68" y="176"/>
                      <a:pt x="47" y="209"/>
                      <a:pt x="47" y="209"/>
                    </a:cubicBezTo>
                    <a:close/>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fr-FR"/>
              </a:p>
            </p:txBody>
          </p:sp>
          <p:sp>
            <p:nvSpPr>
              <p:cNvPr id="152" name="Freeform 515"/>
              <p:cNvSpPr>
                <a:spLocks/>
              </p:cNvSpPr>
              <p:nvPr/>
            </p:nvSpPr>
            <p:spPr bwMode="auto">
              <a:xfrm>
                <a:off x="2097" y="2943"/>
                <a:ext cx="161" cy="274"/>
              </a:xfrm>
              <a:custGeom>
                <a:avLst/>
                <a:gdLst/>
                <a:ahLst/>
                <a:cxnLst>
                  <a:cxn ang="0">
                    <a:pos x="138" y="264"/>
                  </a:cxn>
                  <a:cxn ang="0">
                    <a:pos x="45" y="264"/>
                  </a:cxn>
                  <a:cxn ang="0">
                    <a:pos x="3" y="201"/>
                  </a:cxn>
                  <a:cxn ang="0">
                    <a:pos x="66" y="66"/>
                  </a:cxn>
                  <a:cxn ang="0">
                    <a:pos x="75" y="0"/>
                  </a:cxn>
                  <a:cxn ang="0">
                    <a:pos x="123" y="69"/>
                  </a:cxn>
                  <a:cxn ang="0">
                    <a:pos x="156" y="123"/>
                  </a:cxn>
                  <a:cxn ang="0">
                    <a:pos x="156" y="174"/>
                  </a:cxn>
                  <a:cxn ang="0">
                    <a:pos x="147" y="234"/>
                  </a:cxn>
                  <a:cxn ang="0">
                    <a:pos x="138" y="264"/>
                  </a:cxn>
                </a:cxnLst>
                <a:rect l="0" t="0" r="r" b="b"/>
                <a:pathLst>
                  <a:path w="161" h="274">
                    <a:moveTo>
                      <a:pt x="138" y="264"/>
                    </a:moveTo>
                    <a:cubicBezTo>
                      <a:pt x="121" y="269"/>
                      <a:pt x="67" y="274"/>
                      <a:pt x="45" y="264"/>
                    </a:cubicBezTo>
                    <a:cubicBezTo>
                      <a:pt x="23" y="254"/>
                      <a:pt x="0" y="234"/>
                      <a:pt x="3" y="201"/>
                    </a:cubicBezTo>
                    <a:cubicBezTo>
                      <a:pt x="6" y="168"/>
                      <a:pt x="54" y="99"/>
                      <a:pt x="66" y="66"/>
                    </a:cubicBezTo>
                    <a:cubicBezTo>
                      <a:pt x="78" y="33"/>
                      <a:pt x="66" y="0"/>
                      <a:pt x="75" y="0"/>
                    </a:cubicBezTo>
                    <a:cubicBezTo>
                      <a:pt x="84" y="0"/>
                      <a:pt x="109" y="49"/>
                      <a:pt x="123" y="69"/>
                    </a:cubicBezTo>
                    <a:cubicBezTo>
                      <a:pt x="137" y="89"/>
                      <a:pt x="151" y="106"/>
                      <a:pt x="156" y="123"/>
                    </a:cubicBezTo>
                    <a:cubicBezTo>
                      <a:pt x="161" y="140"/>
                      <a:pt x="157" y="156"/>
                      <a:pt x="156" y="174"/>
                    </a:cubicBezTo>
                    <a:cubicBezTo>
                      <a:pt x="155" y="192"/>
                      <a:pt x="148" y="220"/>
                      <a:pt x="147" y="234"/>
                    </a:cubicBezTo>
                    <a:cubicBezTo>
                      <a:pt x="146" y="248"/>
                      <a:pt x="155" y="259"/>
                      <a:pt x="138" y="264"/>
                    </a:cubicBezTo>
                    <a:close/>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fr-FR"/>
              </a:p>
            </p:txBody>
          </p:sp>
          <p:sp>
            <p:nvSpPr>
              <p:cNvPr id="153" name="Freeform 516"/>
              <p:cNvSpPr>
                <a:spLocks/>
              </p:cNvSpPr>
              <p:nvPr/>
            </p:nvSpPr>
            <p:spPr bwMode="auto">
              <a:xfrm>
                <a:off x="2254" y="3130"/>
                <a:ext cx="59" cy="68"/>
              </a:xfrm>
              <a:custGeom>
                <a:avLst/>
                <a:gdLst/>
                <a:ahLst/>
                <a:cxnLst>
                  <a:cxn ang="0">
                    <a:pos x="53" y="8"/>
                  </a:cxn>
                  <a:cxn ang="0">
                    <a:pos x="23" y="5"/>
                  </a:cxn>
                  <a:cxn ang="0">
                    <a:pos x="26" y="68"/>
                  </a:cxn>
                  <a:cxn ang="0">
                    <a:pos x="53" y="8"/>
                  </a:cxn>
                </a:cxnLst>
                <a:rect l="0" t="0" r="r" b="b"/>
                <a:pathLst>
                  <a:path w="59" h="68">
                    <a:moveTo>
                      <a:pt x="53" y="8"/>
                    </a:moveTo>
                    <a:cubicBezTo>
                      <a:pt x="31" y="1"/>
                      <a:pt x="41" y="0"/>
                      <a:pt x="23" y="5"/>
                    </a:cubicBezTo>
                    <a:cubicBezTo>
                      <a:pt x="11" y="23"/>
                      <a:pt x="0" y="59"/>
                      <a:pt x="26" y="68"/>
                    </a:cubicBezTo>
                    <a:cubicBezTo>
                      <a:pt x="59" y="60"/>
                      <a:pt x="23" y="18"/>
                      <a:pt x="53" y="8"/>
                    </a:cubicBezTo>
                    <a:close/>
                  </a:path>
                </a:pathLst>
              </a:custGeom>
              <a:noFill/>
              <a:ln w="9525" cap="flat" cmpd="sng">
                <a:solidFill>
                  <a:srgbClr val="000000"/>
                </a:solidFill>
                <a:prstDash val="solid"/>
                <a:round/>
                <a:headEnd type="none" w="med" len="med"/>
                <a:tailEnd type="none" w="med" len="med"/>
              </a:ln>
              <a:effectLst/>
            </p:spPr>
            <p:txBody>
              <a:bodyPr/>
              <a:lstStyle/>
              <a:p>
                <a:endParaRPr lang="fr-FR"/>
              </a:p>
            </p:txBody>
          </p:sp>
        </p:grpSp>
        <p:grpSp>
          <p:nvGrpSpPr>
            <p:cNvPr id="139" name="Group 517"/>
            <p:cNvGrpSpPr>
              <a:grpSpLocks/>
            </p:cNvGrpSpPr>
            <p:nvPr/>
          </p:nvGrpSpPr>
          <p:grpSpPr bwMode="auto">
            <a:xfrm>
              <a:off x="4270" y="2933"/>
              <a:ext cx="156" cy="123"/>
              <a:chOff x="2506" y="2865"/>
              <a:chExt cx="273" cy="233"/>
            </a:xfrm>
          </p:grpSpPr>
          <p:sp>
            <p:nvSpPr>
              <p:cNvPr id="149" name="Freeform 518"/>
              <p:cNvSpPr>
                <a:spLocks/>
              </p:cNvSpPr>
              <p:nvPr/>
            </p:nvSpPr>
            <p:spPr bwMode="auto">
              <a:xfrm>
                <a:off x="2506" y="2865"/>
                <a:ext cx="273" cy="233"/>
              </a:xfrm>
              <a:custGeom>
                <a:avLst/>
                <a:gdLst/>
                <a:ahLst/>
                <a:cxnLst>
                  <a:cxn ang="0">
                    <a:pos x="65" y="27"/>
                  </a:cxn>
                  <a:cxn ang="0">
                    <a:pos x="23" y="99"/>
                  </a:cxn>
                  <a:cxn ang="0">
                    <a:pos x="8" y="198"/>
                  </a:cxn>
                  <a:cxn ang="0">
                    <a:pos x="74" y="231"/>
                  </a:cxn>
                  <a:cxn ang="0">
                    <a:pos x="158" y="189"/>
                  </a:cxn>
                  <a:cxn ang="0">
                    <a:pos x="221" y="132"/>
                  </a:cxn>
                  <a:cxn ang="0">
                    <a:pos x="263" y="72"/>
                  </a:cxn>
                  <a:cxn ang="0">
                    <a:pos x="263" y="21"/>
                  </a:cxn>
                  <a:cxn ang="0">
                    <a:pos x="203" y="9"/>
                  </a:cxn>
                  <a:cxn ang="0">
                    <a:pos x="143" y="6"/>
                  </a:cxn>
                  <a:cxn ang="0">
                    <a:pos x="77" y="3"/>
                  </a:cxn>
                  <a:cxn ang="0">
                    <a:pos x="65" y="27"/>
                  </a:cxn>
                </a:cxnLst>
                <a:rect l="0" t="0" r="r" b="b"/>
                <a:pathLst>
                  <a:path w="273" h="233">
                    <a:moveTo>
                      <a:pt x="65" y="27"/>
                    </a:moveTo>
                    <a:cubicBezTo>
                      <a:pt x="56" y="43"/>
                      <a:pt x="32" y="71"/>
                      <a:pt x="23" y="99"/>
                    </a:cubicBezTo>
                    <a:cubicBezTo>
                      <a:pt x="14" y="127"/>
                      <a:pt x="0" y="176"/>
                      <a:pt x="8" y="198"/>
                    </a:cubicBezTo>
                    <a:cubicBezTo>
                      <a:pt x="16" y="220"/>
                      <a:pt x="49" y="233"/>
                      <a:pt x="74" y="231"/>
                    </a:cubicBezTo>
                    <a:cubicBezTo>
                      <a:pt x="99" y="229"/>
                      <a:pt x="134" y="205"/>
                      <a:pt x="158" y="189"/>
                    </a:cubicBezTo>
                    <a:cubicBezTo>
                      <a:pt x="182" y="173"/>
                      <a:pt x="204" y="151"/>
                      <a:pt x="221" y="132"/>
                    </a:cubicBezTo>
                    <a:cubicBezTo>
                      <a:pt x="238" y="113"/>
                      <a:pt x="256" y="90"/>
                      <a:pt x="263" y="72"/>
                    </a:cubicBezTo>
                    <a:cubicBezTo>
                      <a:pt x="270" y="54"/>
                      <a:pt x="273" y="32"/>
                      <a:pt x="263" y="21"/>
                    </a:cubicBezTo>
                    <a:cubicBezTo>
                      <a:pt x="253" y="10"/>
                      <a:pt x="223" y="11"/>
                      <a:pt x="203" y="9"/>
                    </a:cubicBezTo>
                    <a:cubicBezTo>
                      <a:pt x="183" y="7"/>
                      <a:pt x="164" y="7"/>
                      <a:pt x="143" y="6"/>
                    </a:cubicBezTo>
                    <a:cubicBezTo>
                      <a:pt x="122" y="5"/>
                      <a:pt x="89" y="0"/>
                      <a:pt x="77" y="3"/>
                    </a:cubicBezTo>
                    <a:cubicBezTo>
                      <a:pt x="65" y="6"/>
                      <a:pt x="74" y="11"/>
                      <a:pt x="65" y="27"/>
                    </a:cubicBezTo>
                    <a:close/>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fr-FR"/>
              </a:p>
            </p:txBody>
          </p:sp>
          <p:sp>
            <p:nvSpPr>
              <p:cNvPr id="150" name="Freeform 519"/>
              <p:cNvSpPr>
                <a:spLocks/>
              </p:cNvSpPr>
              <p:nvPr/>
            </p:nvSpPr>
            <p:spPr bwMode="auto">
              <a:xfrm>
                <a:off x="2552" y="2902"/>
                <a:ext cx="203" cy="153"/>
              </a:xfrm>
              <a:custGeom>
                <a:avLst/>
                <a:gdLst/>
                <a:ahLst/>
                <a:cxnLst>
                  <a:cxn ang="0">
                    <a:pos x="55" y="47"/>
                  </a:cxn>
                  <a:cxn ang="0">
                    <a:pos x="13" y="98"/>
                  </a:cxn>
                  <a:cxn ang="0">
                    <a:pos x="13" y="149"/>
                  </a:cxn>
                  <a:cxn ang="0">
                    <a:pos x="91" y="122"/>
                  </a:cxn>
                  <a:cxn ang="0">
                    <a:pos x="100" y="65"/>
                  </a:cxn>
                  <a:cxn ang="0">
                    <a:pos x="136" y="53"/>
                  </a:cxn>
                  <a:cxn ang="0">
                    <a:pos x="196" y="38"/>
                  </a:cxn>
                  <a:cxn ang="0">
                    <a:pos x="178" y="5"/>
                  </a:cxn>
                  <a:cxn ang="0">
                    <a:pos x="91" y="5"/>
                  </a:cxn>
                  <a:cxn ang="0">
                    <a:pos x="70" y="29"/>
                  </a:cxn>
                  <a:cxn ang="0">
                    <a:pos x="55" y="47"/>
                  </a:cxn>
                </a:cxnLst>
                <a:rect l="0" t="0" r="r" b="b"/>
                <a:pathLst>
                  <a:path w="203" h="153">
                    <a:moveTo>
                      <a:pt x="55" y="47"/>
                    </a:moveTo>
                    <a:cubicBezTo>
                      <a:pt x="37" y="64"/>
                      <a:pt x="20" y="81"/>
                      <a:pt x="13" y="98"/>
                    </a:cubicBezTo>
                    <a:cubicBezTo>
                      <a:pt x="6" y="115"/>
                      <a:pt x="0" y="145"/>
                      <a:pt x="13" y="149"/>
                    </a:cubicBezTo>
                    <a:cubicBezTo>
                      <a:pt x="26" y="153"/>
                      <a:pt x="76" y="136"/>
                      <a:pt x="91" y="122"/>
                    </a:cubicBezTo>
                    <a:cubicBezTo>
                      <a:pt x="106" y="108"/>
                      <a:pt x="92" y="76"/>
                      <a:pt x="100" y="65"/>
                    </a:cubicBezTo>
                    <a:cubicBezTo>
                      <a:pt x="108" y="54"/>
                      <a:pt x="120" y="58"/>
                      <a:pt x="136" y="53"/>
                    </a:cubicBezTo>
                    <a:cubicBezTo>
                      <a:pt x="152" y="48"/>
                      <a:pt x="189" y="46"/>
                      <a:pt x="196" y="38"/>
                    </a:cubicBezTo>
                    <a:cubicBezTo>
                      <a:pt x="203" y="30"/>
                      <a:pt x="195" y="10"/>
                      <a:pt x="178" y="5"/>
                    </a:cubicBezTo>
                    <a:cubicBezTo>
                      <a:pt x="161" y="0"/>
                      <a:pt x="109" y="1"/>
                      <a:pt x="91" y="5"/>
                    </a:cubicBezTo>
                    <a:cubicBezTo>
                      <a:pt x="73" y="9"/>
                      <a:pt x="76" y="22"/>
                      <a:pt x="70" y="29"/>
                    </a:cubicBezTo>
                    <a:cubicBezTo>
                      <a:pt x="70" y="29"/>
                      <a:pt x="55" y="47"/>
                      <a:pt x="55" y="47"/>
                    </a:cubicBezTo>
                    <a:close/>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fr-FR"/>
              </a:p>
            </p:txBody>
          </p:sp>
        </p:grpSp>
        <p:grpSp>
          <p:nvGrpSpPr>
            <p:cNvPr id="140" name="Group 520"/>
            <p:cNvGrpSpPr>
              <a:grpSpLocks/>
            </p:cNvGrpSpPr>
            <p:nvPr/>
          </p:nvGrpSpPr>
          <p:grpSpPr bwMode="auto">
            <a:xfrm>
              <a:off x="4146" y="3269"/>
              <a:ext cx="165" cy="173"/>
              <a:chOff x="2290" y="3500"/>
              <a:chExt cx="288" cy="326"/>
            </a:xfrm>
          </p:grpSpPr>
          <p:grpSp>
            <p:nvGrpSpPr>
              <p:cNvPr id="144" name="Group 521"/>
              <p:cNvGrpSpPr>
                <a:grpSpLocks/>
              </p:cNvGrpSpPr>
              <p:nvPr/>
            </p:nvGrpSpPr>
            <p:grpSpPr bwMode="auto">
              <a:xfrm>
                <a:off x="2290" y="3500"/>
                <a:ext cx="288" cy="326"/>
                <a:chOff x="2290" y="3500"/>
                <a:chExt cx="288" cy="326"/>
              </a:xfrm>
            </p:grpSpPr>
            <p:sp>
              <p:nvSpPr>
                <p:cNvPr id="147" name="Freeform 522"/>
                <p:cNvSpPr>
                  <a:spLocks/>
                </p:cNvSpPr>
                <p:nvPr/>
              </p:nvSpPr>
              <p:spPr bwMode="auto">
                <a:xfrm>
                  <a:off x="2290" y="3500"/>
                  <a:ext cx="288" cy="326"/>
                </a:xfrm>
                <a:custGeom>
                  <a:avLst/>
                  <a:gdLst/>
                  <a:ahLst/>
                  <a:cxnLst>
                    <a:cxn ang="0">
                      <a:pos x="116" y="97"/>
                    </a:cxn>
                    <a:cxn ang="0">
                      <a:pos x="62" y="154"/>
                    </a:cxn>
                    <a:cxn ang="0">
                      <a:pos x="23" y="226"/>
                    </a:cxn>
                    <a:cxn ang="0">
                      <a:pos x="17" y="295"/>
                    </a:cxn>
                    <a:cxn ang="0">
                      <a:pos x="125" y="325"/>
                    </a:cxn>
                    <a:cxn ang="0">
                      <a:pos x="236" y="304"/>
                    </a:cxn>
                    <a:cxn ang="0">
                      <a:pos x="266" y="220"/>
                    </a:cxn>
                    <a:cxn ang="0">
                      <a:pos x="278" y="121"/>
                    </a:cxn>
                    <a:cxn ang="0">
                      <a:pos x="287" y="46"/>
                    </a:cxn>
                    <a:cxn ang="0">
                      <a:pos x="272" y="19"/>
                    </a:cxn>
                    <a:cxn ang="0">
                      <a:pos x="233" y="1"/>
                    </a:cxn>
                    <a:cxn ang="0">
                      <a:pos x="179" y="25"/>
                    </a:cxn>
                    <a:cxn ang="0">
                      <a:pos x="116" y="97"/>
                    </a:cxn>
                  </a:cxnLst>
                  <a:rect l="0" t="0" r="r" b="b"/>
                  <a:pathLst>
                    <a:path w="288" h="326">
                      <a:moveTo>
                        <a:pt x="116" y="97"/>
                      </a:moveTo>
                      <a:cubicBezTo>
                        <a:pt x="96" y="118"/>
                        <a:pt x="77" y="133"/>
                        <a:pt x="62" y="154"/>
                      </a:cubicBezTo>
                      <a:cubicBezTo>
                        <a:pt x="47" y="175"/>
                        <a:pt x="30" y="203"/>
                        <a:pt x="23" y="226"/>
                      </a:cubicBezTo>
                      <a:cubicBezTo>
                        <a:pt x="16" y="249"/>
                        <a:pt x="0" y="279"/>
                        <a:pt x="17" y="295"/>
                      </a:cubicBezTo>
                      <a:cubicBezTo>
                        <a:pt x="34" y="311"/>
                        <a:pt x="89" y="324"/>
                        <a:pt x="125" y="325"/>
                      </a:cubicBezTo>
                      <a:cubicBezTo>
                        <a:pt x="161" y="326"/>
                        <a:pt x="213" y="321"/>
                        <a:pt x="236" y="304"/>
                      </a:cubicBezTo>
                      <a:cubicBezTo>
                        <a:pt x="259" y="287"/>
                        <a:pt x="259" y="250"/>
                        <a:pt x="266" y="220"/>
                      </a:cubicBezTo>
                      <a:cubicBezTo>
                        <a:pt x="273" y="190"/>
                        <a:pt x="275" y="150"/>
                        <a:pt x="278" y="121"/>
                      </a:cubicBezTo>
                      <a:cubicBezTo>
                        <a:pt x="281" y="92"/>
                        <a:pt x="288" y="63"/>
                        <a:pt x="287" y="46"/>
                      </a:cubicBezTo>
                      <a:cubicBezTo>
                        <a:pt x="286" y="29"/>
                        <a:pt x="281" y="26"/>
                        <a:pt x="272" y="19"/>
                      </a:cubicBezTo>
                      <a:cubicBezTo>
                        <a:pt x="263" y="12"/>
                        <a:pt x="248" y="0"/>
                        <a:pt x="233" y="1"/>
                      </a:cubicBezTo>
                      <a:cubicBezTo>
                        <a:pt x="218" y="2"/>
                        <a:pt x="196" y="9"/>
                        <a:pt x="179" y="25"/>
                      </a:cubicBezTo>
                      <a:cubicBezTo>
                        <a:pt x="162" y="41"/>
                        <a:pt x="136" y="76"/>
                        <a:pt x="116" y="97"/>
                      </a:cubicBezTo>
                      <a:close/>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fr-FR"/>
                </a:p>
              </p:txBody>
            </p:sp>
            <p:sp>
              <p:nvSpPr>
                <p:cNvPr id="148" name="Freeform 523"/>
                <p:cNvSpPr>
                  <a:spLocks/>
                </p:cNvSpPr>
                <p:nvPr/>
              </p:nvSpPr>
              <p:spPr bwMode="auto">
                <a:xfrm>
                  <a:off x="2353" y="3576"/>
                  <a:ext cx="170" cy="222"/>
                </a:xfrm>
                <a:custGeom>
                  <a:avLst/>
                  <a:gdLst/>
                  <a:ahLst/>
                  <a:cxnLst>
                    <a:cxn ang="0">
                      <a:pos x="71" y="63"/>
                    </a:cxn>
                    <a:cxn ang="0">
                      <a:pos x="8" y="114"/>
                    </a:cxn>
                    <a:cxn ang="0">
                      <a:pos x="23" y="150"/>
                    </a:cxn>
                    <a:cxn ang="0">
                      <a:pos x="41" y="162"/>
                    </a:cxn>
                    <a:cxn ang="0">
                      <a:pos x="26" y="204"/>
                    </a:cxn>
                    <a:cxn ang="0">
                      <a:pos x="116" y="210"/>
                    </a:cxn>
                    <a:cxn ang="0">
                      <a:pos x="167" y="129"/>
                    </a:cxn>
                    <a:cxn ang="0">
                      <a:pos x="134" y="90"/>
                    </a:cxn>
                    <a:cxn ang="0">
                      <a:pos x="131" y="45"/>
                    </a:cxn>
                    <a:cxn ang="0">
                      <a:pos x="161" y="6"/>
                    </a:cxn>
                    <a:cxn ang="0">
                      <a:pos x="116" y="6"/>
                    </a:cxn>
                    <a:cxn ang="0">
                      <a:pos x="71" y="63"/>
                    </a:cxn>
                  </a:cxnLst>
                  <a:rect l="0" t="0" r="r" b="b"/>
                  <a:pathLst>
                    <a:path w="170" h="222">
                      <a:moveTo>
                        <a:pt x="71" y="63"/>
                      </a:moveTo>
                      <a:cubicBezTo>
                        <a:pt x="60" y="72"/>
                        <a:pt x="16" y="100"/>
                        <a:pt x="8" y="114"/>
                      </a:cubicBezTo>
                      <a:cubicBezTo>
                        <a:pt x="0" y="128"/>
                        <a:pt x="18" y="142"/>
                        <a:pt x="23" y="150"/>
                      </a:cubicBezTo>
                      <a:cubicBezTo>
                        <a:pt x="28" y="158"/>
                        <a:pt x="41" y="153"/>
                        <a:pt x="41" y="162"/>
                      </a:cubicBezTo>
                      <a:cubicBezTo>
                        <a:pt x="41" y="171"/>
                        <a:pt x="14" y="196"/>
                        <a:pt x="26" y="204"/>
                      </a:cubicBezTo>
                      <a:cubicBezTo>
                        <a:pt x="38" y="212"/>
                        <a:pt x="93" y="222"/>
                        <a:pt x="116" y="210"/>
                      </a:cubicBezTo>
                      <a:cubicBezTo>
                        <a:pt x="139" y="198"/>
                        <a:pt x="164" y="149"/>
                        <a:pt x="167" y="129"/>
                      </a:cubicBezTo>
                      <a:cubicBezTo>
                        <a:pt x="170" y="109"/>
                        <a:pt x="140" y="104"/>
                        <a:pt x="134" y="90"/>
                      </a:cubicBezTo>
                      <a:cubicBezTo>
                        <a:pt x="128" y="76"/>
                        <a:pt x="127" y="59"/>
                        <a:pt x="131" y="45"/>
                      </a:cubicBezTo>
                      <a:cubicBezTo>
                        <a:pt x="135" y="31"/>
                        <a:pt x="163" y="12"/>
                        <a:pt x="161" y="6"/>
                      </a:cubicBezTo>
                      <a:cubicBezTo>
                        <a:pt x="159" y="0"/>
                        <a:pt x="137" y="3"/>
                        <a:pt x="116" y="6"/>
                      </a:cubicBezTo>
                      <a:cubicBezTo>
                        <a:pt x="116" y="6"/>
                        <a:pt x="71" y="63"/>
                        <a:pt x="71" y="63"/>
                      </a:cubicBezTo>
                      <a:close/>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fr-FR"/>
                </a:p>
              </p:txBody>
            </p:sp>
          </p:grpSp>
          <p:sp>
            <p:nvSpPr>
              <p:cNvPr id="145" name="Freeform 524"/>
              <p:cNvSpPr>
                <a:spLocks/>
              </p:cNvSpPr>
              <p:nvPr/>
            </p:nvSpPr>
            <p:spPr bwMode="auto">
              <a:xfrm>
                <a:off x="2500" y="3612"/>
                <a:ext cx="45" cy="74"/>
              </a:xfrm>
              <a:custGeom>
                <a:avLst/>
                <a:gdLst/>
                <a:ahLst/>
                <a:cxnLst>
                  <a:cxn ang="0">
                    <a:pos x="38" y="3"/>
                  </a:cxn>
                  <a:cxn ang="0">
                    <a:pos x="5" y="6"/>
                  </a:cxn>
                  <a:cxn ang="0">
                    <a:pos x="38" y="36"/>
                  </a:cxn>
                  <a:cxn ang="0">
                    <a:pos x="38" y="3"/>
                  </a:cxn>
                </a:cxnLst>
                <a:rect l="0" t="0" r="r" b="b"/>
                <a:pathLst>
                  <a:path w="45" h="74">
                    <a:moveTo>
                      <a:pt x="38" y="3"/>
                    </a:moveTo>
                    <a:cubicBezTo>
                      <a:pt x="28" y="0"/>
                      <a:pt x="5" y="6"/>
                      <a:pt x="5" y="6"/>
                    </a:cubicBezTo>
                    <a:cubicBezTo>
                      <a:pt x="0" y="20"/>
                      <a:pt x="3" y="74"/>
                      <a:pt x="38" y="36"/>
                    </a:cubicBezTo>
                    <a:cubicBezTo>
                      <a:pt x="45" y="28"/>
                      <a:pt x="38" y="14"/>
                      <a:pt x="38" y="3"/>
                    </a:cubicBezTo>
                    <a:close/>
                  </a:path>
                </a:pathLst>
              </a:custGeom>
              <a:noFill/>
              <a:ln w="9525" cap="flat" cmpd="sng">
                <a:solidFill>
                  <a:srgbClr val="000000"/>
                </a:solidFill>
                <a:prstDash val="solid"/>
                <a:round/>
                <a:headEnd type="none" w="med" len="med"/>
                <a:tailEnd type="none" w="med" len="med"/>
              </a:ln>
              <a:effectLst/>
            </p:spPr>
            <p:txBody>
              <a:bodyPr/>
              <a:lstStyle/>
              <a:p>
                <a:endParaRPr lang="fr-FR"/>
              </a:p>
            </p:txBody>
          </p:sp>
          <p:sp>
            <p:nvSpPr>
              <p:cNvPr id="146" name="Freeform 525"/>
              <p:cNvSpPr>
                <a:spLocks/>
              </p:cNvSpPr>
              <p:nvPr/>
            </p:nvSpPr>
            <p:spPr bwMode="auto">
              <a:xfrm>
                <a:off x="2332" y="3729"/>
                <a:ext cx="45" cy="74"/>
              </a:xfrm>
              <a:custGeom>
                <a:avLst/>
                <a:gdLst/>
                <a:ahLst/>
                <a:cxnLst>
                  <a:cxn ang="0">
                    <a:pos x="38" y="3"/>
                  </a:cxn>
                  <a:cxn ang="0">
                    <a:pos x="5" y="6"/>
                  </a:cxn>
                  <a:cxn ang="0">
                    <a:pos x="38" y="36"/>
                  </a:cxn>
                  <a:cxn ang="0">
                    <a:pos x="38" y="3"/>
                  </a:cxn>
                </a:cxnLst>
                <a:rect l="0" t="0" r="r" b="b"/>
                <a:pathLst>
                  <a:path w="45" h="74">
                    <a:moveTo>
                      <a:pt x="38" y="3"/>
                    </a:moveTo>
                    <a:cubicBezTo>
                      <a:pt x="28" y="0"/>
                      <a:pt x="5" y="6"/>
                      <a:pt x="5" y="6"/>
                    </a:cubicBezTo>
                    <a:cubicBezTo>
                      <a:pt x="0" y="20"/>
                      <a:pt x="3" y="74"/>
                      <a:pt x="38" y="36"/>
                    </a:cubicBezTo>
                    <a:cubicBezTo>
                      <a:pt x="45" y="28"/>
                      <a:pt x="38" y="14"/>
                      <a:pt x="38" y="3"/>
                    </a:cubicBezTo>
                    <a:close/>
                  </a:path>
                </a:pathLst>
              </a:custGeom>
              <a:noFill/>
              <a:ln w="9525" cap="flat" cmpd="sng">
                <a:solidFill>
                  <a:srgbClr val="000000"/>
                </a:solidFill>
                <a:prstDash val="solid"/>
                <a:round/>
                <a:headEnd type="none" w="med" len="med"/>
                <a:tailEnd type="none" w="med" len="med"/>
              </a:ln>
              <a:effectLst/>
            </p:spPr>
            <p:txBody>
              <a:bodyPr/>
              <a:lstStyle/>
              <a:p>
                <a:endParaRPr lang="fr-FR"/>
              </a:p>
            </p:txBody>
          </p:sp>
        </p:grpSp>
        <p:sp>
          <p:nvSpPr>
            <p:cNvPr id="141" name="Freeform 526"/>
            <p:cNvSpPr>
              <a:spLocks/>
            </p:cNvSpPr>
            <p:nvPr/>
          </p:nvSpPr>
          <p:spPr bwMode="auto">
            <a:xfrm>
              <a:off x="3961" y="2698"/>
              <a:ext cx="129" cy="151"/>
            </a:xfrm>
            <a:custGeom>
              <a:avLst/>
              <a:gdLst/>
              <a:ahLst/>
              <a:cxnLst>
                <a:cxn ang="0">
                  <a:pos x="20" y="66"/>
                </a:cxn>
                <a:cxn ang="0">
                  <a:pos x="23" y="162"/>
                </a:cxn>
                <a:cxn ang="0">
                  <a:pos x="44" y="267"/>
                </a:cxn>
                <a:cxn ang="0">
                  <a:pos x="134" y="273"/>
                </a:cxn>
                <a:cxn ang="0">
                  <a:pos x="212" y="258"/>
                </a:cxn>
                <a:cxn ang="0">
                  <a:pos x="209" y="186"/>
                </a:cxn>
                <a:cxn ang="0">
                  <a:pos x="173" y="129"/>
                </a:cxn>
                <a:cxn ang="0">
                  <a:pos x="143" y="90"/>
                </a:cxn>
                <a:cxn ang="0">
                  <a:pos x="128" y="42"/>
                </a:cxn>
                <a:cxn ang="0">
                  <a:pos x="65" y="6"/>
                </a:cxn>
                <a:cxn ang="0">
                  <a:pos x="17" y="6"/>
                </a:cxn>
                <a:cxn ang="0">
                  <a:pos x="2" y="42"/>
                </a:cxn>
                <a:cxn ang="0">
                  <a:pos x="20" y="66"/>
                </a:cxn>
              </a:cxnLst>
              <a:rect l="0" t="0" r="r" b="b"/>
              <a:pathLst>
                <a:path w="225" h="285">
                  <a:moveTo>
                    <a:pt x="20" y="66"/>
                  </a:moveTo>
                  <a:cubicBezTo>
                    <a:pt x="24" y="86"/>
                    <a:pt x="19" y="129"/>
                    <a:pt x="23" y="162"/>
                  </a:cubicBezTo>
                  <a:cubicBezTo>
                    <a:pt x="27" y="195"/>
                    <a:pt x="26" y="249"/>
                    <a:pt x="44" y="267"/>
                  </a:cubicBezTo>
                  <a:cubicBezTo>
                    <a:pt x="62" y="285"/>
                    <a:pt x="106" y="275"/>
                    <a:pt x="134" y="273"/>
                  </a:cubicBezTo>
                  <a:cubicBezTo>
                    <a:pt x="162" y="271"/>
                    <a:pt x="199" y="273"/>
                    <a:pt x="212" y="258"/>
                  </a:cubicBezTo>
                  <a:cubicBezTo>
                    <a:pt x="225" y="243"/>
                    <a:pt x="215" y="207"/>
                    <a:pt x="209" y="186"/>
                  </a:cubicBezTo>
                  <a:cubicBezTo>
                    <a:pt x="203" y="165"/>
                    <a:pt x="184" y="145"/>
                    <a:pt x="173" y="129"/>
                  </a:cubicBezTo>
                  <a:cubicBezTo>
                    <a:pt x="162" y="113"/>
                    <a:pt x="150" y="104"/>
                    <a:pt x="143" y="90"/>
                  </a:cubicBezTo>
                  <a:cubicBezTo>
                    <a:pt x="136" y="76"/>
                    <a:pt x="141" y="56"/>
                    <a:pt x="128" y="42"/>
                  </a:cubicBezTo>
                  <a:cubicBezTo>
                    <a:pt x="115" y="28"/>
                    <a:pt x="83" y="12"/>
                    <a:pt x="65" y="6"/>
                  </a:cubicBezTo>
                  <a:cubicBezTo>
                    <a:pt x="47" y="0"/>
                    <a:pt x="27" y="0"/>
                    <a:pt x="17" y="6"/>
                  </a:cubicBezTo>
                  <a:cubicBezTo>
                    <a:pt x="7" y="12"/>
                    <a:pt x="0" y="31"/>
                    <a:pt x="2" y="42"/>
                  </a:cubicBezTo>
                  <a:cubicBezTo>
                    <a:pt x="4" y="53"/>
                    <a:pt x="16" y="46"/>
                    <a:pt x="20" y="66"/>
                  </a:cubicBezTo>
                  <a:close/>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fr-FR"/>
            </a:p>
          </p:txBody>
        </p:sp>
        <p:sp>
          <p:nvSpPr>
            <p:cNvPr id="142" name="Freeform 527"/>
            <p:cNvSpPr>
              <a:spLocks/>
            </p:cNvSpPr>
            <p:nvPr/>
          </p:nvSpPr>
          <p:spPr bwMode="auto">
            <a:xfrm>
              <a:off x="3985" y="2715"/>
              <a:ext cx="80" cy="117"/>
            </a:xfrm>
            <a:custGeom>
              <a:avLst/>
              <a:gdLst/>
              <a:ahLst/>
              <a:cxnLst>
                <a:cxn ang="0">
                  <a:pos x="129" y="192"/>
                </a:cxn>
                <a:cxn ang="0">
                  <a:pos x="129" y="123"/>
                </a:cxn>
                <a:cxn ang="0">
                  <a:pos x="66" y="69"/>
                </a:cxn>
                <a:cxn ang="0">
                  <a:pos x="33" y="21"/>
                </a:cxn>
                <a:cxn ang="0">
                  <a:pos x="3" y="9"/>
                </a:cxn>
                <a:cxn ang="0">
                  <a:pos x="12" y="78"/>
                </a:cxn>
                <a:cxn ang="0">
                  <a:pos x="12" y="153"/>
                </a:cxn>
                <a:cxn ang="0">
                  <a:pos x="12" y="210"/>
                </a:cxn>
                <a:cxn ang="0">
                  <a:pos x="75" y="219"/>
                </a:cxn>
                <a:cxn ang="0">
                  <a:pos x="129" y="192"/>
                </a:cxn>
              </a:cxnLst>
              <a:rect l="0" t="0" r="r" b="b"/>
              <a:pathLst>
                <a:path w="140" h="221">
                  <a:moveTo>
                    <a:pt x="129" y="192"/>
                  </a:moveTo>
                  <a:cubicBezTo>
                    <a:pt x="138" y="176"/>
                    <a:pt x="140" y="144"/>
                    <a:pt x="129" y="123"/>
                  </a:cubicBezTo>
                  <a:cubicBezTo>
                    <a:pt x="118" y="102"/>
                    <a:pt x="82" y="86"/>
                    <a:pt x="66" y="69"/>
                  </a:cubicBezTo>
                  <a:cubicBezTo>
                    <a:pt x="50" y="52"/>
                    <a:pt x="44" y="31"/>
                    <a:pt x="33" y="21"/>
                  </a:cubicBezTo>
                  <a:cubicBezTo>
                    <a:pt x="22" y="11"/>
                    <a:pt x="6" y="0"/>
                    <a:pt x="3" y="9"/>
                  </a:cubicBezTo>
                  <a:cubicBezTo>
                    <a:pt x="0" y="18"/>
                    <a:pt x="10" y="54"/>
                    <a:pt x="12" y="78"/>
                  </a:cubicBezTo>
                  <a:cubicBezTo>
                    <a:pt x="14" y="102"/>
                    <a:pt x="12" y="131"/>
                    <a:pt x="12" y="153"/>
                  </a:cubicBezTo>
                  <a:cubicBezTo>
                    <a:pt x="12" y="175"/>
                    <a:pt x="2" y="199"/>
                    <a:pt x="12" y="210"/>
                  </a:cubicBezTo>
                  <a:cubicBezTo>
                    <a:pt x="22" y="221"/>
                    <a:pt x="56" y="219"/>
                    <a:pt x="75" y="219"/>
                  </a:cubicBezTo>
                  <a:cubicBezTo>
                    <a:pt x="94" y="219"/>
                    <a:pt x="120" y="208"/>
                    <a:pt x="129" y="192"/>
                  </a:cubicBezTo>
                  <a:close/>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fr-FR"/>
            </a:p>
          </p:txBody>
        </p:sp>
        <p:sp>
          <p:nvSpPr>
            <p:cNvPr id="143" name="Freeform 528"/>
            <p:cNvSpPr>
              <a:spLocks/>
            </p:cNvSpPr>
            <p:nvPr/>
          </p:nvSpPr>
          <p:spPr bwMode="auto">
            <a:xfrm>
              <a:off x="3706" y="2580"/>
              <a:ext cx="909" cy="1081"/>
            </a:xfrm>
            <a:custGeom>
              <a:avLst/>
              <a:gdLst/>
              <a:ahLst/>
              <a:cxnLst>
                <a:cxn ang="0">
                  <a:pos x="524" y="1956"/>
                </a:cxn>
                <a:cxn ang="0">
                  <a:pos x="351" y="1821"/>
                </a:cxn>
                <a:cxn ang="0">
                  <a:pos x="156" y="1589"/>
                </a:cxn>
                <a:cxn ang="0">
                  <a:pos x="21" y="1176"/>
                </a:cxn>
                <a:cxn ang="0">
                  <a:pos x="29" y="801"/>
                </a:cxn>
                <a:cxn ang="0">
                  <a:pos x="111" y="501"/>
                </a:cxn>
                <a:cxn ang="0">
                  <a:pos x="141" y="284"/>
                </a:cxn>
                <a:cxn ang="0">
                  <a:pos x="351" y="44"/>
                </a:cxn>
                <a:cxn ang="0">
                  <a:pos x="546" y="21"/>
                </a:cxn>
                <a:cxn ang="0">
                  <a:pos x="771" y="51"/>
                </a:cxn>
                <a:cxn ang="0">
                  <a:pos x="974" y="126"/>
                </a:cxn>
                <a:cxn ang="0">
                  <a:pos x="1176" y="179"/>
                </a:cxn>
                <a:cxn ang="0">
                  <a:pos x="1341" y="299"/>
                </a:cxn>
                <a:cxn ang="0">
                  <a:pos x="1529" y="509"/>
                </a:cxn>
                <a:cxn ang="0">
                  <a:pos x="1551" y="786"/>
                </a:cxn>
                <a:cxn ang="0">
                  <a:pos x="1551" y="1026"/>
                </a:cxn>
                <a:cxn ang="0">
                  <a:pos x="1574" y="1289"/>
                </a:cxn>
                <a:cxn ang="0">
                  <a:pos x="1491" y="1416"/>
                </a:cxn>
                <a:cxn ang="0">
                  <a:pos x="1371" y="1604"/>
                </a:cxn>
                <a:cxn ang="0">
                  <a:pos x="1221" y="1776"/>
                </a:cxn>
                <a:cxn ang="0">
                  <a:pos x="1116" y="1851"/>
                </a:cxn>
                <a:cxn ang="0">
                  <a:pos x="1004" y="1926"/>
                </a:cxn>
                <a:cxn ang="0">
                  <a:pos x="921" y="2001"/>
                </a:cxn>
                <a:cxn ang="0">
                  <a:pos x="726" y="2039"/>
                </a:cxn>
                <a:cxn ang="0">
                  <a:pos x="606" y="1986"/>
                </a:cxn>
                <a:cxn ang="0">
                  <a:pos x="464" y="1904"/>
                </a:cxn>
              </a:cxnLst>
              <a:rect l="0" t="0" r="r" b="b"/>
              <a:pathLst>
                <a:path w="1584" h="2041">
                  <a:moveTo>
                    <a:pt x="524" y="1956"/>
                  </a:moveTo>
                  <a:cubicBezTo>
                    <a:pt x="468" y="1919"/>
                    <a:pt x="412" y="1882"/>
                    <a:pt x="351" y="1821"/>
                  </a:cubicBezTo>
                  <a:cubicBezTo>
                    <a:pt x="290" y="1760"/>
                    <a:pt x="211" y="1697"/>
                    <a:pt x="156" y="1589"/>
                  </a:cubicBezTo>
                  <a:cubicBezTo>
                    <a:pt x="101" y="1481"/>
                    <a:pt x="42" y="1307"/>
                    <a:pt x="21" y="1176"/>
                  </a:cubicBezTo>
                  <a:cubicBezTo>
                    <a:pt x="0" y="1045"/>
                    <a:pt x="14" y="913"/>
                    <a:pt x="29" y="801"/>
                  </a:cubicBezTo>
                  <a:cubicBezTo>
                    <a:pt x="44" y="689"/>
                    <a:pt x="92" y="587"/>
                    <a:pt x="111" y="501"/>
                  </a:cubicBezTo>
                  <a:cubicBezTo>
                    <a:pt x="130" y="415"/>
                    <a:pt x="101" y="360"/>
                    <a:pt x="141" y="284"/>
                  </a:cubicBezTo>
                  <a:cubicBezTo>
                    <a:pt x="181" y="208"/>
                    <a:pt x="284" y="88"/>
                    <a:pt x="351" y="44"/>
                  </a:cubicBezTo>
                  <a:cubicBezTo>
                    <a:pt x="418" y="0"/>
                    <a:pt x="476" y="20"/>
                    <a:pt x="546" y="21"/>
                  </a:cubicBezTo>
                  <a:cubicBezTo>
                    <a:pt x="616" y="22"/>
                    <a:pt x="700" y="34"/>
                    <a:pt x="771" y="51"/>
                  </a:cubicBezTo>
                  <a:cubicBezTo>
                    <a:pt x="842" y="68"/>
                    <a:pt x="907" y="105"/>
                    <a:pt x="974" y="126"/>
                  </a:cubicBezTo>
                  <a:cubicBezTo>
                    <a:pt x="1041" y="147"/>
                    <a:pt x="1115" y="150"/>
                    <a:pt x="1176" y="179"/>
                  </a:cubicBezTo>
                  <a:cubicBezTo>
                    <a:pt x="1237" y="208"/>
                    <a:pt x="1282" y="244"/>
                    <a:pt x="1341" y="299"/>
                  </a:cubicBezTo>
                  <a:cubicBezTo>
                    <a:pt x="1400" y="354"/>
                    <a:pt x="1494" y="428"/>
                    <a:pt x="1529" y="509"/>
                  </a:cubicBezTo>
                  <a:cubicBezTo>
                    <a:pt x="1564" y="590"/>
                    <a:pt x="1547" y="700"/>
                    <a:pt x="1551" y="786"/>
                  </a:cubicBezTo>
                  <a:cubicBezTo>
                    <a:pt x="1555" y="872"/>
                    <a:pt x="1547" y="942"/>
                    <a:pt x="1551" y="1026"/>
                  </a:cubicBezTo>
                  <a:cubicBezTo>
                    <a:pt x="1555" y="1110"/>
                    <a:pt x="1584" y="1224"/>
                    <a:pt x="1574" y="1289"/>
                  </a:cubicBezTo>
                  <a:cubicBezTo>
                    <a:pt x="1564" y="1354"/>
                    <a:pt x="1525" y="1364"/>
                    <a:pt x="1491" y="1416"/>
                  </a:cubicBezTo>
                  <a:cubicBezTo>
                    <a:pt x="1457" y="1468"/>
                    <a:pt x="1416" y="1544"/>
                    <a:pt x="1371" y="1604"/>
                  </a:cubicBezTo>
                  <a:cubicBezTo>
                    <a:pt x="1326" y="1664"/>
                    <a:pt x="1264" y="1735"/>
                    <a:pt x="1221" y="1776"/>
                  </a:cubicBezTo>
                  <a:cubicBezTo>
                    <a:pt x="1178" y="1817"/>
                    <a:pt x="1152" y="1826"/>
                    <a:pt x="1116" y="1851"/>
                  </a:cubicBezTo>
                  <a:cubicBezTo>
                    <a:pt x="1080" y="1876"/>
                    <a:pt x="1036" y="1901"/>
                    <a:pt x="1004" y="1926"/>
                  </a:cubicBezTo>
                  <a:cubicBezTo>
                    <a:pt x="972" y="1951"/>
                    <a:pt x="967" y="1982"/>
                    <a:pt x="921" y="2001"/>
                  </a:cubicBezTo>
                  <a:cubicBezTo>
                    <a:pt x="875" y="2020"/>
                    <a:pt x="778" y="2041"/>
                    <a:pt x="726" y="2039"/>
                  </a:cubicBezTo>
                  <a:cubicBezTo>
                    <a:pt x="674" y="2037"/>
                    <a:pt x="650" y="2008"/>
                    <a:pt x="606" y="1986"/>
                  </a:cubicBezTo>
                  <a:cubicBezTo>
                    <a:pt x="562" y="1964"/>
                    <a:pt x="516" y="1936"/>
                    <a:pt x="464" y="1904"/>
                  </a:cubicBezTo>
                </a:path>
              </a:pathLst>
            </a:custGeom>
            <a:noFill/>
            <a:ln w="3175" cap="flat" cmpd="sng">
              <a:solidFill>
                <a:srgbClr val="000000"/>
              </a:solidFill>
              <a:prstDash val="solid"/>
              <a:round/>
              <a:headEnd type="none" w="med" len="med"/>
              <a:tailEnd type="none" w="med" len="med"/>
            </a:ln>
            <a:effectLst/>
          </p:spPr>
          <p:txBody>
            <a:bodyPr/>
            <a:lstStyle/>
            <a:p>
              <a:endParaRPr lang="fr-FR"/>
            </a:p>
          </p:txBody>
        </p:sp>
      </p:grpSp>
      <p:sp>
        <p:nvSpPr>
          <p:cNvPr id="273" name="Text Box 531"/>
          <p:cNvSpPr txBox="1">
            <a:spLocks noChangeArrowheads="1"/>
          </p:cNvSpPr>
          <p:nvPr/>
        </p:nvSpPr>
        <p:spPr bwMode="auto">
          <a:xfrm>
            <a:off x="5643570" y="3143248"/>
            <a:ext cx="2133600" cy="369332"/>
          </a:xfrm>
          <a:prstGeom prst="rect">
            <a:avLst/>
          </a:prstGeom>
          <a:noFill/>
          <a:ln w="9525">
            <a:noFill/>
            <a:miter lim="800000"/>
            <a:headEnd/>
            <a:tailEnd/>
          </a:ln>
          <a:effectLst/>
        </p:spPr>
        <p:txBody>
          <a:bodyPr>
            <a:spAutoFit/>
          </a:bodyPr>
          <a:lstStyle/>
          <a:p>
            <a:pPr algn="ctr">
              <a:spcBef>
                <a:spcPct val="50000"/>
              </a:spcBef>
            </a:pPr>
            <a:r>
              <a:rPr lang="fr-FR" b="1" dirty="0">
                <a:solidFill>
                  <a:srgbClr val="FF0000"/>
                </a:solidFill>
              </a:rPr>
              <a:t>Cellule </a:t>
            </a:r>
            <a:r>
              <a:rPr lang="fr-FR" b="1" dirty="0">
                <a:solidFill>
                  <a:srgbClr val="FF0000"/>
                </a:solidFill>
                <a:latin typeface="Arial" charset="0"/>
                <a:cs typeface="Times New Roman" pitchFamily="18" charset="0"/>
                <a:sym typeface="Symbol" pitchFamily="18" charset="2"/>
              </a:rPr>
              <a:t></a:t>
            </a:r>
            <a:r>
              <a:rPr lang="fr-FR" sz="1600" b="1" dirty="0">
                <a:solidFill>
                  <a:srgbClr val="FF3300"/>
                </a:solidFill>
              </a:rPr>
              <a:t> </a:t>
            </a:r>
            <a:r>
              <a:rPr lang="fr-FR" b="1" dirty="0">
                <a:solidFill>
                  <a:srgbClr val="33CC33"/>
                </a:solidFill>
              </a:rPr>
              <a:t>Cellule </a:t>
            </a:r>
            <a:r>
              <a:rPr lang="fr-FR" b="1" dirty="0">
                <a:solidFill>
                  <a:srgbClr val="33CC33"/>
                </a:solidFill>
                <a:latin typeface="Arial" charset="0"/>
                <a:cs typeface="Times New Roman" pitchFamily="18" charset="0"/>
                <a:sym typeface="Symbol" pitchFamily="18" charset="2"/>
              </a:rPr>
              <a:t></a:t>
            </a:r>
            <a:r>
              <a:rPr lang="fr-FR" b="1" dirty="0"/>
              <a:t> </a:t>
            </a:r>
          </a:p>
        </p:txBody>
      </p:sp>
      <p:grpSp>
        <p:nvGrpSpPr>
          <p:cNvPr id="274" name="Group 555"/>
          <p:cNvGrpSpPr>
            <a:grpSpLocks/>
          </p:cNvGrpSpPr>
          <p:nvPr/>
        </p:nvGrpSpPr>
        <p:grpSpPr bwMode="auto">
          <a:xfrm>
            <a:off x="3929058" y="4071942"/>
            <a:ext cx="2376488" cy="1001713"/>
            <a:chOff x="2688" y="2544"/>
            <a:chExt cx="1353" cy="631"/>
          </a:xfrm>
        </p:grpSpPr>
        <p:sp>
          <p:nvSpPr>
            <p:cNvPr id="275" name="Freeform 308"/>
            <p:cNvSpPr>
              <a:spLocks/>
            </p:cNvSpPr>
            <p:nvPr/>
          </p:nvSpPr>
          <p:spPr bwMode="auto">
            <a:xfrm>
              <a:off x="2688" y="2544"/>
              <a:ext cx="1152" cy="48"/>
            </a:xfrm>
            <a:custGeom>
              <a:avLst/>
              <a:gdLst/>
              <a:ahLst/>
              <a:cxnLst>
                <a:cxn ang="0">
                  <a:pos x="1152" y="0"/>
                </a:cxn>
                <a:cxn ang="0">
                  <a:pos x="686" y="263"/>
                </a:cxn>
                <a:cxn ang="0">
                  <a:pos x="0" y="263"/>
                </a:cxn>
              </a:cxnLst>
              <a:rect l="0" t="0" r="r" b="b"/>
              <a:pathLst>
                <a:path w="1152" h="263">
                  <a:moveTo>
                    <a:pt x="1152" y="0"/>
                  </a:moveTo>
                  <a:lnTo>
                    <a:pt x="686" y="263"/>
                  </a:lnTo>
                  <a:lnTo>
                    <a:pt x="0" y="263"/>
                  </a:lnTo>
                </a:path>
              </a:pathLst>
            </a:custGeom>
            <a:noFill/>
            <a:ln w="38100">
              <a:solidFill>
                <a:srgbClr val="FF0000"/>
              </a:solidFill>
              <a:round/>
              <a:headEnd type="none" w="med" len="med"/>
              <a:tailEnd type="triangle" w="med" len="med"/>
            </a:ln>
            <a:effectLst/>
          </p:spPr>
          <p:txBody>
            <a:bodyPr/>
            <a:lstStyle/>
            <a:p>
              <a:endParaRPr lang="fr-FR"/>
            </a:p>
          </p:txBody>
        </p:sp>
        <p:sp>
          <p:nvSpPr>
            <p:cNvPr id="276" name="Freeform 309"/>
            <p:cNvSpPr>
              <a:spLocks/>
            </p:cNvSpPr>
            <p:nvPr/>
          </p:nvSpPr>
          <p:spPr bwMode="auto">
            <a:xfrm>
              <a:off x="2688" y="2688"/>
              <a:ext cx="1353" cy="487"/>
            </a:xfrm>
            <a:custGeom>
              <a:avLst/>
              <a:gdLst/>
              <a:ahLst/>
              <a:cxnLst>
                <a:cxn ang="0">
                  <a:pos x="1353" y="198"/>
                </a:cxn>
                <a:cxn ang="0">
                  <a:pos x="686" y="0"/>
                </a:cxn>
                <a:cxn ang="0">
                  <a:pos x="0" y="0"/>
                </a:cxn>
              </a:cxnLst>
              <a:rect l="0" t="0" r="r" b="b"/>
              <a:pathLst>
                <a:path w="1353" h="198">
                  <a:moveTo>
                    <a:pt x="1353" y="198"/>
                  </a:moveTo>
                  <a:lnTo>
                    <a:pt x="686" y="0"/>
                  </a:lnTo>
                  <a:lnTo>
                    <a:pt x="0" y="0"/>
                  </a:lnTo>
                </a:path>
              </a:pathLst>
            </a:custGeom>
            <a:noFill/>
            <a:ln w="114300">
              <a:solidFill>
                <a:srgbClr val="00FF00"/>
              </a:solidFill>
              <a:round/>
              <a:headEnd type="none" w="med" len="med"/>
              <a:tailEnd type="triangle" w="med" len="med"/>
            </a:ln>
            <a:effectLst/>
          </p:spPr>
          <p:txBody>
            <a:bodyPr/>
            <a:lstStyle/>
            <a:p>
              <a:endParaRPr lang="fr-FR"/>
            </a:p>
          </p:txBody>
        </p:sp>
      </p:grpSp>
      <p:sp>
        <p:nvSpPr>
          <p:cNvPr id="277" name="Rectangle 560"/>
          <p:cNvSpPr>
            <a:spLocks noChangeArrowheads="1"/>
          </p:cNvSpPr>
          <p:nvPr/>
        </p:nvSpPr>
        <p:spPr bwMode="auto">
          <a:xfrm>
            <a:off x="3571868" y="3500438"/>
            <a:ext cx="2286000" cy="581025"/>
          </a:xfrm>
          <a:prstGeom prst="rect">
            <a:avLst/>
          </a:prstGeom>
          <a:noFill/>
          <a:ln w="9525">
            <a:noFill/>
            <a:miter lim="800000"/>
            <a:headEnd/>
            <a:tailEnd/>
          </a:ln>
          <a:effectLst/>
        </p:spPr>
        <p:txBody>
          <a:bodyPr>
            <a:spAutoFit/>
          </a:bodyPr>
          <a:lstStyle/>
          <a:p>
            <a:pPr algn="ctr"/>
            <a:r>
              <a:rPr lang="fr-FR" sz="1600" b="1" u="sng" dirty="0">
                <a:solidFill>
                  <a:srgbClr val="FF0000"/>
                </a:solidFill>
                <a:latin typeface="Arial" charset="0"/>
              </a:rPr>
              <a:t>Transmetteurs</a:t>
            </a:r>
            <a:r>
              <a:rPr lang="fr-FR" sz="1600" b="1" dirty="0">
                <a:solidFill>
                  <a:srgbClr val="FF0000"/>
                </a:solidFill>
                <a:latin typeface="Arial" charset="0"/>
              </a:rPr>
              <a:t> </a:t>
            </a:r>
            <a:r>
              <a:rPr lang="fr-FR" sz="1600" b="1" dirty="0"/>
              <a:t>Glucagon/Insuline</a:t>
            </a:r>
          </a:p>
        </p:txBody>
      </p:sp>
      <p:sp>
        <p:nvSpPr>
          <p:cNvPr id="278" name="Rectangle 568"/>
          <p:cNvSpPr>
            <a:spLocks noChangeArrowheads="1"/>
          </p:cNvSpPr>
          <p:nvPr/>
        </p:nvSpPr>
        <p:spPr bwMode="auto">
          <a:xfrm>
            <a:off x="3962400" y="4419600"/>
            <a:ext cx="1600200" cy="581025"/>
          </a:xfrm>
          <a:prstGeom prst="rect">
            <a:avLst/>
          </a:prstGeom>
          <a:noFill/>
          <a:ln w="9525">
            <a:noFill/>
            <a:miter lim="800000"/>
            <a:headEnd/>
            <a:tailEnd/>
          </a:ln>
          <a:effectLst/>
        </p:spPr>
        <p:txBody>
          <a:bodyPr>
            <a:spAutoFit/>
          </a:bodyPr>
          <a:lstStyle/>
          <a:p>
            <a:pPr algn="ctr">
              <a:spcBef>
                <a:spcPct val="50000"/>
              </a:spcBef>
            </a:pPr>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 </a:t>
            </a:r>
            <a:r>
              <a:rPr lang="fr-FR" sz="1600" b="1" dirty="0">
                <a:solidFill>
                  <a:srgbClr val="3399FF"/>
                </a:solidFill>
                <a:latin typeface="Arial" charset="0"/>
                <a:cs typeface="Arial" charset="0"/>
              </a:rPr>
              <a:t>Insuline  et  </a:t>
            </a:r>
            <a:r>
              <a:rPr lang="fr-FR" sz="1600" b="1" dirty="0">
                <a:solidFill>
                  <a:srgbClr val="3399FF"/>
                </a:solidFill>
                <a:latin typeface="Arial" charset="0"/>
                <a:cs typeface="Arial" charset="0"/>
                <a:sym typeface="Symbol" pitchFamily="18" charset="2"/>
              </a:rPr>
              <a:t></a:t>
            </a:r>
            <a:r>
              <a:rPr lang="fr-FR" sz="1600" b="1" dirty="0">
                <a:solidFill>
                  <a:srgbClr val="3399FF"/>
                </a:solidFill>
                <a:latin typeface="Arial" charset="0"/>
                <a:cs typeface="Arial" charset="0"/>
              </a:rPr>
              <a:t> Glucagon</a:t>
            </a:r>
          </a:p>
        </p:txBody>
      </p:sp>
      <p:sp>
        <p:nvSpPr>
          <p:cNvPr id="280" name="Rectangle 299"/>
          <p:cNvSpPr>
            <a:spLocks noChangeArrowheads="1"/>
          </p:cNvSpPr>
          <p:nvPr/>
        </p:nvSpPr>
        <p:spPr bwMode="auto">
          <a:xfrm>
            <a:off x="1285852" y="1714488"/>
            <a:ext cx="2286000" cy="290513"/>
          </a:xfrm>
          <a:prstGeom prst="rect">
            <a:avLst/>
          </a:prstGeom>
          <a:noFill/>
          <a:ln w="9525">
            <a:noFill/>
            <a:miter lim="800000"/>
            <a:headEnd/>
            <a:tailEnd/>
          </a:ln>
          <a:effectLst/>
        </p:spPr>
        <p:txBody>
          <a:bodyPr bIns="0">
            <a:spAutoFit/>
          </a:bodyPr>
          <a:lstStyle/>
          <a:p>
            <a:pPr algn="ctr"/>
            <a:r>
              <a:rPr lang="fr-FR" sz="1600" b="1" u="sng" dirty="0">
                <a:solidFill>
                  <a:srgbClr val="FF0000"/>
                </a:solidFill>
                <a:latin typeface="Arial" charset="0"/>
                <a:cs typeface="Arial" charset="0"/>
              </a:rPr>
              <a:t>Récepteur-Effecteur</a:t>
            </a:r>
            <a:endParaRPr lang="fr-FR" u="sng" dirty="0"/>
          </a:p>
        </p:txBody>
      </p:sp>
      <p:sp>
        <p:nvSpPr>
          <p:cNvPr id="281" name="Freeform 254"/>
          <p:cNvSpPr>
            <a:spLocks/>
          </p:cNvSpPr>
          <p:nvPr/>
        </p:nvSpPr>
        <p:spPr bwMode="auto">
          <a:xfrm>
            <a:off x="1219200" y="2117725"/>
            <a:ext cx="2133600" cy="1219200"/>
          </a:xfrm>
          <a:custGeom>
            <a:avLst/>
            <a:gdLst/>
            <a:ahLst/>
            <a:cxnLst>
              <a:cxn ang="0">
                <a:pos x="1348" y="221"/>
              </a:cxn>
              <a:cxn ang="0">
                <a:pos x="1425" y="221"/>
              </a:cxn>
              <a:cxn ang="0">
                <a:pos x="2441" y="41"/>
              </a:cxn>
              <a:cxn ang="0">
                <a:pos x="3109" y="465"/>
              </a:cxn>
              <a:cxn ang="0">
                <a:pos x="3405" y="1982"/>
              </a:cxn>
              <a:cxn ang="0">
                <a:pos x="3122" y="2214"/>
              </a:cxn>
              <a:cxn ang="0">
                <a:pos x="2544" y="1700"/>
              </a:cxn>
              <a:cxn ang="0">
                <a:pos x="1811" y="1494"/>
              </a:cxn>
              <a:cxn ang="0">
                <a:pos x="1605" y="1147"/>
              </a:cxn>
              <a:cxn ang="0">
                <a:pos x="1608" y="890"/>
              </a:cxn>
              <a:cxn ang="0">
                <a:pos x="1605" y="388"/>
              </a:cxn>
              <a:cxn ang="0">
                <a:pos x="1608" y="787"/>
              </a:cxn>
              <a:cxn ang="0">
                <a:pos x="1605" y="1057"/>
              </a:cxn>
              <a:cxn ang="0">
                <a:pos x="1567" y="1301"/>
              </a:cxn>
              <a:cxn ang="0">
                <a:pos x="1258" y="1082"/>
              </a:cxn>
              <a:cxn ang="0">
                <a:pos x="589" y="980"/>
              </a:cxn>
              <a:cxn ang="0">
                <a:pos x="75" y="1031"/>
              </a:cxn>
              <a:cxn ang="0">
                <a:pos x="139" y="800"/>
              </a:cxn>
              <a:cxn ang="0">
                <a:pos x="589" y="427"/>
              </a:cxn>
              <a:cxn ang="0">
                <a:pos x="1412" y="260"/>
              </a:cxn>
            </a:cxnLst>
            <a:rect l="0" t="0" r="r" b="b"/>
            <a:pathLst>
              <a:path w="3407" h="2273">
                <a:moveTo>
                  <a:pt x="1348" y="221"/>
                </a:moveTo>
                <a:cubicBezTo>
                  <a:pt x="1296" y="236"/>
                  <a:pt x="1243" y="251"/>
                  <a:pt x="1425" y="221"/>
                </a:cubicBezTo>
                <a:cubicBezTo>
                  <a:pt x="1607" y="191"/>
                  <a:pt x="2160" y="0"/>
                  <a:pt x="2441" y="41"/>
                </a:cubicBezTo>
                <a:cubicBezTo>
                  <a:pt x="2722" y="82"/>
                  <a:pt x="2948" y="142"/>
                  <a:pt x="3109" y="465"/>
                </a:cubicBezTo>
                <a:cubicBezTo>
                  <a:pt x="3270" y="788"/>
                  <a:pt x="3403" y="1691"/>
                  <a:pt x="3405" y="1982"/>
                </a:cubicBezTo>
                <a:cubicBezTo>
                  <a:pt x="3407" y="2273"/>
                  <a:pt x="3266" y="2261"/>
                  <a:pt x="3122" y="2214"/>
                </a:cubicBezTo>
                <a:cubicBezTo>
                  <a:pt x="2978" y="2167"/>
                  <a:pt x="2762" y="1820"/>
                  <a:pt x="2544" y="1700"/>
                </a:cubicBezTo>
                <a:cubicBezTo>
                  <a:pt x="2326" y="1580"/>
                  <a:pt x="1968" y="1586"/>
                  <a:pt x="1811" y="1494"/>
                </a:cubicBezTo>
                <a:cubicBezTo>
                  <a:pt x="1654" y="1402"/>
                  <a:pt x="1639" y="1248"/>
                  <a:pt x="1605" y="1147"/>
                </a:cubicBezTo>
                <a:cubicBezTo>
                  <a:pt x="1571" y="1046"/>
                  <a:pt x="1608" y="1016"/>
                  <a:pt x="1608" y="890"/>
                </a:cubicBezTo>
                <a:cubicBezTo>
                  <a:pt x="1608" y="764"/>
                  <a:pt x="1605" y="405"/>
                  <a:pt x="1605" y="388"/>
                </a:cubicBezTo>
                <a:cubicBezTo>
                  <a:pt x="1605" y="371"/>
                  <a:pt x="1608" y="676"/>
                  <a:pt x="1608" y="787"/>
                </a:cubicBezTo>
                <a:cubicBezTo>
                  <a:pt x="1608" y="898"/>
                  <a:pt x="1612" y="971"/>
                  <a:pt x="1605" y="1057"/>
                </a:cubicBezTo>
                <a:cubicBezTo>
                  <a:pt x="1598" y="1143"/>
                  <a:pt x="1625" y="1297"/>
                  <a:pt x="1567" y="1301"/>
                </a:cubicBezTo>
                <a:cubicBezTo>
                  <a:pt x="1509" y="1305"/>
                  <a:pt x="1421" y="1135"/>
                  <a:pt x="1258" y="1082"/>
                </a:cubicBezTo>
                <a:cubicBezTo>
                  <a:pt x="1095" y="1029"/>
                  <a:pt x="786" y="988"/>
                  <a:pt x="589" y="980"/>
                </a:cubicBezTo>
                <a:cubicBezTo>
                  <a:pt x="392" y="972"/>
                  <a:pt x="150" y="1061"/>
                  <a:pt x="75" y="1031"/>
                </a:cubicBezTo>
                <a:cubicBezTo>
                  <a:pt x="0" y="1001"/>
                  <a:pt x="53" y="901"/>
                  <a:pt x="139" y="800"/>
                </a:cubicBezTo>
                <a:cubicBezTo>
                  <a:pt x="225" y="699"/>
                  <a:pt x="377" y="517"/>
                  <a:pt x="589" y="427"/>
                </a:cubicBezTo>
                <a:cubicBezTo>
                  <a:pt x="801" y="337"/>
                  <a:pt x="1275" y="288"/>
                  <a:pt x="1412" y="260"/>
                </a:cubicBezTo>
              </a:path>
            </a:pathLst>
          </a:custGeom>
          <a:gradFill rotWithShape="0">
            <a:gsLst>
              <a:gs pos="0">
                <a:srgbClr val="993300"/>
              </a:gs>
              <a:gs pos="100000">
                <a:srgbClr val="996633"/>
              </a:gs>
            </a:gsLst>
            <a:lin ang="5400000" scaled="1"/>
          </a:gradFill>
          <a:ln w="9525">
            <a:solidFill>
              <a:srgbClr val="000000"/>
            </a:solidFill>
            <a:round/>
            <a:headEnd/>
            <a:tailEnd/>
          </a:ln>
        </p:spPr>
        <p:txBody>
          <a:bodyPr/>
          <a:lstStyle/>
          <a:p>
            <a:endParaRPr lang="fr-FR"/>
          </a:p>
        </p:txBody>
      </p:sp>
      <p:sp>
        <p:nvSpPr>
          <p:cNvPr id="282" name="Rectangle 300"/>
          <p:cNvSpPr>
            <a:spLocks noChangeArrowheads="1"/>
          </p:cNvSpPr>
          <p:nvPr/>
        </p:nvSpPr>
        <p:spPr bwMode="auto">
          <a:xfrm>
            <a:off x="785786" y="2285992"/>
            <a:ext cx="3124200" cy="825500"/>
          </a:xfrm>
          <a:prstGeom prst="rect">
            <a:avLst/>
          </a:prstGeom>
          <a:noFill/>
          <a:ln w="9525">
            <a:noFill/>
            <a:miter lim="800000"/>
            <a:headEnd/>
            <a:tailEnd/>
          </a:ln>
          <a:effectLst/>
        </p:spPr>
        <p:txBody>
          <a:bodyPr>
            <a:spAutoFit/>
          </a:bodyPr>
          <a:lstStyle/>
          <a:p>
            <a:pPr algn="ctr"/>
            <a:r>
              <a:rPr lang="fr-FR" sz="1600" b="1" dirty="0">
                <a:solidFill>
                  <a:srgbClr val="FF0000"/>
                </a:solidFill>
                <a:latin typeface="Arial" charset="0"/>
                <a:cs typeface="Arial" charset="0"/>
              </a:rPr>
              <a:t>Foie</a:t>
            </a:r>
            <a:r>
              <a:rPr lang="fr-FR" sz="1600" b="1" dirty="0">
                <a:latin typeface="Arial" charset="0"/>
                <a:cs typeface="Arial" charset="0"/>
              </a:rPr>
              <a:t> : </a:t>
            </a:r>
            <a:r>
              <a:rPr lang="fr-FR" sz="1400" b="1" dirty="0">
                <a:latin typeface="Arial" charset="0"/>
                <a:cs typeface="Arial" charset="0"/>
              </a:rPr>
              <a:t>stockage du glucose sous forme de glycogène</a:t>
            </a:r>
            <a:r>
              <a:rPr lang="fr-FR" sz="1600" b="1" dirty="0">
                <a:latin typeface="Arial" charset="0"/>
                <a:cs typeface="Arial" charset="0"/>
              </a:rPr>
              <a:t>      </a:t>
            </a:r>
          </a:p>
          <a:p>
            <a:pPr eaLnBrk="0" hangingPunct="0"/>
            <a:endParaRPr lang="fr-FR" sz="1600" b="1" dirty="0">
              <a:latin typeface="Arial" charset="0"/>
              <a:cs typeface="Arial" charset="0"/>
              <a:sym typeface="Symbol" pitchFamily="18" charset="2"/>
            </a:endParaRPr>
          </a:p>
        </p:txBody>
      </p:sp>
      <p:sp>
        <p:nvSpPr>
          <p:cNvPr id="283" name="Rectangle 556"/>
          <p:cNvSpPr>
            <a:spLocks noChangeArrowheads="1"/>
          </p:cNvSpPr>
          <p:nvPr/>
        </p:nvSpPr>
        <p:spPr bwMode="auto">
          <a:xfrm>
            <a:off x="1143000" y="2895600"/>
            <a:ext cx="2743200" cy="581025"/>
          </a:xfrm>
          <a:prstGeom prst="rect">
            <a:avLst/>
          </a:prstGeom>
          <a:noFill/>
          <a:ln w="9525">
            <a:noFill/>
            <a:miter lim="800000"/>
            <a:headEnd/>
            <a:tailEnd/>
          </a:ln>
          <a:effectLst/>
        </p:spPr>
        <p:txBody>
          <a:bodyPr>
            <a:spAutoFit/>
          </a:bodyPr>
          <a:lstStyle/>
          <a:p>
            <a:pPr algn="ctr"/>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 </a:t>
            </a:r>
            <a:r>
              <a:rPr lang="fr-FR" sz="1600" b="1" dirty="0">
                <a:solidFill>
                  <a:srgbClr val="3399FF"/>
                </a:solidFill>
                <a:latin typeface="Arial" charset="0"/>
                <a:cs typeface="Arial" charset="0"/>
              </a:rPr>
              <a:t>glycogénogenèse  et </a:t>
            </a:r>
            <a:r>
              <a:rPr lang="fr-FR" sz="1600" b="1" dirty="0">
                <a:solidFill>
                  <a:srgbClr val="3399FF"/>
                </a:solidFill>
                <a:latin typeface="Arial" charset="0"/>
                <a:cs typeface="Arial" charset="0"/>
                <a:sym typeface="Symbol" pitchFamily="18" charset="2"/>
              </a:rPr>
              <a:t></a:t>
            </a:r>
            <a:r>
              <a:rPr lang="fr-FR" sz="1600" b="1" dirty="0">
                <a:solidFill>
                  <a:srgbClr val="3399FF"/>
                </a:solidFill>
                <a:latin typeface="Arial" charset="0"/>
                <a:cs typeface="Arial" charset="0"/>
              </a:rPr>
              <a:t> glycogénolyse</a:t>
            </a:r>
            <a:r>
              <a:rPr lang="fr-FR" sz="1600" b="1" dirty="0">
                <a:latin typeface="Arial" charset="0"/>
                <a:cs typeface="Arial" charset="0"/>
              </a:rPr>
              <a:t>   </a:t>
            </a:r>
          </a:p>
        </p:txBody>
      </p:sp>
      <p:grpSp>
        <p:nvGrpSpPr>
          <p:cNvPr id="284" name="Group 245"/>
          <p:cNvGrpSpPr>
            <a:grpSpLocks/>
          </p:cNvGrpSpPr>
          <p:nvPr/>
        </p:nvGrpSpPr>
        <p:grpSpPr bwMode="auto">
          <a:xfrm>
            <a:off x="1285852" y="3714752"/>
            <a:ext cx="2409825" cy="1004888"/>
            <a:chOff x="1909" y="3324"/>
            <a:chExt cx="1518" cy="633"/>
          </a:xfrm>
        </p:grpSpPr>
        <p:sp>
          <p:nvSpPr>
            <p:cNvPr id="285" name="Rectangle 246"/>
            <p:cNvSpPr>
              <a:spLocks noChangeArrowheads="1"/>
            </p:cNvSpPr>
            <p:nvPr/>
          </p:nvSpPr>
          <p:spPr bwMode="auto">
            <a:xfrm rot="20048696">
              <a:off x="1918" y="3618"/>
              <a:ext cx="1447" cy="284"/>
            </a:xfrm>
            <a:prstGeom prst="rect">
              <a:avLst/>
            </a:prstGeom>
            <a:solidFill>
              <a:srgbClr val="FF99CC"/>
            </a:solidFill>
            <a:ln w="9525">
              <a:noFill/>
              <a:miter lim="800000"/>
              <a:headEnd/>
              <a:tailEnd/>
            </a:ln>
          </p:spPr>
          <p:txBody>
            <a:bodyPr/>
            <a:lstStyle/>
            <a:p>
              <a:endParaRPr lang="fr-FR"/>
            </a:p>
          </p:txBody>
        </p:sp>
        <p:sp>
          <p:nvSpPr>
            <p:cNvPr id="286" name="Freeform 247"/>
            <p:cNvSpPr>
              <a:spLocks/>
            </p:cNvSpPr>
            <p:nvPr/>
          </p:nvSpPr>
          <p:spPr bwMode="auto">
            <a:xfrm>
              <a:off x="1935" y="3324"/>
              <a:ext cx="1299" cy="633"/>
            </a:xfrm>
            <a:custGeom>
              <a:avLst/>
              <a:gdLst/>
              <a:ahLst/>
              <a:cxnLst>
                <a:cxn ang="0">
                  <a:pos x="0" y="633"/>
                </a:cxn>
                <a:cxn ang="0">
                  <a:pos x="289" y="354"/>
                </a:cxn>
                <a:cxn ang="0">
                  <a:pos x="572" y="160"/>
                </a:cxn>
                <a:cxn ang="0">
                  <a:pos x="1047" y="48"/>
                </a:cxn>
                <a:cxn ang="0">
                  <a:pos x="1221" y="33"/>
                </a:cxn>
                <a:cxn ang="0">
                  <a:pos x="1299" y="0"/>
                </a:cxn>
              </a:cxnLst>
              <a:rect l="0" t="0" r="r" b="b"/>
              <a:pathLst>
                <a:path w="1299" h="633">
                  <a:moveTo>
                    <a:pt x="0" y="633"/>
                  </a:moveTo>
                  <a:cubicBezTo>
                    <a:pt x="49" y="587"/>
                    <a:pt x="194" y="433"/>
                    <a:pt x="289" y="354"/>
                  </a:cubicBezTo>
                  <a:cubicBezTo>
                    <a:pt x="384" y="275"/>
                    <a:pt x="445" y="211"/>
                    <a:pt x="572" y="160"/>
                  </a:cubicBezTo>
                  <a:cubicBezTo>
                    <a:pt x="698" y="109"/>
                    <a:pt x="939" y="69"/>
                    <a:pt x="1047" y="48"/>
                  </a:cubicBezTo>
                  <a:cubicBezTo>
                    <a:pt x="1155" y="27"/>
                    <a:pt x="1179" y="41"/>
                    <a:pt x="1221" y="33"/>
                  </a:cubicBezTo>
                  <a:cubicBezTo>
                    <a:pt x="1263" y="25"/>
                    <a:pt x="1283" y="7"/>
                    <a:pt x="1299" y="0"/>
                  </a:cubicBezTo>
                </a:path>
              </a:pathLst>
            </a:custGeom>
            <a:solidFill>
              <a:srgbClr val="FF99CC"/>
            </a:solidFill>
            <a:ln w="9525">
              <a:solidFill>
                <a:srgbClr val="000000"/>
              </a:solidFill>
              <a:round/>
              <a:headEnd/>
              <a:tailEnd/>
            </a:ln>
          </p:spPr>
          <p:txBody>
            <a:bodyPr/>
            <a:lstStyle/>
            <a:p>
              <a:endParaRPr lang="fr-FR"/>
            </a:p>
          </p:txBody>
        </p:sp>
        <p:sp>
          <p:nvSpPr>
            <p:cNvPr id="287" name="Freeform 248"/>
            <p:cNvSpPr>
              <a:spLocks/>
            </p:cNvSpPr>
            <p:nvPr/>
          </p:nvSpPr>
          <p:spPr bwMode="auto">
            <a:xfrm rot="-1551304">
              <a:off x="1987" y="3886"/>
              <a:ext cx="1440" cy="67"/>
            </a:xfrm>
            <a:custGeom>
              <a:avLst/>
              <a:gdLst/>
              <a:ahLst/>
              <a:cxnLst>
                <a:cxn ang="0">
                  <a:pos x="0" y="3"/>
                </a:cxn>
                <a:cxn ang="0">
                  <a:pos x="857" y="27"/>
                </a:cxn>
                <a:cxn ang="0">
                  <a:pos x="1897" y="167"/>
                </a:cxn>
                <a:cxn ang="0">
                  <a:pos x="2677" y="27"/>
                </a:cxn>
                <a:cxn ang="0">
                  <a:pos x="3600" y="3"/>
                </a:cxn>
              </a:cxnLst>
              <a:rect l="0" t="0" r="r" b="b"/>
              <a:pathLst>
                <a:path w="3600" h="167">
                  <a:moveTo>
                    <a:pt x="0" y="3"/>
                  </a:moveTo>
                  <a:cubicBezTo>
                    <a:pt x="143" y="7"/>
                    <a:pt x="541" y="0"/>
                    <a:pt x="857" y="27"/>
                  </a:cubicBezTo>
                  <a:cubicBezTo>
                    <a:pt x="1173" y="54"/>
                    <a:pt x="1594" y="167"/>
                    <a:pt x="1897" y="167"/>
                  </a:cubicBezTo>
                  <a:cubicBezTo>
                    <a:pt x="2200" y="167"/>
                    <a:pt x="2393" y="54"/>
                    <a:pt x="2677" y="27"/>
                  </a:cubicBezTo>
                  <a:cubicBezTo>
                    <a:pt x="2961" y="0"/>
                    <a:pt x="3408" y="8"/>
                    <a:pt x="3600" y="3"/>
                  </a:cubicBezTo>
                </a:path>
              </a:pathLst>
            </a:custGeom>
            <a:solidFill>
              <a:srgbClr val="FF99CC"/>
            </a:solidFill>
            <a:ln w="9525">
              <a:solidFill>
                <a:srgbClr val="000000"/>
              </a:solidFill>
              <a:round/>
              <a:headEnd/>
              <a:tailEnd/>
            </a:ln>
          </p:spPr>
          <p:txBody>
            <a:bodyPr/>
            <a:lstStyle/>
            <a:p>
              <a:endParaRPr lang="fr-FR"/>
            </a:p>
          </p:txBody>
        </p:sp>
        <p:sp>
          <p:nvSpPr>
            <p:cNvPr id="288" name="Freeform 249"/>
            <p:cNvSpPr>
              <a:spLocks/>
            </p:cNvSpPr>
            <p:nvPr/>
          </p:nvSpPr>
          <p:spPr bwMode="auto">
            <a:xfrm rot="-1551304">
              <a:off x="1909" y="3534"/>
              <a:ext cx="1328" cy="185"/>
            </a:xfrm>
            <a:custGeom>
              <a:avLst/>
              <a:gdLst/>
              <a:ahLst/>
              <a:cxnLst>
                <a:cxn ang="0">
                  <a:pos x="0" y="393"/>
                </a:cxn>
                <a:cxn ang="0">
                  <a:pos x="1699" y="13"/>
                </a:cxn>
                <a:cxn ang="0">
                  <a:pos x="3320" y="473"/>
                </a:cxn>
              </a:cxnLst>
              <a:rect l="0" t="0" r="r" b="b"/>
              <a:pathLst>
                <a:path w="3320" h="473">
                  <a:moveTo>
                    <a:pt x="0" y="393"/>
                  </a:moveTo>
                  <a:cubicBezTo>
                    <a:pt x="286" y="330"/>
                    <a:pt x="1146" y="0"/>
                    <a:pt x="1699" y="13"/>
                  </a:cubicBezTo>
                  <a:cubicBezTo>
                    <a:pt x="2252" y="26"/>
                    <a:pt x="2982" y="377"/>
                    <a:pt x="3320" y="473"/>
                  </a:cubicBezTo>
                </a:path>
              </a:pathLst>
            </a:custGeom>
            <a:solidFill>
              <a:srgbClr val="FF99CC"/>
            </a:solidFill>
            <a:ln w="9525">
              <a:solidFill>
                <a:srgbClr val="969696"/>
              </a:solidFill>
              <a:round/>
              <a:headEnd/>
              <a:tailEnd/>
            </a:ln>
          </p:spPr>
          <p:txBody>
            <a:bodyPr/>
            <a:lstStyle/>
            <a:p>
              <a:endParaRPr lang="fr-FR"/>
            </a:p>
          </p:txBody>
        </p:sp>
        <p:sp>
          <p:nvSpPr>
            <p:cNvPr id="289" name="Freeform 250"/>
            <p:cNvSpPr>
              <a:spLocks/>
            </p:cNvSpPr>
            <p:nvPr/>
          </p:nvSpPr>
          <p:spPr bwMode="auto">
            <a:xfrm rot="-1551304">
              <a:off x="1974" y="3601"/>
              <a:ext cx="1272" cy="188"/>
            </a:xfrm>
            <a:custGeom>
              <a:avLst/>
              <a:gdLst/>
              <a:ahLst/>
              <a:cxnLst>
                <a:cxn ang="0">
                  <a:pos x="0" y="360"/>
                </a:cxn>
                <a:cxn ang="0">
                  <a:pos x="1600" y="20"/>
                </a:cxn>
                <a:cxn ang="0">
                  <a:pos x="3180" y="480"/>
                </a:cxn>
              </a:cxnLst>
              <a:rect l="0" t="0" r="r" b="b"/>
              <a:pathLst>
                <a:path w="3180" h="480">
                  <a:moveTo>
                    <a:pt x="0" y="360"/>
                  </a:moveTo>
                  <a:cubicBezTo>
                    <a:pt x="267" y="303"/>
                    <a:pt x="1070" y="0"/>
                    <a:pt x="1600" y="20"/>
                  </a:cubicBezTo>
                  <a:cubicBezTo>
                    <a:pt x="2130" y="40"/>
                    <a:pt x="2851" y="384"/>
                    <a:pt x="3180" y="480"/>
                  </a:cubicBezTo>
                </a:path>
              </a:pathLst>
            </a:custGeom>
            <a:solidFill>
              <a:srgbClr val="FF99CC"/>
            </a:solidFill>
            <a:ln w="9525">
              <a:solidFill>
                <a:srgbClr val="969696"/>
              </a:solidFill>
              <a:round/>
              <a:headEnd/>
              <a:tailEnd/>
            </a:ln>
          </p:spPr>
          <p:txBody>
            <a:bodyPr/>
            <a:lstStyle/>
            <a:p>
              <a:endParaRPr lang="fr-FR"/>
            </a:p>
          </p:txBody>
        </p:sp>
        <p:sp>
          <p:nvSpPr>
            <p:cNvPr id="290" name="Freeform 251"/>
            <p:cNvSpPr>
              <a:spLocks/>
            </p:cNvSpPr>
            <p:nvPr/>
          </p:nvSpPr>
          <p:spPr bwMode="auto">
            <a:xfrm rot="-1551304">
              <a:off x="2035" y="3701"/>
              <a:ext cx="1200" cy="141"/>
            </a:xfrm>
            <a:custGeom>
              <a:avLst/>
              <a:gdLst/>
              <a:ahLst/>
              <a:cxnLst>
                <a:cxn ang="0">
                  <a:pos x="0" y="240"/>
                </a:cxn>
                <a:cxn ang="0">
                  <a:pos x="1440" y="20"/>
                </a:cxn>
                <a:cxn ang="0">
                  <a:pos x="3000" y="360"/>
                </a:cxn>
              </a:cxnLst>
              <a:rect l="0" t="0" r="r" b="b"/>
              <a:pathLst>
                <a:path w="3000" h="360">
                  <a:moveTo>
                    <a:pt x="0" y="240"/>
                  </a:moveTo>
                  <a:cubicBezTo>
                    <a:pt x="240" y="203"/>
                    <a:pt x="940" y="0"/>
                    <a:pt x="1440" y="20"/>
                  </a:cubicBezTo>
                  <a:cubicBezTo>
                    <a:pt x="1940" y="40"/>
                    <a:pt x="2675" y="289"/>
                    <a:pt x="3000" y="360"/>
                  </a:cubicBezTo>
                </a:path>
              </a:pathLst>
            </a:custGeom>
            <a:solidFill>
              <a:srgbClr val="FF99CC"/>
            </a:solidFill>
            <a:ln w="9525">
              <a:solidFill>
                <a:srgbClr val="969696"/>
              </a:solidFill>
              <a:round/>
              <a:headEnd/>
              <a:tailEnd/>
            </a:ln>
          </p:spPr>
          <p:txBody>
            <a:bodyPr/>
            <a:lstStyle/>
            <a:p>
              <a:endParaRPr lang="fr-FR"/>
            </a:p>
          </p:txBody>
        </p:sp>
        <p:sp>
          <p:nvSpPr>
            <p:cNvPr id="291" name="Freeform 252"/>
            <p:cNvSpPr>
              <a:spLocks/>
            </p:cNvSpPr>
            <p:nvPr/>
          </p:nvSpPr>
          <p:spPr bwMode="auto">
            <a:xfrm rot="-1551304">
              <a:off x="2045" y="3786"/>
              <a:ext cx="1176" cy="95"/>
            </a:xfrm>
            <a:custGeom>
              <a:avLst/>
              <a:gdLst/>
              <a:ahLst/>
              <a:cxnLst>
                <a:cxn ang="0">
                  <a:pos x="0" y="223"/>
                </a:cxn>
                <a:cxn ang="0">
                  <a:pos x="1340" y="3"/>
                </a:cxn>
                <a:cxn ang="0">
                  <a:pos x="2940" y="243"/>
                </a:cxn>
              </a:cxnLst>
              <a:rect l="0" t="0" r="r" b="b"/>
              <a:pathLst>
                <a:path w="2940" h="243">
                  <a:moveTo>
                    <a:pt x="0" y="223"/>
                  </a:moveTo>
                  <a:cubicBezTo>
                    <a:pt x="220" y="186"/>
                    <a:pt x="850" y="0"/>
                    <a:pt x="1340" y="3"/>
                  </a:cubicBezTo>
                  <a:cubicBezTo>
                    <a:pt x="1830" y="6"/>
                    <a:pt x="2607" y="193"/>
                    <a:pt x="2940" y="243"/>
                  </a:cubicBezTo>
                </a:path>
              </a:pathLst>
            </a:custGeom>
            <a:solidFill>
              <a:srgbClr val="FF99CC"/>
            </a:solidFill>
            <a:ln w="9525">
              <a:solidFill>
                <a:srgbClr val="969696"/>
              </a:solidFill>
              <a:round/>
              <a:headEnd/>
              <a:tailEnd/>
            </a:ln>
          </p:spPr>
          <p:txBody>
            <a:bodyPr/>
            <a:lstStyle/>
            <a:p>
              <a:endParaRPr lang="fr-FR"/>
            </a:p>
          </p:txBody>
        </p:sp>
        <p:sp>
          <p:nvSpPr>
            <p:cNvPr id="292" name="Freeform 253"/>
            <p:cNvSpPr>
              <a:spLocks/>
            </p:cNvSpPr>
            <p:nvPr/>
          </p:nvSpPr>
          <p:spPr bwMode="auto">
            <a:xfrm rot="-1551304">
              <a:off x="2217" y="3876"/>
              <a:ext cx="848" cy="41"/>
            </a:xfrm>
            <a:custGeom>
              <a:avLst/>
              <a:gdLst/>
              <a:ahLst/>
              <a:cxnLst>
                <a:cxn ang="0">
                  <a:pos x="0" y="0"/>
                </a:cxn>
                <a:cxn ang="0">
                  <a:pos x="1297" y="92"/>
                </a:cxn>
                <a:cxn ang="0">
                  <a:pos x="2120" y="60"/>
                </a:cxn>
              </a:cxnLst>
              <a:rect l="0" t="0" r="r" b="b"/>
              <a:pathLst>
                <a:path w="2120" h="102">
                  <a:moveTo>
                    <a:pt x="0" y="0"/>
                  </a:moveTo>
                  <a:cubicBezTo>
                    <a:pt x="213" y="15"/>
                    <a:pt x="944" y="82"/>
                    <a:pt x="1297" y="92"/>
                  </a:cubicBezTo>
                  <a:cubicBezTo>
                    <a:pt x="1650" y="102"/>
                    <a:pt x="1949" y="67"/>
                    <a:pt x="2120" y="60"/>
                  </a:cubicBezTo>
                </a:path>
              </a:pathLst>
            </a:custGeom>
            <a:noFill/>
            <a:ln w="9525">
              <a:solidFill>
                <a:srgbClr val="969696"/>
              </a:solidFill>
              <a:round/>
              <a:headEnd/>
              <a:tailEnd/>
            </a:ln>
          </p:spPr>
          <p:txBody>
            <a:bodyPr/>
            <a:lstStyle/>
            <a:p>
              <a:endParaRPr lang="fr-FR"/>
            </a:p>
          </p:txBody>
        </p:sp>
      </p:grpSp>
      <p:sp>
        <p:nvSpPr>
          <p:cNvPr id="293" name="Text Box 301"/>
          <p:cNvSpPr txBox="1">
            <a:spLocks noChangeArrowheads="1"/>
          </p:cNvSpPr>
          <p:nvPr/>
        </p:nvSpPr>
        <p:spPr bwMode="auto">
          <a:xfrm>
            <a:off x="1071538" y="3714752"/>
            <a:ext cx="3048000" cy="762000"/>
          </a:xfrm>
          <a:prstGeom prst="rect">
            <a:avLst/>
          </a:prstGeom>
          <a:noFill/>
          <a:ln w="9525">
            <a:noFill/>
            <a:miter lim="800000"/>
            <a:headEnd/>
            <a:tailEnd/>
          </a:ln>
          <a:effectLst/>
        </p:spPr>
        <p:txBody>
          <a:bodyPr>
            <a:spAutoFit/>
          </a:bodyPr>
          <a:lstStyle/>
          <a:p>
            <a:pPr algn="ctr">
              <a:spcBef>
                <a:spcPct val="50000"/>
              </a:spcBef>
            </a:pPr>
            <a:r>
              <a:rPr lang="fr-FR" sz="1600" b="1" u="sng" dirty="0">
                <a:solidFill>
                  <a:srgbClr val="FF0000"/>
                </a:solidFill>
                <a:latin typeface="Arial" charset="0"/>
                <a:cs typeface="Arial" charset="0"/>
              </a:rPr>
              <a:t>Muscle :</a:t>
            </a:r>
            <a:r>
              <a:rPr lang="fr-FR" sz="1600" b="1" dirty="0">
                <a:latin typeface="Arial" charset="0"/>
                <a:cs typeface="Arial" charset="0"/>
              </a:rPr>
              <a:t> </a:t>
            </a:r>
            <a:r>
              <a:rPr lang="fr-FR" sz="1400" b="1" dirty="0">
                <a:latin typeface="Arial" charset="0"/>
                <a:cs typeface="Arial" charset="0"/>
              </a:rPr>
              <a:t>Utilisation de glucose  et stockage du glucose sous forme de glycogène</a:t>
            </a:r>
          </a:p>
        </p:txBody>
      </p:sp>
      <p:sp>
        <p:nvSpPr>
          <p:cNvPr id="294" name="Rectangle 557"/>
          <p:cNvSpPr>
            <a:spLocks noChangeArrowheads="1"/>
          </p:cNvSpPr>
          <p:nvPr/>
        </p:nvSpPr>
        <p:spPr bwMode="auto">
          <a:xfrm>
            <a:off x="1080655" y="4481945"/>
            <a:ext cx="2819400" cy="581025"/>
          </a:xfrm>
          <a:prstGeom prst="rect">
            <a:avLst/>
          </a:prstGeom>
          <a:noFill/>
          <a:ln w="9525">
            <a:noFill/>
            <a:miter lim="800000"/>
            <a:headEnd/>
            <a:tailEnd/>
          </a:ln>
          <a:effectLst/>
        </p:spPr>
        <p:txBody>
          <a:bodyPr>
            <a:spAutoFit/>
          </a:bodyPr>
          <a:lstStyle/>
          <a:p>
            <a:pPr algn="ctr">
              <a:spcBef>
                <a:spcPct val="50000"/>
              </a:spcBef>
            </a:pPr>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 </a:t>
            </a:r>
            <a:r>
              <a:rPr lang="fr-FR" sz="1600" b="1" dirty="0">
                <a:solidFill>
                  <a:srgbClr val="3399FF"/>
                </a:solidFill>
                <a:latin typeface="Arial" charset="0"/>
                <a:cs typeface="Arial" charset="0"/>
              </a:rPr>
              <a:t>glycogénogenèse  et  </a:t>
            </a:r>
            <a:r>
              <a:rPr lang="fr-FR" sz="1600" b="1" dirty="0">
                <a:solidFill>
                  <a:srgbClr val="3399FF"/>
                </a:solidFill>
                <a:latin typeface="Arial" charset="0"/>
                <a:cs typeface="Arial" charset="0"/>
                <a:sym typeface="Symbol" pitchFamily="18" charset="2"/>
              </a:rPr>
              <a:t></a:t>
            </a:r>
            <a:r>
              <a:rPr lang="fr-FR" sz="1600" b="1" dirty="0">
                <a:solidFill>
                  <a:srgbClr val="3399FF"/>
                </a:solidFill>
                <a:latin typeface="Arial" charset="0"/>
                <a:cs typeface="Arial" charset="0"/>
              </a:rPr>
              <a:t> glycogénolyse</a:t>
            </a:r>
          </a:p>
        </p:txBody>
      </p:sp>
      <p:grpSp>
        <p:nvGrpSpPr>
          <p:cNvPr id="295" name="Group 242"/>
          <p:cNvGrpSpPr>
            <a:grpSpLocks/>
          </p:cNvGrpSpPr>
          <p:nvPr/>
        </p:nvGrpSpPr>
        <p:grpSpPr bwMode="auto">
          <a:xfrm>
            <a:off x="1524000" y="5165725"/>
            <a:ext cx="1746250" cy="1371600"/>
            <a:chOff x="960" y="3254"/>
            <a:chExt cx="1100" cy="864"/>
          </a:xfrm>
        </p:grpSpPr>
        <p:sp>
          <p:nvSpPr>
            <p:cNvPr id="296" name="AutoShape 243"/>
            <p:cNvSpPr>
              <a:spLocks noChangeArrowheads="1"/>
            </p:cNvSpPr>
            <p:nvPr/>
          </p:nvSpPr>
          <p:spPr bwMode="auto">
            <a:xfrm>
              <a:off x="1004" y="3254"/>
              <a:ext cx="1056" cy="672"/>
            </a:xfrm>
            <a:prstGeom prst="cloudCallout">
              <a:avLst>
                <a:gd name="adj1" fmla="val -43750"/>
                <a:gd name="adj2" fmla="val 69940"/>
              </a:avLst>
            </a:prstGeom>
            <a:solidFill>
              <a:srgbClr val="FFFF00"/>
            </a:solidFill>
            <a:ln w="9525">
              <a:solidFill>
                <a:schemeClr val="tx1"/>
              </a:solidFill>
              <a:round/>
              <a:headEnd/>
              <a:tailEnd/>
            </a:ln>
            <a:effectLst/>
          </p:spPr>
          <p:txBody>
            <a:bodyPr/>
            <a:lstStyle/>
            <a:p>
              <a:pPr algn="ctr"/>
              <a:endParaRPr lang="fr-FR"/>
            </a:p>
          </p:txBody>
        </p:sp>
        <p:sp>
          <p:nvSpPr>
            <p:cNvPr id="297" name="Freeform 244"/>
            <p:cNvSpPr>
              <a:spLocks/>
            </p:cNvSpPr>
            <p:nvPr/>
          </p:nvSpPr>
          <p:spPr bwMode="auto">
            <a:xfrm>
              <a:off x="960" y="3846"/>
              <a:ext cx="382" cy="272"/>
            </a:xfrm>
            <a:custGeom>
              <a:avLst/>
              <a:gdLst/>
              <a:ahLst/>
              <a:cxnLst>
                <a:cxn ang="0">
                  <a:pos x="192" y="0"/>
                </a:cxn>
                <a:cxn ang="0">
                  <a:pos x="260" y="20"/>
                </a:cxn>
                <a:cxn ang="0">
                  <a:pos x="360" y="64"/>
                </a:cxn>
                <a:cxn ang="0">
                  <a:pos x="288" y="224"/>
                </a:cxn>
                <a:cxn ang="0">
                  <a:pos x="152" y="300"/>
                </a:cxn>
                <a:cxn ang="0">
                  <a:pos x="92" y="296"/>
                </a:cxn>
                <a:cxn ang="0">
                  <a:pos x="40" y="248"/>
                </a:cxn>
                <a:cxn ang="0">
                  <a:pos x="132" y="84"/>
                </a:cxn>
                <a:cxn ang="0">
                  <a:pos x="160" y="36"/>
                </a:cxn>
                <a:cxn ang="0">
                  <a:pos x="172" y="8"/>
                </a:cxn>
                <a:cxn ang="0">
                  <a:pos x="192" y="0"/>
                </a:cxn>
              </a:cxnLst>
              <a:rect l="0" t="0" r="r" b="b"/>
              <a:pathLst>
                <a:path w="382" h="300">
                  <a:moveTo>
                    <a:pt x="192" y="0"/>
                  </a:moveTo>
                  <a:cubicBezTo>
                    <a:pt x="213" y="14"/>
                    <a:pt x="236" y="15"/>
                    <a:pt x="260" y="20"/>
                  </a:cubicBezTo>
                  <a:cubicBezTo>
                    <a:pt x="290" y="40"/>
                    <a:pt x="329" y="44"/>
                    <a:pt x="360" y="64"/>
                  </a:cubicBezTo>
                  <a:cubicBezTo>
                    <a:pt x="382" y="130"/>
                    <a:pt x="354" y="202"/>
                    <a:pt x="288" y="224"/>
                  </a:cubicBezTo>
                  <a:cubicBezTo>
                    <a:pt x="247" y="255"/>
                    <a:pt x="204" y="291"/>
                    <a:pt x="152" y="300"/>
                  </a:cubicBezTo>
                  <a:cubicBezTo>
                    <a:pt x="132" y="299"/>
                    <a:pt x="112" y="298"/>
                    <a:pt x="92" y="296"/>
                  </a:cubicBezTo>
                  <a:cubicBezTo>
                    <a:pt x="71" y="294"/>
                    <a:pt x="58" y="260"/>
                    <a:pt x="40" y="248"/>
                  </a:cubicBezTo>
                  <a:cubicBezTo>
                    <a:pt x="0" y="169"/>
                    <a:pt x="74" y="123"/>
                    <a:pt x="132" y="84"/>
                  </a:cubicBezTo>
                  <a:cubicBezTo>
                    <a:pt x="143" y="68"/>
                    <a:pt x="155" y="54"/>
                    <a:pt x="160" y="36"/>
                  </a:cubicBezTo>
                  <a:cubicBezTo>
                    <a:pt x="163" y="27"/>
                    <a:pt x="163" y="14"/>
                    <a:pt x="172" y="8"/>
                  </a:cubicBezTo>
                  <a:cubicBezTo>
                    <a:pt x="178" y="4"/>
                    <a:pt x="185" y="3"/>
                    <a:pt x="192" y="0"/>
                  </a:cubicBezTo>
                  <a:close/>
                </a:path>
              </a:pathLst>
            </a:custGeom>
            <a:solidFill>
              <a:srgbClr val="C0C0C0"/>
            </a:solidFill>
            <a:ln w="9525">
              <a:noFill/>
              <a:round/>
              <a:headEnd/>
              <a:tailEnd/>
            </a:ln>
            <a:effectLst/>
          </p:spPr>
          <p:txBody>
            <a:bodyPr/>
            <a:lstStyle/>
            <a:p>
              <a:endParaRPr lang="fr-FR"/>
            </a:p>
          </p:txBody>
        </p:sp>
      </p:grpSp>
      <p:sp>
        <p:nvSpPr>
          <p:cNvPr id="298" name="Rectangle 302"/>
          <p:cNvSpPr>
            <a:spLocks noChangeArrowheads="1"/>
          </p:cNvSpPr>
          <p:nvPr/>
        </p:nvSpPr>
        <p:spPr bwMode="auto">
          <a:xfrm>
            <a:off x="1000100" y="5143512"/>
            <a:ext cx="2895600" cy="762000"/>
          </a:xfrm>
          <a:prstGeom prst="rect">
            <a:avLst/>
          </a:prstGeom>
          <a:noFill/>
          <a:ln w="9525">
            <a:noFill/>
            <a:miter lim="800000"/>
            <a:headEnd/>
            <a:tailEnd/>
          </a:ln>
          <a:effectLst/>
        </p:spPr>
        <p:txBody>
          <a:bodyPr>
            <a:spAutoFit/>
          </a:bodyPr>
          <a:lstStyle/>
          <a:p>
            <a:pPr algn="ctr"/>
            <a:r>
              <a:rPr lang="fr-FR" sz="1600" b="1" u="sng" dirty="0">
                <a:solidFill>
                  <a:srgbClr val="FF0000"/>
                </a:solidFill>
                <a:latin typeface="Arial" charset="0"/>
                <a:cs typeface="Arial" charset="0"/>
              </a:rPr>
              <a:t>Tissu adipeux :</a:t>
            </a:r>
            <a:endParaRPr lang="fr-FR" sz="1600" b="1" u="sng" dirty="0">
              <a:latin typeface="Arial" charset="0"/>
              <a:cs typeface="Arial" charset="0"/>
            </a:endParaRPr>
          </a:p>
          <a:p>
            <a:pPr algn="ctr" eaLnBrk="0" hangingPunct="0"/>
            <a:r>
              <a:rPr lang="fr-FR" sz="1400" b="1" dirty="0">
                <a:latin typeface="Arial" charset="0"/>
                <a:cs typeface="Arial" charset="0"/>
              </a:rPr>
              <a:t>Transformation du glucose en lipides</a:t>
            </a:r>
            <a:endParaRPr lang="fr-FR" sz="1400" b="1" dirty="0">
              <a:latin typeface="Arial" charset="0"/>
              <a:cs typeface="Arial" charset="0"/>
              <a:sym typeface="Symbol" pitchFamily="18" charset="2"/>
            </a:endParaRPr>
          </a:p>
        </p:txBody>
      </p:sp>
      <p:sp>
        <p:nvSpPr>
          <p:cNvPr id="299" name="Rectangle 558"/>
          <p:cNvSpPr>
            <a:spLocks noChangeArrowheads="1"/>
          </p:cNvSpPr>
          <p:nvPr/>
        </p:nvSpPr>
        <p:spPr bwMode="auto">
          <a:xfrm>
            <a:off x="1142976" y="5786454"/>
            <a:ext cx="2692400" cy="336550"/>
          </a:xfrm>
          <a:prstGeom prst="rect">
            <a:avLst/>
          </a:prstGeom>
          <a:noFill/>
          <a:ln w="9525">
            <a:noFill/>
            <a:miter lim="800000"/>
            <a:headEnd/>
            <a:tailEnd/>
          </a:ln>
          <a:effectLst/>
        </p:spPr>
        <p:txBody>
          <a:bodyPr wrap="none">
            <a:spAutoFit/>
          </a:bodyPr>
          <a:lstStyle/>
          <a:p>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a:t>
            </a:r>
            <a:r>
              <a:rPr lang="fr-FR" sz="1600" b="1" dirty="0">
                <a:solidFill>
                  <a:srgbClr val="3399FF"/>
                </a:solidFill>
                <a:latin typeface="Arial" charset="0"/>
                <a:cs typeface="Arial" charset="0"/>
              </a:rPr>
              <a:t> lipogenèse </a:t>
            </a:r>
            <a:r>
              <a:rPr lang="fr-FR" sz="1600" b="1" dirty="0">
                <a:solidFill>
                  <a:srgbClr val="3399FF"/>
                </a:solidFill>
                <a:latin typeface="Arial" charset="0"/>
                <a:cs typeface="Arial" charset="0"/>
                <a:sym typeface="Symbol" pitchFamily="18" charset="2"/>
              </a:rPr>
              <a:t></a:t>
            </a:r>
            <a:r>
              <a:rPr lang="fr-FR" sz="1600" b="1" dirty="0">
                <a:solidFill>
                  <a:srgbClr val="3399FF"/>
                </a:solidFill>
                <a:latin typeface="Arial" charset="0"/>
                <a:cs typeface="Arial" charset="0"/>
              </a:rPr>
              <a:t> lipolyse</a:t>
            </a:r>
          </a:p>
        </p:txBody>
      </p:sp>
      <p:sp>
        <p:nvSpPr>
          <p:cNvPr id="300" name="Rectangle 545"/>
          <p:cNvSpPr>
            <a:spLocks noChangeArrowheads="1"/>
          </p:cNvSpPr>
          <p:nvPr/>
        </p:nvSpPr>
        <p:spPr bwMode="auto">
          <a:xfrm>
            <a:off x="3581400" y="6324600"/>
            <a:ext cx="2286000" cy="346075"/>
          </a:xfrm>
          <a:prstGeom prst="rect">
            <a:avLst/>
          </a:prstGeom>
          <a:solidFill>
            <a:schemeClr val="bg1"/>
          </a:solidFill>
          <a:ln w="9525">
            <a:solidFill>
              <a:schemeClr val="tx1"/>
            </a:solidFill>
            <a:miter lim="800000"/>
            <a:headEnd/>
            <a:tailEnd/>
          </a:ln>
          <a:effectLst/>
        </p:spPr>
        <p:txBody>
          <a:bodyPr>
            <a:spAutoFit/>
          </a:bodyPr>
          <a:lstStyle/>
          <a:p>
            <a:pPr algn="ctr"/>
            <a:r>
              <a:rPr lang="fr-FR" sz="1600" b="1" dirty="0">
                <a:solidFill>
                  <a:srgbClr val="FF0000"/>
                </a:solidFill>
                <a:latin typeface="Arial" charset="0"/>
                <a:cs typeface="Arial" charset="0"/>
              </a:rPr>
              <a:t>Système réglant</a:t>
            </a:r>
            <a:endParaRPr lang="fr-FR" sz="1600" dirty="0"/>
          </a:p>
        </p:txBody>
      </p:sp>
      <p:sp>
        <p:nvSpPr>
          <p:cNvPr id="301" name="Parenthèse ouvrante 300"/>
          <p:cNvSpPr/>
          <p:nvPr/>
        </p:nvSpPr>
        <p:spPr>
          <a:xfrm>
            <a:off x="928662" y="2143116"/>
            <a:ext cx="428628" cy="421484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302" name="Parenthèse fermante 301"/>
          <p:cNvSpPr/>
          <p:nvPr/>
        </p:nvSpPr>
        <p:spPr>
          <a:xfrm>
            <a:off x="3857620" y="2214554"/>
            <a:ext cx="45719" cy="400052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3" name="Rectangle 544"/>
          <p:cNvSpPr>
            <a:spLocks noChangeArrowheads="1"/>
          </p:cNvSpPr>
          <p:nvPr/>
        </p:nvSpPr>
        <p:spPr bwMode="auto">
          <a:xfrm>
            <a:off x="1000100" y="762000"/>
            <a:ext cx="1574825" cy="338554"/>
          </a:xfrm>
          <a:prstGeom prst="rect">
            <a:avLst/>
          </a:prstGeom>
          <a:noFill/>
          <a:ln w="9525">
            <a:noFill/>
            <a:miter lim="800000"/>
            <a:headEnd/>
            <a:tailEnd/>
          </a:ln>
          <a:effectLst/>
        </p:spPr>
        <p:txBody>
          <a:bodyPr wrap="square">
            <a:spAutoFit/>
          </a:bodyPr>
          <a:lstStyle/>
          <a:p>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 glycémie</a:t>
            </a:r>
          </a:p>
        </p:txBody>
      </p:sp>
      <p:grpSp>
        <p:nvGrpSpPr>
          <p:cNvPr id="304" name="Group 540"/>
          <p:cNvGrpSpPr>
            <a:grpSpLocks/>
          </p:cNvGrpSpPr>
          <p:nvPr/>
        </p:nvGrpSpPr>
        <p:grpSpPr bwMode="auto">
          <a:xfrm>
            <a:off x="6553200" y="152400"/>
            <a:ext cx="1085850" cy="990600"/>
            <a:chOff x="4128" y="96"/>
            <a:chExt cx="684" cy="624"/>
          </a:xfrm>
        </p:grpSpPr>
        <p:sp>
          <p:nvSpPr>
            <p:cNvPr id="305" name="AutoShape 541"/>
            <p:cNvSpPr>
              <a:spLocks noChangeArrowheads="1"/>
            </p:cNvSpPr>
            <p:nvPr/>
          </p:nvSpPr>
          <p:spPr bwMode="auto">
            <a:xfrm>
              <a:off x="4224" y="96"/>
              <a:ext cx="480" cy="624"/>
            </a:xfrm>
            <a:prstGeom prst="lightningBolt">
              <a:avLst/>
            </a:prstGeom>
            <a:solidFill>
              <a:srgbClr val="FFFF00"/>
            </a:solidFill>
            <a:ln w="9525">
              <a:solidFill>
                <a:schemeClr val="tx1"/>
              </a:solidFill>
              <a:miter lim="800000"/>
              <a:headEnd/>
              <a:tailEnd/>
            </a:ln>
            <a:effectLst/>
          </p:spPr>
          <p:txBody>
            <a:bodyPr wrap="none" anchor="ctr"/>
            <a:lstStyle/>
            <a:p>
              <a:endParaRPr lang="fr-FR"/>
            </a:p>
          </p:txBody>
        </p:sp>
        <p:sp>
          <p:nvSpPr>
            <p:cNvPr id="306" name="Rectangle 542"/>
            <p:cNvSpPr>
              <a:spLocks noChangeArrowheads="1"/>
            </p:cNvSpPr>
            <p:nvPr/>
          </p:nvSpPr>
          <p:spPr bwMode="auto">
            <a:xfrm>
              <a:off x="4128" y="240"/>
              <a:ext cx="684" cy="212"/>
            </a:xfrm>
            <a:prstGeom prst="rect">
              <a:avLst/>
            </a:prstGeom>
            <a:noFill/>
            <a:ln w="9525">
              <a:noFill/>
              <a:miter lim="800000"/>
              <a:headEnd/>
              <a:tailEnd/>
            </a:ln>
            <a:effectLst/>
          </p:spPr>
          <p:txBody>
            <a:bodyPr>
              <a:spAutoFit/>
            </a:bodyPr>
            <a:lstStyle/>
            <a:p>
              <a:pPr algn="ctr"/>
              <a:r>
                <a:rPr lang="fr-FR" sz="1600" b="1" dirty="0">
                  <a:latin typeface="Arial" charset="0"/>
                  <a:cs typeface="Arial" charset="0"/>
                </a:rPr>
                <a:t>Repas</a:t>
              </a:r>
            </a:p>
          </p:txBody>
        </p:sp>
      </p:grpSp>
      <p:sp>
        <p:nvSpPr>
          <p:cNvPr id="307" name="Rectangle 543"/>
          <p:cNvSpPr>
            <a:spLocks noChangeArrowheads="1"/>
          </p:cNvSpPr>
          <p:nvPr/>
        </p:nvSpPr>
        <p:spPr bwMode="auto">
          <a:xfrm>
            <a:off x="7391400" y="762000"/>
            <a:ext cx="1508125" cy="336550"/>
          </a:xfrm>
          <a:prstGeom prst="rect">
            <a:avLst/>
          </a:prstGeom>
          <a:noFill/>
          <a:ln w="9525">
            <a:noFill/>
            <a:miter lim="800000"/>
            <a:headEnd/>
            <a:tailEnd/>
          </a:ln>
          <a:effectLst/>
        </p:spPr>
        <p:txBody>
          <a:bodyPr wrap="none">
            <a:spAutoFit/>
          </a:bodyPr>
          <a:lstStyle/>
          <a:p>
            <a:r>
              <a:rPr lang="fr-FR" sz="1600" b="1" dirty="0">
                <a:solidFill>
                  <a:srgbClr val="3399FF"/>
                </a:solidFill>
                <a:latin typeface="Arial" charset="0"/>
                <a:cs typeface="Arial" charset="0"/>
                <a:sym typeface="Wingdings" pitchFamily="2" charset="2"/>
              </a:rPr>
              <a:t> </a:t>
            </a:r>
            <a:r>
              <a:rPr lang="fr-FR" sz="1600" b="1" dirty="0">
                <a:solidFill>
                  <a:srgbClr val="3399FF"/>
                </a:solidFill>
                <a:latin typeface="Arial" charset="0"/>
                <a:cs typeface="Arial" charset="0"/>
                <a:sym typeface="Symbol" pitchFamily="18" charset="2"/>
              </a:rPr>
              <a:t> glycémie</a:t>
            </a:r>
          </a:p>
        </p:txBody>
      </p:sp>
      <p:grpSp>
        <p:nvGrpSpPr>
          <p:cNvPr id="308" name="Group 551"/>
          <p:cNvGrpSpPr>
            <a:grpSpLocks/>
          </p:cNvGrpSpPr>
          <p:nvPr/>
        </p:nvGrpSpPr>
        <p:grpSpPr bwMode="auto">
          <a:xfrm>
            <a:off x="6781800" y="4267200"/>
            <a:ext cx="1600200" cy="533400"/>
            <a:chOff x="4272" y="2688"/>
            <a:chExt cx="1008" cy="336"/>
          </a:xfrm>
        </p:grpSpPr>
        <p:sp>
          <p:nvSpPr>
            <p:cNvPr id="309" name="Line 532"/>
            <p:cNvSpPr>
              <a:spLocks noChangeShapeType="1"/>
            </p:cNvSpPr>
            <p:nvPr/>
          </p:nvSpPr>
          <p:spPr bwMode="auto">
            <a:xfrm flipH="1" flipV="1">
              <a:off x="4464" y="2688"/>
              <a:ext cx="816" cy="240"/>
            </a:xfrm>
            <a:prstGeom prst="line">
              <a:avLst/>
            </a:prstGeom>
            <a:noFill/>
            <a:ln w="38100">
              <a:solidFill>
                <a:schemeClr val="tx1"/>
              </a:solidFill>
              <a:round/>
              <a:headEnd/>
              <a:tailEnd type="triangle" w="med" len="med"/>
            </a:ln>
            <a:effectLst/>
          </p:spPr>
          <p:txBody>
            <a:bodyPr/>
            <a:lstStyle/>
            <a:p>
              <a:endParaRPr lang="fr-FR"/>
            </a:p>
          </p:txBody>
        </p:sp>
        <p:sp>
          <p:nvSpPr>
            <p:cNvPr id="310" name="Line 535"/>
            <p:cNvSpPr>
              <a:spLocks noChangeShapeType="1"/>
            </p:cNvSpPr>
            <p:nvPr/>
          </p:nvSpPr>
          <p:spPr bwMode="auto">
            <a:xfrm flipH="1">
              <a:off x="4272" y="2933"/>
              <a:ext cx="985" cy="91"/>
            </a:xfrm>
            <a:prstGeom prst="line">
              <a:avLst/>
            </a:prstGeom>
            <a:noFill/>
            <a:ln w="38100">
              <a:solidFill>
                <a:schemeClr val="tx1"/>
              </a:solidFill>
              <a:round/>
              <a:headEnd/>
              <a:tailEnd type="triangle" w="med" len="med"/>
            </a:ln>
            <a:effectLst/>
          </p:spPr>
          <p:txBody>
            <a:bodyPr/>
            <a:lstStyle/>
            <a:p>
              <a:endParaRPr lang="fr-FR"/>
            </a:p>
          </p:txBody>
        </p:sp>
      </p:grpSp>
      <p:grpSp>
        <p:nvGrpSpPr>
          <p:cNvPr id="311" name="Group 559"/>
          <p:cNvGrpSpPr>
            <a:grpSpLocks/>
          </p:cNvGrpSpPr>
          <p:nvPr/>
        </p:nvGrpSpPr>
        <p:grpSpPr bwMode="auto">
          <a:xfrm>
            <a:off x="7315200" y="3810000"/>
            <a:ext cx="493713" cy="493713"/>
            <a:chOff x="4608" y="2400"/>
            <a:chExt cx="311" cy="311"/>
          </a:xfrm>
        </p:grpSpPr>
        <p:sp>
          <p:nvSpPr>
            <p:cNvPr id="312" name="Oval 533"/>
            <p:cNvSpPr>
              <a:spLocks noChangeArrowheads="1"/>
            </p:cNvSpPr>
            <p:nvPr/>
          </p:nvSpPr>
          <p:spPr bwMode="auto">
            <a:xfrm>
              <a:off x="4608" y="2400"/>
              <a:ext cx="311" cy="311"/>
            </a:xfrm>
            <a:prstGeom prst="ellipse">
              <a:avLst/>
            </a:prstGeom>
            <a:ln w="25400">
              <a:solidFill>
                <a:srgbClr val="3366FF"/>
              </a:solidFill>
              <a:round/>
              <a:headEnd/>
              <a:tailEnd/>
            </a:ln>
            <a:effectLst/>
          </p:spPr>
          <p:style>
            <a:lnRef idx="0">
              <a:scrgbClr r="0" g="0" b="0"/>
            </a:lnRef>
            <a:fillRef idx="1001">
              <a:schemeClr val="dk1"/>
            </a:fillRef>
            <a:effectRef idx="0">
              <a:scrgbClr r="0" g="0" b="0"/>
            </a:effectRef>
            <a:fontRef idx="major"/>
          </p:style>
          <p:txBody>
            <a:bodyPr wrap="none" anchor="ctr"/>
            <a:lstStyle/>
            <a:p>
              <a:endParaRPr lang="fr-FR"/>
            </a:p>
          </p:txBody>
        </p:sp>
        <p:sp>
          <p:nvSpPr>
            <p:cNvPr id="313" name="Rectangle 534"/>
            <p:cNvSpPr>
              <a:spLocks noChangeArrowheads="1"/>
            </p:cNvSpPr>
            <p:nvPr/>
          </p:nvSpPr>
          <p:spPr bwMode="auto">
            <a:xfrm>
              <a:off x="4667" y="2540"/>
              <a:ext cx="192" cy="48"/>
            </a:xfrm>
            <a:prstGeom prst="rect">
              <a:avLst/>
            </a:prstGeom>
            <a:ln w="9525">
              <a:solidFill>
                <a:srgbClr val="3366FF"/>
              </a:solidFill>
              <a:miter lim="800000"/>
              <a:headEnd/>
              <a:tailEnd/>
            </a:ln>
            <a:effectLst/>
          </p:spPr>
          <p:style>
            <a:lnRef idx="0">
              <a:scrgbClr r="0" g="0" b="0"/>
            </a:lnRef>
            <a:fillRef idx="1001">
              <a:schemeClr val="dk1"/>
            </a:fillRef>
            <a:effectRef idx="0">
              <a:scrgbClr r="0" g="0" b="0"/>
            </a:effectRef>
            <a:fontRef idx="major"/>
          </p:style>
          <p:txBody>
            <a:bodyPr wrap="none" anchor="ctr"/>
            <a:lstStyle/>
            <a:p>
              <a:endParaRPr lang="fr-FR"/>
            </a:p>
          </p:txBody>
        </p:sp>
      </p:grpSp>
      <p:grpSp>
        <p:nvGrpSpPr>
          <p:cNvPr id="314" name="Group 536"/>
          <p:cNvGrpSpPr>
            <a:grpSpLocks/>
          </p:cNvGrpSpPr>
          <p:nvPr/>
        </p:nvGrpSpPr>
        <p:grpSpPr bwMode="auto">
          <a:xfrm>
            <a:off x="7315200" y="4876800"/>
            <a:ext cx="493713" cy="493713"/>
            <a:chOff x="4608" y="3072"/>
            <a:chExt cx="311" cy="311"/>
          </a:xfrm>
        </p:grpSpPr>
        <p:sp>
          <p:nvSpPr>
            <p:cNvPr id="315" name="Oval 537"/>
            <p:cNvSpPr>
              <a:spLocks noChangeArrowheads="1"/>
            </p:cNvSpPr>
            <p:nvPr/>
          </p:nvSpPr>
          <p:spPr bwMode="auto">
            <a:xfrm>
              <a:off x="4608" y="3072"/>
              <a:ext cx="311" cy="311"/>
            </a:xfrm>
            <a:prstGeom prst="ellipse">
              <a:avLst/>
            </a:prstGeom>
            <a:ln w="25400">
              <a:solidFill>
                <a:srgbClr val="3366FF"/>
              </a:solidFill>
              <a:round/>
              <a:headEnd/>
              <a:tailEnd/>
            </a:ln>
            <a:effectLst/>
          </p:spPr>
          <p:style>
            <a:lnRef idx="0">
              <a:scrgbClr r="0" g="0" b="0"/>
            </a:lnRef>
            <a:fillRef idx="1001">
              <a:schemeClr val="dk1"/>
            </a:fillRef>
            <a:effectRef idx="0">
              <a:scrgbClr r="0" g="0" b="0"/>
            </a:effectRef>
            <a:fontRef idx="major"/>
          </p:style>
          <p:txBody>
            <a:bodyPr wrap="none" anchor="ctr"/>
            <a:lstStyle/>
            <a:p>
              <a:endParaRPr lang="fr-FR"/>
            </a:p>
          </p:txBody>
        </p:sp>
        <p:sp>
          <p:nvSpPr>
            <p:cNvPr id="316" name="AutoShape 538"/>
            <p:cNvSpPr>
              <a:spLocks noChangeArrowheads="1"/>
            </p:cNvSpPr>
            <p:nvPr/>
          </p:nvSpPr>
          <p:spPr bwMode="auto">
            <a:xfrm>
              <a:off x="4670" y="3138"/>
              <a:ext cx="192" cy="192"/>
            </a:xfrm>
            <a:prstGeom prst="plus">
              <a:avLst>
                <a:gd name="adj" fmla="val 39065"/>
              </a:avLst>
            </a:prstGeom>
            <a:ln w="9525">
              <a:solidFill>
                <a:srgbClr val="3366FF"/>
              </a:solidFill>
              <a:miter lim="800000"/>
              <a:headEnd/>
              <a:tailEnd/>
            </a:ln>
            <a:effectLst/>
          </p:spPr>
          <p:style>
            <a:lnRef idx="0">
              <a:scrgbClr r="0" g="0" b="0"/>
            </a:lnRef>
            <a:fillRef idx="1001">
              <a:schemeClr val="dk1"/>
            </a:fillRef>
            <a:effectRef idx="0">
              <a:scrgbClr r="0" g="0" b="0"/>
            </a:effectRef>
            <a:fontRef idx="major"/>
          </p:style>
          <p:txBody>
            <a:bodyPr wrap="none" anchor="ctr"/>
            <a:lstStyle/>
            <a:p>
              <a:endParaRPr lang="fr-F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1000" fill="hold"/>
                                        <p:tgtEl>
                                          <p:spTgt spid="47"/>
                                        </p:tgtEl>
                                        <p:attrNameLst>
                                          <p:attrName>ppt_w</p:attrName>
                                        </p:attrNameLst>
                                      </p:cBhvr>
                                      <p:tavLst>
                                        <p:tav tm="0">
                                          <p:val>
                                            <p:strVal val="#ppt_w*0.70"/>
                                          </p:val>
                                        </p:tav>
                                        <p:tav tm="100000">
                                          <p:val>
                                            <p:strVal val="#ppt_w"/>
                                          </p:val>
                                        </p:tav>
                                      </p:tavLst>
                                    </p:anim>
                                    <p:anim calcmode="lin" valueType="num">
                                      <p:cBhvr>
                                        <p:cTn id="34" dur="1000" fill="hold"/>
                                        <p:tgtEl>
                                          <p:spTgt spid="47"/>
                                        </p:tgtEl>
                                        <p:attrNameLst>
                                          <p:attrName>ppt_h</p:attrName>
                                        </p:attrNameLst>
                                      </p:cBhvr>
                                      <p:tavLst>
                                        <p:tav tm="0">
                                          <p:val>
                                            <p:strVal val="#ppt_h"/>
                                          </p:val>
                                        </p:tav>
                                        <p:tav tm="100000">
                                          <p:val>
                                            <p:strVal val="#ppt_h"/>
                                          </p:val>
                                        </p:tav>
                                      </p:tavLst>
                                    </p:anim>
                                    <p:animEffect transition="in" filter="fade">
                                      <p:cBhvr>
                                        <p:cTn id="35" dur="10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1" nodeType="click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1000" fill="hold"/>
                                        <p:tgtEl>
                                          <p:spTgt spid="47"/>
                                        </p:tgtEl>
                                        <p:attrNameLst>
                                          <p:attrName>ppt_w</p:attrName>
                                        </p:attrNameLst>
                                      </p:cBhvr>
                                      <p:tavLst>
                                        <p:tav tm="0">
                                          <p:val>
                                            <p:strVal val="#ppt_w*0.70"/>
                                          </p:val>
                                        </p:tav>
                                        <p:tav tm="100000">
                                          <p:val>
                                            <p:strVal val="#ppt_w"/>
                                          </p:val>
                                        </p:tav>
                                      </p:tavLst>
                                    </p:anim>
                                    <p:anim calcmode="lin" valueType="num">
                                      <p:cBhvr>
                                        <p:cTn id="41" dur="1000" fill="hold"/>
                                        <p:tgtEl>
                                          <p:spTgt spid="47"/>
                                        </p:tgtEl>
                                        <p:attrNameLst>
                                          <p:attrName>ppt_h</p:attrName>
                                        </p:attrNameLst>
                                      </p:cBhvr>
                                      <p:tavLst>
                                        <p:tav tm="0">
                                          <p:val>
                                            <p:strVal val="#ppt_h"/>
                                          </p:val>
                                        </p:tav>
                                        <p:tav tm="100000">
                                          <p:val>
                                            <p:strVal val="#ppt_h"/>
                                          </p:val>
                                        </p:tav>
                                      </p:tavLst>
                                    </p:anim>
                                    <p:animEffect transition="in" filter="fade">
                                      <p:cBhvr>
                                        <p:cTn id="42" dur="10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04"/>
                                        </p:tgtEl>
                                        <p:attrNameLst>
                                          <p:attrName>style.visibility</p:attrName>
                                        </p:attrNameLst>
                                      </p:cBhvr>
                                      <p:to>
                                        <p:strVal val="visible"/>
                                      </p:to>
                                    </p:set>
                                    <p:anim calcmode="lin" valueType="num">
                                      <p:cBhvr>
                                        <p:cTn id="47" dur="1000" fill="hold"/>
                                        <p:tgtEl>
                                          <p:spTgt spid="304"/>
                                        </p:tgtEl>
                                        <p:attrNameLst>
                                          <p:attrName>ppt_w</p:attrName>
                                        </p:attrNameLst>
                                      </p:cBhvr>
                                      <p:tavLst>
                                        <p:tav tm="0">
                                          <p:val>
                                            <p:strVal val="#ppt_w*0.70"/>
                                          </p:val>
                                        </p:tav>
                                        <p:tav tm="100000">
                                          <p:val>
                                            <p:strVal val="#ppt_w"/>
                                          </p:val>
                                        </p:tav>
                                      </p:tavLst>
                                    </p:anim>
                                    <p:anim calcmode="lin" valueType="num">
                                      <p:cBhvr>
                                        <p:cTn id="48" dur="1000" fill="hold"/>
                                        <p:tgtEl>
                                          <p:spTgt spid="304"/>
                                        </p:tgtEl>
                                        <p:attrNameLst>
                                          <p:attrName>ppt_h</p:attrName>
                                        </p:attrNameLst>
                                      </p:cBhvr>
                                      <p:tavLst>
                                        <p:tav tm="0">
                                          <p:val>
                                            <p:strVal val="#ppt_h"/>
                                          </p:val>
                                        </p:tav>
                                        <p:tav tm="100000">
                                          <p:val>
                                            <p:strVal val="#ppt_h"/>
                                          </p:val>
                                        </p:tav>
                                      </p:tavLst>
                                    </p:anim>
                                    <p:animEffect transition="in" filter="fade">
                                      <p:cBhvr>
                                        <p:cTn id="49" dur="1000"/>
                                        <p:tgtEl>
                                          <p:spTgt spid="30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07"/>
                                        </p:tgtEl>
                                        <p:attrNameLst>
                                          <p:attrName>style.visibility</p:attrName>
                                        </p:attrNameLst>
                                      </p:cBhvr>
                                      <p:to>
                                        <p:strVal val="visible"/>
                                      </p:to>
                                    </p:set>
                                    <p:anim calcmode="lin" valueType="num">
                                      <p:cBhvr>
                                        <p:cTn id="54" dur="1000" fill="hold"/>
                                        <p:tgtEl>
                                          <p:spTgt spid="307"/>
                                        </p:tgtEl>
                                        <p:attrNameLst>
                                          <p:attrName>ppt_w</p:attrName>
                                        </p:attrNameLst>
                                      </p:cBhvr>
                                      <p:tavLst>
                                        <p:tav tm="0">
                                          <p:val>
                                            <p:strVal val="#ppt_w*0.70"/>
                                          </p:val>
                                        </p:tav>
                                        <p:tav tm="100000">
                                          <p:val>
                                            <p:strVal val="#ppt_w"/>
                                          </p:val>
                                        </p:tav>
                                      </p:tavLst>
                                    </p:anim>
                                    <p:anim calcmode="lin" valueType="num">
                                      <p:cBhvr>
                                        <p:cTn id="55" dur="1000" fill="hold"/>
                                        <p:tgtEl>
                                          <p:spTgt spid="307"/>
                                        </p:tgtEl>
                                        <p:attrNameLst>
                                          <p:attrName>ppt_h</p:attrName>
                                        </p:attrNameLst>
                                      </p:cBhvr>
                                      <p:tavLst>
                                        <p:tav tm="0">
                                          <p:val>
                                            <p:strVal val="#ppt_h"/>
                                          </p:val>
                                        </p:tav>
                                        <p:tav tm="100000">
                                          <p:val>
                                            <p:strVal val="#ppt_h"/>
                                          </p:val>
                                        </p:tav>
                                      </p:tavLst>
                                    </p:anim>
                                    <p:animEffect transition="in" filter="fade">
                                      <p:cBhvr>
                                        <p:cTn id="56" dur="1000"/>
                                        <p:tgtEl>
                                          <p:spTgt spid="30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ox(i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1000" fill="hold"/>
                                        <p:tgtEl>
                                          <p:spTgt spid="50"/>
                                        </p:tgtEl>
                                        <p:attrNameLst>
                                          <p:attrName>ppt_w</p:attrName>
                                        </p:attrNameLst>
                                      </p:cBhvr>
                                      <p:tavLst>
                                        <p:tav tm="0">
                                          <p:val>
                                            <p:strVal val="#ppt_w*0.70"/>
                                          </p:val>
                                        </p:tav>
                                        <p:tav tm="100000">
                                          <p:val>
                                            <p:strVal val="#ppt_w"/>
                                          </p:val>
                                        </p:tav>
                                      </p:tavLst>
                                    </p:anim>
                                    <p:anim calcmode="lin" valueType="num">
                                      <p:cBhvr>
                                        <p:cTn id="73" dur="1000" fill="hold"/>
                                        <p:tgtEl>
                                          <p:spTgt spid="50"/>
                                        </p:tgtEl>
                                        <p:attrNameLst>
                                          <p:attrName>ppt_h</p:attrName>
                                        </p:attrNameLst>
                                      </p:cBhvr>
                                      <p:tavLst>
                                        <p:tav tm="0">
                                          <p:val>
                                            <p:strVal val="#ppt_h"/>
                                          </p:val>
                                        </p:tav>
                                        <p:tav tm="100000">
                                          <p:val>
                                            <p:strVal val="#ppt_h"/>
                                          </p:val>
                                        </p:tav>
                                      </p:tavLst>
                                    </p:anim>
                                    <p:animEffect transition="in" filter="fade">
                                      <p:cBhvr>
                                        <p:cTn id="74" dur="10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1000" fill="hold"/>
                                        <p:tgtEl>
                                          <p:spTgt spid="54"/>
                                        </p:tgtEl>
                                        <p:attrNameLst>
                                          <p:attrName>ppt_w</p:attrName>
                                        </p:attrNameLst>
                                      </p:cBhvr>
                                      <p:tavLst>
                                        <p:tav tm="0">
                                          <p:val>
                                            <p:strVal val="#ppt_w*0.70"/>
                                          </p:val>
                                        </p:tav>
                                        <p:tav tm="100000">
                                          <p:val>
                                            <p:strVal val="#ppt_w"/>
                                          </p:val>
                                        </p:tav>
                                      </p:tavLst>
                                    </p:anim>
                                    <p:anim calcmode="lin" valueType="num">
                                      <p:cBhvr>
                                        <p:cTn id="80" dur="1000" fill="hold"/>
                                        <p:tgtEl>
                                          <p:spTgt spid="54"/>
                                        </p:tgtEl>
                                        <p:attrNameLst>
                                          <p:attrName>ppt_h</p:attrName>
                                        </p:attrNameLst>
                                      </p:cBhvr>
                                      <p:tavLst>
                                        <p:tav tm="0">
                                          <p:val>
                                            <p:strVal val="#ppt_h"/>
                                          </p:val>
                                        </p:tav>
                                        <p:tav tm="100000">
                                          <p:val>
                                            <p:strVal val="#ppt_h"/>
                                          </p:val>
                                        </p:tav>
                                      </p:tavLst>
                                    </p:anim>
                                    <p:animEffect transition="in" filter="fade">
                                      <p:cBhvr>
                                        <p:cTn id="81" dur="1000"/>
                                        <p:tgtEl>
                                          <p:spTgt spid="54"/>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273"/>
                                        </p:tgtEl>
                                        <p:attrNameLst>
                                          <p:attrName>style.visibility</p:attrName>
                                        </p:attrNameLst>
                                      </p:cBhvr>
                                      <p:to>
                                        <p:strVal val="visible"/>
                                      </p:to>
                                    </p:set>
                                    <p:anim calcmode="lin" valueType="num">
                                      <p:cBhvr>
                                        <p:cTn id="86" dur="1000" fill="hold"/>
                                        <p:tgtEl>
                                          <p:spTgt spid="273"/>
                                        </p:tgtEl>
                                        <p:attrNameLst>
                                          <p:attrName>ppt_w</p:attrName>
                                        </p:attrNameLst>
                                      </p:cBhvr>
                                      <p:tavLst>
                                        <p:tav tm="0">
                                          <p:val>
                                            <p:strVal val="#ppt_w*0.70"/>
                                          </p:val>
                                        </p:tav>
                                        <p:tav tm="100000">
                                          <p:val>
                                            <p:strVal val="#ppt_w"/>
                                          </p:val>
                                        </p:tav>
                                      </p:tavLst>
                                    </p:anim>
                                    <p:anim calcmode="lin" valueType="num">
                                      <p:cBhvr>
                                        <p:cTn id="87" dur="1000" fill="hold"/>
                                        <p:tgtEl>
                                          <p:spTgt spid="273"/>
                                        </p:tgtEl>
                                        <p:attrNameLst>
                                          <p:attrName>ppt_h</p:attrName>
                                        </p:attrNameLst>
                                      </p:cBhvr>
                                      <p:tavLst>
                                        <p:tav tm="0">
                                          <p:val>
                                            <p:strVal val="#ppt_h"/>
                                          </p:val>
                                        </p:tav>
                                        <p:tav tm="100000">
                                          <p:val>
                                            <p:strVal val="#ppt_h"/>
                                          </p:val>
                                        </p:tav>
                                      </p:tavLst>
                                    </p:anim>
                                    <p:animEffect transition="in" filter="fade">
                                      <p:cBhvr>
                                        <p:cTn id="88" dur="1000"/>
                                        <p:tgtEl>
                                          <p:spTgt spid="273"/>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308"/>
                                        </p:tgtEl>
                                        <p:attrNameLst>
                                          <p:attrName>style.visibility</p:attrName>
                                        </p:attrNameLst>
                                      </p:cBhvr>
                                      <p:to>
                                        <p:strVal val="visible"/>
                                      </p:to>
                                    </p:set>
                                    <p:anim calcmode="lin" valueType="num">
                                      <p:cBhvr>
                                        <p:cTn id="93" dur="1000" fill="hold"/>
                                        <p:tgtEl>
                                          <p:spTgt spid="308"/>
                                        </p:tgtEl>
                                        <p:attrNameLst>
                                          <p:attrName>ppt_w</p:attrName>
                                        </p:attrNameLst>
                                      </p:cBhvr>
                                      <p:tavLst>
                                        <p:tav tm="0">
                                          <p:val>
                                            <p:strVal val="#ppt_w*0.70"/>
                                          </p:val>
                                        </p:tav>
                                        <p:tav tm="100000">
                                          <p:val>
                                            <p:strVal val="#ppt_w"/>
                                          </p:val>
                                        </p:tav>
                                      </p:tavLst>
                                    </p:anim>
                                    <p:anim calcmode="lin" valueType="num">
                                      <p:cBhvr>
                                        <p:cTn id="94" dur="1000" fill="hold"/>
                                        <p:tgtEl>
                                          <p:spTgt spid="308"/>
                                        </p:tgtEl>
                                        <p:attrNameLst>
                                          <p:attrName>ppt_h</p:attrName>
                                        </p:attrNameLst>
                                      </p:cBhvr>
                                      <p:tavLst>
                                        <p:tav tm="0">
                                          <p:val>
                                            <p:strVal val="#ppt_h"/>
                                          </p:val>
                                        </p:tav>
                                        <p:tav tm="100000">
                                          <p:val>
                                            <p:strVal val="#ppt_h"/>
                                          </p:val>
                                        </p:tav>
                                      </p:tavLst>
                                    </p:anim>
                                    <p:animEffect transition="in" filter="fade">
                                      <p:cBhvr>
                                        <p:cTn id="95" dur="1000"/>
                                        <p:tgtEl>
                                          <p:spTgt spid="308"/>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311"/>
                                        </p:tgtEl>
                                        <p:attrNameLst>
                                          <p:attrName>style.visibility</p:attrName>
                                        </p:attrNameLst>
                                      </p:cBhvr>
                                      <p:to>
                                        <p:strVal val="visible"/>
                                      </p:to>
                                    </p:set>
                                    <p:anim calcmode="lin" valueType="num">
                                      <p:cBhvr>
                                        <p:cTn id="100" dur="1000" fill="hold"/>
                                        <p:tgtEl>
                                          <p:spTgt spid="311"/>
                                        </p:tgtEl>
                                        <p:attrNameLst>
                                          <p:attrName>ppt_w</p:attrName>
                                        </p:attrNameLst>
                                      </p:cBhvr>
                                      <p:tavLst>
                                        <p:tav tm="0">
                                          <p:val>
                                            <p:strVal val="#ppt_w*0.70"/>
                                          </p:val>
                                        </p:tav>
                                        <p:tav tm="100000">
                                          <p:val>
                                            <p:strVal val="#ppt_w"/>
                                          </p:val>
                                        </p:tav>
                                      </p:tavLst>
                                    </p:anim>
                                    <p:anim calcmode="lin" valueType="num">
                                      <p:cBhvr>
                                        <p:cTn id="101" dur="1000" fill="hold"/>
                                        <p:tgtEl>
                                          <p:spTgt spid="311"/>
                                        </p:tgtEl>
                                        <p:attrNameLst>
                                          <p:attrName>ppt_h</p:attrName>
                                        </p:attrNameLst>
                                      </p:cBhvr>
                                      <p:tavLst>
                                        <p:tav tm="0">
                                          <p:val>
                                            <p:strVal val="#ppt_h"/>
                                          </p:val>
                                        </p:tav>
                                        <p:tav tm="100000">
                                          <p:val>
                                            <p:strVal val="#ppt_h"/>
                                          </p:val>
                                        </p:tav>
                                      </p:tavLst>
                                    </p:anim>
                                    <p:animEffect transition="in" filter="fade">
                                      <p:cBhvr>
                                        <p:cTn id="102" dur="1000"/>
                                        <p:tgtEl>
                                          <p:spTgt spid="311"/>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314"/>
                                        </p:tgtEl>
                                        <p:attrNameLst>
                                          <p:attrName>style.visibility</p:attrName>
                                        </p:attrNameLst>
                                      </p:cBhvr>
                                      <p:to>
                                        <p:strVal val="visible"/>
                                      </p:to>
                                    </p:set>
                                    <p:anim calcmode="lin" valueType="num">
                                      <p:cBhvr>
                                        <p:cTn id="107" dur="1000" fill="hold"/>
                                        <p:tgtEl>
                                          <p:spTgt spid="314"/>
                                        </p:tgtEl>
                                        <p:attrNameLst>
                                          <p:attrName>ppt_w</p:attrName>
                                        </p:attrNameLst>
                                      </p:cBhvr>
                                      <p:tavLst>
                                        <p:tav tm="0">
                                          <p:val>
                                            <p:strVal val="#ppt_w*0.70"/>
                                          </p:val>
                                        </p:tav>
                                        <p:tav tm="100000">
                                          <p:val>
                                            <p:strVal val="#ppt_w"/>
                                          </p:val>
                                        </p:tav>
                                      </p:tavLst>
                                    </p:anim>
                                    <p:anim calcmode="lin" valueType="num">
                                      <p:cBhvr>
                                        <p:cTn id="108" dur="1000" fill="hold"/>
                                        <p:tgtEl>
                                          <p:spTgt spid="314"/>
                                        </p:tgtEl>
                                        <p:attrNameLst>
                                          <p:attrName>ppt_h</p:attrName>
                                        </p:attrNameLst>
                                      </p:cBhvr>
                                      <p:tavLst>
                                        <p:tav tm="0">
                                          <p:val>
                                            <p:strVal val="#ppt_h"/>
                                          </p:val>
                                        </p:tav>
                                        <p:tav tm="100000">
                                          <p:val>
                                            <p:strVal val="#ppt_h"/>
                                          </p:val>
                                        </p:tav>
                                      </p:tavLst>
                                    </p:anim>
                                    <p:animEffect transition="in" filter="fade">
                                      <p:cBhvr>
                                        <p:cTn id="109" dur="1000"/>
                                        <p:tgtEl>
                                          <p:spTgt spid="314"/>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74"/>
                                        </p:tgtEl>
                                        <p:attrNameLst>
                                          <p:attrName>style.visibility</p:attrName>
                                        </p:attrNameLst>
                                      </p:cBhvr>
                                      <p:to>
                                        <p:strVal val="visible"/>
                                      </p:to>
                                    </p:set>
                                    <p:anim calcmode="lin" valueType="num">
                                      <p:cBhvr>
                                        <p:cTn id="114" dur="1000" fill="hold"/>
                                        <p:tgtEl>
                                          <p:spTgt spid="274"/>
                                        </p:tgtEl>
                                        <p:attrNameLst>
                                          <p:attrName>ppt_w</p:attrName>
                                        </p:attrNameLst>
                                      </p:cBhvr>
                                      <p:tavLst>
                                        <p:tav tm="0">
                                          <p:val>
                                            <p:strVal val="#ppt_w*0.70"/>
                                          </p:val>
                                        </p:tav>
                                        <p:tav tm="100000">
                                          <p:val>
                                            <p:strVal val="#ppt_w"/>
                                          </p:val>
                                        </p:tav>
                                      </p:tavLst>
                                    </p:anim>
                                    <p:anim calcmode="lin" valueType="num">
                                      <p:cBhvr>
                                        <p:cTn id="115" dur="1000" fill="hold"/>
                                        <p:tgtEl>
                                          <p:spTgt spid="274"/>
                                        </p:tgtEl>
                                        <p:attrNameLst>
                                          <p:attrName>ppt_h</p:attrName>
                                        </p:attrNameLst>
                                      </p:cBhvr>
                                      <p:tavLst>
                                        <p:tav tm="0">
                                          <p:val>
                                            <p:strVal val="#ppt_h"/>
                                          </p:val>
                                        </p:tav>
                                        <p:tav tm="100000">
                                          <p:val>
                                            <p:strVal val="#ppt_h"/>
                                          </p:val>
                                        </p:tav>
                                      </p:tavLst>
                                    </p:anim>
                                    <p:animEffect transition="in" filter="fade">
                                      <p:cBhvr>
                                        <p:cTn id="116" dur="1000"/>
                                        <p:tgtEl>
                                          <p:spTgt spid="274"/>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277"/>
                                        </p:tgtEl>
                                        <p:attrNameLst>
                                          <p:attrName>style.visibility</p:attrName>
                                        </p:attrNameLst>
                                      </p:cBhvr>
                                      <p:to>
                                        <p:strVal val="visible"/>
                                      </p:to>
                                    </p:set>
                                    <p:anim calcmode="lin" valueType="num">
                                      <p:cBhvr>
                                        <p:cTn id="121" dur="1000" fill="hold"/>
                                        <p:tgtEl>
                                          <p:spTgt spid="277"/>
                                        </p:tgtEl>
                                        <p:attrNameLst>
                                          <p:attrName>ppt_w</p:attrName>
                                        </p:attrNameLst>
                                      </p:cBhvr>
                                      <p:tavLst>
                                        <p:tav tm="0">
                                          <p:val>
                                            <p:strVal val="#ppt_w*0.70"/>
                                          </p:val>
                                        </p:tav>
                                        <p:tav tm="100000">
                                          <p:val>
                                            <p:strVal val="#ppt_w"/>
                                          </p:val>
                                        </p:tav>
                                      </p:tavLst>
                                    </p:anim>
                                    <p:anim calcmode="lin" valueType="num">
                                      <p:cBhvr>
                                        <p:cTn id="122" dur="1000" fill="hold"/>
                                        <p:tgtEl>
                                          <p:spTgt spid="277"/>
                                        </p:tgtEl>
                                        <p:attrNameLst>
                                          <p:attrName>ppt_h</p:attrName>
                                        </p:attrNameLst>
                                      </p:cBhvr>
                                      <p:tavLst>
                                        <p:tav tm="0">
                                          <p:val>
                                            <p:strVal val="#ppt_h"/>
                                          </p:val>
                                        </p:tav>
                                        <p:tav tm="100000">
                                          <p:val>
                                            <p:strVal val="#ppt_h"/>
                                          </p:val>
                                        </p:tav>
                                      </p:tavLst>
                                    </p:anim>
                                    <p:animEffect transition="in" filter="fade">
                                      <p:cBhvr>
                                        <p:cTn id="123" dur="1000"/>
                                        <p:tgtEl>
                                          <p:spTgt spid="277"/>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grpId="0" nodeType="clickEffect">
                                  <p:stCondLst>
                                    <p:cond delay="0"/>
                                  </p:stCondLst>
                                  <p:childTnLst>
                                    <p:set>
                                      <p:cBhvr>
                                        <p:cTn id="127" dur="1" fill="hold">
                                          <p:stCondLst>
                                            <p:cond delay="0"/>
                                          </p:stCondLst>
                                        </p:cTn>
                                        <p:tgtEl>
                                          <p:spTgt spid="278"/>
                                        </p:tgtEl>
                                        <p:attrNameLst>
                                          <p:attrName>style.visibility</p:attrName>
                                        </p:attrNameLst>
                                      </p:cBhvr>
                                      <p:to>
                                        <p:strVal val="visible"/>
                                      </p:to>
                                    </p:set>
                                    <p:anim calcmode="lin" valueType="num">
                                      <p:cBhvr>
                                        <p:cTn id="128" dur="1000" fill="hold"/>
                                        <p:tgtEl>
                                          <p:spTgt spid="278"/>
                                        </p:tgtEl>
                                        <p:attrNameLst>
                                          <p:attrName>ppt_w</p:attrName>
                                        </p:attrNameLst>
                                      </p:cBhvr>
                                      <p:tavLst>
                                        <p:tav tm="0">
                                          <p:val>
                                            <p:strVal val="#ppt_w*0.70"/>
                                          </p:val>
                                        </p:tav>
                                        <p:tav tm="100000">
                                          <p:val>
                                            <p:strVal val="#ppt_w"/>
                                          </p:val>
                                        </p:tav>
                                      </p:tavLst>
                                    </p:anim>
                                    <p:anim calcmode="lin" valueType="num">
                                      <p:cBhvr>
                                        <p:cTn id="129" dur="1000" fill="hold"/>
                                        <p:tgtEl>
                                          <p:spTgt spid="278"/>
                                        </p:tgtEl>
                                        <p:attrNameLst>
                                          <p:attrName>ppt_h</p:attrName>
                                        </p:attrNameLst>
                                      </p:cBhvr>
                                      <p:tavLst>
                                        <p:tav tm="0">
                                          <p:val>
                                            <p:strVal val="#ppt_h"/>
                                          </p:val>
                                        </p:tav>
                                        <p:tav tm="100000">
                                          <p:val>
                                            <p:strVal val="#ppt_h"/>
                                          </p:val>
                                        </p:tav>
                                      </p:tavLst>
                                    </p:anim>
                                    <p:animEffect transition="in" filter="fade">
                                      <p:cBhvr>
                                        <p:cTn id="130" dur="1000"/>
                                        <p:tgtEl>
                                          <p:spTgt spid="278"/>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02"/>
                                        </p:tgtEl>
                                        <p:attrNameLst>
                                          <p:attrName>style.visibility</p:attrName>
                                        </p:attrNameLst>
                                      </p:cBhvr>
                                      <p:to>
                                        <p:strVal val="visible"/>
                                      </p:to>
                                    </p:set>
                                    <p:anim calcmode="lin" valueType="num">
                                      <p:cBhvr additive="base">
                                        <p:cTn id="135" dur="500" fill="hold"/>
                                        <p:tgtEl>
                                          <p:spTgt spid="302"/>
                                        </p:tgtEl>
                                        <p:attrNameLst>
                                          <p:attrName>ppt_x</p:attrName>
                                        </p:attrNameLst>
                                      </p:cBhvr>
                                      <p:tavLst>
                                        <p:tav tm="0">
                                          <p:val>
                                            <p:strVal val="#ppt_x"/>
                                          </p:val>
                                        </p:tav>
                                        <p:tav tm="100000">
                                          <p:val>
                                            <p:strVal val="#ppt_x"/>
                                          </p:val>
                                        </p:tav>
                                      </p:tavLst>
                                    </p:anim>
                                    <p:anim calcmode="lin" valueType="num">
                                      <p:cBhvr additive="base">
                                        <p:cTn id="136"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55" presetClass="entr" presetSubtype="0" fill="hold" grpId="0" nodeType="clickEffect">
                                  <p:stCondLst>
                                    <p:cond delay="0"/>
                                  </p:stCondLst>
                                  <p:childTnLst>
                                    <p:set>
                                      <p:cBhvr>
                                        <p:cTn id="140" dur="1" fill="hold">
                                          <p:stCondLst>
                                            <p:cond delay="0"/>
                                          </p:stCondLst>
                                        </p:cTn>
                                        <p:tgtEl>
                                          <p:spTgt spid="280"/>
                                        </p:tgtEl>
                                        <p:attrNameLst>
                                          <p:attrName>style.visibility</p:attrName>
                                        </p:attrNameLst>
                                      </p:cBhvr>
                                      <p:to>
                                        <p:strVal val="visible"/>
                                      </p:to>
                                    </p:set>
                                    <p:anim calcmode="lin" valueType="num">
                                      <p:cBhvr>
                                        <p:cTn id="141" dur="1000" fill="hold"/>
                                        <p:tgtEl>
                                          <p:spTgt spid="280"/>
                                        </p:tgtEl>
                                        <p:attrNameLst>
                                          <p:attrName>ppt_w</p:attrName>
                                        </p:attrNameLst>
                                      </p:cBhvr>
                                      <p:tavLst>
                                        <p:tav tm="0">
                                          <p:val>
                                            <p:strVal val="#ppt_w*0.70"/>
                                          </p:val>
                                        </p:tav>
                                        <p:tav tm="100000">
                                          <p:val>
                                            <p:strVal val="#ppt_w"/>
                                          </p:val>
                                        </p:tav>
                                      </p:tavLst>
                                    </p:anim>
                                    <p:anim calcmode="lin" valueType="num">
                                      <p:cBhvr>
                                        <p:cTn id="142" dur="1000" fill="hold"/>
                                        <p:tgtEl>
                                          <p:spTgt spid="280"/>
                                        </p:tgtEl>
                                        <p:attrNameLst>
                                          <p:attrName>ppt_h</p:attrName>
                                        </p:attrNameLst>
                                      </p:cBhvr>
                                      <p:tavLst>
                                        <p:tav tm="0">
                                          <p:val>
                                            <p:strVal val="#ppt_h"/>
                                          </p:val>
                                        </p:tav>
                                        <p:tav tm="100000">
                                          <p:val>
                                            <p:strVal val="#ppt_h"/>
                                          </p:val>
                                        </p:tav>
                                      </p:tavLst>
                                    </p:anim>
                                    <p:animEffect transition="in" filter="fade">
                                      <p:cBhvr>
                                        <p:cTn id="143" dur="1000"/>
                                        <p:tgtEl>
                                          <p:spTgt spid="280"/>
                                        </p:tgtEl>
                                      </p:cBhvr>
                                    </p:animEffect>
                                  </p:childTnLst>
                                </p:cTn>
                              </p:par>
                            </p:childTnLst>
                          </p:cTn>
                        </p:par>
                      </p:childTnLst>
                    </p:cTn>
                  </p:par>
                  <p:par>
                    <p:cTn id="144" fill="hold">
                      <p:stCondLst>
                        <p:cond delay="indefinite"/>
                      </p:stCondLst>
                      <p:childTnLst>
                        <p:par>
                          <p:cTn id="145" fill="hold">
                            <p:stCondLst>
                              <p:cond delay="0"/>
                            </p:stCondLst>
                            <p:childTnLst>
                              <p:par>
                                <p:cTn id="146" presetID="4" presetClass="entr" presetSubtype="16" fill="hold" grpId="0" nodeType="clickEffect">
                                  <p:stCondLst>
                                    <p:cond delay="0"/>
                                  </p:stCondLst>
                                  <p:childTnLst>
                                    <p:set>
                                      <p:cBhvr>
                                        <p:cTn id="147" dur="1" fill="hold">
                                          <p:stCondLst>
                                            <p:cond delay="0"/>
                                          </p:stCondLst>
                                        </p:cTn>
                                        <p:tgtEl>
                                          <p:spTgt spid="281"/>
                                        </p:tgtEl>
                                        <p:attrNameLst>
                                          <p:attrName>style.visibility</p:attrName>
                                        </p:attrNameLst>
                                      </p:cBhvr>
                                      <p:to>
                                        <p:strVal val="visible"/>
                                      </p:to>
                                    </p:set>
                                    <p:animEffect transition="in" filter="box(in)">
                                      <p:cBhvr>
                                        <p:cTn id="148" dur="500"/>
                                        <p:tgtEl>
                                          <p:spTgt spid="281"/>
                                        </p:tgtEl>
                                      </p:cBhvr>
                                    </p:animEffect>
                                  </p:childTnLst>
                                </p:cTn>
                              </p:par>
                            </p:childTnLst>
                          </p:cTn>
                        </p:par>
                      </p:childTnLst>
                    </p:cTn>
                  </p:par>
                  <p:par>
                    <p:cTn id="149" fill="hold">
                      <p:stCondLst>
                        <p:cond delay="indefinite"/>
                      </p:stCondLst>
                      <p:childTnLst>
                        <p:par>
                          <p:cTn id="150" fill="hold">
                            <p:stCondLst>
                              <p:cond delay="0"/>
                            </p:stCondLst>
                            <p:childTnLst>
                              <p:par>
                                <p:cTn id="151" presetID="55" presetClass="entr" presetSubtype="0" fill="hold" grpId="0" nodeType="clickEffect">
                                  <p:stCondLst>
                                    <p:cond delay="0"/>
                                  </p:stCondLst>
                                  <p:childTnLst>
                                    <p:set>
                                      <p:cBhvr>
                                        <p:cTn id="152" dur="1" fill="hold">
                                          <p:stCondLst>
                                            <p:cond delay="0"/>
                                          </p:stCondLst>
                                        </p:cTn>
                                        <p:tgtEl>
                                          <p:spTgt spid="282"/>
                                        </p:tgtEl>
                                        <p:attrNameLst>
                                          <p:attrName>style.visibility</p:attrName>
                                        </p:attrNameLst>
                                      </p:cBhvr>
                                      <p:to>
                                        <p:strVal val="visible"/>
                                      </p:to>
                                    </p:set>
                                    <p:anim calcmode="lin" valueType="num">
                                      <p:cBhvr>
                                        <p:cTn id="153" dur="1000" fill="hold"/>
                                        <p:tgtEl>
                                          <p:spTgt spid="282"/>
                                        </p:tgtEl>
                                        <p:attrNameLst>
                                          <p:attrName>ppt_w</p:attrName>
                                        </p:attrNameLst>
                                      </p:cBhvr>
                                      <p:tavLst>
                                        <p:tav tm="0">
                                          <p:val>
                                            <p:strVal val="#ppt_w*0.70"/>
                                          </p:val>
                                        </p:tav>
                                        <p:tav tm="100000">
                                          <p:val>
                                            <p:strVal val="#ppt_w"/>
                                          </p:val>
                                        </p:tav>
                                      </p:tavLst>
                                    </p:anim>
                                    <p:anim calcmode="lin" valueType="num">
                                      <p:cBhvr>
                                        <p:cTn id="154" dur="1000" fill="hold"/>
                                        <p:tgtEl>
                                          <p:spTgt spid="282"/>
                                        </p:tgtEl>
                                        <p:attrNameLst>
                                          <p:attrName>ppt_h</p:attrName>
                                        </p:attrNameLst>
                                      </p:cBhvr>
                                      <p:tavLst>
                                        <p:tav tm="0">
                                          <p:val>
                                            <p:strVal val="#ppt_h"/>
                                          </p:val>
                                        </p:tav>
                                        <p:tav tm="100000">
                                          <p:val>
                                            <p:strVal val="#ppt_h"/>
                                          </p:val>
                                        </p:tav>
                                      </p:tavLst>
                                    </p:anim>
                                    <p:animEffect transition="in" filter="fade">
                                      <p:cBhvr>
                                        <p:cTn id="155" dur="1000"/>
                                        <p:tgtEl>
                                          <p:spTgt spid="282"/>
                                        </p:tgtEl>
                                      </p:cBhvr>
                                    </p:animEffect>
                                  </p:childTnLst>
                                </p:cTn>
                              </p:par>
                            </p:childTnLst>
                          </p:cTn>
                        </p:par>
                      </p:childTnLst>
                    </p:cTn>
                  </p:par>
                  <p:par>
                    <p:cTn id="156" fill="hold">
                      <p:stCondLst>
                        <p:cond delay="indefinite"/>
                      </p:stCondLst>
                      <p:childTnLst>
                        <p:par>
                          <p:cTn id="157" fill="hold">
                            <p:stCondLst>
                              <p:cond delay="0"/>
                            </p:stCondLst>
                            <p:childTnLst>
                              <p:par>
                                <p:cTn id="158" presetID="4" presetClass="entr" presetSubtype="16" fill="hold" grpId="0" nodeType="clickEffect">
                                  <p:stCondLst>
                                    <p:cond delay="0"/>
                                  </p:stCondLst>
                                  <p:childTnLst>
                                    <p:set>
                                      <p:cBhvr>
                                        <p:cTn id="159" dur="1" fill="hold">
                                          <p:stCondLst>
                                            <p:cond delay="0"/>
                                          </p:stCondLst>
                                        </p:cTn>
                                        <p:tgtEl>
                                          <p:spTgt spid="283"/>
                                        </p:tgtEl>
                                        <p:attrNameLst>
                                          <p:attrName>style.visibility</p:attrName>
                                        </p:attrNameLst>
                                      </p:cBhvr>
                                      <p:to>
                                        <p:strVal val="visible"/>
                                      </p:to>
                                    </p:set>
                                    <p:animEffect transition="in" filter="box(in)">
                                      <p:cBhvr>
                                        <p:cTn id="160" dur="500"/>
                                        <p:tgtEl>
                                          <p:spTgt spid="283"/>
                                        </p:tgtEl>
                                      </p:cBhvr>
                                    </p:animEffect>
                                  </p:childTnLst>
                                </p:cTn>
                              </p:par>
                            </p:childTnLst>
                          </p:cTn>
                        </p:par>
                      </p:childTnLst>
                    </p:cTn>
                  </p:par>
                  <p:par>
                    <p:cTn id="161" fill="hold">
                      <p:stCondLst>
                        <p:cond delay="indefinite"/>
                      </p:stCondLst>
                      <p:childTnLst>
                        <p:par>
                          <p:cTn id="162" fill="hold">
                            <p:stCondLst>
                              <p:cond delay="0"/>
                            </p:stCondLst>
                            <p:childTnLst>
                              <p:par>
                                <p:cTn id="163" presetID="55" presetClass="entr" presetSubtype="0" fill="hold" nodeType="clickEffect">
                                  <p:stCondLst>
                                    <p:cond delay="0"/>
                                  </p:stCondLst>
                                  <p:childTnLst>
                                    <p:set>
                                      <p:cBhvr>
                                        <p:cTn id="164" dur="1" fill="hold">
                                          <p:stCondLst>
                                            <p:cond delay="0"/>
                                          </p:stCondLst>
                                        </p:cTn>
                                        <p:tgtEl>
                                          <p:spTgt spid="284"/>
                                        </p:tgtEl>
                                        <p:attrNameLst>
                                          <p:attrName>style.visibility</p:attrName>
                                        </p:attrNameLst>
                                      </p:cBhvr>
                                      <p:to>
                                        <p:strVal val="visible"/>
                                      </p:to>
                                    </p:set>
                                    <p:anim calcmode="lin" valueType="num">
                                      <p:cBhvr>
                                        <p:cTn id="165" dur="1000" fill="hold"/>
                                        <p:tgtEl>
                                          <p:spTgt spid="284"/>
                                        </p:tgtEl>
                                        <p:attrNameLst>
                                          <p:attrName>ppt_w</p:attrName>
                                        </p:attrNameLst>
                                      </p:cBhvr>
                                      <p:tavLst>
                                        <p:tav tm="0">
                                          <p:val>
                                            <p:strVal val="#ppt_w*0.70"/>
                                          </p:val>
                                        </p:tav>
                                        <p:tav tm="100000">
                                          <p:val>
                                            <p:strVal val="#ppt_w"/>
                                          </p:val>
                                        </p:tav>
                                      </p:tavLst>
                                    </p:anim>
                                    <p:anim calcmode="lin" valueType="num">
                                      <p:cBhvr>
                                        <p:cTn id="166" dur="1000" fill="hold"/>
                                        <p:tgtEl>
                                          <p:spTgt spid="284"/>
                                        </p:tgtEl>
                                        <p:attrNameLst>
                                          <p:attrName>ppt_h</p:attrName>
                                        </p:attrNameLst>
                                      </p:cBhvr>
                                      <p:tavLst>
                                        <p:tav tm="0">
                                          <p:val>
                                            <p:strVal val="#ppt_h"/>
                                          </p:val>
                                        </p:tav>
                                        <p:tav tm="100000">
                                          <p:val>
                                            <p:strVal val="#ppt_h"/>
                                          </p:val>
                                        </p:tav>
                                      </p:tavLst>
                                    </p:anim>
                                    <p:animEffect transition="in" filter="fade">
                                      <p:cBhvr>
                                        <p:cTn id="167" dur="1000"/>
                                        <p:tgtEl>
                                          <p:spTgt spid="284"/>
                                        </p:tgtEl>
                                      </p:cBhvr>
                                    </p:animEffect>
                                  </p:childTnLst>
                                </p:cTn>
                              </p:par>
                            </p:childTnLst>
                          </p:cTn>
                        </p:par>
                      </p:childTnLst>
                    </p:cTn>
                  </p:par>
                  <p:par>
                    <p:cTn id="168" fill="hold">
                      <p:stCondLst>
                        <p:cond delay="indefinite"/>
                      </p:stCondLst>
                      <p:childTnLst>
                        <p:par>
                          <p:cTn id="169" fill="hold">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293"/>
                                        </p:tgtEl>
                                        <p:attrNameLst>
                                          <p:attrName>style.visibility</p:attrName>
                                        </p:attrNameLst>
                                      </p:cBhvr>
                                      <p:to>
                                        <p:strVal val="visible"/>
                                      </p:to>
                                    </p:set>
                                    <p:animEffect transition="in" filter="box(in)">
                                      <p:cBhvr>
                                        <p:cTn id="172" dur="500"/>
                                        <p:tgtEl>
                                          <p:spTgt spid="293"/>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294"/>
                                        </p:tgtEl>
                                        <p:attrNameLst>
                                          <p:attrName>style.visibility</p:attrName>
                                        </p:attrNameLst>
                                      </p:cBhvr>
                                      <p:to>
                                        <p:strVal val="visible"/>
                                      </p:to>
                                    </p:set>
                                    <p:animEffect transition="in" filter="box(in)">
                                      <p:cBhvr>
                                        <p:cTn id="177" dur="500"/>
                                        <p:tgtEl>
                                          <p:spTgt spid="294"/>
                                        </p:tgtEl>
                                      </p:cBhvr>
                                    </p:animEffect>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295"/>
                                        </p:tgtEl>
                                        <p:attrNameLst>
                                          <p:attrName>style.visibility</p:attrName>
                                        </p:attrNameLst>
                                      </p:cBhvr>
                                      <p:to>
                                        <p:strVal val="visible"/>
                                      </p:to>
                                    </p:set>
                                    <p:anim calcmode="lin" valueType="num">
                                      <p:cBhvr additive="base">
                                        <p:cTn id="182" dur="500" fill="hold"/>
                                        <p:tgtEl>
                                          <p:spTgt spid="295"/>
                                        </p:tgtEl>
                                        <p:attrNameLst>
                                          <p:attrName>ppt_x</p:attrName>
                                        </p:attrNameLst>
                                      </p:cBhvr>
                                      <p:tavLst>
                                        <p:tav tm="0">
                                          <p:val>
                                            <p:strVal val="#ppt_x"/>
                                          </p:val>
                                        </p:tav>
                                        <p:tav tm="100000">
                                          <p:val>
                                            <p:strVal val="#ppt_x"/>
                                          </p:val>
                                        </p:tav>
                                      </p:tavLst>
                                    </p:anim>
                                    <p:anim calcmode="lin" valueType="num">
                                      <p:cBhvr additive="base">
                                        <p:cTn id="183" dur="500" fill="hold"/>
                                        <p:tgtEl>
                                          <p:spTgt spid="295"/>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298"/>
                                        </p:tgtEl>
                                        <p:attrNameLst>
                                          <p:attrName>style.visibility</p:attrName>
                                        </p:attrNameLst>
                                      </p:cBhvr>
                                      <p:to>
                                        <p:strVal val="visible"/>
                                      </p:to>
                                    </p:set>
                                    <p:animEffect transition="in" filter="box(in)">
                                      <p:cBhvr>
                                        <p:cTn id="188" dur="500"/>
                                        <p:tgtEl>
                                          <p:spTgt spid="298"/>
                                        </p:tgtEl>
                                      </p:cBhvr>
                                    </p:animEffect>
                                  </p:childTnLst>
                                </p:cTn>
                              </p:par>
                            </p:childTnLst>
                          </p:cTn>
                        </p:par>
                      </p:childTnLst>
                    </p:cTn>
                  </p:par>
                  <p:par>
                    <p:cTn id="189" fill="hold">
                      <p:stCondLst>
                        <p:cond delay="indefinite"/>
                      </p:stCondLst>
                      <p:childTnLst>
                        <p:par>
                          <p:cTn id="190" fill="hold">
                            <p:stCondLst>
                              <p:cond delay="0"/>
                            </p:stCondLst>
                            <p:childTnLst>
                              <p:par>
                                <p:cTn id="191" presetID="4" presetClass="entr" presetSubtype="16" fill="hold" grpId="0" nodeType="clickEffect">
                                  <p:stCondLst>
                                    <p:cond delay="0"/>
                                  </p:stCondLst>
                                  <p:childTnLst>
                                    <p:set>
                                      <p:cBhvr>
                                        <p:cTn id="192" dur="1" fill="hold">
                                          <p:stCondLst>
                                            <p:cond delay="0"/>
                                          </p:stCondLst>
                                        </p:cTn>
                                        <p:tgtEl>
                                          <p:spTgt spid="299"/>
                                        </p:tgtEl>
                                        <p:attrNameLst>
                                          <p:attrName>style.visibility</p:attrName>
                                        </p:attrNameLst>
                                      </p:cBhvr>
                                      <p:to>
                                        <p:strVal val="visible"/>
                                      </p:to>
                                    </p:set>
                                    <p:animEffect transition="in" filter="box(in)">
                                      <p:cBhvr>
                                        <p:cTn id="193" dur="500"/>
                                        <p:tgtEl>
                                          <p:spTgt spid="299"/>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01"/>
                                        </p:tgtEl>
                                        <p:attrNameLst>
                                          <p:attrName>style.visibility</p:attrName>
                                        </p:attrNameLst>
                                      </p:cBhvr>
                                      <p:to>
                                        <p:strVal val="visible"/>
                                      </p:to>
                                    </p:set>
                                    <p:anim calcmode="lin" valueType="num">
                                      <p:cBhvr additive="base">
                                        <p:cTn id="198" dur="500" fill="hold"/>
                                        <p:tgtEl>
                                          <p:spTgt spid="301"/>
                                        </p:tgtEl>
                                        <p:attrNameLst>
                                          <p:attrName>ppt_x</p:attrName>
                                        </p:attrNameLst>
                                      </p:cBhvr>
                                      <p:tavLst>
                                        <p:tav tm="0">
                                          <p:val>
                                            <p:strVal val="#ppt_x"/>
                                          </p:val>
                                        </p:tav>
                                        <p:tav tm="100000">
                                          <p:val>
                                            <p:strVal val="#ppt_x"/>
                                          </p:val>
                                        </p:tav>
                                      </p:tavLst>
                                    </p:anim>
                                    <p:anim calcmode="lin" valueType="num">
                                      <p:cBhvr additive="base">
                                        <p:cTn id="199"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5" presetClass="entr" presetSubtype="0" fill="hold" grpId="0" nodeType="clickEffect">
                                  <p:stCondLst>
                                    <p:cond delay="0"/>
                                  </p:stCondLst>
                                  <p:childTnLst>
                                    <p:set>
                                      <p:cBhvr>
                                        <p:cTn id="203" dur="1" fill="hold">
                                          <p:stCondLst>
                                            <p:cond delay="0"/>
                                          </p:stCondLst>
                                        </p:cTn>
                                        <p:tgtEl>
                                          <p:spTgt spid="48"/>
                                        </p:tgtEl>
                                        <p:attrNameLst>
                                          <p:attrName>style.visibility</p:attrName>
                                        </p:attrNameLst>
                                      </p:cBhvr>
                                      <p:to>
                                        <p:strVal val="visible"/>
                                      </p:to>
                                    </p:set>
                                    <p:anim calcmode="lin" valueType="num">
                                      <p:cBhvr>
                                        <p:cTn id="204" dur="1000" fill="hold"/>
                                        <p:tgtEl>
                                          <p:spTgt spid="48"/>
                                        </p:tgtEl>
                                        <p:attrNameLst>
                                          <p:attrName>ppt_w</p:attrName>
                                        </p:attrNameLst>
                                      </p:cBhvr>
                                      <p:tavLst>
                                        <p:tav tm="0">
                                          <p:val>
                                            <p:strVal val="#ppt_w*0.70"/>
                                          </p:val>
                                        </p:tav>
                                        <p:tav tm="100000">
                                          <p:val>
                                            <p:strVal val="#ppt_w"/>
                                          </p:val>
                                        </p:tav>
                                      </p:tavLst>
                                    </p:anim>
                                    <p:anim calcmode="lin" valueType="num">
                                      <p:cBhvr>
                                        <p:cTn id="205" dur="1000" fill="hold"/>
                                        <p:tgtEl>
                                          <p:spTgt spid="48"/>
                                        </p:tgtEl>
                                        <p:attrNameLst>
                                          <p:attrName>ppt_h</p:attrName>
                                        </p:attrNameLst>
                                      </p:cBhvr>
                                      <p:tavLst>
                                        <p:tav tm="0">
                                          <p:val>
                                            <p:strVal val="#ppt_h"/>
                                          </p:val>
                                        </p:tav>
                                        <p:tav tm="100000">
                                          <p:val>
                                            <p:strVal val="#ppt_h"/>
                                          </p:val>
                                        </p:tav>
                                      </p:tavLst>
                                    </p:anim>
                                    <p:animEffect transition="in" filter="fade">
                                      <p:cBhvr>
                                        <p:cTn id="206" dur="1000"/>
                                        <p:tgtEl>
                                          <p:spTgt spid="48"/>
                                        </p:tgtEl>
                                      </p:cBhvr>
                                    </p:animEffect>
                                  </p:childTnLst>
                                </p:cTn>
                              </p:par>
                            </p:childTnLst>
                          </p:cTn>
                        </p:par>
                      </p:childTnLst>
                    </p:cTn>
                  </p:par>
                  <p:par>
                    <p:cTn id="207" fill="hold">
                      <p:stCondLst>
                        <p:cond delay="indefinite"/>
                      </p:stCondLst>
                      <p:childTnLst>
                        <p:par>
                          <p:cTn id="208" fill="hold">
                            <p:stCondLst>
                              <p:cond delay="0"/>
                            </p:stCondLst>
                            <p:childTnLst>
                              <p:par>
                                <p:cTn id="209" presetID="55" presetClass="entr" presetSubtype="0" fill="hold" grpId="0" nodeType="clickEffect">
                                  <p:stCondLst>
                                    <p:cond delay="0"/>
                                  </p:stCondLst>
                                  <p:childTnLst>
                                    <p:set>
                                      <p:cBhvr>
                                        <p:cTn id="210" dur="1" fill="hold">
                                          <p:stCondLst>
                                            <p:cond delay="0"/>
                                          </p:stCondLst>
                                        </p:cTn>
                                        <p:tgtEl>
                                          <p:spTgt spid="303"/>
                                        </p:tgtEl>
                                        <p:attrNameLst>
                                          <p:attrName>style.visibility</p:attrName>
                                        </p:attrNameLst>
                                      </p:cBhvr>
                                      <p:to>
                                        <p:strVal val="visible"/>
                                      </p:to>
                                    </p:set>
                                    <p:anim calcmode="lin" valueType="num">
                                      <p:cBhvr>
                                        <p:cTn id="211" dur="1000" fill="hold"/>
                                        <p:tgtEl>
                                          <p:spTgt spid="303"/>
                                        </p:tgtEl>
                                        <p:attrNameLst>
                                          <p:attrName>ppt_w</p:attrName>
                                        </p:attrNameLst>
                                      </p:cBhvr>
                                      <p:tavLst>
                                        <p:tav tm="0">
                                          <p:val>
                                            <p:strVal val="#ppt_w*0.70"/>
                                          </p:val>
                                        </p:tav>
                                        <p:tav tm="100000">
                                          <p:val>
                                            <p:strVal val="#ppt_w"/>
                                          </p:val>
                                        </p:tav>
                                      </p:tavLst>
                                    </p:anim>
                                    <p:anim calcmode="lin" valueType="num">
                                      <p:cBhvr>
                                        <p:cTn id="212" dur="1000" fill="hold"/>
                                        <p:tgtEl>
                                          <p:spTgt spid="303"/>
                                        </p:tgtEl>
                                        <p:attrNameLst>
                                          <p:attrName>ppt_h</p:attrName>
                                        </p:attrNameLst>
                                      </p:cBhvr>
                                      <p:tavLst>
                                        <p:tav tm="0">
                                          <p:val>
                                            <p:strVal val="#ppt_h"/>
                                          </p:val>
                                        </p:tav>
                                        <p:tav tm="100000">
                                          <p:val>
                                            <p:strVal val="#ppt_h"/>
                                          </p:val>
                                        </p:tav>
                                      </p:tavLst>
                                    </p:anim>
                                    <p:animEffect transition="in" filter="fade">
                                      <p:cBhvr>
                                        <p:cTn id="213" dur="1000"/>
                                        <p:tgtEl>
                                          <p:spTgt spid="303"/>
                                        </p:tgtEl>
                                      </p:cBhvr>
                                    </p:animEffect>
                                  </p:childTnLst>
                                </p:cTn>
                              </p:par>
                            </p:childTnLst>
                          </p:cTn>
                        </p:par>
                      </p:childTnLst>
                    </p:cTn>
                  </p:par>
                  <p:par>
                    <p:cTn id="214" fill="hold">
                      <p:stCondLst>
                        <p:cond delay="indefinite"/>
                      </p:stCondLst>
                      <p:childTnLst>
                        <p:par>
                          <p:cTn id="215" fill="hold">
                            <p:stCondLst>
                              <p:cond delay="0"/>
                            </p:stCondLst>
                            <p:childTnLst>
                              <p:par>
                                <p:cTn id="216" presetID="4" presetClass="entr" presetSubtype="16" fill="hold" grpId="0" nodeType="clickEffect">
                                  <p:stCondLst>
                                    <p:cond delay="0"/>
                                  </p:stCondLst>
                                  <p:childTnLst>
                                    <p:set>
                                      <p:cBhvr>
                                        <p:cTn id="217" dur="1" fill="hold">
                                          <p:stCondLst>
                                            <p:cond delay="0"/>
                                          </p:stCondLst>
                                        </p:cTn>
                                        <p:tgtEl>
                                          <p:spTgt spid="300"/>
                                        </p:tgtEl>
                                        <p:attrNameLst>
                                          <p:attrName>style.visibility</p:attrName>
                                        </p:attrNameLst>
                                      </p:cBhvr>
                                      <p:to>
                                        <p:strVal val="visible"/>
                                      </p:to>
                                    </p:set>
                                    <p:animEffect transition="in" filter="box(in)">
                                      <p:cBhvr>
                                        <p:cTn id="218"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animBg="1"/>
      <p:bldP spid="47" grpId="0" animBg="1"/>
      <p:bldP spid="47" grpId="1" animBg="1"/>
      <p:bldP spid="48" grpId="0" animBg="1"/>
      <p:bldP spid="49" grpId="0"/>
      <p:bldP spid="273" grpId="0"/>
      <p:bldP spid="277" grpId="0"/>
      <p:bldP spid="278" grpId="0"/>
      <p:bldP spid="280" grpId="0"/>
      <p:bldP spid="281" grpId="0" animBg="1"/>
      <p:bldP spid="282" grpId="0"/>
      <p:bldP spid="283" grpId="0"/>
      <p:bldP spid="293" grpId="0"/>
      <p:bldP spid="294" grpId="0"/>
      <p:bldP spid="298" grpId="0"/>
      <p:bldP spid="299" grpId="0"/>
      <p:bldP spid="300" grpId="0" animBg="1"/>
      <p:bldP spid="301" grpId="0" animBg="1"/>
      <p:bldP spid="302" grpId="0" animBg="1"/>
      <p:bldP spid="303" grpId="0"/>
      <p:bldP spid="3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5" name="Organigramme : Alternative 4"/>
          <p:cNvSpPr/>
          <p:nvPr/>
        </p:nvSpPr>
        <p:spPr>
          <a:xfrm>
            <a:off x="2214546" y="1857364"/>
            <a:ext cx="5143536" cy="2071702"/>
          </a:xfrm>
          <a:prstGeom prst="flowChartAlternateProcess">
            <a:avLst/>
          </a:prstGeom>
          <a:ln>
            <a:solidFill>
              <a:schemeClr val="bg1"/>
            </a:solidFill>
          </a:ln>
          <a:effectLst>
            <a:reflection blurRad="6350" stA="50000" endA="300" endPos="38500" dist="50800" dir="5400000" sy="-100000" algn="bl" rotWithShape="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dirty="0" smtClean="0">
                <a:solidFill>
                  <a:schemeClr val="tx2"/>
                </a:solidFill>
              </a:rPr>
              <a:t> </a:t>
            </a:r>
            <a:r>
              <a:rPr lang="fr-FR" sz="5400" b="1" dirty="0" smtClean="0">
                <a:solidFill>
                  <a:schemeClr val="tx2"/>
                </a:solidFill>
                <a:effectLst>
                  <a:reflection blurRad="6350" stA="50000" endA="300" endPos="50000" dist="29997" dir="5400000" sy="-100000" algn="bl" rotWithShape="0"/>
                </a:effectLst>
              </a:rPr>
              <a:t>transport de glucose</a:t>
            </a:r>
            <a:endParaRPr lang="fr-FR" sz="5400" b="1" dirty="0">
              <a:solidFill>
                <a:schemeClr val="tx2"/>
              </a:solidFill>
              <a:effectLst>
                <a:reflection blurRad="6350" stA="50000" endA="300" endPos="50000" dist="29997" dir="5400000" sy="-100000" algn="bl" rotWithShape="0"/>
              </a:effectLst>
            </a:endParaRPr>
          </a:p>
        </p:txBody>
      </p:sp>
      <p:pic>
        <p:nvPicPr>
          <p:cNvPr id="6" name="Picture 10" descr="Image associée"/>
          <p:cNvPicPr>
            <a:picLocks noChangeAspect="1" noChangeArrowheads="1"/>
          </p:cNvPicPr>
          <p:nvPr/>
        </p:nvPicPr>
        <p:blipFill>
          <a:blip r:embed="rId2" cstate="print"/>
          <a:srcRect/>
          <a:stretch>
            <a:fillRect/>
          </a:stretch>
        </p:blipFill>
        <p:spPr bwMode="auto">
          <a:xfrm>
            <a:off x="0" y="4571984"/>
            <a:ext cx="2768138" cy="228601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714356"/>
            <a:ext cx="3071835" cy="500066"/>
          </a:xfrm>
        </p:spPr>
        <p:txBody>
          <a:bodyPr>
            <a:noAutofit/>
          </a:bodyPr>
          <a:lstStyle/>
          <a:p>
            <a:pPr>
              <a:buNone/>
            </a:pPr>
            <a:r>
              <a:rPr lang="fr-FR" sz="2400" b="1" dirty="0" smtClean="0">
                <a:solidFill>
                  <a:schemeClr val="tx2"/>
                </a:solidFill>
                <a:effectLst>
                  <a:reflection blurRad="6350" stA="55000" endA="300" endPos="45500" dir="5400000" sy="-100000" algn="bl" rotWithShape="0"/>
                </a:effectLst>
              </a:rPr>
              <a:t>Transport facilité</a:t>
            </a:r>
            <a:endParaRPr lang="fr-FR" sz="2400" dirty="0">
              <a:solidFill>
                <a:schemeClr val="tx2"/>
              </a:solidFill>
              <a:effectLst>
                <a:reflection blurRad="6350" stA="55000" endA="300" endPos="45500" dir="5400000" sy="-100000" algn="bl" rotWithShape="0"/>
              </a:effectLst>
            </a:endParaRPr>
          </a:p>
        </p:txBody>
      </p:sp>
      <p:sp>
        <p:nvSpPr>
          <p:cNvPr id="4" name="Espace réservé du contenu 3"/>
          <p:cNvSpPr>
            <a:spLocks noGrp="1"/>
          </p:cNvSpPr>
          <p:nvPr>
            <p:ph sz="half" idx="2"/>
          </p:nvPr>
        </p:nvSpPr>
        <p:spPr>
          <a:xfrm>
            <a:off x="857224" y="2714620"/>
            <a:ext cx="1143008" cy="428628"/>
          </a:xfrm>
        </p:spPr>
        <p:txBody>
          <a:bodyPr>
            <a:normAutofit/>
          </a:bodyPr>
          <a:lstStyle/>
          <a:p>
            <a:pPr>
              <a:buNone/>
            </a:pPr>
            <a:r>
              <a:rPr lang="fr-FR" sz="2000" b="1" dirty="0" smtClean="0">
                <a:solidFill>
                  <a:schemeClr val="bg1">
                    <a:lumMod val="50000"/>
                  </a:schemeClr>
                </a:solidFill>
                <a:latin typeface="Arial" pitchFamily="34" charset="0"/>
                <a:cs typeface="Arial" pitchFamily="34" charset="0"/>
              </a:rPr>
              <a:t>GLUT4</a:t>
            </a:r>
            <a:endParaRPr lang="fr-FR" sz="2000" dirty="0">
              <a:solidFill>
                <a:schemeClr val="bg1">
                  <a:lumMod val="50000"/>
                </a:schemeClr>
              </a:solidFill>
              <a:latin typeface="Arial" pitchFamily="34" charset="0"/>
              <a:cs typeface="Arial" pitchFamily="34" charset="0"/>
            </a:endParaRPr>
          </a:p>
        </p:txBody>
      </p:sp>
      <p:sp>
        <p:nvSpPr>
          <p:cNvPr id="5" name="Flèche courbée vers la droite 4"/>
          <p:cNvSpPr/>
          <p:nvPr/>
        </p:nvSpPr>
        <p:spPr>
          <a:xfrm>
            <a:off x="285720" y="2643182"/>
            <a:ext cx="428628" cy="35889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chemeClr val="tx1"/>
              </a:solidFill>
            </a:endParaRPr>
          </a:p>
        </p:txBody>
      </p:sp>
      <p:sp>
        <p:nvSpPr>
          <p:cNvPr id="6" name="ZoneTexte 5"/>
          <p:cNvSpPr txBox="1"/>
          <p:nvPr/>
        </p:nvSpPr>
        <p:spPr>
          <a:xfrm>
            <a:off x="2000232" y="2714620"/>
            <a:ext cx="2928957" cy="646331"/>
          </a:xfrm>
          <a:prstGeom prst="rect">
            <a:avLst/>
          </a:prstGeom>
          <a:noFill/>
        </p:spPr>
        <p:txBody>
          <a:bodyPr wrap="square" rtlCol="0">
            <a:spAutoFit/>
          </a:bodyPr>
          <a:lstStyle/>
          <a:p>
            <a:pPr>
              <a:buFont typeface="Wingdings" pitchFamily="2" charset="2"/>
              <a:buChar char="§"/>
            </a:pPr>
            <a:r>
              <a:rPr lang="fr-FR" dirty="0" smtClean="0">
                <a:solidFill>
                  <a:schemeClr val="accent2">
                    <a:lumMod val="75000"/>
                  </a:schemeClr>
                </a:solidFill>
              </a:rPr>
              <a:t>Les muscles squelettiques </a:t>
            </a:r>
          </a:p>
          <a:p>
            <a:pPr>
              <a:buFont typeface="Wingdings" pitchFamily="2" charset="2"/>
              <a:buChar char="§"/>
            </a:pPr>
            <a:r>
              <a:rPr lang="fr-FR" dirty="0" smtClean="0">
                <a:solidFill>
                  <a:schemeClr val="accent2">
                    <a:lumMod val="75000"/>
                  </a:schemeClr>
                </a:solidFill>
              </a:rPr>
              <a:t> le tissu adipeux</a:t>
            </a:r>
            <a:endParaRPr lang="fr-FR" dirty="0">
              <a:solidFill>
                <a:schemeClr val="accent2">
                  <a:lumMod val="75000"/>
                </a:schemeClr>
              </a:solidFill>
            </a:endParaRPr>
          </a:p>
        </p:txBody>
      </p:sp>
      <p:sp>
        <p:nvSpPr>
          <p:cNvPr id="7" name="ZoneTexte 6"/>
          <p:cNvSpPr txBox="1"/>
          <p:nvPr/>
        </p:nvSpPr>
        <p:spPr>
          <a:xfrm>
            <a:off x="928662" y="3929066"/>
            <a:ext cx="1428760" cy="400110"/>
          </a:xfrm>
          <a:prstGeom prst="rect">
            <a:avLst/>
          </a:prstGeom>
          <a:noFill/>
        </p:spPr>
        <p:txBody>
          <a:bodyPr wrap="square" rtlCol="0">
            <a:spAutoFit/>
          </a:bodyPr>
          <a:lstStyle/>
          <a:p>
            <a:r>
              <a:rPr lang="fr-FR" sz="2000" b="1" dirty="0" smtClean="0">
                <a:solidFill>
                  <a:schemeClr val="bg1">
                    <a:lumMod val="50000"/>
                  </a:schemeClr>
                </a:solidFill>
                <a:latin typeface="Arial" pitchFamily="34" charset="0"/>
                <a:cs typeface="Arial" pitchFamily="34" charset="0"/>
              </a:rPr>
              <a:t>GLUT2</a:t>
            </a:r>
            <a:endParaRPr lang="fr-FR" sz="2000" dirty="0">
              <a:solidFill>
                <a:schemeClr val="bg1">
                  <a:lumMod val="50000"/>
                </a:schemeClr>
              </a:solidFill>
              <a:latin typeface="Arial" pitchFamily="34" charset="0"/>
              <a:cs typeface="Arial" pitchFamily="34" charset="0"/>
            </a:endParaRPr>
          </a:p>
        </p:txBody>
      </p:sp>
      <p:sp>
        <p:nvSpPr>
          <p:cNvPr id="8" name="Flèche courbée vers la droite 7"/>
          <p:cNvSpPr/>
          <p:nvPr/>
        </p:nvSpPr>
        <p:spPr>
          <a:xfrm>
            <a:off x="285720" y="3929066"/>
            <a:ext cx="428628" cy="35889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chemeClr val="tx1"/>
              </a:solidFill>
            </a:endParaRPr>
          </a:p>
        </p:txBody>
      </p:sp>
      <p:sp>
        <p:nvSpPr>
          <p:cNvPr id="9" name="ZoneTexte 8"/>
          <p:cNvSpPr txBox="1"/>
          <p:nvPr/>
        </p:nvSpPr>
        <p:spPr>
          <a:xfrm>
            <a:off x="1857356" y="4000504"/>
            <a:ext cx="3429024" cy="1200329"/>
          </a:xfrm>
          <a:prstGeom prst="rect">
            <a:avLst/>
          </a:prstGeom>
          <a:noFill/>
        </p:spPr>
        <p:txBody>
          <a:bodyPr wrap="square" rtlCol="0">
            <a:spAutoFit/>
          </a:bodyPr>
          <a:lstStyle/>
          <a:p>
            <a:pPr>
              <a:buFont typeface="Wingdings" pitchFamily="2" charset="2"/>
              <a:buChar char="§"/>
            </a:pPr>
            <a:r>
              <a:rPr lang="fr-FR" dirty="0" smtClean="0">
                <a:solidFill>
                  <a:schemeClr val="accent2">
                    <a:lumMod val="75000"/>
                  </a:schemeClr>
                </a:solidFill>
              </a:rPr>
              <a:t>les hépatocytes </a:t>
            </a:r>
          </a:p>
          <a:p>
            <a:pPr>
              <a:buFont typeface="Wingdings" pitchFamily="2" charset="2"/>
              <a:buChar char="§"/>
            </a:pPr>
            <a:r>
              <a:rPr lang="fr-FR" dirty="0" smtClean="0">
                <a:solidFill>
                  <a:schemeClr val="accent2">
                    <a:lumMod val="75000"/>
                  </a:schemeClr>
                </a:solidFill>
              </a:rPr>
              <a:t> la cellule β du pancréas endocrine. </a:t>
            </a:r>
            <a:br>
              <a:rPr lang="fr-FR" dirty="0" smtClean="0">
                <a:solidFill>
                  <a:schemeClr val="accent2">
                    <a:lumMod val="75000"/>
                  </a:schemeClr>
                </a:solidFill>
              </a:rPr>
            </a:br>
            <a:endParaRPr lang="fr-FR" dirty="0">
              <a:solidFill>
                <a:schemeClr val="accent2">
                  <a:lumMod val="75000"/>
                </a:schemeClr>
              </a:solidFill>
            </a:endParaRPr>
          </a:p>
        </p:txBody>
      </p:sp>
      <p:pic>
        <p:nvPicPr>
          <p:cNvPr id="10" name="Image 9" descr="Entree glucose transporteur GLUT4 transport passif facilite biochimej"/>
          <p:cNvPicPr/>
          <p:nvPr/>
        </p:nvPicPr>
        <p:blipFill>
          <a:blip r:embed="rId2"/>
          <a:srcRect/>
          <a:stretch>
            <a:fillRect/>
          </a:stretch>
        </p:blipFill>
        <p:spPr bwMode="auto">
          <a:xfrm>
            <a:off x="4929190" y="2285992"/>
            <a:ext cx="4214810" cy="4572008"/>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
        <p:nvSpPr>
          <p:cNvPr id="11" name="Rectangle 10"/>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12" name="ZoneTexte 11"/>
          <p:cNvSpPr txBox="1"/>
          <p:nvPr/>
        </p:nvSpPr>
        <p:spPr>
          <a:xfrm>
            <a:off x="214282" y="1500174"/>
            <a:ext cx="8643998" cy="646331"/>
          </a:xfrm>
          <a:prstGeom prst="rect">
            <a:avLst/>
          </a:prstGeom>
          <a:noFill/>
        </p:spPr>
        <p:txBody>
          <a:bodyPr wrap="square" rtlCol="0">
            <a:spAutoFit/>
          </a:bodyPr>
          <a:lstStyle/>
          <a:p>
            <a:pPr>
              <a:buFont typeface="Wingdings" pitchFamily="2" charset="2"/>
              <a:buChar char="Ø"/>
            </a:pPr>
            <a:r>
              <a:rPr lang="fr-FR" dirty="0" smtClean="0"/>
              <a:t>Il est assuré par des membres de la famille des transporteurs GLUT ("</a:t>
            </a:r>
            <a:r>
              <a:rPr lang="fr-FR" i="1" dirty="0" smtClean="0"/>
              <a:t>Glucose Transporter »</a:t>
            </a:r>
            <a:r>
              <a:rPr lang="fr-FR" dirty="0" smtClean="0"/>
              <a:t>) ,les plus importantes sont:</a:t>
            </a:r>
            <a:endParaRPr lang="fr-FR"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to="" calcmode="lin" valueType="num">
                                      <p:cBhvr>
                                        <p:cTn id="27" dur="1" fill="hold"/>
                                        <p:tgtEl>
                                          <p:spTgt spid="4">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to="" calcmode="lin" valueType="num">
                                      <p:cBhvr>
                                        <p:cTn id="37" dur="1" fill="hold"/>
                                        <p:tgtEl>
                                          <p:spTgt spid="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to="" calcmode="lin" valueType="num">
                                      <p:cBhvr>
                                        <p:cTn id="42" dur="1" fill="hold"/>
                                        <p:tgtEl>
                                          <p:spTgt spid="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to="" calcmode="lin" valueType="num">
                                      <p:cBhvr>
                                        <p:cTn id="4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p:bldP spid="7" grpId="0"/>
      <p:bldP spid="8" grpId="0" animBg="1"/>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6215105" cy="797226"/>
          </a:xfrm>
        </p:spPr>
        <p:txBody>
          <a:bodyPr>
            <a:noAutofit/>
          </a:bodyPr>
          <a:lstStyle/>
          <a:p>
            <a:r>
              <a:rPr lang="fr-FR" sz="2800" b="1" dirty="0" smtClean="0">
                <a:effectLst>
                  <a:reflection blurRad="6350" stA="55000" endA="300" endPos="45500" dir="5400000" sy="-100000" algn="bl" rotWithShape="0"/>
                </a:effectLst>
                <a:latin typeface="Arial" pitchFamily="34" charset="0"/>
                <a:cs typeface="Arial" pitchFamily="34" charset="0"/>
              </a:rPr>
              <a:t>Transport actif secondaire</a:t>
            </a:r>
            <a:endParaRPr lang="fr-FR" sz="2800" dirty="0">
              <a:effectLst>
                <a:reflection blurRad="6350" stA="55000" endA="300" endPos="45500" dir="5400000" sy="-100000" algn="bl" rotWithShape="0"/>
              </a:effectLst>
              <a:latin typeface="Arial" pitchFamily="34" charset="0"/>
              <a:cs typeface="Arial" pitchFamily="34" charset="0"/>
            </a:endParaRPr>
          </a:p>
        </p:txBody>
      </p:sp>
      <p:pic>
        <p:nvPicPr>
          <p:cNvPr id="5" name="Espace réservé du contenu 4" descr="Cotransport actif secondaire secondary permease SGLT1 GLUT glucose sodium biochimej"/>
          <p:cNvPicPr>
            <a:picLocks noGrp="1"/>
          </p:cNvPicPr>
          <p:nvPr>
            <p:ph sz="half" idx="1"/>
          </p:nvPr>
        </p:nvPicPr>
        <p:blipFill>
          <a:blip r:embed="rId2"/>
          <a:stretch>
            <a:fillRect/>
          </a:stretch>
        </p:blipFill>
        <p:spPr bwMode="auto">
          <a:xfrm>
            <a:off x="1142976" y="3408188"/>
            <a:ext cx="6929486" cy="3449812"/>
          </a:xfrm>
          <a:prstGeom prst="rect">
            <a:avLst/>
          </a:prstGeom>
          <a:noFill/>
          <a:ln w="9525">
            <a:noFill/>
            <a:miter lim="800000"/>
            <a:headEnd/>
            <a:tailEnd/>
          </a:ln>
        </p:spPr>
      </p:pic>
      <p:sp>
        <p:nvSpPr>
          <p:cNvPr id="4" name="Espace réservé du contenu 3"/>
          <p:cNvSpPr>
            <a:spLocks noGrp="1"/>
          </p:cNvSpPr>
          <p:nvPr>
            <p:ph sz="half" idx="2"/>
          </p:nvPr>
        </p:nvSpPr>
        <p:spPr>
          <a:xfrm>
            <a:off x="1714480" y="1285860"/>
            <a:ext cx="5429286" cy="571504"/>
          </a:xfrm>
        </p:spPr>
        <p:txBody>
          <a:bodyPr>
            <a:normAutofit/>
          </a:bodyPr>
          <a:lstStyle/>
          <a:p>
            <a:pPr>
              <a:buNone/>
            </a:pPr>
            <a:r>
              <a:rPr lang="fr-FR" sz="2000" dirty="0" smtClean="0">
                <a:solidFill>
                  <a:schemeClr val="accent2">
                    <a:lumMod val="75000"/>
                  </a:schemeClr>
                </a:solidFill>
              </a:rPr>
              <a:t>effectué par le symport Na</a:t>
            </a:r>
            <a:r>
              <a:rPr lang="fr-FR" sz="2000" baseline="30000" dirty="0" smtClean="0">
                <a:solidFill>
                  <a:schemeClr val="accent2">
                    <a:lumMod val="75000"/>
                  </a:schemeClr>
                </a:solidFill>
              </a:rPr>
              <a:t>+</a:t>
            </a:r>
            <a:r>
              <a:rPr lang="fr-FR" sz="2000" dirty="0" smtClean="0">
                <a:solidFill>
                  <a:schemeClr val="accent2">
                    <a:lumMod val="75000"/>
                  </a:schemeClr>
                </a:solidFill>
              </a:rPr>
              <a:t>-glucose</a:t>
            </a:r>
            <a:endParaRPr lang="fr-FR" sz="2000" dirty="0">
              <a:solidFill>
                <a:schemeClr val="accent2">
                  <a:lumMod val="75000"/>
                </a:schemeClr>
              </a:solidFill>
            </a:endParaRPr>
          </a:p>
        </p:txBody>
      </p:sp>
      <p:sp>
        <p:nvSpPr>
          <p:cNvPr id="6" name="ZoneTexte 5"/>
          <p:cNvSpPr txBox="1"/>
          <p:nvPr/>
        </p:nvSpPr>
        <p:spPr>
          <a:xfrm>
            <a:off x="3571868" y="2071678"/>
            <a:ext cx="4786347" cy="707886"/>
          </a:xfrm>
          <a:prstGeom prst="rect">
            <a:avLst/>
          </a:prstGeom>
          <a:noFill/>
        </p:spPr>
        <p:txBody>
          <a:bodyPr wrap="square" rtlCol="0">
            <a:spAutoFit/>
          </a:bodyPr>
          <a:lstStyle/>
          <a:p>
            <a:pPr>
              <a:buFont typeface="Wingdings" pitchFamily="2" charset="2"/>
              <a:buChar char="§"/>
            </a:pPr>
            <a:r>
              <a:rPr lang="fr-FR" sz="2000" dirty="0" smtClean="0">
                <a:solidFill>
                  <a:schemeClr val="accent2">
                    <a:lumMod val="75000"/>
                  </a:schemeClr>
                </a:solidFill>
              </a:rPr>
              <a:t>   l'épithélium du tube digestif </a:t>
            </a:r>
          </a:p>
          <a:p>
            <a:pPr>
              <a:buFont typeface="Wingdings" pitchFamily="2" charset="2"/>
              <a:buChar char="§"/>
            </a:pPr>
            <a:r>
              <a:rPr lang="fr-FR" sz="2000" dirty="0" smtClean="0">
                <a:solidFill>
                  <a:schemeClr val="accent2">
                    <a:lumMod val="75000"/>
                  </a:schemeClr>
                </a:solidFill>
              </a:rPr>
              <a:t>   le tubule rénal </a:t>
            </a:r>
            <a:endParaRPr lang="fr-FR" sz="2000" dirty="0">
              <a:solidFill>
                <a:schemeClr val="accent2">
                  <a:lumMod val="75000"/>
                </a:schemeClr>
              </a:solidFill>
            </a:endParaRPr>
          </a:p>
        </p:txBody>
      </p:sp>
      <p:sp>
        <p:nvSpPr>
          <p:cNvPr id="9" name="ZoneTexte 8"/>
          <p:cNvSpPr txBox="1"/>
          <p:nvPr/>
        </p:nvSpPr>
        <p:spPr>
          <a:xfrm>
            <a:off x="1857356" y="2786058"/>
            <a:ext cx="6786611" cy="400110"/>
          </a:xfrm>
          <a:prstGeom prst="rect">
            <a:avLst/>
          </a:prstGeom>
          <a:noFill/>
        </p:spPr>
        <p:txBody>
          <a:bodyPr wrap="square" rtlCol="0">
            <a:spAutoFit/>
          </a:bodyPr>
          <a:lstStyle/>
          <a:p>
            <a:pPr lvl="0"/>
            <a:r>
              <a:rPr lang="fr-FR" sz="2000" dirty="0" smtClean="0">
                <a:solidFill>
                  <a:schemeClr val="accent2">
                    <a:lumMod val="75000"/>
                  </a:schemeClr>
                </a:solidFill>
                <a:latin typeface="Arial" pitchFamily="34" charset="0"/>
                <a:cs typeface="Arial" pitchFamily="34" charset="0"/>
              </a:rPr>
              <a:t>avec un rapport de un glucose pour un Na</a:t>
            </a:r>
            <a:r>
              <a:rPr lang="fr-FR" sz="2000" baseline="30000" dirty="0" smtClean="0">
                <a:solidFill>
                  <a:schemeClr val="accent2">
                    <a:lumMod val="75000"/>
                  </a:schemeClr>
                </a:solidFill>
                <a:latin typeface="Arial" pitchFamily="34" charset="0"/>
                <a:cs typeface="Arial" pitchFamily="34" charset="0"/>
              </a:rPr>
              <a:t>+</a:t>
            </a:r>
            <a:r>
              <a:rPr lang="fr-FR" sz="2000" dirty="0" smtClean="0">
                <a:solidFill>
                  <a:schemeClr val="accent2">
                    <a:lumMod val="75000"/>
                  </a:schemeClr>
                </a:solidFill>
                <a:latin typeface="Arial" pitchFamily="34" charset="0"/>
                <a:cs typeface="Arial" pitchFamily="34" charset="0"/>
              </a:rPr>
              <a:t>.</a:t>
            </a:r>
            <a:endParaRPr lang="fr-FR" sz="2000" dirty="0">
              <a:solidFill>
                <a:schemeClr val="accent2">
                  <a:lumMod val="75000"/>
                </a:schemeClr>
              </a:solidFill>
              <a:latin typeface="Arial" pitchFamily="34" charset="0"/>
              <a:cs typeface="Arial" pitchFamily="34" charset="0"/>
            </a:endParaRPr>
          </a:p>
        </p:txBody>
      </p:sp>
      <p:sp>
        <p:nvSpPr>
          <p:cNvPr id="12" name="ZoneTexte 11"/>
          <p:cNvSpPr txBox="1"/>
          <p:nvPr/>
        </p:nvSpPr>
        <p:spPr>
          <a:xfrm>
            <a:off x="1785918" y="1714488"/>
            <a:ext cx="3357586" cy="400110"/>
          </a:xfrm>
          <a:prstGeom prst="rect">
            <a:avLst/>
          </a:prstGeom>
          <a:noFill/>
        </p:spPr>
        <p:txBody>
          <a:bodyPr wrap="square" rtlCol="0">
            <a:spAutoFit/>
          </a:bodyPr>
          <a:lstStyle/>
          <a:p>
            <a:r>
              <a:rPr lang="fr-FR" sz="2000" dirty="0" smtClean="0">
                <a:solidFill>
                  <a:schemeClr val="accent2">
                    <a:lumMod val="75000"/>
                  </a:schemeClr>
                </a:solidFill>
                <a:latin typeface="Arial" pitchFamily="34" charset="0"/>
                <a:cs typeface="Arial" pitchFamily="34" charset="0"/>
              </a:rPr>
              <a:t>abondant dans :</a:t>
            </a:r>
            <a:endParaRPr lang="fr-FR" sz="2000" dirty="0">
              <a:solidFill>
                <a:schemeClr val="accent2">
                  <a:lumMod val="75000"/>
                </a:schemeClr>
              </a:solidFill>
              <a:latin typeface="Arial" pitchFamily="34" charset="0"/>
              <a:cs typeface="Arial" pitchFamily="34" charset="0"/>
            </a:endParaRPr>
          </a:p>
        </p:txBody>
      </p:sp>
      <p:sp>
        <p:nvSpPr>
          <p:cNvPr id="8" name="Flèche courbée vers la droite 7"/>
          <p:cNvSpPr/>
          <p:nvPr/>
        </p:nvSpPr>
        <p:spPr>
          <a:xfrm>
            <a:off x="1357290" y="1214422"/>
            <a:ext cx="428628" cy="35889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chemeClr val="tx1"/>
              </a:solidFill>
            </a:endParaRPr>
          </a:p>
        </p:txBody>
      </p:sp>
      <p:sp>
        <p:nvSpPr>
          <p:cNvPr id="10" name="Flèche courbée vers la droite 9"/>
          <p:cNvSpPr/>
          <p:nvPr/>
        </p:nvSpPr>
        <p:spPr>
          <a:xfrm>
            <a:off x="1357290" y="1643050"/>
            <a:ext cx="428628" cy="35889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chemeClr val="tx1"/>
              </a:solidFill>
            </a:endParaRPr>
          </a:p>
        </p:txBody>
      </p:sp>
      <p:sp>
        <p:nvSpPr>
          <p:cNvPr id="11" name="Flèche courbée vers la droite 10"/>
          <p:cNvSpPr/>
          <p:nvPr/>
        </p:nvSpPr>
        <p:spPr>
          <a:xfrm>
            <a:off x="1357290" y="2714620"/>
            <a:ext cx="428628" cy="35889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chemeClr val="tx1"/>
              </a:solidFill>
            </a:endParaRPr>
          </a:p>
        </p:txBody>
      </p:sp>
      <p:sp>
        <p:nvSpPr>
          <p:cNvPr id="13" name="Rectangle 1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9" grpId="0"/>
      <p:bldP spid="12" grpId="0"/>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5992"/>
            <a:ext cx="8858280" cy="1857388"/>
          </a:xfrm>
        </p:spPr>
        <p:txBody>
          <a:bodyPr>
            <a:normAutofit/>
          </a:bodyPr>
          <a:lstStyle/>
          <a:p>
            <a:pPr algn="ctr"/>
            <a:r>
              <a:rPr lang="fr-FR" sz="5400" b="1" dirty="0" smtClean="0">
                <a:solidFill>
                  <a:srgbClr val="00B050"/>
                </a:solidFill>
                <a:effectLst>
                  <a:reflection blurRad="6350" stA="55000" endA="300" endPos="45500" dir="5400000" sy="-100000" algn="bl" rotWithShape="0"/>
                </a:effectLst>
                <a:latin typeface="Aharoni" pitchFamily="2" charset="-79"/>
                <a:cs typeface="Aharoni" pitchFamily="2" charset="-79"/>
              </a:rPr>
              <a:t>Glycogénogenèse</a:t>
            </a:r>
            <a:br>
              <a:rPr lang="fr-FR" sz="5400" b="1" dirty="0" smtClean="0">
                <a:solidFill>
                  <a:srgbClr val="00B050"/>
                </a:solidFill>
                <a:effectLst>
                  <a:reflection blurRad="6350" stA="55000" endA="300" endPos="45500" dir="5400000" sy="-100000" algn="bl" rotWithShape="0"/>
                </a:effectLst>
                <a:latin typeface="Aharoni" pitchFamily="2" charset="-79"/>
                <a:cs typeface="Aharoni" pitchFamily="2" charset="-79"/>
              </a:rPr>
            </a:br>
            <a:r>
              <a:rPr lang="fr-FR" sz="5400" b="1" dirty="0" smtClean="0">
                <a:solidFill>
                  <a:srgbClr val="00B050"/>
                </a:solidFill>
                <a:effectLst>
                  <a:reflection blurRad="6350" stA="55000" endA="300" endPos="45500" dir="5400000" sy="-100000" algn="bl" rotWithShape="0"/>
                </a:effectLst>
                <a:latin typeface="Aharoni" pitchFamily="2" charset="-79"/>
                <a:cs typeface="Aharoni" pitchFamily="2" charset="-79"/>
              </a:rPr>
              <a:t> (période post-prandiale)</a:t>
            </a:r>
            <a:endParaRPr lang="fr-FR" sz="5400" b="1" dirty="0">
              <a:solidFill>
                <a:srgbClr val="00B050"/>
              </a:solidFill>
              <a:effectLst>
                <a:reflection blurRad="6350" stA="55000" endA="300" endPos="45500" dir="5400000" sy="-100000" algn="bl" rotWithShape="0"/>
              </a:effectLst>
              <a:latin typeface="Aharoni" pitchFamily="2" charset="-79"/>
              <a:cs typeface="Aharoni" pitchFamily="2" charset="-79"/>
            </a:endParaRPr>
          </a:p>
        </p:txBody>
      </p:sp>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5" name="Picture 6" descr="Résultat de recherche d'images pour &quot;‫رموز الحيرة والتفكير‬‎&quot;"/>
          <p:cNvPicPr>
            <a:picLocks noChangeAspect="1" noChangeArrowheads="1"/>
          </p:cNvPicPr>
          <p:nvPr/>
        </p:nvPicPr>
        <p:blipFill>
          <a:blip r:embed="rId2"/>
          <a:srcRect/>
          <a:stretch>
            <a:fillRect/>
          </a:stretch>
        </p:blipFill>
        <p:spPr bwMode="auto">
          <a:xfrm>
            <a:off x="0" y="500042"/>
            <a:ext cx="1643042" cy="207023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71802" y="785794"/>
            <a:ext cx="2357454" cy="646331"/>
          </a:xfrm>
          <a:prstGeom prst="rect">
            <a:avLst/>
          </a:prstGeom>
          <a:noFill/>
        </p:spPr>
        <p:txBody>
          <a:bodyPr wrap="square" rtlCol="0">
            <a:spAutoFit/>
          </a:bodyPr>
          <a:lstStyle/>
          <a:p>
            <a:r>
              <a:rPr lang="fr-FR" sz="3600" b="1" dirty="0" smtClean="0">
                <a:solidFill>
                  <a:srgbClr val="0070C0"/>
                </a:solidFill>
              </a:rPr>
              <a:t> </a:t>
            </a:r>
            <a:r>
              <a:rPr lang="fr-FR" sz="3600" b="1" dirty="0" smtClean="0">
                <a:solidFill>
                  <a:srgbClr val="0070C0"/>
                </a:solidFill>
                <a:effectLst>
                  <a:reflection blurRad="6350" stA="55000" endA="300" endPos="45500" dir="5400000" sy="-100000" algn="bl" rotWithShape="0"/>
                </a:effectLst>
              </a:rPr>
              <a:t>objectif</a:t>
            </a:r>
            <a:endParaRPr lang="fr-FR" sz="3600" b="1" dirty="0">
              <a:solidFill>
                <a:srgbClr val="0070C0"/>
              </a:solidFill>
              <a:effectLst>
                <a:reflection blurRad="6350" stA="55000" endA="300" endPos="45500" dir="5400000" sy="-100000" algn="bl" rotWithShape="0"/>
              </a:effectLst>
            </a:endParaRPr>
          </a:p>
        </p:txBody>
      </p:sp>
      <p:sp>
        <p:nvSpPr>
          <p:cNvPr id="6" name="ZoneTexte 5"/>
          <p:cNvSpPr txBox="1"/>
          <p:nvPr/>
        </p:nvSpPr>
        <p:spPr>
          <a:xfrm>
            <a:off x="500034" y="1714488"/>
            <a:ext cx="3857652" cy="461665"/>
          </a:xfrm>
          <a:prstGeom prst="rect">
            <a:avLst/>
          </a:prstGeom>
          <a:noFill/>
        </p:spPr>
        <p:txBody>
          <a:bodyPr wrap="square" rtlCol="0">
            <a:spAutoFit/>
          </a:bodyPr>
          <a:lstStyle/>
          <a:p>
            <a:pPr>
              <a:buFont typeface="Arial" pitchFamily="34" charset="0"/>
              <a:buChar char="•"/>
            </a:pPr>
            <a:r>
              <a:rPr lang="fr-FR" sz="2400" b="1" dirty="0" smtClean="0">
                <a:solidFill>
                  <a:srgbClr val="7030A0"/>
                </a:solidFill>
              </a:rPr>
              <a:t>dans le foie:</a:t>
            </a:r>
            <a:endParaRPr lang="fr-FR" sz="2400" b="1" dirty="0">
              <a:solidFill>
                <a:srgbClr val="7030A0"/>
              </a:solidFill>
            </a:endParaRPr>
          </a:p>
        </p:txBody>
      </p:sp>
      <p:sp>
        <p:nvSpPr>
          <p:cNvPr id="7" name="ZoneTexte 6"/>
          <p:cNvSpPr txBox="1"/>
          <p:nvPr/>
        </p:nvSpPr>
        <p:spPr>
          <a:xfrm>
            <a:off x="1000100" y="2357430"/>
            <a:ext cx="6643734" cy="523220"/>
          </a:xfrm>
          <a:prstGeom prst="rect">
            <a:avLst/>
          </a:prstGeom>
          <a:noFill/>
        </p:spPr>
        <p:txBody>
          <a:bodyPr wrap="square" rtlCol="0">
            <a:spAutoFit/>
          </a:bodyPr>
          <a:lstStyle/>
          <a:p>
            <a:pPr>
              <a:buFont typeface="Wingdings" pitchFamily="2" charset="2"/>
              <a:buChar char="ü"/>
            </a:pPr>
            <a:r>
              <a:rPr lang="fr-FR" dirty="0" smtClean="0"/>
              <a:t> </a:t>
            </a:r>
            <a:r>
              <a:rPr lang="fr-FR" sz="2800" dirty="0" smtClean="0"/>
              <a:t>mise en réserve du glucose en exés</a:t>
            </a:r>
            <a:endParaRPr lang="fr-FR" sz="2800" dirty="0"/>
          </a:p>
        </p:txBody>
      </p:sp>
      <p:sp>
        <p:nvSpPr>
          <p:cNvPr id="8" name="ZoneTexte 7"/>
          <p:cNvSpPr txBox="1"/>
          <p:nvPr/>
        </p:nvSpPr>
        <p:spPr>
          <a:xfrm>
            <a:off x="571472" y="3214686"/>
            <a:ext cx="3857652" cy="461665"/>
          </a:xfrm>
          <a:prstGeom prst="rect">
            <a:avLst/>
          </a:prstGeom>
          <a:noFill/>
        </p:spPr>
        <p:txBody>
          <a:bodyPr wrap="square" rtlCol="0">
            <a:spAutoFit/>
          </a:bodyPr>
          <a:lstStyle/>
          <a:p>
            <a:pPr>
              <a:buFont typeface="Arial" pitchFamily="34" charset="0"/>
              <a:buChar char="•"/>
            </a:pPr>
            <a:r>
              <a:rPr lang="fr-FR" dirty="0" smtClean="0">
                <a:solidFill>
                  <a:srgbClr val="7030A0"/>
                </a:solidFill>
              </a:rPr>
              <a:t> </a:t>
            </a:r>
            <a:r>
              <a:rPr lang="fr-FR" sz="2400" b="1" dirty="0" smtClean="0">
                <a:solidFill>
                  <a:srgbClr val="7030A0"/>
                </a:solidFill>
              </a:rPr>
              <a:t>dans les muscles:</a:t>
            </a:r>
            <a:endParaRPr lang="fr-FR" sz="2400" b="1" dirty="0">
              <a:solidFill>
                <a:srgbClr val="7030A0"/>
              </a:solidFill>
            </a:endParaRPr>
          </a:p>
        </p:txBody>
      </p:sp>
      <p:sp>
        <p:nvSpPr>
          <p:cNvPr id="9" name="ZoneTexte 8"/>
          <p:cNvSpPr txBox="1"/>
          <p:nvPr/>
        </p:nvSpPr>
        <p:spPr>
          <a:xfrm>
            <a:off x="1071538" y="3929066"/>
            <a:ext cx="6858048" cy="523220"/>
          </a:xfrm>
          <a:prstGeom prst="rect">
            <a:avLst/>
          </a:prstGeom>
          <a:noFill/>
        </p:spPr>
        <p:txBody>
          <a:bodyPr wrap="square" rtlCol="0">
            <a:spAutoFit/>
          </a:bodyPr>
          <a:lstStyle/>
          <a:p>
            <a:pPr>
              <a:buFont typeface="Wingdings" pitchFamily="2" charset="2"/>
              <a:buChar char="ü"/>
            </a:pPr>
            <a:r>
              <a:rPr lang="fr-FR" dirty="0" smtClean="0"/>
              <a:t> </a:t>
            </a:r>
            <a:r>
              <a:rPr lang="fr-FR" sz="2800" dirty="0" smtClean="0"/>
              <a:t>régénération du stock glycogénique</a:t>
            </a:r>
            <a:endParaRPr lang="fr-FR" sz="2800" dirty="0"/>
          </a:p>
        </p:txBody>
      </p:sp>
      <p:pic>
        <p:nvPicPr>
          <p:cNvPr id="10" name="Picture 9"/>
          <p:cNvPicPr>
            <a:picLocks noChangeAspect="1" noChangeArrowheads="1"/>
          </p:cNvPicPr>
          <p:nvPr/>
        </p:nvPicPr>
        <p:blipFill>
          <a:blip r:embed="rId2"/>
          <a:srcRect/>
          <a:stretch>
            <a:fillRect/>
          </a:stretch>
        </p:blipFill>
        <p:spPr bwMode="auto">
          <a:xfrm>
            <a:off x="7643834" y="4857760"/>
            <a:ext cx="1295400" cy="1838325"/>
          </a:xfrm>
          <a:prstGeom prst="rect">
            <a:avLst/>
          </a:prstGeom>
          <a:noFill/>
          <a:ln w="9525">
            <a:noFill/>
            <a:miter lim="800000"/>
            <a:headEnd/>
            <a:tailEnd/>
          </a:ln>
          <a:effectLst/>
        </p:spPr>
      </p:pic>
      <p:sp>
        <p:nvSpPr>
          <p:cNvPr id="11" name="Rectangle 10"/>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ulle ronde 9"/>
          <p:cNvSpPr/>
          <p:nvPr/>
        </p:nvSpPr>
        <p:spPr>
          <a:xfrm>
            <a:off x="0" y="714356"/>
            <a:ext cx="2643206" cy="1327004"/>
          </a:xfrm>
          <a:prstGeom prst="wedgeEllipseCallout">
            <a:avLst>
              <a:gd name="adj1" fmla="val 13896"/>
              <a:gd name="adj2" fmla="val 63306"/>
            </a:avLst>
          </a:prstGeom>
          <a:solidFill>
            <a:srgbClr val="FFC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glucose sanguin filtre à travers le capillaire dans le  liquide intestinal</a:t>
            </a:r>
            <a:endParaRPr lang="fr-FR" sz="1400" dirty="0">
              <a:solidFill>
                <a:schemeClr val="tx1"/>
              </a:solidFill>
            </a:endParaRPr>
          </a:p>
        </p:txBody>
      </p:sp>
      <p:sp>
        <p:nvSpPr>
          <p:cNvPr id="12" name="Bulle ronde 11"/>
          <p:cNvSpPr/>
          <p:nvPr/>
        </p:nvSpPr>
        <p:spPr>
          <a:xfrm>
            <a:off x="6000760" y="2428868"/>
            <a:ext cx="2643206" cy="898376"/>
          </a:xfrm>
          <a:prstGeom prst="wedgeEllipseCallout">
            <a:avLst>
              <a:gd name="adj1" fmla="val -75420"/>
              <a:gd name="adj2" fmla="val -328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fermeture d'un canal potassique </a:t>
            </a:r>
            <a:endParaRPr lang="fr-FR" sz="1400" dirty="0"/>
          </a:p>
        </p:txBody>
      </p:sp>
      <p:sp>
        <p:nvSpPr>
          <p:cNvPr id="13" name="Bulle ronde 12"/>
          <p:cNvSpPr/>
          <p:nvPr/>
        </p:nvSpPr>
        <p:spPr>
          <a:xfrm>
            <a:off x="6215074" y="3286124"/>
            <a:ext cx="2643206" cy="1327004"/>
          </a:xfrm>
          <a:prstGeom prst="wedgeEllipseCallout">
            <a:avLst>
              <a:gd name="adj1" fmla="val -73684"/>
              <a:gd name="adj2" fmla="val -40650"/>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solidFill>
                  <a:schemeClr val="tx1"/>
                </a:solidFill>
              </a:rPr>
              <a:t>Le métabolisme du glucose dans la cellule β augmente le rapport  ATP/ADP</a:t>
            </a:r>
            <a:r>
              <a:rPr lang="fr-FR" dirty="0" smtClean="0">
                <a:solidFill>
                  <a:schemeClr val="tx1"/>
                </a:solidFill>
              </a:rPr>
              <a:t>. </a:t>
            </a:r>
            <a:endParaRPr lang="fr-FR" dirty="0">
              <a:solidFill>
                <a:schemeClr val="tx1"/>
              </a:solidFill>
            </a:endParaRPr>
          </a:p>
        </p:txBody>
      </p:sp>
      <p:sp>
        <p:nvSpPr>
          <p:cNvPr id="14" name="Bulle ronde 13"/>
          <p:cNvSpPr/>
          <p:nvPr/>
        </p:nvSpPr>
        <p:spPr>
          <a:xfrm>
            <a:off x="1142976" y="642918"/>
            <a:ext cx="2643206" cy="1327004"/>
          </a:xfrm>
          <a:prstGeom prst="wedgeEllipseCallout">
            <a:avLst>
              <a:gd name="adj1" fmla="val 4536"/>
              <a:gd name="adj2" fmla="val 71003"/>
            </a:avLst>
          </a:prstGeom>
          <a:solidFill>
            <a:srgbClr val="CFFBA7"/>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schemeClr val="tx1"/>
                </a:solidFill>
              </a:rPr>
              <a:t>baigne  les cellules B des  ilots de langerhans  </a:t>
            </a:r>
            <a:endParaRPr lang="fr-FR" sz="1400" dirty="0">
              <a:solidFill>
                <a:schemeClr val="tx1"/>
              </a:solidFill>
            </a:endParaRPr>
          </a:p>
        </p:txBody>
      </p:sp>
      <p:sp>
        <p:nvSpPr>
          <p:cNvPr id="15" name="Bulle ronde 14"/>
          <p:cNvSpPr/>
          <p:nvPr/>
        </p:nvSpPr>
        <p:spPr>
          <a:xfrm>
            <a:off x="5214942" y="1285860"/>
            <a:ext cx="2643206" cy="1327004"/>
          </a:xfrm>
          <a:prstGeom prst="wedgeEllipseCallout">
            <a:avLst>
              <a:gd name="adj1" fmla="val -59637"/>
              <a:gd name="adj2" fmla="val 49675"/>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400" dirty="0" smtClean="0">
                <a:solidFill>
                  <a:schemeClr val="tx1"/>
                </a:solidFill>
              </a:rPr>
              <a:t>L'entrée du glucose  est immédiatement suivie de sa phosphorylation par une  hexokinase</a:t>
            </a:r>
            <a:endParaRPr lang="fr-FR" sz="1400" dirty="0">
              <a:solidFill>
                <a:schemeClr val="tx1"/>
              </a:solidFill>
            </a:endParaRPr>
          </a:p>
        </p:txBody>
      </p:sp>
      <p:sp>
        <p:nvSpPr>
          <p:cNvPr id="16" name="Bulle ronde 15"/>
          <p:cNvSpPr/>
          <p:nvPr/>
        </p:nvSpPr>
        <p:spPr>
          <a:xfrm>
            <a:off x="3071802" y="642918"/>
            <a:ext cx="2643206" cy="1327004"/>
          </a:xfrm>
          <a:prstGeom prst="wedgeEllipseCallout">
            <a:avLst>
              <a:gd name="adj1" fmla="val -10740"/>
              <a:gd name="adj2" fmla="val 69809"/>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t>La cellule importe le glucose par un transporteur non saturable GLUT2</a:t>
            </a:r>
            <a:r>
              <a:rPr lang="fr-FR" dirty="0" smtClean="0"/>
              <a:t> </a:t>
            </a:r>
            <a:endParaRPr lang="fr-FR" dirty="0"/>
          </a:p>
        </p:txBody>
      </p:sp>
      <p:sp>
        <p:nvSpPr>
          <p:cNvPr id="17" name="Bulle ronde 16"/>
          <p:cNvSpPr/>
          <p:nvPr/>
        </p:nvSpPr>
        <p:spPr>
          <a:xfrm>
            <a:off x="6429388" y="4500570"/>
            <a:ext cx="2428892" cy="714380"/>
          </a:xfrm>
          <a:prstGeom prst="wedgeEllipseCallout">
            <a:avLst>
              <a:gd name="adj1" fmla="val -78150"/>
              <a:gd name="adj2" fmla="val -105321"/>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dépolarise la cellule β </a:t>
            </a:r>
            <a:endParaRPr lang="fr-FR" sz="1400" dirty="0"/>
          </a:p>
        </p:txBody>
      </p:sp>
      <p:sp>
        <p:nvSpPr>
          <p:cNvPr id="18" name="Bulle ronde 17"/>
          <p:cNvSpPr/>
          <p:nvPr/>
        </p:nvSpPr>
        <p:spPr>
          <a:xfrm>
            <a:off x="5214910" y="5357826"/>
            <a:ext cx="3929090" cy="1357322"/>
          </a:xfrm>
          <a:prstGeom prst="wedgeEllipseCallout">
            <a:avLst>
              <a:gd name="adj1" fmla="val -36369"/>
              <a:gd name="adj2" fmla="val -93715"/>
            </a:avLst>
          </a:prstGeom>
          <a:solidFill>
            <a:srgbClr val="44CE7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3253" name="Rectangle 5"/>
          <p:cNvSpPr>
            <a:spLocks noChangeArrowheads="1"/>
          </p:cNvSpPr>
          <p:nvPr/>
        </p:nvSpPr>
        <p:spPr bwMode="auto">
          <a:xfrm>
            <a:off x="5572132" y="5500702"/>
            <a:ext cx="3143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Times New Roman" pitchFamily="18" charset="0"/>
                <a:ea typeface="Times New Roman" pitchFamily="18" charset="0"/>
                <a:cs typeface="Times New Roman" pitchFamily="18" charset="0"/>
              </a:rPr>
              <a:t>ouvrtur des canaux calciques    et le </a:t>
            </a:r>
            <a:r>
              <a:rPr kumimoji="0" lang="fr-FR" sz="1600" b="0" i="0" u="none" strike="noStrike" cap="none" normalizeH="0" baseline="0" dirty="0" err="1" smtClean="0">
                <a:ln>
                  <a:noFill/>
                </a:ln>
                <a:effectLst/>
                <a:latin typeface="Times New Roman" pitchFamily="18" charset="0"/>
                <a:ea typeface="Times New Roman" pitchFamily="18" charset="0"/>
                <a:cs typeface="Times New Roman" pitchFamily="18" charset="0"/>
              </a:rPr>
              <a:t>calciume</a:t>
            </a:r>
            <a:r>
              <a:rPr kumimoji="0" lang="fr-FR" sz="1600" b="0" i="0" u="none" strike="noStrike" cap="none" normalizeH="0" baseline="0" dirty="0" smtClean="0">
                <a:ln>
                  <a:noFill/>
                </a:ln>
                <a:effectLst/>
                <a:latin typeface="Times New Roman" pitchFamily="18" charset="0"/>
                <a:ea typeface="Times New Roman" pitchFamily="18" charset="0"/>
                <a:cs typeface="Times New Roman" pitchFamily="18" charset="0"/>
              </a:rPr>
              <a:t> entre dans la cellule et déclenche l‘</a:t>
            </a:r>
            <a:r>
              <a:rPr kumimoji="0" lang="fr-FR" sz="1600" b="0" i="0" u="none" strike="noStrike" cap="none" normalizeH="0" baseline="0" dirty="0" err="1" smtClean="0">
                <a:ln>
                  <a:noFill/>
                </a:ln>
                <a:effectLst/>
                <a:latin typeface="Times New Roman" pitchFamily="18" charset="0"/>
                <a:ea typeface="Times New Roman" pitchFamily="18" charset="0"/>
                <a:cs typeface="Times New Roman" pitchFamily="18" charset="0"/>
              </a:rPr>
              <a:t>exocytose</a:t>
            </a:r>
            <a:r>
              <a:rPr lang="fr-FR" sz="1600" dirty="0" smtClean="0">
                <a:latin typeface="Times New Roman" pitchFamily="18" charset="0"/>
                <a:ea typeface="Times New Roman" pitchFamily="18" charset="0"/>
                <a:cs typeface="Times New Roman" pitchFamily="18" charset="0"/>
              </a:rPr>
              <a:t> </a:t>
            </a:r>
            <a:r>
              <a:rPr kumimoji="0" lang="fr-FR" sz="1600" b="0" i="0" u="none" strike="noStrike" cap="none" normalizeH="0" baseline="0" dirty="0" smtClean="0">
                <a:ln>
                  <a:noFill/>
                </a:ln>
                <a:effectLst/>
                <a:latin typeface="Times New Roman" pitchFamily="18" charset="0"/>
                <a:ea typeface="Times New Roman" pitchFamily="18" charset="0"/>
                <a:cs typeface="Times New Roman" pitchFamily="18" charset="0"/>
              </a:rPr>
              <a:t>des vésicules contenant de l'insuline</a:t>
            </a:r>
            <a:r>
              <a:rPr kumimoji="0" lang="fr-FR"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2" name="Picture 2"/>
          <p:cNvPicPr>
            <a:picLocks noChangeAspect="1" noChangeArrowheads="1"/>
          </p:cNvPicPr>
          <p:nvPr/>
        </p:nvPicPr>
        <p:blipFill>
          <a:blip r:embed="rId2"/>
          <a:srcRect/>
          <a:stretch>
            <a:fillRect/>
          </a:stretch>
        </p:blipFill>
        <p:spPr bwMode="auto">
          <a:xfrm>
            <a:off x="0" y="2209634"/>
            <a:ext cx="4643438" cy="4648365"/>
          </a:xfrm>
          <a:prstGeom prst="rect">
            <a:avLst/>
          </a:prstGeom>
          <a:noFill/>
          <a:ln w="9525">
            <a:noFill/>
            <a:miter lim="800000"/>
            <a:headEnd/>
            <a:tailEnd/>
          </a:ln>
          <a:effectLst/>
        </p:spPr>
      </p:pic>
      <p:sp>
        <p:nvSpPr>
          <p:cNvPr id="23" name="ZoneTexte 22"/>
          <p:cNvSpPr txBox="1"/>
          <p:nvPr/>
        </p:nvSpPr>
        <p:spPr>
          <a:xfrm>
            <a:off x="0" y="0"/>
            <a:ext cx="91440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b="1" dirty="0" smtClean="0">
                <a:solidFill>
                  <a:srgbClr val="FFFF00"/>
                </a:solidFill>
              </a:rPr>
              <a:t> </a:t>
            </a:r>
            <a:r>
              <a:rPr lang="fr-FR" sz="2800" b="1" dirty="0" smtClean="0">
                <a:solidFill>
                  <a:srgbClr val="FFFF00"/>
                </a:solidFill>
              </a:rPr>
              <a:t>stimulation de la sécrétion de l’insuline</a:t>
            </a:r>
            <a:endParaRPr lang="fr-FR" sz="2800" b="1" dirty="0">
              <a:solidFill>
                <a:srgbClr val="FFFF0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to="" calcmode="lin" valueType="num">
                                      <p:cBhvr>
                                        <p:cTn id="7" dur="1" fill="hold"/>
                                        <p:tgtEl>
                                          <p:spTgt spid="2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to="" calcmode="lin" valueType="num">
                                      <p:cBhvr>
                                        <p:cTn id="42" dur="1" fill="hold"/>
                                        <p:tgtEl>
                                          <p:spTgt spid="13"/>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to="" calcmode="lin" valueType="num">
                                      <p:cBhvr>
                                        <p:cTn id="47" dur="1" fill="hold"/>
                                        <p:tgtEl>
                                          <p:spTgt spid="1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to="" calcmode="lin" valueType="num">
                                      <p:cBhvr>
                                        <p:cTn id="52" dur="1" fill="hold"/>
                                        <p:tgtEl>
                                          <p:spTgt spid="18"/>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3253"/>
                                        </p:tgtEl>
                                        <p:attrNameLst>
                                          <p:attrName>style.visibility</p:attrName>
                                        </p:attrNameLst>
                                      </p:cBhvr>
                                      <p:to>
                                        <p:strVal val="visible"/>
                                      </p:to>
                                    </p:set>
                                    <p:anim to="" calcmode="lin" valueType="num">
                                      <p:cBhvr>
                                        <p:cTn id="57" dur="1" fill="hold"/>
                                        <p:tgtEl>
                                          <p:spTgt spid="532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53253"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3" name="Rectangle 2"/>
          <p:cNvSpPr/>
          <p:nvPr/>
        </p:nvSpPr>
        <p:spPr>
          <a:xfrm>
            <a:off x="4857752" y="2643182"/>
            <a:ext cx="3352200" cy="923330"/>
          </a:xfrm>
          <a:prstGeom prst="rect">
            <a:avLst/>
          </a:prstGeom>
        </p:spPr>
        <p:txBody>
          <a:bodyPr wrap="none">
            <a:spAutoFit/>
          </a:bodyPr>
          <a:lstStyle/>
          <a:p>
            <a:r>
              <a:rPr lang="fr-FR" sz="5400" b="1" dirty="0" smtClean="0">
                <a:solidFill>
                  <a:schemeClr val="tx2"/>
                </a:solidFill>
                <a:cs typeface="Aharoni" pitchFamily="2" charset="-79"/>
              </a:rPr>
              <a:t>I</a:t>
            </a:r>
            <a:r>
              <a:rPr lang="fr-FR" sz="3600" b="1" dirty="0" smtClean="0">
                <a:cs typeface="Aharoni" pitchFamily="2" charset="-79"/>
              </a:rPr>
              <a:t>ntroduction</a:t>
            </a:r>
            <a:endParaRPr lang="fr-FR" sz="3600" b="1" dirty="0"/>
          </a:p>
        </p:txBody>
      </p:sp>
      <p:pic>
        <p:nvPicPr>
          <p:cNvPr id="4" name="Image 3" descr="G:\pancreas-zoom-870x435.jpg"/>
          <p:cNvPicPr/>
          <p:nvPr/>
        </p:nvPicPr>
        <p:blipFill>
          <a:blip r:embed="rId2"/>
          <a:srcRect/>
          <a:stretch>
            <a:fillRect/>
          </a:stretch>
        </p:blipFill>
        <p:spPr bwMode="auto">
          <a:xfrm>
            <a:off x="357158" y="571480"/>
            <a:ext cx="3286148" cy="3000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e 4" descr="G:\15842433-glucose-induces-insulin-release-in-beta-cells.jpg"/>
          <p:cNvPicPr/>
          <p:nvPr/>
        </p:nvPicPr>
        <p:blipFill>
          <a:blip r:embed="rId3"/>
          <a:srcRect/>
          <a:stretch>
            <a:fillRect/>
          </a:stretch>
        </p:blipFill>
        <p:spPr bwMode="auto">
          <a:xfrm>
            <a:off x="285720" y="3571876"/>
            <a:ext cx="3071834" cy="2857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21" name="Picture 1" descr="C:\Users\walid\Documents\Nouveau dossier\foto\images (36).jpg"/>
          <p:cNvPicPr>
            <a:picLocks noChangeAspect="1" noChangeArrowheads="1"/>
          </p:cNvPicPr>
          <p:nvPr/>
        </p:nvPicPr>
        <p:blipFill>
          <a:blip r:embed="rId4"/>
          <a:srcRect/>
          <a:stretch>
            <a:fillRect/>
          </a:stretch>
        </p:blipFill>
        <p:spPr bwMode="auto">
          <a:xfrm>
            <a:off x="7000875" y="4714875"/>
            <a:ext cx="2143125" cy="2143125"/>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Résultat de recherche d'images pour &quot;les cellule alpha de pancréas&quot;"/>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5" name="Rectangle 4"/>
          <p:cNvSpPr/>
          <p:nvPr/>
        </p:nvSpPr>
        <p:spPr>
          <a:xfrm>
            <a:off x="0" y="642918"/>
            <a:ext cx="7929618" cy="461665"/>
          </a:xfrm>
          <a:prstGeom prst="rect">
            <a:avLst/>
          </a:prstGeom>
        </p:spPr>
        <p:txBody>
          <a:bodyPr wrap="square">
            <a:spAutoFit/>
          </a:bodyPr>
          <a:lstStyle/>
          <a:p>
            <a:r>
              <a:rPr lang="fr-FR" sz="2400" b="1" dirty="0" smtClean="0">
                <a:solidFill>
                  <a:srgbClr val="C00000"/>
                </a:solidFill>
              </a:rPr>
              <a:t>Expression des GLUT et diffusion du glucose :</a:t>
            </a:r>
          </a:p>
        </p:txBody>
      </p:sp>
      <p:sp>
        <p:nvSpPr>
          <p:cNvPr id="7" name="Carré corné 6"/>
          <p:cNvSpPr/>
          <p:nvPr/>
        </p:nvSpPr>
        <p:spPr>
          <a:xfrm>
            <a:off x="357158" y="1285860"/>
            <a:ext cx="3357554" cy="2286016"/>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smtClean="0"/>
          </a:p>
          <a:p>
            <a:pPr algn="ctr"/>
            <a:r>
              <a:rPr lang="fr-FR" dirty="0" smtClean="0"/>
              <a:t>l'insuline   libérée se fixe sur son récepteur dans les cellules hépatiques, musculaires et adipeux</a:t>
            </a:r>
            <a:endParaRPr lang="fr-FR" dirty="0"/>
          </a:p>
        </p:txBody>
      </p:sp>
      <p:sp>
        <p:nvSpPr>
          <p:cNvPr id="8" name="Carré corné 7"/>
          <p:cNvSpPr/>
          <p:nvPr/>
        </p:nvSpPr>
        <p:spPr>
          <a:xfrm>
            <a:off x="1142976" y="2214554"/>
            <a:ext cx="3429024" cy="2214578"/>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smtClean="0"/>
          </a:p>
          <a:p>
            <a:pPr algn="ctr"/>
            <a:r>
              <a:rPr lang="fr-FR" dirty="0" smtClean="0"/>
              <a:t> diffusion du glucose via une augmentation de la synthèse et de la translocation des  transporteurs insulinodépendante   (GLUT4  ) vers la membrane plasmique </a:t>
            </a:r>
            <a:endParaRPr lang="fr-FR" dirty="0"/>
          </a:p>
        </p:txBody>
      </p:sp>
      <p:sp>
        <p:nvSpPr>
          <p:cNvPr id="9" name="Carré corné 8"/>
          <p:cNvSpPr/>
          <p:nvPr/>
        </p:nvSpPr>
        <p:spPr>
          <a:xfrm>
            <a:off x="1643042" y="3214686"/>
            <a:ext cx="3429024" cy="2200284"/>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smtClean="0"/>
          </a:p>
          <a:p>
            <a:pPr algn="ctr"/>
            <a:r>
              <a:rPr lang="fr-FR" dirty="0" smtClean="0"/>
              <a:t> la concentration de GLUT4 sur la membrane plasmique est augmentée.</a:t>
            </a:r>
          </a:p>
        </p:txBody>
      </p:sp>
      <p:sp>
        <p:nvSpPr>
          <p:cNvPr id="10" name="Carré corné 9"/>
          <p:cNvSpPr/>
          <p:nvPr/>
        </p:nvSpPr>
        <p:spPr>
          <a:xfrm>
            <a:off x="2428860" y="4500570"/>
            <a:ext cx="3429024" cy="235743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smtClean="0"/>
          </a:p>
          <a:p>
            <a:pPr algn="ctr"/>
            <a:r>
              <a:rPr lang="fr-FR" dirty="0" smtClean="0"/>
              <a:t>GLUT4 facilite la diffusion du glucose dans le sens de son gradient de concentration dans les cellules du foie et du muscle où il est stocké sous forme de glycogène</a:t>
            </a:r>
            <a:endParaRPr lang="fr-FR" dirty="0"/>
          </a:p>
        </p:txBody>
      </p:sp>
      <p:pic>
        <p:nvPicPr>
          <p:cNvPr id="11" name="Image 10"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5143504" y="1071546"/>
            <a:ext cx="4000496" cy="3429024"/>
          </a:xfrm>
          <a:prstGeom prst="rect">
            <a:avLst/>
          </a:prstGeom>
          <a:noFill/>
          <a:ln>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00306"/>
            <a:ext cx="9144000" cy="707886"/>
          </a:xfrm>
          <a:prstGeom prst="rect">
            <a:avLst/>
          </a:prstGeom>
        </p:spPr>
        <p:txBody>
          <a:bodyPr wrap="square">
            <a:spAutoFit/>
            <a:scene3d>
              <a:camera prst="isometricOffAxis1Right"/>
              <a:lightRig rig="threePt" dir="t"/>
            </a:scene3d>
          </a:bodyPr>
          <a:lstStyle/>
          <a:p>
            <a:r>
              <a:rPr lang="fr-FR" sz="4000" b="1" dirty="0" smtClean="0">
                <a:solidFill>
                  <a:schemeClr val="tx2"/>
                </a:solidFill>
                <a:effectLst>
                  <a:reflection blurRad="6350" stA="50000" endA="300" endPos="50000" dist="29997" dir="5400000" sy="-100000" algn="bl" rotWithShape="0"/>
                </a:effectLst>
              </a:rPr>
              <a:t>Les réactions de glycogénogenèse</a:t>
            </a:r>
            <a:r>
              <a:rPr lang="fr-FR" b="1" dirty="0" smtClean="0">
                <a:effectLst>
                  <a:reflection blurRad="6350" stA="50000" endA="300" endPos="50000" dist="29997" dir="5400000" sy="-100000" algn="bl" rotWithShape="0"/>
                </a:effectLst>
              </a:rPr>
              <a:t> </a:t>
            </a:r>
            <a:endParaRPr lang="fr-FR" b="1" dirty="0">
              <a:effectLst>
                <a:reflection blurRad="6350" stA="50000" endA="300" endPos="50000" dist="29997" dir="5400000" sy="-100000" algn="bl" rotWithShape="0"/>
              </a:effectLst>
            </a:endParaRPr>
          </a:p>
        </p:txBody>
      </p:sp>
      <p:pic>
        <p:nvPicPr>
          <p:cNvPr id="3" name="Picture 2" descr="Image associée"/>
          <p:cNvPicPr>
            <a:picLocks noChangeAspect="1" noChangeArrowheads="1"/>
          </p:cNvPicPr>
          <p:nvPr/>
        </p:nvPicPr>
        <p:blipFill>
          <a:blip r:embed="rId2"/>
          <a:srcRect/>
          <a:stretch>
            <a:fillRect/>
          </a:stretch>
        </p:blipFill>
        <p:spPr bwMode="auto">
          <a:xfrm>
            <a:off x="7124714" y="4765675"/>
            <a:ext cx="2019286" cy="2092325"/>
          </a:xfrm>
          <a:prstGeom prst="rect">
            <a:avLst/>
          </a:prstGeom>
          <a:noFill/>
        </p:spPr>
      </p:pic>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a:srcRect/>
          <a:stretch>
            <a:fillRect/>
          </a:stretch>
        </p:blipFill>
        <p:spPr bwMode="auto">
          <a:xfrm>
            <a:off x="1214414" y="1071546"/>
            <a:ext cx="6777040" cy="2238376"/>
          </a:xfrm>
          <a:prstGeom prst="rect">
            <a:avLst/>
          </a:prstGeom>
          <a:noFill/>
        </p:spPr>
      </p:pic>
      <p:sp>
        <p:nvSpPr>
          <p:cNvPr id="4" name="Rectangle 3"/>
          <p:cNvSpPr/>
          <p:nvPr/>
        </p:nvSpPr>
        <p:spPr>
          <a:xfrm>
            <a:off x="500034" y="642918"/>
            <a:ext cx="4937570" cy="461665"/>
          </a:xfrm>
          <a:prstGeom prst="rect">
            <a:avLst/>
          </a:prstGeom>
        </p:spPr>
        <p:txBody>
          <a:bodyPr wrap="none">
            <a:spAutoFit/>
          </a:bodyPr>
          <a:lstStyle/>
          <a:p>
            <a:pPr marL="342900" indent="-342900"/>
            <a:r>
              <a:rPr lang="fr-FR" b="1" dirty="0" smtClean="0"/>
              <a:t>Réaction </a:t>
            </a:r>
            <a:r>
              <a:rPr lang="fr-FR" sz="2400" b="1" dirty="0" smtClean="0"/>
              <a:t>1:</a:t>
            </a:r>
            <a:r>
              <a:rPr lang="fr-FR" b="1" dirty="0" smtClean="0">
                <a:solidFill>
                  <a:srgbClr val="FF0000"/>
                </a:solidFill>
              </a:rPr>
              <a:t>Phosphorylation de glucose</a:t>
            </a:r>
            <a:r>
              <a:rPr lang="fr-FR" b="1" dirty="0" smtClean="0"/>
              <a:t> </a:t>
            </a:r>
            <a:endParaRPr lang="fr-FR" dirty="0"/>
          </a:p>
        </p:txBody>
      </p:sp>
      <p:sp>
        <p:nvSpPr>
          <p:cNvPr id="5" name="Rectangle 1"/>
          <p:cNvSpPr>
            <a:spLocks noChangeArrowheads="1"/>
          </p:cNvSpPr>
          <p:nvPr/>
        </p:nvSpPr>
        <p:spPr bwMode="auto">
          <a:xfrm>
            <a:off x="0" y="3286124"/>
            <a:ext cx="8501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fr-FR" sz="2000" b="1" dirty="0" smtClean="0"/>
              <a:t>Réaction 2:</a:t>
            </a:r>
            <a:r>
              <a:rPr lang="fr-FR" sz="2000" b="1" dirty="0" smtClean="0">
                <a:solidFill>
                  <a:srgbClr val="FF0000"/>
                </a:solidFill>
              </a:rPr>
              <a:t>isomérisation</a:t>
            </a:r>
            <a:r>
              <a:rPr lang="fr-FR" sz="2000" b="1" dirty="0" smtClean="0"/>
              <a:t> </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du glucose 6</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ebdings" pitchFamily="18" charset="2"/>
              </a:rPr>
              <a:t></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en glucose 1-</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ebdings" pitchFamily="18" charset="2"/>
              </a:rPr>
              <a:t></a:t>
            </a:r>
          </a:p>
        </p:txBody>
      </p:sp>
      <p:pic>
        <p:nvPicPr>
          <p:cNvPr id="6" name="Picture 2" descr="Résultat de recherche d'images pour &quot;glucose 6-P en glucose 1-P&quot;"/>
          <p:cNvPicPr>
            <a:picLocks noChangeAspect="1" noChangeArrowheads="1"/>
          </p:cNvPicPr>
          <p:nvPr/>
        </p:nvPicPr>
        <p:blipFill>
          <a:blip r:embed="rId3"/>
          <a:srcRect/>
          <a:stretch>
            <a:fillRect/>
          </a:stretch>
        </p:blipFill>
        <p:spPr bwMode="auto">
          <a:xfrm>
            <a:off x="928662" y="4429132"/>
            <a:ext cx="7215238" cy="1928826"/>
          </a:xfrm>
          <a:prstGeom prst="rect">
            <a:avLst/>
          </a:prstGeom>
          <a:noFill/>
        </p:spPr>
      </p:pic>
      <p:sp>
        <p:nvSpPr>
          <p:cNvPr id="7" name="Rectangle 6"/>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Résultat de recherche d'images pour &quot;formation de l'UDPglucose&quot;"/>
          <p:cNvPicPr>
            <a:picLocks noChangeAspect="1" noChangeArrowheads="1"/>
          </p:cNvPicPr>
          <p:nvPr/>
        </p:nvPicPr>
        <p:blipFill>
          <a:blip r:embed="rId3"/>
          <a:srcRect/>
          <a:stretch>
            <a:fillRect/>
          </a:stretch>
        </p:blipFill>
        <p:spPr bwMode="auto">
          <a:xfrm>
            <a:off x="785786" y="2000240"/>
            <a:ext cx="7572396" cy="4143404"/>
          </a:xfrm>
          <a:prstGeom prst="rect">
            <a:avLst/>
          </a:prstGeom>
          <a:noFill/>
        </p:spPr>
      </p:pic>
      <p:sp>
        <p:nvSpPr>
          <p:cNvPr id="5" name="Rectangle 4"/>
          <p:cNvSpPr/>
          <p:nvPr/>
        </p:nvSpPr>
        <p:spPr>
          <a:xfrm>
            <a:off x="0" y="928670"/>
            <a:ext cx="9164688" cy="646331"/>
          </a:xfrm>
          <a:prstGeom prst="rect">
            <a:avLst/>
          </a:prstGeom>
        </p:spPr>
        <p:txBody>
          <a:bodyPr wrap="none">
            <a:spAutoFit/>
          </a:bodyPr>
          <a:lstStyle/>
          <a:p>
            <a:r>
              <a:rPr lang="fr-FR" b="1" dirty="0" smtClean="0"/>
              <a:t>Réaction3: </a:t>
            </a:r>
            <a:r>
              <a:rPr lang="fr-FR" b="1" dirty="0" smtClean="0">
                <a:solidFill>
                  <a:srgbClr val="FF0000"/>
                </a:solidFill>
              </a:rPr>
              <a:t>formation de l'UDP glucose par UDP glucose pyrophosphorylase</a:t>
            </a:r>
          </a:p>
          <a:p>
            <a:endParaRPr lang="fr-FR" b="1" dirty="0">
              <a:solidFill>
                <a:srgbClr val="FF0000"/>
              </a:solidFill>
            </a:endParaRPr>
          </a:p>
        </p:txBody>
      </p:sp>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 to="" calcmode="lin" valueType="num">
                                      <p:cBhvr>
                                        <p:cTn id="12" dur="1" fill="hold"/>
                                        <p:tgtEl>
                                          <p:spTgt spid="501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9144000" cy="369332"/>
          </a:xfrm>
          <a:prstGeom prst="rect">
            <a:avLst/>
          </a:prstGeom>
        </p:spPr>
        <p:txBody>
          <a:bodyPr wrap="square">
            <a:spAutoFit/>
          </a:bodyPr>
          <a:lstStyle/>
          <a:p>
            <a:r>
              <a:rPr lang="fr-FR" b="1" dirty="0" smtClean="0">
                <a:solidFill>
                  <a:srgbClr val="FF0000"/>
                </a:solidFill>
              </a:rPr>
              <a:t> </a:t>
            </a:r>
            <a:r>
              <a:rPr lang="fr-FR" b="1" dirty="0" smtClean="0"/>
              <a:t>Réaction</a:t>
            </a:r>
            <a:r>
              <a:rPr lang="fr-FR" b="1" dirty="0" smtClean="0">
                <a:solidFill>
                  <a:srgbClr val="FF0000"/>
                </a:solidFill>
              </a:rPr>
              <a:t> </a:t>
            </a:r>
            <a:r>
              <a:rPr lang="fr-FR" b="1" dirty="0" smtClean="0"/>
              <a:t>4: </a:t>
            </a:r>
            <a:r>
              <a:rPr lang="fr-FR" b="1" dirty="0" smtClean="0">
                <a:solidFill>
                  <a:srgbClr val="FF0000"/>
                </a:solidFill>
              </a:rPr>
              <a:t>Synthèse d’une amorce pour initier la synthèse du glycogène</a:t>
            </a:r>
            <a:endParaRPr lang="fr-FR" dirty="0">
              <a:solidFill>
                <a:srgbClr val="FF0000"/>
              </a:solidFill>
            </a:endParaRPr>
          </a:p>
        </p:txBody>
      </p:sp>
      <p:sp>
        <p:nvSpPr>
          <p:cNvPr id="3" name="Ellipse 2"/>
          <p:cNvSpPr/>
          <p:nvPr/>
        </p:nvSpPr>
        <p:spPr>
          <a:xfrm>
            <a:off x="214282" y="1428736"/>
            <a:ext cx="2428892" cy="1700218"/>
          </a:xfrm>
          <a:prstGeom prst="ellipse">
            <a:avLst/>
          </a:prstGeom>
          <a:solidFill>
            <a:srgbClr val="DCE1C1"/>
          </a:solidFill>
        </p:spPr>
        <p:style>
          <a:lnRef idx="1">
            <a:schemeClr val="dk1"/>
          </a:lnRef>
          <a:fillRef idx="2">
            <a:schemeClr val="dk1"/>
          </a:fillRef>
          <a:effectRef idx="1">
            <a:schemeClr val="dk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deux types des amorces</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Ellipse 4"/>
          <p:cNvSpPr/>
          <p:nvPr/>
        </p:nvSpPr>
        <p:spPr>
          <a:xfrm>
            <a:off x="4143372" y="1000108"/>
            <a:ext cx="5000628" cy="1285884"/>
          </a:xfrm>
          <a:prstGeom prst="ellipse">
            <a:avLst/>
          </a:prstGeom>
          <a:solidFill>
            <a:srgbClr val="CFFBA7"/>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fr-FR" b="1" dirty="0" smtClean="0">
                <a:ln/>
                <a:solidFill>
                  <a:schemeClr val="accent3"/>
                </a:solidFill>
              </a:rPr>
              <a:t>un fragment de glycogène sous forme de dextrine</a:t>
            </a:r>
            <a:endParaRPr lang="fr-FR" b="1" dirty="0">
              <a:ln/>
              <a:solidFill>
                <a:schemeClr val="accent3"/>
              </a:solidFill>
            </a:endParaRPr>
          </a:p>
        </p:txBody>
      </p:sp>
      <p:sp>
        <p:nvSpPr>
          <p:cNvPr id="7" name="Ellipse 6"/>
          <p:cNvSpPr/>
          <p:nvPr/>
        </p:nvSpPr>
        <p:spPr>
          <a:xfrm>
            <a:off x="4143340" y="2357430"/>
            <a:ext cx="5000660" cy="1285884"/>
          </a:xfrm>
          <a:prstGeom prst="ellipse">
            <a:avLst/>
          </a:prstGeom>
          <a:solidFill>
            <a:srgbClr val="CFFBA7"/>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intervention  de la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glycogénine</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pour former une courte chaine environ 8 unités de glucose)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9" name="Connecteur droit avec flèche 8"/>
          <p:cNvCxnSpPr>
            <a:endCxn id="5" idx="2"/>
          </p:cNvCxnSpPr>
          <p:nvPr/>
        </p:nvCxnSpPr>
        <p:spPr>
          <a:xfrm flipV="1">
            <a:off x="2571736" y="1643050"/>
            <a:ext cx="157163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7" idx="2"/>
          </p:cNvCxnSpPr>
          <p:nvPr/>
        </p:nvCxnSpPr>
        <p:spPr>
          <a:xfrm>
            <a:off x="2500298" y="2500306"/>
            <a:ext cx="16430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2" descr="Image associée"/>
          <p:cNvPicPr>
            <a:picLocks noChangeAspect="1" noChangeArrowheads="1"/>
          </p:cNvPicPr>
          <p:nvPr/>
        </p:nvPicPr>
        <p:blipFill>
          <a:blip r:embed="rId2"/>
          <a:srcRect/>
          <a:stretch>
            <a:fillRect/>
          </a:stretch>
        </p:blipFill>
        <p:spPr bwMode="auto">
          <a:xfrm>
            <a:off x="0" y="3714752"/>
            <a:ext cx="9144000" cy="3143248"/>
          </a:xfrm>
          <a:prstGeom prst="rect">
            <a:avLst/>
          </a:prstGeom>
          <a:noFill/>
        </p:spPr>
      </p:pic>
      <p:sp>
        <p:nvSpPr>
          <p:cNvPr id="11" name="Flèche courbée vers la gauche 10"/>
          <p:cNvSpPr/>
          <p:nvPr/>
        </p:nvSpPr>
        <p:spPr>
          <a:xfrm>
            <a:off x="8143900" y="3214686"/>
            <a:ext cx="731520" cy="1573342"/>
          </a:xfrm>
          <a:prstGeom prst="curvedLef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2" name="Rectangle 1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1071546"/>
            <a:ext cx="9144000" cy="5786454"/>
          </a:xfrm>
          <a:prstGeom prst="rect">
            <a:avLst/>
          </a:prstGeom>
          <a:noFill/>
          <a:ln w="9525">
            <a:noFill/>
            <a:miter lim="800000"/>
            <a:headEnd/>
            <a:tailEnd/>
          </a:ln>
          <a:effectLst/>
        </p:spPr>
      </p:pic>
      <p:sp>
        <p:nvSpPr>
          <p:cNvPr id="4" name="Rectangle 3"/>
          <p:cNvSpPr/>
          <p:nvPr/>
        </p:nvSpPr>
        <p:spPr>
          <a:xfrm>
            <a:off x="571472" y="642918"/>
            <a:ext cx="8143932" cy="400110"/>
          </a:xfrm>
          <a:prstGeom prst="rect">
            <a:avLst/>
          </a:prstGeom>
        </p:spPr>
        <p:txBody>
          <a:bodyPr wrap="square">
            <a:spAutoFit/>
          </a:bodyPr>
          <a:lstStyle/>
          <a:p>
            <a:r>
              <a:rPr lang="fr-FR" b="1" dirty="0" smtClean="0"/>
              <a:t>Réaction </a:t>
            </a:r>
            <a:r>
              <a:rPr lang="fr-FR" sz="2000" b="1" dirty="0" smtClean="0"/>
              <a:t>5:</a:t>
            </a:r>
            <a:r>
              <a:rPr lang="fr-FR" sz="2000" b="1" dirty="0" smtClean="0">
                <a:solidFill>
                  <a:srgbClr val="FF0000"/>
                </a:solidFill>
                <a:latin typeface="Times New Roman" pitchFamily="18" charset="0"/>
                <a:ea typeface="Times New Roman" pitchFamily="18" charset="0"/>
                <a:cs typeface="Times New Roman" pitchFamily="18" charset="0"/>
              </a:rPr>
              <a:t>Elongation de la chaine par la glycogène synthétase</a:t>
            </a:r>
            <a:endParaRPr lang="fr-FR" sz="2000" dirty="0"/>
          </a:p>
        </p:txBody>
      </p:sp>
      <p:sp>
        <p:nvSpPr>
          <p:cNvPr id="5" name="Rectangle 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6" name="Ellipse 5"/>
          <p:cNvSpPr/>
          <p:nvPr/>
        </p:nvSpPr>
        <p:spPr>
          <a:xfrm>
            <a:off x="3071802" y="3571876"/>
            <a:ext cx="3286148" cy="120015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Ellipse 6"/>
          <p:cNvSpPr/>
          <p:nvPr/>
        </p:nvSpPr>
        <p:spPr>
          <a:xfrm>
            <a:off x="214282" y="2285992"/>
            <a:ext cx="2914664" cy="257176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 to="" calcmode="lin" valueType="num">
                                      <p:cBhvr>
                                        <p:cTn id="12" dur="1" fill="hold"/>
                                        <p:tgtEl>
                                          <p:spTgt spid="532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642918"/>
            <a:ext cx="792958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fr-FR" sz="2400" b="1" dirty="0" smtClean="0"/>
              <a:t>Réaction6: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Formation des ramifications du glycogène</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500034" y="1185863"/>
            <a:ext cx="8643966" cy="5672137"/>
          </a:xfrm>
          <a:prstGeom prst="rect">
            <a:avLst/>
          </a:prstGeom>
          <a:noFill/>
          <a:ln w="9525">
            <a:noFill/>
            <a:miter lim="800000"/>
            <a:headEnd/>
            <a:tailEnd/>
          </a:ln>
          <a:effectLst/>
        </p:spPr>
      </p:pic>
      <p:sp>
        <p:nvSpPr>
          <p:cNvPr id="5" name="Rectangle 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 to="" calcmode="lin" valueType="num">
                                      <p:cBhvr>
                                        <p:cTn id="7" dur="1" fill="hold"/>
                                        <p:tgtEl>
                                          <p:spTgt spid="5427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cbzinsou.pagesperso-orange.fr/CH-6_fichiers/image008.gif"/>
          <p:cNvPicPr/>
          <p:nvPr/>
        </p:nvPicPr>
        <p:blipFill>
          <a:blip r:embed="rId2"/>
          <a:srcRect/>
          <a:stretch>
            <a:fillRect/>
          </a:stretch>
        </p:blipFill>
        <p:spPr bwMode="auto">
          <a:xfrm>
            <a:off x="142843" y="500042"/>
            <a:ext cx="9001157" cy="6357958"/>
          </a:xfrm>
          <a:prstGeom prst="rect">
            <a:avLst/>
          </a:prstGeom>
          <a:noFill/>
          <a:ln w="9525">
            <a:noFill/>
            <a:miter lim="800000"/>
            <a:headEnd/>
            <a:tailEnd/>
          </a:ln>
        </p:spPr>
      </p:pic>
      <p:sp>
        <p:nvSpPr>
          <p:cNvPr id="3" name="Rectangle 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1000108"/>
            <a:ext cx="8858280" cy="523220"/>
          </a:xfrm>
          <a:prstGeom prst="rect">
            <a:avLst/>
          </a:prstGeom>
          <a:noFill/>
        </p:spPr>
        <p:txBody>
          <a:bodyPr wrap="square" rtlCol="0">
            <a:spAutoFit/>
          </a:bodyPr>
          <a:lstStyle/>
          <a:p>
            <a:r>
              <a:rPr lang="fr-FR" dirty="0" smtClean="0"/>
              <a:t> </a:t>
            </a:r>
            <a:r>
              <a:rPr lang="fr-FR" sz="2800" b="1" dirty="0" smtClean="0">
                <a:solidFill>
                  <a:srgbClr val="00B0F0"/>
                </a:solidFill>
                <a:effectLst>
                  <a:reflection blurRad="6350" stA="55000" endA="300" endPos="45500" dir="5400000" sy="-100000" algn="bl" rotWithShape="0"/>
                </a:effectLst>
              </a:rPr>
              <a:t>bilan énergétique de la glycogénogenèse</a:t>
            </a:r>
            <a:endParaRPr lang="fr-FR" sz="2800" b="1" dirty="0">
              <a:solidFill>
                <a:srgbClr val="00B0F0"/>
              </a:solidFill>
              <a:effectLst>
                <a:reflection blurRad="6350" stA="55000" endA="300" endPos="45500" dir="5400000" sy="-100000" algn="bl" rotWithShape="0"/>
              </a:effectLst>
            </a:endParaRPr>
          </a:p>
        </p:txBody>
      </p:sp>
      <p:sp>
        <p:nvSpPr>
          <p:cNvPr id="3" name="ZoneTexte 2"/>
          <p:cNvSpPr txBox="1"/>
          <p:nvPr/>
        </p:nvSpPr>
        <p:spPr>
          <a:xfrm>
            <a:off x="642910" y="1785926"/>
            <a:ext cx="7500990" cy="830997"/>
          </a:xfrm>
          <a:prstGeom prst="rect">
            <a:avLst/>
          </a:prstGeom>
          <a:noFill/>
        </p:spPr>
        <p:txBody>
          <a:bodyPr wrap="square" rtlCol="0">
            <a:spAutoFit/>
          </a:bodyPr>
          <a:lstStyle/>
          <a:p>
            <a:r>
              <a:rPr lang="fr-FR" dirty="0" smtClean="0"/>
              <a:t> </a:t>
            </a:r>
            <a:r>
              <a:rPr lang="fr-FR" sz="2400" dirty="0" smtClean="0"/>
              <a:t>ajouter un molécule de glucose à la molécule de glycogène consomme 2 ATP:</a:t>
            </a:r>
            <a:endParaRPr lang="fr-FR" sz="2400" dirty="0"/>
          </a:p>
        </p:txBody>
      </p:sp>
      <p:sp>
        <p:nvSpPr>
          <p:cNvPr id="4" name="ZoneTexte 3"/>
          <p:cNvSpPr txBox="1"/>
          <p:nvPr/>
        </p:nvSpPr>
        <p:spPr>
          <a:xfrm>
            <a:off x="1071538" y="2786058"/>
            <a:ext cx="5214974" cy="584775"/>
          </a:xfrm>
          <a:prstGeom prst="rect">
            <a:avLst/>
          </a:prstGeom>
          <a:noFill/>
        </p:spPr>
        <p:txBody>
          <a:bodyPr wrap="square" rtlCol="0">
            <a:spAutoFit/>
          </a:bodyPr>
          <a:lstStyle/>
          <a:p>
            <a:r>
              <a:rPr lang="fr-FR" dirty="0" smtClean="0"/>
              <a:t> </a:t>
            </a:r>
            <a:r>
              <a:rPr lang="fr-FR" sz="3200" dirty="0" smtClean="0">
                <a:solidFill>
                  <a:srgbClr val="FF0000"/>
                </a:solidFill>
              </a:rPr>
              <a:t>1</a:t>
            </a:r>
            <a:r>
              <a:rPr lang="fr-FR" sz="2400" dirty="0" smtClean="0">
                <a:solidFill>
                  <a:srgbClr val="FF0000"/>
                </a:solidFill>
              </a:rPr>
              <a:t>ATP</a:t>
            </a:r>
            <a:r>
              <a:rPr lang="fr-FR" dirty="0" smtClean="0"/>
              <a:t>: phosphorylation de glucose</a:t>
            </a:r>
            <a:endParaRPr lang="fr-FR" dirty="0"/>
          </a:p>
        </p:txBody>
      </p:sp>
      <p:sp>
        <p:nvSpPr>
          <p:cNvPr id="5" name="ZoneTexte 4"/>
          <p:cNvSpPr txBox="1"/>
          <p:nvPr/>
        </p:nvSpPr>
        <p:spPr>
          <a:xfrm>
            <a:off x="1071538" y="3857628"/>
            <a:ext cx="5500726" cy="646331"/>
          </a:xfrm>
          <a:prstGeom prst="rect">
            <a:avLst/>
          </a:prstGeom>
          <a:noFill/>
        </p:spPr>
        <p:txBody>
          <a:bodyPr wrap="square" rtlCol="0">
            <a:spAutoFit/>
          </a:bodyPr>
          <a:lstStyle/>
          <a:p>
            <a:r>
              <a:rPr lang="fr-FR" dirty="0" smtClean="0"/>
              <a:t> </a:t>
            </a:r>
            <a:r>
              <a:rPr lang="fr-FR" sz="3600" dirty="0" smtClean="0">
                <a:solidFill>
                  <a:srgbClr val="FF0000"/>
                </a:solidFill>
              </a:rPr>
              <a:t>1</a:t>
            </a:r>
            <a:r>
              <a:rPr lang="fr-FR" sz="2400" dirty="0" smtClean="0"/>
              <a:t> </a:t>
            </a:r>
            <a:r>
              <a:rPr lang="fr-FR" sz="2400" dirty="0" smtClean="0">
                <a:solidFill>
                  <a:srgbClr val="FF0000"/>
                </a:solidFill>
              </a:rPr>
              <a:t>UTP</a:t>
            </a:r>
            <a:r>
              <a:rPr lang="fr-FR" sz="2000" dirty="0" smtClean="0"/>
              <a:t>: formation d’UDP- Glucose</a:t>
            </a:r>
            <a:endParaRPr lang="fr-FR" sz="2000" dirty="0"/>
          </a:p>
        </p:txBody>
      </p:sp>
      <p:sp>
        <p:nvSpPr>
          <p:cNvPr id="58370" name="AutoShape 2" descr="Résultat de recherche d'images pour &quot;‫رموز الحيرة والتفكير‬‎&quot;"/>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Picture 18" descr="Image associée"/>
          <p:cNvPicPr>
            <a:picLocks noChangeAspect="1" noChangeArrowheads="1"/>
          </p:cNvPicPr>
          <p:nvPr/>
        </p:nvPicPr>
        <p:blipFill>
          <a:blip r:embed="rId2"/>
          <a:srcRect/>
          <a:stretch>
            <a:fillRect/>
          </a:stretch>
        </p:blipFill>
        <p:spPr bwMode="auto">
          <a:xfrm>
            <a:off x="6286500" y="4857760"/>
            <a:ext cx="2857500" cy="1800225"/>
          </a:xfrm>
          <a:prstGeom prst="rect">
            <a:avLst/>
          </a:prstGeom>
          <a:noFill/>
        </p:spPr>
      </p:pic>
      <p:sp>
        <p:nvSpPr>
          <p:cNvPr id="9" name="Rectangle 8"/>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نتيجة بحث الصور عن ‪les glucides‬‏"/>
          <p:cNvPicPr/>
          <p:nvPr/>
        </p:nvPicPr>
        <p:blipFill>
          <a:blip r:embed="rId3"/>
          <a:srcRect/>
          <a:stretch>
            <a:fillRect/>
          </a:stretch>
        </p:blipFill>
        <p:spPr bwMode="auto">
          <a:xfrm>
            <a:off x="0" y="857232"/>
            <a:ext cx="2619375" cy="185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42910" y="2714620"/>
            <a:ext cx="1031051" cy="369332"/>
          </a:xfrm>
          <a:prstGeom prst="rect">
            <a:avLst/>
          </a:prstGeom>
        </p:spPr>
        <p:txBody>
          <a:bodyPr wrap="none">
            <a:spAutoFit/>
          </a:bodyPr>
          <a:lstStyle/>
          <a:p>
            <a:r>
              <a:rPr lang="fr-FR" dirty="0" smtClean="0">
                <a:latin typeface="Arial" pitchFamily="34" charset="0"/>
                <a:cs typeface="Arial" pitchFamily="34" charset="0"/>
              </a:rPr>
              <a:t>glucides</a:t>
            </a:r>
            <a:endParaRPr lang="fr-FR" dirty="0"/>
          </a:p>
        </p:txBody>
      </p:sp>
      <p:pic>
        <p:nvPicPr>
          <p:cNvPr id="1026" name="Picture 2" descr="H:\images (26).jpg"/>
          <p:cNvPicPr>
            <a:picLocks noChangeAspect="1" noChangeArrowheads="1"/>
          </p:cNvPicPr>
          <p:nvPr/>
        </p:nvPicPr>
        <p:blipFill>
          <a:blip r:embed="rId4"/>
          <a:srcRect/>
          <a:stretch>
            <a:fillRect/>
          </a:stretch>
        </p:blipFill>
        <p:spPr bwMode="auto">
          <a:xfrm>
            <a:off x="4214810" y="785794"/>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H:\images (27).jpg"/>
          <p:cNvPicPr>
            <a:picLocks noChangeAspect="1" noChangeArrowheads="1"/>
          </p:cNvPicPr>
          <p:nvPr/>
        </p:nvPicPr>
        <p:blipFill>
          <a:blip r:embed="rId5"/>
          <a:srcRect/>
          <a:stretch>
            <a:fillRect/>
          </a:stretch>
        </p:blipFill>
        <p:spPr bwMode="auto">
          <a:xfrm>
            <a:off x="6786556" y="857232"/>
            <a:ext cx="2357444" cy="1666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4071934" y="2571744"/>
            <a:ext cx="4786378" cy="923330"/>
          </a:xfrm>
          <a:prstGeom prst="rect">
            <a:avLst/>
          </a:prstGeom>
        </p:spPr>
        <p:txBody>
          <a:bodyPr wrap="square">
            <a:spAutoFit/>
          </a:bodyPr>
          <a:lstStyle/>
          <a:p>
            <a:r>
              <a:rPr lang="fr-FR" dirty="0" smtClean="0">
                <a:latin typeface="Arial" pitchFamily="34" charset="0"/>
                <a:cs typeface="Arial" pitchFamily="34" charset="0"/>
              </a:rPr>
              <a:t>source d’énergie importante pour les cellules .</a:t>
            </a:r>
          </a:p>
          <a:p>
            <a:r>
              <a:rPr lang="fr-FR" dirty="0" smtClean="0">
                <a:solidFill>
                  <a:srgbClr val="0070C0"/>
                </a:solidFill>
                <a:latin typeface="Arial" pitchFamily="34" charset="0"/>
                <a:cs typeface="Arial" pitchFamily="34" charset="0"/>
              </a:rPr>
              <a:t> </a:t>
            </a:r>
            <a:endParaRPr lang="fr-FR" dirty="0">
              <a:solidFill>
                <a:srgbClr val="0070C0"/>
              </a:solidFill>
              <a:latin typeface="Arial" pitchFamily="34" charset="0"/>
              <a:cs typeface="Arial" pitchFamily="34" charset="0"/>
            </a:endParaRPr>
          </a:p>
        </p:txBody>
      </p:sp>
      <p:sp>
        <p:nvSpPr>
          <p:cNvPr id="10" name="Rectangle 9"/>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1028" name="Picture 4" descr="H:\download (2).jpg"/>
          <p:cNvPicPr>
            <a:picLocks noChangeAspect="1" noChangeArrowheads="1"/>
          </p:cNvPicPr>
          <p:nvPr/>
        </p:nvPicPr>
        <p:blipFill>
          <a:blip r:embed="rId6"/>
          <a:srcRect/>
          <a:stretch>
            <a:fillRect/>
          </a:stretch>
        </p:blipFill>
        <p:spPr bwMode="auto">
          <a:xfrm>
            <a:off x="6991350" y="4000504"/>
            <a:ext cx="2152650" cy="2481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Connecteur droit avec flèche 12"/>
          <p:cNvCxnSpPr/>
          <p:nvPr/>
        </p:nvCxnSpPr>
        <p:spPr>
          <a:xfrm>
            <a:off x="2857488" y="1714488"/>
            <a:ext cx="114300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rot="5400000">
            <a:off x="7571999" y="3429397"/>
            <a:ext cx="8580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7643834" y="6488668"/>
            <a:ext cx="1236236" cy="369332"/>
          </a:xfrm>
          <a:prstGeom prst="rect">
            <a:avLst/>
          </a:prstGeom>
        </p:spPr>
        <p:txBody>
          <a:bodyPr wrap="none">
            <a:spAutoFit/>
          </a:bodyPr>
          <a:lstStyle/>
          <a:p>
            <a:r>
              <a:rPr lang="fr-FR" dirty="0" smtClean="0">
                <a:latin typeface="Arial" pitchFamily="34" charset="0"/>
                <a:cs typeface="Arial" pitchFamily="34" charset="0"/>
              </a:rPr>
              <a:t>glycogène</a:t>
            </a:r>
            <a:endParaRPr lang="fr-FR" dirty="0"/>
          </a:p>
        </p:txBody>
      </p:sp>
      <p:pic>
        <p:nvPicPr>
          <p:cNvPr id="22" name="Image 21" descr="صورة ذات صلة"/>
          <p:cNvPicPr/>
          <p:nvPr/>
        </p:nvPicPr>
        <p:blipFill>
          <a:blip r:embed="rId7"/>
          <a:srcRect/>
          <a:stretch>
            <a:fillRect/>
          </a:stretch>
        </p:blipFill>
        <p:spPr bwMode="auto">
          <a:xfrm>
            <a:off x="2571736" y="5000636"/>
            <a:ext cx="2286016" cy="171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 22" descr="G:\ddd\images.jpg"/>
          <p:cNvPicPr/>
          <p:nvPr/>
        </p:nvPicPr>
        <p:blipFill>
          <a:blip r:embed="rId8"/>
          <a:srcRect/>
          <a:stretch>
            <a:fillRect/>
          </a:stretch>
        </p:blipFill>
        <p:spPr bwMode="auto">
          <a:xfrm>
            <a:off x="0" y="5021580"/>
            <a:ext cx="2497455" cy="1836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Explosion 1 24"/>
          <p:cNvSpPr/>
          <p:nvPr/>
        </p:nvSpPr>
        <p:spPr>
          <a:xfrm>
            <a:off x="285720" y="4286256"/>
            <a:ext cx="1357322" cy="842962"/>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smtClean="0">
                <a:solidFill>
                  <a:schemeClr val="tx1"/>
                </a:solidFill>
              </a:rPr>
              <a:t>10%</a:t>
            </a:r>
            <a:endParaRPr lang="fr-FR" sz="2400" dirty="0">
              <a:solidFill>
                <a:schemeClr val="tx1"/>
              </a:solidFill>
            </a:endParaRPr>
          </a:p>
        </p:txBody>
      </p:sp>
      <p:sp>
        <p:nvSpPr>
          <p:cNvPr id="27" name="Explosion 1 26"/>
          <p:cNvSpPr/>
          <p:nvPr/>
        </p:nvSpPr>
        <p:spPr>
          <a:xfrm>
            <a:off x="2786050" y="4286256"/>
            <a:ext cx="1357322" cy="842962"/>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smtClean="0">
                <a:solidFill>
                  <a:schemeClr val="tx1"/>
                </a:solidFill>
              </a:rPr>
              <a:t>1 %</a:t>
            </a:r>
            <a:endParaRPr lang="fr-FR" sz="2400" dirty="0">
              <a:solidFill>
                <a:schemeClr val="tx1"/>
              </a:solidFill>
            </a:endParaRPr>
          </a:p>
        </p:txBody>
      </p:sp>
      <p:cxnSp>
        <p:nvCxnSpPr>
          <p:cNvPr id="28" name="Connecteur droit avec flèche 27"/>
          <p:cNvCxnSpPr/>
          <p:nvPr/>
        </p:nvCxnSpPr>
        <p:spPr>
          <a:xfrm rot="10800000" flipV="1">
            <a:off x="5286380" y="5357826"/>
            <a:ext cx="114300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Flèche courbée vers la droite 30"/>
          <p:cNvSpPr/>
          <p:nvPr/>
        </p:nvSpPr>
        <p:spPr>
          <a:xfrm rot="5891069">
            <a:off x="4596818" y="2317629"/>
            <a:ext cx="879060" cy="38478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Flèche courbée vers la droite 31"/>
          <p:cNvSpPr/>
          <p:nvPr/>
        </p:nvSpPr>
        <p:spPr>
          <a:xfrm rot="5017604">
            <a:off x="1948720" y="2423772"/>
            <a:ext cx="699737" cy="26536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ZoneTexte 33"/>
          <p:cNvSpPr txBox="1"/>
          <p:nvPr/>
        </p:nvSpPr>
        <p:spPr>
          <a:xfrm>
            <a:off x="4929190" y="5500702"/>
            <a:ext cx="2428892" cy="1077218"/>
          </a:xfrm>
          <a:prstGeom prst="rect">
            <a:avLst/>
          </a:prstGeom>
          <a:noFill/>
        </p:spPr>
        <p:txBody>
          <a:bodyPr wrap="square" rtlCol="0">
            <a:spAutoFit/>
          </a:bodyPr>
          <a:lstStyle/>
          <a:p>
            <a:r>
              <a:rPr lang="fr-FR" sz="1600" dirty="0" smtClean="0">
                <a:latin typeface="Arial" pitchFamily="34" charset="0"/>
                <a:cs typeface="Arial" pitchFamily="34" charset="0"/>
              </a:rPr>
              <a:t>le glycogène est synthétisé dans les hépatocytes et les cellules musculaires.</a:t>
            </a:r>
            <a:endParaRPr lang="fr-FR" sz="1600" dirty="0">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ox(i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amond(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heckerboard(across)">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to="" calcmode="lin" valueType="num">
                                      <p:cBhvr>
                                        <p:cTn id="43" dur="1" fill="hold"/>
                                        <p:tgtEl>
                                          <p:spTgt spid="1028"/>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heckerboard(across)">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to="" calcmode="lin" valueType="num">
                                      <p:cBhvr>
                                        <p:cTn id="58" dur="1" fill="hold"/>
                                        <p:tgtEl>
                                          <p:spTgt spid="34"/>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to="" calcmode="lin" valueType="num">
                                      <p:cBhvr>
                                        <p:cTn id="63" dur="1" fill="hold"/>
                                        <p:tgtEl>
                                          <p:spTgt spid="31"/>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checkerboard(across)">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to="" calcmode="lin" valueType="num">
                                      <p:cBhvr>
                                        <p:cTn id="73" dur="1" fill="hold"/>
                                        <p:tgtEl>
                                          <p:spTgt spid="22"/>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checkerboard(across)">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to="" calcmode="lin" valueType="num">
                                      <p:cBhvr>
                                        <p:cTn id="83" dur="1" fill="hold"/>
                                        <p:tgtEl>
                                          <p:spTgt spid="25"/>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 to="" calcmode="lin" valueType="num">
                                      <p:cBhvr>
                                        <p:cTn id="88"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1" grpId="0"/>
      <p:bldP spid="25" grpId="0" animBg="1"/>
      <p:bldP spid="27" grpId="0" animBg="1"/>
      <p:bldP spid="31" grpId="0" animBg="1"/>
      <p:bldP spid="32"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2571744"/>
            <a:ext cx="5643602" cy="1446550"/>
          </a:xfrm>
          <a:prstGeom prst="rect">
            <a:avLst/>
          </a:prstGeom>
        </p:spPr>
        <p:txBody>
          <a:bodyPr wrap="square">
            <a:spAutoFit/>
            <a:scene3d>
              <a:camera prst="isometricOffAxis1Right"/>
              <a:lightRig rig="threePt" dir="t"/>
            </a:scene3d>
          </a:bodyPr>
          <a:lstStyle/>
          <a:p>
            <a:r>
              <a:rPr lang="fr-FR" sz="4400" b="1" dirty="0" smtClean="0">
                <a:solidFill>
                  <a:srgbClr val="44CE72"/>
                </a:solidFill>
                <a:effectLst>
                  <a:reflection blurRad="6350" stA="55000" endA="300" endPos="45500" dir="5400000" sy="-100000" algn="bl" rotWithShape="0"/>
                </a:effectLst>
              </a:rPr>
              <a:t>Régulation de la glycogénogenèse</a:t>
            </a:r>
            <a:endParaRPr lang="fr-FR" sz="4400" b="1" dirty="0">
              <a:solidFill>
                <a:srgbClr val="44CE72"/>
              </a:solidFill>
              <a:effectLst>
                <a:reflection blurRad="6350" stA="55000" endA="300" endPos="45500" dir="5400000" sy="-100000" algn="bl" rotWithShape="0"/>
              </a:effectLst>
            </a:endParaRPr>
          </a:p>
        </p:txBody>
      </p:sp>
      <p:pic>
        <p:nvPicPr>
          <p:cNvPr id="59394" name="Picture 2" descr="Image associée"/>
          <p:cNvPicPr>
            <a:picLocks noChangeAspect="1" noChangeArrowheads="1"/>
          </p:cNvPicPr>
          <p:nvPr/>
        </p:nvPicPr>
        <p:blipFill>
          <a:blip r:embed="rId2"/>
          <a:srcRect/>
          <a:stretch>
            <a:fillRect/>
          </a:stretch>
        </p:blipFill>
        <p:spPr bwMode="auto">
          <a:xfrm>
            <a:off x="7124714" y="4765675"/>
            <a:ext cx="2019286" cy="2092325"/>
          </a:xfrm>
          <a:prstGeom prst="rect">
            <a:avLst/>
          </a:prstGeom>
          <a:noFill/>
        </p:spPr>
      </p:pic>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000364" y="2643182"/>
            <a:ext cx="3429024" cy="1214446"/>
          </a:xfrm>
          <a:prstGeom prst="ellipse">
            <a:avLst/>
          </a:prstGeom>
          <a:solidFill>
            <a:srgbClr val="FFCDD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dirty="0" smtClean="0"/>
              <a:t>Glycogène synthase</a:t>
            </a:r>
            <a:r>
              <a:rPr lang="fr-FR" dirty="0" smtClean="0"/>
              <a:t>  </a:t>
            </a:r>
            <a:r>
              <a:rPr lang="fr-FR" b="1" dirty="0" smtClean="0">
                <a:solidFill>
                  <a:srgbClr val="FF0000"/>
                </a:solidFill>
              </a:rPr>
              <a:t>a </a:t>
            </a:r>
            <a:r>
              <a:rPr lang="fr-FR" b="1" dirty="0" smtClean="0">
                <a:solidFill>
                  <a:srgbClr val="00B0F0"/>
                </a:solidFill>
              </a:rPr>
              <a:t>active </a:t>
            </a:r>
          </a:p>
          <a:p>
            <a:pPr algn="ctr"/>
            <a:r>
              <a:rPr lang="fr-FR" b="1" dirty="0" smtClean="0">
                <a:solidFill>
                  <a:srgbClr val="44CE72"/>
                </a:solidFill>
              </a:rPr>
              <a:t>déphosphorylé</a:t>
            </a:r>
            <a:endParaRPr lang="fr-FR" b="1" dirty="0">
              <a:solidFill>
                <a:srgbClr val="44CE72"/>
              </a:solidFill>
            </a:endParaRPr>
          </a:p>
        </p:txBody>
      </p:sp>
      <p:sp>
        <p:nvSpPr>
          <p:cNvPr id="6" name="Flèche courbée vers la gauche 5"/>
          <p:cNvSpPr/>
          <p:nvPr/>
        </p:nvSpPr>
        <p:spPr>
          <a:xfrm>
            <a:off x="6500826" y="3357562"/>
            <a:ext cx="1000132" cy="2071702"/>
          </a:xfrm>
          <a:prstGeom prst="curvedLeftArrow">
            <a:avLst/>
          </a:prstGeom>
          <a:solidFill>
            <a:srgbClr val="CFFBA7"/>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7" name="Ellipse 6"/>
          <p:cNvSpPr/>
          <p:nvPr/>
        </p:nvSpPr>
        <p:spPr>
          <a:xfrm>
            <a:off x="2857488" y="4643446"/>
            <a:ext cx="3643338" cy="1285884"/>
          </a:xfrm>
          <a:prstGeom prst="ellipse">
            <a:avLst/>
          </a:prstGeom>
          <a:solidFill>
            <a:srgbClr val="FFCDD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dirty="0" smtClean="0"/>
              <a:t>glycogène synthase</a:t>
            </a:r>
            <a:r>
              <a:rPr lang="fr-FR" dirty="0" smtClean="0"/>
              <a:t> </a:t>
            </a:r>
            <a:r>
              <a:rPr lang="fr-FR" b="1" dirty="0" smtClean="0">
                <a:solidFill>
                  <a:srgbClr val="FF0000"/>
                </a:solidFill>
              </a:rPr>
              <a:t>inactive</a:t>
            </a:r>
            <a:endParaRPr lang="fr-FR" b="1" dirty="0" smtClean="0">
              <a:solidFill>
                <a:srgbClr val="00B0F0"/>
              </a:solidFill>
            </a:endParaRPr>
          </a:p>
          <a:p>
            <a:pPr algn="ctr"/>
            <a:r>
              <a:rPr lang="fr-FR" b="1" dirty="0" smtClean="0">
                <a:solidFill>
                  <a:srgbClr val="44CE72"/>
                </a:solidFill>
              </a:rPr>
              <a:t>phosphorylé</a:t>
            </a:r>
            <a:endParaRPr lang="fr-FR" b="1" dirty="0">
              <a:solidFill>
                <a:srgbClr val="44CE72"/>
              </a:solidFill>
            </a:endParaRPr>
          </a:p>
        </p:txBody>
      </p:sp>
      <p:sp>
        <p:nvSpPr>
          <p:cNvPr id="9" name="Flèche courbée vers le bas 8"/>
          <p:cNvSpPr/>
          <p:nvPr/>
        </p:nvSpPr>
        <p:spPr>
          <a:xfrm rot="16491499">
            <a:off x="1400420" y="3798436"/>
            <a:ext cx="2182806" cy="944586"/>
          </a:xfrm>
          <a:prstGeom prst="curvedDownArrow">
            <a:avLst/>
          </a:prstGeom>
          <a:solidFill>
            <a:srgbClr val="CFFBA7"/>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0" name="Flèche gauche 9"/>
          <p:cNvSpPr/>
          <p:nvPr/>
        </p:nvSpPr>
        <p:spPr>
          <a:xfrm>
            <a:off x="7429520" y="3571876"/>
            <a:ext cx="1714480" cy="141332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b="1" dirty="0" smtClean="0">
                <a:solidFill>
                  <a:srgbClr val="FFFF00"/>
                </a:solidFill>
              </a:rPr>
              <a:t> protéine kinase A</a:t>
            </a:r>
            <a:endParaRPr lang="fr-FR" b="1" dirty="0">
              <a:solidFill>
                <a:srgbClr val="FFFF00"/>
              </a:solidFill>
            </a:endParaRPr>
          </a:p>
        </p:txBody>
      </p:sp>
      <p:sp>
        <p:nvSpPr>
          <p:cNvPr id="11" name="Flèche droite 10"/>
          <p:cNvSpPr/>
          <p:nvPr/>
        </p:nvSpPr>
        <p:spPr>
          <a:xfrm>
            <a:off x="0" y="3714752"/>
            <a:ext cx="2143108" cy="141332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b="1" dirty="0" smtClean="0">
                <a:solidFill>
                  <a:srgbClr val="FFFF00"/>
                </a:solidFill>
              </a:rPr>
              <a:t> protéine phosphatase</a:t>
            </a:r>
            <a:endParaRPr lang="fr-FR" b="1" dirty="0">
              <a:solidFill>
                <a:srgbClr val="FFFF00"/>
              </a:solidFill>
            </a:endParaRPr>
          </a:p>
        </p:txBody>
      </p:sp>
      <p:sp>
        <p:nvSpPr>
          <p:cNvPr id="12" name="Ruban courbé vers le bas 11"/>
          <p:cNvSpPr/>
          <p:nvPr/>
        </p:nvSpPr>
        <p:spPr>
          <a:xfrm>
            <a:off x="357158" y="1285860"/>
            <a:ext cx="8786842" cy="758952"/>
          </a:xfrm>
          <a:prstGeom prst="ellipseRibbon">
            <a:avLst>
              <a:gd name="adj1" fmla="val 6067"/>
              <a:gd name="adj2" fmla="val 75000"/>
              <a:gd name="adj3" fmla="val 6067"/>
            </a:avLst>
          </a:prstGeom>
          <a:solidFill>
            <a:srgbClr val="CFFBA7"/>
          </a:solidFill>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smtClean="0">
                <a:solidFill>
                  <a:srgbClr val="FFFF00"/>
                </a:solidFill>
              </a:rPr>
              <a:t>  </a:t>
            </a:r>
            <a:r>
              <a:rPr lang="fr-FR" sz="2400" b="1" dirty="0" smtClean="0">
                <a:solidFill>
                  <a:schemeClr val="accent2">
                    <a:lumMod val="50000"/>
                  </a:schemeClr>
                </a:solidFill>
              </a:rPr>
              <a:t>les deux forme de glycogène  synthase</a:t>
            </a:r>
            <a:endParaRPr lang="fr-FR" sz="2400" b="1" dirty="0">
              <a:solidFill>
                <a:schemeClr val="accent2">
                  <a:lumMod val="50000"/>
                </a:schemeClr>
              </a:solidFill>
            </a:endParaRPr>
          </a:p>
        </p:txBody>
      </p:sp>
      <p:sp>
        <p:nvSpPr>
          <p:cNvPr id="13" name="Rectangle 1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associée"/>
          <p:cNvPicPr>
            <a:picLocks noChangeAspect="1" noChangeArrowheads="1"/>
          </p:cNvPicPr>
          <p:nvPr/>
        </p:nvPicPr>
        <p:blipFill>
          <a:blip r:embed="rId2" cstate="print"/>
          <a:srcRect/>
          <a:stretch>
            <a:fillRect/>
          </a:stretch>
        </p:blipFill>
        <p:spPr bwMode="auto">
          <a:xfrm>
            <a:off x="0" y="5143488"/>
            <a:ext cx="1714512" cy="1714512"/>
          </a:xfrm>
          <a:prstGeom prst="rect">
            <a:avLst/>
          </a:prstGeom>
          <a:noFill/>
        </p:spPr>
      </p:pic>
      <p:sp>
        <p:nvSpPr>
          <p:cNvPr id="3" name="Organigramme : Alternative 2"/>
          <p:cNvSpPr/>
          <p:nvPr/>
        </p:nvSpPr>
        <p:spPr>
          <a:xfrm>
            <a:off x="0" y="571480"/>
            <a:ext cx="2571736" cy="2571768"/>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 </a:t>
            </a:r>
            <a:r>
              <a:rPr lang="fr-FR" sz="2400" b="1" dirty="0" smtClean="0">
                <a:solidFill>
                  <a:srgbClr val="FFFF00"/>
                </a:solidFill>
                <a:effectLst>
                  <a:reflection blurRad="6350" stA="55000" endA="300" endPos="45500" dir="5400000" sy="-100000" algn="bl" rotWithShape="0"/>
                </a:effectLst>
              </a:rPr>
              <a:t>activation de glycogène synthase</a:t>
            </a:r>
            <a:endParaRPr lang="fr-FR" sz="2400" b="1" dirty="0">
              <a:solidFill>
                <a:srgbClr val="FFFF00"/>
              </a:solidFill>
              <a:effectLst>
                <a:reflection blurRad="6350" stA="55000" endA="300" endPos="45500" dir="5400000" sy="-100000" algn="bl" rotWithShape="0"/>
              </a:effectLst>
            </a:endParaRPr>
          </a:p>
        </p:txBody>
      </p:sp>
      <p:sp>
        <p:nvSpPr>
          <p:cNvPr id="4" name="Rectangle à coins arrondis 3"/>
          <p:cNvSpPr/>
          <p:nvPr/>
        </p:nvSpPr>
        <p:spPr>
          <a:xfrm>
            <a:off x="1785918" y="1214422"/>
            <a:ext cx="2857520" cy="3357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 L’insuline se fixe sur son récepteur et La </a:t>
            </a:r>
            <a:r>
              <a:rPr lang="fr-FR" b="1" i="1" dirty="0" smtClean="0"/>
              <a:t>tyrosine kinase</a:t>
            </a:r>
            <a:r>
              <a:rPr lang="fr-FR" dirty="0" smtClean="0"/>
              <a:t> du récepteur phosphoryle une tyrosine spécifique de chaque sous-unité </a:t>
            </a:r>
            <a:r>
              <a:rPr lang="fr-FR" dirty="0" smtClean="0">
                <a:sym typeface="Symbol"/>
              </a:rPr>
              <a:t></a:t>
            </a:r>
            <a:r>
              <a:rPr lang="fr-FR" dirty="0" smtClean="0"/>
              <a:t> (autophosphorylation)</a:t>
            </a:r>
          </a:p>
          <a:p>
            <a:pPr algn="ctr"/>
            <a:endParaRPr lang="fr-FR" dirty="0"/>
          </a:p>
        </p:txBody>
      </p:sp>
      <p:sp>
        <p:nvSpPr>
          <p:cNvPr id="5" name="Rectangle à coins arrondis 4"/>
          <p:cNvSpPr/>
          <p:nvPr/>
        </p:nvSpPr>
        <p:spPr>
          <a:xfrm>
            <a:off x="3143240" y="2000240"/>
            <a:ext cx="2786082" cy="32861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La </a:t>
            </a:r>
            <a:r>
              <a:rPr lang="fr-FR" b="1" i="1" dirty="0" smtClean="0"/>
              <a:t>tyrosine kinase</a:t>
            </a:r>
            <a:r>
              <a:rPr lang="fr-FR" dirty="0" smtClean="0"/>
              <a:t> phosphoryle ensuite la tyrosine d’un premier substrat protéique appelé IRS-1 </a:t>
            </a:r>
            <a:endParaRPr lang="fr-FR" dirty="0"/>
          </a:p>
        </p:txBody>
      </p:sp>
      <p:sp>
        <p:nvSpPr>
          <p:cNvPr id="6" name="Rectangle à coins arrondis 5"/>
          <p:cNvSpPr/>
          <p:nvPr/>
        </p:nvSpPr>
        <p:spPr>
          <a:xfrm>
            <a:off x="4786314" y="2714620"/>
            <a:ext cx="2714644" cy="3143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IRS-1-</a:t>
            </a:r>
            <a:r>
              <a:rPr lang="fr-FR" dirty="0" smtClean="0">
                <a:sym typeface="Webdings"/>
              </a:rPr>
              <a:t></a:t>
            </a:r>
            <a:r>
              <a:rPr lang="fr-FR" dirty="0" smtClean="0"/>
              <a:t> va initier une série de réactions de phosphorylations en cascade dont la dernière étape est l’activation, par phosphorylation, d’une </a:t>
            </a:r>
            <a:r>
              <a:rPr lang="fr-FR" b="1" i="1" dirty="0" smtClean="0"/>
              <a:t>protéine phosphatase</a:t>
            </a:r>
            <a:r>
              <a:rPr lang="fr-FR" dirty="0" smtClean="0"/>
              <a:t> </a:t>
            </a:r>
            <a:endParaRPr lang="fr-FR" dirty="0"/>
          </a:p>
        </p:txBody>
      </p:sp>
      <p:sp>
        <p:nvSpPr>
          <p:cNvPr id="7" name="Rectangle à coins arrondis 6"/>
          <p:cNvSpPr/>
          <p:nvPr/>
        </p:nvSpPr>
        <p:spPr>
          <a:xfrm>
            <a:off x="6143636" y="3571852"/>
            <a:ext cx="2786082" cy="32861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Cette dernière déphosphoryle la</a:t>
            </a:r>
          </a:p>
          <a:p>
            <a:pPr algn="ctr"/>
            <a:r>
              <a:rPr lang="fr-FR" b="1" i="1" dirty="0" smtClean="0"/>
              <a:t>glycogène synthase</a:t>
            </a:r>
            <a:r>
              <a:rPr lang="fr-FR" dirty="0" smtClean="0"/>
              <a:t>   </a:t>
            </a:r>
            <a:endParaRPr lang="fr-FR" dirty="0"/>
          </a:p>
        </p:txBody>
      </p:sp>
      <p:sp>
        <p:nvSpPr>
          <p:cNvPr id="8" name="Flèche courbée vers la droite 7"/>
          <p:cNvSpPr/>
          <p:nvPr/>
        </p:nvSpPr>
        <p:spPr>
          <a:xfrm rot="18919625">
            <a:off x="909489" y="3185412"/>
            <a:ext cx="619631" cy="1216152"/>
          </a:xfrm>
          <a:prstGeom prst="curvedRightArrow">
            <a:avLst>
              <a:gd name="adj1" fmla="val 25000"/>
              <a:gd name="adj2" fmla="val 52415"/>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0" name="Flèche courbée vers la droite 9"/>
          <p:cNvSpPr/>
          <p:nvPr/>
        </p:nvSpPr>
        <p:spPr>
          <a:xfrm rot="18919625">
            <a:off x="2338249" y="4328422"/>
            <a:ext cx="619631" cy="1216152"/>
          </a:xfrm>
          <a:prstGeom prst="curvedRightArrow">
            <a:avLst>
              <a:gd name="adj1" fmla="val 25000"/>
              <a:gd name="adj2" fmla="val 52415"/>
              <a:gd name="adj3" fmla="val 2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11" name="Flèche courbée vers la droite 10"/>
          <p:cNvSpPr/>
          <p:nvPr/>
        </p:nvSpPr>
        <p:spPr>
          <a:xfrm rot="17428922">
            <a:off x="4011533" y="5109878"/>
            <a:ext cx="619631" cy="1216152"/>
          </a:xfrm>
          <a:prstGeom prst="curvedRightArrow">
            <a:avLst>
              <a:gd name="adj1" fmla="val 25000"/>
              <a:gd name="adj2" fmla="val 52415"/>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12" name="Flèche courbée vers la droite 11"/>
          <p:cNvSpPr/>
          <p:nvPr/>
        </p:nvSpPr>
        <p:spPr>
          <a:xfrm rot="18919625">
            <a:off x="5195768" y="5828617"/>
            <a:ext cx="619631" cy="1216152"/>
          </a:xfrm>
          <a:prstGeom prst="curvedRightArrow">
            <a:avLst>
              <a:gd name="adj1" fmla="val 25000"/>
              <a:gd name="adj2" fmla="val 52415"/>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3" name="Rectangle 1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ox(in)">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cbzinsou.pagesperso-orange.fr/CH-6_fichiers/image010.gif"/>
          <p:cNvPicPr/>
          <p:nvPr/>
        </p:nvPicPr>
        <p:blipFill>
          <a:blip r:embed="rId2"/>
          <a:srcRect/>
          <a:stretch>
            <a:fillRect/>
          </a:stretch>
        </p:blipFill>
        <p:spPr bwMode="auto">
          <a:xfrm>
            <a:off x="0" y="642918"/>
            <a:ext cx="9144000" cy="5357849"/>
          </a:xfrm>
          <a:prstGeom prst="rect">
            <a:avLst/>
          </a:prstGeom>
          <a:noFill/>
          <a:ln w="9525">
            <a:noFill/>
            <a:miter lim="800000"/>
            <a:headEnd/>
            <a:tailEnd/>
          </a:ln>
        </p:spPr>
      </p:pic>
      <p:sp>
        <p:nvSpPr>
          <p:cNvPr id="3" name="Rectangle 2"/>
          <p:cNvSpPr/>
          <p:nvPr/>
        </p:nvSpPr>
        <p:spPr>
          <a:xfrm>
            <a:off x="500034" y="6286520"/>
            <a:ext cx="8143932" cy="369332"/>
          </a:xfrm>
          <a:prstGeom prst="rect">
            <a:avLst/>
          </a:prstGeom>
        </p:spPr>
        <p:txBody>
          <a:bodyPr wrap="square">
            <a:spAutoFit/>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Mécanisme d’activation de la protéine phosphatase par l’insuline</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500042"/>
            <a:ext cx="2066925" cy="1562100"/>
          </a:xfrm>
          <a:prstGeom prst="rect">
            <a:avLst/>
          </a:prstGeom>
          <a:noFill/>
          <a:ln w="9525">
            <a:noFill/>
            <a:miter lim="800000"/>
            <a:headEnd/>
            <a:tailEnd/>
          </a:ln>
          <a:effectLst/>
        </p:spPr>
      </p:pic>
      <p:sp>
        <p:nvSpPr>
          <p:cNvPr id="3" name="Rectangle 2"/>
          <p:cNvSpPr/>
          <p:nvPr/>
        </p:nvSpPr>
        <p:spPr>
          <a:xfrm>
            <a:off x="642910" y="2500307"/>
            <a:ext cx="7786742" cy="1569660"/>
          </a:xfrm>
          <a:prstGeom prst="rect">
            <a:avLst/>
          </a:prstGeom>
        </p:spPr>
        <p:txBody>
          <a:bodyPr wrap="square">
            <a:spAutoFit/>
          </a:bodyPr>
          <a:lstStyle/>
          <a:p>
            <a:pPr algn="ctr"/>
            <a:r>
              <a:rPr lang="fr-FR" sz="4800" b="1" dirty="0" smtClean="0">
                <a:solidFill>
                  <a:srgbClr val="00B050"/>
                </a:solidFill>
                <a:effectLst>
                  <a:reflection blurRad="6350" stA="55000" endA="300" endPos="45500" dir="5400000" sy="-100000" algn="bl" rotWithShape="0"/>
                </a:effectLst>
                <a:latin typeface="Aharoni" pitchFamily="2" charset="-79"/>
                <a:cs typeface="Aharoni" pitchFamily="2" charset="-79"/>
              </a:rPr>
              <a:t>Glycogénolyse</a:t>
            </a:r>
            <a:br>
              <a:rPr lang="fr-FR" sz="4800" b="1" dirty="0" smtClean="0">
                <a:solidFill>
                  <a:srgbClr val="00B050"/>
                </a:solidFill>
                <a:effectLst>
                  <a:reflection blurRad="6350" stA="55000" endA="300" endPos="45500" dir="5400000" sy="-100000" algn="bl" rotWithShape="0"/>
                </a:effectLst>
                <a:latin typeface="Aharoni" pitchFamily="2" charset="-79"/>
                <a:cs typeface="Aharoni" pitchFamily="2" charset="-79"/>
              </a:rPr>
            </a:br>
            <a:r>
              <a:rPr lang="fr-FR" sz="4800" b="1" dirty="0" smtClean="0">
                <a:solidFill>
                  <a:srgbClr val="00B050"/>
                </a:solidFill>
                <a:effectLst>
                  <a:reflection blurRad="6350" stA="55000" endA="300" endPos="45500" dir="5400000" sy="-100000" algn="bl" rotWithShape="0"/>
                </a:effectLst>
                <a:latin typeface="Aharoni" pitchFamily="2" charset="-79"/>
                <a:cs typeface="Aharoni" pitchFamily="2" charset="-79"/>
              </a:rPr>
              <a:t> ( situation de jeun )</a:t>
            </a:r>
            <a:endParaRPr lang="fr-FR" sz="4800" dirty="0"/>
          </a:p>
        </p:txBody>
      </p:sp>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71802" y="785794"/>
            <a:ext cx="2357454" cy="646331"/>
          </a:xfrm>
          <a:prstGeom prst="rect">
            <a:avLst/>
          </a:prstGeom>
          <a:noFill/>
        </p:spPr>
        <p:txBody>
          <a:bodyPr wrap="square" rtlCol="0">
            <a:spAutoFit/>
          </a:bodyPr>
          <a:lstStyle/>
          <a:p>
            <a:r>
              <a:rPr lang="fr-FR" sz="3600" b="1" dirty="0" smtClean="0">
                <a:solidFill>
                  <a:srgbClr val="0070C0"/>
                </a:solidFill>
              </a:rPr>
              <a:t> </a:t>
            </a:r>
            <a:r>
              <a:rPr lang="fr-FR" sz="3600" b="1" dirty="0" smtClean="0">
                <a:solidFill>
                  <a:srgbClr val="0070C0"/>
                </a:solidFill>
                <a:effectLst>
                  <a:reflection blurRad="6350" stA="55000" endA="300" endPos="45500" dir="5400000" sy="-100000" algn="bl" rotWithShape="0"/>
                </a:effectLst>
              </a:rPr>
              <a:t>objectif</a:t>
            </a:r>
            <a:endParaRPr lang="fr-FR" sz="3600" b="1" dirty="0">
              <a:solidFill>
                <a:srgbClr val="0070C0"/>
              </a:solidFill>
              <a:effectLst>
                <a:reflection blurRad="6350" stA="55000" endA="300" endPos="45500" dir="5400000" sy="-100000" algn="bl" rotWithShape="0"/>
              </a:effectLst>
            </a:endParaRPr>
          </a:p>
        </p:txBody>
      </p:sp>
      <p:sp>
        <p:nvSpPr>
          <p:cNvPr id="3" name="ZoneTexte 2"/>
          <p:cNvSpPr txBox="1"/>
          <p:nvPr/>
        </p:nvSpPr>
        <p:spPr>
          <a:xfrm>
            <a:off x="500034" y="1714488"/>
            <a:ext cx="3857652" cy="461665"/>
          </a:xfrm>
          <a:prstGeom prst="rect">
            <a:avLst/>
          </a:prstGeom>
          <a:noFill/>
        </p:spPr>
        <p:txBody>
          <a:bodyPr wrap="square" rtlCol="0">
            <a:spAutoFit/>
          </a:bodyPr>
          <a:lstStyle/>
          <a:p>
            <a:pPr>
              <a:buFont typeface="Arial" pitchFamily="34" charset="0"/>
              <a:buChar char="•"/>
            </a:pPr>
            <a:r>
              <a:rPr lang="fr-FR" sz="2400" b="1" dirty="0" smtClean="0">
                <a:solidFill>
                  <a:srgbClr val="7030A0"/>
                </a:solidFill>
              </a:rPr>
              <a:t>dans le foie:</a:t>
            </a:r>
            <a:endParaRPr lang="fr-FR" sz="2400" b="1" dirty="0">
              <a:solidFill>
                <a:srgbClr val="7030A0"/>
              </a:solidFill>
            </a:endParaRPr>
          </a:p>
        </p:txBody>
      </p:sp>
      <p:sp>
        <p:nvSpPr>
          <p:cNvPr id="4" name="ZoneTexte 3"/>
          <p:cNvSpPr txBox="1"/>
          <p:nvPr/>
        </p:nvSpPr>
        <p:spPr>
          <a:xfrm>
            <a:off x="571472" y="3857628"/>
            <a:ext cx="3857652" cy="461665"/>
          </a:xfrm>
          <a:prstGeom prst="rect">
            <a:avLst/>
          </a:prstGeom>
          <a:noFill/>
        </p:spPr>
        <p:txBody>
          <a:bodyPr wrap="square" rtlCol="0">
            <a:spAutoFit/>
          </a:bodyPr>
          <a:lstStyle/>
          <a:p>
            <a:pPr>
              <a:buFont typeface="Arial" pitchFamily="34" charset="0"/>
              <a:buChar char="•"/>
            </a:pPr>
            <a:r>
              <a:rPr lang="fr-FR" dirty="0" smtClean="0">
                <a:solidFill>
                  <a:srgbClr val="7030A0"/>
                </a:solidFill>
              </a:rPr>
              <a:t> </a:t>
            </a:r>
            <a:r>
              <a:rPr lang="fr-FR" sz="2400" b="1" dirty="0" smtClean="0">
                <a:solidFill>
                  <a:srgbClr val="7030A0"/>
                </a:solidFill>
              </a:rPr>
              <a:t>dans les muscles:</a:t>
            </a:r>
            <a:endParaRPr lang="fr-FR" sz="2400" b="1" dirty="0">
              <a:solidFill>
                <a:srgbClr val="7030A0"/>
              </a:solidFill>
            </a:endParaRPr>
          </a:p>
        </p:txBody>
      </p:sp>
      <p:sp>
        <p:nvSpPr>
          <p:cNvPr id="5" name="ZoneTexte 4"/>
          <p:cNvSpPr txBox="1"/>
          <p:nvPr/>
        </p:nvSpPr>
        <p:spPr>
          <a:xfrm>
            <a:off x="928662" y="2214554"/>
            <a:ext cx="5429288" cy="400110"/>
          </a:xfrm>
          <a:prstGeom prst="rect">
            <a:avLst/>
          </a:prstGeom>
          <a:noFill/>
        </p:spPr>
        <p:txBody>
          <a:bodyPr wrap="square" rtlCol="0">
            <a:spAutoFit/>
          </a:bodyPr>
          <a:lstStyle/>
          <a:p>
            <a:pPr>
              <a:buFont typeface="Wingdings" pitchFamily="2" charset="2"/>
              <a:buChar char="Ø"/>
            </a:pPr>
            <a:r>
              <a:rPr lang="fr-FR" dirty="0" smtClean="0"/>
              <a:t> </a:t>
            </a:r>
            <a:r>
              <a:rPr lang="fr-FR" sz="2000" dirty="0" smtClean="0"/>
              <a:t>le glycogène hépatique est mobilisé pour:</a:t>
            </a:r>
            <a:endParaRPr lang="fr-FR" sz="2000" dirty="0"/>
          </a:p>
        </p:txBody>
      </p:sp>
      <p:sp>
        <p:nvSpPr>
          <p:cNvPr id="6" name="ZoneTexte 5"/>
          <p:cNvSpPr txBox="1"/>
          <p:nvPr/>
        </p:nvSpPr>
        <p:spPr>
          <a:xfrm>
            <a:off x="1428728" y="2714620"/>
            <a:ext cx="5500726" cy="400110"/>
          </a:xfrm>
          <a:prstGeom prst="rect">
            <a:avLst/>
          </a:prstGeom>
          <a:noFill/>
        </p:spPr>
        <p:txBody>
          <a:bodyPr wrap="square" rtlCol="0">
            <a:spAutoFit/>
          </a:bodyPr>
          <a:lstStyle/>
          <a:p>
            <a:pPr>
              <a:buFont typeface="Arial" pitchFamily="34" charset="0"/>
              <a:buChar char="•"/>
            </a:pPr>
            <a:r>
              <a:rPr lang="fr-FR" dirty="0" smtClean="0"/>
              <a:t> </a:t>
            </a:r>
            <a:r>
              <a:rPr lang="fr-FR" sz="2000" dirty="0" smtClean="0"/>
              <a:t>maintenir le taux de glucose sanguin</a:t>
            </a:r>
            <a:endParaRPr lang="fr-FR" sz="2000" dirty="0"/>
          </a:p>
        </p:txBody>
      </p:sp>
      <p:sp>
        <p:nvSpPr>
          <p:cNvPr id="7" name="ZoneTexte 6"/>
          <p:cNvSpPr txBox="1"/>
          <p:nvPr/>
        </p:nvSpPr>
        <p:spPr>
          <a:xfrm>
            <a:off x="1500166" y="3500438"/>
            <a:ext cx="5286412" cy="400110"/>
          </a:xfrm>
          <a:prstGeom prst="rect">
            <a:avLst/>
          </a:prstGeom>
          <a:noFill/>
        </p:spPr>
        <p:txBody>
          <a:bodyPr wrap="square" rtlCol="0">
            <a:spAutoFit/>
          </a:bodyPr>
          <a:lstStyle/>
          <a:p>
            <a:pPr>
              <a:buFont typeface="Arial" pitchFamily="34" charset="0"/>
              <a:buChar char="•"/>
            </a:pPr>
            <a:r>
              <a:rPr lang="fr-FR" dirty="0" smtClean="0"/>
              <a:t> </a:t>
            </a:r>
            <a:r>
              <a:rPr lang="fr-FR" sz="2000" dirty="0" smtClean="0"/>
              <a:t>alimenter les tissues périphériques</a:t>
            </a:r>
            <a:endParaRPr lang="fr-FR" sz="2000" dirty="0"/>
          </a:p>
        </p:txBody>
      </p:sp>
      <p:sp>
        <p:nvSpPr>
          <p:cNvPr id="8" name="ZoneTexte 7"/>
          <p:cNvSpPr txBox="1"/>
          <p:nvPr/>
        </p:nvSpPr>
        <p:spPr>
          <a:xfrm>
            <a:off x="928662" y="4643446"/>
            <a:ext cx="6786610" cy="707886"/>
          </a:xfrm>
          <a:prstGeom prst="rect">
            <a:avLst/>
          </a:prstGeom>
          <a:noFill/>
        </p:spPr>
        <p:txBody>
          <a:bodyPr wrap="square" rtlCol="0">
            <a:spAutoFit/>
          </a:bodyPr>
          <a:lstStyle/>
          <a:p>
            <a:pPr>
              <a:buFont typeface="Wingdings" pitchFamily="2" charset="2"/>
              <a:buChar char="Ø"/>
            </a:pPr>
            <a:r>
              <a:rPr lang="fr-FR" dirty="0" smtClean="0"/>
              <a:t> </a:t>
            </a:r>
            <a:r>
              <a:rPr lang="fr-FR" sz="2000" dirty="0" smtClean="0"/>
              <a:t>le glycogène musculaire est mobilisé et consommé  sur place pour leur fonctionnement</a:t>
            </a:r>
            <a:endParaRPr lang="fr-FR" sz="2000" dirty="0"/>
          </a:p>
        </p:txBody>
      </p:sp>
      <p:pic>
        <p:nvPicPr>
          <p:cNvPr id="9" name="Picture 9"/>
          <p:cNvPicPr>
            <a:picLocks noChangeAspect="1" noChangeArrowheads="1"/>
          </p:cNvPicPr>
          <p:nvPr/>
        </p:nvPicPr>
        <p:blipFill>
          <a:blip r:embed="rId2"/>
          <a:srcRect/>
          <a:stretch>
            <a:fillRect/>
          </a:stretch>
        </p:blipFill>
        <p:spPr bwMode="auto">
          <a:xfrm>
            <a:off x="7848600" y="5019675"/>
            <a:ext cx="1295400" cy="1838325"/>
          </a:xfrm>
          <a:prstGeom prst="rect">
            <a:avLst/>
          </a:prstGeom>
          <a:noFill/>
          <a:ln w="9525">
            <a:noFill/>
            <a:miter lim="800000"/>
            <a:headEnd/>
            <a:tailEnd/>
          </a:ln>
          <a:effectLst/>
        </p:spPr>
      </p:pic>
      <p:sp>
        <p:nvSpPr>
          <p:cNvPr id="10" name="Rectangle 9"/>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7858148" cy="461665"/>
          </a:xfrm>
          <a:prstGeom prst="rect">
            <a:avLst/>
          </a:prstGeom>
        </p:spPr>
        <p:txBody>
          <a:bodyPr wrap="square">
            <a:spAutoFit/>
          </a:bodyPr>
          <a:lstStyle/>
          <a:p>
            <a:r>
              <a:rPr lang="fr-FR" sz="2400" b="1" dirty="0" smtClean="0">
                <a:solidFill>
                  <a:schemeClr val="accent3">
                    <a:lumMod val="50000"/>
                  </a:schemeClr>
                </a:solidFill>
                <a:effectLst>
                  <a:reflection blurRad="6350" stA="55000" endA="300" endPos="45500" dir="5400000" sy="-100000" algn="bl" rotWithShape="0"/>
                </a:effectLst>
              </a:rPr>
              <a:t>stimulation de la sécrétion de glucagon </a:t>
            </a:r>
            <a:endParaRPr lang="fr-FR" sz="2400" dirty="0">
              <a:solidFill>
                <a:schemeClr val="accent3">
                  <a:lumMod val="50000"/>
                </a:schemeClr>
              </a:solidFill>
              <a:effectLst>
                <a:reflection blurRad="6350" stA="55000" endA="300" endPos="45500" dir="5400000" sy="-100000" algn="bl" rotWithShape="0"/>
              </a:effectLst>
            </a:endParaRPr>
          </a:p>
        </p:txBody>
      </p:sp>
      <p:pic>
        <p:nvPicPr>
          <p:cNvPr id="61442" name="Picture 2"/>
          <p:cNvPicPr>
            <a:picLocks noChangeAspect="1" noChangeArrowheads="1"/>
          </p:cNvPicPr>
          <p:nvPr/>
        </p:nvPicPr>
        <p:blipFill>
          <a:blip r:embed="rId2"/>
          <a:srcRect/>
          <a:stretch>
            <a:fillRect/>
          </a:stretch>
        </p:blipFill>
        <p:spPr bwMode="auto">
          <a:xfrm>
            <a:off x="0" y="4714884"/>
            <a:ext cx="2495550" cy="2143116"/>
          </a:xfrm>
          <a:prstGeom prst="rect">
            <a:avLst/>
          </a:prstGeom>
          <a:noFill/>
          <a:ln w="9525">
            <a:noFill/>
            <a:miter lim="800000"/>
            <a:headEnd/>
            <a:tailEnd/>
          </a:ln>
          <a:effectLst/>
        </p:spPr>
      </p:pic>
      <p:sp>
        <p:nvSpPr>
          <p:cNvPr id="16" name="Rectangle avec flèche vers le bas 15"/>
          <p:cNvSpPr/>
          <p:nvPr/>
        </p:nvSpPr>
        <p:spPr>
          <a:xfrm>
            <a:off x="4643438" y="1142984"/>
            <a:ext cx="4357718" cy="135732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smtClean="0"/>
              <a:t>  les cellule alpha révèle une base concentration de glucose dans le sang</a:t>
            </a:r>
            <a:endParaRPr lang="fr-FR" sz="1600" dirty="0"/>
          </a:p>
        </p:txBody>
      </p:sp>
      <p:sp>
        <p:nvSpPr>
          <p:cNvPr id="17" name="Rectangle avec flèche vers le bas 16"/>
          <p:cNvSpPr/>
          <p:nvPr/>
        </p:nvSpPr>
        <p:spPr>
          <a:xfrm>
            <a:off x="4572000" y="2500306"/>
            <a:ext cx="4357718" cy="1428760"/>
          </a:xfrm>
          <a:prstGeom prst="down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smtClean="0"/>
              <a:t> diminution de métabolisme de glucose et donc diminution de rapport </a:t>
            </a:r>
            <a:r>
              <a:rPr lang="fr-FR" dirty="0" smtClean="0">
                <a:solidFill>
                  <a:srgbClr val="FF0000"/>
                </a:solidFill>
                <a:hlinkClick r:id="rId3" tooltip="Adénosine triphosphate"/>
              </a:rPr>
              <a:t>ATP</a:t>
            </a:r>
            <a:r>
              <a:rPr lang="fr-FR" dirty="0" smtClean="0"/>
              <a:t>/ADP</a:t>
            </a:r>
            <a:endParaRPr lang="fr-FR" dirty="0"/>
          </a:p>
        </p:txBody>
      </p:sp>
      <p:sp>
        <p:nvSpPr>
          <p:cNvPr id="18" name="Rectangle avec flèche vers le bas 17"/>
          <p:cNvSpPr/>
          <p:nvPr/>
        </p:nvSpPr>
        <p:spPr>
          <a:xfrm>
            <a:off x="4572000" y="4000504"/>
            <a:ext cx="4357718" cy="1428760"/>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Ouverture des canaux K+ et elle sorte</a:t>
            </a:r>
            <a:endParaRPr lang="fr-FR" dirty="0"/>
          </a:p>
        </p:txBody>
      </p:sp>
      <p:sp>
        <p:nvSpPr>
          <p:cNvPr id="19" name="Rectangle avec flèche vers le bas 18"/>
          <p:cNvSpPr/>
          <p:nvPr/>
        </p:nvSpPr>
        <p:spPr>
          <a:xfrm>
            <a:off x="4572000" y="5429240"/>
            <a:ext cx="4357718" cy="1428760"/>
          </a:xfrm>
          <a:prstGeom prst="down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smtClean="0"/>
              <a:t> entrer de Na+ et de Ca++ sert à l’</a:t>
            </a:r>
            <a:r>
              <a:rPr lang="fr-FR" dirty="0" err="1" smtClean="0"/>
              <a:t>exocytose</a:t>
            </a:r>
            <a:r>
              <a:rPr lang="fr-FR" dirty="0" smtClean="0"/>
              <a:t> des vésicules qui comporte le glucagon et donc leur sécrétion</a:t>
            </a:r>
            <a:endParaRPr lang="fr-FR" dirty="0"/>
          </a:p>
        </p:txBody>
      </p:sp>
      <p:sp>
        <p:nvSpPr>
          <p:cNvPr id="11" name="Rectangle 10"/>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2050" name="Picture 2"/>
          <p:cNvPicPr>
            <a:picLocks noChangeAspect="1" noChangeArrowheads="1"/>
          </p:cNvPicPr>
          <p:nvPr/>
        </p:nvPicPr>
        <p:blipFill>
          <a:blip r:embed="rId4"/>
          <a:srcRect/>
          <a:stretch>
            <a:fillRect/>
          </a:stretch>
        </p:blipFill>
        <p:spPr bwMode="auto">
          <a:xfrm>
            <a:off x="0" y="1071546"/>
            <a:ext cx="4429124" cy="3286148"/>
          </a:xfrm>
          <a:prstGeom prst="rect">
            <a:avLst/>
          </a:prstGeom>
          <a:noFill/>
          <a:ln w="9525">
            <a:noFill/>
            <a:miter lim="800000"/>
            <a:headEnd/>
            <a:tailEnd/>
          </a:ln>
          <a:effectLst/>
        </p:spPr>
      </p:pic>
      <p:sp>
        <p:nvSpPr>
          <p:cNvPr id="15" name="Flèche courbée vers le haut 14"/>
          <p:cNvSpPr/>
          <p:nvPr/>
        </p:nvSpPr>
        <p:spPr>
          <a:xfrm rot="17559124">
            <a:off x="1320670" y="4324995"/>
            <a:ext cx="2301451" cy="8347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1" name="Ellipse 20"/>
          <p:cNvSpPr/>
          <p:nvPr/>
        </p:nvSpPr>
        <p:spPr>
          <a:xfrm>
            <a:off x="2714612" y="4786322"/>
            <a:ext cx="214314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 </a:t>
            </a:r>
            <a:r>
              <a:rPr lang="fr-FR" b="1" dirty="0" smtClean="0">
                <a:solidFill>
                  <a:schemeClr val="bg1"/>
                </a:solidFill>
              </a:rPr>
              <a:t>cellule alpha en rouge</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1442"/>
                                        </p:tgtEl>
                                        <p:attrNameLst>
                                          <p:attrName>style.visibility</p:attrName>
                                        </p:attrNameLst>
                                      </p:cBhvr>
                                      <p:to>
                                        <p:strVal val="visible"/>
                                      </p:to>
                                    </p:set>
                                    <p:anim calcmode="lin" valueType="num">
                                      <p:cBhvr>
                                        <p:cTn id="14" dur="1000" fill="hold"/>
                                        <p:tgtEl>
                                          <p:spTgt spid="61442"/>
                                        </p:tgtEl>
                                        <p:attrNameLst>
                                          <p:attrName>ppt_w</p:attrName>
                                        </p:attrNameLst>
                                      </p:cBhvr>
                                      <p:tavLst>
                                        <p:tav tm="0">
                                          <p:val>
                                            <p:strVal val="#ppt_w*0.70"/>
                                          </p:val>
                                        </p:tav>
                                        <p:tav tm="100000">
                                          <p:val>
                                            <p:strVal val="#ppt_w"/>
                                          </p:val>
                                        </p:tav>
                                      </p:tavLst>
                                    </p:anim>
                                    <p:anim calcmode="lin" valueType="num">
                                      <p:cBhvr>
                                        <p:cTn id="15" dur="1000" fill="hold"/>
                                        <p:tgtEl>
                                          <p:spTgt spid="61442"/>
                                        </p:tgtEl>
                                        <p:attrNameLst>
                                          <p:attrName>ppt_h</p:attrName>
                                        </p:attrNameLst>
                                      </p:cBhvr>
                                      <p:tavLst>
                                        <p:tav tm="0">
                                          <p:val>
                                            <p:strVal val="#ppt_h"/>
                                          </p:val>
                                        </p:tav>
                                        <p:tav tm="100000">
                                          <p:val>
                                            <p:strVal val="#ppt_h"/>
                                          </p:val>
                                        </p:tav>
                                      </p:tavLst>
                                    </p:anim>
                                    <p:animEffect transition="in" filter="fade">
                                      <p:cBhvr>
                                        <p:cTn id="16" dur="1000"/>
                                        <p:tgtEl>
                                          <p:spTgt spid="614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strVal val="#ppt_w*0.70"/>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Effect transition="in" filter="fade">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box(in)">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P spid="15"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785794"/>
            <a:ext cx="6929486" cy="461665"/>
          </a:xfrm>
          <a:prstGeom prst="rect">
            <a:avLst/>
          </a:prstGeom>
          <a:noFill/>
        </p:spPr>
        <p:txBody>
          <a:bodyPr wrap="square" rtlCol="0">
            <a:spAutoFit/>
          </a:bodyPr>
          <a:lstStyle/>
          <a:p>
            <a:r>
              <a:rPr lang="fr-FR" dirty="0" smtClean="0"/>
              <a:t> </a:t>
            </a:r>
            <a:r>
              <a:rPr lang="fr-FR" sz="2400" dirty="0" smtClean="0">
                <a:effectLst>
                  <a:glow rad="63500">
                    <a:schemeClr val="accent1">
                      <a:satMod val="175000"/>
                      <a:alpha val="40000"/>
                    </a:schemeClr>
                  </a:glow>
                </a:effectLst>
              </a:rPr>
              <a:t>deux types de dégradation de glycogène</a:t>
            </a:r>
            <a:endParaRPr lang="fr-FR" sz="2400" dirty="0">
              <a:effectLst>
                <a:glow rad="63500">
                  <a:schemeClr val="accent1">
                    <a:satMod val="175000"/>
                    <a:alpha val="40000"/>
                  </a:schemeClr>
                </a:glow>
              </a:effectLst>
            </a:endParaRPr>
          </a:p>
        </p:txBody>
      </p:sp>
      <p:sp>
        <p:nvSpPr>
          <p:cNvPr id="3" name="ZoneTexte 2"/>
          <p:cNvSpPr txBox="1"/>
          <p:nvPr/>
        </p:nvSpPr>
        <p:spPr>
          <a:xfrm>
            <a:off x="1357290" y="1785926"/>
            <a:ext cx="7500990" cy="369332"/>
          </a:xfrm>
          <a:prstGeom prst="rect">
            <a:avLst/>
          </a:prstGeom>
          <a:noFill/>
        </p:spPr>
        <p:txBody>
          <a:bodyPr wrap="square" rtlCol="0">
            <a:spAutoFit/>
          </a:bodyPr>
          <a:lstStyle/>
          <a:p>
            <a:r>
              <a:rPr lang="fr-FR" b="1" dirty="0" smtClean="0">
                <a:effectLst/>
              </a:rPr>
              <a:t>dégradation </a:t>
            </a:r>
            <a:r>
              <a:rPr lang="fr-FR" b="1" dirty="0" smtClean="0"/>
              <a:t>enzymatiques  (réactions de glycogénolyse)</a:t>
            </a:r>
            <a:endParaRPr lang="fr-FR" dirty="0"/>
          </a:p>
        </p:txBody>
      </p:sp>
      <p:sp>
        <p:nvSpPr>
          <p:cNvPr id="4" name="Flèche courbée vers la droite 3"/>
          <p:cNvSpPr/>
          <p:nvPr/>
        </p:nvSpPr>
        <p:spPr>
          <a:xfrm>
            <a:off x="928662" y="1643050"/>
            <a:ext cx="428628" cy="4303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a droite 4"/>
          <p:cNvSpPr/>
          <p:nvPr/>
        </p:nvSpPr>
        <p:spPr>
          <a:xfrm>
            <a:off x="928662" y="2357430"/>
            <a:ext cx="428628" cy="4303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1428728" y="2500306"/>
            <a:ext cx="7715272" cy="369332"/>
          </a:xfrm>
          <a:prstGeom prst="rect">
            <a:avLst/>
          </a:prstGeom>
          <a:noFill/>
        </p:spPr>
        <p:txBody>
          <a:bodyPr wrap="square" rtlCol="0">
            <a:spAutoFit/>
          </a:bodyPr>
          <a:lstStyle/>
          <a:p>
            <a:r>
              <a:rPr lang="fr-FR" b="1" u="sng" dirty="0" smtClean="0"/>
              <a:t>dégradation lysosomal</a:t>
            </a:r>
            <a:r>
              <a:rPr lang="fr-FR" b="1" dirty="0" smtClean="0"/>
              <a:t>( une faible quantité de glycogène)</a:t>
            </a:r>
            <a:endParaRPr lang="fr-FR" dirty="0"/>
          </a:p>
        </p:txBody>
      </p:sp>
      <p:sp>
        <p:nvSpPr>
          <p:cNvPr id="7" name="Bulle ronde 6"/>
          <p:cNvSpPr/>
          <p:nvPr/>
        </p:nvSpPr>
        <p:spPr>
          <a:xfrm rot="10800000">
            <a:off x="1785918" y="4043427"/>
            <a:ext cx="6000795" cy="2814573"/>
          </a:xfrm>
          <a:prstGeom prst="wedgeEllipseCallout">
            <a:avLst>
              <a:gd name="adj1" fmla="val 18838"/>
              <a:gd name="adj2" fmla="val 9215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dirty="0"/>
          </a:p>
        </p:txBody>
      </p:sp>
      <p:sp>
        <p:nvSpPr>
          <p:cNvPr id="8" name="Rectangle 7"/>
          <p:cNvSpPr/>
          <p:nvPr/>
        </p:nvSpPr>
        <p:spPr>
          <a:xfrm>
            <a:off x="2643174" y="4286256"/>
            <a:ext cx="4357718" cy="2571744"/>
          </a:xfrm>
          <a:prstGeom prst="rect">
            <a:avLst/>
          </a:prstGeom>
        </p:spPr>
        <p:txBody>
          <a:bodyPr wrap="square">
            <a:spAutoFit/>
          </a:bodyPr>
          <a:lstStyle/>
          <a:p>
            <a:pPr algn="ctr"/>
            <a:r>
              <a:rPr lang="fr-FR" dirty="0" smtClean="0"/>
              <a:t>glycogène est dégradée par une α (1-4) glucosidase lysosomal . Le rôle de cette dégradation est inconnu. Cependant une déficience en cette enzyme provoque une accumulation du glycogène dans les vacuoles, et constitue une maladie du stockage du glycogène (glycogénose du type II ou maladie de POMPE).</a:t>
            </a:r>
          </a:p>
          <a:p>
            <a:endParaRPr lang="fr-FR" dirty="0"/>
          </a:p>
        </p:txBody>
      </p:sp>
      <p:sp>
        <p:nvSpPr>
          <p:cNvPr id="9" name="Rectangle 8"/>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00306"/>
            <a:ext cx="9144000" cy="707886"/>
          </a:xfrm>
          <a:prstGeom prst="rect">
            <a:avLst/>
          </a:prstGeom>
        </p:spPr>
        <p:txBody>
          <a:bodyPr wrap="square">
            <a:spAutoFit/>
            <a:scene3d>
              <a:camera prst="isometricOffAxis1Right"/>
              <a:lightRig rig="threePt" dir="t"/>
            </a:scene3d>
          </a:bodyPr>
          <a:lstStyle/>
          <a:p>
            <a:r>
              <a:rPr lang="fr-FR" sz="4000" b="1" dirty="0" smtClean="0">
                <a:solidFill>
                  <a:schemeClr val="tx2"/>
                </a:solidFill>
                <a:effectLst>
                  <a:reflection blurRad="6350" stA="50000" endA="300" endPos="50000" dist="29997" dir="5400000" sy="-100000" algn="bl" rotWithShape="0"/>
                </a:effectLst>
              </a:rPr>
              <a:t>Les réactions de glycogénolyse</a:t>
            </a:r>
            <a:r>
              <a:rPr lang="fr-FR" b="1" dirty="0" smtClean="0">
                <a:effectLst>
                  <a:reflection blurRad="6350" stA="50000" endA="300" endPos="50000" dist="29997" dir="5400000" sy="-100000" algn="bl" rotWithShape="0"/>
                </a:effectLst>
              </a:rPr>
              <a:t> </a:t>
            </a:r>
            <a:endParaRPr lang="fr-FR" b="1" dirty="0">
              <a:effectLst>
                <a:reflection blurRad="6350" stA="50000" endA="300" endPos="50000" dist="29997" dir="5400000" sy="-100000" algn="bl" rotWithShape="0"/>
              </a:effectLst>
            </a:endParaRPr>
          </a:p>
        </p:txBody>
      </p:sp>
      <p:pic>
        <p:nvPicPr>
          <p:cNvPr id="3" name="Picture 2" descr="Image associée"/>
          <p:cNvPicPr>
            <a:picLocks noChangeAspect="1" noChangeArrowheads="1"/>
          </p:cNvPicPr>
          <p:nvPr/>
        </p:nvPicPr>
        <p:blipFill>
          <a:blip r:embed="rId2"/>
          <a:srcRect/>
          <a:stretch>
            <a:fillRect/>
          </a:stretch>
        </p:blipFill>
        <p:spPr bwMode="auto">
          <a:xfrm>
            <a:off x="7124714" y="4765675"/>
            <a:ext cx="2019286" cy="2092325"/>
          </a:xfrm>
          <a:prstGeom prst="rect">
            <a:avLst/>
          </a:prstGeom>
          <a:noFill/>
        </p:spPr>
      </p:pic>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571480"/>
            <a:ext cx="5044971" cy="461665"/>
          </a:xfrm>
          <a:prstGeom prst="rect">
            <a:avLst/>
          </a:prstGeom>
        </p:spPr>
        <p:txBody>
          <a:bodyPr wrap="none">
            <a:spAutoFit/>
          </a:bodyPr>
          <a:lstStyle/>
          <a:p>
            <a:r>
              <a:rPr lang="fr-FR" b="1" dirty="0" smtClean="0"/>
              <a:t>Réaction </a:t>
            </a:r>
            <a:r>
              <a:rPr lang="fr-FR" sz="2400" b="1" dirty="0" smtClean="0"/>
              <a:t>1</a:t>
            </a:r>
            <a:r>
              <a:rPr lang="fr-FR" b="1" dirty="0" smtClean="0"/>
              <a:t>:</a:t>
            </a:r>
            <a:r>
              <a:rPr lang="fr-FR" b="1" dirty="0" err="1" smtClean="0">
                <a:solidFill>
                  <a:srgbClr val="44CE72"/>
                </a:solidFill>
              </a:rPr>
              <a:t>Phosphorolyse</a:t>
            </a:r>
            <a:r>
              <a:rPr lang="fr-FR" b="1" dirty="0" smtClean="0">
                <a:solidFill>
                  <a:srgbClr val="44CE72"/>
                </a:solidFill>
              </a:rPr>
              <a:t> du glycogène :</a:t>
            </a:r>
            <a:endParaRPr lang="fr-FR" dirty="0">
              <a:solidFill>
                <a:srgbClr val="44CE72"/>
              </a:solidFill>
            </a:endParaRPr>
          </a:p>
        </p:txBody>
      </p:sp>
      <p:sp>
        <p:nvSpPr>
          <p:cNvPr id="4" name="Rectangle 3"/>
          <p:cNvSpPr/>
          <p:nvPr/>
        </p:nvSpPr>
        <p:spPr>
          <a:xfrm>
            <a:off x="714348" y="1071546"/>
            <a:ext cx="7286676" cy="369332"/>
          </a:xfrm>
          <a:prstGeom prst="rect">
            <a:avLst/>
          </a:prstGeom>
        </p:spPr>
        <p:txBody>
          <a:bodyPr wrap="square">
            <a:spAutoFit/>
          </a:bodyPr>
          <a:lstStyle/>
          <a:p>
            <a:r>
              <a:rPr lang="fr-FR" dirty="0" smtClean="0">
                <a:solidFill>
                  <a:schemeClr val="accent2">
                    <a:lumMod val="75000"/>
                  </a:schemeClr>
                </a:solidFill>
              </a:rPr>
              <a:t>Coupure de la liaison α (1-4) à partir de l’extrémité non réductrice</a:t>
            </a:r>
            <a:endParaRPr lang="fr-FR" dirty="0">
              <a:solidFill>
                <a:schemeClr val="accent2">
                  <a:lumMod val="75000"/>
                </a:schemeClr>
              </a:solidFill>
            </a:endParaRPr>
          </a:p>
        </p:txBody>
      </p:sp>
      <p:sp>
        <p:nvSpPr>
          <p:cNvPr id="5" name="Rectangle 4"/>
          <p:cNvSpPr/>
          <p:nvPr/>
        </p:nvSpPr>
        <p:spPr>
          <a:xfrm>
            <a:off x="642910" y="1571612"/>
            <a:ext cx="8001056" cy="707886"/>
          </a:xfrm>
          <a:prstGeom prst="rect">
            <a:avLst/>
          </a:prstGeom>
        </p:spPr>
        <p:txBody>
          <a:bodyPr wrap="square">
            <a:spAutoFit/>
          </a:bodyPr>
          <a:lstStyle/>
          <a:p>
            <a:r>
              <a:rPr lang="fr-FR" sz="2000" dirty="0" smtClean="0">
                <a:solidFill>
                  <a:schemeClr val="accent2">
                    <a:lumMod val="75000"/>
                  </a:schemeClr>
                </a:solidFill>
              </a:rPr>
              <a:t>Fixation d’un groupement phosphate apporté par l’ATP sur le carbone 1 du glucose libéré</a:t>
            </a:r>
            <a:endParaRPr lang="fr-FR" sz="2000" dirty="0">
              <a:solidFill>
                <a:schemeClr val="accent2">
                  <a:lumMod val="75000"/>
                </a:schemeClr>
              </a:solidFill>
            </a:endParaRPr>
          </a:p>
        </p:txBody>
      </p:sp>
      <p:sp>
        <p:nvSpPr>
          <p:cNvPr id="6" name="Rectangle 5"/>
          <p:cNvSpPr/>
          <p:nvPr/>
        </p:nvSpPr>
        <p:spPr>
          <a:xfrm>
            <a:off x="714348" y="2357430"/>
            <a:ext cx="8001056" cy="646331"/>
          </a:xfrm>
          <a:prstGeom prst="rect">
            <a:avLst/>
          </a:prstGeom>
        </p:spPr>
        <p:txBody>
          <a:bodyPr wrap="square">
            <a:spAutoFit/>
          </a:bodyPr>
          <a:lstStyle/>
          <a:p>
            <a:r>
              <a:rPr lang="fr-FR" dirty="0" smtClean="0">
                <a:solidFill>
                  <a:schemeClr val="accent2">
                    <a:lumMod val="75000"/>
                  </a:schemeClr>
                </a:solidFill>
              </a:rPr>
              <a:t>La phosphorolyse est répétée de façon séquentielle sur le glycogène jusqu’à la rencontre de 4 résidus </a:t>
            </a:r>
            <a:r>
              <a:rPr lang="fr-FR" dirty="0" err="1" smtClean="0">
                <a:solidFill>
                  <a:schemeClr val="accent2">
                    <a:lumMod val="75000"/>
                  </a:schemeClr>
                </a:solidFill>
              </a:rPr>
              <a:t>glycosyls</a:t>
            </a:r>
            <a:r>
              <a:rPr lang="fr-FR" dirty="0" smtClean="0">
                <a:solidFill>
                  <a:schemeClr val="accent2">
                    <a:lumMod val="75000"/>
                  </a:schemeClr>
                </a:solidFill>
              </a:rPr>
              <a:t> sur chaque chaine avant la liaison α (1-6)</a:t>
            </a:r>
            <a:endParaRPr lang="fr-FR" dirty="0">
              <a:solidFill>
                <a:schemeClr val="accent2">
                  <a:lumMod val="75000"/>
                </a:schemeClr>
              </a:solidFill>
            </a:endParaRPr>
          </a:p>
        </p:txBody>
      </p:sp>
      <p:sp>
        <p:nvSpPr>
          <p:cNvPr id="7" name="Moins 6"/>
          <p:cNvSpPr/>
          <p:nvPr/>
        </p:nvSpPr>
        <p:spPr>
          <a:xfrm>
            <a:off x="285720" y="1571612"/>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oins 7"/>
          <p:cNvSpPr/>
          <p:nvPr/>
        </p:nvSpPr>
        <p:spPr>
          <a:xfrm>
            <a:off x="285720" y="1000108"/>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oins 8"/>
          <p:cNvSpPr/>
          <p:nvPr/>
        </p:nvSpPr>
        <p:spPr>
          <a:xfrm>
            <a:off x="285720" y="2357430"/>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467" name="Picture 3"/>
          <p:cNvPicPr>
            <a:picLocks noChangeAspect="1" noChangeArrowheads="1"/>
          </p:cNvPicPr>
          <p:nvPr/>
        </p:nvPicPr>
        <p:blipFill>
          <a:blip r:embed="rId2"/>
          <a:srcRect/>
          <a:stretch>
            <a:fillRect/>
          </a:stretch>
        </p:blipFill>
        <p:spPr bwMode="auto">
          <a:xfrm>
            <a:off x="1000100" y="3857628"/>
            <a:ext cx="7215238" cy="2571768"/>
          </a:xfrm>
          <a:prstGeom prst="rect">
            <a:avLst/>
          </a:prstGeom>
          <a:noFill/>
          <a:ln w="9525">
            <a:noFill/>
            <a:miter lim="800000"/>
            <a:headEnd/>
            <a:tailEnd/>
          </a:ln>
          <a:effectLst/>
        </p:spPr>
      </p:pic>
      <p:sp>
        <p:nvSpPr>
          <p:cNvPr id="11" name="ZoneTexte 10"/>
          <p:cNvSpPr txBox="1"/>
          <p:nvPr/>
        </p:nvSpPr>
        <p:spPr>
          <a:xfrm>
            <a:off x="5429256" y="3643314"/>
            <a:ext cx="16430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solidFill>
                  <a:schemeClr val="accent2">
                    <a:lumMod val="75000"/>
                  </a:schemeClr>
                </a:solidFill>
              </a:rPr>
              <a:t>Liaison α(1-6) </a:t>
            </a:r>
            <a:endParaRPr lang="fr-FR" dirty="0"/>
          </a:p>
        </p:txBody>
      </p:sp>
      <p:sp>
        <p:nvSpPr>
          <p:cNvPr id="12" name="ZoneTexte 11"/>
          <p:cNvSpPr txBox="1"/>
          <p:nvPr/>
        </p:nvSpPr>
        <p:spPr>
          <a:xfrm>
            <a:off x="1857356" y="4786322"/>
            <a:ext cx="18573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 </a:t>
            </a:r>
            <a:r>
              <a:rPr lang="fr-FR" dirty="0" smtClean="0">
                <a:solidFill>
                  <a:schemeClr val="accent2"/>
                </a:solidFill>
              </a:rPr>
              <a:t>phosphorylase</a:t>
            </a:r>
            <a:endParaRPr lang="fr-FR" dirty="0">
              <a:solidFill>
                <a:schemeClr val="accent2"/>
              </a:solidFill>
            </a:endParaRPr>
          </a:p>
        </p:txBody>
      </p:sp>
      <p:sp>
        <p:nvSpPr>
          <p:cNvPr id="13" name="Rectangle 1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to="" calcmode="lin" valueType="num">
                                      <p:cBhvr>
                                        <p:cTn id="37" dur="1" fill="hold"/>
                                        <p:tgtEl>
                                          <p:spTgt spid="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2467"/>
                                        </p:tgtEl>
                                        <p:attrNameLst>
                                          <p:attrName>style.visibility</p:attrName>
                                        </p:attrNameLst>
                                      </p:cBhvr>
                                      <p:to>
                                        <p:strVal val="visible"/>
                                      </p:to>
                                    </p:set>
                                    <p:anim to="" calcmode="lin" valueType="num">
                                      <p:cBhvr>
                                        <p:cTn id="42" dur="1" fill="hold"/>
                                        <p:tgtEl>
                                          <p:spTgt spid="6246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071546"/>
            <a:ext cx="9001156" cy="830997"/>
          </a:xfrm>
          <a:prstGeom prst="rect">
            <a:avLst/>
          </a:prstGeom>
          <a:noFill/>
        </p:spPr>
        <p:txBody>
          <a:bodyPr wrap="square" rtlCol="0">
            <a:spAutoFit/>
          </a:bodyPr>
          <a:lstStyle/>
          <a:p>
            <a:pPr algn="ctr"/>
            <a:r>
              <a:rPr lang="fr-FR" dirty="0" smtClean="0"/>
              <a:t> </a:t>
            </a:r>
            <a:r>
              <a:rPr lang="fr-FR" sz="2400" dirty="0" smtClean="0"/>
              <a:t>en situation de jeûne le glycogène est dégradé pour maintien le taux de glucose sanguin et alimente les tissues périphériques </a:t>
            </a:r>
            <a:endParaRPr lang="fr-FR" sz="2400" dirty="0"/>
          </a:p>
        </p:txBody>
      </p:sp>
      <p:sp>
        <p:nvSpPr>
          <p:cNvPr id="3" name="ZoneTexte 2"/>
          <p:cNvSpPr txBox="1"/>
          <p:nvPr/>
        </p:nvSpPr>
        <p:spPr>
          <a:xfrm>
            <a:off x="0" y="2643182"/>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 quelles sont les organes et les hormones qui interviens dans le métabolisme de glycogène et la régulation hormonal ?</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714356"/>
            <a:ext cx="6929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fr-FR" sz="2000" b="1" dirty="0" smtClean="0"/>
              <a:t>Réaction2: </a:t>
            </a:r>
            <a:r>
              <a:rPr lang="fr-FR" sz="2000" b="1" dirty="0" smtClean="0">
                <a:solidFill>
                  <a:srgbClr val="44CE72"/>
                </a:solidFill>
              </a:rPr>
              <a:t>Action </a:t>
            </a:r>
            <a:r>
              <a:rPr kumimoji="0" lang="fr-FR" sz="2000" b="1" i="0" u="none" strike="noStrike" cap="none" normalizeH="0" baseline="0" dirty="0" smtClean="0">
                <a:ln>
                  <a:noFill/>
                </a:ln>
                <a:solidFill>
                  <a:srgbClr val="44CE72"/>
                </a:solidFill>
                <a:effectLst/>
                <a:ea typeface="Times New Roman" pitchFamily="18" charset="0"/>
                <a:cs typeface="Times New Roman" pitchFamily="18" charset="0"/>
              </a:rPr>
              <a:t>de la glycosyl transférase :</a:t>
            </a:r>
            <a:endParaRPr kumimoji="0" lang="fr-FR" sz="2000" b="1" i="0" u="none" strike="noStrike" cap="none" normalizeH="0" baseline="0" dirty="0" smtClean="0">
              <a:ln>
                <a:noFill/>
              </a:ln>
              <a:solidFill>
                <a:srgbClr val="44CE72"/>
              </a:solidFill>
              <a:effectLst/>
              <a:cs typeface="Arial" pitchFamily="34" charset="0"/>
            </a:endParaRPr>
          </a:p>
        </p:txBody>
      </p:sp>
      <p:sp>
        <p:nvSpPr>
          <p:cNvPr id="8" name="Rectangle 7"/>
          <p:cNvSpPr/>
          <p:nvPr/>
        </p:nvSpPr>
        <p:spPr>
          <a:xfrm>
            <a:off x="714348" y="2643182"/>
            <a:ext cx="8215338" cy="646331"/>
          </a:xfrm>
          <a:prstGeom prst="rect">
            <a:avLst/>
          </a:prstGeom>
        </p:spPr>
        <p:txBody>
          <a:bodyPr wrap="square">
            <a:spAutoFit/>
          </a:bodyPr>
          <a:lstStyle/>
          <a:p>
            <a:r>
              <a:rPr lang="fr-FR" dirty="0" smtClean="0"/>
              <a:t> Après l’action de cette enzyme il demeure à la place de la chaine latérale un glucose lié par la liaison α (1-6).</a:t>
            </a:r>
            <a:endParaRPr lang="fr-FR" dirty="0"/>
          </a:p>
        </p:txBody>
      </p:sp>
      <p:sp>
        <p:nvSpPr>
          <p:cNvPr id="9" name="Rectangle 8"/>
          <p:cNvSpPr/>
          <p:nvPr/>
        </p:nvSpPr>
        <p:spPr>
          <a:xfrm>
            <a:off x="785754" y="1214422"/>
            <a:ext cx="8358246" cy="646331"/>
          </a:xfrm>
          <a:prstGeom prst="rect">
            <a:avLst/>
          </a:prstGeom>
        </p:spPr>
        <p:txBody>
          <a:bodyPr wrap="square">
            <a:spAutoFit/>
          </a:bodyPr>
          <a:lstStyle/>
          <a:p>
            <a:r>
              <a:rPr lang="fr-FR" dirty="0" smtClean="0">
                <a:solidFill>
                  <a:schemeClr val="accent2"/>
                </a:solidFill>
              </a:rPr>
              <a:t>La glycosyl transférase intervient sur la dextrine limite en enlevant sur chaque chaine un </a:t>
            </a:r>
            <a:r>
              <a:rPr lang="fr-FR" dirty="0" err="1" smtClean="0">
                <a:solidFill>
                  <a:schemeClr val="accent2"/>
                </a:solidFill>
              </a:rPr>
              <a:t>oligoside</a:t>
            </a:r>
            <a:r>
              <a:rPr lang="fr-FR" dirty="0" smtClean="0">
                <a:solidFill>
                  <a:schemeClr val="accent2"/>
                </a:solidFill>
              </a:rPr>
              <a:t> formé de 3 résidus de glucose </a:t>
            </a:r>
            <a:endParaRPr lang="fr-FR" dirty="0">
              <a:solidFill>
                <a:schemeClr val="accent2"/>
              </a:solidFill>
            </a:endParaRPr>
          </a:p>
        </p:txBody>
      </p:sp>
      <p:sp>
        <p:nvSpPr>
          <p:cNvPr id="10" name="Rectangle 9"/>
          <p:cNvSpPr/>
          <p:nvPr/>
        </p:nvSpPr>
        <p:spPr>
          <a:xfrm>
            <a:off x="714348" y="1928802"/>
            <a:ext cx="8215338" cy="646331"/>
          </a:xfrm>
          <a:prstGeom prst="rect">
            <a:avLst/>
          </a:prstGeom>
        </p:spPr>
        <p:txBody>
          <a:bodyPr wrap="square">
            <a:spAutoFit/>
          </a:bodyPr>
          <a:lstStyle/>
          <a:p>
            <a:r>
              <a:rPr lang="fr-FR" dirty="0" smtClean="0">
                <a:solidFill>
                  <a:schemeClr val="accent3"/>
                </a:solidFill>
              </a:rPr>
              <a:t>Les 3 résidus de glucose sont attachés avec une autre chaine de la dextrine limite permettant ainsi la reprise de la phosphorolyse sur cette chaine  </a:t>
            </a:r>
            <a:endParaRPr lang="fr-FR" dirty="0">
              <a:solidFill>
                <a:schemeClr val="accent3"/>
              </a:solidFill>
            </a:endParaRPr>
          </a:p>
        </p:txBody>
      </p:sp>
      <p:pic>
        <p:nvPicPr>
          <p:cNvPr id="71687" name="Picture 7"/>
          <p:cNvPicPr>
            <a:picLocks noChangeAspect="1" noChangeArrowheads="1"/>
          </p:cNvPicPr>
          <p:nvPr/>
        </p:nvPicPr>
        <p:blipFill>
          <a:blip r:embed="rId2"/>
          <a:srcRect/>
          <a:stretch>
            <a:fillRect/>
          </a:stretch>
        </p:blipFill>
        <p:spPr bwMode="auto">
          <a:xfrm>
            <a:off x="928662" y="4071942"/>
            <a:ext cx="7072362" cy="2286016"/>
          </a:xfrm>
          <a:prstGeom prst="rect">
            <a:avLst/>
          </a:prstGeom>
          <a:noFill/>
          <a:ln w="9525">
            <a:noFill/>
            <a:miter lim="800000"/>
            <a:headEnd/>
            <a:tailEnd/>
          </a:ln>
          <a:effectLst/>
        </p:spPr>
      </p:pic>
      <p:cxnSp>
        <p:nvCxnSpPr>
          <p:cNvPr id="13" name="Connecteur droit avec flèche 12"/>
          <p:cNvCxnSpPr/>
          <p:nvPr/>
        </p:nvCxnSpPr>
        <p:spPr>
          <a:xfrm rot="5400000">
            <a:off x="3572662" y="507128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ZoneTexte 15"/>
          <p:cNvSpPr txBox="1"/>
          <p:nvPr/>
        </p:nvSpPr>
        <p:spPr>
          <a:xfrm>
            <a:off x="1000100" y="4929198"/>
            <a:ext cx="2714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 glycosyl-4-4-transférase</a:t>
            </a:r>
            <a:endParaRPr lang="fr-FR" dirty="0"/>
          </a:p>
        </p:txBody>
      </p:sp>
      <p:sp>
        <p:nvSpPr>
          <p:cNvPr id="17" name="Moins 16"/>
          <p:cNvSpPr/>
          <p:nvPr/>
        </p:nvSpPr>
        <p:spPr>
          <a:xfrm>
            <a:off x="357158" y="1214422"/>
            <a:ext cx="428628" cy="428628"/>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Moins 17"/>
          <p:cNvSpPr/>
          <p:nvPr/>
        </p:nvSpPr>
        <p:spPr>
          <a:xfrm>
            <a:off x="357158" y="1928802"/>
            <a:ext cx="428628" cy="428628"/>
          </a:xfrm>
          <a:prstGeom prst="mathMin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0" name="Moins 19"/>
          <p:cNvSpPr/>
          <p:nvPr/>
        </p:nvSpPr>
        <p:spPr>
          <a:xfrm>
            <a:off x="357158" y="2643182"/>
            <a:ext cx="428628" cy="42862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Rectangle 1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anim to="" calcmode="lin" valueType="num">
                                      <p:cBhvr>
                                        <p:cTn id="7" dur="1" fill="hold"/>
                                        <p:tgtEl>
                                          <p:spTgt spid="7168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to="" calcmode="lin" valueType="num">
                                      <p:cBhvr>
                                        <p:cTn id="37" dur="1" fill="hold"/>
                                        <p:tgtEl>
                                          <p:spTgt spid="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1687"/>
                                        </p:tgtEl>
                                        <p:attrNameLst>
                                          <p:attrName>style.visibility</p:attrName>
                                        </p:attrNameLst>
                                      </p:cBhvr>
                                      <p:to>
                                        <p:strVal val="visible"/>
                                      </p:to>
                                    </p:set>
                                    <p:anim to="" calcmode="lin" valueType="num">
                                      <p:cBhvr>
                                        <p:cTn id="42" dur="1" fill="hold"/>
                                        <p:tgtEl>
                                          <p:spTgt spid="7168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to="" calcmode="lin" valueType="num">
                                      <p:cBhvr>
                                        <p:cTn id="47" dur="1" fill="hold"/>
                                        <p:tgtEl>
                                          <p:spTgt spid="13"/>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8" grpId="0"/>
      <p:bldP spid="9" grpId="0"/>
      <p:bldP spid="10" grpId="0"/>
      <p:bldP spid="16" grpId="0" animBg="1"/>
      <p:bldP spid="17" grpId="0" animBg="1"/>
      <p:bldP spid="18"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1071538" y="2000240"/>
            <a:ext cx="6429419" cy="3214710"/>
          </a:xfrm>
          <a:prstGeom prst="rect">
            <a:avLst/>
          </a:prstGeom>
          <a:noFill/>
          <a:ln w="9525">
            <a:noFill/>
            <a:miter lim="800000"/>
            <a:headEnd/>
            <a:tailEnd/>
          </a:ln>
          <a:effectLst/>
        </p:spPr>
      </p:pic>
      <p:sp>
        <p:nvSpPr>
          <p:cNvPr id="3" name="Rectangle 2"/>
          <p:cNvSpPr/>
          <p:nvPr/>
        </p:nvSpPr>
        <p:spPr>
          <a:xfrm>
            <a:off x="357158" y="785794"/>
            <a:ext cx="8429684" cy="369332"/>
          </a:xfrm>
          <a:prstGeom prst="rect">
            <a:avLst/>
          </a:prstGeom>
        </p:spPr>
        <p:txBody>
          <a:bodyPr wrap="square">
            <a:spAutoFit/>
          </a:bodyPr>
          <a:lstStyle/>
          <a:p>
            <a:r>
              <a:rPr lang="fr-FR" b="1" dirty="0" smtClean="0"/>
              <a:t>Réaction3: </a:t>
            </a:r>
            <a:r>
              <a:rPr lang="fr-FR" b="1" dirty="0" smtClean="0">
                <a:solidFill>
                  <a:srgbClr val="44CE72"/>
                </a:solidFill>
              </a:rPr>
              <a:t>Action de l’enzyme débranchant (ou α (1-6) glucosidase) </a:t>
            </a:r>
            <a:endParaRPr lang="fr-FR" dirty="0">
              <a:solidFill>
                <a:srgbClr val="44CE72"/>
              </a:solidFill>
            </a:endParaRPr>
          </a:p>
        </p:txBody>
      </p:sp>
      <p:sp>
        <p:nvSpPr>
          <p:cNvPr id="5" name="Rectangle 4"/>
          <p:cNvSpPr/>
          <p:nvPr/>
        </p:nvSpPr>
        <p:spPr>
          <a:xfrm>
            <a:off x="857224" y="1428736"/>
            <a:ext cx="7786742" cy="646331"/>
          </a:xfrm>
          <a:prstGeom prst="rect">
            <a:avLst/>
          </a:prstGeom>
        </p:spPr>
        <p:txBody>
          <a:bodyPr wrap="square">
            <a:spAutoFit/>
          </a:bodyPr>
          <a:lstStyle/>
          <a:p>
            <a:r>
              <a:rPr lang="fr-FR" dirty="0" smtClean="0">
                <a:solidFill>
                  <a:srgbClr val="FF0000"/>
                </a:solidFill>
              </a:rPr>
              <a:t>Une enzyme </a:t>
            </a:r>
            <a:r>
              <a:rPr lang="fr-FR" dirty="0" err="1" smtClean="0">
                <a:solidFill>
                  <a:srgbClr val="FF0000"/>
                </a:solidFill>
              </a:rPr>
              <a:t>débranchante</a:t>
            </a:r>
            <a:r>
              <a:rPr lang="fr-FR" dirty="0" smtClean="0">
                <a:solidFill>
                  <a:srgbClr val="FF0000"/>
                </a:solidFill>
              </a:rPr>
              <a:t> hydrolyse les résidus de glucose reliés par la liaison α (1-6) et libère les molécules de glucose.</a:t>
            </a:r>
            <a:endParaRPr lang="fr-FR" dirty="0">
              <a:solidFill>
                <a:srgbClr val="FF0000"/>
              </a:solidFill>
            </a:endParaRPr>
          </a:p>
        </p:txBody>
      </p:sp>
      <p:sp>
        <p:nvSpPr>
          <p:cNvPr id="6" name="Moins 5"/>
          <p:cNvSpPr/>
          <p:nvPr/>
        </p:nvSpPr>
        <p:spPr>
          <a:xfrm>
            <a:off x="428596" y="1428736"/>
            <a:ext cx="428628" cy="428628"/>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Moins 7"/>
          <p:cNvSpPr/>
          <p:nvPr/>
        </p:nvSpPr>
        <p:spPr>
          <a:xfrm>
            <a:off x="285720" y="5286388"/>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85754" y="5286388"/>
            <a:ext cx="8358246" cy="646331"/>
          </a:xfrm>
          <a:prstGeom prst="rect">
            <a:avLst/>
          </a:prstGeom>
        </p:spPr>
        <p:txBody>
          <a:bodyPr wrap="square">
            <a:spAutoFit/>
          </a:bodyPr>
          <a:lstStyle/>
          <a:p>
            <a:r>
              <a:rPr lang="fr-FR" dirty="0" smtClean="0">
                <a:solidFill>
                  <a:srgbClr val="00B0F0"/>
                </a:solidFill>
              </a:rPr>
              <a:t>Après l’action de ces 3 enzymes le glycogène libère essentiellement du G1P (par phosphorolyse) et une faible quantité de glucose (par hydrolyse)</a:t>
            </a:r>
            <a:endParaRPr lang="fr-FR" dirty="0">
              <a:solidFill>
                <a:srgbClr val="00B0F0"/>
              </a:solidFill>
            </a:endParaRPr>
          </a:p>
        </p:txBody>
      </p:sp>
      <p:sp>
        <p:nvSpPr>
          <p:cNvPr id="10" name="Rectangle 9"/>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2706"/>
                                        </p:tgtEl>
                                        <p:attrNameLst>
                                          <p:attrName>style.visibility</p:attrName>
                                        </p:attrNameLst>
                                      </p:cBhvr>
                                      <p:to>
                                        <p:strVal val="visible"/>
                                      </p:to>
                                    </p:set>
                                    <p:animEffect transition="in" filter="box(in)">
                                      <p:cBhvr>
                                        <p:cTn id="26" dur="500"/>
                                        <p:tgtEl>
                                          <p:spTgt spid="7270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8"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6572264" y="2214554"/>
            <a:ext cx="2214578" cy="1790704"/>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357158" y="2000240"/>
            <a:ext cx="2371738" cy="1857388"/>
          </a:xfrm>
          <a:prstGeom prst="rect">
            <a:avLst/>
          </a:prstGeom>
          <a:noFill/>
          <a:ln w="9525">
            <a:noFill/>
            <a:miter lim="800000"/>
            <a:headEnd/>
            <a:tailEnd/>
          </a:ln>
          <a:effectLst/>
        </p:spPr>
      </p:pic>
      <p:cxnSp>
        <p:nvCxnSpPr>
          <p:cNvPr id="6" name="Connecteur droit avec flèche 5"/>
          <p:cNvCxnSpPr/>
          <p:nvPr/>
        </p:nvCxnSpPr>
        <p:spPr>
          <a:xfrm>
            <a:off x="3143240" y="2714620"/>
            <a:ext cx="2928958" cy="1588"/>
          </a:xfrm>
          <a:prstGeom prst="straightConnector1">
            <a:avLst/>
          </a:prstGeom>
          <a:ln>
            <a:solidFill>
              <a:srgbClr val="00B0F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9" name="Nuage 8"/>
          <p:cNvSpPr/>
          <p:nvPr/>
        </p:nvSpPr>
        <p:spPr>
          <a:xfrm>
            <a:off x="2714612" y="1714488"/>
            <a:ext cx="3857652" cy="500066"/>
          </a:xfrm>
          <a:prstGeom prst="cloud">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 phosphoglucomutase</a:t>
            </a:r>
            <a:endParaRPr lang="fr-FR" dirty="0"/>
          </a:p>
        </p:txBody>
      </p:sp>
      <p:sp>
        <p:nvSpPr>
          <p:cNvPr id="10" name="Éclair 9"/>
          <p:cNvSpPr/>
          <p:nvPr/>
        </p:nvSpPr>
        <p:spPr>
          <a:xfrm>
            <a:off x="4214810" y="2214554"/>
            <a:ext cx="642942" cy="414334"/>
          </a:xfrm>
          <a:prstGeom prst="lightningBol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Rectangle 10"/>
          <p:cNvSpPr/>
          <p:nvPr/>
        </p:nvSpPr>
        <p:spPr>
          <a:xfrm>
            <a:off x="928662" y="928670"/>
            <a:ext cx="7786742" cy="646331"/>
          </a:xfrm>
          <a:prstGeom prst="rect">
            <a:avLst/>
          </a:prstGeom>
        </p:spPr>
        <p:txBody>
          <a:bodyPr wrap="square">
            <a:spAutoFit/>
          </a:bodyPr>
          <a:lstStyle/>
          <a:p>
            <a:r>
              <a:rPr lang="fr-FR" dirty="0" smtClean="0">
                <a:solidFill>
                  <a:srgbClr val="C00000"/>
                </a:solidFill>
              </a:rPr>
              <a:t>Le G1P est </a:t>
            </a:r>
            <a:r>
              <a:rPr lang="fr-FR" dirty="0" err="1" smtClean="0">
                <a:solidFill>
                  <a:srgbClr val="C00000"/>
                </a:solidFill>
              </a:rPr>
              <a:t>isomérisé</a:t>
            </a:r>
            <a:r>
              <a:rPr lang="fr-FR" dirty="0" smtClean="0">
                <a:solidFill>
                  <a:srgbClr val="C00000"/>
                </a:solidFill>
              </a:rPr>
              <a:t> en G6P par la phosphoglucomutase. Le G6P peut entrer dans la glycolyse dans le foie et dans le muscle</a:t>
            </a:r>
            <a:endParaRPr lang="fr-FR" dirty="0">
              <a:solidFill>
                <a:srgbClr val="C00000"/>
              </a:solidFill>
            </a:endParaRPr>
          </a:p>
        </p:txBody>
      </p:sp>
      <p:sp>
        <p:nvSpPr>
          <p:cNvPr id="12" name="Moins 11"/>
          <p:cNvSpPr/>
          <p:nvPr/>
        </p:nvSpPr>
        <p:spPr>
          <a:xfrm>
            <a:off x="357158" y="928670"/>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57224" y="4000504"/>
            <a:ext cx="7715304" cy="646331"/>
          </a:xfrm>
          <a:prstGeom prst="rect">
            <a:avLst/>
          </a:prstGeom>
        </p:spPr>
        <p:txBody>
          <a:bodyPr wrap="square">
            <a:spAutoFit/>
          </a:bodyPr>
          <a:lstStyle/>
          <a:p>
            <a:r>
              <a:rPr lang="fr-FR" dirty="0" smtClean="0">
                <a:solidFill>
                  <a:schemeClr val="bg1">
                    <a:lumMod val="50000"/>
                  </a:schemeClr>
                </a:solidFill>
              </a:rPr>
              <a:t>la glucose 6 phosphatase permettant l’hydrolyse du G6P en glucose et la libération de ce dernier dans le sang</a:t>
            </a:r>
            <a:endParaRPr lang="fr-FR" dirty="0">
              <a:solidFill>
                <a:schemeClr val="bg1">
                  <a:lumMod val="50000"/>
                </a:schemeClr>
              </a:solidFill>
            </a:endParaRPr>
          </a:p>
        </p:txBody>
      </p:sp>
      <p:sp>
        <p:nvSpPr>
          <p:cNvPr id="16" name="Moins 15"/>
          <p:cNvSpPr/>
          <p:nvPr/>
        </p:nvSpPr>
        <p:spPr>
          <a:xfrm>
            <a:off x="428596" y="4000504"/>
            <a:ext cx="428628" cy="428628"/>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73732" name="Picture 4"/>
          <p:cNvPicPr>
            <a:picLocks noChangeAspect="1" noChangeArrowheads="1"/>
          </p:cNvPicPr>
          <p:nvPr/>
        </p:nvPicPr>
        <p:blipFill>
          <a:blip r:embed="rId4"/>
          <a:srcRect/>
          <a:stretch>
            <a:fillRect/>
          </a:stretch>
        </p:blipFill>
        <p:spPr bwMode="auto">
          <a:xfrm>
            <a:off x="1071538" y="4714884"/>
            <a:ext cx="1485900" cy="1990725"/>
          </a:xfrm>
          <a:prstGeom prst="rect">
            <a:avLst/>
          </a:prstGeom>
          <a:noFill/>
          <a:ln w="9525">
            <a:noFill/>
            <a:miter lim="800000"/>
            <a:headEnd/>
            <a:tailEnd/>
          </a:ln>
          <a:effectLst/>
        </p:spPr>
      </p:pic>
      <p:pic>
        <p:nvPicPr>
          <p:cNvPr id="73733" name="Picture 5"/>
          <p:cNvPicPr>
            <a:picLocks noChangeAspect="1" noChangeArrowheads="1"/>
          </p:cNvPicPr>
          <p:nvPr/>
        </p:nvPicPr>
        <p:blipFill>
          <a:blip r:embed="rId5"/>
          <a:srcRect/>
          <a:stretch>
            <a:fillRect/>
          </a:stretch>
        </p:blipFill>
        <p:spPr bwMode="auto">
          <a:xfrm>
            <a:off x="5929322" y="4929198"/>
            <a:ext cx="2143140" cy="1638300"/>
          </a:xfrm>
          <a:prstGeom prst="rect">
            <a:avLst/>
          </a:prstGeom>
          <a:noFill/>
          <a:ln w="9525">
            <a:noFill/>
            <a:miter lim="800000"/>
            <a:headEnd/>
            <a:tailEnd/>
          </a:ln>
          <a:effectLst/>
        </p:spPr>
      </p:pic>
      <p:pic>
        <p:nvPicPr>
          <p:cNvPr id="73734" name="Picture 6"/>
          <p:cNvPicPr>
            <a:picLocks noChangeAspect="1" noChangeArrowheads="1"/>
          </p:cNvPicPr>
          <p:nvPr/>
        </p:nvPicPr>
        <p:blipFill>
          <a:blip r:embed="rId6"/>
          <a:srcRect/>
          <a:stretch>
            <a:fillRect/>
          </a:stretch>
        </p:blipFill>
        <p:spPr bwMode="auto">
          <a:xfrm>
            <a:off x="2643174" y="5072074"/>
            <a:ext cx="3286148" cy="933450"/>
          </a:xfrm>
          <a:prstGeom prst="rect">
            <a:avLst/>
          </a:prstGeom>
          <a:noFill/>
          <a:ln w="9525">
            <a:noFill/>
            <a:miter lim="800000"/>
            <a:headEnd/>
            <a:tailEnd/>
          </a:ln>
          <a:effectLst/>
        </p:spPr>
      </p:pic>
      <p:sp>
        <p:nvSpPr>
          <p:cNvPr id="14" name="Rectangle 1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3731"/>
                                        </p:tgtEl>
                                        <p:attrNameLst>
                                          <p:attrName>style.visibility</p:attrName>
                                        </p:attrNameLst>
                                      </p:cBhvr>
                                      <p:to>
                                        <p:strVal val="visible"/>
                                      </p:to>
                                    </p:set>
                                    <p:anim to="" calcmode="lin" valueType="num">
                                      <p:cBhvr>
                                        <p:cTn id="17" dur="1" fill="hold"/>
                                        <p:tgtEl>
                                          <p:spTgt spid="7373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3730"/>
                                        </p:tgtEl>
                                        <p:attrNameLst>
                                          <p:attrName>style.visibility</p:attrName>
                                        </p:attrNameLst>
                                      </p:cBhvr>
                                      <p:to>
                                        <p:strVal val="visible"/>
                                      </p:to>
                                    </p:set>
                                    <p:anim to="" calcmode="lin" valueType="num">
                                      <p:cBhvr>
                                        <p:cTn id="37" dur="1" fill="hold"/>
                                        <p:tgtEl>
                                          <p:spTgt spid="7373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to="" calcmode="lin" valueType="num">
                                      <p:cBhvr>
                                        <p:cTn id="42" dur="1" fill="hold"/>
                                        <p:tgtEl>
                                          <p:spTgt spid="1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to="" calcmode="lin" valueType="num">
                                      <p:cBhvr>
                                        <p:cTn id="47" dur="1" fill="hold"/>
                                        <p:tgtEl>
                                          <p:spTgt spid="15"/>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73732"/>
                                        </p:tgtEl>
                                        <p:attrNameLst>
                                          <p:attrName>style.visibility</p:attrName>
                                        </p:attrNameLst>
                                      </p:cBhvr>
                                      <p:to>
                                        <p:strVal val="visible"/>
                                      </p:to>
                                    </p:set>
                                    <p:anim to="" calcmode="lin" valueType="num">
                                      <p:cBhvr>
                                        <p:cTn id="52" dur="1" fill="hold"/>
                                        <p:tgtEl>
                                          <p:spTgt spid="7373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73734"/>
                                        </p:tgtEl>
                                        <p:attrNameLst>
                                          <p:attrName>style.visibility</p:attrName>
                                        </p:attrNameLst>
                                      </p:cBhvr>
                                      <p:to>
                                        <p:strVal val="visible"/>
                                      </p:to>
                                    </p:set>
                                    <p:animEffect transition="in" filter="box(in)">
                                      <p:cBhvr>
                                        <p:cTn id="57" dur="500"/>
                                        <p:tgtEl>
                                          <p:spTgt spid="73734"/>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73733"/>
                                        </p:tgtEl>
                                        <p:attrNameLst>
                                          <p:attrName>style.visibility</p:attrName>
                                        </p:attrNameLst>
                                      </p:cBhvr>
                                      <p:to>
                                        <p:strVal val="visible"/>
                                      </p:to>
                                    </p:set>
                                    <p:anim to="" calcmode="lin" valueType="num">
                                      <p:cBhvr>
                                        <p:cTn id="62"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cbzinsou.pagesperso-orange.fr/CH-6_fichiers/image002.gif"/>
          <p:cNvPicPr/>
          <p:nvPr/>
        </p:nvPicPr>
        <p:blipFill>
          <a:blip r:embed="rId2"/>
          <a:srcRect/>
          <a:stretch>
            <a:fillRect/>
          </a:stretch>
        </p:blipFill>
        <p:spPr bwMode="auto">
          <a:xfrm>
            <a:off x="142844" y="500042"/>
            <a:ext cx="9001156" cy="6215106"/>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1000108"/>
            <a:ext cx="8858280" cy="523220"/>
          </a:xfrm>
          <a:prstGeom prst="rect">
            <a:avLst/>
          </a:prstGeom>
          <a:noFill/>
        </p:spPr>
        <p:txBody>
          <a:bodyPr wrap="square" rtlCol="0">
            <a:spAutoFit/>
          </a:bodyPr>
          <a:lstStyle/>
          <a:p>
            <a:r>
              <a:rPr lang="fr-FR" dirty="0" smtClean="0"/>
              <a:t> </a:t>
            </a:r>
            <a:r>
              <a:rPr lang="fr-FR" sz="2800" b="1" dirty="0" smtClean="0">
                <a:solidFill>
                  <a:srgbClr val="00B0F0"/>
                </a:solidFill>
                <a:effectLst>
                  <a:reflection blurRad="6350" stA="55000" endA="300" endPos="45500" dir="5400000" sy="-100000" algn="bl" rotWithShape="0"/>
                </a:effectLst>
              </a:rPr>
              <a:t>bilan énergétique de la glycogénolyse:</a:t>
            </a:r>
            <a:endParaRPr lang="fr-FR" sz="2800" b="1" dirty="0">
              <a:solidFill>
                <a:srgbClr val="00B0F0"/>
              </a:solidFill>
              <a:effectLst>
                <a:reflection blurRad="6350" stA="55000" endA="300" endPos="45500" dir="5400000" sy="-100000" algn="bl" rotWithShape="0"/>
              </a:effectLst>
            </a:endParaRPr>
          </a:p>
        </p:txBody>
      </p:sp>
      <p:sp>
        <p:nvSpPr>
          <p:cNvPr id="5" name="ZoneTexte 4"/>
          <p:cNvSpPr txBox="1"/>
          <p:nvPr/>
        </p:nvSpPr>
        <p:spPr>
          <a:xfrm>
            <a:off x="785786" y="1785926"/>
            <a:ext cx="5286412" cy="369332"/>
          </a:xfrm>
          <a:prstGeom prst="rect">
            <a:avLst/>
          </a:prstGeom>
          <a:noFill/>
        </p:spPr>
        <p:txBody>
          <a:bodyPr wrap="square" rtlCol="0">
            <a:spAutoFit/>
          </a:bodyPr>
          <a:lstStyle/>
          <a:p>
            <a:pPr>
              <a:buFont typeface="Arial" pitchFamily="34" charset="0"/>
              <a:buChar char="•"/>
            </a:pPr>
            <a:r>
              <a:rPr lang="fr-FR" b="1" dirty="0" smtClean="0">
                <a:solidFill>
                  <a:schemeClr val="accent4">
                    <a:lumMod val="75000"/>
                  </a:schemeClr>
                </a:solidFill>
              </a:rPr>
              <a:t>la glycogénolyse ne consomme pas l’ATP</a:t>
            </a:r>
            <a:endParaRPr lang="fr-FR" b="1" dirty="0">
              <a:solidFill>
                <a:schemeClr val="accent4">
                  <a:lumMod val="75000"/>
                </a:schemeClr>
              </a:solidFill>
            </a:endParaRPr>
          </a:p>
        </p:txBody>
      </p:sp>
      <p:sp>
        <p:nvSpPr>
          <p:cNvPr id="7" name="ZoneTexte 6"/>
          <p:cNvSpPr txBox="1"/>
          <p:nvPr/>
        </p:nvSpPr>
        <p:spPr>
          <a:xfrm>
            <a:off x="785786" y="2285992"/>
            <a:ext cx="3929090" cy="369332"/>
          </a:xfrm>
          <a:prstGeom prst="rect">
            <a:avLst/>
          </a:prstGeom>
          <a:noFill/>
        </p:spPr>
        <p:txBody>
          <a:bodyPr wrap="square" rtlCol="0">
            <a:spAutoFit/>
          </a:bodyPr>
          <a:lstStyle/>
          <a:p>
            <a:pPr>
              <a:buFont typeface="Arial" pitchFamily="34" charset="0"/>
              <a:buChar char="•"/>
            </a:pPr>
            <a:r>
              <a:rPr lang="fr-FR" b="1" dirty="0" smtClean="0">
                <a:solidFill>
                  <a:schemeClr val="accent4">
                    <a:lumMod val="75000"/>
                  </a:schemeClr>
                </a:solidFill>
              </a:rPr>
              <a:t>la glycogénolyse  hépatique:</a:t>
            </a:r>
            <a:endParaRPr lang="fr-FR" b="1" dirty="0">
              <a:solidFill>
                <a:schemeClr val="accent4">
                  <a:lumMod val="75000"/>
                </a:schemeClr>
              </a:solidFill>
            </a:endParaRPr>
          </a:p>
        </p:txBody>
      </p:sp>
      <p:sp>
        <p:nvSpPr>
          <p:cNvPr id="8" name="ZoneTexte 7"/>
          <p:cNvSpPr txBox="1"/>
          <p:nvPr/>
        </p:nvSpPr>
        <p:spPr>
          <a:xfrm>
            <a:off x="785786" y="3429000"/>
            <a:ext cx="3929090" cy="369332"/>
          </a:xfrm>
          <a:prstGeom prst="rect">
            <a:avLst/>
          </a:prstGeom>
          <a:noFill/>
        </p:spPr>
        <p:txBody>
          <a:bodyPr wrap="square" rtlCol="0">
            <a:spAutoFit/>
          </a:bodyPr>
          <a:lstStyle/>
          <a:p>
            <a:pPr>
              <a:buFont typeface="Arial" pitchFamily="34" charset="0"/>
              <a:buChar char="•"/>
            </a:pPr>
            <a:r>
              <a:rPr lang="fr-FR" b="1" dirty="0" smtClean="0">
                <a:solidFill>
                  <a:schemeClr val="accent4">
                    <a:lumMod val="75000"/>
                  </a:schemeClr>
                </a:solidFill>
              </a:rPr>
              <a:t>la glycogénolyse musculaire:</a:t>
            </a:r>
            <a:endParaRPr lang="fr-FR" b="1" dirty="0">
              <a:solidFill>
                <a:schemeClr val="accent4">
                  <a:lumMod val="75000"/>
                </a:schemeClr>
              </a:solidFill>
            </a:endParaRPr>
          </a:p>
        </p:txBody>
      </p:sp>
      <p:sp>
        <p:nvSpPr>
          <p:cNvPr id="9" name="ZoneTexte 8"/>
          <p:cNvSpPr txBox="1"/>
          <p:nvPr/>
        </p:nvSpPr>
        <p:spPr>
          <a:xfrm>
            <a:off x="1357290" y="2857496"/>
            <a:ext cx="4214842" cy="400110"/>
          </a:xfrm>
          <a:prstGeom prst="rect">
            <a:avLst/>
          </a:prstGeom>
          <a:noFill/>
        </p:spPr>
        <p:txBody>
          <a:bodyPr wrap="square" rtlCol="0">
            <a:spAutoFit/>
          </a:bodyPr>
          <a:lstStyle/>
          <a:p>
            <a:pPr>
              <a:buFont typeface="Wingdings" pitchFamily="2" charset="2"/>
              <a:buChar char="ü"/>
            </a:pPr>
            <a:r>
              <a:rPr lang="fr-FR" dirty="0" smtClean="0"/>
              <a:t> </a:t>
            </a:r>
            <a:r>
              <a:rPr lang="fr-FR" sz="2000" dirty="0" smtClean="0"/>
              <a:t>libère de glucose sanguin</a:t>
            </a:r>
            <a:endParaRPr lang="fr-FR" sz="2000" dirty="0"/>
          </a:p>
        </p:txBody>
      </p:sp>
      <p:sp>
        <p:nvSpPr>
          <p:cNvPr id="10" name="ZoneTexte 9"/>
          <p:cNvSpPr txBox="1"/>
          <p:nvPr/>
        </p:nvSpPr>
        <p:spPr>
          <a:xfrm>
            <a:off x="1357290" y="3929066"/>
            <a:ext cx="5857916" cy="369332"/>
          </a:xfrm>
          <a:prstGeom prst="rect">
            <a:avLst/>
          </a:prstGeom>
          <a:noFill/>
        </p:spPr>
        <p:txBody>
          <a:bodyPr wrap="square" rtlCol="0">
            <a:spAutoFit/>
          </a:bodyPr>
          <a:lstStyle/>
          <a:p>
            <a:pPr>
              <a:buFont typeface="Wingdings" pitchFamily="2" charset="2"/>
              <a:buChar char="ü"/>
            </a:pPr>
            <a:r>
              <a:rPr lang="fr-FR" dirty="0" smtClean="0"/>
              <a:t> libère de  l’ATP pour la contraction musculaire</a:t>
            </a:r>
            <a:endParaRPr lang="fr-FR" dirty="0"/>
          </a:p>
        </p:txBody>
      </p:sp>
      <p:pic>
        <p:nvPicPr>
          <p:cNvPr id="11" name="Picture 12" descr="Image associée"/>
          <p:cNvPicPr>
            <a:picLocks noChangeAspect="1" noChangeArrowheads="1"/>
          </p:cNvPicPr>
          <p:nvPr/>
        </p:nvPicPr>
        <p:blipFill>
          <a:blip r:embed="rId2"/>
          <a:srcRect/>
          <a:stretch>
            <a:fillRect/>
          </a:stretch>
        </p:blipFill>
        <p:spPr bwMode="auto">
          <a:xfrm>
            <a:off x="3214678" y="5162549"/>
            <a:ext cx="2857500" cy="1695451"/>
          </a:xfrm>
          <a:prstGeom prst="rect">
            <a:avLst/>
          </a:prstGeom>
          <a:noFill/>
        </p:spPr>
      </p:pic>
      <p:sp>
        <p:nvSpPr>
          <p:cNvPr id="12" name="Rectangle 1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across)">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2357430"/>
            <a:ext cx="4541602" cy="1754326"/>
          </a:xfrm>
          <a:prstGeom prst="rect">
            <a:avLst/>
          </a:prstGeom>
        </p:spPr>
        <p:txBody>
          <a:bodyPr wrap="square">
            <a:spAutoFit/>
          </a:bodyPr>
          <a:lstStyle/>
          <a:p>
            <a:pPr algn="ctr"/>
            <a:r>
              <a:rPr lang="fr-FR" sz="3600" b="1" dirty="0" smtClean="0">
                <a:solidFill>
                  <a:srgbClr val="44CE72"/>
                </a:solidFill>
                <a:effectLst>
                  <a:reflection blurRad="6350" stA="55000" endA="300" endPos="45500" dir="5400000" sy="-100000" algn="bl" rotWithShape="0"/>
                </a:effectLst>
              </a:rPr>
              <a:t>Régulation de la dégradation du glycogène</a:t>
            </a:r>
            <a:endParaRPr lang="fr-FR" sz="3600" b="1" dirty="0">
              <a:solidFill>
                <a:srgbClr val="44CE72"/>
              </a:solidFill>
              <a:effectLst>
                <a:reflection blurRad="6350" stA="55000" endA="300" endPos="45500" dir="5400000" sy="-100000" algn="bl" rotWithShape="0"/>
              </a:effectLst>
            </a:endParaRPr>
          </a:p>
        </p:txBody>
      </p:sp>
      <p:pic>
        <p:nvPicPr>
          <p:cNvPr id="3" name="Picture 18" descr="Image associée"/>
          <p:cNvPicPr>
            <a:picLocks noChangeAspect="1" noChangeArrowheads="1"/>
          </p:cNvPicPr>
          <p:nvPr/>
        </p:nvPicPr>
        <p:blipFill>
          <a:blip r:embed="rId2"/>
          <a:srcRect/>
          <a:stretch>
            <a:fillRect/>
          </a:stretch>
        </p:blipFill>
        <p:spPr bwMode="auto">
          <a:xfrm>
            <a:off x="0" y="5057775"/>
            <a:ext cx="2857500" cy="1800225"/>
          </a:xfrm>
          <a:prstGeom prst="rect">
            <a:avLst/>
          </a:prstGeom>
          <a:noFill/>
        </p:spPr>
      </p:pic>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86116" y="642918"/>
            <a:ext cx="2214578" cy="914400"/>
          </a:xfrm>
          <a:prstGeom prst="roundRect">
            <a:avLst/>
          </a:prstGeom>
          <a:solidFill>
            <a:srgbClr val="FFCDDD"/>
          </a:solidFill>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effectLst>
                  <a:reflection blurRad="6350" stA="55000" endA="300" endPos="45500" dir="5400000" sy="-100000" algn="bl" rotWithShape="0"/>
                </a:effectLst>
              </a:rPr>
              <a:t> deux types de régulation</a:t>
            </a:r>
            <a:endParaRPr lang="fr-FR" dirty="0">
              <a:effectLst>
                <a:reflection blurRad="6350" stA="55000" endA="300" endPos="45500" dir="5400000" sy="-100000" algn="bl" rotWithShape="0"/>
              </a:effectLst>
            </a:endParaRPr>
          </a:p>
        </p:txBody>
      </p:sp>
      <p:sp>
        <p:nvSpPr>
          <p:cNvPr id="3" name="Rectangle à coins arrondis 2"/>
          <p:cNvSpPr/>
          <p:nvPr/>
        </p:nvSpPr>
        <p:spPr>
          <a:xfrm>
            <a:off x="4929190" y="2428868"/>
            <a:ext cx="2643174" cy="914400"/>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dirty="0" smtClean="0"/>
              <a:t> régulation par les ions de calcium</a:t>
            </a:r>
            <a:endParaRPr lang="fr-FR" dirty="0"/>
          </a:p>
        </p:txBody>
      </p:sp>
      <p:sp>
        <p:nvSpPr>
          <p:cNvPr id="4" name="Rectangle à coins arrondis 3"/>
          <p:cNvSpPr/>
          <p:nvPr/>
        </p:nvSpPr>
        <p:spPr>
          <a:xfrm>
            <a:off x="1285852" y="2500306"/>
            <a:ext cx="2571768" cy="914400"/>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dirty="0" smtClean="0"/>
              <a:t>régulation hormonale </a:t>
            </a:r>
            <a:endParaRPr lang="fr-FR" dirty="0"/>
          </a:p>
        </p:txBody>
      </p:sp>
      <p:sp>
        <p:nvSpPr>
          <p:cNvPr id="5" name="Rectangle à coins arrondis 4"/>
          <p:cNvSpPr/>
          <p:nvPr/>
        </p:nvSpPr>
        <p:spPr>
          <a:xfrm>
            <a:off x="857224" y="4000504"/>
            <a:ext cx="1428760" cy="571504"/>
          </a:xfrm>
          <a:prstGeom prst="roundRect">
            <a:avLst/>
          </a:prstGeom>
          <a:solidFill>
            <a:srgbClr val="FFCDDD"/>
          </a:solidFill>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solidFill>
                  <a:srgbClr val="0070C0"/>
                </a:solidFill>
              </a:rPr>
              <a:t> glucagon</a:t>
            </a:r>
            <a:endParaRPr lang="fr-FR" dirty="0">
              <a:solidFill>
                <a:srgbClr val="0070C0"/>
              </a:solidFill>
            </a:endParaRPr>
          </a:p>
        </p:txBody>
      </p:sp>
      <p:sp>
        <p:nvSpPr>
          <p:cNvPr id="6" name="Virage 5"/>
          <p:cNvSpPr/>
          <p:nvPr/>
        </p:nvSpPr>
        <p:spPr>
          <a:xfrm rot="5400000">
            <a:off x="5250661" y="1321579"/>
            <a:ext cx="1357322" cy="857256"/>
          </a:xfrm>
          <a:prstGeom prst="bentArrow">
            <a:avLst/>
          </a:prstGeom>
        </p:spPr>
        <p:style>
          <a:lnRef idx="1">
            <a:schemeClr val="dk1"/>
          </a:lnRef>
          <a:fillRef idx="1003">
            <a:schemeClr val="lt1"/>
          </a:fillRef>
          <a:effectRef idx="1">
            <a:schemeClr val="dk1"/>
          </a:effectRef>
          <a:fontRef idx="minor">
            <a:schemeClr val="dk1"/>
          </a:fontRef>
        </p:style>
        <p:txBody>
          <a:bodyPr rtlCol="0" anchor="ctr"/>
          <a:lstStyle/>
          <a:p>
            <a:pPr algn="ctr"/>
            <a:endParaRPr lang="fr-FR">
              <a:solidFill>
                <a:schemeClr val="tx1"/>
              </a:solidFill>
            </a:endParaRPr>
          </a:p>
        </p:txBody>
      </p:sp>
      <p:sp>
        <p:nvSpPr>
          <p:cNvPr id="7" name="Virage 6"/>
          <p:cNvSpPr/>
          <p:nvPr/>
        </p:nvSpPr>
        <p:spPr>
          <a:xfrm rot="5400000" flipV="1">
            <a:off x="2093733" y="1335235"/>
            <a:ext cx="1456073" cy="928695"/>
          </a:xfrm>
          <a:prstGeom prst="bentArrow">
            <a:avLst/>
          </a:prstGeom>
        </p:spPr>
        <p:style>
          <a:lnRef idx="1">
            <a:schemeClr val="dk1"/>
          </a:lnRef>
          <a:fillRef idx="1003">
            <a:schemeClr val="lt1"/>
          </a:fillRef>
          <a:effectRef idx="1">
            <a:schemeClr val="dk1"/>
          </a:effectRef>
          <a:fontRef idx="minor">
            <a:schemeClr val="dk1"/>
          </a:fontRef>
        </p:style>
        <p:txBody>
          <a:bodyPr rtlCol="0" anchor="ctr"/>
          <a:lstStyle/>
          <a:p>
            <a:pPr algn="ctr"/>
            <a:endParaRPr lang="fr-FR">
              <a:solidFill>
                <a:schemeClr val="tx1"/>
              </a:solidFill>
            </a:endParaRPr>
          </a:p>
        </p:txBody>
      </p:sp>
      <p:cxnSp>
        <p:nvCxnSpPr>
          <p:cNvPr id="9" name="Connecteur droit avec flèche 8"/>
          <p:cNvCxnSpPr/>
          <p:nvPr/>
        </p:nvCxnSpPr>
        <p:spPr>
          <a:xfrm>
            <a:off x="2714612" y="3429000"/>
            <a:ext cx="642942" cy="500066"/>
          </a:xfrm>
          <a:prstGeom prst="straightConnector1">
            <a:avLst/>
          </a:prstGeom>
          <a:ln>
            <a:solidFill>
              <a:srgbClr val="FFCDDD"/>
            </a:solidFill>
            <a:tailEnd type="arrow"/>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rot="10800000" flipV="1">
            <a:off x="1643042" y="3429000"/>
            <a:ext cx="714380" cy="500066"/>
          </a:xfrm>
          <a:prstGeom prst="straightConnector1">
            <a:avLst/>
          </a:prstGeom>
          <a:ln>
            <a:solidFill>
              <a:srgbClr val="FFCDDD"/>
            </a:solidFill>
            <a:tailEnd type="arrow"/>
          </a:ln>
        </p:spPr>
        <p:style>
          <a:lnRef idx="3">
            <a:schemeClr val="accent1"/>
          </a:lnRef>
          <a:fillRef idx="0">
            <a:schemeClr val="accent1"/>
          </a:fillRef>
          <a:effectRef idx="2">
            <a:schemeClr val="accent1"/>
          </a:effectRef>
          <a:fontRef idx="minor">
            <a:schemeClr val="tx1"/>
          </a:fontRef>
        </p:style>
      </p:cxnSp>
      <p:sp>
        <p:nvSpPr>
          <p:cNvPr id="17" name="Rectangle à coins arrondis 16"/>
          <p:cNvSpPr/>
          <p:nvPr/>
        </p:nvSpPr>
        <p:spPr>
          <a:xfrm>
            <a:off x="3000364" y="4000504"/>
            <a:ext cx="1428760" cy="571504"/>
          </a:xfrm>
          <a:prstGeom prst="roundRect">
            <a:avLst/>
          </a:prstGeom>
          <a:solidFill>
            <a:srgbClr val="FFCDDD"/>
          </a:solidFill>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r>
              <a:rPr lang="fr-FR" dirty="0" smtClean="0">
                <a:solidFill>
                  <a:srgbClr val="0070C0"/>
                </a:solidFill>
              </a:rPr>
              <a:t>adrénaline</a:t>
            </a:r>
            <a:endParaRPr lang="fr-FR" dirty="0">
              <a:solidFill>
                <a:srgbClr val="0070C0"/>
              </a:solidFill>
            </a:endParaRPr>
          </a:p>
        </p:txBody>
      </p:sp>
      <p:pic>
        <p:nvPicPr>
          <p:cNvPr id="18" name="Picture 4" descr="Résultat de recherche d'images pour &quot;‫رموز الحيرة والتفكير‬‎&quot;"/>
          <p:cNvPicPr>
            <a:picLocks noChangeAspect="1" noChangeArrowheads="1"/>
          </p:cNvPicPr>
          <p:nvPr/>
        </p:nvPicPr>
        <p:blipFill>
          <a:blip r:embed="rId2" cstate="print"/>
          <a:srcRect/>
          <a:stretch>
            <a:fillRect/>
          </a:stretch>
        </p:blipFill>
        <p:spPr bwMode="auto">
          <a:xfrm>
            <a:off x="6715140" y="4571984"/>
            <a:ext cx="2286016" cy="2286016"/>
          </a:xfrm>
          <a:prstGeom prst="rect">
            <a:avLst/>
          </a:prstGeom>
          <a:noFill/>
        </p:spPr>
      </p:pic>
      <p:sp>
        <p:nvSpPr>
          <p:cNvPr id="12" name="Rectangle 1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7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0.70"/>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643174" y="0"/>
            <a:ext cx="3929090" cy="571504"/>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sz="2400" b="1" dirty="0" smtClean="0">
                <a:effectLst>
                  <a:glow rad="228600">
                    <a:schemeClr val="accent2">
                      <a:satMod val="175000"/>
                      <a:alpha val="40000"/>
                    </a:schemeClr>
                  </a:glow>
                </a:effectLst>
              </a:rPr>
              <a:t>régulation hormonale </a:t>
            </a:r>
            <a:endParaRPr lang="fr-FR" sz="2400" b="1" dirty="0">
              <a:effectLst>
                <a:glow rad="228600">
                  <a:schemeClr val="accent2">
                    <a:satMod val="175000"/>
                    <a:alpha val="40000"/>
                  </a:schemeClr>
                </a:glow>
              </a:effectLst>
            </a:endParaRPr>
          </a:p>
        </p:txBody>
      </p:sp>
      <p:sp>
        <p:nvSpPr>
          <p:cNvPr id="3" name="Ellipse 2"/>
          <p:cNvSpPr/>
          <p:nvPr/>
        </p:nvSpPr>
        <p:spPr>
          <a:xfrm>
            <a:off x="2857488" y="3714752"/>
            <a:ext cx="3429024" cy="1214446"/>
          </a:xfrm>
          <a:prstGeom prst="ellipse">
            <a:avLst/>
          </a:prstGeom>
          <a:solidFill>
            <a:srgbClr val="CFFBA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dirty="0" smtClean="0"/>
              <a:t>Glycogène  phosphorylase</a:t>
            </a:r>
            <a:r>
              <a:rPr lang="fr-FR" dirty="0" smtClean="0"/>
              <a:t> </a:t>
            </a:r>
            <a:r>
              <a:rPr lang="fr-FR" b="1" dirty="0" smtClean="0">
                <a:solidFill>
                  <a:srgbClr val="FF0000"/>
                </a:solidFill>
              </a:rPr>
              <a:t>a </a:t>
            </a:r>
            <a:r>
              <a:rPr lang="fr-FR" b="1" dirty="0" smtClean="0">
                <a:solidFill>
                  <a:srgbClr val="00B0F0"/>
                </a:solidFill>
              </a:rPr>
              <a:t>active </a:t>
            </a:r>
          </a:p>
          <a:p>
            <a:pPr algn="ctr"/>
            <a:r>
              <a:rPr lang="fr-FR" b="1" dirty="0" smtClean="0">
                <a:solidFill>
                  <a:srgbClr val="44CE72"/>
                </a:solidFill>
              </a:rPr>
              <a:t> phosphorylé</a:t>
            </a:r>
            <a:endParaRPr lang="fr-FR" b="1" dirty="0">
              <a:solidFill>
                <a:srgbClr val="44CE72"/>
              </a:solidFill>
            </a:endParaRPr>
          </a:p>
        </p:txBody>
      </p:sp>
      <p:sp>
        <p:nvSpPr>
          <p:cNvPr id="4" name="Ellipse 3"/>
          <p:cNvSpPr/>
          <p:nvPr/>
        </p:nvSpPr>
        <p:spPr>
          <a:xfrm>
            <a:off x="2857488" y="5643554"/>
            <a:ext cx="3429024" cy="1214446"/>
          </a:xfrm>
          <a:prstGeom prst="ellipse">
            <a:avLst/>
          </a:prstGeom>
          <a:solidFill>
            <a:srgbClr val="CFFBA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i="1" dirty="0" smtClean="0"/>
              <a:t>Glycogène  </a:t>
            </a:r>
            <a:r>
              <a:rPr lang="fr-FR" b="1" i="1" dirty="0" err="1" smtClean="0"/>
              <a:t>phosphorylase</a:t>
            </a:r>
            <a:r>
              <a:rPr lang="fr-FR" b="1" i="1" dirty="0" err="1" smtClean="0">
                <a:solidFill>
                  <a:srgbClr val="FF0000"/>
                </a:solidFill>
              </a:rPr>
              <a:t>b</a:t>
            </a:r>
            <a:r>
              <a:rPr lang="fr-FR" b="1" dirty="0" smtClean="0">
                <a:solidFill>
                  <a:srgbClr val="FF0000"/>
                </a:solidFill>
              </a:rPr>
              <a:t> </a:t>
            </a:r>
            <a:r>
              <a:rPr lang="fr-FR" b="1" dirty="0" smtClean="0">
                <a:solidFill>
                  <a:srgbClr val="00B0F0"/>
                </a:solidFill>
              </a:rPr>
              <a:t>inactive </a:t>
            </a:r>
          </a:p>
          <a:p>
            <a:pPr algn="ctr"/>
            <a:r>
              <a:rPr lang="fr-FR" b="1" dirty="0" smtClean="0">
                <a:solidFill>
                  <a:srgbClr val="44CE72"/>
                </a:solidFill>
              </a:rPr>
              <a:t>déphosphorylé</a:t>
            </a:r>
            <a:endParaRPr lang="fr-FR" b="1" dirty="0">
              <a:solidFill>
                <a:srgbClr val="44CE72"/>
              </a:solidFill>
            </a:endParaRPr>
          </a:p>
        </p:txBody>
      </p:sp>
      <p:sp>
        <p:nvSpPr>
          <p:cNvPr id="5" name="Flèche courbée vers la gauche 4"/>
          <p:cNvSpPr/>
          <p:nvPr/>
        </p:nvSpPr>
        <p:spPr>
          <a:xfrm>
            <a:off x="6072198" y="4286256"/>
            <a:ext cx="1000132" cy="207170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e bas 5"/>
          <p:cNvSpPr/>
          <p:nvPr/>
        </p:nvSpPr>
        <p:spPr>
          <a:xfrm rot="16200000">
            <a:off x="1400420" y="4870006"/>
            <a:ext cx="2182806" cy="94458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adre 9"/>
          <p:cNvSpPr/>
          <p:nvPr/>
        </p:nvSpPr>
        <p:spPr>
          <a:xfrm>
            <a:off x="2857488" y="714356"/>
            <a:ext cx="3143272"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glycogène phosphorylase</a:t>
            </a:r>
            <a:endParaRPr lang="fr-FR" dirty="0">
              <a:solidFill>
                <a:schemeClr val="tx1"/>
              </a:solidFill>
            </a:endParaRPr>
          </a:p>
        </p:txBody>
      </p:sp>
      <p:cxnSp>
        <p:nvCxnSpPr>
          <p:cNvPr id="12" name="Connecteur droit avec flèche 11"/>
          <p:cNvCxnSpPr>
            <a:stCxn id="10" idx="2"/>
          </p:cNvCxnSpPr>
          <p:nvPr/>
        </p:nvCxnSpPr>
        <p:spPr>
          <a:xfrm rot="16200000" flipH="1">
            <a:off x="5000628" y="642918"/>
            <a:ext cx="357190"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0" idx="2"/>
          </p:cNvCxnSpPr>
          <p:nvPr/>
        </p:nvCxnSpPr>
        <p:spPr>
          <a:xfrm rot="5400000">
            <a:off x="3714744" y="785794"/>
            <a:ext cx="285752"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4282" y="1285860"/>
            <a:ext cx="3000396" cy="2585323"/>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fr-FR" b="1" dirty="0" smtClean="0">
                <a:solidFill>
                  <a:srgbClr val="FF0000"/>
                </a:solidFill>
              </a:rPr>
              <a:t>musculaire</a:t>
            </a:r>
          </a:p>
          <a:p>
            <a:pPr algn="ctr"/>
            <a:r>
              <a:rPr lang="fr-FR" dirty="0" smtClean="0"/>
              <a:t> formée de 4S/U groupées en dimaire(forme inactive) possédant chacune un groupement séryle ,lorsque les OH des sérines sont phosphorylés,les dimaires s’assemblent en tétramère (forme active)</a:t>
            </a:r>
            <a:endParaRPr lang="fr-FR" dirty="0"/>
          </a:p>
        </p:txBody>
      </p:sp>
      <p:sp>
        <p:nvSpPr>
          <p:cNvPr id="26" name="Rectangle 25"/>
          <p:cNvSpPr/>
          <p:nvPr/>
        </p:nvSpPr>
        <p:spPr>
          <a:xfrm>
            <a:off x="6000760" y="1357298"/>
            <a:ext cx="2697895" cy="2031325"/>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fr-FR" b="1" dirty="0" smtClean="0">
                <a:solidFill>
                  <a:srgbClr val="FF0000"/>
                </a:solidFill>
              </a:rPr>
              <a:t> hépatique</a:t>
            </a:r>
          </a:p>
          <a:p>
            <a:pPr algn="ctr"/>
            <a:r>
              <a:rPr lang="fr-FR" dirty="0" smtClean="0"/>
              <a:t>Elle est dimérique ,la forme dimérique </a:t>
            </a:r>
            <a:r>
              <a:rPr lang="fr-FR" b="1" dirty="0" smtClean="0">
                <a:solidFill>
                  <a:srgbClr val="44CE72"/>
                </a:solidFill>
              </a:rPr>
              <a:t>b</a:t>
            </a:r>
            <a:r>
              <a:rPr lang="fr-FR" dirty="0" smtClean="0"/>
              <a:t> inactive (déphosphorylé) </a:t>
            </a:r>
          </a:p>
          <a:p>
            <a:pPr algn="ctr"/>
            <a:r>
              <a:rPr lang="fr-FR" dirty="0" smtClean="0"/>
              <a:t>La forme </a:t>
            </a:r>
            <a:r>
              <a:rPr lang="fr-FR" b="1" dirty="0" smtClean="0">
                <a:solidFill>
                  <a:srgbClr val="44CE72"/>
                </a:solidFill>
              </a:rPr>
              <a:t>a</a:t>
            </a:r>
            <a:r>
              <a:rPr lang="fr-FR" dirty="0" smtClean="0"/>
              <a:t> active </a:t>
            </a:r>
          </a:p>
          <a:p>
            <a:pPr algn="ctr"/>
            <a:r>
              <a:rPr lang="fr-FR" dirty="0" smtClean="0"/>
              <a:t>(phosphorylé)</a:t>
            </a:r>
            <a:endParaRPr lang="fr-FR" dirty="0"/>
          </a:p>
        </p:txBody>
      </p:sp>
      <p:sp>
        <p:nvSpPr>
          <p:cNvPr id="31" name="Flèche droite 30"/>
          <p:cNvSpPr/>
          <p:nvPr/>
        </p:nvSpPr>
        <p:spPr>
          <a:xfrm>
            <a:off x="0" y="4429132"/>
            <a:ext cx="2000232" cy="142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protéine kinase </a:t>
            </a:r>
            <a:r>
              <a:rPr lang="fr-FR" dirty="0" smtClean="0"/>
              <a:t> </a:t>
            </a:r>
            <a:endParaRPr lang="fr-FR" dirty="0"/>
          </a:p>
        </p:txBody>
      </p:sp>
      <p:sp>
        <p:nvSpPr>
          <p:cNvPr id="32" name="Flèche gauche 31"/>
          <p:cNvSpPr/>
          <p:nvPr/>
        </p:nvSpPr>
        <p:spPr>
          <a:xfrm>
            <a:off x="7000892" y="4357694"/>
            <a:ext cx="2143108" cy="1428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protéine  phosphatase </a:t>
            </a:r>
            <a:r>
              <a:rPr lang="fr-FR" dirty="0" smtClean="0"/>
              <a:t> </a:t>
            </a:r>
            <a:endParaRPr lang="fr-FR"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strVal val="#ppt_w*0.70"/>
                                          </p:val>
                                        </p:tav>
                                        <p:tav tm="100000">
                                          <p:val>
                                            <p:strVal val="#ppt_w"/>
                                          </p:val>
                                        </p:tav>
                                      </p:tavLst>
                                    </p:anim>
                                    <p:anim calcmode="lin" valueType="num">
                                      <p:cBhvr>
                                        <p:cTn id="20" dur="1000" fill="hold"/>
                                        <p:tgtEl>
                                          <p:spTgt spid="26"/>
                                        </p:tgtEl>
                                        <p:attrNameLst>
                                          <p:attrName>ppt_h</p:attrName>
                                        </p:attrNameLst>
                                      </p:cBhvr>
                                      <p:tavLst>
                                        <p:tav tm="0">
                                          <p:val>
                                            <p:strVal val="#ppt_h"/>
                                          </p:val>
                                        </p:tav>
                                        <p:tav tm="100000">
                                          <p:val>
                                            <p:strVal val="#ppt_h"/>
                                          </p:val>
                                        </p:tav>
                                      </p:tavLst>
                                    </p:anim>
                                    <p:animEffect transition="in" filter="fade">
                                      <p:cBhvr>
                                        <p:cTn id="21" dur="1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strVal val="#ppt_w*0.70"/>
                                          </p:val>
                                        </p:tav>
                                        <p:tav tm="100000">
                                          <p:val>
                                            <p:strVal val="#ppt_w"/>
                                          </p:val>
                                        </p:tav>
                                      </p:tavLst>
                                    </p:anim>
                                    <p:anim calcmode="lin" valueType="num">
                                      <p:cBhvr>
                                        <p:cTn id="34" dur="1000" fill="hold"/>
                                        <p:tgtEl>
                                          <p:spTgt spid="23"/>
                                        </p:tgtEl>
                                        <p:attrNameLst>
                                          <p:attrName>ppt_h</p:attrName>
                                        </p:attrNameLst>
                                      </p:cBhvr>
                                      <p:tavLst>
                                        <p:tav tm="0">
                                          <p:val>
                                            <p:strVal val="#ppt_h"/>
                                          </p:val>
                                        </p:tav>
                                        <p:tav tm="100000">
                                          <p:val>
                                            <p:strVal val="#ppt_h"/>
                                          </p:val>
                                        </p:tav>
                                      </p:tavLst>
                                    </p:anim>
                                    <p:animEffect transition="in" filter="fade">
                                      <p:cBhvr>
                                        <p:cTn id="35" dur="1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ox(i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ox(i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strVal val="#ppt_w*0.70"/>
                                          </p:val>
                                        </p:tav>
                                        <p:tav tm="100000">
                                          <p:val>
                                            <p:strVal val="#ppt_w"/>
                                          </p:val>
                                        </p:tav>
                                      </p:tavLst>
                                    </p:anim>
                                    <p:anim calcmode="lin" valueType="num">
                                      <p:cBhvr>
                                        <p:cTn id="57" dur="1000" fill="hold"/>
                                        <p:tgtEl>
                                          <p:spTgt spid="4"/>
                                        </p:tgtEl>
                                        <p:attrNameLst>
                                          <p:attrName>ppt_h</p:attrName>
                                        </p:attrNameLst>
                                      </p:cBhvr>
                                      <p:tavLst>
                                        <p:tav tm="0">
                                          <p:val>
                                            <p:strVal val="#ppt_h"/>
                                          </p:val>
                                        </p:tav>
                                        <p:tav tm="100000">
                                          <p:val>
                                            <p:strVal val="#ppt_h"/>
                                          </p:val>
                                        </p:tav>
                                      </p:tavLst>
                                    </p:anim>
                                    <p:animEffect transition="in" filter="fade">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23" grpId="0" animBg="1"/>
      <p:bldP spid="26" grpId="0" animBg="1"/>
      <p:bldP spid="31" grpId="0" animBg="1"/>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a:off x="214282" y="116632"/>
            <a:ext cx="4357718" cy="740600"/>
          </a:xfrm>
          <a:prstGeom prst="chevron">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Voies métaboliques de dégradation du glycogène</a:t>
            </a:r>
            <a:r>
              <a:rPr lang="fr-FR" sz="2800" b="1" dirty="0"/>
              <a:t> </a:t>
            </a:r>
            <a:r>
              <a:rPr lang="fr-FR" sz="2800" b="1" dirty="0">
                <a:latin typeface="Times New Roman" pitchFamily="18" charset="0"/>
                <a:cs typeface="Times New Roman" pitchFamily="18" charset="0"/>
              </a:rPr>
              <a:t> </a:t>
            </a:r>
            <a:endParaRPr lang="fr-FR" sz="2800" dirty="0">
              <a:solidFill>
                <a:srgbClr val="000066"/>
              </a:solidFill>
              <a:latin typeface="Times New Roman" pitchFamily="18" charset="0"/>
              <a:cs typeface="Times New Roman" pitchFamily="18" charset="0"/>
            </a:endParaRPr>
          </a:p>
        </p:txBody>
      </p:sp>
      <p:sp>
        <p:nvSpPr>
          <p:cNvPr id="15" name="ZoneTexte 14"/>
          <p:cNvSpPr txBox="1"/>
          <p:nvPr/>
        </p:nvSpPr>
        <p:spPr>
          <a:xfrm>
            <a:off x="323528" y="1052736"/>
            <a:ext cx="6120680"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Description de </a:t>
            </a:r>
            <a:r>
              <a:rPr lang="fr-FR" sz="2400" b="1" dirty="0" smtClean="0">
                <a:latin typeface="Times New Roman" panose="02020603050405020304" pitchFamily="18" charset="0"/>
                <a:cs typeface="Times New Roman" panose="02020603050405020304" pitchFamily="18" charset="0"/>
              </a:rPr>
              <a:t>glycogène </a:t>
            </a:r>
            <a:r>
              <a:rPr lang="fr-FR" sz="2400" b="1" dirty="0">
                <a:latin typeface="Times New Roman" panose="02020603050405020304" pitchFamily="18" charset="0"/>
                <a:cs typeface="Times New Roman" panose="02020603050405020304" pitchFamily="18" charset="0"/>
              </a:rPr>
              <a:t>phosphorylase </a:t>
            </a:r>
          </a:p>
        </p:txBody>
      </p:sp>
      <p:pic>
        <p:nvPicPr>
          <p:cNvPr id="16" name="Image 15"/>
          <p:cNvPicPr/>
          <p:nvPr/>
        </p:nvPicPr>
        <p:blipFill rotWithShape="1">
          <a:blip r:embed="rId2"/>
          <a:srcRect l="50425"/>
          <a:stretch/>
        </p:blipFill>
        <p:spPr bwMode="auto">
          <a:xfrm>
            <a:off x="611560" y="1676330"/>
            <a:ext cx="3600400" cy="3624877"/>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7" name="Image 16"/>
          <p:cNvPicPr/>
          <p:nvPr/>
        </p:nvPicPr>
        <p:blipFill>
          <a:blip r:embed="rId3"/>
          <a:stretch>
            <a:fillRect/>
          </a:stretch>
        </p:blipFill>
        <p:spPr>
          <a:xfrm>
            <a:off x="4716016" y="1676330"/>
            <a:ext cx="3600400" cy="3624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ZoneTexte 17"/>
          <p:cNvSpPr txBox="1"/>
          <p:nvPr/>
        </p:nvSpPr>
        <p:spPr>
          <a:xfrm>
            <a:off x="611560" y="5517232"/>
            <a:ext cx="3240360" cy="646331"/>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Glycogène phosphorylase  hépatique</a:t>
            </a:r>
          </a:p>
        </p:txBody>
      </p:sp>
      <p:sp>
        <p:nvSpPr>
          <p:cNvPr id="19" name="ZoneTexte 18"/>
          <p:cNvSpPr txBox="1"/>
          <p:nvPr/>
        </p:nvSpPr>
        <p:spPr>
          <a:xfrm>
            <a:off x="4860032" y="5517232"/>
            <a:ext cx="3312368" cy="646331"/>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glycogène phosphorylase musculaire.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643174" y="0"/>
            <a:ext cx="3929090" cy="571504"/>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sz="2400" b="1" dirty="0" smtClean="0">
                <a:effectLst>
                  <a:glow rad="228600">
                    <a:schemeClr val="accent2">
                      <a:satMod val="175000"/>
                      <a:alpha val="40000"/>
                    </a:schemeClr>
                  </a:glow>
                </a:effectLst>
              </a:rPr>
              <a:t>régulation hormonale </a:t>
            </a:r>
            <a:endParaRPr lang="fr-FR" sz="2400" b="1" dirty="0">
              <a:effectLst>
                <a:glow rad="228600">
                  <a:schemeClr val="accent2">
                    <a:satMod val="175000"/>
                    <a:alpha val="40000"/>
                  </a:schemeClr>
                </a:glow>
              </a:effectLst>
            </a:endParaRPr>
          </a:p>
        </p:txBody>
      </p:sp>
      <p:sp>
        <p:nvSpPr>
          <p:cNvPr id="3" name="Plaque 2"/>
          <p:cNvSpPr/>
          <p:nvPr/>
        </p:nvSpPr>
        <p:spPr>
          <a:xfrm>
            <a:off x="0" y="642918"/>
            <a:ext cx="2714612" cy="3143272"/>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La fixation de chacune des hormones sur son récepteur membranaire spécifique entraîne l’activation d’une </a:t>
            </a:r>
            <a:r>
              <a:rPr lang="fr-FR" b="1" dirty="0" err="1" smtClean="0"/>
              <a:t>adénylatecyclase</a:t>
            </a:r>
            <a:r>
              <a:rPr lang="fr-FR" dirty="0" smtClean="0"/>
              <a:t> (</a:t>
            </a:r>
            <a:r>
              <a:rPr lang="fr-FR" dirty="0" err="1" smtClean="0"/>
              <a:t>adénylcyclase</a:t>
            </a:r>
            <a:r>
              <a:rPr lang="fr-FR" dirty="0" smtClean="0"/>
              <a:t>) membranaire.</a:t>
            </a:r>
            <a:endParaRPr lang="fr-FR" dirty="0"/>
          </a:p>
        </p:txBody>
      </p:sp>
      <p:sp>
        <p:nvSpPr>
          <p:cNvPr id="4" name="Plaque 3"/>
          <p:cNvSpPr/>
          <p:nvPr/>
        </p:nvSpPr>
        <p:spPr>
          <a:xfrm>
            <a:off x="1071538" y="1571612"/>
            <a:ext cx="2857520" cy="3000396"/>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L’</a:t>
            </a:r>
            <a:r>
              <a:rPr lang="fr-FR" dirty="0" err="1" smtClean="0"/>
              <a:t>adénylatecyclase</a:t>
            </a:r>
            <a:r>
              <a:rPr lang="fr-FR" dirty="0" smtClean="0"/>
              <a:t> activée catalyse, par hydrolyse de l’ATP,  la formation de l’AMP cyclique (</a:t>
            </a:r>
            <a:r>
              <a:rPr lang="fr-FR" dirty="0" err="1" smtClean="0"/>
              <a:t>AMPc</a:t>
            </a:r>
            <a:r>
              <a:rPr lang="fr-FR" dirty="0" smtClean="0"/>
              <a:t>), considéré comme un second messager.</a:t>
            </a:r>
            <a:endParaRPr lang="fr-FR" dirty="0"/>
          </a:p>
        </p:txBody>
      </p:sp>
      <p:sp>
        <p:nvSpPr>
          <p:cNvPr id="5" name="Plaque 4"/>
          <p:cNvSpPr/>
          <p:nvPr/>
        </p:nvSpPr>
        <p:spPr>
          <a:xfrm>
            <a:off x="2428860" y="2285992"/>
            <a:ext cx="3143272" cy="3143272"/>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L’</a:t>
            </a:r>
            <a:r>
              <a:rPr lang="fr-FR" dirty="0" err="1" smtClean="0"/>
              <a:t>AMPc</a:t>
            </a:r>
            <a:r>
              <a:rPr lang="fr-FR" dirty="0" smtClean="0"/>
              <a:t> se fixe sur une protéine kinase A (</a:t>
            </a:r>
            <a:r>
              <a:rPr lang="fr-FR" dirty="0" err="1" smtClean="0"/>
              <a:t>AMPc</a:t>
            </a:r>
            <a:r>
              <a:rPr lang="fr-FR" dirty="0" smtClean="0"/>
              <a:t> dépendante) et se combine à la sous-unité régulatrice pour libérer la sous-unité catalytique (Protéine kinase A active).</a:t>
            </a:r>
            <a:endParaRPr lang="fr-FR" dirty="0"/>
          </a:p>
        </p:txBody>
      </p:sp>
      <p:sp>
        <p:nvSpPr>
          <p:cNvPr id="6" name="Plaque 5"/>
          <p:cNvSpPr/>
          <p:nvPr/>
        </p:nvSpPr>
        <p:spPr>
          <a:xfrm>
            <a:off x="4429124" y="3000372"/>
            <a:ext cx="3000396" cy="3214710"/>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La protéine kinase A (active) phosphoryle, en présence de l’ATP, </a:t>
            </a:r>
            <a:r>
              <a:rPr lang="fr-FR" dirty="0" err="1" smtClean="0"/>
              <a:t>la</a:t>
            </a:r>
            <a:r>
              <a:rPr lang="fr-FR" b="1" i="1" dirty="0" err="1" smtClean="0"/>
              <a:t>glycogène</a:t>
            </a:r>
            <a:r>
              <a:rPr lang="fr-FR" b="1" i="1" dirty="0" smtClean="0"/>
              <a:t> phosphorylase kinase</a:t>
            </a:r>
            <a:r>
              <a:rPr lang="fr-FR" dirty="0" smtClean="0"/>
              <a:t> qui devient active sous forme </a:t>
            </a:r>
            <a:r>
              <a:rPr lang="fr-FR" dirty="0" err="1" smtClean="0"/>
              <a:t>phosphorylée</a:t>
            </a:r>
            <a:r>
              <a:rPr lang="fr-FR" dirty="0" smtClean="0"/>
              <a:t>. </a:t>
            </a:r>
            <a:endParaRPr lang="fr-FR" dirty="0"/>
          </a:p>
        </p:txBody>
      </p:sp>
      <p:sp>
        <p:nvSpPr>
          <p:cNvPr id="7" name="Plaque 6"/>
          <p:cNvSpPr/>
          <p:nvPr/>
        </p:nvSpPr>
        <p:spPr>
          <a:xfrm>
            <a:off x="5929290" y="3571876"/>
            <a:ext cx="3214710" cy="3286124"/>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Enfin cette dernière phosphoryle </a:t>
            </a:r>
            <a:r>
              <a:rPr lang="fr-FR" dirty="0" err="1" smtClean="0"/>
              <a:t>la</a:t>
            </a:r>
            <a:r>
              <a:rPr lang="fr-FR" b="1" i="1" dirty="0" err="1" smtClean="0"/>
              <a:t>glycogène</a:t>
            </a:r>
            <a:r>
              <a:rPr lang="fr-FR" b="1" i="1" dirty="0" smtClean="0"/>
              <a:t> phosphorylase</a:t>
            </a:r>
            <a:r>
              <a:rPr lang="fr-FR" dirty="0" smtClean="0"/>
              <a:t> en la faisant passer de la forme b à la forme a qui catalyse la </a:t>
            </a:r>
            <a:r>
              <a:rPr lang="fr-FR" dirty="0" err="1" smtClean="0"/>
              <a:t>phosphorolyse</a:t>
            </a:r>
            <a:r>
              <a:rPr lang="fr-FR" dirty="0" smtClean="0"/>
              <a:t> du glycogène.</a:t>
            </a:r>
            <a:endParaRPr lang="fr-FR"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Bulle ronde 3"/>
          <p:cNvSpPr/>
          <p:nvPr/>
        </p:nvSpPr>
        <p:spPr>
          <a:xfrm>
            <a:off x="1785918" y="571480"/>
            <a:ext cx="1785950" cy="785818"/>
          </a:xfrm>
          <a:prstGeom prst="wedgeEllipseCallout">
            <a:avLst>
              <a:gd name="adj1" fmla="val -16380"/>
              <a:gd name="adj2" fmla="val 12489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rgbClr val="92D050"/>
                </a:solidFill>
                <a:latin typeface="Arial" pitchFamily="34" charset="0"/>
                <a:cs typeface="Arial" pitchFamily="34" charset="0"/>
              </a:rPr>
              <a:t>70 à 80 g</a:t>
            </a:r>
            <a:endParaRPr lang="fr-FR" dirty="0">
              <a:solidFill>
                <a:srgbClr val="92D050"/>
              </a:solidFill>
            </a:endParaRPr>
          </a:p>
        </p:txBody>
      </p:sp>
      <p:sp>
        <p:nvSpPr>
          <p:cNvPr id="5" name="Bulle ronde 4"/>
          <p:cNvSpPr/>
          <p:nvPr/>
        </p:nvSpPr>
        <p:spPr>
          <a:xfrm>
            <a:off x="3286116" y="214290"/>
            <a:ext cx="4143404" cy="1357322"/>
          </a:xfrm>
          <a:prstGeom prst="wedgeEllipseCallout">
            <a:avLst>
              <a:gd name="adj1" fmla="val -6369"/>
              <a:gd name="adj2" fmla="val 273737"/>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b="1" dirty="0" smtClean="0">
                <a:solidFill>
                  <a:srgbClr val="92D050"/>
                </a:solidFill>
                <a:latin typeface="Arial" pitchFamily="34" charset="0"/>
                <a:cs typeface="Arial" pitchFamily="34" charset="0"/>
              </a:rPr>
              <a:t>pancréas exocrine 80% :</a:t>
            </a:r>
            <a:r>
              <a:rPr lang="fr-FR" sz="2000" b="1" dirty="0" smtClean="0">
                <a:solidFill>
                  <a:srgbClr val="92D050"/>
                </a:solidFill>
                <a:latin typeface="Arial" pitchFamily="34" charset="0"/>
                <a:cs typeface="Arial" pitchFamily="34" charset="0"/>
              </a:rPr>
              <a:t> </a:t>
            </a:r>
          </a:p>
          <a:p>
            <a:pPr>
              <a:buFont typeface="Wingdings" pitchFamily="2" charset="2"/>
              <a:buChar char="v"/>
            </a:pPr>
            <a:r>
              <a:rPr lang="fr-FR" dirty="0" smtClean="0">
                <a:solidFill>
                  <a:srgbClr val="0070C0"/>
                </a:solidFill>
              </a:rPr>
              <a:t>cellules acineuses</a:t>
            </a:r>
          </a:p>
          <a:p>
            <a:pPr>
              <a:buFont typeface="Wingdings" pitchFamily="2" charset="2"/>
              <a:buChar char="v"/>
            </a:pPr>
            <a:r>
              <a:rPr lang="fr-FR" dirty="0" smtClean="0">
                <a:solidFill>
                  <a:srgbClr val="0070C0"/>
                </a:solidFill>
              </a:rPr>
              <a:t> enzymes digestives</a:t>
            </a:r>
          </a:p>
          <a:p>
            <a:endParaRPr lang="fr-FR" b="1" dirty="0" smtClean="0">
              <a:solidFill>
                <a:srgbClr val="92D050"/>
              </a:solidFill>
              <a:latin typeface="Arial" pitchFamily="34" charset="0"/>
              <a:cs typeface="Arial" pitchFamily="34" charset="0"/>
            </a:endParaRPr>
          </a:p>
        </p:txBody>
      </p:sp>
      <p:sp>
        <p:nvSpPr>
          <p:cNvPr id="6" name="Bulle ronde 5"/>
          <p:cNvSpPr/>
          <p:nvPr/>
        </p:nvSpPr>
        <p:spPr>
          <a:xfrm>
            <a:off x="4286248" y="1500174"/>
            <a:ext cx="4857752" cy="1071570"/>
          </a:xfrm>
          <a:prstGeom prst="wedgeEllipseCallout">
            <a:avLst>
              <a:gd name="adj1" fmla="val -23558"/>
              <a:gd name="adj2" fmla="val 214261"/>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rgbClr val="92D050"/>
                </a:solidFill>
                <a:cs typeface="Arial" pitchFamily="34" charset="0"/>
              </a:rPr>
              <a:t>pancréas endocrine 1 à 2 %:</a:t>
            </a:r>
          </a:p>
          <a:p>
            <a:pPr>
              <a:buFont typeface="Wingdings" pitchFamily="2" charset="2"/>
              <a:buChar char="v"/>
            </a:pPr>
            <a:r>
              <a:rPr lang="fr-FR" sz="1600" dirty="0" smtClean="0">
                <a:solidFill>
                  <a:srgbClr val="0070C0"/>
                </a:solidFill>
              </a:rPr>
              <a:t> îlots de Langerhans qui sécrètent les </a:t>
            </a:r>
            <a:r>
              <a:rPr lang="fr-FR" sz="1600" dirty="0" err="1" smtClean="0">
                <a:solidFill>
                  <a:srgbClr val="0070C0"/>
                </a:solidFill>
              </a:rPr>
              <a:t>hormones:insulin,glucagon</a:t>
            </a:r>
            <a:r>
              <a:rPr lang="fr-FR" sz="1600" dirty="0" smtClean="0">
                <a:solidFill>
                  <a:srgbClr val="0070C0"/>
                </a:solidFill>
              </a:rPr>
              <a:t>….</a:t>
            </a:r>
            <a:endParaRPr lang="fr-FR" sz="1600" dirty="0">
              <a:solidFill>
                <a:srgbClr val="0070C0"/>
              </a:solidFill>
            </a:endParaRPr>
          </a:p>
        </p:txBody>
      </p:sp>
      <p:sp>
        <p:nvSpPr>
          <p:cNvPr id="7" name="ZoneTexte 6"/>
          <p:cNvSpPr txBox="1"/>
          <p:nvPr/>
        </p:nvSpPr>
        <p:spPr>
          <a:xfrm>
            <a:off x="0" y="0"/>
            <a:ext cx="257173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2800" dirty="0" smtClean="0"/>
              <a:t> </a:t>
            </a:r>
            <a:r>
              <a:rPr lang="fr-FR" sz="2800" b="1" dirty="0" smtClean="0">
                <a:solidFill>
                  <a:srgbClr val="FF0000"/>
                </a:solidFill>
              </a:rPr>
              <a:t>Le pancréas</a:t>
            </a:r>
            <a:endParaRPr lang="fr-FR" sz="2800" b="1" dirty="0">
              <a:solidFill>
                <a:srgbClr val="FF000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cbzinsou.pagesperso-orange.fr/CH-6_fichiers/image004.gif"/>
          <p:cNvPicPr/>
          <p:nvPr/>
        </p:nvPicPr>
        <p:blipFill>
          <a:blip r:embed="rId2"/>
          <a:srcRect/>
          <a:stretch>
            <a:fillRect/>
          </a:stretch>
        </p:blipFill>
        <p:spPr bwMode="auto">
          <a:xfrm>
            <a:off x="0" y="500042"/>
            <a:ext cx="9144000" cy="6440254"/>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smtClean="0">
                <a:solidFill>
                  <a:srgbClr val="44CE72"/>
                </a:solidFill>
              </a:rPr>
              <a:t>Régulation hormonal de la dégradation du glycogène</a:t>
            </a:r>
            <a:endParaRPr lang="fr-FR" sz="2400" b="1" dirty="0">
              <a:solidFill>
                <a:srgbClr val="44CE72"/>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3438" y="142853"/>
            <a:ext cx="4286280" cy="714379"/>
          </a:xfrm>
        </p:spPr>
        <p:txBody>
          <a:bodyPr>
            <a:normAutofit fontScale="92500" lnSpcReduction="10000"/>
          </a:bodyPr>
          <a:lstStyle/>
          <a:p>
            <a:pPr marL="0" indent="0">
              <a:buNone/>
            </a:pPr>
            <a:r>
              <a:rPr lang="fr-FR" sz="2400" b="1" dirty="0">
                <a:latin typeface="Times New Roman" pitchFamily="18" charset="0"/>
                <a:cs typeface="Times New Roman" pitchFamily="18" charset="0"/>
              </a:rPr>
              <a:t>Transmission du signal par la voie de la protéine G :</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
        <p:nvSpPr>
          <p:cNvPr id="10" name="Chevron 9"/>
          <p:cNvSpPr/>
          <p:nvPr/>
        </p:nvSpPr>
        <p:spPr>
          <a:xfrm>
            <a:off x="214282" y="116632"/>
            <a:ext cx="4357718" cy="740600"/>
          </a:xfrm>
          <a:prstGeom prst="chevron">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a:ea typeface="Calibri"/>
                <a:cs typeface="Arial"/>
              </a:rPr>
              <a:t>La régulation du glycogène au niveau des muscles </a:t>
            </a:r>
            <a:r>
              <a:rPr lang="fr-FR" sz="2800" b="1" dirty="0"/>
              <a:t> </a:t>
            </a:r>
            <a:r>
              <a:rPr lang="fr-FR" sz="2800" b="1" dirty="0">
                <a:latin typeface="Times New Roman" pitchFamily="18" charset="0"/>
                <a:cs typeface="Times New Roman" pitchFamily="18" charset="0"/>
              </a:rPr>
              <a:t> </a:t>
            </a:r>
            <a:endParaRPr lang="fr-FR" sz="2800" dirty="0">
              <a:solidFill>
                <a:srgbClr val="000066"/>
              </a:solidFill>
              <a:latin typeface="Times New Roman" pitchFamily="18" charset="0"/>
              <a:cs typeface="Times New Roman" pitchFamily="18" charset="0"/>
            </a:endParaRPr>
          </a:p>
        </p:txBody>
      </p:sp>
      <p:pic>
        <p:nvPicPr>
          <p:cNvPr id="27" name="Image 26"/>
          <p:cNvPicPr/>
          <p:nvPr/>
        </p:nvPicPr>
        <p:blipFill rotWithShape="1">
          <a:blip r:embed="rId2"/>
          <a:srcRect t="7105"/>
          <a:stretch/>
        </p:blipFill>
        <p:spPr bwMode="auto">
          <a:xfrm>
            <a:off x="179512" y="1714488"/>
            <a:ext cx="8709107" cy="502688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8" name="Rectangle à coins arrondis 27"/>
          <p:cNvSpPr/>
          <p:nvPr/>
        </p:nvSpPr>
        <p:spPr>
          <a:xfrm>
            <a:off x="1500166" y="928670"/>
            <a:ext cx="3429024" cy="857256"/>
          </a:xfrm>
          <a:prstGeom prst="wedgeRoundRectCallout">
            <a:avLst>
              <a:gd name="adj1" fmla="val -38866"/>
              <a:gd name="adj2" fmla="val 86968"/>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r>
              <a:rPr lang="fr-FR" sz="1400" dirty="0" smtClean="0">
                <a:solidFill>
                  <a:schemeClr val="bg1"/>
                </a:solidFill>
                <a:latin typeface="Times New Roman" pitchFamily="18" charset="0"/>
                <a:cs typeface="Times New Roman" pitchFamily="18" charset="0"/>
              </a:rPr>
              <a:t> Ligand se fixe sur son récepteur, qui va alors s'activer et libérer la sous unité alpha de la protéine G avec fixation du GTP</a:t>
            </a:r>
          </a:p>
        </p:txBody>
      </p:sp>
      <p:sp>
        <p:nvSpPr>
          <p:cNvPr id="33" name="Éclair 32"/>
          <p:cNvSpPr/>
          <p:nvPr/>
        </p:nvSpPr>
        <p:spPr>
          <a:xfrm>
            <a:off x="428596" y="1785926"/>
            <a:ext cx="691726" cy="246827"/>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haut 33"/>
          <p:cNvSpPr/>
          <p:nvPr/>
        </p:nvSpPr>
        <p:spPr>
          <a:xfrm>
            <a:off x="3214678" y="2714620"/>
            <a:ext cx="576064" cy="3292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Éclair 34"/>
          <p:cNvSpPr/>
          <p:nvPr/>
        </p:nvSpPr>
        <p:spPr>
          <a:xfrm>
            <a:off x="1000100" y="2714620"/>
            <a:ext cx="691726" cy="246827"/>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flipH="1">
            <a:off x="928662" y="928670"/>
            <a:ext cx="4000528" cy="857256"/>
          </a:xfrm>
          <a:prstGeom prst="wedgeRoundRectCallout">
            <a:avLst>
              <a:gd name="adj1" fmla="val -38866"/>
              <a:gd name="adj2" fmla="val 86968"/>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r>
              <a:rPr lang="fr-FR" sz="1400" dirty="0" smtClean="0">
                <a:solidFill>
                  <a:schemeClr val="bg1"/>
                </a:solidFill>
                <a:latin typeface="Times New Roman" pitchFamily="18" charset="0"/>
                <a:cs typeface="Times New Roman" pitchFamily="18" charset="0"/>
              </a:rPr>
              <a:t> La sous-unité alpha accompagnée du GTP se déplace et active lʼ</a:t>
            </a:r>
            <a:r>
              <a:rPr lang="fr-FR" sz="1400" dirty="0" err="1" smtClean="0">
                <a:solidFill>
                  <a:schemeClr val="bg1"/>
                </a:solidFill>
                <a:latin typeface="Times New Roman" pitchFamily="18" charset="0"/>
                <a:cs typeface="Times New Roman" pitchFamily="18" charset="0"/>
              </a:rPr>
              <a:t>adénylate</a:t>
            </a:r>
            <a:r>
              <a:rPr lang="fr-FR" sz="1400" dirty="0" smtClean="0">
                <a:solidFill>
                  <a:schemeClr val="bg1"/>
                </a:solidFill>
                <a:latin typeface="Times New Roman" pitchFamily="18" charset="0"/>
                <a:cs typeface="Times New Roman" pitchFamily="18" charset="0"/>
              </a:rPr>
              <a:t> cyclase (protéine transmembranaire) qui transforme lʼATP en AMPc</a:t>
            </a:r>
          </a:p>
        </p:txBody>
      </p:sp>
      <p:sp>
        <p:nvSpPr>
          <p:cNvPr id="43" name="Bouée 42"/>
          <p:cNvSpPr/>
          <p:nvPr/>
        </p:nvSpPr>
        <p:spPr>
          <a:xfrm>
            <a:off x="4597743" y="1766888"/>
            <a:ext cx="1260141" cy="852510"/>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Flèche gauche 43"/>
          <p:cNvSpPr/>
          <p:nvPr/>
        </p:nvSpPr>
        <p:spPr>
          <a:xfrm>
            <a:off x="7130088" y="2713463"/>
            <a:ext cx="648072" cy="15418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Bouée 44"/>
          <p:cNvSpPr/>
          <p:nvPr/>
        </p:nvSpPr>
        <p:spPr>
          <a:xfrm>
            <a:off x="6057948" y="2995241"/>
            <a:ext cx="1800200" cy="693813"/>
          </a:xfrm>
          <a:prstGeom prst="donut">
            <a:avLst>
              <a:gd name="adj" fmla="val 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Flèche gauche 45"/>
          <p:cNvSpPr/>
          <p:nvPr/>
        </p:nvSpPr>
        <p:spPr>
          <a:xfrm>
            <a:off x="4501795" y="3319278"/>
            <a:ext cx="1476165" cy="11563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haut 46"/>
          <p:cNvSpPr/>
          <p:nvPr/>
        </p:nvSpPr>
        <p:spPr>
          <a:xfrm>
            <a:off x="1142976" y="3497101"/>
            <a:ext cx="432048" cy="2890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à coins arrondis 47"/>
          <p:cNvSpPr/>
          <p:nvPr/>
        </p:nvSpPr>
        <p:spPr>
          <a:xfrm>
            <a:off x="6000760" y="1428736"/>
            <a:ext cx="2143140" cy="857256"/>
          </a:xfrm>
          <a:prstGeom prst="wedgeRoundRectCallout">
            <a:avLst>
              <a:gd name="adj1" fmla="val -38866"/>
              <a:gd name="adj2" fmla="val 86968"/>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0" indent="-15875" algn="just"/>
            <a:r>
              <a:rPr lang="fr-FR" sz="1400" dirty="0" smtClean="0">
                <a:solidFill>
                  <a:schemeClr val="bg1"/>
                </a:solidFill>
                <a:latin typeface="Times New Roman" pitchFamily="18" charset="0"/>
                <a:cs typeface="Times New Roman" pitchFamily="18" charset="0"/>
              </a:rPr>
              <a:t>L'AMPc est le second messager de lʼhormone.</a:t>
            </a:r>
          </a:p>
        </p:txBody>
      </p:sp>
      <p:sp>
        <p:nvSpPr>
          <p:cNvPr id="50" name="Rectangle à coins arrondis 49"/>
          <p:cNvSpPr/>
          <p:nvPr/>
        </p:nvSpPr>
        <p:spPr>
          <a:xfrm rot="10800000" flipV="1">
            <a:off x="5143504" y="3929066"/>
            <a:ext cx="3429024" cy="816112"/>
          </a:xfrm>
          <a:prstGeom prst="wedgeRoundRectCallout">
            <a:avLst>
              <a:gd name="adj1" fmla="val 36779"/>
              <a:gd name="adj2" fmla="val -8744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solidFill>
                  <a:schemeClr val="bg1"/>
                </a:solidFill>
                <a:latin typeface="Times New Roman" pitchFamily="18" charset="0"/>
                <a:cs typeface="Times New Roman" pitchFamily="18" charset="0"/>
              </a:rPr>
              <a:t>Cette AMPc va se fixer sur la PKA, il se fixe plus exactement sur la partie       régulatrice R de la PKA.</a:t>
            </a:r>
            <a:endParaRPr lang="fr-FR" sz="1400" dirty="0">
              <a:solidFill>
                <a:schemeClr val="bg1"/>
              </a:solidFill>
            </a:endParaRPr>
          </a:p>
        </p:txBody>
      </p:sp>
      <p:sp>
        <p:nvSpPr>
          <p:cNvPr id="51" name="Rectangle à coins arrondis 50"/>
          <p:cNvSpPr/>
          <p:nvPr/>
        </p:nvSpPr>
        <p:spPr>
          <a:xfrm rot="10800000" flipV="1">
            <a:off x="1000100" y="3929066"/>
            <a:ext cx="3429024" cy="1143008"/>
          </a:xfrm>
          <a:prstGeom prst="wedgeRoundRectCallout">
            <a:avLst>
              <a:gd name="adj1" fmla="val 1807"/>
              <a:gd name="adj2" fmla="val -96635"/>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0000"/>
              </a:lnSpc>
              <a:spcBef>
                <a:spcPct val="20000"/>
              </a:spcBef>
              <a:defRPr/>
            </a:pPr>
            <a:r>
              <a:rPr lang="fr-FR" sz="1400" dirty="0" smtClean="0">
                <a:solidFill>
                  <a:schemeClr val="bg1"/>
                </a:solidFill>
                <a:latin typeface="Times New Roman" pitchFamily="18" charset="0"/>
                <a:cs typeface="Times New Roman" pitchFamily="18" charset="0"/>
              </a:rPr>
              <a:t>ce qui libère la sous-unité catalytique de la protéine kinase, qui va donc avoir ensuite une action kinasique =&gt; entraîne des phosphorylations enzymatiques.</a:t>
            </a:r>
            <a:endParaRPr lang="fr-FR" sz="1400" dirty="0">
              <a:solidFill>
                <a:schemeClr val="bg1"/>
              </a:solidFill>
              <a:latin typeface="Times New Roman" pitchFamily="18" charset="0"/>
              <a:cs typeface="Times New Roman" pitchFamily="18" charset="0"/>
            </a:endParaRPr>
          </a:p>
        </p:txBody>
      </p:sp>
      <p:sp>
        <p:nvSpPr>
          <p:cNvPr id="54" name="Espace réservé du contenu 2"/>
          <p:cNvSpPr txBox="1">
            <a:spLocks/>
          </p:cNvSpPr>
          <p:nvPr/>
        </p:nvSpPr>
        <p:spPr>
          <a:xfrm>
            <a:off x="357158" y="1142984"/>
            <a:ext cx="8435280" cy="5715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 phosphorylation enzymatique se fait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fr-F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 y="1571612"/>
            <a:ext cx="8820472" cy="52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èche gauche 55"/>
          <p:cNvSpPr/>
          <p:nvPr/>
        </p:nvSpPr>
        <p:spPr>
          <a:xfrm>
            <a:off x="6444208" y="3212976"/>
            <a:ext cx="1080120" cy="28803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à coins arrondis 56"/>
          <p:cNvSpPr/>
          <p:nvPr/>
        </p:nvSpPr>
        <p:spPr>
          <a:xfrm>
            <a:off x="5715008" y="1428736"/>
            <a:ext cx="3286148" cy="1143008"/>
          </a:xfrm>
          <a:prstGeom prst="wedgeRoundRectCallout">
            <a:avLst>
              <a:gd name="adj1" fmla="val -38866"/>
              <a:gd name="adj2" fmla="val 86968"/>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r>
              <a:rPr lang="fr-FR" sz="1400" dirty="0" smtClean="0">
                <a:solidFill>
                  <a:schemeClr val="bg1"/>
                </a:solidFill>
                <a:latin typeface="Times New Roman" pitchFamily="18" charset="0"/>
                <a:cs typeface="Times New Roman" pitchFamily="18" charset="0"/>
              </a:rPr>
              <a:t>la </a:t>
            </a:r>
            <a:r>
              <a:rPr lang="fr-FR" sz="1400" dirty="0" err="1" smtClean="0">
                <a:solidFill>
                  <a:schemeClr val="bg1"/>
                </a:solidFill>
                <a:latin typeface="Times New Roman" pitchFamily="18" charset="0"/>
                <a:cs typeface="Times New Roman" pitchFamily="18" charset="0"/>
              </a:rPr>
              <a:t>PkA</a:t>
            </a:r>
            <a:r>
              <a:rPr lang="fr-FR" sz="1400" dirty="0" smtClean="0">
                <a:solidFill>
                  <a:schemeClr val="bg1"/>
                </a:solidFill>
                <a:latin typeface="Times New Roman" pitchFamily="18" charset="0"/>
                <a:cs typeface="Times New Roman" pitchFamily="18" charset="0"/>
              </a:rPr>
              <a:t> transforme la phosphorylase kinase  (inactive) en phosphorylase kinase  active (forme phosphorylée) .</a:t>
            </a:r>
          </a:p>
        </p:txBody>
      </p:sp>
      <p:sp>
        <p:nvSpPr>
          <p:cNvPr id="58" name="Flèche droite 57"/>
          <p:cNvSpPr/>
          <p:nvPr/>
        </p:nvSpPr>
        <p:spPr>
          <a:xfrm>
            <a:off x="5924762" y="4641166"/>
            <a:ext cx="576064" cy="288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p:cNvSpPr/>
          <p:nvPr/>
        </p:nvSpPr>
        <p:spPr>
          <a:xfrm>
            <a:off x="7572396" y="3786190"/>
            <a:ext cx="1571604" cy="857256"/>
          </a:xfrm>
          <a:prstGeom prst="wedgeRoundRectCallout">
            <a:avLst>
              <a:gd name="adj1" fmla="val -39677"/>
              <a:gd name="adj2" fmla="val 113197"/>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r>
              <a:rPr lang="fr-FR" sz="1400" dirty="0" smtClean="0">
                <a:solidFill>
                  <a:schemeClr val="bg1"/>
                </a:solidFill>
                <a:latin typeface="Times New Roman" pitchFamily="18" charset="0"/>
                <a:cs typeface="Times New Roman" pitchFamily="18" charset="0"/>
              </a:rPr>
              <a:t>Entraîne une dégradation du glycogène.</a:t>
            </a:r>
          </a:p>
        </p:txBody>
      </p:sp>
      <p:sp>
        <p:nvSpPr>
          <p:cNvPr id="61" name="Bouée 60"/>
          <p:cNvSpPr/>
          <p:nvPr/>
        </p:nvSpPr>
        <p:spPr>
          <a:xfrm>
            <a:off x="7096934" y="5061244"/>
            <a:ext cx="1404156" cy="1368152"/>
          </a:xfrm>
          <a:prstGeom prst="donut">
            <a:avLst>
              <a:gd name="adj"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2182282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42"/>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8"/>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4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4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5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4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54">
                                            <p:txEl>
                                              <p:pRg st="0" end="0"/>
                                            </p:txEl>
                                          </p:spTgt>
                                        </p:tgtEl>
                                        <p:attrNameLst>
                                          <p:attrName>style.visibility</p:attrName>
                                        </p:attrNameLst>
                                      </p:cBhvr>
                                      <p:to>
                                        <p:strVal val="visible"/>
                                      </p:to>
                                    </p:set>
                                    <p:animEffect transition="in" filter="fade">
                                      <p:cBhvr>
                                        <p:cTn id="120" dur="1000"/>
                                        <p:tgtEl>
                                          <p:spTgt spid="54">
                                            <p:txEl>
                                              <p:pRg st="0" end="0"/>
                                            </p:txEl>
                                          </p:spTgt>
                                        </p:tgtEl>
                                      </p:cBhvr>
                                    </p:animEffect>
                                    <p:anim calcmode="lin" valueType="num">
                                      <p:cBhvr>
                                        <p:cTn id="121"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22"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1000"/>
                                        <p:tgtEl>
                                          <p:spTgt spid="55"/>
                                        </p:tgtEl>
                                      </p:cBhvr>
                                    </p:animEffect>
                                    <p:anim calcmode="lin" valueType="num">
                                      <p:cBhvr>
                                        <p:cTn id="128" dur="1000" fill="hold"/>
                                        <p:tgtEl>
                                          <p:spTgt spid="55"/>
                                        </p:tgtEl>
                                        <p:attrNameLst>
                                          <p:attrName>ppt_x</p:attrName>
                                        </p:attrNameLst>
                                      </p:cBhvr>
                                      <p:tavLst>
                                        <p:tav tm="0">
                                          <p:val>
                                            <p:strVal val="#ppt_x"/>
                                          </p:val>
                                        </p:tav>
                                        <p:tav tm="100000">
                                          <p:val>
                                            <p:strVal val="#ppt_x"/>
                                          </p:val>
                                        </p:tav>
                                      </p:tavLst>
                                    </p:anim>
                                    <p:anim calcmode="lin" valueType="num">
                                      <p:cBhvr>
                                        <p:cTn id="12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1000"/>
                                        <p:tgtEl>
                                          <p:spTgt spid="57"/>
                                        </p:tgtEl>
                                      </p:cBhvr>
                                    </p:animEffect>
                                    <p:anim calcmode="lin" valueType="num">
                                      <p:cBhvr>
                                        <p:cTn id="135" dur="1000" fill="hold"/>
                                        <p:tgtEl>
                                          <p:spTgt spid="57"/>
                                        </p:tgtEl>
                                        <p:attrNameLst>
                                          <p:attrName>ppt_x</p:attrName>
                                        </p:attrNameLst>
                                      </p:cBhvr>
                                      <p:tavLst>
                                        <p:tav tm="0">
                                          <p:val>
                                            <p:strVal val="#ppt_x"/>
                                          </p:val>
                                        </p:tav>
                                        <p:tav tm="100000">
                                          <p:val>
                                            <p:strVal val="#ppt_x"/>
                                          </p:val>
                                        </p:tav>
                                      </p:tavLst>
                                    </p:anim>
                                    <p:anim calcmode="lin" valueType="num">
                                      <p:cBhvr>
                                        <p:cTn id="1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3" grpId="0" animBg="1"/>
      <p:bldP spid="33" grpId="1" animBg="1"/>
      <p:bldP spid="34" grpId="0" animBg="1"/>
      <p:bldP spid="34" grpId="1" animBg="1"/>
      <p:bldP spid="35" grpId="0" animBg="1"/>
      <p:bldP spid="35"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1" grpId="1" animBg="1"/>
      <p:bldP spid="56" grpId="0" animBg="1"/>
      <p:bldP spid="57" grpId="0" animBg="1"/>
      <p:bldP spid="58" grpId="0" animBg="1"/>
      <p:bldP spid="60" grpId="0" animBg="1"/>
      <p:bldP spid="6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071670" y="0"/>
            <a:ext cx="5572164" cy="571504"/>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sz="2400" b="1" dirty="0" smtClean="0">
                <a:effectLst>
                  <a:glow rad="228600">
                    <a:schemeClr val="accent2">
                      <a:satMod val="175000"/>
                      <a:alpha val="40000"/>
                    </a:schemeClr>
                  </a:glow>
                </a:effectLst>
              </a:rPr>
              <a:t>régulation  par le calcium</a:t>
            </a:r>
            <a:endParaRPr lang="fr-FR" sz="2400" b="1" dirty="0">
              <a:effectLst>
                <a:glow rad="228600">
                  <a:schemeClr val="accent2">
                    <a:satMod val="175000"/>
                    <a:alpha val="40000"/>
                  </a:schemeClr>
                </a:glow>
              </a:effectLst>
            </a:endParaRPr>
          </a:p>
        </p:txBody>
      </p:sp>
      <p:sp>
        <p:nvSpPr>
          <p:cNvPr id="3" name="Ellipse 2"/>
          <p:cNvSpPr/>
          <p:nvPr/>
        </p:nvSpPr>
        <p:spPr>
          <a:xfrm>
            <a:off x="0" y="642918"/>
            <a:ext cx="3286116" cy="20002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déclenché par le </a:t>
            </a:r>
            <a:r>
              <a:rPr lang="fr-FR" dirty="0" err="1" smtClean="0"/>
              <a:t>relargage</a:t>
            </a:r>
            <a:r>
              <a:rPr lang="fr-FR" dirty="0" smtClean="0"/>
              <a:t> de grandes quantités d’ions Ca</a:t>
            </a:r>
            <a:r>
              <a:rPr lang="fr-FR" baseline="30000" dirty="0" smtClean="0"/>
              <a:t>2+</a:t>
            </a:r>
            <a:r>
              <a:rPr lang="fr-FR" dirty="0" smtClean="0"/>
              <a:t> par le réticulum  endoplasmique musculaire</a:t>
            </a:r>
            <a:endParaRPr lang="fr-FR" dirty="0"/>
          </a:p>
        </p:txBody>
      </p:sp>
      <p:sp>
        <p:nvSpPr>
          <p:cNvPr id="4" name="Ellipse 3"/>
          <p:cNvSpPr/>
          <p:nvPr/>
        </p:nvSpPr>
        <p:spPr>
          <a:xfrm>
            <a:off x="928662" y="642918"/>
            <a:ext cx="3000396" cy="20002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la calmoduline se fixe 4 ions Ca</a:t>
            </a:r>
            <a:r>
              <a:rPr lang="fr-FR" baseline="30000" dirty="0" smtClean="0"/>
              <a:t>2+ </a:t>
            </a:r>
            <a:r>
              <a:rPr lang="fr-FR" dirty="0" smtClean="0"/>
              <a:t>pour former un complexe calmoduline-Ca</a:t>
            </a:r>
            <a:r>
              <a:rPr lang="fr-FR" baseline="30000" dirty="0" smtClean="0"/>
              <a:t>2+</a:t>
            </a:r>
            <a:r>
              <a:rPr lang="fr-FR" dirty="0" smtClean="0"/>
              <a:t> actif</a:t>
            </a:r>
            <a:endParaRPr lang="fr-FR" dirty="0"/>
          </a:p>
        </p:txBody>
      </p:sp>
      <p:sp>
        <p:nvSpPr>
          <p:cNvPr id="5" name="Ellipse 4"/>
          <p:cNvSpPr/>
          <p:nvPr/>
        </p:nvSpPr>
        <p:spPr>
          <a:xfrm>
            <a:off x="2285984" y="642918"/>
            <a:ext cx="3571900" cy="214314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activatrice de la </a:t>
            </a:r>
            <a:r>
              <a:rPr lang="fr-FR" i="1" dirty="0" smtClean="0"/>
              <a:t>phosphorylase kinase calmoduline dépendante</a:t>
            </a:r>
            <a:r>
              <a:rPr lang="fr-FR" dirty="0" smtClean="0"/>
              <a:t>   sans intervention de la phosphorylation par l’ATP</a:t>
            </a:r>
            <a:endParaRPr lang="fr-FR" dirty="0"/>
          </a:p>
        </p:txBody>
      </p:sp>
      <p:sp>
        <p:nvSpPr>
          <p:cNvPr id="6" name="Ellipse 5"/>
          <p:cNvSpPr/>
          <p:nvPr/>
        </p:nvSpPr>
        <p:spPr>
          <a:xfrm>
            <a:off x="3857620" y="571480"/>
            <a:ext cx="3286116" cy="221457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  activation de </a:t>
            </a:r>
            <a:r>
              <a:rPr lang="fr-FR" dirty="0" err="1" smtClean="0"/>
              <a:t>glucogéne</a:t>
            </a:r>
            <a:r>
              <a:rPr lang="fr-FR" dirty="0" smtClean="0"/>
              <a:t> </a:t>
            </a:r>
            <a:r>
              <a:rPr lang="fr-FR" dirty="0" err="1" smtClean="0"/>
              <a:t>phosphorylasequi</a:t>
            </a:r>
            <a:r>
              <a:rPr lang="fr-FR" dirty="0" smtClean="0"/>
              <a:t> catalyse la </a:t>
            </a:r>
            <a:r>
              <a:rPr lang="fr-FR" dirty="0" err="1" smtClean="0"/>
              <a:t>phosphorolyse</a:t>
            </a:r>
            <a:r>
              <a:rPr lang="fr-FR" dirty="0" smtClean="0"/>
              <a:t> de </a:t>
            </a:r>
            <a:r>
              <a:rPr lang="fr-FR" dirty="0" err="1" smtClean="0"/>
              <a:t>glycogéne</a:t>
            </a:r>
            <a:endParaRPr lang="fr-FR" dirty="0"/>
          </a:p>
        </p:txBody>
      </p:sp>
      <p:pic>
        <p:nvPicPr>
          <p:cNvPr id="7" name="Image 6" descr="http://cbzinsou.pagesperso-orange.fr/CH-6_fichiers/image005.gif"/>
          <p:cNvPicPr/>
          <p:nvPr/>
        </p:nvPicPr>
        <p:blipFill>
          <a:blip r:embed="rId2"/>
          <a:srcRect/>
          <a:stretch>
            <a:fillRect/>
          </a:stretch>
        </p:blipFill>
        <p:spPr bwMode="auto">
          <a:xfrm>
            <a:off x="0" y="3071786"/>
            <a:ext cx="9144000" cy="3786214"/>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ssociée"/>
          <p:cNvPicPr>
            <a:picLocks noChangeAspect="1" noChangeArrowheads="1"/>
          </p:cNvPicPr>
          <p:nvPr/>
        </p:nvPicPr>
        <p:blipFill>
          <a:blip r:embed="rId2"/>
          <a:srcRect/>
          <a:stretch>
            <a:fillRect/>
          </a:stretch>
        </p:blipFill>
        <p:spPr bwMode="auto">
          <a:xfrm>
            <a:off x="0" y="500042"/>
            <a:ext cx="2666994" cy="2000246"/>
          </a:xfrm>
          <a:prstGeom prst="rect">
            <a:avLst/>
          </a:prstGeom>
          <a:noFill/>
        </p:spPr>
      </p:pic>
      <p:sp>
        <p:nvSpPr>
          <p:cNvPr id="3" name="Rectangle 2"/>
          <p:cNvSpPr/>
          <p:nvPr/>
        </p:nvSpPr>
        <p:spPr>
          <a:xfrm>
            <a:off x="1000100" y="2500306"/>
            <a:ext cx="7286676" cy="1938992"/>
          </a:xfrm>
          <a:prstGeom prst="rect">
            <a:avLst/>
          </a:prstGeom>
        </p:spPr>
        <p:txBody>
          <a:bodyPr wrap="square">
            <a:spAutoFit/>
          </a:bodyPr>
          <a:lstStyle/>
          <a:p>
            <a:pPr algn="ctr"/>
            <a:r>
              <a:rPr lang="fr-FR" sz="4000" b="1" dirty="0" smtClean="0">
                <a:solidFill>
                  <a:srgbClr val="FF0000"/>
                </a:solidFill>
                <a:effectLst>
                  <a:reflection blurRad="6350" stA="55000" endA="300" endPos="45500" dir="5400000" sy="-100000" algn="bl" rotWithShape="0"/>
                </a:effectLst>
              </a:rPr>
              <a:t>Régulation de la dégradation et de la synthèse du glycogène</a:t>
            </a:r>
            <a:endParaRPr lang="fr-FR" sz="4000" b="1" dirty="0">
              <a:solidFill>
                <a:srgbClr val="FF0000"/>
              </a:solidFill>
              <a:effectLst>
                <a:reflection blurRad="6350" stA="55000" endA="300" endPos="45500" dir="5400000" sy="-100000" algn="bl" rotWithShape="0"/>
              </a:effectLst>
            </a:endParaRPr>
          </a:p>
        </p:txBody>
      </p:sp>
      <p:sp>
        <p:nvSpPr>
          <p:cNvPr id="4" name="Rectangle 3"/>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6050" y="428604"/>
            <a:ext cx="3643338" cy="954107"/>
          </a:xfrm>
          <a:prstGeom prst="rect">
            <a:avLst/>
          </a:prstGeom>
        </p:spPr>
        <p:style>
          <a:lnRef idx="0">
            <a:scrgbClr r="0" g="0" b="0"/>
          </a:lnRef>
          <a:fillRef idx="1002">
            <a:schemeClr val="lt2"/>
          </a:fillRef>
          <a:effectRef idx="0">
            <a:scrgbClr r="0" g="0" b="0"/>
          </a:effectRef>
          <a:fontRef idx="major"/>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ea typeface="Times New Roman" pitchFamily="18" charset="0"/>
                <a:cs typeface="Times New Roman" pitchFamily="18" charset="0"/>
              </a:rPr>
              <a:t>Coordination par les hormones</a:t>
            </a:r>
            <a:endParaRPr lang="fr-F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Pentagone 3"/>
          <p:cNvSpPr/>
          <p:nvPr/>
        </p:nvSpPr>
        <p:spPr>
          <a:xfrm rot="5400000">
            <a:off x="1214398" y="1143000"/>
            <a:ext cx="1071570" cy="3071802"/>
          </a:xfrm>
          <a:prstGeom prst="homePlate">
            <a:avLst>
              <a:gd name="adj" fmla="val 33162"/>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endParaRPr lang="fr-FR" dirty="0"/>
          </a:p>
        </p:txBody>
      </p:sp>
      <p:sp>
        <p:nvSpPr>
          <p:cNvPr id="5" name="Pentagone 4"/>
          <p:cNvSpPr/>
          <p:nvPr/>
        </p:nvSpPr>
        <p:spPr>
          <a:xfrm rot="5400000">
            <a:off x="6929454" y="1142984"/>
            <a:ext cx="1143008" cy="2857520"/>
          </a:xfrm>
          <a:prstGeom prst="homePlate">
            <a:avLst>
              <a:gd name="adj" fmla="val 45429"/>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214282" y="2214554"/>
            <a:ext cx="3071802" cy="646331"/>
          </a:xfrm>
          <a:prstGeom prst="rect">
            <a:avLst/>
          </a:prstGeom>
        </p:spPr>
        <p:txBody>
          <a:bodyPr wrap="square">
            <a:spAutoFit/>
          </a:bodyPr>
          <a:lstStyle/>
          <a:p>
            <a:r>
              <a:rPr lang="fr-FR" dirty="0" smtClean="0">
                <a:latin typeface="Times New Roman" pitchFamily="18" charset="0"/>
                <a:ea typeface="Times New Roman" pitchFamily="18" charset="0"/>
                <a:cs typeface="Times New Roman" pitchFamily="18" charset="0"/>
              </a:rPr>
              <a:t> </a:t>
            </a:r>
            <a:r>
              <a:rPr lang="fr-FR" b="1" dirty="0" smtClean="0">
                <a:latin typeface="Times New Roman" pitchFamily="18" charset="0"/>
                <a:ea typeface="Times New Roman" pitchFamily="18" charset="0"/>
                <a:cs typeface="Times New Roman" pitchFamily="18" charset="0"/>
              </a:rPr>
              <a:t>glucagon </a:t>
            </a:r>
            <a:r>
              <a:rPr lang="fr-FR" dirty="0" smtClean="0">
                <a:latin typeface="Times New Roman" pitchFamily="18" charset="0"/>
                <a:ea typeface="Times New Roman" pitchFamily="18" charset="0"/>
                <a:cs typeface="Times New Roman" pitchFamily="18" charset="0"/>
              </a:rPr>
              <a:t>ou </a:t>
            </a:r>
            <a:r>
              <a:rPr lang="fr-FR" b="1" dirty="0" smtClean="0">
                <a:latin typeface="Times New Roman" pitchFamily="18" charset="0"/>
                <a:ea typeface="Times New Roman" pitchFamily="18" charset="0"/>
                <a:cs typeface="Times New Roman" pitchFamily="18" charset="0"/>
              </a:rPr>
              <a:t>l’adrénaline </a:t>
            </a:r>
            <a:r>
              <a:rPr lang="fr-FR" b="1" dirty="0" smtClean="0">
                <a:solidFill>
                  <a:srgbClr val="FF0000"/>
                </a:solidFill>
                <a:latin typeface="Times New Roman" pitchFamily="18" charset="0"/>
                <a:ea typeface="Times New Roman" pitchFamily="18" charset="0"/>
                <a:cs typeface="Times New Roman" pitchFamily="18" charset="0"/>
              </a:rPr>
              <a:t>active une protéine kinase A</a:t>
            </a:r>
            <a:endParaRPr lang="fr-FR" dirty="0">
              <a:solidFill>
                <a:srgbClr val="FF0000"/>
              </a:solidFill>
            </a:endParaRPr>
          </a:p>
        </p:txBody>
      </p:sp>
      <p:sp>
        <p:nvSpPr>
          <p:cNvPr id="7" name="Rectangle 6"/>
          <p:cNvSpPr/>
          <p:nvPr/>
        </p:nvSpPr>
        <p:spPr>
          <a:xfrm>
            <a:off x="6143636" y="2071678"/>
            <a:ext cx="2643206" cy="646331"/>
          </a:xfrm>
          <a:prstGeom prst="rect">
            <a:avLst/>
          </a:prstGeom>
        </p:spPr>
        <p:txBody>
          <a:bodyPr wrap="square">
            <a:spAutoFit/>
          </a:bodyPr>
          <a:lstStyle/>
          <a:p>
            <a:pPr algn="ctr"/>
            <a:r>
              <a:rPr lang="fr-FR" dirty="0" smtClean="0">
                <a:latin typeface="Times New Roman" pitchFamily="18" charset="0"/>
                <a:ea typeface="Times New Roman" pitchFamily="18" charset="0"/>
                <a:cs typeface="Times New Roman" pitchFamily="18" charset="0"/>
              </a:rPr>
              <a:t>l’</a:t>
            </a:r>
            <a:r>
              <a:rPr lang="fr-FR" b="1" dirty="0" smtClean="0">
                <a:latin typeface="Times New Roman" pitchFamily="18" charset="0"/>
                <a:ea typeface="Times New Roman" pitchFamily="18" charset="0"/>
                <a:cs typeface="Times New Roman" pitchFamily="18" charset="0"/>
              </a:rPr>
              <a:t>insuline active une </a:t>
            </a:r>
            <a:r>
              <a:rPr lang="fr-FR" b="1" dirty="0" smtClean="0">
                <a:solidFill>
                  <a:srgbClr val="FF0000"/>
                </a:solidFill>
                <a:latin typeface="Times New Roman" pitchFamily="18" charset="0"/>
                <a:ea typeface="Times New Roman" pitchFamily="18" charset="0"/>
                <a:cs typeface="Times New Roman" pitchFamily="18" charset="0"/>
              </a:rPr>
              <a:t>protéine phosphatase</a:t>
            </a:r>
            <a:endParaRPr lang="fr-FR" dirty="0">
              <a:solidFill>
                <a:srgbClr val="FF0000"/>
              </a:solidFill>
            </a:endParaRPr>
          </a:p>
        </p:txBody>
      </p:sp>
      <p:sp>
        <p:nvSpPr>
          <p:cNvPr id="8" name="Flèche vers le bas 7"/>
          <p:cNvSpPr/>
          <p:nvPr/>
        </p:nvSpPr>
        <p:spPr>
          <a:xfrm rot="19060376">
            <a:off x="6731252" y="1138383"/>
            <a:ext cx="142638" cy="951807"/>
          </a:xfrm>
          <a:prstGeom prst="down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2305433">
            <a:off x="2359857" y="1159330"/>
            <a:ext cx="166048" cy="985292"/>
          </a:xfrm>
          <a:prstGeom prst="down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10" name="Pentagone 9"/>
          <p:cNvSpPr/>
          <p:nvPr/>
        </p:nvSpPr>
        <p:spPr>
          <a:xfrm rot="5400000">
            <a:off x="1142976" y="4286256"/>
            <a:ext cx="1071570" cy="2928958"/>
          </a:xfrm>
          <a:prstGeom prst="homePlate">
            <a:avLst>
              <a:gd name="adj" fmla="val 0"/>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endParaRPr lang="fr-FR" dirty="0"/>
          </a:p>
        </p:txBody>
      </p:sp>
      <p:sp>
        <p:nvSpPr>
          <p:cNvPr id="11" name="Pentagone 10"/>
          <p:cNvSpPr/>
          <p:nvPr/>
        </p:nvSpPr>
        <p:spPr>
          <a:xfrm rot="5400000">
            <a:off x="6965173" y="4321975"/>
            <a:ext cx="1071570" cy="2857520"/>
          </a:xfrm>
          <a:prstGeom prst="homePlate">
            <a:avLst>
              <a:gd name="adj" fmla="val 0"/>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endParaRPr lang="fr-FR" dirty="0"/>
          </a:p>
        </p:txBody>
      </p:sp>
      <p:sp>
        <p:nvSpPr>
          <p:cNvPr id="12" name="ZoneTexte 11"/>
          <p:cNvSpPr txBox="1"/>
          <p:nvPr/>
        </p:nvSpPr>
        <p:spPr>
          <a:xfrm>
            <a:off x="285720" y="5286388"/>
            <a:ext cx="2786082" cy="707886"/>
          </a:xfrm>
          <a:prstGeom prst="rect">
            <a:avLst/>
          </a:prstGeom>
          <a:noFill/>
        </p:spPr>
        <p:txBody>
          <a:bodyPr wrap="square" rtlCol="0">
            <a:spAutoFit/>
          </a:bodyPr>
          <a:lstStyle/>
          <a:p>
            <a:pPr algn="ctr"/>
            <a:r>
              <a:rPr lang="fr-FR" dirty="0" smtClean="0">
                <a:effectLst>
                  <a:glow rad="63500">
                    <a:schemeClr val="accent4">
                      <a:satMod val="175000"/>
                      <a:alpha val="40000"/>
                    </a:schemeClr>
                  </a:glow>
                  <a:reflection blurRad="6350" stA="55000" endA="300" endPos="45500" dir="5400000" sy="-100000" algn="bl" rotWithShape="0"/>
                </a:effectLst>
              </a:rPr>
              <a:t> </a:t>
            </a:r>
            <a:r>
              <a:rPr lang="fr-FR" sz="2000" b="1" dirty="0" smtClean="0">
                <a:solidFill>
                  <a:srgbClr val="44CE72"/>
                </a:solidFill>
                <a:effectLst>
                  <a:glow rad="63500">
                    <a:schemeClr val="accent4">
                      <a:satMod val="175000"/>
                      <a:alpha val="40000"/>
                    </a:schemeClr>
                  </a:glow>
                  <a:reflection blurRad="6350" stA="55000" endA="300" endPos="45500" dir="5400000" sy="-100000" algn="bl" rotWithShape="0"/>
                </a:effectLst>
              </a:rPr>
              <a:t>active la glycogénolyse</a:t>
            </a:r>
            <a:endParaRPr lang="fr-FR" sz="2000" b="1" dirty="0">
              <a:solidFill>
                <a:srgbClr val="44CE72"/>
              </a:solidFill>
              <a:effectLst>
                <a:glow rad="63500">
                  <a:schemeClr val="accent4">
                    <a:satMod val="175000"/>
                    <a:alpha val="40000"/>
                  </a:schemeClr>
                </a:glow>
                <a:reflection blurRad="6350" stA="55000" endA="300" endPos="45500" dir="5400000" sy="-100000" algn="bl" rotWithShape="0"/>
              </a:effectLst>
            </a:endParaRPr>
          </a:p>
        </p:txBody>
      </p:sp>
      <p:sp>
        <p:nvSpPr>
          <p:cNvPr id="13" name="Rectangle 12"/>
          <p:cNvSpPr/>
          <p:nvPr/>
        </p:nvSpPr>
        <p:spPr>
          <a:xfrm>
            <a:off x="6500826" y="5357826"/>
            <a:ext cx="2214578" cy="646331"/>
          </a:xfrm>
          <a:prstGeom prst="rect">
            <a:avLst/>
          </a:prstGeom>
        </p:spPr>
        <p:txBody>
          <a:bodyPr wrap="square">
            <a:spAutoFit/>
          </a:bodyPr>
          <a:lstStyle/>
          <a:p>
            <a:pPr algn="ctr"/>
            <a:r>
              <a:rPr lang="fr-FR" b="1" dirty="0" smtClean="0">
                <a:solidFill>
                  <a:srgbClr val="44CE72"/>
                </a:solidFill>
                <a:effectLst>
                  <a:glow rad="63500">
                    <a:schemeClr val="accent4">
                      <a:satMod val="175000"/>
                      <a:alpha val="40000"/>
                    </a:schemeClr>
                  </a:glow>
                  <a:reflection blurRad="6350" stA="55000" endA="300" endPos="45500" dir="5400000" sy="-100000" algn="bl" rotWithShape="0"/>
                </a:effectLst>
              </a:rPr>
              <a:t>active la glycogénogenèse</a:t>
            </a:r>
            <a:endParaRPr lang="fr-FR" b="1" dirty="0">
              <a:solidFill>
                <a:srgbClr val="44CE72"/>
              </a:solidFill>
              <a:effectLst>
                <a:glow rad="63500">
                  <a:schemeClr val="accent4">
                    <a:satMod val="175000"/>
                    <a:alpha val="40000"/>
                  </a:schemeClr>
                </a:glow>
                <a:reflection blurRad="6350" stA="55000" endA="300" endPos="45500" dir="5400000" sy="-100000" algn="bl" rotWithShape="0"/>
              </a:effectLst>
            </a:endParaRPr>
          </a:p>
        </p:txBody>
      </p:sp>
      <p:sp>
        <p:nvSpPr>
          <p:cNvPr id="14" name="Pentagone 13"/>
          <p:cNvSpPr/>
          <p:nvPr/>
        </p:nvSpPr>
        <p:spPr>
          <a:xfrm rot="5400000">
            <a:off x="964381" y="2678901"/>
            <a:ext cx="1428760" cy="2928958"/>
          </a:xfrm>
          <a:prstGeom prst="homePlate">
            <a:avLst>
              <a:gd name="adj" fmla="val 34686"/>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endParaRPr lang="fr-FR" dirty="0"/>
          </a:p>
        </p:txBody>
      </p:sp>
      <p:sp>
        <p:nvSpPr>
          <p:cNvPr id="16" name="ZoneTexte 15"/>
          <p:cNvSpPr txBox="1"/>
          <p:nvPr/>
        </p:nvSpPr>
        <p:spPr>
          <a:xfrm>
            <a:off x="214282" y="3571876"/>
            <a:ext cx="2857520" cy="861774"/>
          </a:xfrm>
          <a:prstGeom prst="rect">
            <a:avLst/>
          </a:prstGeom>
          <a:noFill/>
        </p:spPr>
        <p:txBody>
          <a:bodyPr wrap="square" rtlCol="0">
            <a:spAutoFit/>
          </a:bodyPr>
          <a:lstStyle/>
          <a:p>
            <a:pPr algn="ctr"/>
            <a:r>
              <a:rPr lang="fr-FR" dirty="0" smtClean="0"/>
              <a:t> </a:t>
            </a:r>
            <a:r>
              <a:rPr lang="fr-FR" sz="1600" b="1" dirty="0" smtClean="0"/>
              <a:t>activation de </a:t>
            </a:r>
            <a:r>
              <a:rPr lang="fr-FR" sz="1600" b="1" dirty="0" smtClean="0">
                <a:solidFill>
                  <a:srgbClr val="00B0F0"/>
                </a:solidFill>
              </a:rPr>
              <a:t>glycogène phosphorylase </a:t>
            </a:r>
            <a:r>
              <a:rPr lang="fr-FR" sz="1600" b="1" dirty="0" smtClean="0"/>
              <a:t>et inactive </a:t>
            </a:r>
            <a:r>
              <a:rPr lang="fr-FR" sz="1600" b="1" dirty="0" smtClean="0">
                <a:solidFill>
                  <a:srgbClr val="00B0F0"/>
                </a:solidFill>
              </a:rPr>
              <a:t>le glycogène synthase</a:t>
            </a:r>
            <a:endParaRPr lang="fr-FR" sz="1600" b="1" dirty="0">
              <a:solidFill>
                <a:srgbClr val="00B0F0"/>
              </a:solidFill>
            </a:endParaRPr>
          </a:p>
        </p:txBody>
      </p:sp>
      <p:sp>
        <p:nvSpPr>
          <p:cNvPr id="17" name="Pentagone 16"/>
          <p:cNvSpPr/>
          <p:nvPr/>
        </p:nvSpPr>
        <p:spPr>
          <a:xfrm rot="5400000">
            <a:off x="6750859" y="2750339"/>
            <a:ext cx="1500198" cy="2857520"/>
          </a:xfrm>
          <a:prstGeom prst="homePlate">
            <a:avLst>
              <a:gd name="adj" fmla="val 34207"/>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smtClean="0"/>
              <a:t> </a:t>
            </a:r>
            <a:endParaRPr lang="fr-FR" dirty="0"/>
          </a:p>
        </p:txBody>
      </p:sp>
      <p:sp>
        <p:nvSpPr>
          <p:cNvPr id="18" name="ZoneTexte 17"/>
          <p:cNvSpPr txBox="1"/>
          <p:nvPr/>
        </p:nvSpPr>
        <p:spPr>
          <a:xfrm>
            <a:off x="6072198" y="3500438"/>
            <a:ext cx="2786082" cy="1071570"/>
          </a:xfrm>
          <a:prstGeom prst="rect">
            <a:avLst/>
          </a:prstGeom>
          <a:noFill/>
        </p:spPr>
        <p:txBody>
          <a:bodyPr wrap="square" rtlCol="0">
            <a:spAutoFit/>
          </a:bodyPr>
          <a:lstStyle/>
          <a:p>
            <a:pPr algn="ctr"/>
            <a:r>
              <a:rPr lang="fr-FR" sz="1600" dirty="0" smtClean="0"/>
              <a:t>  </a:t>
            </a:r>
            <a:r>
              <a:rPr lang="fr-FR" sz="1600" b="1" dirty="0" smtClean="0"/>
              <a:t>activation de </a:t>
            </a:r>
            <a:r>
              <a:rPr lang="fr-FR" sz="1600" b="1" dirty="0" smtClean="0">
                <a:solidFill>
                  <a:srgbClr val="00B0F0"/>
                </a:solidFill>
              </a:rPr>
              <a:t>glycogène  synthase </a:t>
            </a:r>
            <a:r>
              <a:rPr lang="fr-FR" sz="1600" b="1" dirty="0" smtClean="0"/>
              <a:t>et inactive </a:t>
            </a:r>
            <a:r>
              <a:rPr lang="fr-FR" sz="1600" b="1" dirty="0" smtClean="0">
                <a:solidFill>
                  <a:srgbClr val="00B0F0"/>
                </a:solidFill>
              </a:rPr>
              <a:t>le glycogène  </a:t>
            </a:r>
          </a:p>
          <a:p>
            <a:pPr algn="ctr"/>
            <a:r>
              <a:rPr lang="fr-FR" sz="1600" b="1" dirty="0" smtClean="0">
                <a:solidFill>
                  <a:srgbClr val="00B0F0"/>
                </a:solidFill>
              </a:rPr>
              <a:t>phosphorylase </a:t>
            </a:r>
            <a:endParaRPr lang="fr-FR" sz="1600" dirty="0"/>
          </a:p>
        </p:txBody>
      </p:sp>
      <p:pic>
        <p:nvPicPr>
          <p:cNvPr id="19" name="Picture 6" descr="Résultat de recherche d'images pour &quot;‫رموز الحيرة والتفكير‬‎&quot;"/>
          <p:cNvPicPr>
            <a:picLocks noChangeAspect="1" noChangeArrowheads="1"/>
          </p:cNvPicPr>
          <p:nvPr/>
        </p:nvPicPr>
        <p:blipFill>
          <a:blip r:embed="rId2"/>
          <a:srcRect/>
          <a:stretch>
            <a:fillRect/>
          </a:stretch>
        </p:blipFill>
        <p:spPr bwMode="auto">
          <a:xfrm>
            <a:off x="3428992" y="4838699"/>
            <a:ext cx="2428892" cy="2019301"/>
          </a:xfrm>
          <a:prstGeom prst="rect">
            <a:avLst/>
          </a:prstGeom>
          <a:noFill/>
        </p:spPr>
      </p:pic>
      <p:sp>
        <p:nvSpPr>
          <p:cNvPr id="20" name="Rectangle 19"/>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amond(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checkerboard(across)">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amond(in)">
                                      <p:cBhvr>
                                        <p:cTn id="68" dur="2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diamond(in)">
                                      <p:cBhvr>
                                        <p:cTn id="8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animBg="1"/>
      <p:bldP spid="9" grpId="0" animBg="1"/>
      <p:bldP spid="10" grpId="0" animBg="1"/>
      <p:bldP spid="11" grpId="0" animBg="1"/>
      <p:bldP spid="12" grpId="0"/>
      <p:bldP spid="13" grpId="0"/>
      <p:bldP spid="14" grpId="0" animBg="1"/>
      <p:bldP spid="16" grpId="0"/>
      <p:bldP spid="17" grpId="0" animBg="1"/>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cbzinsou.pagesperso-orange.fr/CH-6_fichiers/image011.gif"/>
          <p:cNvPicPr/>
          <p:nvPr/>
        </p:nvPicPr>
        <p:blipFill>
          <a:blip r:embed="rId2"/>
          <a:srcRect/>
          <a:stretch>
            <a:fillRect/>
          </a:stretch>
        </p:blipFill>
        <p:spPr bwMode="auto">
          <a:xfrm>
            <a:off x="1" y="571480"/>
            <a:ext cx="9144000" cy="6286520"/>
          </a:xfrm>
          <a:prstGeom prst="rect">
            <a:avLst/>
          </a:prstGeom>
          <a:noFill/>
          <a:ln w="9525">
            <a:noFill/>
            <a:miter lim="800000"/>
            <a:headEnd/>
            <a:tailEnd/>
          </a:ln>
        </p:spPr>
      </p:pic>
      <p:sp>
        <p:nvSpPr>
          <p:cNvPr id="3" name="Rectangle 2"/>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2000240"/>
            <a:ext cx="7286676" cy="132343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dirty="0" smtClean="0">
                <a:ln/>
                <a:solidFill>
                  <a:schemeClr val="accent3"/>
                </a:solidFill>
              </a:rPr>
              <a:t> </a:t>
            </a:r>
            <a:r>
              <a:rPr lang="fr-FR" sz="4000" b="1" dirty="0" smtClean="0">
                <a:ln/>
                <a:solidFill>
                  <a:schemeClr val="accent3"/>
                </a:solidFill>
                <a:effectLst>
                  <a:reflection blurRad="6350" stA="55000" endA="300" endPos="45500" dir="5400000" sy="-100000" algn="bl" rotWithShape="0"/>
                </a:effectLst>
              </a:rPr>
              <a:t>anomalie du métabolisme de glycogène  </a:t>
            </a:r>
            <a:endParaRPr lang="fr-FR" sz="4000" b="1" dirty="0">
              <a:ln/>
              <a:solidFill>
                <a:schemeClr val="accent3"/>
              </a:solidFill>
              <a:effectLst>
                <a:reflection blurRad="6350" stA="55000" endA="300" endPos="45500" dir="5400000" sy="-100000" algn="bl" rotWithShape="0"/>
              </a:effectLst>
            </a:endParaRPr>
          </a:p>
        </p:txBody>
      </p:sp>
      <p:sp>
        <p:nvSpPr>
          <p:cNvPr id="3" name="Rectangle 2"/>
          <p:cNvSpPr/>
          <p:nvPr/>
        </p:nvSpPr>
        <p:spPr>
          <a:xfrm>
            <a:off x="2928926" y="3643314"/>
            <a:ext cx="3857652" cy="769441"/>
          </a:xfrm>
          <a:prstGeom prst="rect">
            <a:avLst/>
          </a:prstGeom>
        </p:spPr>
        <p:txBody>
          <a:bodyPr wrap="square">
            <a:spAutoFit/>
            <a:scene3d>
              <a:camera prst="perspectiveFront"/>
              <a:lightRig rig="threePt" dir="t"/>
            </a:scene3d>
          </a:bodyPr>
          <a:lstStyle/>
          <a:p>
            <a:r>
              <a:rPr lang="fr-F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glycogénose</a:t>
            </a:r>
            <a:endPar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pic>
        <p:nvPicPr>
          <p:cNvPr id="4" name="Picture 2" descr="Image associée"/>
          <p:cNvPicPr>
            <a:picLocks noChangeAspect="1" noChangeArrowheads="1"/>
          </p:cNvPicPr>
          <p:nvPr/>
        </p:nvPicPr>
        <p:blipFill>
          <a:blip r:embed="rId2"/>
          <a:srcRect/>
          <a:stretch>
            <a:fillRect/>
          </a:stretch>
        </p:blipFill>
        <p:spPr bwMode="auto">
          <a:xfrm>
            <a:off x="0" y="4929174"/>
            <a:ext cx="1928825" cy="1928826"/>
          </a:xfrm>
          <a:prstGeom prst="rect">
            <a:avLst/>
          </a:prstGeom>
          <a:noFill/>
        </p:spPr>
      </p:pic>
      <p:sp>
        <p:nvSpPr>
          <p:cNvPr id="5" name="Rectangle 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928670"/>
            <a:ext cx="5786478" cy="707886"/>
          </a:xfrm>
          <a:prstGeom prst="rect">
            <a:avLst/>
          </a:prstGeom>
          <a:noFill/>
        </p:spPr>
        <p:txBody>
          <a:bodyPr wrap="square" rtlCol="0">
            <a:spAutoFit/>
          </a:bodyPr>
          <a:lstStyle/>
          <a:p>
            <a:pPr algn="ctr"/>
            <a:r>
              <a:rPr lang="fr-FR" sz="2000" dirty="0" smtClean="0"/>
              <a:t> grande nombre de maladies   génétiques liée au    métabolisme de glycogène  qui peuvent affecter:</a:t>
            </a:r>
            <a:endParaRPr lang="fr-FR" sz="2000" dirty="0"/>
          </a:p>
        </p:txBody>
      </p:sp>
      <p:sp>
        <p:nvSpPr>
          <p:cNvPr id="3" name="ZoneTexte 2"/>
          <p:cNvSpPr txBox="1"/>
          <p:nvPr/>
        </p:nvSpPr>
        <p:spPr>
          <a:xfrm>
            <a:off x="1357290" y="1928802"/>
            <a:ext cx="2286016" cy="369332"/>
          </a:xfrm>
          <a:prstGeom prst="rect">
            <a:avLst/>
          </a:prstGeom>
          <a:noFill/>
        </p:spPr>
        <p:txBody>
          <a:bodyPr wrap="square" rtlCol="0">
            <a:spAutoFit/>
          </a:bodyPr>
          <a:lstStyle/>
          <a:p>
            <a:pPr>
              <a:buFont typeface="Wingdings" pitchFamily="2" charset="2"/>
              <a:buChar char="§"/>
            </a:pPr>
            <a:r>
              <a:rPr lang="fr-FR" dirty="0" smtClean="0"/>
              <a:t> sa dégradation </a:t>
            </a:r>
            <a:endParaRPr lang="fr-FR" dirty="0"/>
          </a:p>
        </p:txBody>
      </p:sp>
      <p:sp>
        <p:nvSpPr>
          <p:cNvPr id="4" name="ZoneTexte 3"/>
          <p:cNvSpPr txBox="1"/>
          <p:nvPr/>
        </p:nvSpPr>
        <p:spPr>
          <a:xfrm>
            <a:off x="1357290" y="2500306"/>
            <a:ext cx="2214578" cy="369332"/>
          </a:xfrm>
          <a:prstGeom prst="rect">
            <a:avLst/>
          </a:prstGeom>
          <a:noFill/>
        </p:spPr>
        <p:txBody>
          <a:bodyPr wrap="square" rtlCol="0">
            <a:spAutoFit/>
          </a:bodyPr>
          <a:lstStyle/>
          <a:p>
            <a:pPr>
              <a:buFont typeface="Wingdings" pitchFamily="2" charset="2"/>
              <a:buChar char="§"/>
            </a:pPr>
            <a:r>
              <a:rPr lang="fr-FR" dirty="0" smtClean="0"/>
              <a:t> sa synthèse </a:t>
            </a:r>
            <a:endParaRPr lang="fr-FR" dirty="0"/>
          </a:p>
        </p:txBody>
      </p:sp>
      <p:sp>
        <p:nvSpPr>
          <p:cNvPr id="5" name="ZoneTexte 4"/>
          <p:cNvSpPr txBox="1"/>
          <p:nvPr/>
        </p:nvSpPr>
        <p:spPr>
          <a:xfrm>
            <a:off x="4143372" y="2428868"/>
            <a:ext cx="2357454" cy="369332"/>
          </a:xfrm>
          <a:prstGeom prst="rect">
            <a:avLst/>
          </a:prstGeom>
          <a:noFill/>
        </p:spPr>
        <p:txBody>
          <a:bodyPr wrap="square" rtlCol="0">
            <a:spAutoFit/>
          </a:bodyPr>
          <a:lstStyle/>
          <a:p>
            <a:pPr>
              <a:buFont typeface="Wingdings" pitchFamily="2" charset="2"/>
              <a:buChar char="§"/>
            </a:pPr>
            <a:r>
              <a:rPr lang="fr-FR" dirty="0" smtClean="0"/>
              <a:t> sa structure </a:t>
            </a:r>
            <a:endParaRPr lang="fr-FR" dirty="0"/>
          </a:p>
        </p:txBody>
      </p:sp>
      <p:sp>
        <p:nvSpPr>
          <p:cNvPr id="6" name="ZoneTexte 5"/>
          <p:cNvSpPr txBox="1"/>
          <p:nvPr/>
        </p:nvSpPr>
        <p:spPr>
          <a:xfrm>
            <a:off x="4143372" y="1928802"/>
            <a:ext cx="2000264" cy="369332"/>
          </a:xfrm>
          <a:prstGeom prst="rect">
            <a:avLst/>
          </a:prstGeom>
          <a:noFill/>
        </p:spPr>
        <p:txBody>
          <a:bodyPr wrap="square" rtlCol="0">
            <a:spAutoFit/>
          </a:bodyPr>
          <a:lstStyle/>
          <a:p>
            <a:pPr>
              <a:buFont typeface="Wingdings" pitchFamily="2" charset="2"/>
              <a:buChar char="§"/>
            </a:pPr>
            <a:r>
              <a:rPr lang="fr-FR" dirty="0" smtClean="0"/>
              <a:t> sa stockage</a:t>
            </a:r>
            <a:endParaRPr lang="fr-FR" dirty="0"/>
          </a:p>
        </p:txBody>
      </p:sp>
      <p:sp>
        <p:nvSpPr>
          <p:cNvPr id="7" name="Moins 6"/>
          <p:cNvSpPr/>
          <p:nvPr/>
        </p:nvSpPr>
        <p:spPr>
          <a:xfrm>
            <a:off x="714348" y="928670"/>
            <a:ext cx="214314"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oins 7"/>
          <p:cNvSpPr/>
          <p:nvPr/>
        </p:nvSpPr>
        <p:spPr>
          <a:xfrm>
            <a:off x="785786" y="3643314"/>
            <a:ext cx="214314"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oins 8"/>
          <p:cNvSpPr/>
          <p:nvPr/>
        </p:nvSpPr>
        <p:spPr>
          <a:xfrm>
            <a:off x="785786" y="3143248"/>
            <a:ext cx="214314"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oins 9"/>
          <p:cNvSpPr/>
          <p:nvPr/>
        </p:nvSpPr>
        <p:spPr>
          <a:xfrm>
            <a:off x="785786" y="5214950"/>
            <a:ext cx="214314"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71538" y="3071810"/>
            <a:ext cx="7286676" cy="400110"/>
          </a:xfrm>
          <a:prstGeom prst="rect">
            <a:avLst/>
          </a:prstGeom>
          <a:noFill/>
        </p:spPr>
        <p:txBody>
          <a:bodyPr wrap="square" rtlCol="0">
            <a:spAutoFit/>
          </a:bodyPr>
          <a:lstStyle/>
          <a:p>
            <a:r>
              <a:rPr lang="fr-FR" sz="2000" b="1" dirty="0" smtClean="0">
                <a:solidFill>
                  <a:srgbClr val="92D050"/>
                </a:solidFill>
              </a:rPr>
              <a:t> certaine: </a:t>
            </a:r>
            <a:r>
              <a:rPr lang="fr-FR" sz="2000" dirty="0" smtClean="0"/>
              <a:t>très graves ,mort prématurée pendant l’enfance</a:t>
            </a:r>
            <a:endParaRPr lang="fr-FR" sz="2000" dirty="0"/>
          </a:p>
        </p:txBody>
      </p:sp>
      <p:sp>
        <p:nvSpPr>
          <p:cNvPr id="12" name="ZoneTexte 11"/>
          <p:cNvSpPr txBox="1"/>
          <p:nvPr/>
        </p:nvSpPr>
        <p:spPr>
          <a:xfrm>
            <a:off x="1071538" y="3643314"/>
            <a:ext cx="6715172" cy="369332"/>
          </a:xfrm>
          <a:prstGeom prst="rect">
            <a:avLst/>
          </a:prstGeom>
          <a:noFill/>
        </p:spPr>
        <p:txBody>
          <a:bodyPr wrap="square" rtlCol="0">
            <a:spAutoFit/>
          </a:bodyPr>
          <a:lstStyle/>
          <a:p>
            <a:r>
              <a:rPr lang="fr-FR" dirty="0" smtClean="0"/>
              <a:t> </a:t>
            </a:r>
            <a:r>
              <a:rPr lang="fr-FR" b="1" dirty="0" smtClean="0">
                <a:solidFill>
                  <a:srgbClr val="92D050"/>
                </a:solidFill>
              </a:rPr>
              <a:t>autre: </a:t>
            </a:r>
            <a:r>
              <a:rPr lang="fr-FR" dirty="0" smtClean="0"/>
              <a:t>peu conséquence ,ne menaçant  pas la vie</a:t>
            </a:r>
            <a:endParaRPr lang="fr-FR" dirty="0"/>
          </a:p>
        </p:txBody>
      </p:sp>
      <p:sp>
        <p:nvSpPr>
          <p:cNvPr id="13" name="ZoneTexte 12"/>
          <p:cNvSpPr txBox="1"/>
          <p:nvPr/>
        </p:nvSpPr>
        <p:spPr>
          <a:xfrm>
            <a:off x="1071538" y="4286256"/>
            <a:ext cx="3500462" cy="400110"/>
          </a:xfrm>
          <a:prstGeom prst="rect">
            <a:avLst/>
          </a:prstGeom>
          <a:noFill/>
        </p:spPr>
        <p:txBody>
          <a:bodyPr wrap="square" rtlCol="0">
            <a:spAutoFit/>
          </a:bodyPr>
          <a:lstStyle/>
          <a:p>
            <a:r>
              <a:rPr lang="fr-FR" dirty="0" smtClean="0"/>
              <a:t> </a:t>
            </a:r>
            <a:r>
              <a:rPr lang="fr-FR" sz="2000" b="1" dirty="0" smtClean="0">
                <a:solidFill>
                  <a:schemeClr val="accent2">
                    <a:lumMod val="60000"/>
                    <a:lumOff val="40000"/>
                  </a:schemeClr>
                </a:solidFill>
              </a:rPr>
              <a:t>glycogénose hépatique:</a:t>
            </a:r>
            <a:endParaRPr lang="fr-FR" sz="2000" b="1" dirty="0">
              <a:solidFill>
                <a:schemeClr val="accent2">
                  <a:lumMod val="60000"/>
                  <a:lumOff val="40000"/>
                </a:schemeClr>
              </a:solidFill>
            </a:endParaRPr>
          </a:p>
        </p:txBody>
      </p:sp>
      <p:sp>
        <p:nvSpPr>
          <p:cNvPr id="14" name="Moins 13"/>
          <p:cNvSpPr/>
          <p:nvPr/>
        </p:nvSpPr>
        <p:spPr>
          <a:xfrm>
            <a:off x="785786" y="4286256"/>
            <a:ext cx="214314"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214414" y="5214950"/>
            <a:ext cx="3217547" cy="369332"/>
          </a:xfrm>
          <a:prstGeom prst="rect">
            <a:avLst/>
          </a:prstGeom>
        </p:spPr>
        <p:txBody>
          <a:bodyPr wrap="none">
            <a:spAutoFit/>
          </a:bodyPr>
          <a:lstStyle/>
          <a:p>
            <a:r>
              <a:rPr lang="fr-FR" dirty="0" smtClean="0"/>
              <a:t> </a:t>
            </a:r>
            <a:r>
              <a:rPr lang="fr-FR" b="1" dirty="0" smtClean="0">
                <a:solidFill>
                  <a:schemeClr val="accent2">
                    <a:lumMod val="60000"/>
                    <a:lumOff val="40000"/>
                  </a:schemeClr>
                </a:solidFill>
              </a:rPr>
              <a:t>glycogénose  musculaire:</a:t>
            </a:r>
            <a:endParaRPr lang="fr-FR" b="1" dirty="0">
              <a:solidFill>
                <a:schemeClr val="accent2">
                  <a:lumMod val="60000"/>
                  <a:lumOff val="40000"/>
                </a:schemeClr>
              </a:solidFill>
            </a:endParaRPr>
          </a:p>
        </p:txBody>
      </p:sp>
      <p:sp>
        <p:nvSpPr>
          <p:cNvPr id="16" name="Rectangle 15"/>
          <p:cNvSpPr/>
          <p:nvPr/>
        </p:nvSpPr>
        <p:spPr>
          <a:xfrm>
            <a:off x="1285852" y="5857892"/>
            <a:ext cx="3744936" cy="369332"/>
          </a:xfrm>
          <a:prstGeom prst="rect">
            <a:avLst/>
          </a:prstGeom>
        </p:spPr>
        <p:txBody>
          <a:bodyPr wrap="none">
            <a:spAutoFit/>
          </a:bodyPr>
          <a:lstStyle/>
          <a:p>
            <a:pPr>
              <a:buFont typeface="Arial" pitchFamily="34" charset="0"/>
              <a:buChar char="•"/>
            </a:pPr>
            <a:r>
              <a:rPr lang="fr-FR" dirty="0" smtClean="0"/>
              <a:t> faiblesse et difficultés à l’exercice </a:t>
            </a:r>
            <a:endParaRPr lang="fr-FR" b="1" dirty="0">
              <a:solidFill>
                <a:schemeClr val="accent2">
                  <a:lumMod val="60000"/>
                  <a:lumOff val="40000"/>
                </a:schemeClr>
              </a:solidFill>
            </a:endParaRPr>
          </a:p>
        </p:txBody>
      </p:sp>
      <p:sp>
        <p:nvSpPr>
          <p:cNvPr id="17" name="Rectangle 16"/>
          <p:cNvSpPr/>
          <p:nvPr/>
        </p:nvSpPr>
        <p:spPr>
          <a:xfrm>
            <a:off x="1285852" y="4786322"/>
            <a:ext cx="6250429" cy="369332"/>
          </a:xfrm>
          <a:prstGeom prst="rect">
            <a:avLst/>
          </a:prstGeom>
        </p:spPr>
        <p:txBody>
          <a:bodyPr wrap="none">
            <a:spAutoFit/>
          </a:bodyPr>
          <a:lstStyle/>
          <a:p>
            <a:pPr>
              <a:buFont typeface="Arial" pitchFamily="34" charset="0"/>
              <a:buChar char="•"/>
            </a:pPr>
            <a:r>
              <a:rPr lang="fr-FR" dirty="0" smtClean="0"/>
              <a:t> le symptôme majeur est l’hypoglycémie et l’hépatomégalie</a:t>
            </a:r>
            <a:endParaRPr lang="fr-FR" b="1" dirty="0">
              <a:solidFill>
                <a:schemeClr val="accent2">
                  <a:lumMod val="60000"/>
                  <a:lumOff val="40000"/>
                </a:schemeClr>
              </a:solidFill>
            </a:endParaRPr>
          </a:p>
        </p:txBody>
      </p:sp>
      <p:sp>
        <p:nvSpPr>
          <p:cNvPr id="18" name="Rectangle 17"/>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strVal val="#ppt_w*0.70"/>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strVal val="#ppt_w*0.70"/>
                                          </p:val>
                                        </p:tav>
                                        <p:tav tm="100000">
                                          <p:val>
                                            <p:strVal val="#ppt_w"/>
                                          </p:val>
                                        </p:tav>
                                      </p:tavLst>
                                    </p:anim>
                                    <p:anim calcmode="lin" valueType="num">
                                      <p:cBhvr>
                                        <p:cTn id="61" dur="1000" fill="hold"/>
                                        <p:tgtEl>
                                          <p:spTgt spid="12"/>
                                        </p:tgtEl>
                                        <p:attrNameLst>
                                          <p:attrName>ppt_h</p:attrName>
                                        </p:attrNameLst>
                                      </p:cBhvr>
                                      <p:tavLst>
                                        <p:tav tm="0">
                                          <p:val>
                                            <p:strVal val="#ppt_h"/>
                                          </p:val>
                                        </p:tav>
                                        <p:tav tm="100000">
                                          <p:val>
                                            <p:strVal val="#ppt_h"/>
                                          </p:val>
                                        </p:tav>
                                      </p:tavLst>
                                    </p:anim>
                                    <p:animEffect transition="in" filter="fade">
                                      <p:cBhvr>
                                        <p:cTn id="62" dur="1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strVal val="#ppt_w*0.70"/>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Effect transition="in" filter="fade">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strips(downLeft)">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fill="hold"/>
                                        <p:tgtEl>
                                          <p:spTgt spid="10"/>
                                        </p:tgtEl>
                                        <p:attrNameLst>
                                          <p:attrName>ppt_x</p:attrName>
                                        </p:attrNameLst>
                                      </p:cBhvr>
                                      <p:tavLst>
                                        <p:tav tm="0">
                                          <p:val>
                                            <p:strVal val="#ppt_x"/>
                                          </p:val>
                                        </p:tav>
                                        <p:tav tm="100000">
                                          <p:val>
                                            <p:strVal val="#ppt_x"/>
                                          </p:val>
                                        </p:tav>
                                      </p:tavLst>
                                    </p:anim>
                                    <p:anim calcmode="lin" valueType="num">
                                      <p:cBhvr additive="base">
                                        <p:cTn id="8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P spid="9" grpId="0" animBg="1"/>
      <p:bldP spid="10" grpId="0" animBg="1"/>
      <p:bldP spid="11" grpId="0"/>
      <p:bldP spid="12" grpId="0"/>
      <p:bldP spid="13" grpId="0"/>
      <p:bldP spid="14" grpId="0" animBg="1"/>
      <p:bldP spid="15" grpId="0"/>
      <p:bldP spid="16"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71670" y="571480"/>
            <a:ext cx="471490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 </a:t>
            </a:r>
            <a:r>
              <a:rPr lang="fr-FR" sz="2400" b="1" dirty="0" smtClean="0">
                <a:solidFill>
                  <a:srgbClr val="FFCDDD"/>
                </a:solidFill>
              </a:rPr>
              <a:t>maladie de VON GIERKE</a:t>
            </a:r>
            <a:endParaRPr lang="fr-FR" sz="2400" b="1" dirty="0">
              <a:solidFill>
                <a:srgbClr val="FFCDDD"/>
              </a:solidFill>
            </a:endParaRPr>
          </a:p>
        </p:txBody>
      </p:sp>
      <p:sp>
        <p:nvSpPr>
          <p:cNvPr id="3" name="ZoneTexte 2"/>
          <p:cNvSpPr txBox="1"/>
          <p:nvPr/>
        </p:nvSpPr>
        <p:spPr>
          <a:xfrm>
            <a:off x="1357290" y="1071546"/>
            <a:ext cx="6786610" cy="461665"/>
          </a:xfrm>
          <a:prstGeom prst="rect">
            <a:avLst/>
          </a:prstGeom>
          <a:noFill/>
        </p:spPr>
        <p:txBody>
          <a:bodyPr wrap="square" rtlCol="0">
            <a:spAutoFit/>
          </a:bodyPr>
          <a:lstStyle/>
          <a:p>
            <a:r>
              <a:rPr lang="fr-FR" dirty="0" smtClean="0"/>
              <a:t> </a:t>
            </a:r>
            <a:r>
              <a:rPr lang="fr-FR" sz="2400" dirty="0" smtClean="0">
                <a:solidFill>
                  <a:schemeClr val="accent1">
                    <a:lumMod val="60000"/>
                    <a:lumOff val="40000"/>
                  </a:schemeClr>
                </a:solidFill>
              </a:rPr>
              <a:t>déficience en Glucose 6Phosphatase </a:t>
            </a:r>
            <a:r>
              <a:rPr lang="fr-FR" sz="2400" b="1" dirty="0" smtClean="0">
                <a:solidFill>
                  <a:schemeClr val="accent1">
                    <a:lumMod val="60000"/>
                    <a:lumOff val="40000"/>
                  </a:schemeClr>
                </a:solidFill>
              </a:rPr>
              <a:t>du foie</a:t>
            </a:r>
            <a:endParaRPr lang="fr-FR" sz="2400" b="1" dirty="0">
              <a:solidFill>
                <a:schemeClr val="accent1">
                  <a:lumMod val="60000"/>
                  <a:lumOff val="40000"/>
                </a:schemeClr>
              </a:solidFill>
            </a:endParaRPr>
          </a:p>
        </p:txBody>
      </p:sp>
      <p:sp>
        <p:nvSpPr>
          <p:cNvPr id="4" name="ZoneTexte 3"/>
          <p:cNvSpPr txBox="1"/>
          <p:nvPr/>
        </p:nvSpPr>
        <p:spPr>
          <a:xfrm>
            <a:off x="357158" y="2000240"/>
            <a:ext cx="8572560" cy="369332"/>
          </a:xfrm>
          <a:prstGeom prst="rect">
            <a:avLst/>
          </a:prstGeom>
          <a:noFill/>
        </p:spPr>
        <p:txBody>
          <a:bodyPr wrap="square" rtlCol="0">
            <a:spAutoFit/>
          </a:bodyPr>
          <a:lstStyle/>
          <a:p>
            <a:pPr>
              <a:buFont typeface="Arial" pitchFamily="34" charset="0"/>
              <a:buChar char="•"/>
            </a:pPr>
            <a:r>
              <a:rPr lang="fr-FR" dirty="0" smtClean="0"/>
              <a:t> le Glucose 6 P issu de la dégradation de glycogène ,n’est plus hydrolysé en glucose </a:t>
            </a:r>
            <a:endParaRPr lang="fr-FR" dirty="0"/>
          </a:p>
        </p:txBody>
      </p:sp>
      <p:sp>
        <p:nvSpPr>
          <p:cNvPr id="5" name="ZoneTexte 4"/>
          <p:cNvSpPr txBox="1"/>
          <p:nvPr/>
        </p:nvSpPr>
        <p:spPr>
          <a:xfrm>
            <a:off x="428596" y="2786058"/>
            <a:ext cx="4929222" cy="369332"/>
          </a:xfrm>
          <a:prstGeom prst="rect">
            <a:avLst/>
          </a:prstGeom>
          <a:noFill/>
        </p:spPr>
        <p:txBody>
          <a:bodyPr wrap="square" rtlCol="0">
            <a:spAutoFit/>
          </a:bodyPr>
          <a:lstStyle/>
          <a:p>
            <a:pPr>
              <a:buFont typeface="Arial" pitchFamily="34" charset="0"/>
              <a:buChar char="•"/>
            </a:pPr>
            <a:r>
              <a:rPr lang="fr-FR" dirty="0" smtClean="0"/>
              <a:t> principaux symptômes rencontrés sont:</a:t>
            </a:r>
            <a:endParaRPr lang="fr-FR" dirty="0"/>
          </a:p>
        </p:txBody>
      </p:sp>
      <p:sp>
        <p:nvSpPr>
          <p:cNvPr id="6" name="ZoneTexte 5"/>
          <p:cNvSpPr txBox="1"/>
          <p:nvPr/>
        </p:nvSpPr>
        <p:spPr>
          <a:xfrm>
            <a:off x="214282" y="3500438"/>
            <a:ext cx="5000660" cy="369332"/>
          </a:xfrm>
          <a:prstGeom prst="rect">
            <a:avLst/>
          </a:prstGeom>
          <a:noFill/>
        </p:spPr>
        <p:txBody>
          <a:bodyPr wrap="square" rtlCol="0">
            <a:spAutoFit/>
          </a:bodyPr>
          <a:lstStyle/>
          <a:p>
            <a:pPr>
              <a:buFont typeface="Wingdings" pitchFamily="2" charset="2"/>
              <a:buChar char="Ø"/>
            </a:pPr>
            <a:r>
              <a:rPr lang="fr-FR" b="1" dirty="0" smtClean="0">
                <a:solidFill>
                  <a:srgbClr val="44CE72"/>
                </a:solidFill>
              </a:rPr>
              <a:t>hypoglycémie sévère pendant le jeûne </a:t>
            </a:r>
            <a:endParaRPr lang="fr-FR" b="1" dirty="0">
              <a:solidFill>
                <a:srgbClr val="44CE72"/>
              </a:solidFill>
            </a:endParaRPr>
          </a:p>
        </p:txBody>
      </p:sp>
      <p:sp>
        <p:nvSpPr>
          <p:cNvPr id="8" name="ZoneTexte 7"/>
          <p:cNvSpPr txBox="1"/>
          <p:nvPr/>
        </p:nvSpPr>
        <p:spPr>
          <a:xfrm>
            <a:off x="214282" y="5214950"/>
            <a:ext cx="4714908" cy="646331"/>
          </a:xfrm>
          <a:prstGeom prst="rect">
            <a:avLst/>
          </a:prstGeom>
          <a:noFill/>
        </p:spPr>
        <p:txBody>
          <a:bodyPr wrap="square" rtlCol="0">
            <a:spAutoFit/>
          </a:bodyPr>
          <a:lstStyle/>
          <a:p>
            <a:pPr>
              <a:buFont typeface="Wingdings" pitchFamily="2" charset="2"/>
              <a:buChar char="Ø"/>
            </a:pPr>
            <a:r>
              <a:rPr lang="fr-FR" b="1" dirty="0" smtClean="0">
                <a:solidFill>
                  <a:srgbClr val="44CE72"/>
                </a:solidFill>
              </a:rPr>
              <a:t>accroissement des réserves  </a:t>
            </a:r>
          </a:p>
          <a:p>
            <a:r>
              <a:rPr lang="fr-FR" b="1" dirty="0" smtClean="0">
                <a:solidFill>
                  <a:srgbClr val="44CE72"/>
                </a:solidFill>
              </a:rPr>
              <a:t>   glycogéniques hépatiques</a:t>
            </a:r>
            <a:endParaRPr lang="fr-FR" b="1" dirty="0">
              <a:solidFill>
                <a:srgbClr val="44CE72"/>
              </a:solidFill>
            </a:endParaRPr>
          </a:p>
        </p:txBody>
      </p:sp>
      <p:sp>
        <p:nvSpPr>
          <p:cNvPr id="9" name="Rectangle 8"/>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6146" name="Picture 2" descr="Image associée"/>
          <p:cNvPicPr>
            <a:picLocks noChangeAspect="1" noChangeArrowheads="1"/>
          </p:cNvPicPr>
          <p:nvPr/>
        </p:nvPicPr>
        <p:blipFill>
          <a:blip r:embed="rId2"/>
          <a:srcRect/>
          <a:stretch>
            <a:fillRect/>
          </a:stretch>
        </p:blipFill>
        <p:spPr bwMode="auto">
          <a:xfrm>
            <a:off x="5286380" y="2571744"/>
            <a:ext cx="3714776" cy="4286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to="" calcmode="lin" valueType="num">
                                      <p:cBhvr>
                                        <p:cTn id="37"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Image associée"/>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32" y="571480"/>
            <a:ext cx="528641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b="1" dirty="0" smtClean="0"/>
              <a:t> </a:t>
            </a:r>
            <a:r>
              <a:rPr lang="fr-FR" sz="2800" b="1" dirty="0" smtClean="0">
                <a:solidFill>
                  <a:srgbClr val="FFCDDD"/>
                </a:solidFill>
              </a:rPr>
              <a:t>syndrome de Mc ARDLE</a:t>
            </a:r>
            <a:endParaRPr lang="fr-FR" sz="2800" b="1" dirty="0">
              <a:solidFill>
                <a:srgbClr val="FFCDDD"/>
              </a:solidFill>
            </a:endParaRPr>
          </a:p>
        </p:txBody>
      </p:sp>
      <p:sp>
        <p:nvSpPr>
          <p:cNvPr id="3" name="ZoneTexte 2"/>
          <p:cNvSpPr txBox="1"/>
          <p:nvPr/>
        </p:nvSpPr>
        <p:spPr>
          <a:xfrm>
            <a:off x="642910" y="1142984"/>
            <a:ext cx="7858180" cy="369332"/>
          </a:xfrm>
          <a:prstGeom prst="rect">
            <a:avLst/>
          </a:prstGeom>
          <a:noFill/>
        </p:spPr>
        <p:txBody>
          <a:bodyPr wrap="square" rtlCol="0">
            <a:spAutoFit/>
          </a:bodyPr>
          <a:lstStyle/>
          <a:p>
            <a:pPr algn="ctr"/>
            <a:r>
              <a:rPr lang="fr-FR" dirty="0" smtClean="0">
                <a:solidFill>
                  <a:srgbClr val="C00000"/>
                </a:solidFill>
              </a:rPr>
              <a:t> Déficience en GLYCOGENE PHOSPHORYLASE dans les muscles</a:t>
            </a:r>
            <a:endParaRPr lang="fr-FR" dirty="0">
              <a:solidFill>
                <a:srgbClr val="C00000"/>
              </a:solidFill>
            </a:endParaRPr>
          </a:p>
        </p:txBody>
      </p:sp>
      <p:sp>
        <p:nvSpPr>
          <p:cNvPr id="4" name="ZoneTexte 3"/>
          <p:cNvSpPr txBox="1"/>
          <p:nvPr/>
        </p:nvSpPr>
        <p:spPr>
          <a:xfrm>
            <a:off x="214282" y="1857364"/>
            <a:ext cx="6357982" cy="369332"/>
          </a:xfrm>
          <a:prstGeom prst="rect">
            <a:avLst/>
          </a:prstGeom>
          <a:noFill/>
        </p:spPr>
        <p:txBody>
          <a:bodyPr wrap="square" rtlCol="0">
            <a:spAutoFit/>
          </a:bodyPr>
          <a:lstStyle/>
          <a:p>
            <a:pPr>
              <a:buFont typeface="Arial" pitchFamily="34" charset="0"/>
              <a:buChar char="•"/>
            </a:pPr>
            <a:r>
              <a:rPr lang="fr-FR" dirty="0" smtClean="0"/>
              <a:t> les muscles sont  déficients en  glycogène phosphorylase </a:t>
            </a:r>
            <a:endParaRPr lang="fr-FR" dirty="0"/>
          </a:p>
        </p:txBody>
      </p:sp>
      <p:sp>
        <p:nvSpPr>
          <p:cNvPr id="5" name="ZoneTexte 4"/>
          <p:cNvSpPr txBox="1"/>
          <p:nvPr/>
        </p:nvSpPr>
        <p:spPr>
          <a:xfrm>
            <a:off x="285720" y="2571744"/>
            <a:ext cx="5429288" cy="369332"/>
          </a:xfrm>
          <a:prstGeom prst="rect">
            <a:avLst/>
          </a:prstGeom>
          <a:noFill/>
        </p:spPr>
        <p:txBody>
          <a:bodyPr wrap="square" rtlCol="0">
            <a:spAutoFit/>
          </a:bodyPr>
          <a:lstStyle/>
          <a:p>
            <a:pPr>
              <a:buFont typeface="Arial" pitchFamily="34" charset="0"/>
              <a:buChar char="•"/>
            </a:pPr>
            <a:r>
              <a:rPr lang="fr-FR" dirty="0" smtClean="0"/>
              <a:t>glycogène phosphorylase  hépatique non affectée</a:t>
            </a:r>
            <a:endParaRPr lang="fr-FR" dirty="0"/>
          </a:p>
        </p:txBody>
      </p:sp>
      <p:sp>
        <p:nvSpPr>
          <p:cNvPr id="7" name="ZoneTexte 6"/>
          <p:cNvSpPr txBox="1"/>
          <p:nvPr/>
        </p:nvSpPr>
        <p:spPr>
          <a:xfrm>
            <a:off x="357158" y="3286124"/>
            <a:ext cx="2143140" cy="369332"/>
          </a:xfrm>
          <a:prstGeom prst="rect">
            <a:avLst/>
          </a:prstGeom>
          <a:noFill/>
        </p:spPr>
        <p:txBody>
          <a:bodyPr wrap="square" rtlCol="0">
            <a:spAutoFit/>
          </a:bodyPr>
          <a:lstStyle/>
          <a:p>
            <a:pPr>
              <a:buFont typeface="Arial" pitchFamily="34" charset="0"/>
              <a:buChar char="•"/>
            </a:pPr>
            <a:r>
              <a:rPr lang="fr-FR" dirty="0" smtClean="0"/>
              <a:t> </a:t>
            </a:r>
            <a:r>
              <a:rPr lang="fr-FR" b="1" dirty="0" smtClean="0"/>
              <a:t>symptômes:</a:t>
            </a:r>
            <a:endParaRPr lang="fr-FR" b="1" dirty="0"/>
          </a:p>
        </p:txBody>
      </p:sp>
      <p:sp>
        <p:nvSpPr>
          <p:cNvPr id="8" name="ZoneTexte 7"/>
          <p:cNvSpPr txBox="1"/>
          <p:nvPr/>
        </p:nvSpPr>
        <p:spPr>
          <a:xfrm>
            <a:off x="500034" y="3857628"/>
            <a:ext cx="4143404" cy="646331"/>
          </a:xfrm>
          <a:prstGeom prst="rect">
            <a:avLst/>
          </a:prstGeom>
          <a:noFill/>
        </p:spPr>
        <p:txBody>
          <a:bodyPr wrap="square" rtlCol="0">
            <a:spAutoFit/>
          </a:bodyPr>
          <a:lstStyle/>
          <a:p>
            <a:pPr>
              <a:buFont typeface="Wingdings" pitchFamily="2" charset="2"/>
              <a:buChar char="v"/>
            </a:pPr>
            <a:r>
              <a:rPr lang="fr-FR" dirty="0" smtClean="0">
                <a:solidFill>
                  <a:srgbClr val="0070C0"/>
                </a:solidFill>
              </a:rPr>
              <a:t> faiblesse et crampes musculaires après exercice</a:t>
            </a:r>
            <a:endParaRPr lang="fr-FR" dirty="0">
              <a:solidFill>
                <a:srgbClr val="0070C0"/>
              </a:solidFill>
            </a:endParaRPr>
          </a:p>
        </p:txBody>
      </p:sp>
      <p:sp>
        <p:nvSpPr>
          <p:cNvPr id="9" name="ZoneTexte 8"/>
          <p:cNvSpPr txBox="1"/>
          <p:nvPr/>
        </p:nvSpPr>
        <p:spPr>
          <a:xfrm>
            <a:off x="500034" y="4643446"/>
            <a:ext cx="4286280" cy="646331"/>
          </a:xfrm>
          <a:prstGeom prst="rect">
            <a:avLst/>
          </a:prstGeom>
          <a:noFill/>
        </p:spPr>
        <p:txBody>
          <a:bodyPr wrap="square" rtlCol="0">
            <a:spAutoFit/>
          </a:bodyPr>
          <a:lstStyle/>
          <a:p>
            <a:pPr>
              <a:buFont typeface="Wingdings" pitchFamily="2" charset="2"/>
              <a:buChar char="v"/>
            </a:pPr>
            <a:r>
              <a:rPr lang="fr-FR" dirty="0" smtClean="0">
                <a:solidFill>
                  <a:srgbClr val="0070C0"/>
                </a:solidFill>
              </a:rPr>
              <a:t>absence d’élévation de lactate dans les      muscles après exercice épuisant</a:t>
            </a:r>
            <a:endParaRPr lang="fr-FR" dirty="0">
              <a:solidFill>
                <a:srgbClr val="0070C0"/>
              </a:solidFill>
            </a:endParaRPr>
          </a:p>
        </p:txBody>
      </p:sp>
      <p:sp>
        <p:nvSpPr>
          <p:cNvPr id="10" name="ZoneTexte 9"/>
          <p:cNvSpPr txBox="1"/>
          <p:nvPr/>
        </p:nvSpPr>
        <p:spPr>
          <a:xfrm>
            <a:off x="500034" y="5429264"/>
            <a:ext cx="3786214" cy="646331"/>
          </a:xfrm>
          <a:prstGeom prst="rect">
            <a:avLst/>
          </a:prstGeom>
          <a:noFill/>
        </p:spPr>
        <p:txBody>
          <a:bodyPr wrap="square" rtlCol="0">
            <a:spAutoFit/>
          </a:bodyPr>
          <a:lstStyle/>
          <a:p>
            <a:pPr>
              <a:buFont typeface="Wingdings" pitchFamily="2" charset="2"/>
              <a:buChar char="v"/>
            </a:pPr>
            <a:r>
              <a:rPr lang="fr-FR" dirty="0" smtClean="0">
                <a:solidFill>
                  <a:srgbClr val="0070C0"/>
                </a:solidFill>
              </a:rPr>
              <a:t>Présence de  myoglobines dans les urines </a:t>
            </a:r>
            <a:endParaRPr lang="fr-FR" dirty="0">
              <a:solidFill>
                <a:srgbClr val="0070C0"/>
              </a:solidFill>
            </a:endParaRPr>
          </a:p>
        </p:txBody>
      </p:sp>
      <p:sp>
        <p:nvSpPr>
          <p:cNvPr id="11" name="ZoneTexte 10"/>
          <p:cNvSpPr txBox="1"/>
          <p:nvPr/>
        </p:nvSpPr>
        <p:spPr>
          <a:xfrm>
            <a:off x="500034" y="6000768"/>
            <a:ext cx="4286280" cy="369332"/>
          </a:xfrm>
          <a:prstGeom prst="rect">
            <a:avLst/>
          </a:prstGeom>
          <a:noFill/>
        </p:spPr>
        <p:txBody>
          <a:bodyPr wrap="square" rtlCol="0">
            <a:spAutoFit/>
          </a:bodyPr>
          <a:lstStyle/>
          <a:p>
            <a:pPr>
              <a:buFont typeface="Wingdings" pitchFamily="2" charset="2"/>
              <a:buChar char="v"/>
            </a:pPr>
            <a:r>
              <a:rPr lang="fr-FR" dirty="0" smtClean="0">
                <a:solidFill>
                  <a:srgbClr val="0070C0"/>
                </a:solidFill>
              </a:rPr>
              <a:t>teneur élevée en glycogène musculaire</a:t>
            </a:r>
            <a:endParaRPr lang="fr-FR" dirty="0">
              <a:solidFill>
                <a:srgbClr val="0070C0"/>
              </a:solidFill>
            </a:endParaRPr>
          </a:p>
        </p:txBody>
      </p:sp>
      <p:sp>
        <p:nvSpPr>
          <p:cNvPr id="12" name="Rectangle 11"/>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5122" name="Picture 2" descr="Image associée"/>
          <p:cNvPicPr>
            <a:picLocks noChangeAspect="1" noChangeArrowheads="1"/>
          </p:cNvPicPr>
          <p:nvPr/>
        </p:nvPicPr>
        <p:blipFill>
          <a:blip r:embed="rId2"/>
          <a:srcRect/>
          <a:stretch>
            <a:fillRect/>
          </a:stretch>
        </p:blipFill>
        <p:spPr bwMode="auto">
          <a:xfrm>
            <a:off x="5000597" y="3500438"/>
            <a:ext cx="4143403" cy="3357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to="" calcmode="lin" valueType="num">
                                      <p:cBhvr>
                                        <p:cTn id="37" dur="1" fill="hold"/>
                                        <p:tgtEl>
                                          <p:spTgt spid="512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to="" calcmode="lin" valueType="num">
                                      <p:cBhvr>
                                        <p:cTn id="47" dur="1" fill="hold"/>
                                        <p:tgtEl>
                                          <p:spTgt spid="1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to="" calcmode="lin" valueType="num">
                                      <p:cBhvr>
                                        <p:cTn id="5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571480"/>
            <a:ext cx="435771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 </a:t>
            </a:r>
            <a:r>
              <a:rPr lang="fr-FR" sz="2800" b="1" dirty="0" smtClean="0">
                <a:solidFill>
                  <a:srgbClr val="FFCDDD"/>
                </a:solidFill>
              </a:rPr>
              <a:t>maladie de POMPE</a:t>
            </a:r>
            <a:endParaRPr lang="fr-FR" sz="2800" b="1" dirty="0">
              <a:solidFill>
                <a:srgbClr val="FFCDDD"/>
              </a:solidFill>
            </a:endParaRPr>
          </a:p>
        </p:txBody>
      </p:sp>
      <p:sp>
        <p:nvSpPr>
          <p:cNvPr id="3" name="ZoneTexte 2"/>
          <p:cNvSpPr txBox="1"/>
          <p:nvPr/>
        </p:nvSpPr>
        <p:spPr>
          <a:xfrm>
            <a:off x="1643042" y="1142984"/>
            <a:ext cx="5572164" cy="461665"/>
          </a:xfrm>
          <a:prstGeom prst="rect">
            <a:avLst/>
          </a:prstGeom>
          <a:noFill/>
        </p:spPr>
        <p:txBody>
          <a:bodyPr wrap="square" rtlCol="0">
            <a:spAutoFit/>
          </a:bodyPr>
          <a:lstStyle/>
          <a:p>
            <a:pPr algn="ctr"/>
            <a:r>
              <a:rPr lang="fr-FR" dirty="0" smtClean="0"/>
              <a:t> </a:t>
            </a:r>
            <a:r>
              <a:rPr lang="fr-FR" sz="2400" dirty="0" smtClean="0">
                <a:solidFill>
                  <a:srgbClr val="C00000"/>
                </a:solidFill>
              </a:rPr>
              <a:t>déficit en α  glucosidase lysosomal </a:t>
            </a:r>
            <a:endParaRPr lang="fr-FR" sz="2400" dirty="0">
              <a:solidFill>
                <a:srgbClr val="C00000"/>
              </a:solidFill>
            </a:endParaRPr>
          </a:p>
        </p:txBody>
      </p:sp>
      <p:sp>
        <p:nvSpPr>
          <p:cNvPr id="4" name="ZoneTexte 3"/>
          <p:cNvSpPr txBox="1"/>
          <p:nvPr/>
        </p:nvSpPr>
        <p:spPr>
          <a:xfrm>
            <a:off x="571472" y="1857364"/>
            <a:ext cx="7715304" cy="872868"/>
          </a:xfrm>
          <a:prstGeom prst="rect">
            <a:avLst/>
          </a:prstGeom>
          <a:noFill/>
        </p:spPr>
        <p:txBody>
          <a:bodyPr wrap="square" rtlCol="0">
            <a:spAutoFit/>
          </a:bodyPr>
          <a:lstStyle/>
          <a:p>
            <a:pPr>
              <a:lnSpc>
                <a:spcPct val="150000"/>
              </a:lnSpc>
              <a:buFont typeface="Arial" pitchFamily="34" charset="0"/>
              <a:buChar char="•"/>
            </a:pPr>
            <a:r>
              <a:rPr lang="fr-FR" dirty="0" smtClean="0"/>
              <a:t> </a:t>
            </a:r>
            <a:r>
              <a:rPr lang="fr-FR" b="1" dirty="0" smtClean="0">
                <a:solidFill>
                  <a:srgbClr val="00B050"/>
                </a:solidFill>
              </a:rPr>
              <a:t>Accumulation de glycogène lysosomal </a:t>
            </a:r>
            <a:r>
              <a:rPr lang="fr-FR" dirty="0" smtClean="0"/>
              <a:t>: </a:t>
            </a:r>
          </a:p>
          <a:p>
            <a:pPr>
              <a:lnSpc>
                <a:spcPct val="150000"/>
              </a:lnSpc>
            </a:pPr>
            <a:r>
              <a:rPr lang="fr-FR" dirty="0" smtClean="0"/>
              <a:t>   destruction des fibres musculaires </a:t>
            </a:r>
            <a:endParaRPr lang="fr-FR" dirty="0"/>
          </a:p>
        </p:txBody>
      </p:sp>
      <p:sp>
        <p:nvSpPr>
          <p:cNvPr id="10" name="Rectangle 9"/>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4929191" y="2357430"/>
            <a:ext cx="4214810" cy="4500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rcRect/>
          <a:stretch>
            <a:fillRect/>
          </a:stretch>
        </p:blipFill>
        <p:spPr bwMode="auto">
          <a:xfrm>
            <a:off x="214282" y="2000240"/>
            <a:ext cx="8643998" cy="4813636"/>
          </a:xfrm>
          <a:prstGeom prst="rect">
            <a:avLst/>
          </a:prstGeom>
          <a:noFill/>
          <a:ln w="9525">
            <a:noFill/>
            <a:miter lim="800000"/>
            <a:headEnd/>
            <a:tailEnd/>
          </a:ln>
        </p:spPr>
      </p:pic>
      <p:pic>
        <p:nvPicPr>
          <p:cNvPr id="21506" name="Picture 2" descr="Image associée"/>
          <p:cNvPicPr>
            <a:picLocks noChangeAspect="1" noChangeArrowheads="1"/>
          </p:cNvPicPr>
          <p:nvPr/>
        </p:nvPicPr>
        <p:blipFill>
          <a:blip r:embed="rId3"/>
          <a:srcRect/>
          <a:stretch>
            <a:fillRect/>
          </a:stretch>
        </p:blipFill>
        <p:spPr bwMode="auto">
          <a:xfrm>
            <a:off x="0" y="1071547"/>
            <a:ext cx="3357553" cy="1643074"/>
          </a:xfrm>
          <a:prstGeom prst="rect">
            <a:avLst/>
          </a:prstGeom>
          <a:noFill/>
        </p:spPr>
      </p:pic>
      <p:sp>
        <p:nvSpPr>
          <p:cNvPr id="4" name="ZoneTexte 3"/>
          <p:cNvSpPr txBox="1"/>
          <p:nvPr/>
        </p:nvSpPr>
        <p:spPr>
          <a:xfrm>
            <a:off x="0" y="428604"/>
            <a:ext cx="2071670" cy="523220"/>
          </a:xfrm>
          <a:prstGeom prst="rect">
            <a:avLst/>
          </a:prstGeom>
          <a:noFill/>
        </p:spPr>
        <p:txBody>
          <a:bodyPr wrap="square" rtlCol="0">
            <a:spAutoFit/>
          </a:bodyPr>
          <a:lstStyle/>
          <a:p>
            <a:r>
              <a:rPr lang="fr-FR" dirty="0" smtClean="0"/>
              <a:t> </a:t>
            </a:r>
            <a:r>
              <a:rPr lang="fr-FR" sz="2800" b="1" dirty="0" smtClean="0">
                <a:solidFill>
                  <a:srgbClr val="FF0000"/>
                </a:solidFill>
                <a:effectLst>
                  <a:reflection blurRad="6350" stA="55000" endA="300" endPos="45500" dir="5400000" sy="-100000" algn="bl" rotWithShape="0"/>
                </a:effectLst>
              </a:rPr>
              <a:t>Insuline</a:t>
            </a:r>
            <a:endParaRPr lang="fr-FR" sz="2800" b="1" dirty="0">
              <a:solidFill>
                <a:srgbClr val="FF0000"/>
              </a:solidFill>
              <a:effectLst>
                <a:reflection blurRad="6350" stA="55000" endA="300" endPos="45500" dir="5400000" sy="-100000" algn="bl" rotWithShape="0"/>
              </a:effectLst>
            </a:endParaRPr>
          </a:p>
        </p:txBody>
      </p:sp>
      <p:sp>
        <p:nvSpPr>
          <p:cNvPr id="5" name="Rectangle 4"/>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anim calcmode="lin" valueType="num">
                                      <p:cBhvr>
                                        <p:cTn id="19" dur="1000" fill="hold"/>
                                        <p:tgtEl>
                                          <p:spTgt spid="21506"/>
                                        </p:tgtEl>
                                        <p:attrNameLst>
                                          <p:attrName>ppt_w</p:attrName>
                                        </p:attrNameLst>
                                      </p:cBhvr>
                                      <p:tavLst>
                                        <p:tav tm="0">
                                          <p:val>
                                            <p:strVal val="#ppt_w*0.70"/>
                                          </p:val>
                                        </p:tav>
                                        <p:tav tm="100000">
                                          <p:val>
                                            <p:strVal val="#ppt_w"/>
                                          </p:val>
                                        </p:tav>
                                      </p:tavLst>
                                    </p:anim>
                                    <p:anim calcmode="lin" valueType="num">
                                      <p:cBhvr>
                                        <p:cTn id="20" dur="1000" fill="hold"/>
                                        <p:tgtEl>
                                          <p:spTgt spid="21506"/>
                                        </p:tgtEl>
                                        <p:attrNameLst>
                                          <p:attrName>ppt_h</p:attrName>
                                        </p:attrNameLst>
                                      </p:cBhvr>
                                      <p:tavLst>
                                        <p:tav tm="0">
                                          <p:val>
                                            <p:strVal val="#ppt_h"/>
                                          </p:val>
                                        </p:tav>
                                        <p:tav tm="100000">
                                          <p:val>
                                            <p:strVal val="#ppt_h"/>
                                          </p:val>
                                        </p:tav>
                                      </p:tavLst>
                                    </p:anim>
                                    <p:animEffect transition="in" filter="fade">
                                      <p:cBhvr>
                                        <p:cTn id="21"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ésultat de recherche d'images pour &quot;glucagon&quot;"/>
          <p:cNvPicPr>
            <a:picLocks noChangeAspect="1" noChangeArrowheads="1"/>
          </p:cNvPicPr>
          <p:nvPr/>
        </p:nvPicPr>
        <p:blipFill>
          <a:blip r:embed="rId2"/>
          <a:srcRect/>
          <a:stretch>
            <a:fillRect/>
          </a:stretch>
        </p:blipFill>
        <p:spPr bwMode="auto">
          <a:xfrm>
            <a:off x="0" y="2357430"/>
            <a:ext cx="6691284" cy="4500570"/>
          </a:xfrm>
          <a:prstGeom prst="rect">
            <a:avLst/>
          </a:prstGeom>
          <a:noFill/>
        </p:spPr>
      </p:pic>
      <p:pic>
        <p:nvPicPr>
          <p:cNvPr id="52228" name="Picture 4" descr="Résultat de recherche d'images pour &quot;structur trois D de glucagon&quot;"/>
          <p:cNvPicPr>
            <a:picLocks noChangeAspect="1" noChangeArrowheads="1"/>
          </p:cNvPicPr>
          <p:nvPr/>
        </p:nvPicPr>
        <p:blipFill>
          <a:blip r:embed="rId3"/>
          <a:srcRect/>
          <a:stretch>
            <a:fillRect/>
          </a:stretch>
        </p:blipFill>
        <p:spPr bwMode="auto">
          <a:xfrm>
            <a:off x="0" y="1142984"/>
            <a:ext cx="2796796" cy="1928826"/>
          </a:xfrm>
          <a:prstGeom prst="rect">
            <a:avLst/>
          </a:prstGeom>
          <a:noFill/>
        </p:spPr>
      </p:pic>
      <p:sp>
        <p:nvSpPr>
          <p:cNvPr id="4" name="Flèche droite à entaille 3"/>
          <p:cNvSpPr/>
          <p:nvPr/>
        </p:nvSpPr>
        <p:spPr>
          <a:xfrm>
            <a:off x="6143604" y="2571744"/>
            <a:ext cx="3000396" cy="1000132"/>
          </a:xfrm>
          <a:prstGeom prst="notchedRightArrow">
            <a:avLst>
              <a:gd name="adj1" fmla="val 100000"/>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buNone/>
            </a:pP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sécrétée par les cellules a du pancréas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Flèche droite à entaille 4"/>
          <p:cNvSpPr/>
          <p:nvPr/>
        </p:nvSpPr>
        <p:spPr>
          <a:xfrm>
            <a:off x="6143572" y="1500174"/>
            <a:ext cx="3000428" cy="1071570"/>
          </a:xfrm>
          <a:prstGeom prst="notchedRightArrow">
            <a:avLst>
              <a:gd name="adj1" fmla="val 95124"/>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solidFill>
                  <a:schemeClr val="bg1">
                    <a:lumMod val="50000"/>
                  </a:schemeClr>
                </a:solidFill>
                <a:latin typeface="Arial" pitchFamily="34" charset="0"/>
                <a:cs typeface="Arial" pitchFamily="34" charset="0"/>
              </a:rPr>
              <a:t> </a:t>
            </a: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une seule chaîne de 29 acides aminés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Flèche droite à entaille 5"/>
          <p:cNvSpPr/>
          <p:nvPr/>
        </p:nvSpPr>
        <p:spPr>
          <a:xfrm>
            <a:off x="6072166" y="571480"/>
            <a:ext cx="3071834" cy="928694"/>
          </a:xfrm>
          <a:prstGeom prst="notchedRightArrow">
            <a:avLst>
              <a:gd name="adj1" fmla="val 100000"/>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hormone   hyperglycémiant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Rectangle 6"/>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
        <p:nvSpPr>
          <p:cNvPr id="8" name="ZoneTexte 7"/>
          <p:cNvSpPr txBox="1"/>
          <p:nvPr/>
        </p:nvSpPr>
        <p:spPr>
          <a:xfrm>
            <a:off x="285720" y="500042"/>
            <a:ext cx="2000264" cy="523220"/>
          </a:xfrm>
          <a:prstGeom prst="rect">
            <a:avLst/>
          </a:prstGeom>
          <a:noFill/>
        </p:spPr>
        <p:txBody>
          <a:bodyPr wrap="square" rtlCol="0">
            <a:spAutoFit/>
          </a:bodyPr>
          <a:lstStyle/>
          <a:p>
            <a:r>
              <a:rPr lang="fr-FR" dirty="0" smtClean="0"/>
              <a:t> </a:t>
            </a:r>
            <a:r>
              <a:rPr lang="fr-FR" sz="2800" b="1" dirty="0" smtClean="0">
                <a:solidFill>
                  <a:srgbClr val="FF0000"/>
                </a:solidFill>
                <a:effectLst>
                  <a:reflection blurRad="6350" stA="55000" endA="300" endPos="45500" dir="5400000" sy="-100000" algn="bl" rotWithShape="0"/>
                </a:effectLst>
              </a:rPr>
              <a:t>Glucagon</a:t>
            </a:r>
            <a:endParaRPr lang="fr-FR" sz="2800" b="1" dirty="0">
              <a:solidFill>
                <a:srgbClr val="FF0000"/>
              </a:solidFill>
              <a:effectLst>
                <a:reflection blurRad="6350" stA="55000" endA="300" endPos="45500" dir="5400000" sy="-100000" algn="bl" rotWithShape="0"/>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ppt_w</p:attrName>
                                        </p:attrNameLst>
                                      </p:cBhvr>
                                      <p:tavLst>
                                        <p:tav tm="0">
                                          <p:val>
                                            <p:strVal val="#ppt_w*0.70"/>
                                          </p:val>
                                        </p:tav>
                                        <p:tav tm="100000">
                                          <p:val>
                                            <p:strVal val="#ppt_w"/>
                                          </p:val>
                                        </p:tav>
                                      </p:tavLst>
                                    </p:anim>
                                    <p:anim calcmode="lin" valueType="num">
                                      <p:cBhvr>
                                        <p:cTn id="15" dur="1000" fill="hold"/>
                                        <p:tgtEl>
                                          <p:spTgt spid="52228"/>
                                        </p:tgtEl>
                                        <p:attrNameLst>
                                          <p:attrName>ppt_h</p:attrName>
                                        </p:attrNameLst>
                                      </p:cBhvr>
                                      <p:tavLst>
                                        <p:tav tm="0">
                                          <p:val>
                                            <p:strVal val="#ppt_h"/>
                                          </p:val>
                                        </p:tav>
                                        <p:tav tm="100000">
                                          <p:val>
                                            <p:strVal val="#ppt_h"/>
                                          </p:val>
                                        </p:tav>
                                      </p:tavLst>
                                    </p:anim>
                                    <p:animEffect transition="in" filter="fade">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2226"/>
                                        </p:tgtEl>
                                        <p:attrNameLst>
                                          <p:attrName>style.visibility</p:attrName>
                                        </p:attrNameLst>
                                      </p:cBhvr>
                                      <p:to>
                                        <p:strVal val="visible"/>
                                      </p:to>
                                    </p:set>
                                    <p:anim calcmode="lin" valueType="num">
                                      <p:cBhvr>
                                        <p:cTn id="21" dur="1000" fill="hold"/>
                                        <p:tgtEl>
                                          <p:spTgt spid="52226"/>
                                        </p:tgtEl>
                                        <p:attrNameLst>
                                          <p:attrName>ppt_w</p:attrName>
                                        </p:attrNameLst>
                                      </p:cBhvr>
                                      <p:tavLst>
                                        <p:tav tm="0">
                                          <p:val>
                                            <p:strVal val="#ppt_w*0.70"/>
                                          </p:val>
                                        </p:tav>
                                        <p:tav tm="100000">
                                          <p:val>
                                            <p:strVal val="#ppt_w"/>
                                          </p:val>
                                        </p:tav>
                                      </p:tavLst>
                                    </p:anim>
                                    <p:anim calcmode="lin" valueType="num">
                                      <p:cBhvr>
                                        <p:cTn id="22" dur="1000" fill="hold"/>
                                        <p:tgtEl>
                                          <p:spTgt spid="52226"/>
                                        </p:tgtEl>
                                        <p:attrNameLst>
                                          <p:attrName>ppt_h</p:attrName>
                                        </p:attrNameLst>
                                      </p:cBhvr>
                                      <p:tavLst>
                                        <p:tav tm="0">
                                          <p:val>
                                            <p:strVal val="#ppt_h"/>
                                          </p:val>
                                        </p:tav>
                                        <p:tav tm="100000">
                                          <p:val>
                                            <p:strVal val="#ppt_h"/>
                                          </p:val>
                                        </p:tav>
                                      </p:tavLst>
                                    </p:anim>
                                    <p:animEffect transition="in" filter="fade">
                                      <p:cBhvr>
                                        <p:cTn id="23" dur="1000"/>
                                        <p:tgtEl>
                                          <p:spTgt spid="5222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alid\Documents\Nouveau dossier\foto\images (37).jpg"/>
          <p:cNvPicPr>
            <a:picLocks noChangeAspect="1" noChangeArrowheads="1"/>
          </p:cNvPicPr>
          <p:nvPr/>
        </p:nvPicPr>
        <p:blipFill>
          <a:blip r:embed="rId2"/>
          <a:srcRect/>
          <a:stretch>
            <a:fillRect/>
          </a:stretch>
        </p:blipFill>
        <p:spPr bwMode="auto">
          <a:xfrm>
            <a:off x="2000232" y="1714488"/>
            <a:ext cx="4786346" cy="3214710"/>
          </a:xfrm>
          <a:prstGeom prst="rect">
            <a:avLst/>
          </a:prstGeom>
          <a:noFill/>
        </p:spPr>
      </p:pic>
      <p:sp>
        <p:nvSpPr>
          <p:cNvPr id="50178" name="AutoShape 2" descr="Résultat de recherche d'images pour &quot;‫علامات التعجب‬‎&quot;"/>
          <p:cNvSpPr>
            <a:spLocks noChangeAspect="1" noChangeArrowheads="1"/>
          </p:cNvSpPr>
          <p:nvPr/>
        </p:nvSpPr>
        <p:spPr bwMode="auto">
          <a:xfrm>
            <a:off x="155575" y="-1927225"/>
            <a:ext cx="401955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0" name="AutoShape 4" descr="Résultat de recherche d'images pour &quot;‫علامات التعجب‬‎&quot;"/>
          <p:cNvSpPr>
            <a:spLocks noChangeAspect="1" noChangeArrowheads="1"/>
          </p:cNvSpPr>
          <p:nvPr/>
        </p:nvSpPr>
        <p:spPr bwMode="auto">
          <a:xfrm>
            <a:off x="155575" y="-1927225"/>
            <a:ext cx="401955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357290" y="1214422"/>
            <a:ext cx="2928958" cy="646331"/>
          </a:xfrm>
          <a:prstGeom prst="rect">
            <a:avLst/>
          </a:prstGeom>
          <a:noFill/>
        </p:spPr>
        <p:txBody>
          <a:bodyPr wrap="square" rtlCol="0">
            <a:spAutoFit/>
            <a:scene3d>
              <a:camera prst="perspectiveHeroicExtremeLeftFacing"/>
              <a:lightRig rig="threePt" dir="t"/>
            </a:scene3d>
          </a:bodyPr>
          <a:lstStyle/>
          <a:p>
            <a:r>
              <a:rPr lang="fr-FR" dirty="0" smtClean="0"/>
              <a:t> </a:t>
            </a:r>
            <a:r>
              <a:rPr lang="fr-FR" sz="3600" b="1" dirty="0" smtClean="0">
                <a:solidFill>
                  <a:srgbClr val="00B050"/>
                </a:solidFill>
                <a:effectLst>
                  <a:glow rad="63500">
                    <a:schemeClr val="accent4">
                      <a:satMod val="175000"/>
                      <a:alpha val="40000"/>
                    </a:schemeClr>
                  </a:glow>
                  <a:reflection blurRad="6350" stA="55000" endA="300" endPos="45500" dir="5400000" sy="-100000" algn="bl" rotWithShape="0"/>
                </a:effectLst>
              </a:rPr>
              <a:t>Activation</a:t>
            </a:r>
            <a:endParaRPr lang="fr-FR" sz="3600" b="1" dirty="0">
              <a:solidFill>
                <a:srgbClr val="00B050"/>
              </a:solidFill>
              <a:effectLst>
                <a:glow rad="63500">
                  <a:schemeClr val="accent4">
                    <a:satMod val="175000"/>
                    <a:alpha val="40000"/>
                  </a:schemeClr>
                </a:glow>
                <a:reflection blurRad="6350" stA="55000" endA="300" endPos="45500" dir="5400000" sy="-100000" algn="bl" rotWithShape="0"/>
              </a:effectLst>
            </a:endParaRPr>
          </a:p>
        </p:txBody>
      </p:sp>
      <p:sp>
        <p:nvSpPr>
          <p:cNvPr id="6" name="ZoneTexte 5"/>
          <p:cNvSpPr txBox="1"/>
          <p:nvPr/>
        </p:nvSpPr>
        <p:spPr>
          <a:xfrm>
            <a:off x="4643438" y="1142984"/>
            <a:ext cx="3000396" cy="646331"/>
          </a:xfrm>
          <a:prstGeom prst="rect">
            <a:avLst/>
          </a:prstGeom>
          <a:noFill/>
        </p:spPr>
        <p:txBody>
          <a:bodyPr wrap="square" rtlCol="0">
            <a:spAutoFit/>
            <a:scene3d>
              <a:camera prst="isometricOffAxis1Right"/>
              <a:lightRig rig="threePt" dir="t"/>
            </a:scene3d>
          </a:bodyPr>
          <a:lstStyle/>
          <a:p>
            <a:r>
              <a:rPr lang="fr-FR" dirty="0" smtClean="0"/>
              <a:t> </a:t>
            </a:r>
            <a:r>
              <a:rPr lang="fr-FR" sz="3600" b="1" dirty="0" smtClean="0">
                <a:solidFill>
                  <a:srgbClr val="FF0000"/>
                </a:solidFill>
                <a:effectLst>
                  <a:glow rad="63500">
                    <a:schemeClr val="accent1">
                      <a:satMod val="175000"/>
                      <a:alpha val="40000"/>
                    </a:schemeClr>
                  </a:glow>
                  <a:reflection blurRad="6350" stA="55000" endA="300" endPos="45500" dir="5400000" sy="-100000" algn="bl" rotWithShape="0"/>
                </a:effectLst>
              </a:rPr>
              <a:t>Inhibition</a:t>
            </a:r>
            <a:endParaRPr lang="fr-FR" sz="3600" b="1" dirty="0">
              <a:solidFill>
                <a:srgbClr val="FF0000"/>
              </a:solidFill>
              <a:effectLst>
                <a:glow rad="63500">
                  <a:schemeClr val="accent1">
                    <a:satMod val="175000"/>
                    <a:alpha val="40000"/>
                  </a:schemeClr>
                </a:glow>
                <a:reflection blurRad="6350" stA="55000" endA="300" endPos="45500" dir="5400000" sy="-100000" algn="bl" rotWithShape="0"/>
              </a:effectLst>
            </a:endParaRPr>
          </a:p>
        </p:txBody>
      </p:sp>
      <p:sp>
        <p:nvSpPr>
          <p:cNvPr id="7" name="Rectangle 6"/>
          <p:cNvSpPr/>
          <p:nvPr/>
        </p:nvSpPr>
        <p:spPr>
          <a:xfrm>
            <a:off x="0" y="0"/>
            <a:ext cx="9144000" cy="369332"/>
          </a:xfrm>
          <a:prstGeom prst="rect">
            <a:avLst/>
          </a:prstGeom>
        </p:spPr>
        <p:txBody>
          <a:bodyPr wrap="square">
            <a:spAutoFit/>
          </a:bodyPr>
          <a:lstStyle/>
          <a:p>
            <a:pPr algn="ctr"/>
            <a:r>
              <a:rPr lang="fr-FR" b="1" dirty="0" smtClean="0">
                <a:solidFill>
                  <a:schemeClr val="bg1"/>
                </a:solidFill>
              </a:rPr>
              <a:t>Métabolisme de glycogène et régulation hormonale </a:t>
            </a:r>
            <a:endParaRPr lang="fr-FR" b="1"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5081</TotalTime>
  <Words>2244</Words>
  <Application>Microsoft Office PowerPoint</Application>
  <PresentationFormat>Affichage à l'écran (4:3)</PresentationFormat>
  <Paragraphs>341</Paragraphs>
  <Slides>61</Slides>
  <Notes>3</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Titres des diapositives</vt:lpstr>
      </vt:variant>
      <vt:variant>
        <vt:i4>61</vt:i4>
      </vt:variant>
      <vt:variant>
        <vt:lpstr>Diaporamas personnalisés</vt:lpstr>
      </vt:variant>
      <vt:variant>
        <vt:i4>1</vt:i4>
      </vt:variant>
    </vt:vector>
  </HeadingPairs>
  <TitlesOfParts>
    <vt:vector size="74" baseType="lpstr">
      <vt:lpstr>Aharoni</vt:lpstr>
      <vt:lpstr>Arial</vt:lpstr>
      <vt:lpstr>Calibri</vt:lpstr>
      <vt:lpstr>Georgia</vt:lpstr>
      <vt:lpstr>Monotype Corsiva</vt:lpstr>
      <vt:lpstr>Symbol</vt:lpstr>
      <vt:lpstr>Times New Roman</vt:lpstr>
      <vt:lpstr>Trebuchet MS</vt:lpstr>
      <vt:lpstr>Webdings</vt:lpstr>
      <vt:lpstr>Wingdings</vt:lpstr>
      <vt:lpstr>Wingdings 2</vt:lpstr>
      <vt:lpstr>Urbain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Glycogène </vt:lpstr>
      <vt:lpstr>L’homéostasie glucidique</vt:lpstr>
      <vt:lpstr>Présentation PowerPoint</vt:lpstr>
      <vt:lpstr>Présentation PowerPoint</vt:lpstr>
      <vt:lpstr>Présentation PowerPoint</vt:lpstr>
      <vt:lpstr>Transport actif secondaire</vt:lpstr>
      <vt:lpstr>Glycogénogenèse  (période post-prandiale)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personnalisé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universitaire de Mila institut des sciences et de la technologie</dc:title>
  <dc:creator>hayat</dc:creator>
  <cp:lastModifiedBy>DELL</cp:lastModifiedBy>
  <cp:revision>441</cp:revision>
  <dcterms:created xsi:type="dcterms:W3CDTF">2017-11-16T09:49:29Z</dcterms:created>
  <dcterms:modified xsi:type="dcterms:W3CDTF">2024-11-26T08:30:22Z</dcterms:modified>
</cp:coreProperties>
</file>